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89" r:id="rId5"/>
    <p:sldId id="294" r:id="rId6"/>
    <p:sldId id="290" r:id="rId7"/>
    <p:sldId id="288" r:id="rId8"/>
    <p:sldId id="291" r:id="rId9"/>
    <p:sldId id="292" r:id="rId10"/>
    <p:sldId id="293" r:id="rId11"/>
    <p:sldId id="28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ushboo Patel" initials="KP" lastIdx="1" clrIdx="0">
    <p:extLst>
      <p:ext uri="{19B8F6BF-5375-455C-9EA6-DF929625EA0E}">
        <p15:presenceInfo xmlns:p15="http://schemas.microsoft.com/office/powerpoint/2012/main" userId="cd857a7763bbb9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75" d="100"/>
          <a:sy n="75" d="100"/>
        </p:scale>
        <p:origin x="4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6801-25F2-4CAE-B071-ED1EB15EBC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ACDE62-8D42-44D5-B01D-5A7548300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5BF5E-7678-4DF2-824C-DC7765227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277827"/>
            <a:ext cx="786363" cy="1087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35C274-2DA5-44E4-BB2D-A769592B8639}"/>
              </a:ext>
            </a:extLst>
          </p:cNvPr>
          <p:cNvSpPr/>
          <p:nvPr/>
        </p:nvSpPr>
        <p:spPr>
          <a:xfrm>
            <a:off x="1360588" y="1726626"/>
            <a:ext cx="94708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spcAft>
                <a:spcPts val="0"/>
              </a:spcAft>
            </a:pPr>
            <a:r>
              <a:rPr lang="en-US" sz="3200" dirty="0">
                <a:ea typeface="Times New Roman" panose="02020603050405020304" pitchFamily="18" charset="0"/>
              </a:rPr>
              <a:t>Design and Development of Online Examination System</a:t>
            </a:r>
            <a:endParaRPr lang="en-IN" sz="3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D91F-AB4D-4749-975F-332205BEA31B}"/>
              </a:ext>
            </a:extLst>
          </p:cNvPr>
          <p:cNvSpPr/>
          <p:nvPr/>
        </p:nvSpPr>
        <p:spPr>
          <a:xfrm>
            <a:off x="1717493" y="130073"/>
            <a:ext cx="8757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Sagar Institute of Science &amp; Technology 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SISTec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9FAA7-8B97-4388-9A07-ACA8C2F778F2}"/>
              </a:ext>
            </a:extLst>
          </p:cNvPr>
          <p:cNvSpPr/>
          <p:nvPr/>
        </p:nvSpPr>
        <p:spPr>
          <a:xfrm>
            <a:off x="2229584" y="701361"/>
            <a:ext cx="675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(Department of Computer Science &amp; Engineering)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C6D7C-75ED-4986-B1F9-A5CFABB04645}"/>
              </a:ext>
            </a:extLst>
          </p:cNvPr>
          <p:cNvSpPr/>
          <p:nvPr/>
        </p:nvSpPr>
        <p:spPr>
          <a:xfrm>
            <a:off x="1223682" y="3815622"/>
            <a:ext cx="3359427" cy="87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</a:rPr>
              <a:t>Pankaj Lal         (0187CS171098)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</a:rPr>
              <a:t>Khushboo Patel  (0187CS171073)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6BF6A-79B1-4788-B905-5D93F59EA224}"/>
              </a:ext>
            </a:extLst>
          </p:cNvPr>
          <p:cNvSpPr/>
          <p:nvPr/>
        </p:nvSpPr>
        <p:spPr>
          <a:xfrm>
            <a:off x="5933753" y="3757099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pc="10" dirty="0">
                <a:ea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IN" sz="2000" b="1" spc="10" dirty="0">
                <a:ea typeface="Times New Roman" panose="02020603050405020304" pitchFamily="18" charset="0"/>
              </a:rPr>
              <a:t>Prof. Ruchi Jain</a:t>
            </a:r>
            <a:endParaRPr lang="en-IN" sz="2000" dirty="0">
              <a:ea typeface="Times New Roman" panose="02020603050405020304" pitchFamily="18" charset="0"/>
            </a:endParaRPr>
          </a:p>
          <a:p>
            <a:r>
              <a:rPr lang="en-US" spc="10" dirty="0">
                <a:ea typeface="Times New Roman" panose="02020603050405020304" pitchFamily="18" charset="0"/>
              </a:rPr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72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598C-494A-43D2-8C6C-113013CB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pPr algn="ctr"/>
            <a:r>
              <a:rPr lang="en-IN" cap="none" dirty="0">
                <a:latin typeface="+mn-lt"/>
              </a:rPr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1FA4-691F-497F-8CD6-0C87D98B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To open the webcam, read frames, and display it we used cv2 module.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We create a new black mask using NumPy of the same dimensions as our webcam frame. Store the (x, y) coordinates of the points of the left and right eyes from the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keypoint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array </a:t>
            </a:r>
            <a:r>
              <a:rPr lang="en-US" b="0" i="1" dirty="0">
                <a:solidFill>
                  <a:srgbClr val="292929"/>
                </a:solidFill>
                <a:effectLst/>
              </a:rPr>
              <a:t>shape </a:t>
            </a:r>
            <a:r>
              <a:rPr lang="en-US" b="0" i="0" dirty="0">
                <a:solidFill>
                  <a:srgbClr val="292929"/>
                </a:solidFill>
                <a:effectLst/>
              </a:rPr>
              <a:t>and draw them on the mask</a:t>
            </a:r>
            <a:r>
              <a:rPr lang="en-US" dirty="0">
                <a:solidFill>
                  <a:srgbClr val="292929"/>
                </a:solidFill>
              </a:rPr>
              <a:t>.</a:t>
            </a:r>
          </a:p>
          <a:p>
            <a:r>
              <a:rPr lang="en-US" dirty="0">
                <a:solidFill>
                  <a:srgbClr val="292929"/>
                </a:solidFill>
              </a:rPr>
              <a:t>After segmenting eyes on mask we can find contours.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8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BCE1-6010-4C62-9AEB-CB4D388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6300"/>
            <a:ext cx="9603275" cy="518983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>
                <a:latin typeface="+mn-lt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E6AF-EB9E-4689-A424-0FBA109C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Applying Algorithm using </a:t>
            </a:r>
            <a:r>
              <a:rPr lang="en-IN" dirty="0" err="1"/>
              <a:t>javascript</a:t>
            </a:r>
            <a:r>
              <a:rPr lang="en-IN" dirty="0"/>
              <a:t> so server load can be reduced.</a:t>
            </a:r>
          </a:p>
          <a:p>
            <a:r>
              <a:rPr lang="en-IN" dirty="0"/>
              <a:t>Detecting other devices.</a:t>
            </a:r>
          </a:p>
          <a:p>
            <a:r>
              <a:rPr lang="en-IN" dirty="0"/>
              <a:t>Applying more method to make anti cheat platform.</a:t>
            </a:r>
          </a:p>
          <a:p>
            <a:r>
              <a:rPr lang="en-IN" dirty="0"/>
              <a:t>Providing more features to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1115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F2AB2D0C-085F-48FC-A013-5EE559D6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1211469"/>
            <a:ext cx="6698608" cy="32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E279-EF5C-47D8-BF8B-841292C2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5093"/>
            <a:ext cx="9603275" cy="587136"/>
          </a:xfrm>
        </p:spPr>
        <p:txBody>
          <a:bodyPr/>
          <a:lstStyle/>
          <a:p>
            <a:pPr algn="ctr"/>
            <a:r>
              <a:rPr lang="en-IN" cap="none" dirty="0"/>
              <a:t>What is Online Examination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9791-C625-40D5-A467-1ED0C0EE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generalize platform for conducting online exams for the students with multiple different features to provide an equal and fair opportunity with an anti-cheat feature so that every student gets a fair chance. </a:t>
            </a: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This web-app has features like creating tests, proctoring, evaluation of tests. </a:t>
            </a:r>
          </a:p>
          <a:p>
            <a:pPr marL="0" indent="0" algn="just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3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4E07-B1F1-4EAC-B720-DF9AF20C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14" y="1227256"/>
            <a:ext cx="9484004" cy="1049235"/>
          </a:xfrm>
        </p:spPr>
        <p:txBody>
          <a:bodyPr/>
          <a:lstStyle/>
          <a:p>
            <a:pPr algn="ctr"/>
            <a:r>
              <a:rPr lang="en-IN" cap="none" dirty="0"/>
              <a:t>Why we need 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B8D9-A23F-49F1-B595-0DF78024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We want to provide an institution level best online conducting test system. So instead of using third party resources we can provide our own. We are making this system anti-cheat as much as possible.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06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49787-C144-4134-BA55-F5B1027E8100}"/>
              </a:ext>
            </a:extLst>
          </p:cNvPr>
          <p:cNvSpPr txBox="1"/>
          <p:nvPr/>
        </p:nvSpPr>
        <p:spPr>
          <a:xfrm>
            <a:off x="1302589" y="2242868"/>
            <a:ext cx="866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How the system works?</a:t>
            </a:r>
          </a:p>
        </p:txBody>
      </p:sp>
    </p:spTree>
    <p:extLst>
      <p:ext uri="{BB962C8B-B14F-4D97-AF65-F5344CB8AC3E}">
        <p14:creationId xmlns:p14="http://schemas.microsoft.com/office/powerpoint/2010/main" val="42330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9E6CD-E488-439C-BA65-9A8F674F3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91287"/>
            <a:ext cx="7518688" cy="64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4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F787-6287-4461-B224-013DF5F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836" y="1304851"/>
            <a:ext cx="9603275" cy="489443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/>
              <a:t>Integration and front end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13AD-A7A3-4CBB-A0D3-177451A5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Django framework is used to build the system. Where for adding features in the web page like timer we have  used </a:t>
            </a:r>
            <a:r>
              <a:rPr lang="en-IN" sz="1600" dirty="0" err="1"/>
              <a:t>javascript</a:t>
            </a:r>
            <a:r>
              <a:rPr lang="en-IN" sz="1600" dirty="0"/>
              <a:t> along with HTML and CSS.</a:t>
            </a:r>
          </a:p>
          <a:p>
            <a:r>
              <a:rPr lang="en-IN" sz="1600" dirty="0"/>
              <a:t>Python language was used to built the system where the approach was Functional oriented.</a:t>
            </a:r>
          </a:p>
          <a:p>
            <a:r>
              <a:rPr lang="en-IN" sz="1600" dirty="0"/>
              <a:t>For the database we used SQLite3.</a:t>
            </a:r>
          </a:p>
        </p:txBody>
      </p:sp>
    </p:spTree>
    <p:extLst>
      <p:ext uri="{BB962C8B-B14F-4D97-AF65-F5344CB8AC3E}">
        <p14:creationId xmlns:p14="http://schemas.microsoft.com/office/powerpoint/2010/main" val="121909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CE46-D4D1-412D-A730-A08CED24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479"/>
            <a:ext cx="9603275" cy="587136"/>
          </a:xfrm>
        </p:spPr>
        <p:txBody>
          <a:bodyPr/>
          <a:lstStyle/>
          <a:p>
            <a:pPr algn="ctr"/>
            <a:r>
              <a:rPr lang="en-IN" cap="none" dirty="0">
                <a:latin typeface="+mn-lt"/>
              </a:rPr>
              <a:t>Algorithm Used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C3AE-A11F-42D1-A24D-318181CF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make the system anti cheat we applied an algorithm of machine learning. The algorithm detects the face and keeps the track of rapid eyeballs movement using webcam.</a:t>
            </a:r>
          </a:p>
          <a:p>
            <a:r>
              <a:rPr lang="en-IN" dirty="0"/>
              <a:t>For real time gaze tracking we used </a:t>
            </a:r>
            <a:r>
              <a:rPr lang="en-IN" dirty="0" err="1"/>
              <a:t>Dlib</a:t>
            </a:r>
            <a:r>
              <a:rPr lang="en-IN" dirty="0"/>
              <a:t> and OpenCV</a:t>
            </a:r>
          </a:p>
          <a:p>
            <a:r>
              <a:rPr lang="en-IN" dirty="0" err="1"/>
              <a:t>Dlib</a:t>
            </a:r>
            <a:r>
              <a:rPr lang="en-IN" dirty="0"/>
              <a:t> is used for detecting facial </a:t>
            </a:r>
            <a:r>
              <a:rPr lang="en-IN" dirty="0" err="1"/>
              <a:t>keypoint</a:t>
            </a:r>
            <a:r>
              <a:rPr lang="en-IN" dirty="0"/>
              <a:t> and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OpenCV for further image processing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8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89D6-BEAB-41C7-84BB-45DE88E9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71" y="1270346"/>
            <a:ext cx="9603275" cy="506696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 err="1">
                <a:latin typeface="+mn-lt"/>
              </a:rPr>
              <a:t>Dlib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2A69-7037-4804-90F2-5DAFB224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For this will use a pre-trained network in the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dlib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library which can detect ’68 key points’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The facial key point detector takes a </a:t>
            </a:r>
            <a:r>
              <a:rPr lang="en-US" b="0" i="1" dirty="0">
                <a:solidFill>
                  <a:srgbClr val="292929"/>
                </a:solidFill>
                <a:effectLst/>
              </a:rPr>
              <a:t>rectangular object of the </a:t>
            </a:r>
            <a:r>
              <a:rPr lang="en-US" b="0" i="1" dirty="0" err="1">
                <a:solidFill>
                  <a:srgbClr val="292929"/>
                </a:solidFill>
                <a:effectLst/>
              </a:rPr>
              <a:t>dlib</a:t>
            </a:r>
            <a:r>
              <a:rPr lang="en-US" b="0" i="1" dirty="0">
                <a:solidFill>
                  <a:srgbClr val="292929"/>
                </a:solidFill>
                <a:effectLst/>
              </a:rPr>
              <a:t> module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as input which is simply the coordinates of a face. To find faces we can use the inbuilt frontal face detector of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dlib</a:t>
            </a:r>
            <a:r>
              <a:rPr lang="en-US" b="0" i="0" dirty="0">
                <a:solidFill>
                  <a:srgbClr val="292929"/>
                </a:solidFill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63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lib facial keypoints">
            <a:extLst>
              <a:ext uri="{FF2B5EF4-FFF2-40B4-BE49-F238E27FC236}">
                <a16:creationId xmlns:a16="http://schemas.microsoft.com/office/drawing/2014/main" id="{A01DE6B7-59E0-417E-A56B-DBB970AD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63" y="439197"/>
            <a:ext cx="5286798" cy="42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93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2386</TotalTime>
  <Words>424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charter</vt:lpstr>
      <vt:lpstr>Gill Sans MT</vt:lpstr>
      <vt:lpstr>Times New Roman</vt:lpstr>
      <vt:lpstr>Gallery</vt:lpstr>
      <vt:lpstr>PowerPoint Presentation</vt:lpstr>
      <vt:lpstr>What is Online Examination System?</vt:lpstr>
      <vt:lpstr>Why we need OES?</vt:lpstr>
      <vt:lpstr>PowerPoint Presentation</vt:lpstr>
      <vt:lpstr>PowerPoint Presentation</vt:lpstr>
      <vt:lpstr>Integration and front end of the system</vt:lpstr>
      <vt:lpstr>Algorithm Used</vt:lpstr>
      <vt:lpstr>Dlib</vt:lpstr>
      <vt:lpstr>PowerPoint Presentation</vt:lpstr>
      <vt:lpstr>OpenCV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yolo !  You Only Look Once is a state of the art text detection system capable of text detection + text classification + multiple text detection all at the same time and that also in real time.</dc:title>
  <dc:creator>shyam maurya</dc:creator>
  <cp:lastModifiedBy>Khushboo Patel</cp:lastModifiedBy>
  <cp:revision>40</cp:revision>
  <dcterms:created xsi:type="dcterms:W3CDTF">2020-04-08T10:16:00Z</dcterms:created>
  <dcterms:modified xsi:type="dcterms:W3CDTF">2021-01-12T05:35:24Z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