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31"/>
  </p:notesMasterIdLst>
  <p:sldIdLst>
    <p:sldId id="256" r:id="rId2"/>
    <p:sldId id="257" r:id="rId3"/>
    <p:sldId id="265" r:id="rId4"/>
    <p:sldId id="274" r:id="rId5"/>
    <p:sldId id="266" r:id="rId6"/>
    <p:sldId id="261" r:id="rId7"/>
    <p:sldId id="282" r:id="rId8"/>
    <p:sldId id="273" r:id="rId9"/>
    <p:sldId id="269" r:id="rId10"/>
    <p:sldId id="283" r:id="rId11"/>
    <p:sldId id="285" r:id="rId12"/>
    <p:sldId id="267" r:id="rId13"/>
    <p:sldId id="290" r:id="rId14"/>
    <p:sldId id="291" r:id="rId15"/>
    <p:sldId id="293" r:id="rId16"/>
    <p:sldId id="292" r:id="rId17"/>
    <p:sldId id="280" r:id="rId18"/>
    <p:sldId id="271" r:id="rId19"/>
    <p:sldId id="277" r:id="rId20"/>
    <p:sldId id="275" r:id="rId21"/>
    <p:sldId id="286" r:id="rId22"/>
    <p:sldId id="289" r:id="rId23"/>
    <p:sldId id="288" r:id="rId24"/>
    <p:sldId id="278" r:id="rId25"/>
    <p:sldId id="272" r:id="rId26"/>
    <p:sldId id="276" r:id="rId27"/>
    <p:sldId id="281" r:id="rId28"/>
    <p:sldId id="294" r:id="rId29"/>
    <p:sldId id="25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20" autoAdjust="0"/>
    <p:restoredTop sz="94680" autoAdjust="0"/>
  </p:normalViewPr>
  <p:slideViewPr>
    <p:cSldViewPr>
      <p:cViewPr varScale="1">
        <p:scale>
          <a:sx n="68" d="100"/>
          <a:sy n="68" d="100"/>
        </p:scale>
        <p:origin x="558" y="72"/>
      </p:cViewPr>
      <p:guideLst>
        <p:guide orient="horz" pos="2160"/>
        <p:guide pos="3840"/>
      </p:guideLst>
    </p:cSldViewPr>
  </p:slideViewPr>
  <p:outlineViewPr>
    <p:cViewPr>
      <p:scale>
        <a:sx n="33" d="100"/>
        <a:sy n="33" d="100"/>
      </p:scale>
      <p:origin x="0" y="45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7" d="100"/>
          <a:sy n="67" d="100"/>
        </p:scale>
        <p:origin x="-3120"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972C99-46FB-4BFE-968C-C7365DEC8F60}"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75B57084-E4CD-4D66-BF0E-4937BF834B97}">
      <dgm:prSet phldrT="[Text]"/>
      <dgm:spPr/>
      <dgm:t>
        <a:bodyPr/>
        <a:lstStyle/>
        <a:p>
          <a:r>
            <a:rPr lang="en-IN" dirty="0">
              <a:solidFill>
                <a:schemeClr val="tx1"/>
              </a:solidFill>
            </a:rPr>
            <a:t>Data</a:t>
          </a:r>
        </a:p>
      </dgm:t>
    </dgm:pt>
    <dgm:pt modelId="{C0EED449-6592-4948-B78D-3EB1150ED314}" type="parTrans" cxnId="{3BC78D0C-7C89-4277-9AEB-75AC4FD15EE2}">
      <dgm:prSet/>
      <dgm:spPr/>
      <dgm:t>
        <a:bodyPr/>
        <a:lstStyle/>
        <a:p>
          <a:endParaRPr lang="en-IN"/>
        </a:p>
      </dgm:t>
    </dgm:pt>
    <dgm:pt modelId="{A3C3A4FE-735B-4BEA-B8B8-9E79CBBBE851}" type="sibTrans" cxnId="{3BC78D0C-7C89-4277-9AEB-75AC4FD15EE2}">
      <dgm:prSet/>
      <dgm:spPr/>
      <dgm:t>
        <a:bodyPr/>
        <a:lstStyle/>
        <a:p>
          <a:endParaRPr lang="en-IN"/>
        </a:p>
      </dgm:t>
    </dgm:pt>
    <dgm:pt modelId="{3BA0806E-9FE5-4E96-B844-D7998FF5CFEA}">
      <dgm:prSet phldrT="[Text]"/>
      <dgm:spPr/>
      <dgm:t>
        <a:bodyPr/>
        <a:lstStyle/>
        <a:p>
          <a:r>
            <a:rPr lang="en-IN" dirty="0">
              <a:solidFill>
                <a:schemeClr val="tx1"/>
              </a:solidFill>
            </a:rPr>
            <a:t>Prediction</a:t>
          </a:r>
        </a:p>
      </dgm:t>
    </dgm:pt>
    <dgm:pt modelId="{F21A1BB6-38E4-4089-9D25-EFFDE095CD0D}" type="parTrans" cxnId="{AC38F285-BBF8-46BA-844B-A8C4AE77FB61}">
      <dgm:prSet/>
      <dgm:spPr/>
      <dgm:t>
        <a:bodyPr/>
        <a:lstStyle/>
        <a:p>
          <a:endParaRPr lang="en-IN"/>
        </a:p>
      </dgm:t>
    </dgm:pt>
    <dgm:pt modelId="{C14C662B-733F-4938-A211-7A23AAFE070C}" type="sibTrans" cxnId="{AC38F285-BBF8-46BA-844B-A8C4AE77FB61}">
      <dgm:prSet/>
      <dgm:spPr/>
      <dgm:t>
        <a:bodyPr/>
        <a:lstStyle/>
        <a:p>
          <a:endParaRPr lang="en-IN"/>
        </a:p>
      </dgm:t>
    </dgm:pt>
    <dgm:pt modelId="{853357AD-B2F8-4EB4-BC5B-761E8A665C75}">
      <dgm:prSet phldrT="[Text]"/>
      <dgm:spPr/>
      <dgm:t>
        <a:bodyPr/>
        <a:lstStyle/>
        <a:p>
          <a:r>
            <a:rPr lang="en-IN" dirty="0">
              <a:solidFill>
                <a:schemeClr val="tx1"/>
              </a:solidFill>
            </a:rPr>
            <a:t>Performance Measure</a:t>
          </a:r>
        </a:p>
      </dgm:t>
    </dgm:pt>
    <dgm:pt modelId="{EA04A967-EC53-4876-916C-558E9903971F}" type="parTrans" cxnId="{BE565B2C-4F4A-48F8-8B50-52CFF6B9D7C3}">
      <dgm:prSet/>
      <dgm:spPr/>
      <dgm:t>
        <a:bodyPr/>
        <a:lstStyle/>
        <a:p>
          <a:endParaRPr lang="en-IN"/>
        </a:p>
      </dgm:t>
    </dgm:pt>
    <dgm:pt modelId="{0896AB05-DAEE-4FA4-B038-CB448E77C45E}" type="sibTrans" cxnId="{BE565B2C-4F4A-48F8-8B50-52CFF6B9D7C3}">
      <dgm:prSet/>
      <dgm:spPr/>
      <dgm:t>
        <a:bodyPr/>
        <a:lstStyle/>
        <a:p>
          <a:endParaRPr lang="en-IN"/>
        </a:p>
      </dgm:t>
    </dgm:pt>
    <dgm:pt modelId="{A6ECBD6A-9AAF-4109-8ACF-9A6DBECB29D8}">
      <dgm:prSet phldrT="[Text]"/>
      <dgm:spPr/>
      <dgm:t>
        <a:bodyPr/>
        <a:lstStyle/>
        <a:p>
          <a:r>
            <a:rPr lang="en-IN" dirty="0">
              <a:solidFill>
                <a:schemeClr val="tx1"/>
              </a:solidFill>
            </a:rPr>
            <a:t>Feature Selection</a:t>
          </a:r>
        </a:p>
      </dgm:t>
    </dgm:pt>
    <dgm:pt modelId="{CB9EE62E-69EC-46C7-896E-942CFA0E537A}" type="parTrans" cxnId="{C76644FA-D2C3-4C52-9819-F62FE3E3EAD4}">
      <dgm:prSet/>
      <dgm:spPr/>
      <dgm:t>
        <a:bodyPr/>
        <a:lstStyle/>
        <a:p>
          <a:endParaRPr lang="en-IN"/>
        </a:p>
      </dgm:t>
    </dgm:pt>
    <dgm:pt modelId="{4C988890-096A-4234-9CB2-84D2EC1D755E}" type="sibTrans" cxnId="{C76644FA-D2C3-4C52-9819-F62FE3E3EAD4}">
      <dgm:prSet/>
      <dgm:spPr/>
      <dgm:t>
        <a:bodyPr/>
        <a:lstStyle/>
        <a:p>
          <a:endParaRPr lang="en-IN"/>
        </a:p>
      </dgm:t>
    </dgm:pt>
    <dgm:pt modelId="{1573D371-457B-47C4-A02F-309331665CCC}" type="pres">
      <dgm:prSet presAssocID="{A3972C99-46FB-4BFE-968C-C7365DEC8F60}" presName="rootnode" presStyleCnt="0">
        <dgm:presLayoutVars>
          <dgm:chMax/>
          <dgm:chPref/>
          <dgm:dir/>
          <dgm:animLvl val="lvl"/>
        </dgm:presLayoutVars>
      </dgm:prSet>
      <dgm:spPr/>
    </dgm:pt>
    <dgm:pt modelId="{8CDCEEBB-AD43-4ACE-9D27-501D57FBD540}" type="pres">
      <dgm:prSet presAssocID="{75B57084-E4CD-4D66-BF0E-4937BF834B97}" presName="composite" presStyleCnt="0"/>
      <dgm:spPr/>
    </dgm:pt>
    <dgm:pt modelId="{7BD0FEC7-AF37-4BA1-8E99-E3BA92BC120B}" type="pres">
      <dgm:prSet presAssocID="{75B57084-E4CD-4D66-BF0E-4937BF834B97}" presName="bentUpArrow1" presStyleLbl="alignImgPlace1" presStyleIdx="0" presStyleCnt="3" custScaleX="126077" custScaleY="114624"/>
      <dgm:spPr/>
    </dgm:pt>
    <dgm:pt modelId="{1848042C-68B6-4CA4-A983-56A0F3D3626A}" type="pres">
      <dgm:prSet presAssocID="{75B57084-E4CD-4D66-BF0E-4937BF834B97}" presName="ParentText" presStyleLbl="node1" presStyleIdx="0" presStyleCnt="4" custScaleX="126077" custScaleY="114624">
        <dgm:presLayoutVars>
          <dgm:chMax val="1"/>
          <dgm:chPref val="1"/>
          <dgm:bulletEnabled val="1"/>
        </dgm:presLayoutVars>
      </dgm:prSet>
      <dgm:spPr/>
    </dgm:pt>
    <dgm:pt modelId="{C4AF205F-105B-4796-B9FF-93DFCA78900E}" type="pres">
      <dgm:prSet presAssocID="{75B57084-E4CD-4D66-BF0E-4937BF834B97}" presName="ChildText" presStyleLbl="revTx" presStyleIdx="0" presStyleCnt="3" custScaleX="126077" custScaleY="114624">
        <dgm:presLayoutVars>
          <dgm:chMax val="0"/>
          <dgm:chPref val="0"/>
          <dgm:bulletEnabled val="1"/>
        </dgm:presLayoutVars>
      </dgm:prSet>
      <dgm:spPr/>
    </dgm:pt>
    <dgm:pt modelId="{72A15142-CF58-4CAC-A9C5-A5B50FF44155}" type="pres">
      <dgm:prSet presAssocID="{A3C3A4FE-735B-4BEA-B8B8-9E79CBBBE851}" presName="sibTrans" presStyleCnt="0"/>
      <dgm:spPr/>
    </dgm:pt>
    <dgm:pt modelId="{747E35C4-4F76-4F8B-AB71-0525A0ACAE5C}" type="pres">
      <dgm:prSet presAssocID="{A6ECBD6A-9AAF-4109-8ACF-9A6DBECB29D8}" presName="composite" presStyleCnt="0"/>
      <dgm:spPr/>
    </dgm:pt>
    <dgm:pt modelId="{ADFD360A-C15F-4F55-B0F1-486710946FBF}" type="pres">
      <dgm:prSet presAssocID="{A6ECBD6A-9AAF-4109-8ACF-9A6DBECB29D8}" presName="bentUpArrow1" presStyleLbl="alignImgPlace1" presStyleIdx="1" presStyleCnt="3" custScaleX="126077" custScaleY="114624"/>
      <dgm:spPr/>
    </dgm:pt>
    <dgm:pt modelId="{40CF0AC0-3D78-45E5-A089-C22963B7A5E1}" type="pres">
      <dgm:prSet presAssocID="{A6ECBD6A-9AAF-4109-8ACF-9A6DBECB29D8}" presName="ParentText" presStyleLbl="node1" presStyleIdx="1" presStyleCnt="4" custScaleX="126077" custScaleY="114624">
        <dgm:presLayoutVars>
          <dgm:chMax val="1"/>
          <dgm:chPref val="1"/>
          <dgm:bulletEnabled val="1"/>
        </dgm:presLayoutVars>
      </dgm:prSet>
      <dgm:spPr/>
    </dgm:pt>
    <dgm:pt modelId="{1C8507F2-12BB-4A59-BF14-4764956E6FFD}" type="pres">
      <dgm:prSet presAssocID="{A6ECBD6A-9AAF-4109-8ACF-9A6DBECB29D8}" presName="ChildText" presStyleLbl="revTx" presStyleIdx="1" presStyleCnt="3" custScaleX="126077" custScaleY="114624" custLinFactX="85369" custLinFactNeighborX="100000" custLinFactNeighborY="-94670">
        <dgm:presLayoutVars>
          <dgm:chMax val="0"/>
          <dgm:chPref val="0"/>
          <dgm:bulletEnabled val="1"/>
        </dgm:presLayoutVars>
      </dgm:prSet>
      <dgm:spPr/>
    </dgm:pt>
    <dgm:pt modelId="{A113247D-2A72-49BB-A82D-383F42B21A3C}" type="pres">
      <dgm:prSet presAssocID="{4C988890-096A-4234-9CB2-84D2EC1D755E}" presName="sibTrans" presStyleCnt="0"/>
      <dgm:spPr/>
    </dgm:pt>
    <dgm:pt modelId="{28ECF0E3-E969-41F4-99A2-32887EA9AAEF}" type="pres">
      <dgm:prSet presAssocID="{3BA0806E-9FE5-4E96-B844-D7998FF5CFEA}" presName="composite" presStyleCnt="0"/>
      <dgm:spPr/>
    </dgm:pt>
    <dgm:pt modelId="{7AB8AB00-F740-4F68-A668-10480AF5F8EC}" type="pres">
      <dgm:prSet presAssocID="{3BA0806E-9FE5-4E96-B844-D7998FF5CFEA}" presName="bentUpArrow1" presStyleLbl="alignImgPlace1" presStyleIdx="2" presStyleCnt="3" custScaleX="126077" custScaleY="114624"/>
      <dgm:spPr/>
    </dgm:pt>
    <dgm:pt modelId="{76636BA3-7421-472F-88C2-C9913E633B21}" type="pres">
      <dgm:prSet presAssocID="{3BA0806E-9FE5-4E96-B844-D7998FF5CFEA}" presName="ParentText" presStyleLbl="node1" presStyleIdx="2" presStyleCnt="4" custScaleX="126077" custScaleY="114624">
        <dgm:presLayoutVars>
          <dgm:chMax val="1"/>
          <dgm:chPref val="1"/>
          <dgm:bulletEnabled val="1"/>
        </dgm:presLayoutVars>
      </dgm:prSet>
      <dgm:spPr/>
    </dgm:pt>
    <dgm:pt modelId="{D8B83623-D972-4885-8344-F8C25118C0A1}" type="pres">
      <dgm:prSet presAssocID="{3BA0806E-9FE5-4E96-B844-D7998FF5CFEA}" presName="ChildText" presStyleLbl="revTx" presStyleIdx="2" presStyleCnt="3" custScaleX="126077" custScaleY="114624" custLinFactY="-82586" custLinFactNeighborX="91233" custLinFactNeighborY="-100000">
        <dgm:presLayoutVars>
          <dgm:chMax val="0"/>
          <dgm:chPref val="0"/>
          <dgm:bulletEnabled val="1"/>
        </dgm:presLayoutVars>
      </dgm:prSet>
      <dgm:spPr/>
    </dgm:pt>
    <dgm:pt modelId="{E3D75816-BAD6-4032-807A-ECDAC2287F49}" type="pres">
      <dgm:prSet presAssocID="{C14C662B-733F-4938-A211-7A23AAFE070C}" presName="sibTrans" presStyleCnt="0"/>
      <dgm:spPr/>
    </dgm:pt>
    <dgm:pt modelId="{A26F250D-155E-43B5-B225-20F17158F2F7}" type="pres">
      <dgm:prSet presAssocID="{853357AD-B2F8-4EB4-BC5B-761E8A665C75}" presName="composite" presStyleCnt="0"/>
      <dgm:spPr/>
    </dgm:pt>
    <dgm:pt modelId="{77A171E6-DBBF-46D7-BBBF-8FC2F9CC8659}" type="pres">
      <dgm:prSet presAssocID="{853357AD-B2F8-4EB4-BC5B-761E8A665C75}" presName="ParentText" presStyleLbl="node1" presStyleIdx="3" presStyleCnt="4" custScaleX="126077" custScaleY="114624">
        <dgm:presLayoutVars>
          <dgm:chMax val="1"/>
          <dgm:chPref val="1"/>
          <dgm:bulletEnabled val="1"/>
        </dgm:presLayoutVars>
      </dgm:prSet>
      <dgm:spPr/>
    </dgm:pt>
  </dgm:ptLst>
  <dgm:cxnLst>
    <dgm:cxn modelId="{3BC78D0C-7C89-4277-9AEB-75AC4FD15EE2}" srcId="{A3972C99-46FB-4BFE-968C-C7365DEC8F60}" destId="{75B57084-E4CD-4D66-BF0E-4937BF834B97}" srcOrd="0" destOrd="0" parTransId="{C0EED449-6592-4948-B78D-3EB1150ED314}" sibTransId="{A3C3A4FE-735B-4BEA-B8B8-9E79CBBBE851}"/>
    <dgm:cxn modelId="{BE565B2C-4F4A-48F8-8B50-52CFF6B9D7C3}" srcId="{A3972C99-46FB-4BFE-968C-C7365DEC8F60}" destId="{853357AD-B2F8-4EB4-BC5B-761E8A665C75}" srcOrd="3" destOrd="0" parTransId="{EA04A967-EC53-4876-916C-558E9903971F}" sibTransId="{0896AB05-DAEE-4FA4-B038-CB448E77C45E}"/>
    <dgm:cxn modelId="{911A1A2F-96FC-42CB-A207-CA59905BA29C}" type="presOf" srcId="{A6ECBD6A-9AAF-4109-8ACF-9A6DBECB29D8}" destId="{40CF0AC0-3D78-45E5-A089-C22963B7A5E1}" srcOrd="0" destOrd="0" presId="urn:microsoft.com/office/officeart/2005/8/layout/StepDownProcess"/>
    <dgm:cxn modelId="{D2DD7137-2FF4-4F54-AA4F-05EA1E535A2F}" type="presOf" srcId="{3BA0806E-9FE5-4E96-B844-D7998FF5CFEA}" destId="{76636BA3-7421-472F-88C2-C9913E633B21}" srcOrd="0" destOrd="0" presId="urn:microsoft.com/office/officeart/2005/8/layout/StepDownProcess"/>
    <dgm:cxn modelId="{D51BBB42-E27F-4495-B526-4DED46624E69}" type="presOf" srcId="{853357AD-B2F8-4EB4-BC5B-761E8A665C75}" destId="{77A171E6-DBBF-46D7-BBBF-8FC2F9CC8659}" srcOrd="0" destOrd="0" presId="urn:microsoft.com/office/officeart/2005/8/layout/StepDownProcess"/>
    <dgm:cxn modelId="{AC38F285-BBF8-46BA-844B-A8C4AE77FB61}" srcId="{A3972C99-46FB-4BFE-968C-C7365DEC8F60}" destId="{3BA0806E-9FE5-4E96-B844-D7998FF5CFEA}" srcOrd="2" destOrd="0" parTransId="{F21A1BB6-38E4-4089-9D25-EFFDE095CD0D}" sibTransId="{C14C662B-733F-4938-A211-7A23AAFE070C}"/>
    <dgm:cxn modelId="{F888BA92-686A-4C7C-95D7-81CE5409DC32}" type="presOf" srcId="{A3972C99-46FB-4BFE-968C-C7365DEC8F60}" destId="{1573D371-457B-47C4-A02F-309331665CCC}" srcOrd="0" destOrd="0" presId="urn:microsoft.com/office/officeart/2005/8/layout/StepDownProcess"/>
    <dgm:cxn modelId="{9FB7D3DA-7DD5-4B0C-BD61-380BB1F5BCBD}" type="presOf" srcId="{75B57084-E4CD-4D66-BF0E-4937BF834B97}" destId="{1848042C-68B6-4CA4-A983-56A0F3D3626A}" srcOrd="0" destOrd="0" presId="urn:microsoft.com/office/officeart/2005/8/layout/StepDownProcess"/>
    <dgm:cxn modelId="{C76644FA-D2C3-4C52-9819-F62FE3E3EAD4}" srcId="{A3972C99-46FB-4BFE-968C-C7365DEC8F60}" destId="{A6ECBD6A-9AAF-4109-8ACF-9A6DBECB29D8}" srcOrd="1" destOrd="0" parTransId="{CB9EE62E-69EC-46C7-896E-942CFA0E537A}" sibTransId="{4C988890-096A-4234-9CB2-84D2EC1D755E}"/>
    <dgm:cxn modelId="{1ADA161A-AE87-4093-BBBA-B76041353B55}" type="presParOf" srcId="{1573D371-457B-47C4-A02F-309331665CCC}" destId="{8CDCEEBB-AD43-4ACE-9D27-501D57FBD540}" srcOrd="0" destOrd="0" presId="urn:microsoft.com/office/officeart/2005/8/layout/StepDownProcess"/>
    <dgm:cxn modelId="{C11B777F-6175-469F-B10D-0E39BAC07B8F}" type="presParOf" srcId="{8CDCEEBB-AD43-4ACE-9D27-501D57FBD540}" destId="{7BD0FEC7-AF37-4BA1-8E99-E3BA92BC120B}" srcOrd="0" destOrd="0" presId="urn:microsoft.com/office/officeart/2005/8/layout/StepDownProcess"/>
    <dgm:cxn modelId="{AC67FB47-7B96-4CA0-BDD6-1B3929FFFDFB}" type="presParOf" srcId="{8CDCEEBB-AD43-4ACE-9D27-501D57FBD540}" destId="{1848042C-68B6-4CA4-A983-56A0F3D3626A}" srcOrd="1" destOrd="0" presId="urn:microsoft.com/office/officeart/2005/8/layout/StepDownProcess"/>
    <dgm:cxn modelId="{C16822AF-689E-47C9-B78D-CEB5BC668814}" type="presParOf" srcId="{8CDCEEBB-AD43-4ACE-9D27-501D57FBD540}" destId="{C4AF205F-105B-4796-B9FF-93DFCA78900E}" srcOrd="2" destOrd="0" presId="urn:microsoft.com/office/officeart/2005/8/layout/StepDownProcess"/>
    <dgm:cxn modelId="{070DF8A5-DFF7-4F14-B077-95E710BA0C00}" type="presParOf" srcId="{1573D371-457B-47C4-A02F-309331665CCC}" destId="{72A15142-CF58-4CAC-A9C5-A5B50FF44155}" srcOrd="1" destOrd="0" presId="urn:microsoft.com/office/officeart/2005/8/layout/StepDownProcess"/>
    <dgm:cxn modelId="{79B8FF8F-E1B7-4967-9D14-3FA3FB8FA09C}" type="presParOf" srcId="{1573D371-457B-47C4-A02F-309331665CCC}" destId="{747E35C4-4F76-4F8B-AB71-0525A0ACAE5C}" srcOrd="2" destOrd="0" presId="urn:microsoft.com/office/officeart/2005/8/layout/StepDownProcess"/>
    <dgm:cxn modelId="{E5C47B74-273C-49A1-BA01-E1FB0A38FE41}" type="presParOf" srcId="{747E35C4-4F76-4F8B-AB71-0525A0ACAE5C}" destId="{ADFD360A-C15F-4F55-B0F1-486710946FBF}" srcOrd="0" destOrd="0" presId="urn:microsoft.com/office/officeart/2005/8/layout/StepDownProcess"/>
    <dgm:cxn modelId="{1B3B08C4-5D27-4DDD-9D0D-E40A38FF3531}" type="presParOf" srcId="{747E35C4-4F76-4F8B-AB71-0525A0ACAE5C}" destId="{40CF0AC0-3D78-45E5-A089-C22963B7A5E1}" srcOrd="1" destOrd="0" presId="urn:microsoft.com/office/officeart/2005/8/layout/StepDownProcess"/>
    <dgm:cxn modelId="{D57A0D9A-BB47-45AB-93CC-A24EE0656BF1}" type="presParOf" srcId="{747E35C4-4F76-4F8B-AB71-0525A0ACAE5C}" destId="{1C8507F2-12BB-4A59-BF14-4764956E6FFD}" srcOrd="2" destOrd="0" presId="urn:microsoft.com/office/officeart/2005/8/layout/StepDownProcess"/>
    <dgm:cxn modelId="{28A14901-104E-44B1-A71A-5BB529A25466}" type="presParOf" srcId="{1573D371-457B-47C4-A02F-309331665CCC}" destId="{A113247D-2A72-49BB-A82D-383F42B21A3C}" srcOrd="3" destOrd="0" presId="urn:microsoft.com/office/officeart/2005/8/layout/StepDownProcess"/>
    <dgm:cxn modelId="{E1FA54A4-1B42-47E6-A155-BF53C0B5146D}" type="presParOf" srcId="{1573D371-457B-47C4-A02F-309331665CCC}" destId="{28ECF0E3-E969-41F4-99A2-32887EA9AAEF}" srcOrd="4" destOrd="0" presId="urn:microsoft.com/office/officeart/2005/8/layout/StepDownProcess"/>
    <dgm:cxn modelId="{442DACB5-2E63-4AF9-AE94-3261D1490681}" type="presParOf" srcId="{28ECF0E3-E969-41F4-99A2-32887EA9AAEF}" destId="{7AB8AB00-F740-4F68-A668-10480AF5F8EC}" srcOrd="0" destOrd="0" presId="urn:microsoft.com/office/officeart/2005/8/layout/StepDownProcess"/>
    <dgm:cxn modelId="{DB5960D3-5FF4-4221-A890-169AB0912095}" type="presParOf" srcId="{28ECF0E3-E969-41F4-99A2-32887EA9AAEF}" destId="{76636BA3-7421-472F-88C2-C9913E633B21}" srcOrd="1" destOrd="0" presId="urn:microsoft.com/office/officeart/2005/8/layout/StepDownProcess"/>
    <dgm:cxn modelId="{10D25791-3598-4800-92D1-1734BB79BED9}" type="presParOf" srcId="{28ECF0E3-E969-41F4-99A2-32887EA9AAEF}" destId="{D8B83623-D972-4885-8344-F8C25118C0A1}" srcOrd="2" destOrd="0" presId="urn:microsoft.com/office/officeart/2005/8/layout/StepDownProcess"/>
    <dgm:cxn modelId="{94676D0C-55A0-477E-8A9F-4BDA83F87E60}" type="presParOf" srcId="{1573D371-457B-47C4-A02F-309331665CCC}" destId="{E3D75816-BAD6-4032-807A-ECDAC2287F49}" srcOrd="5" destOrd="0" presId="urn:microsoft.com/office/officeart/2005/8/layout/StepDownProcess"/>
    <dgm:cxn modelId="{F3127BB9-2B56-40F1-988F-3210BA85F1DB}" type="presParOf" srcId="{1573D371-457B-47C4-A02F-309331665CCC}" destId="{A26F250D-155E-43B5-B225-20F17158F2F7}" srcOrd="6" destOrd="0" presId="urn:microsoft.com/office/officeart/2005/8/layout/StepDownProcess"/>
    <dgm:cxn modelId="{E8445C77-E559-41B0-BCC8-DB8F7D641315}" type="presParOf" srcId="{A26F250D-155E-43B5-B225-20F17158F2F7}" destId="{77A171E6-DBBF-46D7-BBBF-8FC2F9CC8659}"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B0C817-EAAB-4E85-98B7-BFC4602FFDC0}" type="doc">
      <dgm:prSet loTypeId="urn:microsoft.com/office/officeart/2005/8/layout/default" loCatId="list" qsTypeId="urn:microsoft.com/office/officeart/2005/8/quickstyle/3d3" qsCatId="3D" csTypeId="urn:microsoft.com/office/officeart/2005/8/colors/accent1_2" csCatId="accent1" phldr="1"/>
      <dgm:spPr/>
      <dgm:t>
        <a:bodyPr/>
        <a:lstStyle/>
        <a:p>
          <a:endParaRPr lang="en-IN"/>
        </a:p>
      </dgm:t>
    </dgm:pt>
    <dgm:pt modelId="{361DCB16-3029-4F71-BC36-A7975F08D187}">
      <dgm:prSet phldrT="[Text]"/>
      <dgm:spPr/>
      <dgm:t>
        <a:bodyPr/>
        <a:lstStyle/>
        <a:p>
          <a:r>
            <a:rPr lang="en-IN" dirty="0">
              <a:solidFill>
                <a:schemeClr val="tx1"/>
              </a:solidFill>
            </a:rPr>
            <a:t>Input : Company name</a:t>
          </a:r>
        </a:p>
      </dgm:t>
    </dgm:pt>
    <dgm:pt modelId="{14B784B7-E10E-4A71-B759-13B2BD25837F}" type="parTrans" cxnId="{B37FDE83-FCCD-4548-AE70-5D0E0177A803}">
      <dgm:prSet/>
      <dgm:spPr/>
      <dgm:t>
        <a:bodyPr/>
        <a:lstStyle/>
        <a:p>
          <a:endParaRPr lang="en-IN"/>
        </a:p>
      </dgm:t>
    </dgm:pt>
    <dgm:pt modelId="{187261F9-9DDA-4989-A77A-D28E8966894B}" type="sibTrans" cxnId="{B37FDE83-FCCD-4548-AE70-5D0E0177A803}">
      <dgm:prSet/>
      <dgm:spPr/>
      <dgm:t>
        <a:bodyPr/>
        <a:lstStyle/>
        <a:p>
          <a:endParaRPr lang="en-IN"/>
        </a:p>
      </dgm:t>
    </dgm:pt>
    <dgm:pt modelId="{985B96C2-951C-4706-9AAC-2B65D83DEF69}">
      <dgm:prSet phldrT="[Text]"/>
      <dgm:spPr/>
      <dgm:t>
        <a:bodyPr/>
        <a:lstStyle/>
        <a:p>
          <a:r>
            <a:rPr lang="en-IN" dirty="0">
              <a:solidFill>
                <a:schemeClr val="tx1"/>
              </a:solidFill>
            </a:rPr>
            <a:t>Fetch Company Data</a:t>
          </a:r>
        </a:p>
      </dgm:t>
    </dgm:pt>
    <dgm:pt modelId="{4452B25F-B462-46B6-B2EA-CB8BEB803397}" type="parTrans" cxnId="{7606CFFF-6B6D-44F4-A2C1-65F3CEB8E75D}">
      <dgm:prSet/>
      <dgm:spPr/>
      <dgm:t>
        <a:bodyPr/>
        <a:lstStyle/>
        <a:p>
          <a:endParaRPr lang="en-IN"/>
        </a:p>
      </dgm:t>
    </dgm:pt>
    <dgm:pt modelId="{1DCACB10-3BB7-4854-80F3-4924B8EA6635}" type="sibTrans" cxnId="{7606CFFF-6B6D-44F4-A2C1-65F3CEB8E75D}">
      <dgm:prSet/>
      <dgm:spPr/>
      <dgm:t>
        <a:bodyPr/>
        <a:lstStyle/>
        <a:p>
          <a:endParaRPr lang="en-IN"/>
        </a:p>
      </dgm:t>
    </dgm:pt>
    <dgm:pt modelId="{771E5E62-1C45-4CF1-B29A-7233E10BAF0F}">
      <dgm:prSet phldrT="[Text]"/>
      <dgm:spPr/>
      <dgm:t>
        <a:bodyPr/>
        <a:lstStyle/>
        <a:p>
          <a:r>
            <a:rPr lang="en-IN" dirty="0">
              <a:solidFill>
                <a:schemeClr val="tx1"/>
              </a:solidFill>
            </a:rPr>
            <a:t>Feature Selection</a:t>
          </a:r>
        </a:p>
      </dgm:t>
    </dgm:pt>
    <dgm:pt modelId="{8A0ADF1E-FF98-4DF2-8E1A-A0587DFB6FF0}" type="parTrans" cxnId="{A15F95C0-7430-4D15-A76B-31024DBAAC29}">
      <dgm:prSet/>
      <dgm:spPr/>
      <dgm:t>
        <a:bodyPr/>
        <a:lstStyle/>
        <a:p>
          <a:endParaRPr lang="en-IN"/>
        </a:p>
      </dgm:t>
    </dgm:pt>
    <dgm:pt modelId="{3243E46C-96C8-49E3-B6E6-C64C6EA2B1C5}" type="sibTrans" cxnId="{A15F95C0-7430-4D15-A76B-31024DBAAC29}">
      <dgm:prSet/>
      <dgm:spPr/>
      <dgm:t>
        <a:bodyPr/>
        <a:lstStyle/>
        <a:p>
          <a:endParaRPr lang="en-IN"/>
        </a:p>
      </dgm:t>
    </dgm:pt>
    <dgm:pt modelId="{152E961B-63A1-4A10-9090-35134769765B}">
      <dgm:prSet phldrT="[Text]"/>
      <dgm:spPr/>
      <dgm:t>
        <a:bodyPr/>
        <a:lstStyle/>
        <a:p>
          <a:r>
            <a:rPr lang="en-IN" dirty="0">
              <a:solidFill>
                <a:schemeClr val="tx1"/>
              </a:solidFill>
            </a:rPr>
            <a:t>Split data into training data and testing data</a:t>
          </a:r>
        </a:p>
      </dgm:t>
    </dgm:pt>
    <dgm:pt modelId="{C2D13109-7131-4F90-AA07-BC3D6F4B7E85}" type="parTrans" cxnId="{29797B95-6957-42AD-931C-F18B245A6FAB}">
      <dgm:prSet/>
      <dgm:spPr/>
      <dgm:t>
        <a:bodyPr/>
        <a:lstStyle/>
        <a:p>
          <a:endParaRPr lang="en-IN"/>
        </a:p>
      </dgm:t>
    </dgm:pt>
    <dgm:pt modelId="{D36A1044-5EE9-489D-B740-21F5E5B90E81}" type="sibTrans" cxnId="{29797B95-6957-42AD-931C-F18B245A6FAB}">
      <dgm:prSet/>
      <dgm:spPr/>
      <dgm:t>
        <a:bodyPr/>
        <a:lstStyle/>
        <a:p>
          <a:endParaRPr lang="en-IN"/>
        </a:p>
      </dgm:t>
    </dgm:pt>
    <dgm:pt modelId="{60EF1F9E-9B3E-4198-8332-F09259E8013F}">
      <dgm:prSet phldrT="[Text]"/>
      <dgm:spPr/>
      <dgm:t>
        <a:bodyPr/>
        <a:lstStyle/>
        <a:p>
          <a:r>
            <a:rPr lang="en-IN" dirty="0">
              <a:solidFill>
                <a:schemeClr val="tx1"/>
              </a:solidFill>
            </a:rPr>
            <a:t>Train the model on training data</a:t>
          </a:r>
        </a:p>
      </dgm:t>
    </dgm:pt>
    <dgm:pt modelId="{52EE3931-E5B8-4797-AAF3-5CD3ABACA202}" type="parTrans" cxnId="{18162A32-1674-4A25-91FC-390BC2C1BAFA}">
      <dgm:prSet/>
      <dgm:spPr/>
      <dgm:t>
        <a:bodyPr/>
        <a:lstStyle/>
        <a:p>
          <a:endParaRPr lang="en-IN"/>
        </a:p>
      </dgm:t>
    </dgm:pt>
    <dgm:pt modelId="{8EEC8912-40D0-4345-A3C0-2AA961B537AF}" type="sibTrans" cxnId="{18162A32-1674-4A25-91FC-390BC2C1BAFA}">
      <dgm:prSet/>
      <dgm:spPr/>
      <dgm:t>
        <a:bodyPr/>
        <a:lstStyle/>
        <a:p>
          <a:endParaRPr lang="en-IN"/>
        </a:p>
      </dgm:t>
    </dgm:pt>
    <dgm:pt modelId="{8D2648D4-69AB-40CF-A01B-F24A9ECA34A6}">
      <dgm:prSet phldrT="[Text]"/>
      <dgm:spPr/>
      <dgm:t>
        <a:bodyPr/>
        <a:lstStyle/>
        <a:p>
          <a:r>
            <a:rPr lang="en-IN" dirty="0">
              <a:solidFill>
                <a:schemeClr val="tx1"/>
              </a:solidFill>
            </a:rPr>
            <a:t>Data visualization</a:t>
          </a:r>
        </a:p>
      </dgm:t>
    </dgm:pt>
    <dgm:pt modelId="{84781A57-D132-4912-8441-0AA82BCB7EE3}" type="parTrans" cxnId="{B77A8E0D-73A7-4D45-A819-85958C8AA82C}">
      <dgm:prSet/>
      <dgm:spPr/>
      <dgm:t>
        <a:bodyPr/>
        <a:lstStyle/>
        <a:p>
          <a:endParaRPr lang="en-IN"/>
        </a:p>
      </dgm:t>
    </dgm:pt>
    <dgm:pt modelId="{A2251761-374E-4FD0-B84A-52917131952B}" type="sibTrans" cxnId="{B77A8E0D-73A7-4D45-A819-85958C8AA82C}">
      <dgm:prSet/>
      <dgm:spPr/>
      <dgm:t>
        <a:bodyPr/>
        <a:lstStyle/>
        <a:p>
          <a:endParaRPr lang="en-IN"/>
        </a:p>
      </dgm:t>
    </dgm:pt>
    <dgm:pt modelId="{BA75ED73-1879-4C29-9FAC-30CBC1D5D64E}">
      <dgm:prSet phldrT="[Text]"/>
      <dgm:spPr/>
      <dgm:t>
        <a:bodyPr/>
        <a:lstStyle/>
        <a:p>
          <a:r>
            <a:rPr lang="en-IN" dirty="0">
              <a:solidFill>
                <a:schemeClr val="tx1"/>
              </a:solidFill>
            </a:rPr>
            <a:t>Compute</a:t>
          </a:r>
          <a:r>
            <a:rPr lang="en-IN" baseline="0" dirty="0">
              <a:solidFill>
                <a:schemeClr val="tx1"/>
              </a:solidFill>
            </a:rPr>
            <a:t> accuracy on testing data</a:t>
          </a:r>
          <a:endParaRPr lang="en-IN" dirty="0">
            <a:solidFill>
              <a:schemeClr val="tx1"/>
            </a:solidFill>
          </a:endParaRPr>
        </a:p>
      </dgm:t>
    </dgm:pt>
    <dgm:pt modelId="{08039C6B-17FE-4CF8-93ED-507FC9F0302E}" type="parTrans" cxnId="{3C70BB38-36E5-4A04-9819-BD4BEB37CAC8}">
      <dgm:prSet/>
      <dgm:spPr/>
      <dgm:t>
        <a:bodyPr/>
        <a:lstStyle/>
        <a:p>
          <a:endParaRPr lang="en-IN"/>
        </a:p>
      </dgm:t>
    </dgm:pt>
    <dgm:pt modelId="{DCF9136A-62BA-4A3A-A6FC-99779BD014EA}" type="sibTrans" cxnId="{3C70BB38-36E5-4A04-9819-BD4BEB37CAC8}">
      <dgm:prSet/>
      <dgm:spPr/>
      <dgm:t>
        <a:bodyPr/>
        <a:lstStyle/>
        <a:p>
          <a:endParaRPr lang="en-IN"/>
        </a:p>
      </dgm:t>
    </dgm:pt>
    <dgm:pt modelId="{1A0EDC45-BBD8-4E91-94D4-15D792CD5948}">
      <dgm:prSet phldrT="[Text]"/>
      <dgm:spPr/>
      <dgm:t>
        <a:bodyPr/>
        <a:lstStyle/>
        <a:p>
          <a:r>
            <a:rPr lang="en-IN" dirty="0">
              <a:solidFill>
                <a:schemeClr val="tx1"/>
              </a:solidFill>
            </a:rPr>
            <a:t>Prediction of companies stock price</a:t>
          </a:r>
        </a:p>
      </dgm:t>
    </dgm:pt>
    <dgm:pt modelId="{B1DAF381-91AC-4AF1-894B-732BA02A3179}" type="parTrans" cxnId="{FC6E3BA6-35AF-4473-99AD-167C5D47FC21}">
      <dgm:prSet/>
      <dgm:spPr/>
      <dgm:t>
        <a:bodyPr/>
        <a:lstStyle/>
        <a:p>
          <a:endParaRPr lang="en-IN"/>
        </a:p>
      </dgm:t>
    </dgm:pt>
    <dgm:pt modelId="{BDE6FE49-A269-4C7D-9EF5-104AC8DCB7D2}" type="sibTrans" cxnId="{FC6E3BA6-35AF-4473-99AD-167C5D47FC21}">
      <dgm:prSet/>
      <dgm:spPr/>
      <dgm:t>
        <a:bodyPr/>
        <a:lstStyle/>
        <a:p>
          <a:endParaRPr lang="en-IN"/>
        </a:p>
      </dgm:t>
    </dgm:pt>
    <dgm:pt modelId="{74809B35-71A0-4949-AE32-3947BD00517C}" type="pres">
      <dgm:prSet presAssocID="{B7B0C817-EAAB-4E85-98B7-BFC4602FFDC0}" presName="diagram" presStyleCnt="0">
        <dgm:presLayoutVars>
          <dgm:dir/>
          <dgm:resizeHandles val="exact"/>
        </dgm:presLayoutVars>
      </dgm:prSet>
      <dgm:spPr/>
    </dgm:pt>
    <dgm:pt modelId="{666E706A-3E0F-4E6B-8038-CEA37DF9090B}" type="pres">
      <dgm:prSet presAssocID="{361DCB16-3029-4F71-BC36-A7975F08D187}" presName="node" presStyleLbl="node1" presStyleIdx="0" presStyleCnt="8" custScaleX="30324" custScaleY="18956">
        <dgm:presLayoutVars>
          <dgm:bulletEnabled val="1"/>
        </dgm:presLayoutVars>
      </dgm:prSet>
      <dgm:spPr/>
    </dgm:pt>
    <dgm:pt modelId="{89F6600C-8934-40E7-87AD-4D67CDA735CB}" type="pres">
      <dgm:prSet presAssocID="{187261F9-9DDA-4989-A77A-D28E8966894B}" presName="sibTrans" presStyleCnt="0"/>
      <dgm:spPr/>
    </dgm:pt>
    <dgm:pt modelId="{8A4CDE7F-A0D7-4BEC-B4DF-F16FEE78F617}" type="pres">
      <dgm:prSet presAssocID="{985B96C2-951C-4706-9AAC-2B65D83DEF69}" presName="node" presStyleLbl="node1" presStyleIdx="1" presStyleCnt="8" custScaleX="30324" custScaleY="18956">
        <dgm:presLayoutVars>
          <dgm:bulletEnabled val="1"/>
        </dgm:presLayoutVars>
      </dgm:prSet>
      <dgm:spPr/>
    </dgm:pt>
    <dgm:pt modelId="{391E7C38-D3EA-42DC-B7C4-6D0534399858}" type="pres">
      <dgm:prSet presAssocID="{1DCACB10-3BB7-4854-80F3-4924B8EA6635}" presName="sibTrans" presStyleCnt="0"/>
      <dgm:spPr/>
    </dgm:pt>
    <dgm:pt modelId="{ED6CAF10-488C-4A4C-BB70-879CC4452AB5}" type="pres">
      <dgm:prSet presAssocID="{771E5E62-1C45-4CF1-B29A-7233E10BAF0F}" presName="node" presStyleLbl="node1" presStyleIdx="2" presStyleCnt="8" custScaleX="30324" custScaleY="18956">
        <dgm:presLayoutVars>
          <dgm:bulletEnabled val="1"/>
        </dgm:presLayoutVars>
      </dgm:prSet>
      <dgm:spPr/>
    </dgm:pt>
    <dgm:pt modelId="{42452AD3-A102-4318-8C07-8BE4437E92EC}" type="pres">
      <dgm:prSet presAssocID="{3243E46C-96C8-49E3-B6E6-C64C6EA2B1C5}" presName="sibTrans" presStyleCnt="0"/>
      <dgm:spPr/>
    </dgm:pt>
    <dgm:pt modelId="{52055C96-187C-4D25-8D60-EFEA8BD410BC}" type="pres">
      <dgm:prSet presAssocID="{152E961B-63A1-4A10-9090-35134769765B}" presName="node" presStyleLbl="node1" presStyleIdx="3" presStyleCnt="8" custScaleX="30324" custScaleY="18956" custLinFactNeighborX="79653" custLinFactNeighborY="-206">
        <dgm:presLayoutVars>
          <dgm:bulletEnabled val="1"/>
        </dgm:presLayoutVars>
      </dgm:prSet>
      <dgm:spPr/>
    </dgm:pt>
    <dgm:pt modelId="{16AA1419-DB0E-4D38-9E5E-078F98F2B973}" type="pres">
      <dgm:prSet presAssocID="{D36A1044-5EE9-489D-B740-21F5E5B90E81}" presName="sibTrans" presStyleCnt="0"/>
      <dgm:spPr/>
    </dgm:pt>
    <dgm:pt modelId="{CBFFCDEA-8191-4E95-BF56-81FC35E3507C}" type="pres">
      <dgm:prSet presAssocID="{60EF1F9E-9B3E-4198-8332-F09259E8013F}" presName="node" presStyleLbl="node1" presStyleIdx="4" presStyleCnt="8" custScaleX="30324" custScaleY="18956" custLinFactNeighborX="553" custLinFactNeighborY="-206">
        <dgm:presLayoutVars>
          <dgm:bulletEnabled val="1"/>
        </dgm:presLayoutVars>
      </dgm:prSet>
      <dgm:spPr/>
    </dgm:pt>
    <dgm:pt modelId="{6A145D94-71D3-41D8-AB9B-A388CEBD894F}" type="pres">
      <dgm:prSet presAssocID="{8EEC8912-40D0-4345-A3C0-2AA961B537AF}" presName="sibTrans" presStyleCnt="0"/>
      <dgm:spPr/>
    </dgm:pt>
    <dgm:pt modelId="{0502231A-F94F-4BF0-AA13-BF554F779214}" type="pres">
      <dgm:prSet presAssocID="{BA75ED73-1879-4C29-9FAC-30CBC1D5D64E}" presName="node" presStyleLbl="node1" presStyleIdx="5" presStyleCnt="8" custScaleX="30324" custScaleY="18956" custLinFactNeighborX="-79710" custLinFactNeighborY="-206">
        <dgm:presLayoutVars>
          <dgm:bulletEnabled val="1"/>
        </dgm:presLayoutVars>
      </dgm:prSet>
      <dgm:spPr/>
    </dgm:pt>
    <dgm:pt modelId="{1F9101B9-8FDE-4DD8-B153-8F34EDAD3C11}" type="pres">
      <dgm:prSet presAssocID="{DCF9136A-62BA-4A3A-A6FC-99779BD014EA}" presName="sibTrans" presStyleCnt="0"/>
      <dgm:spPr/>
    </dgm:pt>
    <dgm:pt modelId="{234F72E3-B926-476B-BE21-A878C5E40689}" type="pres">
      <dgm:prSet presAssocID="{1A0EDC45-BBD8-4E91-94D4-15D792CD5948}" presName="node" presStyleLbl="node1" presStyleIdx="6" presStyleCnt="8" custScaleX="30324" custScaleY="18956" custLinFactNeighborX="-18062" custLinFactNeighborY="249">
        <dgm:presLayoutVars>
          <dgm:bulletEnabled val="1"/>
        </dgm:presLayoutVars>
      </dgm:prSet>
      <dgm:spPr/>
    </dgm:pt>
    <dgm:pt modelId="{8EC94C18-691C-4B74-8FF8-FC437D4D5E73}" type="pres">
      <dgm:prSet presAssocID="{BDE6FE49-A269-4C7D-9EF5-104AC8DCB7D2}" presName="sibTrans" presStyleCnt="0"/>
      <dgm:spPr/>
    </dgm:pt>
    <dgm:pt modelId="{0FBCC93E-0D4B-4967-B825-211D52B7C1DF}" type="pres">
      <dgm:prSet presAssocID="{8D2648D4-69AB-40CF-A01B-F24A9ECA34A6}" presName="node" presStyleLbl="node1" presStyleIdx="7" presStyleCnt="8" custScaleX="30324" custScaleY="18956" custLinFactNeighborX="-19558" custLinFactNeighborY="-325">
        <dgm:presLayoutVars>
          <dgm:bulletEnabled val="1"/>
        </dgm:presLayoutVars>
      </dgm:prSet>
      <dgm:spPr/>
    </dgm:pt>
  </dgm:ptLst>
  <dgm:cxnLst>
    <dgm:cxn modelId="{B77A8E0D-73A7-4D45-A819-85958C8AA82C}" srcId="{B7B0C817-EAAB-4E85-98B7-BFC4602FFDC0}" destId="{8D2648D4-69AB-40CF-A01B-F24A9ECA34A6}" srcOrd="7" destOrd="0" parTransId="{84781A57-D132-4912-8441-0AA82BCB7EE3}" sibTransId="{A2251761-374E-4FD0-B84A-52917131952B}"/>
    <dgm:cxn modelId="{5F9F2711-2BF8-4734-91DA-2B447F819B13}" type="presOf" srcId="{B7B0C817-EAAB-4E85-98B7-BFC4602FFDC0}" destId="{74809B35-71A0-4949-AE32-3947BD00517C}" srcOrd="0" destOrd="0" presId="urn:microsoft.com/office/officeart/2005/8/layout/default"/>
    <dgm:cxn modelId="{18162A32-1674-4A25-91FC-390BC2C1BAFA}" srcId="{B7B0C817-EAAB-4E85-98B7-BFC4602FFDC0}" destId="{60EF1F9E-9B3E-4198-8332-F09259E8013F}" srcOrd="4" destOrd="0" parTransId="{52EE3931-E5B8-4797-AAF3-5CD3ABACA202}" sibTransId="{8EEC8912-40D0-4345-A3C0-2AA961B537AF}"/>
    <dgm:cxn modelId="{4D777138-5AB4-4DAF-831D-6D20A0DF9D16}" type="presOf" srcId="{985B96C2-951C-4706-9AAC-2B65D83DEF69}" destId="{8A4CDE7F-A0D7-4BEC-B4DF-F16FEE78F617}" srcOrd="0" destOrd="0" presId="urn:microsoft.com/office/officeart/2005/8/layout/default"/>
    <dgm:cxn modelId="{3C70BB38-36E5-4A04-9819-BD4BEB37CAC8}" srcId="{B7B0C817-EAAB-4E85-98B7-BFC4602FFDC0}" destId="{BA75ED73-1879-4C29-9FAC-30CBC1D5D64E}" srcOrd="5" destOrd="0" parTransId="{08039C6B-17FE-4CF8-93ED-507FC9F0302E}" sibTransId="{DCF9136A-62BA-4A3A-A6FC-99779BD014EA}"/>
    <dgm:cxn modelId="{81BA2A40-9BC0-4E4C-B818-535084243225}" type="presOf" srcId="{BA75ED73-1879-4C29-9FAC-30CBC1D5D64E}" destId="{0502231A-F94F-4BF0-AA13-BF554F779214}" srcOrd="0" destOrd="0" presId="urn:microsoft.com/office/officeart/2005/8/layout/default"/>
    <dgm:cxn modelId="{8D1A2F69-3B65-41F1-9E88-1DA72C64B66D}" type="presOf" srcId="{1A0EDC45-BBD8-4E91-94D4-15D792CD5948}" destId="{234F72E3-B926-476B-BE21-A878C5E40689}" srcOrd="0" destOrd="0" presId="urn:microsoft.com/office/officeart/2005/8/layout/default"/>
    <dgm:cxn modelId="{A884934E-8B74-42C6-B678-85BFA33D9284}" type="presOf" srcId="{771E5E62-1C45-4CF1-B29A-7233E10BAF0F}" destId="{ED6CAF10-488C-4A4C-BB70-879CC4452AB5}" srcOrd="0" destOrd="0" presId="urn:microsoft.com/office/officeart/2005/8/layout/default"/>
    <dgm:cxn modelId="{8E607271-F23E-4A35-BBB0-F3B960E7AE9A}" type="presOf" srcId="{8D2648D4-69AB-40CF-A01B-F24A9ECA34A6}" destId="{0FBCC93E-0D4B-4967-B825-211D52B7C1DF}" srcOrd="0" destOrd="0" presId="urn:microsoft.com/office/officeart/2005/8/layout/default"/>
    <dgm:cxn modelId="{B37FDE83-FCCD-4548-AE70-5D0E0177A803}" srcId="{B7B0C817-EAAB-4E85-98B7-BFC4602FFDC0}" destId="{361DCB16-3029-4F71-BC36-A7975F08D187}" srcOrd="0" destOrd="0" parTransId="{14B784B7-E10E-4A71-B759-13B2BD25837F}" sibTransId="{187261F9-9DDA-4989-A77A-D28E8966894B}"/>
    <dgm:cxn modelId="{29797B95-6957-42AD-931C-F18B245A6FAB}" srcId="{B7B0C817-EAAB-4E85-98B7-BFC4602FFDC0}" destId="{152E961B-63A1-4A10-9090-35134769765B}" srcOrd="3" destOrd="0" parTransId="{C2D13109-7131-4F90-AA07-BC3D6F4B7E85}" sibTransId="{D36A1044-5EE9-489D-B740-21F5E5B90E81}"/>
    <dgm:cxn modelId="{FC6E3BA6-35AF-4473-99AD-167C5D47FC21}" srcId="{B7B0C817-EAAB-4E85-98B7-BFC4602FFDC0}" destId="{1A0EDC45-BBD8-4E91-94D4-15D792CD5948}" srcOrd="6" destOrd="0" parTransId="{B1DAF381-91AC-4AF1-894B-732BA02A3179}" sibTransId="{BDE6FE49-A269-4C7D-9EF5-104AC8DCB7D2}"/>
    <dgm:cxn modelId="{A15F95C0-7430-4D15-A76B-31024DBAAC29}" srcId="{B7B0C817-EAAB-4E85-98B7-BFC4602FFDC0}" destId="{771E5E62-1C45-4CF1-B29A-7233E10BAF0F}" srcOrd="2" destOrd="0" parTransId="{8A0ADF1E-FF98-4DF2-8E1A-A0587DFB6FF0}" sibTransId="{3243E46C-96C8-49E3-B6E6-C64C6EA2B1C5}"/>
    <dgm:cxn modelId="{50BDADC7-6647-4CD4-AFAF-96E7C1D73B9F}" type="presOf" srcId="{361DCB16-3029-4F71-BC36-A7975F08D187}" destId="{666E706A-3E0F-4E6B-8038-CEA37DF9090B}" srcOrd="0" destOrd="0" presId="urn:microsoft.com/office/officeart/2005/8/layout/default"/>
    <dgm:cxn modelId="{7FFB07EB-0FD2-498E-9B50-2B27C31E4AA9}" type="presOf" srcId="{152E961B-63A1-4A10-9090-35134769765B}" destId="{52055C96-187C-4D25-8D60-EFEA8BD410BC}" srcOrd="0" destOrd="0" presId="urn:microsoft.com/office/officeart/2005/8/layout/default"/>
    <dgm:cxn modelId="{09A8C4F7-0454-4DDC-B49E-3071ED535B58}" type="presOf" srcId="{60EF1F9E-9B3E-4198-8332-F09259E8013F}" destId="{CBFFCDEA-8191-4E95-BF56-81FC35E3507C}" srcOrd="0" destOrd="0" presId="urn:microsoft.com/office/officeart/2005/8/layout/default"/>
    <dgm:cxn modelId="{7606CFFF-6B6D-44F4-A2C1-65F3CEB8E75D}" srcId="{B7B0C817-EAAB-4E85-98B7-BFC4602FFDC0}" destId="{985B96C2-951C-4706-9AAC-2B65D83DEF69}" srcOrd="1" destOrd="0" parTransId="{4452B25F-B462-46B6-B2EA-CB8BEB803397}" sibTransId="{1DCACB10-3BB7-4854-80F3-4924B8EA6635}"/>
    <dgm:cxn modelId="{16481FE8-A7B2-4C15-9965-920ED697C59A}" type="presParOf" srcId="{74809B35-71A0-4949-AE32-3947BD00517C}" destId="{666E706A-3E0F-4E6B-8038-CEA37DF9090B}" srcOrd="0" destOrd="0" presId="urn:microsoft.com/office/officeart/2005/8/layout/default"/>
    <dgm:cxn modelId="{3AC43F9D-0736-4296-95F7-91B93FD8F5A8}" type="presParOf" srcId="{74809B35-71A0-4949-AE32-3947BD00517C}" destId="{89F6600C-8934-40E7-87AD-4D67CDA735CB}" srcOrd="1" destOrd="0" presId="urn:microsoft.com/office/officeart/2005/8/layout/default"/>
    <dgm:cxn modelId="{F21D5E9B-F595-47CD-9CFD-07D9CCAAF644}" type="presParOf" srcId="{74809B35-71A0-4949-AE32-3947BD00517C}" destId="{8A4CDE7F-A0D7-4BEC-B4DF-F16FEE78F617}" srcOrd="2" destOrd="0" presId="urn:microsoft.com/office/officeart/2005/8/layout/default"/>
    <dgm:cxn modelId="{7E60748B-98FC-4E05-BEC6-6829847C667C}" type="presParOf" srcId="{74809B35-71A0-4949-AE32-3947BD00517C}" destId="{391E7C38-D3EA-42DC-B7C4-6D0534399858}" srcOrd="3" destOrd="0" presId="urn:microsoft.com/office/officeart/2005/8/layout/default"/>
    <dgm:cxn modelId="{02FC8DE6-2FAB-4226-9E07-48B979FC5CD0}" type="presParOf" srcId="{74809B35-71A0-4949-AE32-3947BD00517C}" destId="{ED6CAF10-488C-4A4C-BB70-879CC4452AB5}" srcOrd="4" destOrd="0" presId="urn:microsoft.com/office/officeart/2005/8/layout/default"/>
    <dgm:cxn modelId="{5A1A5BD6-B734-4DBB-83B4-892EEC9C0C2C}" type="presParOf" srcId="{74809B35-71A0-4949-AE32-3947BD00517C}" destId="{42452AD3-A102-4318-8C07-8BE4437E92EC}" srcOrd="5" destOrd="0" presId="urn:microsoft.com/office/officeart/2005/8/layout/default"/>
    <dgm:cxn modelId="{4E5DB00E-1E99-4935-B2A8-19C0CA54BBB8}" type="presParOf" srcId="{74809B35-71A0-4949-AE32-3947BD00517C}" destId="{52055C96-187C-4D25-8D60-EFEA8BD410BC}" srcOrd="6" destOrd="0" presId="urn:microsoft.com/office/officeart/2005/8/layout/default"/>
    <dgm:cxn modelId="{3278704B-5C63-4764-8D0E-5E61B2177BA5}" type="presParOf" srcId="{74809B35-71A0-4949-AE32-3947BD00517C}" destId="{16AA1419-DB0E-4D38-9E5E-078F98F2B973}" srcOrd="7" destOrd="0" presId="urn:microsoft.com/office/officeart/2005/8/layout/default"/>
    <dgm:cxn modelId="{B38E3E09-BA56-43C2-9AE3-FC6C045C05F2}" type="presParOf" srcId="{74809B35-71A0-4949-AE32-3947BD00517C}" destId="{CBFFCDEA-8191-4E95-BF56-81FC35E3507C}" srcOrd="8" destOrd="0" presId="urn:microsoft.com/office/officeart/2005/8/layout/default"/>
    <dgm:cxn modelId="{DBBCD0AF-24C3-499D-A3CF-88CF25EE8759}" type="presParOf" srcId="{74809B35-71A0-4949-AE32-3947BD00517C}" destId="{6A145D94-71D3-41D8-AB9B-A388CEBD894F}" srcOrd="9" destOrd="0" presId="urn:microsoft.com/office/officeart/2005/8/layout/default"/>
    <dgm:cxn modelId="{A6ECCEB3-952F-4583-B89D-B82EDFEB48C3}" type="presParOf" srcId="{74809B35-71A0-4949-AE32-3947BD00517C}" destId="{0502231A-F94F-4BF0-AA13-BF554F779214}" srcOrd="10" destOrd="0" presId="urn:microsoft.com/office/officeart/2005/8/layout/default"/>
    <dgm:cxn modelId="{E3674088-C287-4347-8E8A-7CEBDC2FE03B}" type="presParOf" srcId="{74809B35-71A0-4949-AE32-3947BD00517C}" destId="{1F9101B9-8FDE-4DD8-B153-8F34EDAD3C11}" srcOrd="11" destOrd="0" presId="urn:microsoft.com/office/officeart/2005/8/layout/default"/>
    <dgm:cxn modelId="{E5592877-6319-4912-8702-F00C01B4D889}" type="presParOf" srcId="{74809B35-71A0-4949-AE32-3947BD00517C}" destId="{234F72E3-B926-476B-BE21-A878C5E40689}" srcOrd="12" destOrd="0" presId="urn:microsoft.com/office/officeart/2005/8/layout/default"/>
    <dgm:cxn modelId="{1FFCBE49-A9E7-4B4B-8345-ECF17D6AD82A}" type="presParOf" srcId="{74809B35-71A0-4949-AE32-3947BD00517C}" destId="{8EC94C18-691C-4B74-8FF8-FC437D4D5E73}" srcOrd="13" destOrd="0" presId="urn:microsoft.com/office/officeart/2005/8/layout/default"/>
    <dgm:cxn modelId="{4BA0D407-62F7-4E89-886D-40EBD24B76D0}" type="presParOf" srcId="{74809B35-71A0-4949-AE32-3947BD00517C}" destId="{0FBCC93E-0D4B-4967-B825-211D52B7C1DF}"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0FEC7-AF37-4BA1-8E99-E3BA92BC120B}">
      <dsp:nvSpPr>
        <dsp:cNvPr id="0" name=""/>
        <dsp:cNvSpPr/>
      </dsp:nvSpPr>
      <dsp:spPr>
        <a:xfrm rot="5400000">
          <a:off x="2161626" y="863847"/>
          <a:ext cx="919458" cy="1151362"/>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48042C-68B6-4CA4-A983-56A0F3D3626A}">
      <dsp:nvSpPr>
        <dsp:cNvPr id="0" name=""/>
        <dsp:cNvSpPr/>
      </dsp:nvSpPr>
      <dsp:spPr>
        <a:xfrm>
          <a:off x="1831692" y="24602"/>
          <a:ext cx="1702482" cy="1083428"/>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tx1"/>
              </a:solidFill>
            </a:rPr>
            <a:t>Data</a:t>
          </a:r>
        </a:p>
      </dsp:txBody>
      <dsp:txXfrm>
        <a:off x="1884590" y="77500"/>
        <a:ext cx="1596686" cy="977632"/>
      </dsp:txXfrm>
    </dsp:sp>
    <dsp:sp modelId="{C4AF205F-105B-4796-B9FF-93DFCA78900E}">
      <dsp:nvSpPr>
        <dsp:cNvPr id="0" name=""/>
        <dsp:cNvSpPr/>
      </dsp:nvSpPr>
      <dsp:spPr>
        <a:xfrm>
          <a:off x="3230056" y="128002"/>
          <a:ext cx="1238223" cy="875674"/>
        </a:xfrm>
        <a:prstGeom prst="rect">
          <a:avLst/>
        </a:prstGeom>
        <a:noFill/>
        <a:ln>
          <a:noFill/>
        </a:ln>
        <a:effectLst/>
      </dsp:spPr>
      <dsp:style>
        <a:lnRef idx="0">
          <a:scrgbClr r="0" g="0" b="0"/>
        </a:lnRef>
        <a:fillRef idx="0">
          <a:scrgbClr r="0" g="0" b="0"/>
        </a:fillRef>
        <a:effectRef idx="0">
          <a:scrgbClr r="0" g="0" b="0"/>
        </a:effectRef>
        <a:fontRef idx="minor"/>
      </dsp:style>
    </dsp:sp>
    <dsp:sp modelId="{ADFD360A-C15F-4F55-B0F1-486710946FBF}">
      <dsp:nvSpPr>
        <dsp:cNvPr id="0" name=""/>
        <dsp:cNvSpPr/>
      </dsp:nvSpPr>
      <dsp:spPr>
        <a:xfrm rot="5400000">
          <a:off x="3427188" y="2053388"/>
          <a:ext cx="919458" cy="1151362"/>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CF0AC0-3D78-45E5-A089-C22963B7A5E1}">
      <dsp:nvSpPr>
        <dsp:cNvPr id="0" name=""/>
        <dsp:cNvSpPr/>
      </dsp:nvSpPr>
      <dsp:spPr>
        <a:xfrm>
          <a:off x="3097254" y="1214143"/>
          <a:ext cx="1702482" cy="1083428"/>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tx1"/>
              </a:solidFill>
            </a:rPr>
            <a:t>Feature Selection</a:t>
          </a:r>
        </a:p>
      </dsp:txBody>
      <dsp:txXfrm>
        <a:off x="3150152" y="1267041"/>
        <a:ext cx="1596686" cy="977632"/>
      </dsp:txXfrm>
    </dsp:sp>
    <dsp:sp modelId="{1C8507F2-12BB-4A59-BF14-4764956E6FFD}">
      <dsp:nvSpPr>
        <dsp:cNvPr id="0" name=""/>
        <dsp:cNvSpPr/>
      </dsp:nvSpPr>
      <dsp:spPr>
        <a:xfrm>
          <a:off x="6316159" y="594307"/>
          <a:ext cx="1238223" cy="875674"/>
        </a:xfrm>
        <a:prstGeom prst="rect">
          <a:avLst/>
        </a:prstGeom>
        <a:noFill/>
        <a:ln>
          <a:noFill/>
        </a:ln>
        <a:effectLst/>
      </dsp:spPr>
      <dsp:style>
        <a:lnRef idx="0">
          <a:scrgbClr r="0" g="0" b="0"/>
        </a:lnRef>
        <a:fillRef idx="0">
          <a:scrgbClr r="0" g="0" b="0"/>
        </a:fillRef>
        <a:effectRef idx="0">
          <a:scrgbClr r="0" g="0" b="0"/>
        </a:effectRef>
        <a:fontRef idx="minor"/>
      </dsp:style>
    </dsp:sp>
    <dsp:sp modelId="{7AB8AB00-F740-4F68-A668-10480AF5F8EC}">
      <dsp:nvSpPr>
        <dsp:cNvPr id="0" name=""/>
        <dsp:cNvSpPr/>
      </dsp:nvSpPr>
      <dsp:spPr>
        <a:xfrm rot="5400000">
          <a:off x="4692750" y="3242928"/>
          <a:ext cx="919458" cy="1151362"/>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636BA3-7421-472F-88C2-C9913E633B21}">
      <dsp:nvSpPr>
        <dsp:cNvPr id="0" name=""/>
        <dsp:cNvSpPr/>
      </dsp:nvSpPr>
      <dsp:spPr>
        <a:xfrm>
          <a:off x="4362816" y="2403684"/>
          <a:ext cx="1702482" cy="1083428"/>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tx1"/>
              </a:solidFill>
            </a:rPr>
            <a:t>Prediction</a:t>
          </a:r>
        </a:p>
      </dsp:txBody>
      <dsp:txXfrm>
        <a:off x="4415714" y="2456582"/>
        <a:ext cx="1596686" cy="977632"/>
      </dsp:txXfrm>
    </dsp:sp>
    <dsp:sp modelId="{D8B83623-D972-4885-8344-F8C25118C0A1}">
      <dsp:nvSpPr>
        <dsp:cNvPr id="0" name=""/>
        <dsp:cNvSpPr/>
      </dsp:nvSpPr>
      <dsp:spPr>
        <a:xfrm>
          <a:off x="6657195" y="1112210"/>
          <a:ext cx="1238223" cy="875674"/>
        </a:xfrm>
        <a:prstGeom prst="rect">
          <a:avLst/>
        </a:prstGeom>
        <a:noFill/>
        <a:ln>
          <a:noFill/>
        </a:ln>
        <a:effectLst/>
      </dsp:spPr>
      <dsp:style>
        <a:lnRef idx="0">
          <a:scrgbClr r="0" g="0" b="0"/>
        </a:lnRef>
        <a:fillRef idx="0">
          <a:scrgbClr r="0" g="0" b="0"/>
        </a:fillRef>
        <a:effectRef idx="0">
          <a:scrgbClr r="0" g="0" b="0"/>
        </a:effectRef>
        <a:fontRef idx="minor"/>
      </dsp:style>
    </dsp:sp>
    <dsp:sp modelId="{77A171E6-DBBF-46D7-BBBF-8FC2F9CC8659}">
      <dsp:nvSpPr>
        <dsp:cNvPr id="0" name=""/>
        <dsp:cNvSpPr/>
      </dsp:nvSpPr>
      <dsp:spPr>
        <a:xfrm>
          <a:off x="5628378" y="3593225"/>
          <a:ext cx="1702482" cy="1083428"/>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tx1"/>
              </a:solidFill>
            </a:rPr>
            <a:t>Performance Measure</a:t>
          </a:r>
        </a:p>
      </dsp:txBody>
      <dsp:txXfrm>
        <a:off x="5681276" y="3646123"/>
        <a:ext cx="1596686" cy="9776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6E706A-3E0F-4E6B-8038-CEA37DF9090B}">
      <dsp:nvSpPr>
        <dsp:cNvPr id="0" name=""/>
        <dsp:cNvSpPr/>
      </dsp:nvSpPr>
      <dsp:spPr>
        <a:xfrm>
          <a:off x="3326" y="728951"/>
          <a:ext cx="2219224" cy="832362"/>
        </a:xfrm>
        <a:prstGeom prst="rect">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solidFill>
                <a:schemeClr val="tx1"/>
              </a:solidFill>
            </a:rPr>
            <a:t>Input : Company name</a:t>
          </a:r>
        </a:p>
      </dsp:txBody>
      <dsp:txXfrm>
        <a:off x="3326" y="728951"/>
        <a:ext cx="2219224" cy="832362"/>
      </dsp:txXfrm>
    </dsp:sp>
    <dsp:sp modelId="{8A4CDE7F-A0D7-4BEC-B4DF-F16FEE78F617}">
      <dsp:nvSpPr>
        <dsp:cNvPr id="0" name=""/>
        <dsp:cNvSpPr/>
      </dsp:nvSpPr>
      <dsp:spPr>
        <a:xfrm>
          <a:off x="2954387" y="728951"/>
          <a:ext cx="2219224" cy="832362"/>
        </a:xfrm>
        <a:prstGeom prst="rect">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solidFill>
                <a:schemeClr val="tx1"/>
              </a:solidFill>
            </a:rPr>
            <a:t>Fetch Company Data</a:t>
          </a:r>
        </a:p>
      </dsp:txBody>
      <dsp:txXfrm>
        <a:off x="2954387" y="728951"/>
        <a:ext cx="2219224" cy="832362"/>
      </dsp:txXfrm>
    </dsp:sp>
    <dsp:sp modelId="{ED6CAF10-488C-4A4C-BB70-879CC4452AB5}">
      <dsp:nvSpPr>
        <dsp:cNvPr id="0" name=""/>
        <dsp:cNvSpPr/>
      </dsp:nvSpPr>
      <dsp:spPr>
        <a:xfrm>
          <a:off x="5905449" y="728951"/>
          <a:ext cx="2219224" cy="832362"/>
        </a:xfrm>
        <a:prstGeom prst="rect">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solidFill>
                <a:schemeClr val="tx1"/>
              </a:solidFill>
            </a:rPr>
            <a:t>Feature Selection</a:t>
          </a:r>
        </a:p>
      </dsp:txBody>
      <dsp:txXfrm>
        <a:off x="5905449" y="728951"/>
        <a:ext cx="2219224" cy="832362"/>
      </dsp:txXfrm>
    </dsp:sp>
    <dsp:sp modelId="{52055C96-187C-4D25-8D60-EFEA8BD410BC}">
      <dsp:nvSpPr>
        <dsp:cNvPr id="0" name=""/>
        <dsp:cNvSpPr/>
      </dsp:nvSpPr>
      <dsp:spPr>
        <a:xfrm>
          <a:off x="5832631" y="2284106"/>
          <a:ext cx="2219224" cy="832362"/>
        </a:xfrm>
        <a:prstGeom prst="rect">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solidFill>
                <a:schemeClr val="tx1"/>
              </a:solidFill>
            </a:rPr>
            <a:t>Split data into training data and testing data</a:t>
          </a:r>
        </a:p>
      </dsp:txBody>
      <dsp:txXfrm>
        <a:off x="5832631" y="2284106"/>
        <a:ext cx="2219224" cy="832362"/>
      </dsp:txXfrm>
    </dsp:sp>
    <dsp:sp modelId="{CBFFCDEA-8191-4E95-BF56-81FC35E3507C}">
      <dsp:nvSpPr>
        <dsp:cNvPr id="0" name=""/>
        <dsp:cNvSpPr/>
      </dsp:nvSpPr>
      <dsp:spPr>
        <a:xfrm>
          <a:off x="2994858" y="2284106"/>
          <a:ext cx="2219224" cy="832362"/>
        </a:xfrm>
        <a:prstGeom prst="rect">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solidFill>
                <a:schemeClr val="tx1"/>
              </a:solidFill>
            </a:rPr>
            <a:t>Train the model on training data</a:t>
          </a:r>
        </a:p>
      </dsp:txBody>
      <dsp:txXfrm>
        <a:off x="2994858" y="2284106"/>
        <a:ext cx="2219224" cy="832362"/>
      </dsp:txXfrm>
    </dsp:sp>
    <dsp:sp modelId="{0502231A-F94F-4BF0-AA13-BF554F779214}">
      <dsp:nvSpPr>
        <dsp:cNvPr id="0" name=""/>
        <dsp:cNvSpPr/>
      </dsp:nvSpPr>
      <dsp:spPr>
        <a:xfrm>
          <a:off x="71972" y="2284106"/>
          <a:ext cx="2219224" cy="832362"/>
        </a:xfrm>
        <a:prstGeom prst="rect">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solidFill>
                <a:schemeClr val="tx1"/>
              </a:solidFill>
            </a:rPr>
            <a:t>Compute</a:t>
          </a:r>
          <a:r>
            <a:rPr lang="en-IN" sz="1700" kern="1200" baseline="0" dirty="0">
              <a:solidFill>
                <a:schemeClr val="tx1"/>
              </a:solidFill>
            </a:rPr>
            <a:t> accuracy on testing data</a:t>
          </a:r>
          <a:endParaRPr lang="en-IN" sz="1700" kern="1200" dirty="0">
            <a:solidFill>
              <a:schemeClr val="tx1"/>
            </a:solidFill>
          </a:endParaRPr>
        </a:p>
      </dsp:txBody>
      <dsp:txXfrm>
        <a:off x="71972" y="2284106"/>
        <a:ext cx="2219224" cy="832362"/>
      </dsp:txXfrm>
    </dsp:sp>
    <dsp:sp modelId="{234F72E3-B926-476B-BE21-A878C5E40689}">
      <dsp:nvSpPr>
        <dsp:cNvPr id="0" name=""/>
        <dsp:cNvSpPr/>
      </dsp:nvSpPr>
      <dsp:spPr>
        <a:xfrm>
          <a:off x="157012" y="3868286"/>
          <a:ext cx="2219224" cy="832362"/>
        </a:xfrm>
        <a:prstGeom prst="rect">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solidFill>
                <a:schemeClr val="tx1"/>
              </a:solidFill>
            </a:rPr>
            <a:t>Prediction of companies stock price</a:t>
          </a:r>
        </a:p>
      </dsp:txBody>
      <dsp:txXfrm>
        <a:off x="157012" y="3868286"/>
        <a:ext cx="2219224" cy="832362"/>
      </dsp:txXfrm>
    </dsp:sp>
    <dsp:sp modelId="{0FBCC93E-0D4B-4967-B825-211D52B7C1DF}">
      <dsp:nvSpPr>
        <dsp:cNvPr id="0" name=""/>
        <dsp:cNvSpPr/>
      </dsp:nvSpPr>
      <dsp:spPr>
        <a:xfrm>
          <a:off x="2998590" y="3843081"/>
          <a:ext cx="2219224" cy="832362"/>
        </a:xfrm>
        <a:prstGeom prst="rect">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solidFill>
                <a:schemeClr val="tx1"/>
              </a:solidFill>
            </a:rPr>
            <a:t>Data visualization</a:t>
          </a:r>
        </a:p>
      </dsp:txBody>
      <dsp:txXfrm>
        <a:off x="2998590" y="3843081"/>
        <a:ext cx="2219224" cy="832362"/>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102E61-E516-4466-B519-51E4E41A2434}" type="datetimeFigureOut">
              <a:rPr lang="en-IN" smtClean="0"/>
              <a:t>08-10-2019</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4A4F15-39B9-45D1-83D4-4ADF7BBA33E7}" type="slidenum">
              <a:rPr lang="en-IN" smtClean="0"/>
              <a:t>‹#›</a:t>
            </a:fld>
            <a:endParaRPr lang="en-IN"/>
          </a:p>
        </p:txBody>
      </p:sp>
    </p:spTree>
    <p:extLst>
      <p:ext uri="{BB962C8B-B14F-4D97-AF65-F5344CB8AC3E}">
        <p14:creationId xmlns:p14="http://schemas.microsoft.com/office/powerpoint/2010/main" val="2488178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14A4F15-39B9-45D1-83D4-4ADF7BBA33E7}" type="slidenum">
              <a:rPr lang="en-IN" smtClean="0"/>
              <a:t>1</a:t>
            </a:fld>
            <a:endParaRPr lang="en-IN"/>
          </a:p>
        </p:txBody>
      </p:sp>
    </p:spTree>
    <p:extLst>
      <p:ext uri="{BB962C8B-B14F-4D97-AF65-F5344CB8AC3E}">
        <p14:creationId xmlns:p14="http://schemas.microsoft.com/office/powerpoint/2010/main" val="4206581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14A4F15-39B9-45D1-83D4-4ADF7BBA33E7}" type="slidenum">
              <a:rPr lang="en-IN" smtClean="0"/>
              <a:t>2</a:t>
            </a:fld>
            <a:endParaRPr lang="en-IN"/>
          </a:p>
        </p:txBody>
      </p:sp>
    </p:spTree>
    <p:extLst>
      <p:ext uri="{BB962C8B-B14F-4D97-AF65-F5344CB8AC3E}">
        <p14:creationId xmlns:p14="http://schemas.microsoft.com/office/powerpoint/2010/main" val="2316914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14A4F15-39B9-45D1-83D4-4ADF7BBA33E7}" type="slidenum">
              <a:rPr lang="en-IN" smtClean="0"/>
              <a:t>29</a:t>
            </a:fld>
            <a:endParaRPr lang="en-IN"/>
          </a:p>
        </p:txBody>
      </p:sp>
    </p:spTree>
    <p:extLst>
      <p:ext uri="{BB962C8B-B14F-4D97-AF65-F5344CB8AC3E}">
        <p14:creationId xmlns:p14="http://schemas.microsoft.com/office/powerpoint/2010/main" val="65520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430F59-D880-450D-A70D-8B9E1E246EE0}" type="datetimeFigureOut">
              <a:rPr lang="en-IN" smtClean="0"/>
              <a:t>08-10-2019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0717FC-F164-47F6-B08B-3B68FCF145B4}" type="slidenum">
              <a:rPr lang="en-IN" smtClean="0"/>
              <a:t>‹#›</a:t>
            </a:fld>
            <a:endParaRPr lang="en-IN"/>
          </a:p>
        </p:txBody>
      </p:sp>
    </p:spTree>
    <p:extLst>
      <p:ext uri="{BB962C8B-B14F-4D97-AF65-F5344CB8AC3E}">
        <p14:creationId xmlns:p14="http://schemas.microsoft.com/office/powerpoint/2010/main" val="3767619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430F59-D880-450D-A70D-8B9E1E246EE0}" type="datetimeFigureOut">
              <a:rPr lang="en-IN" smtClean="0"/>
              <a:t>08-10-2019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0717FC-F164-47F6-B08B-3B68FCF145B4}" type="slidenum">
              <a:rPr lang="en-IN" smtClean="0"/>
              <a:t>‹#›</a:t>
            </a:fld>
            <a:endParaRPr lang="en-IN"/>
          </a:p>
        </p:txBody>
      </p:sp>
    </p:spTree>
    <p:extLst>
      <p:ext uri="{BB962C8B-B14F-4D97-AF65-F5344CB8AC3E}">
        <p14:creationId xmlns:p14="http://schemas.microsoft.com/office/powerpoint/2010/main" val="3202951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430F59-D880-450D-A70D-8B9E1E246EE0}" type="datetimeFigureOut">
              <a:rPr lang="en-IN" smtClean="0"/>
              <a:t>08-10-2019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0717FC-F164-47F6-B08B-3B68FCF145B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77356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430F59-D880-450D-A70D-8B9E1E246EE0}" type="datetimeFigureOut">
              <a:rPr lang="en-IN" smtClean="0"/>
              <a:t>08-10-2019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0717FC-F164-47F6-B08B-3B68FCF145B4}" type="slidenum">
              <a:rPr lang="en-IN" smtClean="0"/>
              <a:t>‹#›</a:t>
            </a:fld>
            <a:endParaRPr lang="en-IN"/>
          </a:p>
        </p:txBody>
      </p:sp>
    </p:spTree>
    <p:extLst>
      <p:ext uri="{BB962C8B-B14F-4D97-AF65-F5344CB8AC3E}">
        <p14:creationId xmlns:p14="http://schemas.microsoft.com/office/powerpoint/2010/main" val="1239828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430F59-D880-450D-A70D-8B9E1E246EE0}" type="datetimeFigureOut">
              <a:rPr lang="en-IN" smtClean="0"/>
              <a:t>08-10-2019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0717FC-F164-47F6-B08B-3B68FCF145B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85492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430F59-D880-450D-A70D-8B9E1E246EE0}" type="datetimeFigureOut">
              <a:rPr lang="en-IN" smtClean="0"/>
              <a:t>08-10-2019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0717FC-F164-47F6-B08B-3B68FCF145B4}" type="slidenum">
              <a:rPr lang="en-IN" smtClean="0"/>
              <a:t>‹#›</a:t>
            </a:fld>
            <a:endParaRPr lang="en-IN"/>
          </a:p>
        </p:txBody>
      </p:sp>
    </p:spTree>
    <p:extLst>
      <p:ext uri="{BB962C8B-B14F-4D97-AF65-F5344CB8AC3E}">
        <p14:creationId xmlns:p14="http://schemas.microsoft.com/office/powerpoint/2010/main" val="814216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430F59-D880-450D-A70D-8B9E1E246EE0}" type="datetimeFigureOut">
              <a:rPr lang="en-IN" smtClean="0"/>
              <a:t>08-10-2019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0717FC-F164-47F6-B08B-3B68FCF145B4}" type="slidenum">
              <a:rPr lang="en-IN" smtClean="0"/>
              <a:t>‹#›</a:t>
            </a:fld>
            <a:endParaRPr lang="en-IN"/>
          </a:p>
        </p:txBody>
      </p:sp>
    </p:spTree>
    <p:extLst>
      <p:ext uri="{BB962C8B-B14F-4D97-AF65-F5344CB8AC3E}">
        <p14:creationId xmlns:p14="http://schemas.microsoft.com/office/powerpoint/2010/main" val="431490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430F59-D880-450D-A70D-8B9E1E246EE0}" type="datetimeFigureOut">
              <a:rPr lang="en-IN" smtClean="0"/>
              <a:t>08-10-2019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0717FC-F164-47F6-B08B-3B68FCF145B4}" type="slidenum">
              <a:rPr lang="en-IN" smtClean="0"/>
              <a:t>‹#›</a:t>
            </a:fld>
            <a:endParaRPr lang="en-IN"/>
          </a:p>
        </p:txBody>
      </p:sp>
    </p:spTree>
    <p:extLst>
      <p:ext uri="{BB962C8B-B14F-4D97-AF65-F5344CB8AC3E}">
        <p14:creationId xmlns:p14="http://schemas.microsoft.com/office/powerpoint/2010/main" val="4208500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430F59-D880-450D-A70D-8B9E1E246EE0}" type="datetimeFigureOut">
              <a:rPr lang="en-IN" smtClean="0"/>
              <a:t>08-10-2019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0717FC-F164-47F6-B08B-3B68FCF145B4}" type="slidenum">
              <a:rPr lang="en-IN" smtClean="0"/>
              <a:t>‹#›</a:t>
            </a:fld>
            <a:endParaRPr lang="en-IN"/>
          </a:p>
        </p:txBody>
      </p:sp>
    </p:spTree>
    <p:extLst>
      <p:ext uri="{BB962C8B-B14F-4D97-AF65-F5344CB8AC3E}">
        <p14:creationId xmlns:p14="http://schemas.microsoft.com/office/powerpoint/2010/main" val="3302856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430F59-D880-450D-A70D-8B9E1E246EE0}" type="datetimeFigureOut">
              <a:rPr lang="en-IN" smtClean="0"/>
              <a:t>08-10-2019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0717FC-F164-47F6-B08B-3B68FCF145B4}" type="slidenum">
              <a:rPr lang="en-IN" smtClean="0"/>
              <a:t>‹#›</a:t>
            </a:fld>
            <a:endParaRPr lang="en-IN"/>
          </a:p>
        </p:txBody>
      </p:sp>
    </p:spTree>
    <p:extLst>
      <p:ext uri="{BB962C8B-B14F-4D97-AF65-F5344CB8AC3E}">
        <p14:creationId xmlns:p14="http://schemas.microsoft.com/office/powerpoint/2010/main" val="3404747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430F59-D880-450D-A70D-8B9E1E246EE0}" type="datetimeFigureOut">
              <a:rPr lang="en-IN" smtClean="0"/>
              <a:t>08-10-2019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0717FC-F164-47F6-B08B-3B68FCF145B4}" type="slidenum">
              <a:rPr lang="en-IN" smtClean="0"/>
              <a:t>‹#›</a:t>
            </a:fld>
            <a:endParaRPr lang="en-IN"/>
          </a:p>
        </p:txBody>
      </p:sp>
    </p:spTree>
    <p:extLst>
      <p:ext uri="{BB962C8B-B14F-4D97-AF65-F5344CB8AC3E}">
        <p14:creationId xmlns:p14="http://schemas.microsoft.com/office/powerpoint/2010/main" val="3202317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430F59-D880-450D-A70D-8B9E1E246EE0}" type="datetimeFigureOut">
              <a:rPr lang="en-IN" smtClean="0"/>
              <a:t>08-10-2019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0717FC-F164-47F6-B08B-3B68FCF145B4}" type="slidenum">
              <a:rPr lang="en-IN" smtClean="0"/>
              <a:t>‹#›</a:t>
            </a:fld>
            <a:endParaRPr lang="en-IN"/>
          </a:p>
        </p:txBody>
      </p:sp>
    </p:spTree>
    <p:extLst>
      <p:ext uri="{BB962C8B-B14F-4D97-AF65-F5344CB8AC3E}">
        <p14:creationId xmlns:p14="http://schemas.microsoft.com/office/powerpoint/2010/main" val="2960172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430F59-D880-450D-A70D-8B9E1E246EE0}" type="datetimeFigureOut">
              <a:rPr lang="en-IN" smtClean="0"/>
              <a:t>08-10-2019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0717FC-F164-47F6-B08B-3B68FCF145B4}" type="slidenum">
              <a:rPr lang="en-IN" smtClean="0"/>
              <a:t>‹#›</a:t>
            </a:fld>
            <a:endParaRPr lang="en-IN"/>
          </a:p>
        </p:txBody>
      </p:sp>
    </p:spTree>
    <p:extLst>
      <p:ext uri="{BB962C8B-B14F-4D97-AF65-F5344CB8AC3E}">
        <p14:creationId xmlns:p14="http://schemas.microsoft.com/office/powerpoint/2010/main" val="1081404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30F59-D880-450D-A70D-8B9E1E246EE0}" type="datetimeFigureOut">
              <a:rPr lang="en-IN" smtClean="0"/>
              <a:t>08-10-2019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0717FC-F164-47F6-B08B-3B68FCF145B4}" type="slidenum">
              <a:rPr lang="en-IN" smtClean="0"/>
              <a:t>‹#›</a:t>
            </a:fld>
            <a:endParaRPr lang="en-IN"/>
          </a:p>
        </p:txBody>
      </p:sp>
    </p:spTree>
    <p:extLst>
      <p:ext uri="{BB962C8B-B14F-4D97-AF65-F5344CB8AC3E}">
        <p14:creationId xmlns:p14="http://schemas.microsoft.com/office/powerpoint/2010/main" val="3090142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430F59-D880-450D-A70D-8B9E1E246EE0}" type="datetimeFigureOut">
              <a:rPr lang="en-IN" smtClean="0"/>
              <a:t>08-10-2019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0717FC-F164-47F6-B08B-3B68FCF145B4}" type="slidenum">
              <a:rPr lang="en-IN" smtClean="0"/>
              <a:t>‹#›</a:t>
            </a:fld>
            <a:endParaRPr lang="en-IN"/>
          </a:p>
        </p:txBody>
      </p:sp>
    </p:spTree>
    <p:extLst>
      <p:ext uri="{BB962C8B-B14F-4D97-AF65-F5344CB8AC3E}">
        <p14:creationId xmlns:p14="http://schemas.microsoft.com/office/powerpoint/2010/main" val="1622332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430F59-D880-450D-A70D-8B9E1E246EE0}" type="datetimeFigureOut">
              <a:rPr lang="en-IN" smtClean="0"/>
              <a:t>08-10-2019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0717FC-F164-47F6-B08B-3B68FCF145B4}" type="slidenum">
              <a:rPr lang="en-IN" smtClean="0"/>
              <a:t>‹#›</a:t>
            </a:fld>
            <a:endParaRPr lang="en-IN"/>
          </a:p>
        </p:txBody>
      </p:sp>
    </p:spTree>
    <p:extLst>
      <p:ext uri="{BB962C8B-B14F-4D97-AF65-F5344CB8AC3E}">
        <p14:creationId xmlns:p14="http://schemas.microsoft.com/office/powerpoint/2010/main" val="3794432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B430F59-D880-450D-A70D-8B9E1E246EE0}" type="datetimeFigureOut">
              <a:rPr lang="en-IN" smtClean="0"/>
              <a:t>08-10-2019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D0717FC-F164-47F6-B08B-3B68FCF145B4}" type="slidenum">
              <a:rPr lang="en-IN" smtClean="0"/>
              <a:t>‹#›</a:t>
            </a:fld>
            <a:endParaRPr lang="en-IN"/>
          </a:p>
        </p:txBody>
      </p:sp>
    </p:spTree>
    <p:extLst>
      <p:ext uri="{BB962C8B-B14F-4D97-AF65-F5344CB8AC3E}">
        <p14:creationId xmlns:p14="http://schemas.microsoft.com/office/powerpoint/2010/main" val="3615116073"/>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0277" y="3464007"/>
            <a:ext cx="10170224" cy="1728192"/>
          </a:xfrm>
          <a:noFill/>
          <a:ln>
            <a:noFill/>
          </a:ln>
        </p:spPr>
        <p:style>
          <a:lnRef idx="2">
            <a:schemeClr val="dk1"/>
          </a:lnRef>
          <a:fillRef idx="1">
            <a:schemeClr val="lt1"/>
          </a:fillRef>
          <a:effectRef idx="0">
            <a:schemeClr val="dk1"/>
          </a:effectRef>
          <a:fontRef idx="minor">
            <a:schemeClr val="dk1"/>
          </a:fontRef>
        </p:style>
        <p:txBody>
          <a:bodyPr>
            <a:noAutofit/>
          </a:bodyPr>
          <a:lstStyle/>
          <a:p>
            <a:pPr algn="ctr"/>
            <a:br>
              <a:rPr lang="en-IN" sz="3600" dirty="0">
                <a:solidFill>
                  <a:schemeClr val="tx1"/>
                </a:solidFill>
                <a:latin typeface="Candara Light" panose="020E0502030303020204" pitchFamily="34" charset="0"/>
              </a:rPr>
            </a:br>
            <a:br>
              <a:rPr lang="en-IN" sz="3600" dirty="0">
                <a:solidFill>
                  <a:schemeClr val="tx1"/>
                </a:solidFill>
                <a:latin typeface="Candara Light" panose="020E0502030303020204" pitchFamily="34" charset="0"/>
              </a:rPr>
            </a:br>
            <a:br>
              <a:rPr lang="en-IN" sz="3600" dirty="0">
                <a:solidFill>
                  <a:schemeClr val="tx1"/>
                </a:solidFill>
                <a:latin typeface="Candara Light" panose="020E0502030303020204" pitchFamily="34" charset="0"/>
              </a:rPr>
            </a:br>
            <a:br>
              <a:rPr lang="en-IN" sz="3600" dirty="0">
                <a:solidFill>
                  <a:schemeClr val="tx1"/>
                </a:solidFill>
                <a:latin typeface="Candara Light" panose="020E0502030303020204" pitchFamily="34" charset="0"/>
              </a:rPr>
            </a:br>
            <a:br>
              <a:rPr lang="en-IN" sz="3600" dirty="0">
                <a:solidFill>
                  <a:schemeClr val="tx1"/>
                </a:solidFill>
                <a:latin typeface="Candara Light" panose="020E0502030303020204" pitchFamily="34" charset="0"/>
              </a:rPr>
            </a:br>
            <a:br>
              <a:rPr lang="en-IN" sz="3600" dirty="0">
                <a:solidFill>
                  <a:schemeClr val="tx1"/>
                </a:solidFill>
                <a:latin typeface="Candara Light" panose="020E0502030303020204" pitchFamily="34" charset="0"/>
              </a:rPr>
            </a:br>
            <a:br>
              <a:rPr lang="en-IN" sz="3600" dirty="0">
                <a:solidFill>
                  <a:schemeClr val="tx1"/>
                </a:solidFill>
                <a:latin typeface="Candara Light" panose="020E0502030303020204" pitchFamily="34" charset="0"/>
              </a:rPr>
            </a:br>
            <a:br>
              <a:rPr lang="en-IN" sz="3600" dirty="0">
                <a:solidFill>
                  <a:schemeClr val="tx1"/>
                </a:solidFill>
                <a:latin typeface="Candara Light" panose="020E0502030303020204" pitchFamily="34" charset="0"/>
              </a:rPr>
            </a:br>
            <a:br>
              <a:rPr lang="en-IN" sz="3600" dirty="0">
                <a:solidFill>
                  <a:schemeClr val="tx1"/>
                </a:solidFill>
                <a:latin typeface="Candara Light" panose="020E0502030303020204" pitchFamily="34" charset="0"/>
              </a:rPr>
            </a:br>
            <a:br>
              <a:rPr lang="en-IN" sz="3600" dirty="0">
                <a:solidFill>
                  <a:schemeClr val="tx1"/>
                </a:solidFill>
                <a:latin typeface="Candara Light" panose="020E0502030303020204" pitchFamily="34" charset="0"/>
              </a:rPr>
            </a:br>
            <a:br>
              <a:rPr lang="en-IN" sz="3600" dirty="0">
                <a:solidFill>
                  <a:schemeClr val="tx1"/>
                </a:solidFill>
                <a:latin typeface="Candara Light" panose="020E0502030303020204" pitchFamily="34" charset="0"/>
              </a:rPr>
            </a:br>
            <a:br>
              <a:rPr lang="en-IN" sz="3600" dirty="0">
                <a:solidFill>
                  <a:schemeClr val="tx1"/>
                </a:solidFill>
                <a:latin typeface="Candara Light" panose="020E0502030303020204" pitchFamily="34" charset="0"/>
              </a:rPr>
            </a:br>
            <a:br>
              <a:rPr lang="en-IN" sz="3600" dirty="0">
                <a:solidFill>
                  <a:schemeClr val="tx1"/>
                </a:solidFill>
                <a:latin typeface="Candara Light" panose="020E0502030303020204" pitchFamily="34" charset="0"/>
              </a:rPr>
            </a:br>
            <a:r>
              <a:rPr lang="en-IN" sz="3600" dirty="0">
                <a:solidFill>
                  <a:schemeClr val="tx1"/>
                </a:solidFill>
                <a:latin typeface="Candara Light" panose="020E0502030303020204" pitchFamily="34" charset="0"/>
              </a:rPr>
              <a:t>Minor Project on:</a:t>
            </a:r>
            <a:br>
              <a:rPr lang="en-IN" sz="3600" dirty="0">
                <a:solidFill>
                  <a:schemeClr val="tx1"/>
                </a:solidFill>
                <a:latin typeface="Candara Light" panose="020E0502030303020204" pitchFamily="34" charset="0"/>
              </a:rPr>
            </a:br>
            <a:r>
              <a:rPr lang="en-IN" sz="3600" b="1" dirty="0">
                <a:solidFill>
                  <a:schemeClr val="tx1"/>
                </a:solidFill>
                <a:latin typeface="Candara Light" panose="020E0502030303020204" pitchFamily="34" charset="0"/>
              </a:rPr>
              <a:t>STOCK PRICE PREDICTION USING MACHINE LEARNING</a:t>
            </a:r>
            <a:endParaRPr lang="en-IN"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endParaRPr>
          </a:p>
        </p:txBody>
      </p:sp>
      <p:sp>
        <p:nvSpPr>
          <p:cNvPr id="5" name="Rectangle 4"/>
          <p:cNvSpPr/>
          <p:nvPr/>
        </p:nvSpPr>
        <p:spPr>
          <a:xfrm>
            <a:off x="335360" y="5118275"/>
            <a:ext cx="2592288" cy="172819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IN" sz="2000" b="1" dirty="0">
                <a:latin typeface="Candara" panose="020E0502030303020204" pitchFamily="34" charset="0"/>
              </a:rPr>
              <a:t>Project Guide by:</a:t>
            </a:r>
          </a:p>
          <a:p>
            <a:r>
              <a:rPr lang="en-IN" sz="2000" b="1" dirty="0">
                <a:latin typeface="Candara" panose="020E0502030303020204" pitchFamily="34" charset="0"/>
              </a:rPr>
              <a:t>Dr. Rajeev Gupta</a:t>
            </a:r>
          </a:p>
          <a:p>
            <a:endParaRPr lang="en-IN" sz="2000" b="1" dirty="0">
              <a:latin typeface="Candara" panose="020E0502030303020204" pitchFamily="34" charset="0"/>
            </a:endParaRPr>
          </a:p>
        </p:txBody>
      </p:sp>
      <p:sp>
        <p:nvSpPr>
          <p:cNvPr id="6" name="Rectangle 5"/>
          <p:cNvSpPr/>
          <p:nvPr/>
        </p:nvSpPr>
        <p:spPr>
          <a:xfrm>
            <a:off x="8976320" y="4921100"/>
            <a:ext cx="3024336" cy="172819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IN" sz="2000" b="1" dirty="0">
                <a:solidFill>
                  <a:schemeClr val="tx1"/>
                </a:solidFill>
                <a:latin typeface="Candara" panose="020E0502030303020204" pitchFamily="34" charset="0"/>
                <a:ea typeface="Arial Unicode MS" pitchFamily="34" charset="-128"/>
                <a:cs typeface="Arial Unicode MS" pitchFamily="34" charset="-128"/>
              </a:rPr>
              <a:t>Presentation by:</a:t>
            </a:r>
          </a:p>
          <a:p>
            <a:r>
              <a:rPr lang="en-IN" sz="2000" b="1" dirty="0">
                <a:solidFill>
                  <a:schemeClr val="tx1"/>
                </a:solidFill>
                <a:latin typeface="Candara" panose="020E0502030303020204" pitchFamily="34" charset="0"/>
                <a:ea typeface="Arial Unicode MS" pitchFamily="34" charset="-128"/>
                <a:cs typeface="Arial Unicode MS" pitchFamily="34" charset="-128"/>
              </a:rPr>
              <a:t>Syeda Atiya Husain</a:t>
            </a:r>
          </a:p>
          <a:p>
            <a:r>
              <a:rPr lang="en-IN" sz="2000" b="1" dirty="0">
                <a:solidFill>
                  <a:schemeClr val="tx1"/>
                </a:solidFill>
                <a:latin typeface="Candara" panose="020E0502030303020204" pitchFamily="34" charset="0"/>
                <a:ea typeface="Arial Unicode MS" pitchFamily="34" charset="-128"/>
                <a:cs typeface="Arial Unicode MS" pitchFamily="34" charset="-128"/>
              </a:rPr>
              <a:t>Pankaj Lal</a:t>
            </a:r>
          </a:p>
        </p:txBody>
      </p:sp>
      <p:pic>
        <p:nvPicPr>
          <p:cNvPr id="1026" name="Picture 2" descr="Image result for sistec bhopal logo">
            <a:extLst>
              <a:ext uri="{FF2B5EF4-FFF2-40B4-BE49-F238E27FC236}">
                <a16:creationId xmlns:a16="http://schemas.microsoft.com/office/drawing/2014/main" id="{0F181291-A0E7-4AD8-9E87-8CB13F9AFE6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3912" y="1246963"/>
            <a:ext cx="1362954" cy="17281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5B9D2C2-890B-40B8-82FB-BA82729473CA}"/>
              </a:ext>
            </a:extLst>
          </p:cNvPr>
          <p:cNvSpPr txBox="1"/>
          <p:nvPr/>
        </p:nvSpPr>
        <p:spPr>
          <a:xfrm>
            <a:off x="335360" y="260648"/>
            <a:ext cx="11521280" cy="707886"/>
          </a:xfrm>
          <a:prstGeom prst="rect">
            <a:avLst/>
          </a:prstGeom>
          <a:noFill/>
        </p:spPr>
        <p:txBody>
          <a:bodyPr wrap="square" rtlCol="0">
            <a:spAutoFit/>
          </a:bodyPr>
          <a:lstStyle/>
          <a:p>
            <a:pPr algn="ctr"/>
            <a:r>
              <a:rPr lang="en-IN" sz="4000" b="1" dirty="0">
                <a:latin typeface="Candara" panose="020E0502030303020204" pitchFamily="34" charset="0"/>
                <a:ea typeface="Adobe Gothic Std B" panose="020B0800000000000000" pitchFamily="34" charset="-128"/>
              </a:rPr>
              <a:t>Sagar Institute of Science &amp; Technology</a:t>
            </a:r>
          </a:p>
        </p:txBody>
      </p:sp>
    </p:spTree>
    <p:extLst>
      <p:ext uri="{BB962C8B-B14F-4D97-AF65-F5344CB8AC3E}">
        <p14:creationId xmlns:p14="http://schemas.microsoft.com/office/powerpoint/2010/main" val="3552650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376" y="548681"/>
            <a:ext cx="8794626" cy="5492682"/>
          </a:xfrm>
        </p:spPr>
        <p:txBody>
          <a:bodyPr>
            <a:noAutofit/>
          </a:bodyPr>
          <a:lstStyle/>
          <a:p>
            <a:pPr marL="0" indent="0" algn="just">
              <a:buNone/>
            </a:pPr>
            <a:r>
              <a:rPr lang="en-IN" sz="2400" b="1" dirty="0"/>
              <a:t>Input:</a:t>
            </a:r>
            <a:r>
              <a:rPr lang="en-IN" sz="2400" dirty="0"/>
              <a:t> The system will proceed by getting the input of the company name from the user.</a:t>
            </a:r>
          </a:p>
          <a:p>
            <a:pPr marL="0" indent="0" algn="just">
              <a:buNone/>
            </a:pPr>
            <a:r>
              <a:rPr lang="en-IN" sz="2400" b="1" dirty="0"/>
              <a:t>Fetch Company data:</a:t>
            </a:r>
            <a:r>
              <a:rPr lang="en-IN" sz="2400" dirty="0"/>
              <a:t> We will fetch the data of the company from the yahoo finance API which is defined as </a:t>
            </a:r>
            <a:r>
              <a:rPr lang="en-IN" sz="2400" dirty="0" err="1"/>
              <a:t>yahoo_fin</a:t>
            </a:r>
            <a:r>
              <a:rPr lang="en-IN" sz="2400" dirty="0"/>
              <a:t> in python. Hence we import the </a:t>
            </a:r>
            <a:r>
              <a:rPr lang="en-IN" sz="2400" dirty="0" err="1"/>
              <a:t>yahoo_fin</a:t>
            </a:r>
            <a:r>
              <a:rPr lang="en-IN" sz="2400" dirty="0"/>
              <a:t> in our source code.</a:t>
            </a:r>
          </a:p>
          <a:p>
            <a:pPr marL="0" indent="0" algn="just">
              <a:buNone/>
            </a:pPr>
            <a:r>
              <a:rPr lang="en-IN" sz="2400" b="1" dirty="0"/>
              <a:t>Data Pre processing: </a:t>
            </a:r>
            <a:r>
              <a:rPr lang="en-IN" sz="2400" dirty="0"/>
              <a:t>Since we are fetching are data from </a:t>
            </a:r>
            <a:r>
              <a:rPr lang="en-IN" sz="2400" dirty="0" err="1"/>
              <a:t>yahoo_fin</a:t>
            </a:r>
            <a:r>
              <a:rPr lang="en-IN" sz="2400" dirty="0"/>
              <a:t> API we does not require to pre process our data as the data is already in organized and structured form . It does not contain any NAN values. </a:t>
            </a:r>
            <a:r>
              <a:rPr lang="en-IN" sz="2400" b="1" dirty="0"/>
              <a:t> </a:t>
            </a:r>
          </a:p>
          <a:p>
            <a:pPr marL="0" indent="0" algn="just">
              <a:buNone/>
            </a:pPr>
            <a:r>
              <a:rPr lang="en-IN" sz="2400" b="1" dirty="0"/>
              <a:t>Feature selection: </a:t>
            </a:r>
            <a:r>
              <a:rPr lang="en-IN" sz="2400" dirty="0"/>
              <a:t>Since our data already have less features and those features are inter related to each other. Hence we simply selected our features (“open”, “low”, “high”, “close” , “volume”) without adopting any method for feature selection.</a:t>
            </a:r>
          </a:p>
          <a:p>
            <a:pPr marL="0" indent="0" algn="just">
              <a:buNone/>
            </a:pPr>
            <a:r>
              <a:rPr lang="en-IN" sz="2400" dirty="0"/>
              <a:t> </a:t>
            </a:r>
            <a:endParaRPr lang="en-IN" sz="2400" b="1" dirty="0"/>
          </a:p>
          <a:p>
            <a:pPr marL="0" indent="0" algn="just">
              <a:buNone/>
            </a:pPr>
            <a:r>
              <a:rPr lang="en-IN" sz="2400" dirty="0"/>
              <a:t> </a:t>
            </a:r>
            <a:endParaRPr lang="en-IN" sz="2400" b="1" dirty="0"/>
          </a:p>
        </p:txBody>
      </p:sp>
    </p:spTree>
    <p:extLst>
      <p:ext uri="{BB962C8B-B14F-4D97-AF65-F5344CB8AC3E}">
        <p14:creationId xmlns:p14="http://schemas.microsoft.com/office/powerpoint/2010/main" val="2144882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384" y="188640"/>
            <a:ext cx="8596668" cy="3880773"/>
          </a:xfrm>
        </p:spPr>
        <p:txBody>
          <a:bodyPr>
            <a:noAutofit/>
          </a:bodyPr>
          <a:lstStyle/>
          <a:p>
            <a:pPr algn="just"/>
            <a:r>
              <a:rPr lang="en-IN" sz="2400" b="1" dirty="0"/>
              <a:t>Split the data : </a:t>
            </a:r>
            <a:r>
              <a:rPr lang="en-IN" sz="2400" dirty="0"/>
              <a:t>We have splits our data in which 80% data we have given for training our model and 20% data for testing our model.</a:t>
            </a:r>
          </a:p>
          <a:p>
            <a:pPr algn="just"/>
            <a:r>
              <a:rPr lang="en-IN" sz="2400" dirty="0"/>
              <a:t>We splits our data  because if we train our model with 100% of our data then it will work slightly good for the data which our model has already seen during training. Thus we are not sure that how it will going to work with unseen data. So for this purpose we split data for testing also in which we verify(test) our model that how it will  going to make predictions when the input data in completely new for our model.   </a:t>
            </a:r>
          </a:p>
          <a:p>
            <a:pPr algn="just"/>
            <a:r>
              <a:rPr lang="en-IN" sz="2400" b="1" dirty="0"/>
              <a:t>Compute accuracy: </a:t>
            </a:r>
            <a:r>
              <a:rPr lang="en-IN" sz="2400" dirty="0"/>
              <a:t>We compute the accuracy of our model through testing data. </a:t>
            </a:r>
          </a:p>
          <a:p>
            <a:pPr algn="just"/>
            <a:r>
              <a:rPr lang="en-IN" sz="2400" b="1" dirty="0"/>
              <a:t>Prediction: </a:t>
            </a:r>
            <a:r>
              <a:rPr lang="en-IN" sz="2400" dirty="0"/>
              <a:t>After training and testing phase of our model then comes prediction part. In prediction we predict the next day closing price of the company’s stock.</a:t>
            </a:r>
          </a:p>
        </p:txBody>
      </p:sp>
    </p:spTree>
    <p:extLst>
      <p:ext uri="{BB962C8B-B14F-4D97-AF65-F5344CB8AC3E}">
        <p14:creationId xmlns:p14="http://schemas.microsoft.com/office/powerpoint/2010/main" val="3863676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548680"/>
            <a:ext cx="8596668" cy="1320800"/>
          </a:xfrm>
        </p:spPr>
        <p:txBody>
          <a:bodyPr/>
          <a:lstStyle/>
          <a:p>
            <a:r>
              <a:rPr lang="en-IN" dirty="0">
                <a:solidFill>
                  <a:schemeClr val="tx1"/>
                </a:solidFill>
              </a:rPr>
              <a:t>Algorithm </a:t>
            </a:r>
          </a:p>
        </p:txBody>
      </p:sp>
      <p:sp>
        <p:nvSpPr>
          <p:cNvPr id="3" name="Content Placeholder 2"/>
          <p:cNvSpPr>
            <a:spLocks noGrp="1"/>
          </p:cNvSpPr>
          <p:nvPr>
            <p:ph idx="1"/>
          </p:nvPr>
        </p:nvSpPr>
        <p:spPr>
          <a:xfrm>
            <a:off x="623392" y="1484784"/>
            <a:ext cx="8596668" cy="4824536"/>
          </a:xfrm>
        </p:spPr>
        <p:txBody>
          <a:bodyPr>
            <a:noAutofit/>
          </a:bodyPr>
          <a:lstStyle/>
          <a:p>
            <a:pPr lvl="0" algn="just"/>
            <a:r>
              <a:rPr lang="en-IN" sz="2000" dirty="0">
                <a:solidFill>
                  <a:schemeClr val="tx1"/>
                </a:solidFill>
              </a:rPr>
              <a:t>We have used Yahoo-fin API  to get past dataset of the company whose stock price is to be predicted.</a:t>
            </a:r>
          </a:p>
          <a:p>
            <a:pPr lvl="0" algn="just"/>
            <a:r>
              <a:rPr lang="en-IN" sz="2000" dirty="0">
                <a:solidFill>
                  <a:schemeClr val="tx1"/>
                </a:solidFill>
              </a:rPr>
              <a:t>For prediction, we have used Linear Regression algorithm of machine learning.</a:t>
            </a:r>
          </a:p>
          <a:p>
            <a:pPr lvl="0" algn="just"/>
            <a:r>
              <a:rPr lang="en-IN" sz="2000" dirty="0">
                <a:solidFill>
                  <a:schemeClr val="tx1"/>
                </a:solidFill>
              </a:rPr>
              <a:t>For better accuracy , we have done feature selection . Hence independent variables(features) for our model are “open”, “high”, “low”, “close”, “volume”. From these features we will achieve our target variable i.e. adjusted closing price.</a:t>
            </a:r>
          </a:p>
          <a:p>
            <a:pPr lvl="0" algn="just"/>
            <a:r>
              <a:rPr lang="en-IN" sz="2000" dirty="0">
                <a:solidFill>
                  <a:schemeClr val="tx1"/>
                </a:solidFill>
              </a:rPr>
              <a:t>Then we split our data into training data set and testing data set.</a:t>
            </a:r>
          </a:p>
          <a:p>
            <a:pPr lvl="0" algn="just"/>
            <a:r>
              <a:rPr lang="en-IN" sz="2000" dirty="0">
                <a:solidFill>
                  <a:schemeClr val="tx1"/>
                </a:solidFill>
              </a:rPr>
              <a:t>After training our linear regression model on the training data , we have tested it accuracy on testing data set.</a:t>
            </a:r>
          </a:p>
          <a:p>
            <a:pPr lvl="0" algn="just"/>
            <a:r>
              <a:rPr lang="en-IN" sz="2000" dirty="0">
                <a:solidFill>
                  <a:schemeClr val="tx1"/>
                </a:solidFill>
              </a:rPr>
              <a:t>And then prediction is made through our trained model of linear regression for the next day closing price of the desired company . </a:t>
            </a:r>
          </a:p>
          <a:p>
            <a:pPr lvl="0" algn="just"/>
            <a:endParaRPr lang="en-IN" sz="2000" dirty="0">
              <a:solidFill>
                <a:schemeClr val="tx1"/>
              </a:solidFill>
            </a:endParaRPr>
          </a:p>
        </p:txBody>
      </p:sp>
    </p:spTree>
    <p:extLst>
      <p:ext uri="{BB962C8B-B14F-4D97-AF65-F5344CB8AC3E}">
        <p14:creationId xmlns:p14="http://schemas.microsoft.com/office/powerpoint/2010/main" val="3883547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32656"/>
            <a:ext cx="8596668" cy="1307232"/>
          </a:xfrm>
        </p:spPr>
        <p:txBody>
          <a:bodyPr/>
          <a:lstStyle/>
          <a:p>
            <a:r>
              <a:rPr lang="en-IN" dirty="0">
                <a:solidFill>
                  <a:schemeClr val="tx1"/>
                </a:solidFill>
              </a:rPr>
              <a:t>What is Linear Regression</a:t>
            </a:r>
          </a:p>
        </p:txBody>
      </p:sp>
      <p:sp>
        <p:nvSpPr>
          <p:cNvPr id="3" name="Content Placeholder 2"/>
          <p:cNvSpPr>
            <a:spLocks noGrp="1"/>
          </p:cNvSpPr>
          <p:nvPr>
            <p:ph idx="1"/>
          </p:nvPr>
        </p:nvSpPr>
        <p:spPr>
          <a:xfrm>
            <a:off x="767408" y="1124744"/>
            <a:ext cx="8596668" cy="3880773"/>
          </a:xfrm>
        </p:spPr>
        <p:txBody>
          <a:bodyPr>
            <a:noAutofit/>
          </a:bodyPr>
          <a:lstStyle/>
          <a:p>
            <a:pPr algn="just"/>
            <a:r>
              <a:rPr lang="en-US" sz="2400" dirty="0">
                <a:solidFill>
                  <a:schemeClr val="tx1"/>
                </a:solidFill>
              </a:rPr>
              <a:t>Linear Regression is a machine learning algorithm based on supervised learning. It performs a regression task.</a:t>
            </a:r>
          </a:p>
          <a:p>
            <a:pPr algn="just"/>
            <a:r>
              <a:rPr lang="en-US" sz="2400" dirty="0">
                <a:solidFill>
                  <a:schemeClr val="tx1"/>
                </a:solidFill>
              </a:rPr>
              <a:t> Regression models a target prediction value based on independent variables. It is mostly used for finding out the relationship between variables and forecasting. </a:t>
            </a:r>
          </a:p>
          <a:p>
            <a:pPr algn="just"/>
            <a:r>
              <a:rPr lang="en-US" sz="2400" dirty="0">
                <a:solidFill>
                  <a:schemeClr val="tx1"/>
                </a:solidFill>
              </a:rPr>
              <a:t> The idea behind simple linear regression is to "fit" the observations of two variables into a linear relationship between them.</a:t>
            </a:r>
          </a:p>
          <a:p>
            <a:pPr algn="just"/>
            <a:r>
              <a:rPr lang="en-US" sz="2400" dirty="0">
                <a:solidFill>
                  <a:schemeClr val="tx1"/>
                </a:solidFill>
              </a:rPr>
              <a:t> Graphically, the task is to draw the line that is "best-fitting" or "closest" to the points (</a:t>
            </a:r>
            <a:r>
              <a:rPr lang="en-US" sz="2400" dirty="0" err="1">
                <a:solidFill>
                  <a:schemeClr val="tx1"/>
                </a:solidFill>
              </a:rPr>
              <a:t>x_i,y_i</a:t>
            </a:r>
            <a:r>
              <a:rPr lang="en-US" sz="2400" dirty="0">
                <a:solidFill>
                  <a:schemeClr val="tx1"/>
                </a:solidFill>
              </a:rPr>
              <a:t>),(</a:t>
            </a:r>
            <a:r>
              <a:rPr lang="en-US" sz="2400" i="1" dirty="0">
                <a:solidFill>
                  <a:schemeClr val="tx1"/>
                </a:solidFill>
              </a:rPr>
              <a:t>xi</a:t>
            </a:r>
            <a:r>
              <a:rPr lang="en-US" sz="2400" dirty="0">
                <a:solidFill>
                  <a:schemeClr val="tx1"/>
                </a:solidFill>
              </a:rPr>
              <a:t>​,</a:t>
            </a:r>
            <a:r>
              <a:rPr lang="en-US" sz="2400" i="1" dirty="0" err="1">
                <a:solidFill>
                  <a:schemeClr val="tx1"/>
                </a:solidFill>
              </a:rPr>
              <a:t>yi</a:t>
            </a:r>
            <a:r>
              <a:rPr lang="en-US" sz="2400" dirty="0">
                <a:solidFill>
                  <a:schemeClr val="tx1"/>
                </a:solidFill>
              </a:rPr>
              <a:t>​), where </a:t>
            </a:r>
            <a:r>
              <a:rPr lang="en-US" sz="2400" dirty="0" err="1">
                <a:solidFill>
                  <a:schemeClr val="tx1"/>
                </a:solidFill>
              </a:rPr>
              <a:t>x_i</a:t>
            </a:r>
            <a:r>
              <a:rPr lang="en-US" sz="2400" i="1" dirty="0" err="1">
                <a:solidFill>
                  <a:schemeClr val="tx1"/>
                </a:solidFill>
              </a:rPr>
              <a:t>xi</a:t>
            </a:r>
            <a:r>
              <a:rPr lang="en-US" sz="2400" dirty="0">
                <a:solidFill>
                  <a:schemeClr val="tx1"/>
                </a:solidFill>
              </a:rPr>
              <a:t>​ and </a:t>
            </a:r>
            <a:r>
              <a:rPr lang="en-US" sz="2400" dirty="0" err="1">
                <a:solidFill>
                  <a:schemeClr val="tx1"/>
                </a:solidFill>
              </a:rPr>
              <a:t>y_i</a:t>
            </a:r>
            <a:r>
              <a:rPr lang="en-US" sz="2400" i="1" dirty="0" err="1">
                <a:solidFill>
                  <a:schemeClr val="tx1"/>
                </a:solidFill>
              </a:rPr>
              <a:t>yi</a:t>
            </a:r>
            <a:r>
              <a:rPr lang="en-US" sz="2400" dirty="0">
                <a:solidFill>
                  <a:schemeClr val="tx1"/>
                </a:solidFill>
              </a:rPr>
              <a:t>​ are observations of the two variables which are expected to depend linearly on each other.</a:t>
            </a:r>
            <a:endParaRPr lang="en-IN" sz="2400" dirty="0">
              <a:solidFill>
                <a:schemeClr val="tx1"/>
              </a:solidFill>
            </a:endParaRPr>
          </a:p>
        </p:txBody>
      </p:sp>
    </p:spTree>
    <p:extLst>
      <p:ext uri="{BB962C8B-B14F-4D97-AF65-F5344CB8AC3E}">
        <p14:creationId xmlns:p14="http://schemas.microsoft.com/office/powerpoint/2010/main" val="776273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3432" y="692696"/>
            <a:ext cx="5544616" cy="2980231"/>
          </a:xfrm>
        </p:spPr>
      </p:pic>
      <p:sp>
        <p:nvSpPr>
          <p:cNvPr id="5" name="Content Placeholder 2"/>
          <p:cNvSpPr txBox="1">
            <a:spLocks/>
          </p:cNvSpPr>
          <p:nvPr/>
        </p:nvSpPr>
        <p:spPr>
          <a:xfrm>
            <a:off x="677334" y="3717032"/>
            <a:ext cx="8596668" cy="288032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2400" dirty="0">
                <a:solidFill>
                  <a:schemeClr val="tx1"/>
                </a:solidFill>
              </a:rPr>
              <a:t>Linear regression performs the task to predict a dependent variable value (y) based on a given independent variable (x). So, this regression technique finds out a linear relationship between x (input) and y(output). Hence, the name is Linear Regression.</a:t>
            </a:r>
            <a:br>
              <a:rPr lang="en-US" sz="2400" dirty="0">
                <a:solidFill>
                  <a:schemeClr val="tx1"/>
                </a:solidFill>
              </a:rPr>
            </a:br>
            <a:r>
              <a:rPr lang="en-US" sz="2400" dirty="0">
                <a:solidFill>
                  <a:schemeClr val="tx1"/>
                </a:solidFill>
              </a:rPr>
              <a:t>In the figure above, X (input) is the work experience and Y (output) is the salary of a person. The regression line is the best fit line for our model.</a:t>
            </a:r>
            <a:endParaRPr lang="en-IN" sz="2400" dirty="0">
              <a:solidFill>
                <a:schemeClr val="tx1"/>
              </a:solidFill>
            </a:endParaRPr>
          </a:p>
        </p:txBody>
      </p:sp>
    </p:spTree>
    <p:extLst>
      <p:ext uri="{BB962C8B-B14F-4D97-AF65-F5344CB8AC3E}">
        <p14:creationId xmlns:p14="http://schemas.microsoft.com/office/powerpoint/2010/main" val="3640524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404664"/>
            <a:ext cx="8596668" cy="5616624"/>
          </a:xfrm>
        </p:spPr>
        <p:txBody>
          <a:bodyPr>
            <a:noAutofit/>
          </a:bodyPr>
          <a:lstStyle/>
          <a:p>
            <a:pPr algn="just"/>
            <a:r>
              <a:rPr lang="en-US" sz="2000" dirty="0">
                <a:solidFill>
                  <a:schemeClr val="tx1"/>
                </a:solidFill>
              </a:rPr>
              <a:t>Regression is a common process used in many applications of statistics in the real world. There are two main types of applications:</a:t>
            </a:r>
          </a:p>
          <a:p>
            <a:pPr algn="just"/>
            <a:r>
              <a:rPr lang="en-US" sz="2000" b="1" dirty="0">
                <a:solidFill>
                  <a:schemeClr val="tx1"/>
                </a:solidFill>
              </a:rPr>
              <a:t>Predictions:</a:t>
            </a:r>
            <a:r>
              <a:rPr lang="en-US" sz="2000" dirty="0">
                <a:solidFill>
                  <a:schemeClr val="tx1"/>
                </a:solidFill>
              </a:rPr>
              <a:t> After a series of observations of variables, regression analysis gives a statistical model for the relationship between the variables. This model can be used to generate predictions: given two variables x</a:t>
            </a:r>
            <a:r>
              <a:rPr lang="en-US" sz="2000" i="1" dirty="0">
                <a:solidFill>
                  <a:schemeClr val="tx1"/>
                </a:solidFill>
              </a:rPr>
              <a:t>x</a:t>
            </a:r>
            <a:r>
              <a:rPr lang="en-US" sz="2000" dirty="0">
                <a:solidFill>
                  <a:schemeClr val="tx1"/>
                </a:solidFill>
              </a:rPr>
              <a:t> and </a:t>
            </a:r>
            <a:r>
              <a:rPr lang="en-US" sz="2000" dirty="0" err="1">
                <a:solidFill>
                  <a:schemeClr val="tx1"/>
                </a:solidFill>
              </a:rPr>
              <a:t>y,</a:t>
            </a:r>
            <a:r>
              <a:rPr lang="en-US" sz="2000" i="1" dirty="0" err="1">
                <a:solidFill>
                  <a:schemeClr val="tx1"/>
                </a:solidFill>
              </a:rPr>
              <a:t>y</a:t>
            </a:r>
            <a:r>
              <a:rPr lang="en-US" sz="2000" dirty="0">
                <a:solidFill>
                  <a:schemeClr val="tx1"/>
                </a:solidFill>
              </a:rPr>
              <a:t>, the model can predict values of </a:t>
            </a:r>
            <a:r>
              <a:rPr lang="en-US" sz="2000" dirty="0" err="1">
                <a:solidFill>
                  <a:schemeClr val="tx1"/>
                </a:solidFill>
              </a:rPr>
              <a:t>y</a:t>
            </a:r>
            <a:r>
              <a:rPr lang="en-US" sz="2000" i="1" dirty="0" err="1">
                <a:solidFill>
                  <a:schemeClr val="tx1"/>
                </a:solidFill>
              </a:rPr>
              <a:t>y</a:t>
            </a:r>
            <a:r>
              <a:rPr lang="en-US" sz="2000" dirty="0">
                <a:solidFill>
                  <a:schemeClr val="tx1"/>
                </a:solidFill>
              </a:rPr>
              <a:t> given future observations of </a:t>
            </a:r>
            <a:r>
              <a:rPr lang="en-US" sz="2000" dirty="0" err="1">
                <a:solidFill>
                  <a:schemeClr val="tx1"/>
                </a:solidFill>
              </a:rPr>
              <a:t>x.</a:t>
            </a:r>
            <a:r>
              <a:rPr lang="en-US" sz="2000" i="1" dirty="0" err="1">
                <a:solidFill>
                  <a:schemeClr val="tx1"/>
                </a:solidFill>
              </a:rPr>
              <a:t>x</a:t>
            </a:r>
            <a:r>
              <a:rPr lang="en-US" sz="2000" dirty="0">
                <a:solidFill>
                  <a:schemeClr val="tx1"/>
                </a:solidFill>
              </a:rPr>
              <a:t>. This idea is used to predict variables in countless situations, e.g. the outcome of political elections, the behavior of the stock market, or the performance of a professional athlete.</a:t>
            </a:r>
          </a:p>
          <a:p>
            <a:pPr algn="just"/>
            <a:r>
              <a:rPr lang="en-US" sz="2000" b="1" dirty="0">
                <a:solidFill>
                  <a:schemeClr val="tx1"/>
                </a:solidFill>
              </a:rPr>
              <a:t>Correlation:</a:t>
            </a:r>
            <a:r>
              <a:rPr lang="en-US" sz="2000" dirty="0">
                <a:solidFill>
                  <a:schemeClr val="tx1"/>
                </a:solidFill>
              </a:rPr>
              <a:t> The model given by a regression analysis will often fit some kinds of data better than others. This can be used to analyze correlations between variables and to refine a statistical model to incorporate further inputs: if the model describes certain subsets of the data points very well, but is a poor predictor for other data points, it can be instructive to examine the differences between the different types of data points for a possible explanation. This type of application is common in scientific tests, e.g. of the effects of a proposed drug on the patients in a controlled study.</a:t>
            </a:r>
          </a:p>
          <a:p>
            <a:pPr algn="just"/>
            <a:endParaRPr lang="en-IN" sz="1400" dirty="0">
              <a:solidFill>
                <a:schemeClr val="tx1"/>
              </a:solidFill>
            </a:endParaRPr>
          </a:p>
        </p:txBody>
      </p:sp>
    </p:spTree>
    <p:extLst>
      <p:ext uri="{BB962C8B-B14F-4D97-AF65-F5344CB8AC3E}">
        <p14:creationId xmlns:p14="http://schemas.microsoft.com/office/powerpoint/2010/main" val="3063327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260648"/>
            <a:ext cx="8578602" cy="875184"/>
          </a:xfrm>
        </p:spPr>
        <p:txBody>
          <a:bodyPr>
            <a:normAutofit/>
          </a:bodyPr>
          <a:lstStyle/>
          <a:p>
            <a:r>
              <a:rPr lang="en-IN" sz="4000" dirty="0">
                <a:solidFill>
                  <a:schemeClr val="tx1"/>
                </a:solidFill>
              </a:rPr>
              <a:t>Y = MX + C</a:t>
            </a:r>
          </a:p>
        </p:txBody>
      </p:sp>
      <p:sp>
        <p:nvSpPr>
          <p:cNvPr id="3" name="Content Placeholder 2"/>
          <p:cNvSpPr>
            <a:spLocks noGrp="1"/>
          </p:cNvSpPr>
          <p:nvPr>
            <p:ph idx="1"/>
          </p:nvPr>
        </p:nvSpPr>
        <p:spPr>
          <a:xfrm>
            <a:off x="767408" y="1196752"/>
            <a:ext cx="8596668" cy="3880773"/>
          </a:xfrm>
        </p:spPr>
        <p:txBody>
          <a:bodyPr>
            <a:noAutofit/>
          </a:bodyPr>
          <a:lstStyle/>
          <a:p>
            <a:pPr algn="just" fontAlgn="base"/>
            <a:r>
              <a:rPr lang="en-US" sz="2400" dirty="0">
                <a:solidFill>
                  <a:schemeClr val="tx1"/>
                </a:solidFill>
              </a:rPr>
              <a:t>While training the model we are given :</a:t>
            </a:r>
            <a:br>
              <a:rPr lang="en-US" sz="2400" dirty="0">
                <a:solidFill>
                  <a:schemeClr val="tx1"/>
                </a:solidFill>
              </a:rPr>
            </a:br>
            <a:r>
              <a:rPr lang="en-US" sz="2400" b="1" dirty="0">
                <a:solidFill>
                  <a:schemeClr val="tx1"/>
                </a:solidFill>
              </a:rPr>
              <a:t>x:</a:t>
            </a:r>
            <a:r>
              <a:rPr lang="en-US" sz="2400" dirty="0">
                <a:solidFill>
                  <a:schemeClr val="tx1"/>
                </a:solidFill>
              </a:rPr>
              <a:t> input training data</a:t>
            </a:r>
            <a:br>
              <a:rPr lang="en-US" sz="2400" dirty="0">
                <a:solidFill>
                  <a:schemeClr val="tx1"/>
                </a:solidFill>
              </a:rPr>
            </a:br>
            <a:r>
              <a:rPr lang="en-US" sz="2400" b="1" dirty="0">
                <a:solidFill>
                  <a:schemeClr val="tx1"/>
                </a:solidFill>
              </a:rPr>
              <a:t>y:</a:t>
            </a:r>
            <a:r>
              <a:rPr lang="en-US" sz="2400" dirty="0">
                <a:solidFill>
                  <a:schemeClr val="tx1"/>
                </a:solidFill>
              </a:rPr>
              <a:t> labels to data (supervised learning)</a:t>
            </a:r>
          </a:p>
          <a:p>
            <a:pPr algn="just" fontAlgn="base"/>
            <a:r>
              <a:rPr lang="en-US" sz="2400" dirty="0">
                <a:solidFill>
                  <a:schemeClr val="tx1"/>
                </a:solidFill>
              </a:rPr>
              <a:t>When training the model – it fits the best line to predict the value of y for a given value of x. The model gets the best regression fit line by finding the best C and M values.</a:t>
            </a:r>
            <a:br>
              <a:rPr lang="en-US" sz="2400" dirty="0">
                <a:solidFill>
                  <a:schemeClr val="tx1"/>
                </a:solidFill>
              </a:rPr>
            </a:br>
            <a:r>
              <a:rPr lang="en-US" sz="2400" b="1" dirty="0">
                <a:solidFill>
                  <a:schemeClr val="tx1"/>
                </a:solidFill>
              </a:rPr>
              <a:t>C:</a:t>
            </a:r>
            <a:r>
              <a:rPr lang="en-US" sz="2400" dirty="0">
                <a:solidFill>
                  <a:schemeClr val="tx1"/>
                </a:solidFill>
              </a:rPr>
              <a:t> intercept</a:t>
            </a:r>
            <a:br>
              <a:rPr lang="en-US" sz="2400" dirty="0">
                <a:solidFill>
                  <a:schemeClr val="tx1"/>
                </a:solidFill>
              </a:rPr>
            </a:br>
            <a:r>
              <a:rPr lang="en-US" sz="2400" b="1" dirty="0">
                <a:solidFill>
                  <a:schemeClr val="tx1"/>
                </a:solidFill>
              </a:rPr>
              <a:t>M:</a:t>
            </a:r>
            <a:r>
              <a:rPr lang="en-US" sz="2400" dirty="0">
                <a:solidFill>
                  <a:schemeClr val="tx1"/>
                </a:solidFill>
              </a:rPr>
              <a:t> coefficient of x</a:t>
            </a:r>
          </a:p>
          <a:p>
            <a:pPr algn="just" fontAlgn="base"/>
            <a:r>
              <a:rPr lang="en-US" sz="2400" dirty="0">
                <a:solidFill>
                  <a:schemeClr val="tx1"/>
                </a:solidFill>
              </a:rPr>
              <a:t>Once we find the best C and M values, we get the best fit line. So when we are finally using our model for prediction, it will predict the value of y for the input value of x.</a:t>
            </a:r>
          </a:p>
          <a:p>
            <a:pPr algn="just"/>
            <a:endParaRPr lang="en-IN" sz="2400" dirty="0">
              <a:solidFill>
                <a:schemeClr val="tx1"/>
              </a:solidFill>
            </a:endParaRPr>
          </a:p>
        </p:txBody>
      </p:sp>
    </p:spTree>
    <p:extLst>
      <p:ext uri="{BB962C8B-B14F-4D97-AF65-F5344CB8AC3E}">
        <p14:creationId xmlns:p14="http://schemas.microsoft.com/office/powerpoint/2010/main" val="2836516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chemeClr val="tx1"/>
                </a:solidFill>
              </a:rPr>
              <a:t>Why we have used linear regression</a:t>
            </a:r>
            <a:br>
              <a:rPr lang="en-IN" dirty="0">
                <a:solidFill>
                  <a:schemeClr val="tx1"/>
                </a:solidFill>
              </a:rPr>
            </a:br>
            <a:endParaRPr lang="en-IN" dirty="0">
              <a:solidFill>
                <a:schemeClr val="tx1"/>
              </a:solidFill>
            </a:endParaRPr>
          </a:p>
        </p:txBody>
      </p:sp>
      <p:sp>
        <p:nvSpPr>
          <p:cNvPr id="3" name="Content Placeholder 2"/>
          <p:cNvSpPr>
            <a:spLocks noGrp="1"/>
          </p:cNvSpPr>
          <p:nvPr>
            <p:ph idx="1"/>
          </p:nvPr>
        </p:nvSpPr>
        <p:spPr/>
        <p:txBody>
          <a:bodyPr>
            <a:normAutofit/>
          </a:bodyPr>
          <a:lstStyle/>
          <a:p>
            <a:pPr algn="just"/>
            <a:r>
              <a:rPr lang="en-IN" sz="2400" dirty="0"/>
              <a:t>It is simple algorithm which works on continuous data. </a:t>
            </a:r>
          </a:p>
          <a:p>
            <a:pPr algn="just"/>
            <a:r>
              <a:rPr lang="en-IN" sz="2400" dirty="0"/>
              <a:t>Stock data on which we are working is continuous data only</a:t>
            </a:r>
          </a:p>
          <a:p>
            <a:pPr algn="just"/>
            <a:r>
              <a:rPr lang="en-IN" sz="2400" dirty="0"/>
              <a:t>It is giving us good accuracy </a:t>
            </a:r>
          </a:p>
        </p:txBody>
      </p:sp>
    </p:spTree>
    <p:extLst>
      <p:ext uri="{BB962C8B-B14F-4D97-AF65-F5344CB8AC3E}">
        <p14:creationId xmlns:p14="http://schemas.microsoft.com/office/powerpoint/2010/main" val="988596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36" y="212016"/>
            <a:ext cx="6282762" cy="1320800"/>
          </a:xfrm>
        </p:spPr>
        <p:txBody>
          <a:bodyPr/>
          <a:lstStyle/>
          <a:p>
            <a:r>
              <a:rPr lang="en-IN" dirty="0">
                <a:solidFill>
                  <a:schemeClr val="tx1"/>
                </a:solidFill>
              </a:rPr>
              <a:t>Use case diagram</a:t>
            </a:r>
          </a:p>
        </p:txBody>
      </p:sp>
      <p:sp>
        <p:nvSpPr>
          <p:cNvPr id="13" name="Rectangle 12"/>
          <p:cNvSpPr/>
          <p:nvPr/>
        </p:nvSpPr>
        <p:spPr>
          <a:xfrm>
            <a:off x="4295800" y="336714"/>
            <a:ext cx="4680520" cy="633264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14" name="Rectangle 13"/>
          <p:cNvSpPr/>
          <p:nvPr/>
        </p:nvSpPr>
        <p:spPr>
          <a:xfrm>
            <a:off x="5181495" y="536234"/>
            <a:ext cx="2880320" cy="21602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Stock price prediction using machine learning</a:t>
            </a:r>
          </a:p>
        </p:txBody>
      </p:sp>
      <p:sp>
        <p:nvSpPr>
          <p:cNvPr id="15" name="Oval 14"/>
          <p:cNvSpPr/>
          <p:nvPr/>
        </p:nvSpPr>
        <p:spPr>
          <a:xfrm>
            <a:off x="5411924" y="1052736"/>
            <a:ext cx="24482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Collect data</a:t>
            </a:r>
          </a:p>
        </p:txBody>
      </p:sp>
      <p:sp>
        <p:nvSpPr>
          <p:cNvPr id="16" name="Oval 15"/>
          <p:cNvSpPr/>
          <p:nvPr/>
        </p:nvSpPr>
        <p:spPr>
          <a:xfrm>
            <a:off x="5402012" y="1889892"/>
            <a:ext cx="2448272" cy="711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Train system using collected data</a:t>
            </a:r>
          </a:p>
        </p:txBody>
      </p:sp>
      <p:sp>
        <p:nvSpPr>
          <p:cNvPr id="17" name="Oval 16"/>
          <p:cNvSpPr/>
          <p:nvPr/>
        </p:nvSpPr>
        <p:spPr>
          <a:xfrm>
            <a:off x="5411924" y="4851186"/>
            <a:ext cx="24482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Companies stock</a:t>
            </a:r>
          </a:p>
        </p:txBody>
      </p:sp>
      <p:sp>
        <p:nvSpPr>
          <p:cNvPr id="19" name="Oval 18"/>
          <p:cNvSpPr/>
          <p:nvPr/>
        </p:nvSpPr>
        <p:spPr>
          <a:xfrm>
            <a:off x="5401236" y="3621524"/>
            <a:ext cx="24482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 trade exchange</a:t>
            </a:r>
          </a:p>
        </p:txBody>
      </p:sp>
      <p:sp>
        <p:nvSpPr>
          <p:cNvPr id="20" name="Oval 19"/>
          <p:cNvSpPr/>
          <p:nvPr/>
        </p:nvSpPr>
        <p:spPr>
          <a:xfrm>
            <a:off x="5297824" y="5733256"/>
            <a:ext cx="267647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 predicted outcome</a:t>
            </a:r>
          </a:p>
        </p:txBody>
      </p:sp>
      <p:cxnSp>
        <p:nvCxnSpPr>
          <p:cNvPr id="22" name="Straight Arrow Connector 21"/>
          <p:cNvCxnSpPr/>
          <p:nvPr/>
        </p:nvCxnSpPr>
        <p:spPr>
          <a:xfrm>
            <a:off x="6461913" y="4269596"/>
            <a:ext cx="326918" cy="58290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5" name="Rectangle 24"/>
          <p:cNvSpPr/>
          <p:nvPr/>
        </p:nvSpPr>
        <p:spPr>
          <a:xfrm>
            <a:off x="6785238" y="4373204"/>
            <a:ext cx="1198936" cy="21602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Include</a:t>
            </a:r>
          </a:p>
        </p:txBody>
      </p:sp>
      <p:sp>
        <p:nvSpPr>
          <p:cNvPr id="27" name="Flowchart: Connector 26"/>
          <p:cNvSpPr/>
          <p:nvPr/>
        </p:nvSpPr>
        <p:spPr>
          <a:xfrm>
            <a:off x="9332692" y="2029376"/>
            <a:ext cx="504056" cy="432048"/>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29" name="Straight Connector 28"/>
          <p:cNvCxnSpPr>
            <a:stCxn id="27" idx="4"/>
          </p:cNvCxnSpPr>
          <p:nvPr/>
        </p:nvCxnSpPr>
        <p:spPr>
          <a:xfrm>
            <a:off x="9584720" y="2461424"/>
            <a:ext cx="0" cy="47894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 name="Straight Connector 30"/>
          <p:cNvCxnSpPr/>
          <p:nvPr/>
        </p:nvCxnSpPr>
        <p:spPr>
          <a:xfrm>
            <a:off x="9404700" y="2605440"/>
            <a:ext cx="36004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9332692" y="2940364"/>
            <a:ext cx="252028" cy="24114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84720" y="2940364"/>
            <a:ext cx="252028" cy="241140"/>
          </a:xfrm>
          <a:prstGeom prst="line">
            <a:avLst/>
          </a:prstGeom>
        </p:spPr>
        <p:style>
          <a:lnRef idx="2">
            <a:schemeClr val="accent1"/>
          </a:lnRef>
          <a:fillRef idx="0">
            <a:schemeClr val="accent1"/>
          </a:fillRef>
          <a:effectRef idx="1">
            <a:schemeClr val="accent1"/>
          </a:effectRef>
          <a:fontRef idx="minor">
            <a:schemeClr val="tx1"/>
          </a:fontRef>
        </p:style>
      </p:cxnSp>
      <p:sp>
        <p:nvSpPr>
          <p:cNvPr id="37" name="Flowchart: Connector 36"/>
          <p:cNvSpPr/>
          <p:nvPr/>
        </p:nvSpPr>
        <p:spPr>
          <a:xfrm>
            <a:off x="3359696" y="2415654"/>
            <a:ext cx="504056" cy="432048"/>
          </a:xfrm>
          <a:prstGeom prst="flowChartConnec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38" name="Straight Connector 37"/>
          <p:cNvCxnSpPr>
            <a:stCxn id="37" idx="4"/>
          </p:cNvCxnSpPr>
          <p:nvPr/>
        </p:nvCxnSpPr>
        <p:spPr>
          <a:xfrm>
            <a:off x="3611724" y="2847702"/>
            <a:ext cx="0" cy="478940"/>
          </a:xfrm>
          <a:prstGeom prst="line">
            <a:avLst/>
          </a:prstGeom>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3431704" y="2991718"/>
            <a:ext cx="36004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H="1">
            <a:off x="3359696" y="3326642"/>
            <a:ext cx="252028" cy="24114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611724" y="3326642"/>
            <a:ext cx="252028" cy="241140"/>
          </a:xfrm>
          <a:prstGeom prst="line">
            <a:avLst/>
          </a:prstGeom>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2940248" y="3797918"/>
            <a:ext cx="1198936" cy="21602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User</a:t>
            </a:r>
          </a:p>
        </p:txBody>
      </p:sp>
      <p:sp>
        <p:nvSpPr>
          <p:cNvPr id="51" name="Rectangle 50"/>
          <p:cNvSpPr/>
          <p:nvPr/>
        </p:nvSpPr>
        <p:spPr>
          <a:xfrm>
            <a:off x="9069388" y="3503037"/>
            <a:ext cx="1198936" cy="21602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System machine</a:t>
            </a:r>
          </a:p>
        </p:txBody>
      </p:sp>
      <p:sp>
        <p:nvSpPr>
          <p:cNvPr id="28" name="Oval 27"/>
          <p:cNvSpPr/>
          <p:nvPr/>
        </p:nvSpPr>
        <p:spPr>
          <a:xfrm>
            <a:off x="5411924" y="2774808"/>
            <a:ext cx="2448272"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Prediction</a:t>
            </a:r>
          </a:p>
        </p:txBody>
      </p:sp>
      <p:cxnSp>
        <p:nvCxnSpPr>
          <p:cNvPr id="4" name="Straight Connector 3"/>
          <p:cNvCxnSpPr/>
          <p:nvPr/>
        </p:nvCxnSpPr>
        <p:spPr>
          <a:xfrm>
            <a:off x="3791744" y="2991718"/>
            <a:ext cx="1620180" cy="2957562"/>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3791744" y="2998140"/>
            <a:ext cx="1800200" cy="8494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flipV="1">
            <a:off x="7685340" y="2600908"/>
            <a:ext cx="1755224" cy="593316"/>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7384706" y="2315206"/>
            <a:ext cx="2088232" cy="303304"/>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220868" y="1165541"/>
            <a:ext cx="2219696" cy="143989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1046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IN" dirty="0">
                <a:solidFill>
                  <a:schemeClr val="tx1"/>
                </a:solidFill>
              </a:rPr>
              <a:t>E-R Diagram</a:t>
            </a:r>
          </a:p>
        </p:txBody>
      </p:sp>
      <p:sp>
        <p:nvSpPr>
          <p:cNvPr id="4" name="Rectangle 3"/>
          <p:cNvSpPr/>
          <p:nvPr/>
        </p:nvSpPr>
        <p:spPr>
          <a:xfrm>
            <a:off x="4727848" y="769360"/>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System</a:t>
            </a:r>
          </a:p>
        </p:txBody>
      </p:sp>
      <p:sp>
        <p:nvSpPr>
          <p:cNvPr id="5" name="Rectangle 4"/>
          <p:cNvSpPr/>
          <p:nvPr/>
        </p:nvSpPr>
        <p:spPr>
          <a:xfrm>
            <a:off x="7320136" y="4407360"/>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Prediction</a:t>
            </a:r>
          </a:p>
        </p:txBody>
      </p:sp>
      <p:sp>
        <p:nvSpPr>
          <p:cNvPr id="6" name="Rectangle 5"/>
          <p:cNvSpPr/>
          <p:nvPr/>
        </p:nvSpPr>
        <p:spPr>
          <a:xfrm>
            <a:off x="1415480" y="4437112"/>
            <a:ext cx="165618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Market</a:t>
            </a:r>
          </a:p>
        </p:txBody>
      </p:sp>
      <p:sp>
        <p:nvSpPr>
          <p:cNvPr id="10" name="Flowchart: Decision 9"/>
          <p:cNvSpPr/>
          <p:nvPr/>
        </p:nvSpPr>
        <p:spPr>
          <a:xfrm>
            <a:off x="2351584" y="1916832"/>
            <a:ext cx="1728192" cy="100811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Monitors</a:t>
            </a:r>
          </a:p>
        </p:txBody>
      </p:sp>
      <p:sp>
        <p:nvSpPr>
          <p:cNvPr id="11" name="Flowchart: Decision 10"/>
          <p:cNvSpPr/>
          <p:nvPr/>
        </p:nvSpPr>
        <p:spPr>
          <a:xfrm>
            <a:off x="6744072" y="2060848"/>
            <a:ext cx="1846264" cy="100811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Generates</a:t>
            </a:r>
          </a:p>
        </p:txBody>
      </p:sp>
      <p:sp>
        <p:nvSpPr>
          <p:cNvPr id="12" name="Oval 11"/>
          <p:cNvSpPr/>
          <p:nvPr/>
        </p:nvSpPr>
        <p:spPr>
          <a:xfrm>
            <a:off x="407368" y="3807664"/>
            <a:ext cx="100811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Date</a:t>
            </a:r>
          </a:p>
        </p:txBody>
      </p:sp>
      <p:sp>
        <p:nvSpPr>
          <p:cNvPr id="13" name="Oval 12"/>
          <p:cNvSpPr/>
          <p:nvPr/>
        </p:nvSpPr>
        <p:spPr>
          <a:xfrm>
            <a:off x="1415480" y="3313936"/>
            <a:ext cx="1080120"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Open</a:t>
            </a:r>
          </a:p>
        </p:txBody>
      </p:sp>
      <p:sp>
        <p:nvSpPr>
          <p:cNvPr id="14" name="Oval 13"/>
          <p:cNvSpPr/>
          <p:nvPr/>
        </p:nvSpPr>
        <p:spPr>
          <a:xfrm>
            <a:off x="3575720" y="4653136"/>
            <a:ext cx="100811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Low</a:t>
            </a:r>
          </a:p>
        </p:txBody>
      </p:sp>
      <p:sp>
        <p:nvSpPr>
          <p:cNvPr id="15" name="Oval 14"/>
          <p:cNvSpPr/>
          <p:nvPr/>
        </p:nvSpPr>
        <p:spPr>
          <a:xfrm>
            <a:off x="3251684" y="3681028"/>
            <a:ext cx="100811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High</a:t>
            </a:r>
          </a:p>
        </p:txBody>
      </p:sp>
      <p:sp>
        <p:nvSpPr>
          <p:cNvPr id="16" name="Oval 15"/>
          <p:cNvSpPr/>
          <p:nvPr/>
        </p:nvSpPr>
        <p:spPr>
          <a:xfrm>
            <a:off x="2747628" y="5589240"/>
            <a:ext cx="1152128"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Close</a:t>
            </a:r>
          </a:p>
        </p:txBody>
      </p:sp>
      <p:cxnSp>
        <p:nvCxnSpPr>
          <p:cNvPr id="23" name="Elbow Connector 22"/>
          <p:cNvCxnSpPr>
            <a:cxnSpLocks/>
            <a:stCxn id="10" idx="2"/>
          </p:cNvCxnSpPr>
          <p:nvPr/>
        </p:nvCxnSpPr>
        <p:spPr>
          <a:xfrm rot="5400000">
            <a:off x="2135560" y="3356992"/>
            <a:ext cx="1512168" cy="648072"/>
          </a:xfrm>
          <a:prstGeom prst="bentConnector3">
            <a:avLst/>
          </a:prstGeom>
        </p:spPr>
        <p:style>
          <a:lnRef idx="3">
            <a:schemeClr val="accent1"/>
          </a:lnRef>
          <a:fillRef idx="0">
            <a:schemeClr val="accent1"/>
          </a:fillRef>
          <a:effectRef idx="2">
            <a:schemeClr val="accent1"/>
          </a:effectRef>
          <a:fontRef idx="minor">
            <a:schemeClr val="tx1"/>
          </a:fontRef>
        </p:style>
      </p:cxnSp>
      <p:cxnSp>
        <p:nvCxnSpPr>
          <p:cNvPr id="25" name="Straight Connector 24"/>
          <p:cNvCxnSpPr/>
          <p:nvPr/>
        </p:nvCxnSpPr>
        <p:spPr>
          <a:xfrm flipV="1">
            <a:off x="3719736" y="1268760"/>
            <a:ext cx="1008112" cy="936104"/>
          </a:xfrm>
          <a:prstGeom prst="line">
            <a:avLst/>
          </a:prstGeom>
        </p:spPr>
        <p:style>
          <a:lnRef idx="3">
            <a:schemeClr val="accent1"/>
          </a:lnRef>
          <a:fillRef idx="0">
            <a:schemeClr val="accent1"/>
          </a:fillRef>
          <a:effectRef idx="2">
            <a:schemeClr val="accent1"/>
          </a:effectRef>
          <a:fontRef idx="minor">
            <a:schemeClr val="tx1"/>
          </a:fontRef>
        </p:style>
      </p:cxnSp>
      <p:cxnSp>
        <p:nvCxnSpPr>
          <p:cNvPr id="27" name="Straight Connector 26"/>
          <p:cNvCxnSpPr>
            <a:stCxn id="12" idx="4"/>
          </p:cNvCxnSpPr>
          <p:nvPr/>
        </p:nvCxnSpPr>
        <p:spPr>
          <a:xfrm>
            <a:off x="911424" y="4383728"/>
            <a:ext cx="504056" cy="5973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2513602" y="5149128"/>
            <a:ext cx="576064" cy="576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3071664" y="4985224"/>
            <a:ext cx="50405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3089666" y="4135664"/>
            <a:ext cx="324036" cy="656456"/>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1775520" y="3792464"/>
            <a:ext cx="468052" cy="698336"/>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Elbow Connector 39"/>
          <p:cNvCxnSpPr>
            <a:cxnSpLocks/>
          </p:cNvCxnSpPr>
          <p:nvPr/>
        </p:nvCxnSpPr>
        <p:spPr>
          <a:xfrm rot="16200000" flipH="1">
            <a:off x="7342232" y="3383272"/>
            <a:ext cx="1482416" cy="518496"/>
          </a:xfrm>
          <a:prstGeom prst="bentConnector3">
            <a:avLst/>
          </a:prstGeom>
        </p:spPr>
        <p:style>
          <a:lnRef idx="3">
            <a:schemeClr val="accent1"/>
          </a:lnRef>
          <a:fillRef idx="0">
            <a:schemeClr val="accent1"/>
          </a:fillRef>
          <a:effectRef idx="2">
            <a:schemeClr val="accent1"/>
          </a:effectRef>
          <a:fontRef idx="minor">
            <a:schemeClr val="tx1"/>
          </a:fontRef>
        </p:style>
      </p:cxnSp>
      <p:cxnSp>
        <p:nvCxnSpPr>
          <p:cNvPr id="42" name="Straight Connector 41"/>
          <p:cNvCxnSpPr/>
          <p:nvPr/>
        </p:nvCxnSpPr>
        <p:spPr>
          <a:xfrm>
            <a:off x="6384032" y="1268760"/>
            <a:ext cx="792088" cy="1008112"/>
          </a:xfrm>
          <a:prstGeom prst="line">
            <a:avLst/>
          </a:prstGeom>
        </p:spPr>
        <p:style>
          <a:lnRef idx="3">
            <a:schemeClr val="accent1"/>
          </a:lnRef>
          <a:fillRef idx="0">
            <a:schemeClr val="accent1"/>
          </a:fillRef>
          <a:effectRef idx="2">
            <a:schemeClr val="accent1"/>
          </a:effectRef>
          <a:fontRef idx="minor">
            <a:schemeClr val="tx1"/>
          </a:fontRef>
        </p:style>
      </p:cxnSp>
      <p:sp>
        <p:nvSpPr>
          <p:cNvPr id="43" name="Oval 42"/>
          <p:cNvSpPr/>
          <p:nvPr/>
        </p:nvSpPr>
        <p:spPr>
          <a:xfrm>
            <a:off x="9696400" y="3970156"/>
            <a:ext cx="165618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Predicted value</a:t>
            </a:r>
          </a:p>
        </p:txBody>
      </p:sp>
      <p:sp>
        <p:nvSpPr>
          <p:cNvPr id="44" name="Oval 43"/>
          <p:cNvSpPr/>
          <p:nvPr/>
        </p:nvSpPr>
        <p:spPr>
          <a:xfrm>
            <a:off x="6096000" y="3504432"/>
            <a:ext cx="1570252"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Accuracy</a:t>
            </a:r>
          </a:p>
        </p:txBody>
      </p:sp>
      <p:sp>
        <p:nvSpPr>
          <p:cNvPr id="45" name="Oval 44"/>
          <p:cNvSpPr/>
          <p:nvPr/>
        </p:nvSpPr>
        <p:spPr>
          <a:xfrm>
            <a:off x="8590336" y="3216400"/>
            <a:ext cx="1584176"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Actual value</a:t>
            </a:r>
          </a:p>
        </p:txBody>
      </p:sp>
      <p:sp>
        <p:nvSpPr>
          <p:cNvPr id="46" name="Oval 45"/>
          <p:cNvSpPr/>
          <p:nvPr/>
        </p:nvSpPr>
        <p:spPr>
          <a:xfrm>
            <a:off x="5285910" y="4266172"/>
            <a:ext cx="1620180"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Company symbol</a:t>
            </a:r>
          </a:p>
        </p:txBody>
      </p:sp>
      <p:cxnSp>
        <p:nvCxnSpPr>
          <p:cNvPr id="47" name="Straight Connector 46"/>
          <p:cNvCxnSpPr/>
          <p:nvPr/>
        </p:nvCxnSpPr>
        <p:spPr>
          <a:xfrm>
            <a:off x="6444126" y="4767400"/>
            <a:ext cx="874000" cy="288032"/>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a:off x="8612088" y="3785784"/>
            <a:ext cx="728464" cy="711696"/>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flipH="1">
            <a:off x="8918384" y="4277636"/>
            <a:ext cx="1087082" cy="711696"/>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7176120" y="3969060"/>
            <a:ext cx="576064" cy="57606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7507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609600"/>
            <a:ext cx="8578602" cy="875184"/>
          </a:xfrm>
        </p:spPr>
        <p:txBody>
          <a:bodyPr/>
          <a:lstStyle/>
          <a:p>
            <a:r>
              <a:rPr lang="en-IN" dirty="0">
                <a:solidFill>
                  <a:schemeClr val="tx1"/>
                </a:solidFill>
                <a:cs typeface="Arial" pitchFamily="34" charset="0"/>
              </a:rPr>
              <a:t>Introduction</a:t>
            </a:r>
          </a:p>
        </p:txBody>
      </p:sp>
      <p:sp>
        <p:nvSpPr>
          <p:cNvPr id="3" name="Content Placeholder 2"/>
          <p:cNvSpPr>
            <a:spLocks noGrp="1"/>
          </p:cNvSpPr>
          <p:nvPr>
            <p:ph idx="1"/>
          </p:nvPr>
        </p:nvSpPr>
        <p:spPr>
          <a:xfrm>
            <a:off x="677334" y="1772816"/>
            <a:ext cx="8596668" cy="3880773"/>
          </a:xfrm>
        </p:spPr>
        <p:txBody>
          <a:bodyPr>
            <a:noAutofit/>
          </a:bodyPr>
          <a:lstStyle/>
          <a:p>
            <a:pPr marL="502920" indent="-457200" algn="just"/>
            <a:r>
              <a:rPr lang="en-US" sz="2400" dirty="0">
                <a:solidFill>
                  <a:schemeClr val="tx1"/>
                </a:solidFill>
              </a:rPr>
              <a:t>Stock price prediction is the act of trying to determine the future value of a company stock or other financial instrument traded on an exchange. </a:t>
            </a:r>
          </a:p>
          <a:p>
            <a:pPr marL="502920" indent="-457200" algn="just"/>
            <a:r>
              <a:rPr lang="en-US" sz="2400" dirty="0">
                <a:solidFill>
                  <a:schemeClr val="tx1"/>
                </a:solidFill>
              </a:rPr>
              <a:t>The successful prediction of a stock's future price could yield significant profit.</a:t>
            </a:r>
          </a:p>
          <a:p>
            <a:pPr marL="502920" indent="-457200" algn="just"/>
            <a:r>
              <a:rPr lang="en-US" sz="2400" dirty="0">
                <a:solidFill>
                  <a:schemeClr val="tx1"/>
                </a:solidFill>
              </a:rPr>
              <a:t>The term stock price refers to the current price that a share of stock is trading for on the market.</a:t>
            </a:r>
          </a:p>
        </p:txBody>
      </p:sp>
    </p:spTree>
    <p:extLst>
      <p:ext uri="{BB962C8B-B14F-4D97-AF65-F5344CB8AC3E}">
        <p14:creationId xmlns:p14="http://schemas.microsoft.com/office/powerpoint/2010/main" val="1340348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Sequence of the System</a:t>
            </a:r>
          </a:p>
        </p:txBody>
      </p:sp>
      <p:sp>
        <p:nvSpPr>
          <p:cNvPr id="3" name="Content Placeholder 2"/>
          <p:cNvSpPr>
            <a:spLocks noGrp="1"/>
          </p:cNvSpPr>
          <p:nvPr>
            <p:ph idx="1"/>
          </p:nvPr>
        </p:nvSpPr>
        <p:spPr>
          <a:xfrm>
            <a:off x="695400" y="1628800"/>
            <a:ext cx="8596668" cy="3880773"/>
          </a:xfrm>
        </p:spPr>
        <p:txBody>
          <a:bodyPr>
            <a:noAutofit/>
          </a:bodyPr>
          <a:lstStyle/>
          <a:p>
            <a:pPr algn="just"/>
            <a:r>
              <a:rPr lang="en-IN" sz="2400" dirty="0">
                <a:solidFill>
                  <a:schemeClr val="tx1"/>
                </a:solidFill>
              </a:rPr>
              <a:t>User visits the website.</a:t>
            </a:r>
          </a:p>
          <a:p>
            <a:pPr algn="just"/>
            <a:r>
              <a:rPr lang="en-IN" sz="2400" dirty="0">
                <a:solidFill>
                  <a:schemeClr val="tx1"/>
                </a:solidFill>
              </a:rPr>
              <a:t>Enters the name of the company.</a:t>
            </a:r>
          </a:p>
          <a:p>
            <a:pPr algn="just"/>
            <a:r>
              <a:rPr lang="en-IN" sz="2400" dirty="0">
                <a:solidFill>
                  <a:schemeClr val="tx1"/>
                </a:solidFill>
              </a:rPr>
              <a:t>Users request for a company’s stock data.</a:t>
            </a:r>
          </a:p>
          <a:p>
            <a:pPr algn="just"/>
            <a:r>
              <a:rPr lang="en-IN" sz="2400" dirty="0">
                <a:solidFill>
                  <a:schemeClr val="tx1"/>
                </a:solidFill>
              </a:rPr>
              <a:t>User request for the prediction to be made.</a:t>
            </a:r>
          </a:p>
          <a:p>
            <a:pPr algn="just"/>
            <a:r>
              <a:rPr lang="en-IN" sz="2400" dirty="0">
                <a:solidFill>
                  <a:schemeClr val="tx1"/>
                </a:solidFill>
              </a:rPr>
              <a:t>The stock market prediction system trains a model using the companies past data.</a:t>
            </a:r>
          </a:p>
          <a:p>
            <a:pPr algn="just"/>
            <a:r>
              <a:rPr lang="en-IN" sz="2400" dirty="0">
                <a:solidFill>
                  <a:schemeClr val="tx1"/>
                </a:solidFill>
              </a:rPr>
              <a:t>And the closing price is predicted which will be displayed on the next page of the website. </a:t>
            </a:r>
          </a:p>
          <a:p>
            <a:pPr algn="just"/>
            <a:r>
              <a:rPr lang="en-IN" sz="2400" dirty="0">
                <a:solidFill>
                  <a:schemeClr val="tx1"/>
                </a:solidFill>
              </a:rPr>
              <a:t>Result is displayed along with the graph showing the accuracy of the system.</a:t>
            </a:r>
          </a:p>
        </p:txBody>
      </p:sp>
    </p:spTree>
    <p:extLst>
      <p:ext uri="{BB962C8B-B14F-4D97-AF65-F5344CB8AC3E}">
        <p14:creationId xmlns:p14="http://schemas.microsoft.com/office/powerpoint/2010/main" val="69309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260648"/>
            <a:ext cx="8596668" cy="1320800"/>
          </a:xfrm>
        </p:spPr>
        <p:txBody>
          <a:bodyPr/>
          <a:lstStyle/>
          <a:p>
            <a:r>
              <a:rPr lang="en-IN" dirty="0">
                <a:solidFill>
                  <a:schemeClr val="tx1"/>
                </a:solidFill>
              </a:rPr>
              <a:t>What is Django?</a:t>
            </a:r>
          </a:p>
        </p:txBody>
      </p:sp>
      <p:sp>
        <p:nvSpPr>
          <p:cNvPr id="3" name="Content Placeholder 2"/>
          <p:cNvSpPr>
            <a:spLocks noGrp="1"/>
          </p:cNvSpPr>
          <p:nvPr>
            <p:ph idx="1"/>
          </p:nvPr>
        </p:nvSpPr>
        <p:spPr>
          <a:xfrm>
            <a:off x="551384" y="1124744"/>
            <a:ext cx="8596668" cy="3880773"/>
          </a:xfrm>
        </p:spPr>
        <p:txBody>
          <a:bodyPr>
            <a:noAutofit/>
          </a:bodyPr>
          <a:lstStyle/>
          <a:p>
            <a:pPr algn="just"/>
            <a:r>
              <a:rPr lang="en-US" sz="2400" dirty="0">
                <a:solidFill>
                  <a:schemeClr val="tx1"/>
                </a:solidFill>
              </a:rPr>
              <a:t>Django is a Python-based free and open-source web framework, written in Python which follows the model-template-view architectural pattern. </a:t>
            </a:r>
            <a:r>
              <a:rPr lang="en-US" sz="2400" dirty="0" err="1">
                <a:solidFill>
                  <a:schemeClr val="tx1"/>
                </a:solidFill>
              </a:rPr>
              <a:t>Django's</a:t>
            </a:r>
            <a:r>
              <a:rPr lang="en-US" sz="2400" dirty="0">
                <a:solidFill>
                  <a:schemeClr val="tx1"/>
                </a:solidFill>
              </a:rPr>
              <a:t> primary goal is to ease the creation of complex, database-driven websites.</a:t>
            </a:r>
          </a:p>
          <a:p>
            <a:pPr algn="just"/>
            <a:r>
              <a:rPr lang="en-US" sz="2400" b="1" dirty="0">
                <a:solidFill>
                  <a:schemeClr val="tx1"/>
                </a:solidFill>
              </a:rPr>
              <a:t>Why do you need a framework?</a:t>
            </a:r>
          </a:p>
          <a:p>
            <a:pPr algn="just"/>
            <a:r>
              <a:rPr lang="en-US" sz="2400" dirty="0">
                <a:solidFill>
                  <a:schemeClr val="tx1"/>
                </a:solidFill>
              </a:rPr>
              <a:t>To understand what Django is actually for, we need to take a closer look at the servers. The first thing is that the server needs to know that you want it to serve you a web page.</a:t>
            </a:r>
            <a:r>
              <a:rPr lang="en-US" sz="2400" dirty="0"/>
              <a:t> </a:t>
            </a:r>
          </a:p>
          <a:p>
            <a:pPr algn="just"/>
            <a:r>
              <a:rPr lang="en-US" sz="2400" dirty="0">
                <a:solidFill>
                  <a:schemeClr val="tx1"/>
                </a:solidFill>
              </a:rPr>
              <a:t>Imagine a mailbox (port) which is monitored for incoming letters (requests). This is done by a web server. The web server reads the letter and then sends a response with a webpage. </a:t>
            </a:r>
          </a:p>
          <a:p>
            <a:pPr algn="just"/>
            <a:endParaRPr lang="en-IN" sz="2400" dirty="0">
              <a:solidFill>
                <a:schemeClr val="tx1"/>
              </a:solidFill>
            </a:endParaRPr>
          </a:p>
        </p:txBody>
      </p:sp>
    </p:spTree>
    <p:extLst>
      <p:ext uri="{BB962C8B-B14F-4D97-AF65-F5344CB8AC3E}">
        <p14:creationId xmlns:p14="http://schemas.microsoft.com/office/powerpoint/2010/main" val="2783640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376" y="476672"/>
            <a:ext cx="8596668" cy="5976664"/>
          </a:xfrm>
        </p:spPr>
        <p:txBody>
          <a:bodyPr>
            <a:noAutofit/>
          </a:bodyPr>
          <a:lstStyle/>
          <a:p>
            <a:pPr algn="just"/>
            <a:r>
              <a:rPr lang="en-US" sz="2400" dirty="0">
                <a:solidFill>
                  <a:schemeClr val="tx1"/>
                </a:solidFill>
              </a:rPr>
              <a:t>But when you want to send something, you need to have some content. And Django is something that helps you create the content.</a:t>
            </a:r>
          </a:p>
          <a:p>
            <a:pPr algn="just"/>
            <a:r>
              <a:rPr lang="en-US" sz="2400" b="1" dirty="0">
                <a:solidFill>
                  <a:schemeClr val="tx1"/>
                </a:solidFill>
              </a:rPr>
              <a:t>What happens when someone requests a website from your server?</a:t>
            </a:r>
          </a:p>
          <a:p>
            <a:pPr algn="just"/>
            <a:r>
              <a:rPr lang="en-US" sz="2400" dirty="0">
                <a:solidFill>
                  <a:schemeClr val="tx1"/>
                </a:solidFill>
              </a:rPr>
              <a:t>When a request comes to a web server, it's passed to Django which tries to figure out what is actually requested. It takes a web page address first and tries to figure out what to do. This part is done by </a:t>
            </a:r>
            <a:r>
              <a:rPr lang="en-US" sz="2400" dirty="0" err="1">
                <a:solidFill>
                  <a:schemeClr val="tx1"/>
                </a:solidFill>
              </a:rPr>
              <a:t>Django's</a:t>
            </a:r>
            <a:r>
              <a:rPr lang="en-US" sz="2400" dirty="0">
                <a:solidFill>
                  <a:schemeClr val="tx1"/>
                </a:solidFill>
              </a:rPr>
              <a:t> </a:t>
            </a:r>
            <a:r>
              <a:rPr lang="en-US" sz="2400" b="1" dirty="0">
                <a:solidFill>
                  <a:schemeClr val="tx1"/>
                </a:solidFill>
              </a:rPr>
              <a:t>URL resolver</a:t>
            </a:r>
            <a:r>
              <a:rPr lang="en-US" sz="2400" dirty="0">
                <a:solidFill>
                  <a:schemeClr val="tx1"/>
                </a:solidFill>
              </a:rPr>
              <a:t> (note that a website address is called a URL – Uniform Resource Locator – so the name URL</a:t>
            </a:r>
            <a:r>
              <a:rPr lang="en-US" sz="2400" i="1" dirty="0">
                <a:solidFill>
                  <a:schemeClr val="tx1"/>
                </a:solidFill>
              </a:rPr>
              <a:t> resolver</a:t>
            </a:r>
            <a:r>
              <a:rPr lang="en-US" sz="2400" dirty="0">
                <a:solidFill>
                  <a:schemeClr val="tx1"/>
                </a:solidFill>
              </a:rPr>
              <a:t> makes sense). It is not very smart – it takes a list of patterns and tries to match the URL. Django checks patterns from top to bottom and if something is matched, then Django passes the request to the associated function (which is called </a:t>
            </a:r>
            <a:r>
              <a:rPr lang="en-US" sz="2400" i="1" dirty="0">
                <a:solidFill>
                  <a:schemeClr val="tx1"/>
                </a:solidFill>
              </a:rPr>
              <a:t>view</a:t>
            </a:r>
            <a:r>
              <a:rPr lang="en-US" sz="2400" dirty="0">
                <a:solidFill>
                  <a:schemeClr val="tx1"/>
                </a:solidFill>
              </a:rPr>
              <a:t>).</a:t>
            </a:r>
          </a:p>
          <a:p>
            <a:pPr algn="just"/>
            <a:endParaRPr lang="en-IN" sz="2400" dirty="0">
              <a:solidFill>
                <a:schemeClr val="tx1"/>
              </a:solidFill>
            </a:endParaRPr>
          </a:p>
        </p:txBody>
      </p:sp>
    </p:spTree>
    <p:extLst>
      <p:ext uri="{BB962C8B-B14F-4D97-AF65-F5344CB8AC3E}">
        <p14:creationId xmlns:p14="http://schemas.microsoft.com/office/powerpoint/2010/main" val="1235463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404664"/>
            <a:ext cx="8596668" cy="1320800"/>
          </a:xfrm>
        </p:spPr>
        <p:txBody>
          <a:bodyPr/>
          <a:lstStyle/>
          <a:p>
            <a:r>
              <a:rPr lang="en-IN" dirty="0">
                <a:solidFill>
                  <a:schemeClr val="tx1"/>
                </a:solidFill>
              </a:rPr>
              <a:t>Why Django?</a:t>
            </a:r>
          </a:p>
        </p:txBody>
      </p:sp>
      <p:sp>
        <p:nvSpPr>
          <p:cNvPr id="3" name="Content Placeholder 2"/>
          <p:cNvSpPr>
            <a:spLocks noGrp="1"/>
          </p:cNvSpPr>
          <p:nvPr>
            <p:ph idx="1"/>
          </p:nvPr>
        </p:nvSpPr>
        <p:spPr>
          <a:xfrm>
            <a:off x="767408" y="1700808"/>
            <a:ext cx="8596668" cy="3880773"/>
          </a:xfrm>
        </p:spPr>
        <p:txBody>
          <a:bodyPr>
            <a:noAutofit/>
          </a:bodyPr>
          <a:lstStyle/>
          <a:p>
            <a:pPr algn="just"/>
            <a:r>
              <a:rPr lang="en-US" sz="2400" b="1" dirty="0"/>
              <a:t>Django is time-tested</a:t>
            </a:r>
          </a:p>
          <a:p>
            <a:pPr algn="just"/>
            <a:r>
              <a:rPr lang="en-US" sz="2400" b="1" dirty="0"/>
              <a:t>Application Development</a:t>
            </a:r>
          </a:p>
          <a:p>
            <a:pPr algn="just"/>
            <a:r>
              <a:rPr lang="en-US" sz="2400" b="1" dirty="0"/>
              <a:t>Easy to Use</a:t>
            </a:r>
          </a:p>
          <a:p>
            <a:pPr algn="just"/>
            <a:r>
              <a:rPr lang="en-US" sz="2400" b="1" dirty="0"/>
              <a:t>Operating System Dependent</a:t>
            </a:r>
          </a:p>
          <a:p>
            <a:pPr algn="just"/>
            <a:r>
              <a:rPr lang="en-US" sz="2400" b="1" dirty="0"/>
              <a:t>Excellent Documentation for real-world application</a:t>
            </a:r>
          </a:p>
          <a:p>
            <a:pPr algn="just"/>
            <a:r>
              <a:rPr lang="en-US" sz="2400" b="1" dirty="0"/>
              <a:t>Scalable and reliable</a:t>
            </a:r>
          </a:p>
          <a:p>
            <a:pPr algn="just"/>
            <a:r>
              <a:rPr lang="en-US" sz="2400" b="1" dirty="0"/>
              <a:t>Community Support</a:t>
            </a:r>
          </a:p>
          <a:p>
            <a:pPr algn="just"/>
            <a:endParaRPr lang="en-US" sz="2400" b="1" dirty="0"/>
          </a:p>
          <a:p>
            <a:pPr algn="just"/>
            <a:endParaRPr lang="en-US" sz="2400" b="1" dirty="0"/>
          </a:p>
          <a:p>
            <a:pPr algn="just"/>
            <a:endParaRPr lang="en-US" sz="2400" b="1" dirty="0"/>
          </a:p>
          <a:p>
            <a:pPr algn="just"/>
            <a:endParaRPr lang="en-US" sz="2400" b="1" dirty="0"/>
          </a:p>
        </p:txBody>
      </p:sp>
    </p:spTree>
    <p:extLst>
      <p:ext uri="{BB962C8B-B14F-4D97-AF65-F5344CB8AC3E}">
        <p14:creationId xmlns:p14="http://schemas.microsoft.com/office/powerpoint/2010/main" val="330876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620688"/>
            <a:ext cx="8596668" cy="3880773"/>
          </a:xfrm>
        </p:spPr>
        <p:txBody>
          <a:bodyPr>
            <a:noAutofit/>
          </a:bodyPr>
          <a:lstStyle/>
          <a:p>
            <a:pPr algn="just"/>
            <a:endParaRPr lang="en-US" sz="2400" dirty="0"/>
          </a:p>
          <a:p>
            <a:pPr algn="just"/>
            <a:r>
              <a:rPr lang="en-US" sz="2400" b="1" dirty="0"/>
              <a:t>Django Benefits :</a:t>
            </a:r>
            <a:r>
              <a:rPr lang="en-US" sz="2400" dirty="0"/>
              <a:t>With the uses of Django framework, we can develop and deploy web applications within hours as it takes care of much of the hassle of web development. Django is very fast, fully loaded such as it takes care of user authentication, content administration, security as Django takes it very seriously and helps to avoid SQL injection, cross-site scripting etc. and scalable as applications can be scalable to meet high demands and used to build any type of applications that’s why we call it as versatile framework. It offers lots of resources and good documentation which helps new learners to learn and experienced people for reference</a:t>
            </a:r>
          </a:p>
          <a:p>
            <a:pPr algn="just"/>
            <a:endParaRPr lang="en-IN" sz="2400" dirty="0"/>
          </a:p>
        </p:txBody>
      </p:sp>
    </p:spTree>
    <p:extLst>
      <p:ext uri="{BB962C8B-B14F-4D97-AF65-F5344CB8AC3E}">
        <p14:creationId xmlns:p14="http://schemas.microsoft.com/office/powerpoint/2010/main" val="3842047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260648"/>
            <a:ext cx="8596668" cy="1320800"/>
          </a:xfrm>
        </p:spPr>
        <p:txBody>
          <a:bodyPr/>
          <a:lstStyle/>
          <a:p>
            <a:r>
              <a:rPr lang="en-IN" dirty="0">
                <a:solidFill>
                  <a:schemeClr val="tx1"/>
                </a:solidFill>
              </a:rPr>
              <a:t>Snapshot of the website</a:t>
            </a: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5195" t="9827" r="25377" b="5598"/>
          <a:stretch/>
        </p:blipFill>
        <p:spPr>
          <a:xfrm>
            <a:off x="2128397" y="1268760"/>
            <a:ext cx="6947647" cy="5112568"/>
          </a:xfrm>
        </p:spPr>
      </p:pic>
    </p:spTree>
    <p:extLst>
      <p:ext uri="{BB962C8B-B14F-4D97-AF65-F5344CB8AC3E}">
        <p14:creationId xmlns:p14="http://schemas.microsoft.com/office/powerpoint/2010/main" val="3789171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1954" t="8415" r="29882" b="6070"/>
          <a:stretch/>
        </p:blipFill>
        <p:spPr>
          <a:xfrm>
            <a:off x="2423592" y="836712"/>
            <a:ext cx="6480720" cy="5760640"/>
          </a:xfrm>
        </p:spPr>
      </p:pic>
    </p:spTree>
    <p:extLst>
      <p:ext uri="{BB962C8B-B14F-4D97-AF65-F5344CB8AC3E}">
        <p14:creationId xmlns:p14="http://schemas.microsoft.com/office/powerpoint/2010/main" val="686158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Feature Enhancement</a:t>
            </a:r>
          </a:p>
        </p:txBody>
      </p:sp>
      <p:sp>
        <p:nvSpPr>
          <p:cNvPr id="3" name="Content Placeholder 2"/>
          <p:cNvSpPr>
            <a:spLocks noGrp="1"/>
          </p:cNvSpPr>
          <p:nvPr>
            <p:ph idx="1"/>
          </p:nvPr>
        </p:nvSpPr>
        <p:spPr>
          <a:xfrm>
            <a:off x="695400" y="1628800"/>
            <a:ext cx="8596668" cy="3880773"/>
          </a:xfrm>
        </p:spPr>
        <p:txBody>
          <a:bodyPr>
            <a:noAutofit/>
          </a:bodyPr>
          <a:lstStyle/>
          <a:p>
            <a:pPr algn="just"/>
            <a:r>
              <a:rPr lang="en-IN" sz="2400" dirty="0">
                <a:solidFill>
                  <a:schemeClr val="tx1"/>
                </a:solidFill>
              </a:rPr>
              <a:t>In future we will modify the same system to make it more accurate system in terms of prediction.</a:t>
            </a:r>
          </a:p>
          <a:p>
            <a:pPr algn="just"/>
            <a:r>
              <a:rPr lang="en-IN" sz="2400" dirty="0">
                <a:solidFill>
                  <a:schemeClr val="tx1"/>
                </a:solidFill>
              </a:rPr>
              <a:t>For this purpose we have following two ideas. </a:t>
            </a:r>
          </a:p>
          <a:p>
            <a:pPr algn="just"/>
            <a:r>
              <a:rPr lang="en-IN" sz="2400" dirty="0">
                <a:solidFill>
                  <a:schemeClr val="tx1"/>
                </a:solidFill>
              </a:rPr>
              <a:t>Firstly, we will try to make our system more user friendly by giving them suggestion  for whether they should buy the share of any company or not. To achieve this we will use are per cent change data. We will see the variation between the rows. If the difference is negative value then we will suggest not to buy the share of that company and vice versa.</a:t>
            </a:r>
          </a:p>
        </p:txBody>
      </p:sp>
    </p:spTree>
    <p:extLst>
      <p:ext uri="{BB962C8B-B14F-4D97-AF65-F5344CB8AC3E}">
        <p14:creationId xmlns:p14="http://schemas.microsoft.com/office/powerpoint/2010/main" val="79568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392" y="1052736"/>
            <a:ext cx="8596668" cy="3880773"/>
          </a:xfrm>
        </p:spPr>
        <p:txBody>
          <a:bodyPr>
            <a:normAutofit/>
          </a:bodyPr>
          <a:lstStyle/>
          <a:p>
            <a:pPr algn="just"/>
            <a:r>
              <a:rPr lang="en-IN" sz="2400" dirty="0">
                <a:solidFill>
                  <a:schemeClr val="tx1"/>
                </a:solidFill>
              </a:rPr>
              <a:t>Secondly , we will try to scrap articles from the websites so that we can get the news  for any company through which we can predict the companies condition and how it will going to work in future . To  achieve this we will apply natural language processing .</a:t>
            </a:r>
          </a:p>
          <a:p>
            <a:pPr algn="just"/>
            <a:r>
              <a:rPr lang="en-IN" sz="2400" dirty="0">
                <a:solidFill>
                  <a:schemeClr val="tx1"/>
                </a:solidFill>
              </a:rPr>
              <a:t>And will try to add more ideas for our system enhancement.</a:t>
            </a:r>
          </a:p>
          <a:p>
            <a:pPr algn="just"/>
            <a:endParaRPr lang="en-IN" sz="2400" dirty="0">
              <a:solidFill>
                <a:schemeClr val="tx1"/>
              </a:solidFill>
            </a:endParaRPr>
          </a:p>
        </p:txBody>
      </p:sp>
    </p:spTree>
    <p:extLst>
      <p:ext uri="{BB962C8B-B14F-4D97-AF65-F5344CB8AC3E}">
        <p14:creationId xmlns:p14="http://schemas.microsoft.com/office/powerpoint/2010/main" val="3843683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2857500"/>
            <a:ext cx="8229600" cy="1143000"/>
          </a:xfrm>
        </p:spPr>
        <p:txBody>
          <a:bodyPr>
            <a:normAutofit/>
          </a:bodyPr>
          <a:lstStyle/>
          <a:p>
            <a:pPr algn="ctr"/>
            <a:r>
              <a:rPr lang="en-IN" sz="4400" b="1" spc="300" dirty="0">
                <a:ln w="11430" cmpd="sng">
                  <a:solidFill>
                    <a:schemeClr val="accent1">
                      <a:tint val="10000"/>
                    </a:schemeClr>
                  </a:solidFill>
                  <a:prstDash val="solid"/>
                  <a:miter lim="800000"/>
                </a:ln>
                <a:solidFill>
                  <a:schemeClr val="tx1"/>
                </a:solidFill>
                <a:effectLst>
                  <a:glow rad="45500">
                    <a:schemeClr val="accent1">
                      <a:satMod val="220000"/>
                      <a:alpha val="35000"/>
                    </a:schemeClr>
                  </a:glow>
                </a:effectLst>
                <a:latin typeface="Bookman Old Style" pitchFamily="18" charset="0"/>
              </a:rPr>
              <a:t>THANKYOU</a:t>
            </a:r>
          </a:p>
        </p:txBody>
      </p:sp>
    </p:spTree>
    <p:extLst>
      <p:ext uri="{BB962C8B-B14F-4D97-AF65-F5344CB8AC3E}">
        <p14:creationId xmlns:p14="http://schemas.microsoft.com/office/powerpoint/2010/main" val="230718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260648"/>
            <a:ext cx="8596668" cy="1152128"/>
          </a:xfrm>
        </p:spPr>
        <p:txBody>
          <a:bodyPr>
            <a:noAutofit/>
          </a:bodyPr>
          <a:lstStyle/>
          <a:p>
            <a:r>
              <a:rPr lang="en-IN" dirty="0">
                <a:solidFill>
                  <a:schemeClr val="tx1"/>
                </a:solidFill>
              </a:rPr>
              <a:t>Machine Learning in Stock Price Prediction</a:t>
            </a:r>
          </a:p>
        </p:txBody>
      </p:sp>
      <p:sp>
        <p:nvSpPr>
          <p:cNvPr id="3" name="Content Placeholder 2"/>
          <p:cNvSpPr>
            <a:spLocks noGrp="1"/>
          </p:cNvSpPr>
          <p:nvPr>
            <p:ph idx="1"/>
          </p:nvPr>
        </p:nvSpPr>
        <p:spPr>
          <a:xfrm>
            <a:off x="623392" y="1700808"/>
            <a:ext cx="8596668" cy="3880773"/>
          </a:xfrm>
        </p:spPr>
        <p:txBody>
          <a:bodyPr>
            <a:noAutofit/>
          </a:bodyPr>
          <a:lstStyle/>
          <a:p>
            <a:pPr algn="just"/>
            <a:r>
              <a:rPr lang="en-IN" sz="2400" dirty="0">
                <a:solidFill>
                  <a:schemeClr val="tx1"/>
                </a:solidFill>
              </a:rPr>
              <a:t>The field of Machine Learning is vast and plays a key role in a wide range of critical applications.</a:t>
            </a:r>
          </a:p>
          <a:p>
            <a:pPr algn="just"/>
            <a:r>
              <a:rPr lang="en-IN" sz="2400" dirty="0">
                <a:solidFill>
                  <a:schemeClr val="tx1"/>
                </a:solidFill>
              </a:rPr>
              <a:t>Linear regression is to map independent variables to dependent variable. Hence the concept of linear regression can be applied to predict daily stock price.</a:t>
            </a:r>
          </a:p>
          <a:p>
            <a:pPr algn="just"/>
            <a:r>
              <a:rPr lang="en-IN" sz="2400" dirty="0">
                <a:solidFill>
                  <a:schemeClr val="tx1"/>
                </a:solidFill>
              </a:rPr>
              <a:t>Predicting the stock market involves predicting the closing price of a company’s  stock for any given number of days ahead.</a:t>
            </a:r>
          </a:p>
          <a:p>
            <a:pPr algn="just"/>
            <a:r>
              <a:rPr lang="en-IN" sz="2400" dirty="0">
                <a:solidFill>
                  <a:schemeClr val="tx1"/>
                </a:solidFill>
              </a:rPr>
              <a:t>Linear regression can be used for stock prediction by mapping various features (open , high , close, low ) to achieve adjusted closing price which is the target variable.  </a:t>
            </a:r>
          </a:p>
        </p:txBody>
      </p:sp>
    </p:spTree>
    <p:extLst>
      <p:ext uri="{BB962C8B-B14F-4D97-AF65-F5344CB8AC3E}">
        <p14:creationId xmlns:p14="http://schemas.microsoft.com/office/powerpoint/2010/main" val="2638699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2348880"/>
            <a:ext cx="8596668" cy="1320800"/>
          </a:xfrm>
        </p:spPr>
        <p:txBody>
          <a:bodyPr/>
          <a:lstStyle/>
          <a:p>
            <a:r>
              <a:rPr lang="en-IN" dirty="0">
                <a:solidFill>
                  <a:schemeClr val="tx1"/>
                </a:solidFill>
                <a:cs typeface="Arial" pitchFamily="34" charset="0"/>
              </a:rPr>
              <a:t> Scope</a:t>
            </a:r>
            <a:endParaRPr lang="en-IN" dirty="0"/>
          </a:p>
        </p:txBody>
      </p:sp>
      <p:sp>
        <p:nvSpPr>
          <p:cNvPr id="3" name="Content Placeholder 2"/>
          <p:cNvSpPr>
            <a:spLocks noGrp="1"/>
          </p:cNvSpPr>
          <p:nvPr>
            <p:ph idx="1"/>
          </p:nvPr>
        </p:nvSpPr>
        <p:spPr>
          <a:xfrm>
            <a:off x="856256" y="1340768"/>
            <a:ext cx="7806004" cy="936104"/>
          </a:xfrm>
        </p:spPr>
        <p:txBody>
          <a:bodyPr>
            <a:noAutofit/>
          </a:bodyPr>
          <a:lstStyle/>
          <a:p>
            <a:pPr marL="388620" algn="just"/>
            <a:r>
              <a:rPr lang="en-IN" sz="2400" dirty="0">
                <a:solidFill>
                  <a:schemeClr val="tx1"/>
                </a:solidFill>
              </a:rPr>
              <a:t>Aim is to predict daily adjusted closing price of stock market.</a:t>
            </a:r>
          </a:p>
        </p:txBody>
      </p:sp>
      <p:sp>
        <p:nvSpPr>
          <p:cNvPr id="4" name="Title 1"/>
          <p:cNvSpPr txBox="1">
            <a:spLocks/>
          </p:cNvSpPr>
          <p:nvPr/>
        </p:nvSpPr>
        <p:spPr>
          <a:xfrm>
            <a:off x="623392" y="332656"/>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olidFill>
                  <a:schemeClr val="tx1"/>
                </a:solidFill>
                <a:cs typeface="Arial" pitchFamily="34" charset="0"/>
              </a:rPr>
              <a:t>Objective</a:t>
            </a:r>
            <a:endParaRPr lang="en-IN" dirty="0"/>
          </a:p>
        </p:txBody>
      </p:sp>
      <p:sp>
        <p:nvSpPr>
          <p:cNvPr id="5" name="Content Placeholder 2"/>
          <p:cNvSpPr txBox="1">
            <a:spLocks/>
          </p:cNvSpPr>
          <p:nvPr/>
        </p:nvSpPr>
        <p:spPr>
          <a:xfrm>
            <a:off x="819432" y="3140968"/>
            <a:ext cx="8524660" cy="316835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2400" dirty="0">
                <a:solidFill>
                  <a:schemeClr val="tx1"/>
                </a:solidFill>
              </a:rPr>
              <a:t>This project will focus exclusively on predicting the daily trend (price movement) of individual stocks.</a:t>
            </a:r>
          </a:p>
          <a:p>
            <a:pPr algn="just"/>
            <a:r>
              <a:rPr lang="en-US" sz="2400" dirty="0">
                <a:solidFill>
                  <a:schemeClr val="tx1"/>
                </a:solidFill>
              </a:rPr>
              <a:t> The project will make no attempt to deciding how much    money to allocate to each prediction. More so, the project will analyze the accuracies of these predictions.</a:t>
            </a:r>
          </a:p>
          <a:p>
            <a:pPr algn="just"/>
            <a:r>
              <a:rPr lang="en-US" sz="2400" dirty="0">
                <a:solidFill>
                  <a:schemeClr val="tx1"/>
                </a:solidFill>
              </a:rPr>
              <a:t>This project is applicable for the users who wants to buy the share of company  to earn profit in future.</a:t>
            </a:r>
            <a:endParaRPr lang="en-IN" sz="2400" dirty="0">
              <a:solidFill>
                <a:schemeClr val="tx1"/>
              </a:solidFill>
            </a:endParaRPr>
          </a:p>
        </p:txBody>
      </p:sp>
    </p:spTree>
    <p:extLst>
      <p:ext uri="{BB962C8B-B14F-4D97-AF65-F5344CB8AC3E}">
        <p14:creationId xmlns:p14="http://schemas.microsoft.com/office/powerpoint/2010/main" val="1469381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About Project</a:t>
            </a:r>
          </a:p>
        </p:txBody>
      </p:sp>
      <p:sp>
        <p:nvSpPr>
          <p:cNvPr id="3" name="Content Placeholder 2"/>
          <p:cNvSpPr>
            <a:spLocks noGrp="1"/>
          </p:cNvSpPr>
          <p:nvPr>
            <p:ph idx="1"/>
          </p:nvPr>
        </p:nvSpPr>
        <p:spPr/>
        <p:txBody>
          <a:bodyPr>
            <a:normAutofit/>
          </a:bodyPr>
          <a:lstStyle/>
          <a:p>
            <a:pPr algn="just"/>
            <a:r>
              <a:rPr lang="en-IN" sz="2400" dirty="0">
                <a:solidFill>
                  <a:schemeClr val="tx1"/>
                </a:solidFill>
              </a:rPr>
              <a:t>Stock price prediction system is a technique that outputs  the predicted stock price for the future.</a:t>
            </a:r>
          </a:p>
          <a:p>
            <a:pPr algn="just"/>
            <a:r>
              <a:rPr lang="en-IN" sz="2400" dirty="0">
                <a:solidFill>
                  <a:schemeClr val="tx1"/>
                </a:solidFill>
              </a:rPr>
              <a:t>On the basis of the past data of the company’s stock, prediction is made for the next day closing price in future. </a:t>
            </a:r>
          </a:p>
          <a:p>
            <a:pPr algn="just"/>
            <a:r>
              <a:rPr lang="en-IN" sz="2400" dirty="0">
                <a:solidFill>
                  <a:schemeClr val="tx1"/>
                </a:solidFill>
              </a:rPr>
              <a:t>Such results can be used by investors or buyers of shares of the company’s stock.</a:t>
            </a:r>
          </a:p>
          <a:p>
            <a:pPr algn="just"/>
            <a:endParaRPr lang="en-IN" sz="2400" dirty="0">
              <a:solidFill>
                <a:schemeClr val="tx1"/>
              </a:solidFill>
            </a:endParaRPr>
          </a:p>
        </p:txBody>
      </p:sp>
    </p:spTree>
    <p:extLst>
      <p:ext uri="{BB962C8B-B14F-4D97-AF65-F5344CB8AC3E}">
        <p14:creationId xmlns:p14="http://schemas.microsoft.com/office/powerpoint/2010/main" val="2312173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9376" y="699040"/>
            <a:ext cx="4832276" cy="639762"/>
          </a:xfrm>
        </p:spPr>
        <p:txBody>
          <a:bodyPr>
            <a:noAutofit/>
          </a:bodyPr>
          <a:lstStyle/>
          <a:p>
            <a:r>
              <a:rPr lang="en-IN" sz="3600" dirty="0">
                <a:solidFill>
                  <a:schemeClr val="tx1"/>
                </a:solidFill>
                <a:latin typeface="+mj-lt"/>
                <a:cs typeface="Arial" pitchFamily="34" charset="0"/>
              </a:rPr>
              <a:t>Technology Stack</a:t>
            </a:r>
          </a:p>
        </p:txBody>
      </p:sp>
      <p:sp>
        <p:nvSpPr>
          <p:cNvPr id="4" name="Content Placeholder 3"/>
          <p:cNvSpPr>
            <a:spLocks noGrp="1"/>
          </p:cNvSpPr>
          <p:nvPr>
            <p:ph sz="half" idx="2"/>
          </p:nvPr>
        </p:nvSpPr>
        <p:spPr>
          <a:xfrm>
            <a:off x="479376" y="2060848"/>
            <a:ext cx="4185623" cy="3304117"/>
          </a:xfrm>
        </p:spPr>
        <p:txBody>
          <a:bodyPr>
            <a:normAutofit fontScale="92500" lnSpcReduction="10000"/>
          </a:bodyPr>
          <a:lstStyle/>
          <a:p>
            <a:r>
              <a:rPr lang="en-IN" sz="2800" dirty="0">
                <a:solidFill>
                  <a:schemeClr val="tx1"/>
                </a:solidFill>
              </a:rPr>
              <a:t>Machine learning (Supervised learning)</a:t>
            </a:r>
          </a:p>
          <a:p>
            <a:r>
              <a:rPr lang="en-IN" sz="2800" dirty="0">
                <a:solidFill>
                  <a:schemeClr val="tx1"/>
                </a:solidFill>
              </a:rPr>
              <a:t>HTML</a:t>
            </a:r>
          </a:p>
          <a:p>
            <a:r>
              <a:rPr lang="en-IN" sz="2800" dirty="0">
                <a:solidFill>
                  <a:schemeClr val="tx1"/>
                </a:solidFill>
              </a:rPr>
              <a:t>CSS</a:t>
            </a:r>
          </a:p>
          <a:p>
            <a:r>
              <a:rPr lang="en-IN" sz="2800" dirty="0">
                <a:solidFill>
                  <a:schemeClr val="tx1"/>
                </a:solidFill>
              </a:rPr>
              <a:t>JS</a:t>
            </a:r>
          </a:p>
          <a:p>
            <a:r>
              <a:rPr lang="en-IN" sz="2800" dirty="0">
                <a:solidFill>
                  <a:schemeClr val="tx1"/>
                </a:solidFill>
              </a:rPr>
              <a:t>Python</a:t>
            </a:r>
          </a:p>
          <a:p>
            <a:r>
              <a:rPr lang="en-IN" sz="2800" dirty="0">
                <a:solidFill>
                  <a:schemeClr val="tx1"/>
                </a:solidFill>
              </a:rPr>
              <a:t>Django (Framework) </a:t>
            </a:r>
          </a:p>
        </p:txBody>
      </p:sp>
      <p:sp>
        <p:nvSpPr>
          <p:cNvPr id="5" name="Text Placeholder 4"/>
          <p:cNvSpPr>
            <a:spLocks noGrp="1"/>
          </p:cNvSpPr>
          <p:nvPr>
            <p:ph type="body" sz="quarter" idx="3"/>
          </p:nvPr>
        </p:nvSpPr>
        <p:spPr>
          <a:xfrm>
            <a:off x="6190974" y="699040"/>
            <a:ext cx="4041775" cy="639762"/>
          </a:xfrm>
        </p:spPr>
        <p:txBody>
          <a:bodyPr>
            <a:noAutofit/>
          </a:bodyPr>
          <a:lstStyle/>
          <a:p>
            <a:r>
              <a:rPr lang="en-IN" sz="3600" dirty="0">
                <a:solidFill>
                  <a:schemeClr val="tx1"/>
                </a:solidFill>
                <a:latin typeface="+mj-lt"/>
                <a:cs typeface="Arial" pitchFamily="34" charset="0"/>
              </a:rPr>
              <a:t>Software</a:t>
            </a:r>
          </a:p>
        </p:txBody>
      </p:sp>
      <p:sp>
        <p:nvSpPr>
          <p:cNvPr id="6" name="Content Placeholder 5"/>
          <p:cNvSpPr>
            <a:spLocks noGrp="1"/>
          </p:cNvSpPr>
          <p:nvPr>
            <p:ph sz="quarter" idx="4"/>
          </p:nvPr>
        </p:nvSpPr>
        <p:spPr>
          <a:xfrm>
            <a:off x="6013451" y="2060847"/>
            <a:ext cx="4185617" cy="3304117"/>
          </a:xfrm>
        </p:spPr>
        <p:txBody>
          <a:bodyPr>
            <a:normAutofit/>
          </a:bodyPr>
          <a:lstStyle/>
          <a:p>
            <a:r>
              <a:rPr lang="en-IN" sz="2800" dirty="0">
                <a:solidFill>
                  <a:schemeClr val="tx1"/>
                </a:solidFill>
              </a:rPr>
              <a:t>Pycharm</a:t>
            </a:r>
          </a:p>
          <a:p>
            <a:r>
              <a:rPr lang="en-IN" sz="2800" dirty="0">
                <a:solidFill>
                  <a:schemeClr val="tx1"/>
                </a:solidFill>
              </a:rPr>
              <a:t>Visual studio Code</a:t>
            </a:r>
          </a:p>
          <a:p>
            <a:r>
              <a:rPr lang="en-IN" sz="2800" dirty="0">
                <a:solidFill>
                  <a:schemeClr val="tx1"/>
                </a:solidFill>
              </a:rPr>
              <a:t>Jupyter Notebook</a:t>
            </a:r>
          </a:p>
        </p:txBody>
      </p:sp>
    </p:spTree>
    <p:extLst>
      <p:ext uri="{BB962C8B-B14F-4D97-AF65-F5344CB8AC3E}">
        <p14:creationId xmlns:p14="http://schemas.microsoft.com/office/powerpoint/2010/main" val="3823831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908720"/>
            <a:ext cx="8784976" cy="3880773"/>
          </a:xfrm>
        </p:spPr>
        <p:txBody>
          <a:bodyPr>
            <a:noAutofit/>
          </a:bodyPr>
          <a:lstStyle/>
          <a:p>
            <a:pPr algn="just"/>
            <a:r>
              <a:rPr lang="en-IN" sz="2400" dirty="0">
                <a:solidFill>
                  <a:schemeClr val="tx1"/>
                </a:solidFill>
              </a:rPr>
              <a:t>For the implementation of ML algorithm we have used Python programming language . This is because,</a:t>
            </a:r>
          </a:p>
          <a:p>
            <a:pPr algn="just"/>
            <a:r>
              <a:rPr lang="en-US" sz="2400" dirty="0">
                <a:solidFill>
                  <a:schemeClr val="tx1"/>
                </a:solidFill>
              </a:rPr>
              <a:t>Python is a general purpose and high level programming language. You can use Python for developing desktop GUI applications, websites and web applications. Also, Python, as a high level programming language, allows you to focus on core functionality of the application by taking care of common programming tasks</a:t>
            </a:r>
            <a:endParaRPr lang="en-IN" sz="2400" dirty="0">
              <a:solidFill>
                <a:schemeClr val="tx1"/>
              </a:solidFill>
            </a:endParaRPr>
          </a:p>
          <a:p>
            <a:pPr algn="just"/>
            <a:r>
              <a:rPr lang="en-IN" sz="2400" dirty="0">
                <a:solidFill>
                  <a:schemeClr val="tx1"/>
                </a:solidFill>
              </a:rPr>
              <a:t> Readable and Maintainable Code</a:t>
            </a:r>
          </a:p>
          <a:p>
            <a:pPr algn="just"/>
            <a:r>
              <a:rPr lang="en-IN" sz="2400" dirty="0">
                <a:solidFill>
                  <a:schemeClr val="tx1"/>
                </a:solidFill>
              </a:rPr>
              <a:t>Also python provides us Django framework which we have used in our project.</a:t>
            </a:r>
          </a:p>
          <a:p>
            <a:pPr algn="just"/>
            <a:r>
              <a:rPr lang="en-IN" sz="2400" dirty="0">
                <a:solidFill>
                  <a:schemeClr val="tx1"/>
                </a:solidFill>
              </a:rPr>
              <a:t>For user interface, we have used HTML ,CSS ,JS.</a:t>
            </a:r>
          </a:p>
        </p:txBody>
      </p:sp>
    </p:spTree>
    <p:extLst>
      <p:ext uri="{BB962C8B-B14F-4D97-AF65-F5344CB8AC3E}">
        <p14:creationId xmlns:p14="http://schemas.microsoft.com/office/powerpoint/2010/main" val="3735081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548680"/>
            <a:ext cx="8596668" cy="648072"/>
          </a:xfrm>
        </p:spPr>
        <p:txBody>
          <a:bodyPr>
            <a:noAutofit/>
          </a:bodyPr>
          <a:lstStyle/>
          <a:p>
            <a:r>
              <a:rPr lang="en-IN" dirty="0">
                <a:solidFill>
                  <a:schemeClr val="tx1"/>
                </a:solidFill>
              </a:rPr>
              <a:t>Work Flow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72897467"/>
              </p:ext>
            </p:extLst>
          </p:nvPr>
        </p:nvGraphicFramePr>
        <p:xfrm>
          <a:off x="677862" y="1340768"/>
          <a:ext cx="9162554" cy="47012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8650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360" y="260648"/>
            <a:ext cx="8596668" cy="947192"/>
          </a:xfrm>
        </p:spPr>
        <p:txBody>
          <a:bodyPr/>
          <a:lstStyle/>
          <a:p>
            <a:r>
              <a:rPr lang="en-IN" dirty="0">
                <a:solidFill>
                  <a:schemeClr val="tx1"/>
                </a:solidFill>
              </a:rPr>
              <a:t>Data Flow Diagram</a:t>
            </a:r>
          </a:p>
        </p:txBody>
      </p:sp>
      <p:graphicFrame>
        <p:nvGraphicFramePr>
          <p:cNvPr id="4" name="Diagram 3"/>
          <p:cNvGraphicFramePr/>
          <p:nvPr>
            <p:extLst>
              <p:ext uri="{D42A27DB-BD31-4B8C-83A1-F6EECF244321}">
                <p14:modId xmlns:p14="http://schemas.microsoft.com/office/powerpoint/2010/main" val="1667616594"/>
              </p:ext>
            </p:extLst>
          </p:nvPr>
        </p:nvGraphicFramePr>
        <p:xfrm>
          <a:off x="972708" y="122548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ight Arrow 7"/>
          <p:cNvSpPr/>
          <p:nvPr/>
        </p:nvSpPr>
        <p:spPr>
          <a:xfrm>
            <a:off x="3375807" y="2204864"/>
            <a:ext cx="43204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8"/>
          <p:cNvSpPr/>
          <p:nvPr/>
        </p:nvSpPr>
        <p:spPr>
          <a:xfrm>
            <a:off x="6312024" y="2204864"/>
            <a:ext cx="43204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Arrow 10"/>
          <p:cNvSpPr/>
          <p:nvPr/>
        </p:nvSpPr>
        <p:spPr>
          <a:xfrm rot="5400000">
            <a:off x="7644172" y="3032956"/>
            <a:ext cx="43204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ight Arrow 11"/>
          <p:cNvSpPr/>
          <p:nvPr/>
        </p:nvSpPr>
        <p:spPr>
          <a:xfrm>
            <a:off x="3392749" y="5304734"/>
            <a:ext cx="43204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rot="10800000">
            <a:off x="6213512" y="3744580"/>
            <a:ext cx="43204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Arrow 15"/>
          <p:cNvSpPr/>
          <p:nvPr/>
        </p:nvSpPr>
        <p:spPr>
          <a:xfrm rot="5400000">
            <a:off x="1883532" y="4545124"/>
            <a:ext cx="43204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Arrow 16"/>
          <p:cNvSpPr/>
          <p:nvPr/>
        </p:nvSpPr>
        <p:spPr>
          <a:xfrm rot="10800000">
            <a:off x="3367369" y="3754799"/>
            <a:ext cx="432048"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048474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2003</TotalTime>
  <Words>1648</Words>
  <Application>Microsoft Office PowerPoint</Application>
  <PresentationFormat>Widescreen</PresentationFormat>
  <Paragraphs>155</Paragraphs>
  <Slides>29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Bookman Old Style</vt:lpstr>
      <vt:lpstr>Calibri</vt:lpstr>
      <vt:lpstr>Candara</vt:lpstr>
      <vt:lpstr>Candara Light</vt:lpstr>
      <vt:lpstr>Times New Roman</vt:lpstr>
      <vt:lpstr>Trebuchet MS</vt:lpstr>
      <vt:lpstr>Wingdings 3</vt:lpstr>
      <vt:lpstr>Facet</vt:lpstr>
      <vt:lpstr>             Minor Project on: STOCK PRICE PREDICTION USING MACHINE LEARNING</vt:lpstr>
      <vt:lpstr>Introduction</vt:lpstr>
      <vt:lpstr>Machine Learning in Stock Price Prediction</vt:lpstr>
      <vt:lpstr> Scope</vt:lpstr>
      <vt:lpstr>About Project</vt:lpstr>
      <vt:lpstr>PowerPoint Presentation</vt:lpstr>
      <vt:lpstr>PowerPoint Presentation</vt:lpstr>
      <vt:lpstr>Work Flow</vt:lpstr>
      <vt:lpstr>Data Flow Diagram</vt:lpstr>
      <vt:lpstr>PowerPoint Presentation</vt:lpstr>
      <vt:lpstr>PowerPoint Presentation</vt:lpstr>
      <vt:lpstr>Algorithm </vt:lpstr>
      <vt:lpstr>What is Linear Regression</vt:lpstr>
      <vt:lpstr>PowerPoint Presentation</vt:lpstr>
      <vt:lpstr>PowerPoint Presentation</vt:lpstr>
      <vt:lpstr>Y = MX + C</vt:lpstr>
      <vt:lpstr>Why we have used linear regression </vt:lpstr>
      <vt:lpstr>Use case diagram</vt:lpstr>
      <vt:lpstr>E-R Diagram</vt:lpstr>
      <vt:lpstr>Sequence of the System</vt:lpstr>
      <vt:lpstr>What is Django?</vt:lpstr>
      <vt:lpstr>PowerPoint Presentation</vt:lpstr>
      <vt:lpstr>Why Django?</vt:lpstr>
      <vt:lpstr>PowerPoint Presentation</vt:lpstr>
      <vt:lpstr>Snapshot of the website</vt:lpstr>
      <vt:lpstr>PowerPoint Presentation</vt:lpstr>
      <vt:lpstr>Feature Enhancement</vt:lpstr>
      <vt:lpstr>PowerPoint Presentation</vt:lpstr>
      <vt:lpstr>THANKYOU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on Stock Price Prediction</dc:title>
  <dc:creator>HP</dc:creator>
  <cp:lastModifiedBy>Pankaj Lal</cp:lastModifiedBy>
  <cp:revision>110</cp:revision>
  <dcterms:created xsi:type="dcterms:W3CDTF">2019-09-18T10:08:08Z</dcterms:created>
  <dcterms:modified xsi:type="dcterms:W3CDTF">2019-10-08T13:08:14Z</dcterms:modified>
</cp:coreProperties>
</file>