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98" r:id="rId3"/>
    <p:sldId id="310" r:id="rId4"/>
    <p:sldId id="354" r:id="rId5"/>
    <p:sldId id="307" r:id="rId6"/>
    <p:sldId id="30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-118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F882C-EE84-4D07-91F6-E28F42A466E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5A8F9-B4EA-4AAC-A7A7-0F5C6CA66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39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724CE-C2C3-A64F-BD64-D53A6576B1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123026-5FD6-4073-A422-12CD19E13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A266A06-5196-4CF9-8F27-B5A6B2C5B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F4D913-DB97-47FF-969F-0DDDA5866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45BC2-5B81-454F-902E-CC8403FB35C1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8D8325-2B20-4A03-BAE6-50BC8296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B0D3C0-2AC2-4F8D-9AF7-5D1F7230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92D0-1633-4DDB-8F0B-FD7287EA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9987D6-3A04-44FA-B938-9BECC1C6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08EA54F-AE55-435D-8B23-FC4AAF477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EF7FBB-59BC-49D7-ADAE-79CC7B3C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45BC2-5B81-454F-902E-CC8403FB35C1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F4503A-F3C3-4D65-919A-D65AA715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49B6B2-2B59-491E-8B6B-EF2C6AAA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92D0-1633-4DDB-8F0B-FD7287EA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9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1A8EC7D-7C94-48A5-AEF8-B4271ED45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9D7FFB1-5678-473F-B320-6A510B828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101576-2E8B-4C70-9AA6-E2323FAB0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45BC2-5B81-454F-902E-CC8403FB35C1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D827C9-B09A-435D-9EA4-2EF49D48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1B56A-793F-4C37-8097-5E4B06C4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92D0-1633-4DDB-8F0B-FD7287EA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3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1E8C37-62D4-4C6F-BE04-33E0CFD5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0FB8AC-8046-4486-B847-65C465EBC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BFAC10-414A-4636-9ABE-84A226227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45BC2-5B81-454F-902E-CC8403FB35C1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BB2418-AB50-429F-961B-8C50B72C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530895-57F4-46E5-8C4B-B54BC0D8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92D0-1633-4DDB-8F0B-FD7287EA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4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782218-514E-4A6B-9FD5-A984ECC04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4C38B3B-F07A-4FA9-A774-ED3E5A18C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2DE402-4EEB-40A9-9666-52FB63739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45BC2-5B81-454F-902E-CC8403FB35C1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C81737-AD43-4D77-A7F2-F02A0D6A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AF992D-F6F9-4496-B5DA-87D81D67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92D0-1633-4DDB-8F0B-FD7287EA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9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D528EB-9EC3-405C-9481-24C6F167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7911FE-F495-4FE7-8101-95DEFF73C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2A05E69-A496-4EB8-BD19-3276EF277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EE7198-39EE-402F-9FDD-2D99FFF5B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45BC2-5B81-454F-902E-CC8403FB35C1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E115B63-E5AA-4C10-B495-C91E9297B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6483855-3B4C-4D64-8B15-658DBC66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92D0-1633-4DDB-8F0B-FD7287EA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5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F6BE79-3A56-4C8D-A45C-55880807B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851BAAE-FB71-430F-B049-3CC89DF29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99B43AC-F223-49F6-A48A-3EBB8CBAB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210E68-B82A-4031-BD11-406C63A98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8F7104E-4F65-469E-8E18-3BF5DEB74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451E7B7-2AB9-4E1C-AE3A-67A9DD5BE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45BC2-5B81-454F-902E-CC8403FB35C1}" type="datetimeFigureOut">
              <a:rPr lang="en-US" smtClean="0"/>
              <a:t>5/11/22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B6E9FCF-BDAF-4E08-8D8C-8E3598DD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8BF1DB9-5F44-4A47-903C-DF2A1E92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92D0-1633-4DDB-8F0B-FD7287EA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8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C6DD78-5880-46B4-AEC5-33CB619BC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F8F7B1B-6296-4F06-86F6-A31437FF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45BC2-5B81-454F-902E-CC8403FB35C1}" type="datetimeFigureOut">
              <a:rPr lang="en-US" smtClean="0"/>
              <a:t>5/11/22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1432A4B-05A0-4A68-85F9-62069743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8ECB422-349A-43F6-9383-0A5A06CF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92D0-1633-4DDB-8F0B-FD7287EA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0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7F50D57-8764-4C5C-8A5C-D81167B6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45BC2-5B81-454F-902E-CC8403FB35C1}" type="datetimeFigureOut">
              <a:rPr lang="en-US" smtClean="0"/>
              <a:t>5/11/22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D7779B1-ABC5-4502-8A4A-B9775945F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614B793-F153-47F3-9D36-AF51B150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92D0-1633-4DDB-8F0B-FD7287EA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3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98DBAB-1AC6-4E30-9FDE-4B62F443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76A9A5-C0C3-432A-9956-635E0A0C0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1365686-590E-4A7F-8774-709A0B116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979F01D-F2E2-448E-8876-DACB5671F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45BC2-5B81-454F-902E-CC8403FB35C1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1584F31-A8CD-41E0-8BC1-E2AD972C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08401B6-056B-4748-9EF6-E3D0CFFB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92D0-1633-4DDB-8F0B-FD7287EA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9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0E16F4-9158-4A5E-9805-C0883E15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E45AB32-4523-4898-BF7A-DBE8C1C93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13C9F60-7297-49BE-95E7-9338552E6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0EC1132-1D59-4236-A61C-5249F2094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45BC2-5B81-454F-902E-CC8403FB35C1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F107F18-DCC2-4737-8C05-42D74C4D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A503AC2-DBC5-469F-82FC-8DF8F0F3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92D0-1633-4DDB-8F0B-FD7287EA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2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1C0396A-1A17-4304-92E4-4946840E7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DAA26F5-FC84-49E7-87BD-9F5A6E6ED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8437C9-73C1-4413-9B6E-71BB15C36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45BC2-5B81-454F-902E-CC8403FB35C1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AD5200-B345-4900-8A1E-7EC4B510C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51616D-552F-4B31-BFE7-370427C2C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192D0-1633-4DDB-8F0B-FD7287EA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5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20" Type="http://schemas.openxmlformats.org/officeDocument/2006/relationships/tags" Target="../tags/tag20.xml"/><Relationship Id="rId21" Type="http://schemas.openxmlformats.org/officeDocument/2006/relationships/tags" Target="../tags/tag21.xml"/><Relationship Id="rId22" Type="http://schemas.openxmlformats.org/officeDocument/2006/relationships/tags" Target="../tags/tag22.xml"/><Relationship Id="rId23" Type="http://schemas.openxmlformats.org/officeDocument/2006/relationships/tags" Target="../tags/tag23.xml"/><Relationship Id="rId24" Type="http://schemas.openxmlformats.org/officeDocument/2006/relationships/tags" Target="../tags/tag24.xml"/><Relationship Id="rId25" Type="http://schemas.openxmlformats.org/officeDocument/2006/relationships/tags" Target="../tags/tag25.xml"/><Relationship Id="rId26" Type="http://schemas.openxmlformats.org/officeDocument/2006/relationships/tags" Target="../tags/tag26.xml"/><Relationship Id="rId27" Type="http://schemas.openxmlformats.org/officeDocument/2006/relationships/slideLayout" Target="../slideLayouts/slideLayout2.xml"/><Relationship Id="rId28" Type="http://schemas.openxmlformats.org/officeDocument/2006/relationships/notesSlide" Target="../notesSlides/notesSlide1.xml"/><Relationship Id="rId10" Type="http://schemas.openxmlformats.org/officeDocument/2006/relationships/tags" Target="../tags/tag10.xml"/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tags" Target="../tags/tag16.xml"/><Relationship Id="rId17" Type="http://schemas.openxmlformats.org/officeDocument/2006/relationships/tags" Target="../tags/tag17.xml"/><Relationship Id="rId18" Type="http://schemas.openxmlformats.org/officeDocument/2006/relationships/tags" Target="../tags/tag18.xml"/><Relationship Id="rId19" Type="http://schemas.openxmlformats.org/officeDocument/2006/relationships/tags" Target="../tags/tag19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tags" Target="../tags/tag37.xml"/><Relationship Id="rId12" Type="http://schemas.openxmlformats.org/officeDocument/2006/relationships/tags" Target="../tags/tag38.xml"/><Relationship Id="rId13" Type="http://schemas.openxmlformats.org/officeDocument/2006/relationships/tags" Target="../tags/tag39.xml"/><Relationship Id="rId14" Type="http://schemas.openxmlformats.org/officeDocument/2006/relationships/tags" Target="../tags/tag40.xml"/><Relationship Id="rId15" Type="http://schemas.openxmlformats.org/officeDocument/2006/relationships/tags" Target="../tags/tag41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2" Type="http://schemas.openxmlformats.org/officeDocument/2006/relationships/tags" Target="../tags/tag28.xml"/><Relationship Id="rId3" Type="http://schemas.openxmlformats.org/officeDocument/2006/relationships/tags" Target="../tags/tag29.xml"/><Relationship Id="rId4" Type="http://schemas.openxmlformats.org/officeDocument/2006/relationships/tags" Target="../tags/tag30.xml"/><Relationship Id="rId5" Type="http://schemas.openxmlformats.org/officeDocument/2006/relationships/tags" Target="../tags/tag31.xml"/><Relationship Id="rId6" Type="http://schemas.openxmlformats.org/officeDocument/2006/relationships/tags" Target="../tags/tag32.xml"/><Relationship Id="rId7" Type="http://schemas.openxmlformats.org/officeDocument/2006/relationships/tags" Target="../tags/tag33.xml"/><Relationship Id="rId8" Type="http://schemas.openxmlformats.org/officeDocument/2006/relationships/tags" Target="../tags/tag34.xml"/><Relationship Id="rId9" Type="http://schemas.openxmlformats.org/officeDocument/2006/relationships/tags" Target="../tags/tag35.xml"/><Relationship Id="rId10" Type="http://schemas.openxmlformats.org/officeDocument/2006/relationships/tags" Target="../tags/tag36.xml"/></Relationships>
</file>

<file path=ppt/slides/_rels/slide6.xml.rels><?xml version="1.0" encoding="UTF-8" standalone="yes"?>
<Relationships xmlns="http://schemas.openxmlformats.org/package/2006/relationships"><Relationship Id="rId20" Type="http://schemas.openxmlformats.org/officeDocument/2006/relationships/tags" Target="../tags/tag61.xml"/><Relationship Id="rId21" Type="http://schemas.openxmlformats.org/officeDocument/2006/relationships/tags" Target="../tags/tag62.xml"/><Relationship Id="rId22" Type="http://schemas.openxmlformats.org/officeDocument/2006/relationships/tags" Target="../tags/tag63.xml"/><Relationship Id="rId23" Type="http://schemas.openxmlformats.org/officeDocument/2006/relationships/tags" Target="../tags/tag64.xml"/><Relationship Id="rId24" Type="http://schemas.openxmlformats.org/officeDocument/2006/relationships/tags" Target="../tags/tag65.xml"/><Relationship Id="rId25" Type="http://schemas.openxmlformats.org/officeDocument/2006/relationships/tags" Target="../tags/tag66.xml"/><Relationship Id="rId26" Type="http://schemas.openxmlformats.org/officeDocument/2006/relationships/tags" Target="../tags/tag67.xml"/><Relationship Id="rId27" Type="http://schemas.openxmlformats.org/officeDocument/2006/relationships/tags" Target="../tags/tag68.xml"/><Relationship Id="rId28" Type="http://schemas.openxmlformats.org/officeDocument/2006/relationships/tags" Target="../tags/tag69.xml"/><Relationship Id="rId29" Type="http://schemas.openxmlformats.org/officeDocument/2006/relationships/tags" Target="../tags/tag70.xml"/><Relationship Id="rId1" Type="http://schemas.openxmlformats.org/officeDocument/2006/relationships/tags" Target="../tags/tag42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30" Type="http://schemas.openxmlformats.org/officeDocument/2006/relationships/tags" Target="../tags/tag71.xml"/><Relationship Id="rId31" Type="http://schemas.openxmlformats.org/officeDocument/2006/relationships/tags" Target="../tags/tag72.xml"/><Relationship Id="rId32" Type="http://schemas.openxmlformats.org/officeDocument/2006/relationships/tags" Target="../tags/tag73.xml"/><Relationship Id="rId9" Type="http://schemas.openxmlformats.org/officeDocument/2006/relationships/tags" Target="../tags/tag50.xml"/><Relationship Id="rId6" Type="http://schemas.openxmlformats.org/officeDocument/2006/relationships/tags" Target="../tags/tag47.xml"/><Relationship Id="rId7" Type="http://schemas.openxmlformats.org/officeDocument/2006/relationships/tags" Target="../tags/tag48.xml"/><Relationship Id="rId8" Type="http://schemas.openxmlformats.org/officeDocument/2006/relationships/tags" Target="../tags/tag49.xml"/><Relationship Id="rId33" Type="http://schemas.openxmlformats.org/officeDocument/2006/relationships/tags" Target="../tags/tag74.xml"/><Relationship Id="rId34" Type="http://schemas.openxmlformats.org/officeDocument/2006/relationships/tags" Target="../tags/tag75.xml"/><Relationship Id="rId35" Type="http://schemas.openxmlformats.org/officeDocument/2006/relationships/slideLayout" Target="../slideLayouts/slideLayout2.xml"/><Relationship Id="rId10" Type="http://schemas.openxmlformats.org/officeDocument/2006/relationships/tags" Target="../tags/tag51.xml"/><Relationship Id="rId11" Type="http://schemas.openxmlformats.org/officeDocument/2006/relationships/tags" Target="../tags/tag52.xml"/><Relationship Id="rId12" Type="http://schemas.openxmlformats.org/officeDocument/2006/relationships/tags" Target="../tags/tag53.xml"/><Relationship Id="rId13" Type="http://schemas.openxmlformats.org/officeDocument/2006/relationships/tags" Target="../tags/tag54.xml"/><Relationship Id="rId14" Type="http://schemas.openxmlformats.org/officeDocument/2006/relationships/tags" Target="../tags/tag55.xml"/><Relationship Id="rId15" Type="http://schemas.openxmlformats.org/officeDocument/2006/relationships/tags" Target="../tags/tag56.xml"/><Relationship Id="rId16" Type="http://schemas.openxmlformats.org/officeDocument/2006/relationships/tags" Target="../tags/tag57.xml"/><Relationship Id="rId17" Type="http://schemas.openxmlformats.org/officeDocument/2006/relationships/tags" Target="../tags/tag58.xml"/><Relationship Id="rId18" Type="http://schemas.openxmlformats.org/officeDocument/2006/relationships/tags" Target="../tags/tag59.xml"/><Relationship Id="rId19" Type="http://schemas.openxmlformats.org/officeDocument/2006/relationships/tags" Target="../tags/tag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9827BB-563B-4581-9380-47EB88545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AVL Tree</a:t>
            </a:r>
          </a:p>
        </p:txBody>
      </p:sp>
    </p:spTree>
    <p:extLst>
      <p:ext uri="{BB962C8B-B14F-4D97-AF65-F5344CB8AC3E}">
        <p14:creationId xmlns:p14="http://schemas.microsoft.com/office/powerpoint/2010/main" val="2284210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(Bonus material: etymology)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Invented by Georgy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dirty="0"/>
              <a:t>delson-</a:t>
            </a:r>
            <a:r>
              <a:rPr lang="en-US" b="1" dirty="0" err="1">
                <a:solidFill>
                  <a:srgbClr val="C00000"/>
                </a:solidFill>
              </a:rPr>
              <a:t>V</a:t>
            </a:r>
            <a:r>
              <a:rPr lang="en-US" dirty="0" err="1"/>
              <a:t>elsky</a:t>
            </a:r>
            <a:r>
              <a:rPr lang="en-US" dirty="0"/>
              <a:t> and </a:t>
            </a:r>
            <a:r>
              <a:rPr lang="en-US" dirty="0" err="1"/>
              <a:t>Evgenii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L</a:t>
            </a:r>
            <a:r>
              <a:rPr lang="en-US" dirty="0"/>
              <a:t>andis in 1962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26" y="2441445"/>
            <a:ext cx="2878138" cy="4025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413" y="2549129"/>
            <a:ext cx="2476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3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AVL Tree </a:t>
            </a:r>
            <a:r>
              <a:rPr lang="en-US" dirty="0"/>
              <a:t>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2000" dirty="0"/>
              <a:t>An </a:t>
            </a:r>
            <a:r>
              <a:rPr lang="en-US" sz="2000" b="1" dirty="0"/>
              <a:t>AVL tree </a:t>
            </a:r>
            <a:r>
              <a:rPr lang="en-US" sz="2000" dirty="0"/>
              <a:t>is a </a:t>
            </a:r>
            <a:r>
              <a:rPr lang="en-US" sz="2000" i="1" dirty="0">
                <a:solidFill>
                  <a:schemeClr val="accent1"/>
                </a:solidFill>
              </a:rPr>
              <a:t>self-balancing </a:t>
            </a:r>
            <a:r>
              <a:rPr lang="en-US" sz="2000" dirty="0"/>
              <a:t>binary search tree.</a:t>
            </a:r>
          </a:p>
          <a:p>
            <a:pPr marL="457200" indent="-457200">
              <a:buFontTx/>
              <a:buNone/>
            </a:pPr>
            <a:endParaRPr lang="en-US" sz="2000" i="1" dirty="0"/>
          </a:p>
          <a:p>
            <a:pPr marL="457200" indent="-457200">
              <a:buFontTx/>
              <a:buNone/>
            </a:pPr>
            <a:r>
              <a:rPr lang="en-US" sz="2000" i="1" dirty="0"/>
              <a:t>Structural properties</a:t>
            </a:r>
          </a:p>
          <a:p>
            <a:pPr marL="838200" lvl="1" indent="-381000">
              <a:buFontTx/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Binary tree </a:t>
            </a:r>
            <a:r>
              <a:rPr lang="en-US" sz="2000" dirty="0"/>
              <a:t>property (same as BST)</a:t>
            </a:r>
          </a:p>
          <a:p>
            <a:pPr marL="838200" lvl="1" indent="-381000">
              <a:buFontTx/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Order</a:t>
            </a:r>
            <a:r>
              <a:rPr lang="en-US" sz="2000" dirty="0"/>
              <a:t> property </a:t>
            </a:r>
            <a:r>
              <a:rPr lang="en-US" sz="2000" dirty="0">
                <a:sym typeface="Symbol" pitchFamily="18" charset="2"/>
              </a:rPr>
              <a:t>(same as for BST)</a:t>
            </a:r>
            <a:br>
              <a:rPr lang="en-US" sz="2000" dirty="0">
                <a:sym typeface="Symbol" pitchFamily="18" charset="2"/>
              </a:rPr>
            </a:br>
            <a:endParaRPr lang="en-US" sz="2000" dirty="0"/>
          </a:p>
          <a:p>
            <a:pPr marL="838200" lvl="1" indent="-381000">
              <a:buFontTx/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Balance condition:</a:t>
            </a:r>
            <a:r>
              <a:rPr lang="en-US" sz="2000" dirty="0">
                <a:solidFill>
                  <a:srgbClr val="0000FF"/>
                </a:solidFill>
              </a:rPr>
              <a:t/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/>
              <a:t>balance of every node is between -1 and 1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where </a:t>
            </a:r>
            <a:r>
              <a:rPr lang="en-US" sz="2000" b="1" dirty="0">
                <a:solidFill>
                  <a:srgbClr val="FF0000"/>
                </a:solidFill>
              </a:rPr>
              <a:t>balance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i="1" dirty="0">
                <a:solidFill>
                  <a:srgbClr val="FF0000"/>
                </a:solidFill>
              </a:rPr>
              <a:t>node</a:t>
            </a:r>
            <a:r>
              <a:rPr lang="en-US" sz="2000" dirty="0">
                <a:solidFill>
                  <a:srgbClr val="FF0000"/>
                </a:solidFill>
              </a:rPr>
              <a:t>) </a:t>
            </a:r>
            <a:r>
              <a:rPr lang="en-US" sz="2000" dirty="0"/>
              <a:t>= height(</a:t>
            </a:r>
            <a:r>
              <a:rPr lang="en-US" sz="2000" i="1" dirty="0" err="1"/>
              <a:t>node</a:t>
            </a:r>
            <a:r>
              <a:rPr lang="en-US" sz="2000" dirty="0" err="1"/>
              <a:t>.left</a:t>
            </a:r>
            <a:r>
              <a:rPr lang="en-US" sz="2000" dirty="0"/>
              <a:t>) – height(</a:t>
            </a:r>
            <a:r>
              <a:rPr lang="en-US" sz="2000" i="1" dirty="0" err="1"/>
              <a:t>node</a:t>
            </a:r>
            <a:r>
              <a:rPr lang="en-US" sz="2000" dirty="0" err="1"/>
              <a:t>.right</a:t>
            </a:r>
            <a:r>
              <a:rPr lang="en-US" sz="2000" dirty="0"/>
              <a:t>)</a:t>
            </a:r>
            <a:endParaRPr lang="en-US" sz="2000" dirty="0">
              <a:solidFill>
                <a:schemeClr val="accent2"/>
              </a:solidFill>
            </a:endParaRPr>
          </a:p>
          <a:p>
            <a:pPr marL="838200" lvl="1" indent="-381000" algn="just">
              <a:buFontTx/>
              <a:buNone/>
            </a:pPr>
            <a:r>
              <a:rPr lang="en-US" sz="2000" dirty="0"/>
              <a:t>Balance factor of a node in an AVL tree is the difference between the height of the left subtree and that of the right subtree of that node. The self balancing property of an </a:t>
            </a:r>
            <a:r>
              <a:rPr lang="en-US" sz="2000" dirty="0" err="1"/>
              <a:t>avl</a:t>
            </a:r>
            <a:r>
              <a:rPr lang="en-US" sz="2000" dirty="0"/>
              <a:t> tree is maintained by the balance factor. The value of balance factor should always be -1, 0 or +1.</a:t>
            </a:r>
          </a:p>
        </p:txBody>
      </p:sp>
    </p:spTree>
    <p:extLst>
      <p:ext uri="{BB962C8B-B14F-4D97-AF65-F5344CB8AC3E}">
        <p14:creationId xmlns:p14="http://schemas.microsoft.com/office/powerpoint/2010/main" val="69216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</a:t>
            </a:r>
          </a:p>
        </p:txBody>
      </p:sp>
      <p:cxnSp>
        <p:nvCxnSpPr>
          <p:cNvPr id="4" name="AutoShape 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4527511" y="2504068"/>
            <a:ext cx="1201691" cy="7616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" name="Oval 5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5461664" y="3292104"/>
            <a:ext cx="535076" cy="526821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20</a:t>
            </a:r>
          </a:p>
        </p:txBody>
      </p:sp>
      <p:sp>
        <p:nvSpPr>
          <p:cNvPr id="6" name="Oval 6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321360" y="4486233"/>
            <a:ext cx="535076" cy="526821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7" name="Oval 7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1823147" y="4486233"/>
            <a:ext cx="535076" cy="526821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8" name="Oval 8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4819573" y="4451111"/>
            <a:ext cx="535076" cy="526821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9" name="Oval 9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2572254" y="3256983"/>
            <a:ext cx="535076" cy="526821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" name="Oval 10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4070466" y="2027733"/>
            <a:ext cx="535076" cy="52682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10</a:t>
            </a:r>
          </a:p>
        </p:txBody>
      </p:sp>
      <p:cxnSp>
        <p:nvCxnSpPr>
          <p:cNvPr id="11" name="AutoShape 11"/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 flipH="1">
            <a:off x="2839792" y="2504068"/>
            <a:ext cx="1308707" cy="7265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12"/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 flipH="1">
            <a:off x="5087111" y="3768439"/>
            <a:ext cx="452586" cy="6563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13"/>
          <p:cNvCxnSpPr>
            <a:cxnSpLocks noChangeShapeType="1"/>
          </p:cNvCxnSpPr>
          <p:nvPr>
            <p:custDataLst>
              <p:tags r:id="rId10"/>
            </p:custDataLst>
          </p:nvPr>
        </p:nvCxnSpPr>
        <p:spPr bwMode="auto">
          <a:xfrm flipH="1">
            <a:off x="2090685" y="3733318"/>
            <a:ext cx="559601" cy="7265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14"/>
          <p:cNvCxnSpPr>
            <a:cxnSpLocks noChangeShapeType="1"/>
          </p:cNvCxnSpPr>
          <p:nvPr>
            <p:custDataLst>
              <p:tags r:id="rId11"/>
            </p:custDataLst>
          </p:nvPr>
        </p:nvCxnSpPr>
        <p:spPr bwMode="auto">
          <a:xfrm>
            <a:off x="3029298" y="3733318"/>
            <a:ext cx="559600" cy="7265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Oval 15"/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6210770" y="4451111"/>
            <a:ext cx="535076" cy="526821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30</a:t>
            </a:r>
          </a:p>
        </p:txBody>
      </p:sp>
      <p:sp>
        <p:nvSpPr>
          <p:cNvPr id="16" name="Oval 16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5247634" y="5715483"/>
            <a:ext cx="535076" cy="526821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17</a:t>
            </a:r>
          </a:p>
        </p:txBody>
      </p:sp>
      <p:sp>
        <p:nvSpPr>
          <p:cNvPr id="17" name="Oval 17"/>
          <p:cNvSpPr>
            <a:spLocks noChangeAspect="1" noChangeArrowheads="1"/>
          </p:cNvSpPr>
          <p:nvPr>
            <p:custDataLst>
              <p:tags r:id="rId14"/>
            </p:custDataLst>
          </p:nvPr>
        </p:nvSpPr>
        <p:spPr bwMode="auto">
          <a:xfrm>
            <a:off x="2786284" y="5715483"/>
            <a:ext cx="535076" cy="526821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7</a:t>
            </a:r>
          </a:p>
        </p:txBody>
      </p:sp>
      <p:cxnSp>
        <p:nvCxnSpPr>
          <p:cNvPr id="18" name="AutoShape 18"/>
          <p:cNvCxnSpPr>
            <a:cxnSpLocks noChangeShapeType="1"/>
          </p:cNvCxnSpPr>
          <p:nvPr>
            <p:custDataLst>
              <p:tags r:id="rId15"/>
            </p:custDataLst>
          </p:nvPr>
        </p:nvCxnSpPr>
        <p:spPr bwMode="auto">
          <a:xfrm flipH="1">
            <a:off x="3053822" y="4962568"/>
            <a:ext cx="345571" cy="7265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" name="AutoShape 19"/>
          <p:cNvCxnSpPr>
            <a:cxnSpLocks noChangeShapeType="1"/>
          </p:cNvCxnSpPr>
          <p:nvPr>
            <p:custDataLst>
              <p:tags r:id="rId16"/>
            </p:custDataLst>
          </p:nvPr>
        </p:nvCxnSpPr>
        <p:spPr bwMode="auto">
          <a:xfrm>
            <a:off x="5276618" y="4927446"/>
            <a:ext cx="238554" cy="7616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" name="AutoShape 20"/>
          <p:cNvCxnSpPr>
            <a:cxnSpLocks noChangeShapeType="1"/>
          </p:cNvCxnSpPr>
          <p:nvPr>
            <p:custDataLst>
              <p:tags r:id="rId17"/>
            </p:custDataLst>
          </p:nvPr>
        </p:nvCxnSpPr>
        <p:spPr bwMode="auto">
          <a:xfrm>
            <a:off x="5918709" y="3768439"/>
            <a:ext cx="559600" cy="6563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" name="Text Box 21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600199" y="4113068"/>
            <a:ext cx="340158" cy="461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" name="Text Box 22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563336" y="5272075"/>
            <a:ext cx="340158" cy="461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3" name="Text Box 23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559761" y="5294026"/>
            <a:ext cx="340158" cy="461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4" name="Text Box 24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522898" y="4029654"/>
            <a:ext cx="340158" cy="461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" name="Text Box 25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605542" y="4029654"/>
            <a:ext cx="4347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26" name="Text Box 26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633488" y="4029654"/>
            <a:ext cx="340158" cy="461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Text Box 27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242290" y="2870647"/>
            <a:ext cx="4347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28" name="Text Box 28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880807" y="2870647"/>
            <a:ext cx="3401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" name="Text Box 29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856436" y="1584325"/>
            <a:ext cx="3401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91404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#1: Is this an AVL Tree?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94043" cy="4351338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sz="2000" dirty="0">
                <a:solidFill>
                  <a:schemeClr val="accent1"/>
                </a:solidFill>
              </a:rPr>
              <a:t>Balance Condition:</a:t>
            </a:r>
            <a:r>
              <a:rPr lang="en-US" sz="2000" dirty="0">
                <a:solidFill>
                  <a:srgbClr val="0000FF"/>
                </a:solidFill>
              </a:rPr>
              <a:t/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/>
              <a:t>balance of every node is between -1 and 1</a:t>
            </a:r>
            <a:br>
              <a:rPr lang="en-US" sz="20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where balance(</a:t>
            </a:r>
            <a:r>
              <a:rPr lang="en-US" sz="1800" i="1" dirty="0"/>
              <a:t>node</a:t>
            </a:r>
            <a:r>
              <a:rPr lang="en-US" sz="1800" dirty="0"/>
              <a:t>) = </a:t>
            </a:r>
            <a:br>
              <a:rPr lang="en-US" sz="1800" dirty="0"/>
            </a:br>
            <a:r>
              <a:rPr lang="en-US" sz="1800" dirty="0"/>
              <a:t>	height(</a:t>
            </a:r>
            <a:r>
              <a:rPr lang="en-US" sz="1800" i="1" dirty="0" err="1"/>
              <a:t>node</a:t>
            </a:r>
            <a:r>
              <a:rPr lang="en-US" sz="1800" dirty="0" err="1"/>
              <a:t>.left</a:t>
            </a:r>
            <a:r>
              <a:rPr lang="en-US" sz="1800" dirty="0"/>
              <a:t>) – height(</a:t>
            </a:r>
            <a:r>
              <a:rPr lang="en-US" sz="1800" i="1" dirty="0" err="1"/>
              <a:t>node</a:t>
            </a:r>
            <a:r>
              <a:rPr lang="en-US" sz="1800" dirty="0" err="1"/>
              <a:t>.right</a:t>
            </a:r>
            <a:r>
              <a:rPr lang="en-US" sz="1800" dirty="0"/>
              <a:t>)</a:t>
            </a:r>
            <a:endParaRPr lang="en-US" sz="1800" dirty="0">
              <a:solidFill>
                <a:schemeClr val="accent2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916343" y="1939096"/>
            <a:ext cx="5320628" cy="4124396"/>
            <a:chOff x="2451772" y="2438400"/>
            <a:chExt cx="5320628" cy="2346325"/>
          </a:xfrm>
        </p:grpSpPr>
        <p:sp>
          <p:nvSpPr>
            <p:cNvPr id="4" name="Oval 3"/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451600" y="37719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11</a:t>
              </a:r>
            </a:p>
          </p:txBody>
        </p:sp>
        <p:sp>
          <p:nvSpPr>
            <p:cNvPr id="5" name="Oval 5"/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451772" y="377677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1</a:t>
              </a:r>
            </a:p>
          </p:txBody>
        </p:sp>
        <p:sp>
          <p:nvSpPr>
            <p:cNvPr id="6" name="Oval 6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740400" y="310515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8</a:t>
              </a:r>
            </a:p>
          </p:txBody>
        </p:sp>
        <p:sp>
          <p:nvSpPr>
            <p:cNvPr id="7" name="Oval 7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253677" y="3067898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4</a:t>
              </a:r>
            </a:p>
          </p:txBody>
        </p:sp>
        <p:sp>
          <p:nvSpPr>
            <p:cNvPr id="8" name="Oval 8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318000" y="24384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6</a:t>
              </a:r>
            </a:p>
          </p:txBody>
        </p:sp>
        <p:cxnSp>
          <p:nvCxnSpPr>
            <p:cNvPr id="9" name="AutoShape 9"/>
            <p:cNvCxnSpPr>
              <a:cxnSpLocks noChangeShapeType="1"/>
              <a:stCxn id="8" idx="3"/>
              <a:endCxn id="7" idx="0"/>
            </p:cNvCxnSpPr>
            <p:nvPr>
              <p:custDataLst>
                <p:tags r:id="rId6"/>
              </p:custDataLst>
            </p:nvPr>
          </p:nvCxnSpPr>
          <p:spPr bwMode="auto">
            <a:xfrm flipH="1">
              <a:off x="3507677" y="2682303"/>
              <a:ext cx="884718" cy="3855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" name="AutoShape 10"/>
            <p:cNvCxnSpPr>
              <a:cxnSpLocks noChangeShapeType="1"/>
            </p:cNvCxnSpPr>
            <p:nvPr>
              <p:custDataLst>
                <p:tags r:id="rId7"/>
              </p:custDataLst>
            </p:nvPr>
          </p:nvCxnSpPr>
          <p:spPr bwMode="auto">
            <a:xfrm>
              <a:off x="4751388" y="2701925"/>
              <a:ext cx="1243012" cy="384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" name="AutoShape 12"/>
            <p:cNvCxnSpPr>
              <a:cxnSpLocks noChangeShapeType="1"/>
            </p:cNvCxnSpPr>
            <p:nvPr>
              <p:custDataLst>
                <p:tags r:id="rId8"/>
              </p:custDataLst>
            </p:nvPr>
          </p:nvCxnSpPr>
          <p:spPr bwMode="auto">
            <a:xfrm>
              <a:off x="6173788" y="3368675"/>
              <a:ext cx="531812" cy="384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" name="AutoShape 13"/>
            <p:cNvCxnSpPr>
              <a:cxnSpLocks noChangeShapeType="1"/>
              <a:stCxn id="7" idx="3"/>
              <a:endCxn id="5" idx="0"/>
            </p:cNvCxnSpPr>
            <p:nvPr>
              <p:custDataLst>
                <p:tags r:id="rId9"/>
              </p:custDataLst>
            </p:nvPr>
          </p:nvCxnSpPr>
          <p:spPr bwMode="auto">
            <a:xfrm flipH="1">
              <a:off x="2705772" y="3311802"/>
              <a:ext cx="622300" cy="4649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" name="Oval 44"/>
            <p:cNvSpPr>
              <a:spLocks noChangeAspect="1"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537200" y="4498975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10</a:t>
              </a:r>
            </a:p>
          </p:txBody>
        </p:sp>
        <p:cxnSp>
          <p:nvCxnSpPr>
            <p:cNvPr id="14" name="AutoShape 45"/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 flipH="1">
              <a:off x="5867400" y="4035425"/>
              <a:ext cx="658813" cy="444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" name="Oval 46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7264400" y="44958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12</a:t>
              </a:r>
            </a:p>
          </p:txBody>
        </p:sp>
        <p:cxnSp>
          <p:nvCxnSpPr>
            <p:cNvPr id="16" name="AutoShape 47"/>
            <p:cNvCxnSpPr>
              <a:cxnSpLocks noChangeShapeType="1"/>
              <a:endCxn id="15" idx="0"/>
            </p:cNvCxnSpPr>
            <p:nvPr>
              <p:custDataLst>
                <p:tags r:id="rId13"/>
              </p:custDataLst>
            </p:nvPr>
          </p:nvCxnSpPr>
          <p:spPr bwMode="auto">
            <a:xfrm>
              <a:off x="6885205" y="4015803"/>
              <a:ext cx="633195" cy="4799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7" name="Oval 48"/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851400" y="381635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7</a:t>
              </a:r>
            </a:p>
          </p:txBody>
        </p:sp>
        <p:cxnSp>
          <p:nvCxnSpPr>
            <p:cNvPr id="18" name="AutoShape 49"/>
            <p:cNvCxnSpPr>
              <a:cxnSpLocks noChangeShapeType="1"/>
            </p:cNvCxnSpPr>
            <p:nvPr>
              <p:custDataLst>
                <p:tags r:id="rId15"/>
              </p:custDataLst>
            </p:nvPr>
          </p:nvCxnSpPr>
          <p:spPr bwMode="auto">
            <a:xfrm flipH="1">
              <a:off x="5181600" y="3352800"/>
              <a:ext cx="658813" cy="444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5858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#2: Is this an AVL Tree?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822199" y="1544693"/>
            <a:ext cx="4978400" cy="4913201"/>
            <a:chOff x="2133600" y="2133600"/>
            <a:chExt cx="4978400" cy="2914650"/>
          </a:xfrm>
        </p:grpSpPr>
        <p:sp>
          <p:nvSpPr>
            <p:cNvPr id="4" name="Oval 15"/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844800" y="40767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3</a:t>
              </a:r>
            </a:p>
          </p:txBody>
        </p:sp>
        <p:sp>
          <p:nvSpPr>
            <p:cNvPr id="5" name="Oval 16"/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604000" y="34671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11</a:t>
              </a:r>
            </a:p>
          </p:txBody>
        </p:sp>
        <p:sp>
          <p:nvSpPr>
            <p:cNvPr id="6" name="Oval 17"/>
            <p:cNvSpPr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181600" y="34671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7</a:t>
              </a:r>
            </a:p>
          </p:txBody>
        </p:sp>
        <p:sp>
          <p:nvSpPr>
            <p:cNvPr id="7" name="Oval 18"/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133600" y="344805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1</a:t>
              </a:r>
            </a:p>
          </p:txBody>
        </p:sp>
        <p:sp>
          <p:nvSpPr>
            <p:cNvPr id="8" name="Oval 19"/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5892800" y="280035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8</a:t>
              </a:r>
            </a:p>
          </p:txBody>
        </p:sp>
        <p:sp>
          <p:nvSpPr>
            <p:cNvPr id="9" name="Oval 20"/>
            <p:cNvSpPr>
              <a:spLocks noChangeAspect="1"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048000" y="280035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4</a:t>
              </a:r>
            </a:p>
          </p:txBody>
        </p:sp>
        <p:sp>
          <p:nvSpPr>
            <p:cNvPr id="10" name="Oval 21"/>
            <p:cNvSpPr>
              <a:spLocks noChangeAspect="1"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4470400" y="21336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6</a:t>
              </a:r>
            </a:p>
          </p:txBody>
        </p:sp>
        <p:cxnSp>
          <p:nvCxnSpPr>
            <p:cNvPr id="11" name="AutoShape 22"/>
            <p:cNvCxnSpPr>
              <a:cxnSpLocks noChangeShapeType="1"/>
            </p:cNvCxnSpPr>
            <p:nvPr>
              <p:custDataLst>
                <p:tags r:id="rId25"/>
              </p:custDataLst>
            </p:nvPr>
          </p:nvCxnSpPr>
          <p:spPr bwMode="auto">
            <a:xfrm flipH="1">
              <a:off x="3302000" y="2397125"/>
              <a:ext cx="1243013" cy="384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" name="AutoShape 23"/>
            <p:cNvCxnSpPr>
              <a:cxnSpLocks noChangeShapeType="1"/>
            </p:cNvCxnSpPr>
            <p:nvPr>
              <p:custDataLst>
                <p:tags r:id="rId26"/>
              </p:custDataLst>
            </p:nvPr>
          </p:nvCxnSpPr>
          <p:spPr bwMode="auto">
            <a:xfrm>
              <a:off x="4903788" y="2397125"/>
              <a:ext cx="1243013" cy="384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" name="AutoShape 24"/>
            <p:cNvCxnSpPr>
              <a:cxnSpLocks noChangeShapeType="1"/>
            </p:cNvCxnSpPr>
            <p:nvPr>
              <p:custDataLst>
                <p:tags r:id="rId27"/>
              </p:custDataLst>
            </p:nvPr>
          </p:nvCxnSpPr>
          <p:spPr bwMode="auto">
            <a:xfrm flipH="1">
              <a:off x="5435600" y="3063875"/>
              <a:ext cx="531813" cy="384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" name="AutoShape 25"/>
            <p:cNvCxnSpPr>
              <a:cxnSpLocks noChangeShapeType="1"/>
            </p:cNvCxnSpPr>
            <p:nvPr>
              <p:custDataLst>
                <p:tags r:id="rId28"/>
              </p:custDataLst>
            </p:nvPr>
          </p:nvCxnSpPr>
          <p:spPr bwMode="auto">
            <a:xfrm>
              <a:off x="6326188" y="3063875"/>
              <a:ext cx="531813" cy="384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" name="AutoShape 26"/>
            <p:cNvCxnSpPr>
              <a:cxnSpLocks noChangeShapeType="1"/>
            </p:cNvCxnSpPr>
            <p:nvPr>
              <p:custDataLst>
                <p:tags r:id="rId29"/>
              </p:custDataLst>
            </p:nvPr>
          </p:nvCxnSpPr>
          <p:spPr bwMode="auto">
            <a:xfrm flipH="1">
              <a:off x="2387600" y="3063875"/>
              <a:ext cx="735013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" name="AutoShape 27"/>
            <p:cNvCxnSpPr>
              <a:cxnSpLocks noChangeShapeType="1"/>
            </p:cNvCxnSpPr>
            <p:nvPr>
              <p:custDataLst>
                <p:tags r:id="rId30"/>
              </p:custDataLst>
            </p:nvPr>
          </p:nvCxnSpPr>
          <p:spPr bwMode="auto">
            <a:xfrm>
              <a:off x="2566988" y="3711575"/>
              <a:ext cx="531813" cy="3460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7" name="Oval 28"/>
            <p:cNvSpPr>
              <a:spLocks noChangeAspect="1"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336800" y="47625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2</a:t>
              </a:r>
            </a:p>
          </p:txBody>
        </p:sp>
        <p:cxnSp>
          <p:nvCxnSpPr>
            <p:cNvPr id="18" name="AutoShape 29"/>
            <p:cNvCxnSpPr>
              <a:cxnSpLocks noChangeShapeType="1"/>
            </p:cNvCxnSpPr>
            <p:nvPr>
              <p:custDataLst>
                <p:tags r:id="rId32"/>
              </p:custDataLst>
            </p:nvPr>
          </p:nvCxnSpPr>
          <p:spPr bwMode="auto">
            <a:xfrm flipH="1">
              <a:off x="2770188" y="4381500"/>
              <a:ext cx="328613" cy="403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" name="Oval 34"/>
            <p:cNvSpPr>
              <a:spLocks noChangeAspect="1"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759200" y="344805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5</a:t>
              </a:r>
            </a:p>
          </p:txBody>
        </p:sp>
        <p:cxnSp>
          <p:nvCxnSpPr>
            <p:cNvPr id="20" name="AutoShape 35"/>
            <p:cNvCxnSpPr>
              <a:cxnSpLocks noChangeShapeType="1"/>
            </p:cNvCxnSpPr>
            <p:nvPr>
              <p:custDataLst>
                <p:tags r:id="rId34"/>
              </p:custDataLst>
            </p:nvPr>
          </p:nvCxnSpPr>
          <p:spPr bwMode="auto">
            <a:xfrm rot="16200000" flipH="1">
              <a:off x="3545504" y="2980353"/>
              <a:ext cx="403797" cy="5315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47156" cy="4351338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sz="2000" dirty="0">
                <a:solidFill>
                  <a:schemeClr val="accent1"/>
                </a:solidFill>
              </a:rPr>
              <a:t>Balance Condition:</a:t>
            </a:r>
            <a:r>
              <a:rPr lang="en-US" sz="2000" dirty="0">
                <a:solidFill>
                  <a:srgbClr val="0000FF"/>
                </a:solidFill>
              </a:rPr>
              <a:t/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/>
              <a:t>balance of every node is between -1 and 1</a:t>
            </a:r>
            <a:br>
              <a:rPr lang="en-US" sz="20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where balance(</a:t>
            </a:r>
            <a:r>
              <a:rPr lang="en-US" sz="1800" i="1" dirty="0"/>
              <a:t>node</a:t>
            </a:r>
            <a:r>
              <a:rPr lang="en-US" sz="1800" dirty="0"/>
              <a:t>) = </a:t>
            </a:r>
            <a:br>
              <a:rPr lang="en-US" sz="1800" dirty="0"/>
            </a:br>
            <a:r>
              <a:rPr lang="en-US" sz="1800" dirty="0"/>
              <a:t>	height(</a:t>
            </a:r>
            <a:r>
              <a:rPr lang="en-US" sz="1800" i="1" dirty="0" err="1"/>
              <a:t>node</a:t>
            </a:r>
            <a:r>
              <a:rPr lang="en-US" sz="1800" dirty="0" err="1"/>
              <a:t>.left</a:t>
            </a:r>
            <a:r>
              <a:rPr lang="en-US" sz="1800" dirty="0"/>
              <a:t>) – height(</a:t>
            </a:r>
            <a:r>
              <a:rPr lang="en-US" sz="1800" i="1" dirty="0" err="1"/>
              <a:t>node</a:t>
            </a:r>
            <a:r>
              <a:rPr lang="en-US" sz="1800" dirty="0" err="1"/>
              <a:t>.right</a:t>
            </a:r>
            <a:r>
              <a:rPr lang="en-US" sz="1800" dirty="0"/>
              <a:t>)</a:t>
            </a:r>
            <a:endParaRPr lang="en-US" sz="1800" dirty="0">
              <a:solidFill>
                <a:schemeClr val="accent2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76171" y="1288142"/>
            <a:ext cx="5461183" cy="3600255"/>
            <a:chOff x="1650817" y="2133600"/>
            <a:chExt cx="5461183" cy="2135773"/>
          </a:xfrm>
        </p:grpSpPr>
        <p:sp>
          <p:nvSpPr>
            <p:cNvPr id="23" name="Oval 15"/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983745" y="339997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3</a:t>
              </a:r>
            </a:p>
          </p:txBody>
        </p:sp>
        <p:sp>
          <p:nvSpPr>
            <p:cNvPr id="24" name="Oval 16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604000" y="34671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11</a:t>
              </a:r>
            </a:p>
          </p:txBody>
        </p:sp>
        <p:sp>
          <p:nvSpPr>
            <p:cNvPr id="25" name="Oval 17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181600" y="34671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7</a:t>
              </a:r>
            </a:p>
          </p:txBody>
        </p:sp>
        <p:sp>
          <p:nvSpPr>
            <p:cNvPr id="27" name="Oval 19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892800" y="280035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8</a:t>
              </a:r>
            </a:p>
          </p:txBody>
        </p:sp>
        <p:sp>
          <p:nvSpPr>
            <p:cNvPr id="28" name="Oval 20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048000" y="280035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4</a:t>
              </a:r>
            </a:p>
          </p:txBody>
        </p:sp>
        <p:sp>
          <p:nvSpPr>
            <p:cNvPr id="29" name="Oval 21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470400" y="213360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6</a:t>
              </a:r>
            </a:p>
          </p:txBody>
        </p:sp>
        <p:cxnSp>
          <p:nvCxnSpPr>
            <p:cNvPr id="32" name="AutoShape 22"/>
            <p:cNvCxnSpPr>
              <a:cxnSpLocks noChangeShapeType="1"/>
            </p:cNvCxnSpPr>
            <p:nvPr>
              <p:custDataLst>
                <p:tags r:id="rId8"/>
              </p:custDataLst>
            </p:nvPr>
          </p:nvCxnSpPr>
          <p:spPr bwMode="auto">
            <a:xfrm flipH="1">
              <a:off x="3302000" y="2397125"/>
              <a:ext cx="1243013" cy="384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3" name="AutoShape 23"/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4903788" y="2397125"/>
              <a:ext cx="1243013" cy="384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4" name="AutoShape 24"/>
            <p:cNvCxnSpPr>
              <a:cxnSpLocks noChangeShapeType="1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5435600" y="3063875"/>
              <a:ext cx="531813" cy="384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5" name="AutoShape 25"/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6326188" y="3063875"/>
              <a:ext cx="531813" cy="384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" name="AutoShape 26"/>
            <p:cNvCxnSpPr>
              <a:cxnSpLocks noChangeShapeType="1"/>
            </p:cNvCxnSpPr>
            <p:nvPr>
              <p:custDataLst>
                <p:tags r:id="rId12"/>
              </p:custDataLst>
            </p:nvPr>
          </p:nvCxnSpPr>
          <p:spPr bwMode="auto">
            <a:xfrm flipH="1">
              <a:off x="2387600" y="3063875"/>
              <a:ext cx="735013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" name="AutoShape 27"/>
            <p:cNvCxnSpPr>
              <a:cxnSpLocks noChangeShapeType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2308671" y="3609427"/>
              <a:ext cx="531813" cy="3460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8" name="Oval 28"/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745801" y="3983623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2</a:t>
              </a:r>
            </a:p>
          </p:txBody>
        </p:sp>
        <p:cxnSp>
          <p:nvCxnSpPr>
            <p:cNvPr id="39" name="AutoShape 29"/>
            <p:cNvCxnSpPr>
              <a:cxnSpLocks noChangeShapeType="1"/>
            </p:cNvCxnSpPr>
            <p:nvPr>
              <p:custDataLst>
                <p:tags r:id="rId15"/>
              </p:custDataLst>
            </p:nvPr>
          </p:nvCxnSpPr>
          <p:spPr bwMode="auto">
            <a:xfrm flipH="1">
              <a:off x="1650817" y="3513243"/>
              <a:ext cx="328613" cy="403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40" name="Oval 34"/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759200" y="3448050"/>
              <a:ext cx="508000" cy="2857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5</a:t>
              </a:r>
            </a:p>
          </p:txBody>
        </p:sp>
        <p:cxnSp>
          <p:nvCxnSpPr>
            <p:cNvPr id="41" name="AutoShape 35"/>
            <p:cNvCxnSpPr>
              <a:cxnSpLocks noChangeShapeType="1"/>
            </p:cNvCxnSpPr>
            <p:nvPr>
              <p:custDataLst>
                <p:tags r:id="rId17"/>
              </p:custDataLst>
            </p:nvPr>
          </p:nvCxnSpPr>
          <p:spPr bwMode="auto">
            <a:xfrm rot="16200000" flipH="1">
              <a:off x="3545504" y="2980353"/>
              <a:ext cx="403797" cy="5315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42" name="Oval 18"/>
          <p:cNvSpPr>
            <a:spLocks noChangeAspect="1" noChangeArrowheads="1"/>
          </p:cNvSpPr>
          <p:nvPr>
            <p:custDataLst>
              <p:tags r:id="rId1"/>
            </p:custDataLst>
          </p:nvPr>
        </p:nvSpPr>
        <p:spPr bwMode="auto">
          <a:xfrm>
            <a:off x="227070" y="4300285"/>
            <a:ext cx="508000" cy="4816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9379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131</Words>
  <Application>Microsoft Macintosh PowerPoint</Application>
  <PresentationFormat>Custom</PresentationFormat>
  <Paragraphs>61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AVL Tree</vt:lpstr>
      <vt:lpstr>AVL Tree (Bonus material: etymology)</vt:lpstr>
      <vt:lpstr>The AVL Tree Data Structure</vt:lpstr>
      <vt:lpstr>AVL Trees</vt:lpstr>
      <vt:lpstr>Example #1: Is this an AVL Tree?</vt:lpstr>
      <vt:lpstr>Example #2: Is this an AVL Tree?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Tree</dc:title>
  <dc:creator>Tamim Al Mahmud (Student)</dc:creator>
  <cp:lastModifiedBy>Faiz Al Faisal</cp:lastModifiedBy>
  <cp:revision>2</cp:revision>
  <dcterms:created xsi:type="dcterms:W3CDTF">2021-12-30T03:39:03Z</dcterms:created>
  <dcterms:modified xsi:type="dcterms:W3CDTF">2022-05-11T04:15:23Z</dcterms:modified>
</cp:coreProperties>
</file>