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notesSlides/notesSlide2.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62" r:id="rId3"/>
    <p:sldId id="263" r:id="rId4"/>
    <p:sldId id="264" r:id="rId5"/>
    <p:sldId id="265" r:id="rId6"/>
    <p:sldId id="266" r:id="rId7"/>
    <p:sldId id="268" r:id="rId8"/>
    <p:sldId id="270" r:id="rId9"/>
    <p:sldId id="271" r:id="rId10"/>
    <p:sldId id="272" r:id="rId11"/>
    <p:sldId id="378" r:id="rId12"/>
    <p:sldId id="379" r:id="rId13"/>
    <p:sldId id="283" r:id="rId14"/>
    <p:sldId id="284" r:id="rId15"/>
    <p:sldId id="285" r:id="rId16"/>
    <p:sldId id="286" r:id="rId17"/>
    <p:sldId id="287" r:id="rId18"/>
    <p:sldId id="288" r:id="rId19"/>
    <p:sldId id="289" r:id="rId20"/>
    <p:sldId id="290" r:id="rId21"/>
    <p:sldId id="298" r:id="rId22"/>
    <p:sldId id="293" r:id="rId23"/>
    <p:sldId id="294" r:id="rId24"/>
    <p:sldId id="295" r:id="rId25"/>
    <p:sldId id="296" r:id="rId26"/>
    <p:sldId id="376" r:id="rId27"/>
    <p:sldId id="380" r:id="rId28"/>
    <p:sldId id="382" r:id="rId29"/>
    <p:sldId id="383" r:id="rId30"/>
    <p:sldId id="384" r:id="rId31"/>
    <p:sldId id="385" r:id="rId32"/>
    <p:sldId id="386" r:id="rId33"/>
    <p:sldId id="387" r:id="rId34"/>
    <p:sldId id="390" r:id="rId35"/>
    <p:sldId id="391"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5" autoAdjust="0"/>
    <p:restoredTop sz="94660"/>
  </p:normalViewPr>
  <p:slideViewPr>
    <p:cSldViewPr>
      <p:cViewPr varScale="1">
        <p:scale>
          <a:sx n="68" d="100"/>
          <a:sy n="68" d="100"/>
        </p:scale>
        <p:origin x="-123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C9325E0-CCFC-401A-B7CB-51866C920BEE}" type="slidenum">
              <a:rPr lang="en-US"/>
              <a:pPr>
                <a:defRPr/>
              </a:pPr>
              <a:t>‹#›</a:t>
            </a:fld>
            <a:endParaRPr lang="en-US"/>
          </a:p>
        </p:txBody>
      </p:sp>
    </p:spTree>
    <p:extLst>
      <p:ext uri="{BB962C8B-B14F-4D97-AF65-F5344CB8AC3E}">
        <p14:creationId xmlns:p14="http://schemas.microsoft.com/office/powerpoint/2010/main" val="27137058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anose="020B0604020202020204" pitchFamily="34" charset="0"/>
              <a:cs typeface="Arial" panose="020B0604020202020204" pitchFamily="34" charset="0"/>
            </a:endParaRPr>
          </a:p>
        </p:txBody>
      </p:sp>
      <p:sp>
        <p:nvSpPr>
          <p:cNvPr id="5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0DFCB15-F340-432D-88C9-FEA11EC1CD24}" type="slidenum">
              <a:rPr lang="en-US" smtClean="0"/>
              <a:pPr/>
              <a:t>1</a:t>
            </a:fld>
            <a:endParaRPr lang="en-US" smtClean="0"/>
          </a:p>
        </p:txBody>
      </p:sp>
    </p:spTree>
    <p:extLst>
      <p:ext uri="{BB962C8B-B14F-4D97-AF65-F5344CB8AC3E}">
        <p14:creationId xmlns:p14="http://schemas.microsoft.com/office/powerpoint/2010/main" val="341892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BE3A47-0ECD-4D92-B880-C5E4BF5AF365}" type="slidenum">
              <a:rPr lang="en-US" smtClean="0"/>
              <a:pPr/>
              <a:t>26</a:t>
            </a:fld>
            <a:endParaRPr lang="en-US" smtClean="0"/>
          </a:p>
        </p:txBody>
      </p:sp>
      <p:sp>
        <p:nvSpPr>
          <p:cNvPr id="33795" name="Rectangle 2"/>
          <p:cNvSpPr>
            <a:spLocks noGrp="1" noRot="1" noChangeAspect="1" noChangeArrowheads="1" noTextEdit="1"/>
          </p:cNvSpPr>
          <p:nvPr>
            <p:ph type="sldImg"/>
          </p:nvPr>
        </p:nvSpPr>
        <p:spPr>
          <a:xfrm>
            <a:off x="1165225" y="703263"/>
            <a:ext cx="4529138" cy="3397250"/>
          </a:xfrm>
          <a:ln/>
        </p:spPr>
      </p:sp>
      <p:sp>
        <p:nvSpPr>
          <p:cNvPr id="33796" name="Rectangle 3"/>
          <p:cNvSpPr>
            <a:spLocks noGrp="1" noChangeArrowheads="1"/>
          </p:cNvSpPr>
          <p:nvPr>
            <p:ph type="body" idx="1"/>
          </p:nvPr>
        </p:nvSpPr>
        <p:spPr>
          <a:xfrm>
            <a:off x="914400" y="4340225"/>
            <a:ext cx="5029200" cy="4106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6DFE31-08FB-45A1-90A8-2E67B482732E}" type="slidenum">
              <a:rPr lang="en-US" smtClean="0"/>
              <a:pPr/>
              <a:t>32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33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D659E72-F050-4259-BF9A-0736821FC4A3}" type="slidenum">
              <a:rPr lang="en-US" smtClean="0"/>
              <a:pPr/>
              <a:t>33</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1392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921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fld id="{B3C388B7-2EE6-4977-9F9E-09521FF38709}" type="datetime5">
              <a:rPr lang="en-US"/>
              <a:pPr>
                <a:defRPr/>
              </a:pPr>
              <a:t>28-Feb-22</a:t>
            </a:fld>
            <a:endParaRPr lang="en-US"/>
          </a:p>
        </p:txBody>
      </p:sp>
      <p:sp>
        <p:nvSpPr>
          <p:cNvPr id="5" name="Rectangle 5"/>
          <p:cNvSpPr>
            <a:spLocks noGrp="1" noChangeArrowheads="1"/>
          </p:cNvSpPr>
          <p:nvPr>
            <p:ph type="ftr" sz="quarter" idx="11"/>
          </p:nvPr>
        </p:nvSpPr>
        <p:spPr>
          <a:xfrm>
            <a:off x="3124200" y="6245225"/>
            <a:ext cx="2895600" cy="476250"/>
          </a:xfrm>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p:txBody>
          <a:bodyPr/>
          <a:lstStyle>
            <a:lvl1pPr>
              <a:defRPr/>
            </a:lvl1pPr>
          </a:lstStyle>
          <a:p>
            <a:pPr>
              <a:defRPr/>
            </a:pPr>
            <a:fld id="{4DA05A91-C19E-49B6-ABEA-4C69BF3A10ED}" type="slidenum">
              <a:rPr lang="en-US"/>
              <a:pPr>
                <a:defRPr/>
              </a:pPr>
              <a:t>‹#›</a:t>
            </a:fld>
            <a:endParaRPr lang="en-US"/>
          </a:p>
        </p:txBody>
      </p:sp>
    </p:spTree>
    <p:extLst>
      <p:ext uri="{BB962C8B-B14F-4D97-AF65-F5344CB8AC3E}">
        <p14:creationId xmlns:p14="http://schemas.microsoft.com/office/powerpoint/2010/main" val="2650274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41C95FA3-558E-4886-A62E-E3DAFCA34A2C}" type="datetime5">
              <a:rPr lang="en-US"/>
              <a:pPr>
                <a:defRPr/>
              </a:pPr>
              <a:t>28-Feb-22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a:ln/>
        </p:spPr>
        <p:txBody>
          <a:bodyPr/>
          <a:lstStyle>
            <a:lvl1pPr>
              <a:defRPr/>
            </a:lvl1pPr>
          </a:lstStyle>
          <a:p>
            <a:pPr>
              <a:defRPr/>
            </a:pPr>
            <a:fld id="{08190DF6-1CE1-4EAB-B255-725BAB3D8FA0}" type="slidenum">
              <a:rPr lang="en-US"/>
              <a:pPr>
                <a:defRPr/>
              </a:pPr>
              <a:t>‹#›</a:t>
            </a:fld>
            <a:endParaRPr lang="en-US"/>
          </a:p>
        </p:txBody>
      </p:sp>
    </p:spTree>
    <p:extLst>
      <p:ext uri="{BB962C8B-B14F-4D97-AF65-F5344CB8AC3E}">
        <p14:creationId xmlns:p14="http://schemas.microsoft.com/office/powerpoint/2010/main" val="2013249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7FDA790-8932-4DFC-8459-5750CA0BFBDB}" type="datetime5">
              <a:rPr lang="en-US"/>
              <a:pPr>
                <a:defRPr/>
              </a:pPr>
              <a:t>28-Feb-22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a:ln/>
        </p:spPr>
        <p:txBody>
          <a:bodyPr/>
          <a:lstStyle>
            <a:lvl1pPr>
              <a:defRPr/>
            </a:lvl1pPr>
          </a:lstStyle>
          <a:p>
            <a:pPr>
              <a:defRPr/>
            </a:pPr>
            <a:fld id="{4D78ABD2-2C57-483E-BA4A-33ECB4D462FF}" type="slidenum">
              <a:rPr lang="en-US"/>
              <a:pPr>
                <a:defRPr/>
              </a:pPr>
              <a:t>‹#›</a:t>
            </a:fld>
            <a:endParaRPr lang="en-US"/>
          </a:p>
        </p:txBody>
      </p:sp>
    </p:spTree>
    <p:extLst>
      <p:ext uri="{BB962C8B-B14F-4D97-AF65-F5344CB8AC3E}">
        <p14:creationId xmlns:p14="http://schemas.microsoft.com/office/powerpoint/2010/main" val="208944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sz="3200" b="1" u="sng">
                <a:solidFill>
                  <a:schemeClr val="accent6">
                    <a:lumMod val="75000"/>
                  </a:schemeClr>
                </a:solidFill>
              </a:defRPr>
            </a:lvl1p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A11D1FB2-4FA6-495C-91BE-3CF87937E030}" type="datetime5">
              <a:rPr lang="en-US"/>
              <a:pPr>
                <a:defRPr/>
              </a:pPr>
              <a:t>28-Feb-22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a:ln/>
        </p:spPr>
        <p:txBody>
          <a:bodyPr/>
          <a:lstStyle>
            <a:lvl1pPr>
              <a:defRPr/>
            </a:lvl1pPr>
          </a:lstStyle>
          <a:p>
            <a:pPr>
              <a:defRPr/>
            </a:pPr>
            <a:fld id="{2F699CD6-866E-4ECD-AA34-265A3B1F64D9}" type="slidenum">
              <a:rPr lang="en-US"/>
              <a:pPr>
                <a:defRPr/>
              </a:pPr>
              <a:t>‹#›</a:t>
            </a:fld>
            <a:endParaRPr lang="en-US"/>
          </a:p>
        </p:txBody>
      </p:sp>
    </p:spTree>
    <p:extLst>
      <p:ext uri="{BB962C8B-B14F-4D97-AF65-F5344CB8AC3E}">
        <p14:creationId xmlns:p14="http://schemas.microsoft.com/office/powerpoint/2010/main" val="422126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946B4255-7519-40E8-BBE6-5611251A7FB4}" type="datetime5">
              <a:rPr lang="en-US"/>
              <a:pPr>
                <a:defRPr/>
              </a:pPr>
              <a:t>28-Feb-22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7" name="Rectangle 6"/>
          <p:cNvSpPr>
            <a:spLocks noGrp="1" noChangeArrowheads="1"/>
          </p:cNvSpPr>
          <p:nvPr>
            <p:ph type="sldNum" sz="quarter" idx="12"/>
          </p:nvPr>
        </p:nvSpPr>
        <p:spPr>
          <a:ln/>
        </p:spPr>
        <p:txBody>
          <a:bodyPr/>
          <a:lstStyle>
            <a:lvl1pPr>
              <a:defRPr/>
            </a:lvl1pPr>
          </a:lstStyle>
          <a:p>
            <a:pPr>
              <a:defRPr/>
            </a:pPr>
            <a:fld id="{79AC8EA4-966F-46B2-ABC6-0F83525D18D7}" type="slidenum">
              <a:rPr lang="en-US"/>
              <a:pPr>
                <a:defRPr/>
              </a:pPr>
              <a:t>‹#›</a:t>
            </a:fld>
            <a:endParaRPr lang="en-US"/>
          </a:p>
        </p:txBody>
      </p:sp>
    </p:spTree>
    <p:extLst>
      <p:ext uri="{BB962C8B-B14F-4D97-AF65-F5344CB8AC3E}">
        <p14:creationId xmlns:p14="http://schemas.microsoft.com/office/powerpoint/2010/main" val="118519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u="sng">
                <a:solidFill>
                  <a:schemeClr val="accent6">
                    <a:lumMod val="75000"/>
                  </a:schemeClr>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730F4F0-102E-480F-97CB-25D8169FC713}" type="datetime5">
              <a:rPr lang="en-US"/>
              <a:pPr>
                <a:defRPr/>
              </a:pPr>
              <a:t>28-Feb-22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a:ln/>
        </p:spPr>
        <p:txBody>
          <a:bodyPr/>
          <a:lstStyle>
            <a:lvl1pPr>
              <a:defRPr/>
            </a:lvl1pPr>
          </a:lstStyle>
          <a:p>
            <a:pPr>
              <a:defRPr/>
            </a:pPr>
            <a:fld id="{BAEDAF6E-805A-4E63-A50B-392D91E49BC8}" type="slidenum">
              <a:rPr lang="en-US"/>
              <a:pPr>
                <a:defRPr/>
              </a:pPr>
              <a:t>‹#›</a:t>
            </a:fld>
            <a:endParaRPr lang="en-US"/>
          </a:p>
        </p:txBody>
      </p:sp>
    </p:spTree>
    <p:extLst>
      <p:ext uri="{BB962C8B-B14F-4D97-AF65-F5344CB8AC3E}">
        <p14:creationId xmlns:p14="http://schemas.microsoft.com/office/powerpoint/2010/main" val="2121511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9C8F9D81-AFD5-495E-ABCE-BC48EBB52757}" type="datetime5">
              <a:rPr lang="en-US"/>
              <a:pPr>
                <a:defRPr/>
              </a:pPr>
              <a:t>28-Feb-22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6" name="Rectangle 6"/>
          <p:cNvSpPr>
            <a:spLocks noGrp="1" noChangeArrowheads="1"/>
          </p:cNvSpPr>
          <p:nvPr>
            <p:ph type="sldNum" sz="quarter" idx="12"/>
          </p:nvPr>
        </p:nvSpPr>
        <p:spPr>
          <a:ln/>
        </p:spPr>
        <p:txBody>
          <a:bodyPr/>
          <a:lstStyle>
            <a:lvl1pPr>
              <a:defRPr/>
            </a:lvl1pPr>
          </a:lstStyle>
          <a:p>
            <a:pPr>
              <a:defRPr/>
            </a:pPr>
            <a:fld id="{99D87AF1-6A2E-4E56-82F7-1E58F7C06BFE}" type="slidenum">
              <a:rPr lang="en-US"/>
              <a:pPr>
                <a:defRPr/>
              </a:pPr>
              <a:t>‹#›</a:t>
            </a:fld>
            <a:endParaRPr lang="en-US"/>
          </a:p>
        </p:txBody>
      </p:sp>
    </p:spTree>
    <p:extLst>
      <p:ext uri="{BB962C8B-B14F-4D97-AF65-F5344CB8AC3E}">
        <p14:creationId xmlns:p14="http://schemas.microsoft.com/office/powerpoint/2010/main" val="3143090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658DE5A9-40FB-4A33-9075-318DC9FD335E}" type="datetime5">
              <a:rPr lang="en-US"/>
              <a:pPr>
                <a:defRPr/>
              </a:pPr>
              <a:t>28-Feb-22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7" name="Rectangle 6"/>
          <p:cNvSpPr>
            <a:spLocks noGrp="1" noChangeArrowheads="1"/>
          </p:cNvSpPr>
          <p:nvPr>
            <p:ph type="sldNum" sz="quarter" idx="12"/>
          </p:nvPr>
        </p:nvSpPr>
        <p:spPr>
          <a:ln/>
        </p:spPr>
        <p:txBody>
          <a:bodyPr/>
          <a:lstStyle>
            <a:lvl1pPr>
              <a:defRPr/>
            </a:lvl1pPr>
          </a:lstStyle>
          <a:p>
            <a:pPr>
              <a:defRPr/>
            </a:pPr>
            <a:fld id="{3B816EEE-5EB1-49F7-9BEC-D232D3B3F83B}" type="slidenum">
              <a:rPr lang="en-US"/>
              <a:pPr>
                <a:defRPr/>
              </a:pPr>
              <a:t>‹#›</a:t>
            </a:fld>
            <a:endParaRPr lang="en-US"/>
          </a:p>
        </p:txBody>
      </p:sp>
    </p:spTree>
    <p:extLst>
      <p:ext uri="{BB962C8B-B14F-4D97-AF65-F5344CB8AC3E}">
        <p14:creationId xmlns:p14="http://schemas.microsoft.com/office/powerpoint/2010/main" val="227662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E3B7904-3DE2-484A-AD7E-9CBDC856D26E}" type="datetime5">
              <a:rPr lang="en-US"/>
              <a:pPr>
                <a:defRPr/>
              </a:pPr>
              <a:t>28-Feb-22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9" name="Rectangle 6"/>
          <p:cNvSpPr>
            <a:spLocks noGrp="1" noChangeArrowheads="1"/>
          </p:cNvSpPr>
          <p:nvPr>
            <p:ph type="sldNum" sz="quarter" idx="12"/>
          </p:nvPr>
        </p:nvSpPr>
        <p:spPr>
          <a:ln/>
        </p:spPr>
        <p:txBody>
          <a:bodyPr/>
          <a:lstStyle>
            <a:lvl1pPr>
              <a:defRPr/>
            </a:lvl1pPr>
          </a:lstStyle>
          <a:p>
            <a:pPr>
              <a:defRPr/>
            </a:pPr>
            <a:fld id="{346CB299-8930-4C6F-9626-52BD290F73EF}" type="slidenum">
              <a:rPr lang="en-US"/>
              <a:pPr>
                <a:defRPr/>
              </a:pPr>
              <a:t>‹#›</a:t>
            </a:fld>
            <a:endParaRPr lang="en-US"/>
          </a:p>
        </p:txBody>
      </p:sp>
    </p:spTree>
    <p:extLst>
      <p:ext uri="{BB962C8B-B14F-4D97-AF65-F5344CB8AC3E}">
        <p14:creationId xmlns:p14="http://schemas.microsoft.com/office/powerpoint/2010/main" val="536080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b="1" u="sng">
                <a:solidFill>
                  <a:schemeClr val="accent6">
                    <a:lumMod val="75000"/>
                  </a:schemeClr>
                </a:solidFill>
              </a:defRPr>
            </a:lvl1p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7C03F111-E012-410C-A592-3F792A595203}" type="datetime5">
              <a:rPr lang="en-US"/>
              <a:pPr>
                <a:defRPr/>
              </a:pPr>
              <a:t>28-Feb-22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5" name="Rectangle 6"/>
          <p:cNvSpPr>
            <a:spLocks noGrp="1" noChangeArrowheads="1"/>
          </p:cNvSpPr>
          <p:nvPr>
            <p:ph type="sldNum" sz="quarter" idx="12"/>
          </p:nvPr>
        </p:nvSpPr>
        <p:spPr>
          <a:ln/>
        </p:spPr>
        <p:txBody>
          <a:bodyPr/>
          <a:lstStyle>
            <a:lvl1pPr>
              <a:defRPr/>
            </a:lvl1pPr>
          </a:lstStyle>
          <a:p>
            <a:pPr>
              <a:defRPr/>
            </a:pPr>
            <a:fld id="{FE17C375-9EE5-4060-B847-70A0419BF9A3}" type="slidenum">
              <a:rPr lang="en-US"/>
              <a:pPr>
                <a:defRPr/>
              </a:pPr>
              <a:t>‹#›</a:t>
            </a:fld>
            <a:endParaRPr lang="en-US"/>
          </a:p>
        </p:txBody>
      </p:sp>
    </p:spTree>
    <p:extLst>
      <p:ext uri="{BB962C8B-B14F-4D97-AF65-F5344CB8AC3E}">
        <p14:creationId xmlns:p14="http://schemas.microsoft.com/office/powerpoint/2010/main" val="1158994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E95D058-FA11-45C0-9BE8-C26029D0B7F8}" type="datetime5">
              <a:rPr lang="en-US"/>
              <a:pPr>
                <a:defRPr/>
              </a:pPr>
              <a:t>28-Feb-22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4" name="Rectangle 6"/>
          <p:cNvSpPr>
            <a:spLocks noGrp="1" noChangeArrowheads="1"/>
          </p:cNvSpPr>
          <p:nvPr>
            <p:ph type="sldNum" sz="quarter" idx="12"/>
          </p:nvPr>
        </p:nvSpPr>
        <p:spPr>
          <a:ln/>
        </p:spPr>
        <p:txBody>
          <a:bodyPr/>
          <a:lstStyle>
            <a:lvl1pPr>
              <a:defRPr/>
            </a:lvl1pPr>
          </a:lstStyle>
          <a:p>
            <a:pPr>
              <a:defRPr/>
            </a:pPr>
            <a:fld id="{40EDFED7-DA94-4A77-9B0B-C681C105FD0D}" type="slidenum">
              <a:rPr lang="en-US"/>
              <a:pPr>
                <a:defRPr/>
              </a:pPr>
              <a:t>‹#›</a:t>
            </a:fld>
            <a:endParaRPr lang="en-US"/>
          </a:p>
        </p:txBody>
      </p:sp>
    </p:spTree>
    <p:extLst>
      <p:ext uri="{BB962C8B-B14F-4D97-AF65-F5344CB8AC3E}">
        <p14:creationId xmlns:p14="http://schemas.microsoft.com/office/powerpoint/2010/main" val="2005003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8D0B6CE-A648-4C1D-857F-F5DFF9CA6B4A}" type="datetime5">
              <a:rPr lang="en-US"/>
              <a:pPr>
                <a:defRPr/>
              </a:pPr>
              <a:t>28-Feb-22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7" name="Rectangle 6"/>
          <p:cNvSpPr>
            <a:spLocks noGrp="1" noChangeArrowheads="1"/>
          </p:cNvSpPr>
          <p:nvPr>
            <p:ph type="sldNum" sz="quarter" idx="12"/>
          </p:nvPr>
        </p:nvSpPr>
        <p:spPr>
          <a:ln/>
        </p:spPr>
        <p:txBody>
          <a:bodyPr/>
          <a:lstStyle>
            <a:lvl1pPr>
              <a:defRPr/>
            </a:lvl1pPr>
          </a:lstStyle>
          <a:p>
            <a:pPr>
              <a:defRPr/>
            </a:pPr>
            <a:fld id="{D581AA62-E097-4179-A556-58D4A94B44B7}" type="slidenum">
              <a:rPr lang="en-US"/>
              <a:pPr>
                <a:defRPr/>
              </a:pPr>
              <a:t>‹#›</a:t>
            </a:fld>
            <a:endParaRPr lang="en-US"/>
          </a:p>
        </p:txBody>
      </p:sp>
    </p:spTree>
    <p:extLst>
      <p:ext uri="{BB962C8B-B14F-4D97-AF65-F5344CB8AC3E}">
        <p14:creationId xmlns:p14="http://schemas.microsoft.com/office/powerpoint/2010/main" val="2787783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BD1F634C-C892-49D4-B5F7-AED77575EE44}" type="datetime5">
              <a:rPr lang="en-US"/>
              <a:pPr>
                <a:defRPr/>
              </a:pPr>
              <a:t>28-Feb-22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Prepared by, Jesmin Akhter, Associate Professor, IIT, JU</a:t>
            </a:r>
          </a:p>
        </p:txBody>
      </p:sp>
      <p:sp>
        <p:nvSpPr>
          <p:cNvPr id="7" name="Rectangle 6"/>
          <p:cNvSpPr>
            <a:spLocks noGrp="1" noChangeArrowheads="1"/>
          </p:cNvSpPr>
          <p:nvPr>
            <p:ph type="sldNum" sz="quarter" idx="12"/>
          </p:nvPr>
        </p:nvSpPr>
        <p:spPr>
          <a:ln/>
        </p:spPr>
        <p:txBody>
          <a:bodyPr/>
          <a:lstStyle>
            <a:lvl1pPr>
              <a:defRPr/>
            </a:lvl1pPr>
          </a:lstStyle>
          <a:p>
            <a:pPr>
              <a:defRPr/>
            </a:pPr>
            <a:fld id="{232465D8-7BFF-45E7-A12C-7564E1D3FEB4}" type="slidenum">
              <a:rPr lang="en-US"/>
              <a:pPr>
                <a:defRPr/>
              </a:pPr>
              <a:t>‹#›</a:t>
            </a:fld>
            <a:endParaRPr lang="en-US"/>
          </a:p>
        </p:txBody>
      </p:sp>
    </p:spTree>
    <p:extLst>
      <p:ext uri="{BB962C8B-B14F-4D97-AF65-F5344CB8AC3E}">
        <p14:creationId xmlns:p14="http://schemas.microsoft.com/office/powerpoint/2010/main" val="4454305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fld id="{A6E6F1D8-CE99-45F6-9BBC-B4B61C771774}" type="datetime5">
              <a:rPr lang="en-US"/>
              <a:pPr>
                <a:defRPr/>
              </a:pPr>
              <a:t>28-Feb-22</a:t>
            </a:fld>
            <a:endParaRPr lang="en-US"/>
          </a:p>
        </p:txBody>
      </p:sp>
      <p:sp>
        <p:nvSpPr>
          <p:cNvPr id="1029" name="Rectangle 5"/>
          <p:cNvSpPr>
            <a:spLocks noGrp="1" noChangeArrowheads="1"/>
          </p:cNvSpPr>
          <p:nvPr>
            <p:ph type="ftr" sz="quarter" idx="3"/>
          </p:nvPr>
        </p:nvSpPr>
        <p:spPr bwMode="auto">
          <a:xfrm>
            <a:off x="3124200" y="63055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r>
              <a:rPr lang="en-US"/>
              <a:t>Prepared by, Jesmin Akhter, Associate Professor, IIT, JU</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631B299-21E9-40AF-AA66-212464D1AB2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Lst>
  <p:hf hdr="0" ftr="0"/>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Arial" charset="0"/>
          <a:cs typeface="Arial" charset="0"/>
        </a:defRPr>
      </a:lvl2pPr>
      <a:lvl3pPr algn="ctr" rtl="0" eaLnBrk="0" fontAlgn="base" hangingPunct="0">
        <a:spcBef>
          <a:spcPct val="0"/>
        </a:spcBef>
        <a:spcAft>
          <a:spcPct val="0"/>
        </a:spcAft>
        <a:defRPr sz="2800">
          <a:solidFill>
            <a:schemeClr val="tx2"/>
          </a:solidFill>
          <a:latin typeface="Arial" charset="0"/>
          <a:cs typeface="Arial" charset="0"/>
        </a:defRPr>
      </a:lvl3pPr>
      <a:lvl4pPr algn="ctr" rtl="0" eaLnBrk="0" fontAlgn="base" hangingPunct="0">
        <a:spcBef>
          <a:spcPct val="0"/>
        </a:spcBef>
        <a:spcAft>
          <a:spcPct val="0"/>
        </a:spcAft>
        <a:defRPr sz="2800">
          <a:solidFill>
            <a:schemeClr val="tx2"/>
          </a:solidFill>
          <a:latin typeface="Arial" charset="0"/>
          <a:cs typeface="Arial" charset="0"/>
        </a:defRPr>
      </a:lvl4pPr>
      <a:lvl5pPr algn="ctr" rtl="0" eaLnBrk="0" fontAlgn="base" hangingPunct="0">
        <a:spcBef>
          <a:spcPct val="0"/>
        </a:spcBef>
        <a:spcAft>
          <a:spcPct val="0"/>
        </a:spcAft>
        <a:defRPr sz="2800">
          <a:solidFill>
            <a:schemeClr val="tx2"/>
          </a:solidFill>
          <a:latin typeface="Arial" charset="0"/>
          <a:cs typeface="Arial" charset="0"/>
        </a:defRPr>
      </a:lvl5pPr>
      <a:lvl6pPr marL="457200" algn="ctr" rtl="0" fontAlgn="base">
        <a:spcBef>
          <a:spcPct val="0"/>
        </a:spcBef>
        <a:spcAft>
          <a:spcPct val="0"/>
        </a:spcAft>
        <a:defRPr sz="2800">
          <a:solidFill>
            <a:schemeClr val="tx2"/>
          </a:solidFill>
          <a:latin typeface="Arial" charset="0"/>
          <a:cs typeface="Arial" charset="0"/>
        </a:defRPr>
      </a:lvl6pPr>
      <a:lvl7pPr marL="914400" algn="ctr" rtl="0" fontAlgn="base">
        <a:spcBef>
          <a:spcPct val="0"/>
        </a:spcBef>
        <a:spcAft>
          <a:spcPct val="0"/>
        </a:spcAft>
        <a:defRPr sz="2800">
          <a:solidFill>
            <a:schemeClr val="tx2"/>
          </a:solidFill>
          <a:latin typeface="Arial" charset="0"/>
          <a:cs typeface="Arial" charset="0"/>
        </a:defRPr>
      </a:lvl7pPr>
      <a:lvl8pPr marL="1371600" algn="ctr" rtl="0" fontAlgn="base">
        <a:spcBef>
          <a:spcPct val="0"/>
        </a:spcBef>
        <a:spcAft>
          <a:spcPct val="0"/>
        </a:spcAft>
        <a:defRPr sz="2800">
          <a:solidFill>
            <a:schemeClr val="tx2"/>
          </a:solidFill>
          <a:latin typeface="Arial" charset="0"/>
          <a:cs typeface="Arial" charset="0"/>
        </a:defRPr>
      </a:lvl8pPr>
      <a:lvl9pPr marL="1828800" algn="ctr" rtl="0" fontAlgn="base">
        <a:spcBef>
          <a:spcPct val="0"/>
        </a:spcBef>
        <a:spcAft>
          <a:spcPct val="0"/>
        </a:spcAft>
        <a:defRPr sz="28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a:solidFill>
            <a:schemeClr val="tx1"/>
          </a:solidFill>
          <a:latin typeface="+mn-lt"/>
          <a:cs typeface="+mn-cs"/>
        </a:defRPr>
      </a:lvl3pPr>
      <a:lvl4pPr marL="1600200" indent="-228600" algn="l" rtl="0" eaLnBrk="0" fontAlgn="base" hangingPunct="0">
        <a:spcBef>
          <a:spcPct val="20000"/>
        </a:spcBef>
        <a:spcAft>
          <a:spcPct val="0"/>
        </a:spcAft>
        <a:buChar char="–"/>
        <a:defRPr>
          <a:solidFill>
            <a:schemeClr val="tx1"/>
          </a:solidFill>
          <a:latin typeface="+mn-lt"/>
          <a:cs typeface="+mn-cs"/>
        </a:defRPr>
      </a:lvl4pPr>
      <a:lvl5pPr marL="2057400" indent="-228600" algn="l" rtl="0" eaLnBrk="0" fontAlgn="base" hangingPunct="0">
        <a:spcBef>
          <a:spcPct val="20000"/>
        </a:spcBef>
        <a:spcAft>
          <a:spcPct val="0"/>
        </a:spcAft>
        <a:buChar char="»"/>
        <a:defRPr>
          <a:solidFill>
            <a:schemeClr val="tx1"/>
          </a:solidFill>
          <a:latin typeface="+mn-lt"/>
          <a:cs typeface="+mn-cs"/>
        </a:defRPr>
      </a:lvl5pPr>
      <a:lvl6pPr marL="2514600" indent="-228600" algn="l" rtl="0" fontAlgn="base">
        <a:spcBef>
          <a:spcPct val="20000"/>
        </a:spcBef>
        <a:spcAft>
          <a:spcPct val="0"/>
        </a:spcAft>
        <a:buChar char="»"/>
        <a:defRPr>
          <a:solidFill>
            <a:schemeClr val="tx1"/>
          </a:solidFill>
          <a:latin typeface="+mn-lt"/>
          <a:cs typeface="+mn-cs"/>
        </a:defRPr>
      </a:lvl6pPr>
      <a:lvl7pPr marL="2971800" indent="-228600" algn="l" rtl="0" fontAlgn="base">
        <a:spcBef>
          <a:spcPct val="20000"/>
        </a:spcBef>
        <a:spcAft>
          <a:spcPct val="0"/>
        </a:spcAft>
        <a:buChar char="»"/>
        <a:defRPr>
          <a:solidFill>
            <a:schemeClr val="tx1"/>
          </a:solidFill>
          <a:latin typeface="+mn-lt"/>
          <a:cs typeface="+mn-cs"/>
        </a:defRPr>
      </a:lvl7pPr>
      <a:lvl8pPr marL="3429000" indent="-228600" algn="l" rtl="0" fontAlgn="base">
        <a:spcBef>
          <a:spcPct val="20000"/>
        </a:spcBef>
        <a:spcAft>
          <a:spcPct val="0"/>
        </a:spcAft>
        <a:buChar char="»"/>
        <a:defRPr>
          <a:solidFill>
            <a:schemeClr val="tx1"/>
          </a:solidFill>
          <a:latin typeface="+mn-lt"/>
          <a:cs typeface="+mn-cs"/>
        </a:defRPr>
      </a:lvl8pPr>
      <a:lvl9pPr marL="3886200" indent="-228600" algn="l"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1.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3.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524000"/>
            <a:ext cx="7772400" cy="1470025"/>
          </a:xfrm>
        </p:spPr>
        <p:txBody>
          <a:bodyPr/>
          <a:lstStyle/>
          <a:p>
            <a:pPr eaLnBrk="1" hangingPunct="1">
              <a:defRPr/>
            </a:pPr>
            <a:r>
              <a:rPr lang="en-US" sz="4000" b="1" dirty="0" smtClean="0">
                <a:solidFill>
                  <a:schemeClr val="accent6">
                    <a:lumMod val="75000"/>
                  </a:schemeClr>
                </a:solidFill>
              </a:rPr>
              <a:t>Lecture -2 </a:t>
            </a:r>
            <a:br>
              <a:rPr lang="en-US" sz="4000" b="1" dirty="0" smtClean="0">
                <a:solidFill>
                  <a:schemeClr val="accent6">
                    <a:lumMod val="75000"/>
                  </a:schemeClr>
                </a:solidFill>
              </a:rPr>
            </a:br>
            <a:r>
              <a:rPr lang="en-US" sz="4000" b="1" dirty="0" smtClean="0">
                <a:solidFill>
                  <a:schemeClr val="accent6">
                    <a:lumMod val="75000"/>
                  </a:schemeClr>
                </a:solidFill>
              </a:rPr>
              <a:t>Data structures</a:t>
            </a:r>
          </a:p>
        </p:txBody>
      </p:sp>
      <p:sp>
        <p:nvSpPr>
          <p:cNvPr id="4099" name="Text Box 5"/>
          <p:cNvSpPr txBox="1">
            <a:spLocks noChangeArrowheads="1"/>
          </p:cNvSpPr>
          <p:nvPr/>
        </p:nvSpPr>
        <p:spPr bwMode="auto">
          <a:xfrm>
            <a:off x="3276600" y="3962400"/>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sz="1800"/>
          </a:p>
        </p:txBody>
      </p:sp>
      <p:sp>
        <p:nvSpPr>
          <p:cNvPr id="4100" name="Text Box 6"/>
          <p:cNvSpPr txBox="1">
            <a:spLocks noChangeArrowheads="1"/>
          </p:cNvSpPr>
          <p:nvPr/>
        </p:nvSpPr>
        <p:spPr bwMode="auto">
          <a:xfrm>
            <a:off x="2990850" y="3254375"/>
            <a:ext cx="30861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defRPr/>
            </a:pPr>
            <a:r>
              <a:rPr lang="en-US" sz="4800" b="1" dirty="0" smtClean="0">
                <a:solidFill>
                  <a:schemeClr val="accent6">
                    <a:lumMod val="75000"/>
                  </a:schemeClr>
                </a:solidFill>
              </a:rPr>
              <a:t>Array</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85800" y="1143000"/>
            <a:ext cx="8229600" cy="4755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800" b="1" dirty="0"/>
              <a:t>DELETING AN ELEMENT FROM A LINEAR ARRAY</a:t>
            </a:r>
          </a:p>
          <a:p>
            <a:pPr eaLnBrk="1" hangingPunct="1">
              <a:spcBef>
                <a:spcPct val="0"/>
              </a:spcBef>
              <a:buFontTx/>
              <a:buNone/>
            </a:pPr>
            <a:r>
              <a:rPr lang="en-US" sz="1800" b="1" dirty="0"/>
              <a:t>Delete (LA, N, K, ITEM</a:t>
            </a:r>
            <a:r>
              <a:rPr lang="en-US" sz="1800" b="1" dirty="0" smtClean="0"/>
              <a:t>)</a:t>
            </a:r>
          </a:p>
          <a:p>
            <a:pPr eaLnBrk="1" hangingPunct="1">
              <a:spcBef>
                <a:spcPct val="0"/>
              </a:spcBef>
              <a:buFontTx/>
              <a:buNone/>
            </a:pPr>
            <a:endParaRPr lang="en-US" sz="1800" b="1" dirty="0"/>
          </a:p>
          <a:p>
            <a:pPr eaLnBrk="1" hangingPunct="1">
              <a:spcBef>
                <a:spcPct val="0"/>
              </a:spcBef>
              <a:buFontTx/>
              <a:buNone/>
            </a:pPr>
            <a:endParaRPr lang="en-US" sz="1800" b="1" dirty="0"/>
          </a:p>
          <a:p>
            <a:pPr eaLnBrk="1" hangingPunct="1">
              <a:spcBef>
                <a:spcPct val="0"/>
              </a:spcBef>
              <a:buFontTx/>
              <a:buNone/>
            </a:pPr>
            <a:r>
              <a:rPr lang="en-US" sz="2400" b="1" u="sng" dirty="0"/>
              <a:t>ALGORITHM</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1.       </a:t>
            </a:r>
            <a:r>
              <a:rPr lang="en-US" dirty="0" smtClean="0">
                <a:latin typeface="Batang" panose="02030600000101010101" pitchFamily="18" charset="-127"/>
                <a:ea typeface="Batang" panose="02030600000101010101" pitchFamily="18" charset="-127"/>
              </a:rPr>
              <a:t>Set </a:t>
            </a:r>
            <a:r>
              <a:rPr lang="en-US" dirty="0">
                <a:latin typeface="Batang" panose="02030600000101010101" pitchFamily="18" charset="-127"/>
                <a:ea typeface="Batang" panose="02030600000101010101" pitchFamily="18" charset="-127"/>
              </a:rPr>
              <a:t>ITEM: = LA [K]</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2.       </a:t>
            </a:r>
            <a:r>
              <a:rPr lang="en-US" dirty="0" smtClean="0">
                <a:latin typeface="Batang" panose="02030600000101010101" pitchFamily="18" charset="-127"/>
                <a:ea typeface="Batang" panose="02030600000101010101" pitchFamily="18" charset="-127"/>
              </a:rPr>
              <a:t>Repeat </a:t>
            </a:r>
            <a:r>
              <a:rPr lang="en-US" dirty="0">
                <a:latin typeface="Batang" panose="02030600000101010101" pitchFamily="18" charset="-127"/>
                <a:ea typeface="Batang" panose="02030600000101010101" pitchFamily="18" charset="-127"/>
              </a:rPr>
              <a:t>for J=K to N-1</a:t>
            </a:r>
          </a:p>
          <a:p>
            <a:pPr eaLnBrk="1" hangingPunct="1">
              <a:lnSpc>
                <a:spcPct val="150000"/>
              </a:lnSpc>
              <a:spcBef>
                <a:spcPct val="0"/>
              </a:spcBef>
              <a:buFontTx/>
              <a:buNone/>
            </a:pPr>
            <a:r>
              <a:rPr lang="en-US" dirty="0" smtClean="0">
                <a:latin typeface="Batang" panose="02030600000101010101" pitchFamily="18" charset="-127"/>
                <a:ea typeface="Batang" panose="02030600000101010101" pitchFamily="18" charset="-127"/>
              </a:rPr>
              <a:t>	      [</a:t>
            </a:r>
            <a:r>
              <a:rPr lang="en-US" dirty="0">
                <a:latin typeface="Batang" panose="02030600000101010101" pitchFamily="18" charset="-127"/>
                <a:ea typeface="Batang" panose="02030600000101010101" pitchFamily="18" charset="-127"/>
              </a:rPr>
              <a:t>Move J+1st element upward] Set LA [J]: =LA [J+1]</a:t>
            </a:r>
          </a:p>
          <a:p>
            <a:pPr eaLnBrk="1" hangingPunct="1">
              <a:lnSpc>
                <a:spcPct val="150000"/>
              </a:lnSpc>
              <a:spcBef>
                <a:spcPct val="0"/>
              </a:spcBef>
              <a:buFontTx/>
              <a:buNone/>
            </a:pPr>
            <a:r>
              <a:rPr lang="en-US" dirty="0" smtClean="0">
                <a:latin typeface="Batang" panose="02030600000101010101" pitchFamily="18" charset="-127"/>
                <a:ea typeface="Batang" panose="02030600000101010101" pitchFamily="18" charset="-127"/>
              </a:rPr>
              <a:t>	      [</a:t>
            </a:r>
            <a:r>
              <a:rPr lang="en-US" dirty="0">
                <a:latin typeface="Batang" panose="02030600000101010101" pitchFamily="18" charset="-127"/>
                <a:ea typeface="Batang" panose="02030600000101010101" pitchFamily="18" charset="-127"/>
              </a:rPr>
              <a:t>End of loop]</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3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Reset the number N of elements in LA] Set N:=N-1</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4.       </a:t>
            </a:r>
            <a:r>
              <a:rPr lang="en-US" dirty="0" smtClean="0">
                <a:latin typeface="Batang" panose="02030600000101010101" pitchFamily="18" charset="-127"/>
                <a:ea typeface="Batang" panose="02030600000101010101" pitchFamily="18" charset="-127"/>
              </a:rPr>
              <a:t>Exit</a:t>
            </a:r>
            <a:r>
              <a:rPr lang="en-US" dirty="0">
                <a:latin typeface="Batang" panose="02030600000101010101" pitchFamily="18" charset="-127"/>
                <a:ea typeface="Batang" panose="02030600000101010101" pitchFamily="18" charset="-127"/>
              </a:rPr>
              <a:t>.</a:t>
            </a:r>
          </a:p>
          <a:p>
            <a:pPr eaLnBrk="1" hangingPunct="1">
              <a:spcBef>
                <a:spcPct val="50000"/>
              </a:spcBef>
              <a:buFontTx/>
              <a:buNone/>
            </a:pPr>
            <a:endParaRPr lang="en-US" sz="1800" dirty="0"/>
          </a:p>
        </p:txBody>
      </p:sp>
      <p:sp>
        <p:nvSpPr>
          <p:cNvPr id="15364" name="Rectangle 5"/>
          <p:cNvSpPr>
            <a:spLocks noGrp="1" noChangeArrowheads="1"/>
          </p:cNvSpPr>
          <p:nvPr>
            <p:ph type="title"/>
          </p:nvPr>
        </p:nvSpPr>
        <p:spPr>
          <a:xfrm>
            <a:off x="457200" y="0"/>
            <a:ext cx="8229600" cy="1143000"/>
          </a:xfrm>
        </p:spPr>
        <p:txBody>
          <a:bodyPr/>
          <a:lstStyle/>
          <a:p>
            <a:pPr eaLnBrk="1" hangingPunct="1">
              <a:defRPr/>
            </a:pPr>
            <a:r>
              <a:rPr lang="en-US" smtClean="0"/>
              <a:t>Deletion</a:t>
            </a:r>
          </a:p>
        </p:txBody>
      </p:sp>
      <p:sp>
        <p:nvSpPr>
          <p:cNvPr id="1638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C15F99C-8BBF-4593-9B5A-BC0D2BCFACC5}" type="datetime5">
              <a:rPr lang="en-US" sz="1400" smtClean="0"/>
              <a:pPr>
                <a:spcBef>
                  <a:spcPct val="0"/>
                </a:spcBef>
                <a:buFontTx/>
                <a:buNone/>
              </a:pPr>
              <a:t>28-Feb-22</a:t>
            </a:fld>
            <a:endParaRPr lang="en-US" sz="1400" smtClean="0"/>
          </a:p>
        </p:txBody>
      </p:sp>
      <p:sp>
        <p:nvSpPr>
          <p:cNvPr id="1638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230B2A5-B652-4B8F-9786-942E91E9D344}" type="slidenum">
              <a:rPr lang="en-US" sz="1400" smtClean="0"/>
              <a:pPr>
                <a:spcBef>
                  <a:spcPct val="0"/>
                </a:spcBef>
                <a:buFontTx/>
                <a:buNone/>
              </a:pPr>
              <a:t>10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ChangeAspect="1"/>
          </p:cNvGraphicFramePr>
          <p:nvPr/>
        </p:nvGraphicFramePr>
        <p:xfrm>
          <a:off x="457200" y="381000"/>
          <a:ext cx="8153400" cy="5580063"/>
        </p:xfrm>
        <a:graphic>
          <a:graphicData uri="http://schemas.openxmlformats.org/presentationml/2006/ole">
            <mc:AlternateContent xmlns:mc="http://schemas.openxmlformats.org/markup-compatibility/2006">
              <mc:Choice xmlns:v="urn:schemas-microsoft-com:vml" Requires="v">
                <p:oleObj spid="_x0000_s17445" name="Bitmap Image" r:id="rId3" imgW="5942857" imgH="4067743" progId="Paint.Picture">
                  <p:embed/>
                </p:oleObj>
              </mc:Choice>
              <mc:Fallback>
                <p:oleObj name="Bitmap Image" r:id="rId3" imgW="5942857" imgH="4067743"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8153400"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8C87739-1153-4DFC-9A42-30ADCCF35CCD}" type="datetime5">
              <a:rPr lang="en-US" sz="1400" smtClean="0"/>
              <a:pPr>
                <a:spcBef>
                  <a:spcPct val="0"/>
                </a:spcBef>
                <a:buFontTx/>
                <a:buNone/>
              </a:pPr>
              <a:t>28-Feb-22</a:t>
            </a:fld>
            <a:endParaRPr lang="en-US" sz="1400" smtClean="0"/>
          </a:p>
        </p:txBody>
      </p:sp>
      <p:sp>
        <p:nvSpPr>
          <p:cNvPr id="1741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6B105CE-033F-4602-BE14-85009210A9F2}" type="slidenum">
              <a:rPr lang="en-US" sz="1400" smtClean="0"/>
              <a:pPr>
                <a:spcBef>
                  <a:spcPct val="0"/>
                </a:spcBef>
                <a:buFontTx/>
                <a:buNone/>
              </a:pPr>
              <a:t>11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defRPr/>
            </a:pPr>
            <a:r>
              <a:rPr lang="en-US" smtClean="0"/>
              <a:t>Bubble sort</a:t>
            </a:r>
          </a:p>
        </p:txBody>
      </p:sp>
      <p:sp>
        <p:nvSpPr>
          <p:cNvPr id="18435" name="Text Box 3"/>
          <p:cNvSpPr txBox="1">
            <a:spLocks noChangeArrowheads="1"/>
          </p:cNvSpPr>
          <p:nvPr/>
        </p:nvSpPr>
        <p:spPr bwMode="auto">
          <a:xfrm>
            <a:off x="533400" y="1371600"/>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Bubble sort is one of the easiest  sort algorithms. It is called bubble sort because  it will </a:t>
            </a:r>
            <a:r>
              <a:rPr lang="en-US" sz="1800" u="sng">
                <a:solidFill>
                  <a:srgbClr val="C00000"/>
                </a:solidFill>
              </a:rPr>
              <a:t>'bubble' values in your list to the top.</a:t>
            </a:r>
          </a:p>
        </p:txBody>
      </p:sp>
      <p:sp>
        <p:nvSpPr>
          <p:cNvPr id="18436" name="Text Box 4"/>
          <p:cNvSpPr txBox="1">
            <a:spLocks noChangeArrowheads="1"/>
          </p:cNvSpPr>
          <p:nvPr/>
        </p:nvSpPr>
        <p:spPr bwMode="auto">
          <a:xfrm>
            <a:off x="533400" y="2133600"/>
            <a:ext cx="7848600" cy="438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800" b="1" dirty="0"/>
              <a:t>Algorithm </a:t>
            </a:r>
            <a:r>
              <a:rPr lang="en-US" sz="1800" b="1" dirty="0" err="1"/>
              <a:t>Bubble_Sort</a:t>
            </a:r>
            <a:r>
              <a:rPr lang="en-US" sz="1800" b="1" dirty="0"/>
              <a:t> (DATA, N):</a:t>
            </a:r>
          </a:p>
          <a:p>
            <a:pPr eaLnBrk="1" hangingPunct="1">
              <a:spcBef>
                <a:spcPct val="0"/>
              </a:spcBef>
              <a:buFontTx/>
              <a:buNone/>
            </a:pPr>
            <a:endParaRPr lang="en-US" sz="1800" dirty="0"/>
          </a:p>
          <a:p>
            <a:pPr eaLnBrk="1" hangingPunct="1">
              <a:spcBef>
                <a:spcPct val="0"/>
              </a:spcBef>
              <a:buFontTx/>
              <a:buAutoNum type="arabicPeriod"/>
            </a:pPr>
            <a:r>
              <a:rPr lang="en-US" sz="1800" b="1" dirty="0">
                <a:latin typeface="Batang" panose="02030600000101010101" pitchFamily="18" charset="-127"/>
                <a:ea typeface="Batang" panose="02030600000101010101" pitchFamily="18" charset="-127"/>
              </a:rPr>
              <a:t>Repeat steps 2 and 3 for K = 1 to N-1.</a:t>
            </a:r>
          </a:p>
          <a:p>
            <a:pPr eaLnBrk="1" hangingPunct="1">
              <a:spcBef>
                <a:spcPct val="0"/>
              </a:spcBef>
              <a:buFontTx/>
              <a:buAutoNum type="arabicPeriod"/>
            </a:pPr>
            <a:r>
              <a:rPr lang="en-US" sz="1800" b="1" dirty="0">
                <a:latin typeface="Batang" panose="02030600000101010101" pitchFamily="18" charset="-127"/>
                <a:ea typeface="Batang" panose="02030600000101010101" pitchFamily="18" charset="-127"/>
              </a:rPr>
              <a:t>Set PTR: =1.[Initializes pass pointer PTR]</a:t>
            </a:r>
          </a:p>
          <a:p>
            <a:pPr eaLnBrk="1" hangingPunct="1">
              <a:spcBef>
                <a:spcPct val="0"/>
              </a:spcBef>
              <a:buFontTx/>
              <a:buAutoNum type="arabicPeriod"/>
            </a:pPr>
            <a:r>
              <a:rPr lang="en-US" sz="1800" b="1" dirty="0">
                <a:latin typeface="Batang" panose="02030600000101010101" pitchFamily="18" charset="-127"/>
                <a:ea typeface="Batang" panose="02030600000101010101" pitchFamily="18" charset="-127"/>
              </a:rPr>
              <a:t>Repeat </a:t>
            </a:r>
            <a:r>
              <a:rPr lang="en-US" sz="1800" b="1" dirty="0" smtClean="0">
                <a:latin typeface="Batang" panose="02030600000101010101" pitchFamily="18" charset="-127"/>
                <a:ea typeface="Batang" panose="02030600000101010101" pitchFamily="18" charset="-127"/>
              </a:rPr>
              <a:t>steps 4 and 5 while </a:t>
            </a:r>
            <a:r>
              <a:rPr lang="en-US" sz="1800" b="1" dirty="0">
                <a:latin typeface="Batang" panose="02030600000101010101" pitchFamily="18" charset="-127"/>
                <a:ea typeface="Batang" panose="02030600000101010101" pitchFamily="18" charset="-127"/>
              </a:rPr>
              <a:t>PTR&lt;=N-K: [Executes pass]</a:t>
            </a:r>
          </a:p>
          <a:p>
            <a:pPr eaLnBrk="1" hangingPunct="1">
              <a:spcBef>
                <a:spcPct val="0"/>
              </a:spcBef>
              <a:buFont typeface="+mj-lt"/>
              <a:buAutoNum type="arabicPeriod"/>
            </a:pPr>
            <a:r>
              <a:rPr lang="en-US" sz="1800" b="1" dirty="0">
                <a:latin typeface="Batang" panose="02030600000101010101" pitchFamily="18" charset="-127"/>
                <a:ea typeface="Batang" panose="02030600000101010101" pitchFamily="18" charset="-127"/>
              </a:rPr>
              <a:t>If DATA[PTR]&gt;DATA[PTR+1],then:                                                               TEMP := </a:t>
            </a:r>
            <a:r>
              <a:rPr lang="en-US" sz="1800" b="1" dirty="0" smtClean="0">
                <a:latin typeface="Batang" panose="02030600000101010101" pitchFamily="18" charset="-127"/>
                <a:ea typeface="Batang" panose="02030600000101010101" pitchFamily="18" charset="-127"/>
              </a:rPr>
              <a:t>DATA[PTR</a:t>
            </a:r>
            <a:r>
              <a:rPr lang="en-US" sz="1800" b="1" dirty="0">
                <a:latin typeface="Batang" panose="02030600000101010101" pitchFamily="18" charset="-127"/>
                <a:ea typeface="Batang" panose="02030600000101010101" pitchFamily="18" charset="-127"/>
              </a:rPr>
              <a:t>], </a:t>
            </a:r>
            <a:r>
              <a:rPr lang="en-US" sz="1800" b="1" dirty="0" smtClean="0">
                <a:latin typeface="Batang" panose="02030600000101010101" pitchFamily="18" charset="-127"/>
                <a:ea typeface="Batang" panose="02030600000101010101" pitchFamily="18" charset="-127"/>
              </a:rPr>
              <a:t> DATA[PTR</a:t>
            </a:r>
            <a:r>
              <a:rPr lang="en-US" sz="1800" b="1" dirty="0">
                <a:latin typeface="Batang" panose="02030600000101010101" pitchFamily="18" charset="-127"/>
                <a:ea typeface="Batang" panose="02030600000101010101" pitchFamily="18" charset="-127"/>
              </a:rPr>
              <a:t>] := </a:t>
            </a:r>
            <a:r>
              <a:rPr lang="en-US" sz="1800" b="1" dirty="0" smtClean="0">
                <a:latin typeface="Batang" panose="02030600000101010101" pitchFamily="18" charset="-127"/>
                <a:ea typeface="Batang" panose="02030600000101010101" pitchFamily="18" charset="-127"/>
              </a:rPr>
              <a:t>DATA[PTR+1</a:t>
            </a:r>
            <a:r>
              <a:rPr lang="en-US" sz="1800" b="1" dirty="0">
                <a:latin typeface="Batang" panose="02030600000101010101" pitchFamily="18" charset="-127"/>
                <a:ea typeface="Batang" panose="02030600000101010101" pitchFamily="18" charset="-127"/>
              </a:rPr>
              <a:t>],  </a:t>
            </a:r>
            <a:r>
              <a:rPr lang="en-US" sz="1800" b="1" dirty="0" smtClean="0">
                <a:latin typeface="Batang" panose="02030600000101010101" pitchFamily="18" charset="-127"/>
                <a:ea typeface="Batang" panose="02030600000101010101" pitchFamily="18" charset="-127"/>
              </a:rPr>
              <a:t>DATA[PTR+1</a:t>
            </a:r>
            <a:r>
              <a:rPr lang="en-US" sz="1800" b="1" dirty="0">
                <a:latin typeface="Batang" panose="02030600000101010101" pitchFamily="18" charset="-127"/>
                <a:ea typeface="Batang" panose="02030600000101010101" pitchFamily="18" charset="-127"/>
              </a:rPr>
              <a:t>] := </a:t>
            </a:r>
            <a:r>
              <a:rPr lang="en-US" sz="1800" b="1" dirty="0" smtClean="0">
                <a:latin typeface="Batang" panose="02030600000101010101" pitchFamily="18" charset="-127"/>
                <a:ea typeface="Batang" panose="02030600000101010101" pitchFamily="18" charset="-127"/>
              </a:rPr>
              <a:t>temp </a:t>
            </a:r>
          </a:p>
          <a:p>
            <a:pPr eaLnBrk="1" hangingPunct="1">
              <a:spcBef>
                <a:spcPct val="0"/>
              </a:spcBef>
              <a:buFont typeface="+mj-lt"/>
              <a:buAutoNum type="arabicPeriod"/>
            </a:pPr>
            <a:r>
              <a:rPr lang="en-US" sz="1800" b="1" dirty="0" smtClean="0">
                <a:latin typeface="Batang" panose="02030600000101010101" pitchFamily="18" charset="-127"/>
                <a:ea typeface="Batang" panose="02030600000101010101" pitchFamily="18" charset="-127"/>
              </a:rPr>
              <a:t>          [</a:t>
            </a:r>
            <a:r>
              <a:rPr lang="en-US" sz="1800" b="1" dirty="0">
                <a:latin typeface="Batang" panose="02030600000101010101" pitchFamily="18" charset="-127"/>
                <a:ea typeface="Batang" panose="02030600000101010101" pitchFamily="18" charset="-127"/>
              </a:rPr>
              <a:t>End of if structure]</a:t>
            </a:r>
          </a:p>
          <a:p>
            <a:pPr eaLnBrk="1" hangingPunct="1">
              <a:spcBef>
                <a:spcPct val="0"/>
              </a:spcBef>
              <a:buFontTx/>
              <a:buAutoNum type="arabicPeriod"/>
            </a:pPr>
            <a:r>
              <a:rPr lang="en-US" sz="1800" b="1" dirty="0">
                <a:latin typeface="Batang" panose="02030600000101010101" pitchFamily="18" charset="-127"/>
                <a:ea typeface="Batang" panose="02030600000101010101" pitchFamily="18" charset="-127"/>
              </a:rPr>
              <a:t>Set PTR: =PTR+</a:t>
            </a:r>
            <a:r>
              <a:rPr lang="en-US" sz="1800" b="1" dirty="0" smtClean="0">
                <a:latin typeface="Batang" panose="02030600000101010101" pitchFamily="18" charset="-127"/>
                <a:ea typeface="Batang" panose="02030600000101010101" pitchFamily="18" charset="-127"/>
              </a:rPr>
              <a:t>1</a:t>
            </a:r>
          </a:p>
          <a:p>
            <a:pPr eaLnBrk="1" hangingPunct="1">
              <a:spcBef>
                <a:spcPct val="0"/>
              </a:spcBef>
              <a:buFontTx/>
              <a:buAutoNum type="arabicPeriod"/>
            </a:pPr>
            <a:r>
              <a:rPr lang="en-US" sz="1800" b="1" dirty="0" smtClean="0">
                <a:latin typeface="Batang" panose="02030600000101010101" pitchFamily="18" charset="-127"/>
                <a:ea typeface="Batang" panose="02030600000101010101" pitchFamily="18" charset="-127"/>
              </a:rPr>
              <a:t>[</a:t>
            </a:r>
            <a:r>
              <a:rPr lang="en-US" sz="1800" b="1" dirty="0">
                <a:latin typeface="Batang" panose="02030600000101010101" pitchFamily="18" charset="-127"/>
                <a:ea typeface="Batang" panose="02030600000101010101" pitchFamily="18" charset="-127"/>
              </a:rPr>
              <a:t>End of inner loop</a:t>
            </a:r>
            <a:r>
              <a:rPr lang="en-US" sz="1800" b="1" dirty="0" smtClean="0">
                <a:latin typeface="Batang" panose="02030600000101010101" pitchFamily="18" charset="-127"/>
                <a:ea typeface="Batang" panose="02030600000101010101" pitchFamily="18" charset="-127"/>
              </a:rPr>
              <a:t>]</a:t>
            </a:r>
            <a:endParaRPr lang="en-US" sz="1800" b="1" dirty="0">
              <a:latin typeface="Batang" panose="02030600000101010101" pitchFamily="18" charset="-127"/>
              <a:ea typeface="Batang" panose="02030600000101010101" pitchFamily="18" charset="-127"/>
            </a:endParaRPr>
          </a:p>
          <a:p>
            <a:pPr eaLnBrk="1" hangingPunct="1">
              <a:spcBef>
                <a:spcPct val="0"/>
              </a:spcBef>
              <a:buFontTx/>
              <a:buAutoNum type="arabicPeriod"/>
            </a:pPr>
            <a:r>
              <a:rPr lang="en-US" sz="1800" b="1" dirty="0" smtClean="0">
                <a:latin typeface="Batang" panose="02030600000101010101" pitchFamily="18" charset="-127"/>
                <a:ea typeface="Batang" panose="02030600000101010101" pitchFamily="18" charset="-127"/>
              </a:rPr>
              <a:t>[</a:t>
            </a:r>
            <a:r>
              <a:rPr lang="en-US" sz="1800" b="1" dirty="0">
                <a:latin typeface="Batang" panose="02030600000101010101" pitchFamily="18" charset="-127"/>
                <a:ea typeface="Batang" panose="02030600000101010101" pitchFamily="18" charset="-127"/>
              </a:rPr>
              <a:t>End of step 1 Outer loop]</a:t>
            </a:r>
          </a:p>
          <a:p>
            <a:pPr eaLnBrk="1" hangingPunct="1">
              <a:spcBef>
                <a:spcPct val="0"/>
              </a:spcBef>
              <a:buFontTx/>
              <a:buNone/>
            </a:pPr>
            <a:r>
              <a:rPr lang="en-US" sz="1800" b="1" dirty="0">
                <a:latin typeface="Batang" panose="02030600000101010101" pitchFamily="18" charset="-127"/>
                <a:ea typeface="Batang" panose="02030600000101010101" pitchFamily="18" charset="-127"/>
              </a:rPr>
              <a:t>6</a:t>
            </a:r>
            <a:r>
              <a:rPr lang="en-US" sz="1800" b="1" dirty="0" smtClean="0">
                <a:latin typeface="Batang" panose="02030600000101010101" pitchFamily="18" charset="-127"/>
                <a:ea typeface="Batang" panose="02030600000101010101" pitchFamily="18" charset="-127"/>
              </a:rPr>
              <a:t>. </a:t>
            </a:r>
            <a:r>
              <a:rPr lang="en-US" sz="1800" b="1" dirty="0">
                <a:latin typeface="Batang" panose="02030600000101010101" pitchFamily="18" charset="-127"/>
                <a:ea typeface="Batang" panose="02030600000101010101" pitchFamily="18" charset="-127"/>
              </a:rPr>
              <a:t>Exit</a:t>
            </a:r>
          </a:p>
          <a:p>
            <a:pPr eaLnBrk="1" hangingPunct="1">
              <a:spcBef>
                <a:spcPct val="0"/>
              </a:spcBef>
              <a:buFontTx/>
              <a:buNone/>
            </a:pPr>
            <a:endParaRPr lang="en-US" sz="1800" b="1" dirty="0"/>
          </a:p>
          <a:p>
            <a:pPr eaLnBrk="1" hangingPunct="1">
              <a:spcBef>
                <a:spcPct val="50000"/>
              </a:spcBef>
              <a:buFontTx/>
              <a:buNone/>
            </a:pPr>
            <a:endParaRPr lang="en-US" sz="1800" dirty="0"/>
          </a:p>
        </p:txBody>
      </p:sp>
      <p:sp>
        <p:nvSpPr>
          <p:cNvPr id="1843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89DA024B-6109-4698-B862-F3EA5638748B}" type="datetime5">
              <a:rPr lang="en-US" sz="1400" smtClean="0"/>
              <a:pPr>
                <a:spcBef>
                  <a:spcPct val="0"/>
                </a:spcBef>
                <a:buFontTx/>
                <a:buNone/>
              </a:pPr>
              <a:t>28-Feb-22</a:t>
            </a:fld>
            <a:endParaRPr lang="en-US" sz="1400" smtClean="0"/>
          </a:p>
        </p:txBody>
      </p:sp>
      <p:sp>
        <p:nvSpPr>
          <p:cNvPr id="1843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EF9AA66-3128-4779-B924-C0E62EE9A720}" type="slidenum">
              <a:rPr lang="en-US" sz="1400" smtClean="0"/>
              <a:pPr>
                <a:spcBef>
                  <a:spcPct val="0"/>
                </a:spcBef>
                <a:buFontTx/>
                <a:buNone/>
              </a:pPr>
              <a:t>12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685800" y="1676400"/>
            <a:ext cx="7772400" cy="4419600"/>
          </a:xfrm>
        </p:spPr>
        <p:txBody>
          <a:bodyPr/>
          <a:lstStyle/>
          <a:p>
            <a:pPr eaLnBrk="1" hangingPunct="1"/>
            <a:r>
              <a:rPr lang="en-US" sz="2400" b="1" smtClean="0"/>
              <a:t>Sorting takes an unordered collection and makes it an ordered one.</a:t>
            </a:r>
          </a:p>
        </p:txBody>
      </p:sp>
      <p:sp>
        <p:nvSpPr>
          <p:cNvPr id="19459" name="Rectangle 4"/>
          <p:cNvSpPr>
            <a:spLocks noChangeArrowheads="1"/>
          </p:cNvSpPr>
          <p:nvPr/>
        </p:nvSpPr>
        <p:spPr bwMode="auto">
          <a:xfrm>
            <a:off x="1211263" y="3203575"/>
            <a:ext cx="6518275" cy="71596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19460" name="Line 5"/>
          <p:cNvSpPr>
            <a:spLocks noChangeShapeType="1"/>
          </p:cNvSpPr>
          <p:nvPr/>
        </p:nvSpPr>
        <p:spPr bwMode="auto">
          <a:xfrm>
            <a:off x="2220913" y="3198813"/>
            <a:ext cx="0" cy="7127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1" name="Line 6"/>
          <p:cNvSpPr>
            <a:spLocks noChangeShapeType="1"/>
          </p:cNvSpPr>
          <p:nvPr/>
        </p:nvSpPr>
        <p:spPr bwMode="auto">
          <a:xfrm>
            <a:off x="3238500" y="3198813"/>
            <a:ext cx="0" cy="7254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2" name="Line 7"/>
          <p:cNvSpPr>
            <a:spLocks noChangeShapeType="1"/>
          </p:cNvSpPr>
          <p:nvPr/>
        </p:nvSpPr>
        <p:spPr bwMode="auto">
          <a:xfrm>
            <a:off x="4276725" y="3198813"/>
            <a:ext cx="0" cy="7254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3" name="Line 8"/>
          <p:cNvSpPr>
            <a:spLocks noChangeShapeType="1"/>
          </p:cNvSpPr>
          <p:nvPr/>
        </p:nvSpPr>
        <p:spPr bwMode="auto">
          <a:xfrm>
            <a:off x="5386388" y="3198813"/>
            <a:ext cx="0" cy="7254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4" name="Line 9"/>
          <p:cNvSpPr>
            <a:spLocks noChangeShapeType="1"/>
          </p:cNvSpPr>
          <p:nvPr/>
        </p:nvSpPr>
        <p:spPr bwMode="auto">
          <a:xfrm>
            <a:off x="6540500" y="3211513"/>
            <a:ext cx="0" cy="7000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65" name="Rectangle 10"/>
          <p:cNvSpPr>
            <a:spLocks noChangeArrowheads="1"/>
          </p:cNvSpPr>
          <p:nvPr/>
        </p:nvSpPr>
        <p:spPr bwMode="auto">
          <a:xfrm>
            <a:off x="6958013" y="33782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19466" name="Rectangle 11"/>
          <p:cNvSpPr>
            <a:spLocks noChangeArrowheads="1"/>
          </p:cNvSpPr>
          <p:nvPr/>
        </p:nvSpPr>
        <p:spPr bwMode="auto">
          <a:xfrm>
            <a:off x="4516438" y="33655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19467" name="Rectangle 12"/>
          <p:cNvSpPr>
            <a:spLocks noChangeArrowheads="1"/>
          </p:cNvSpPr>
          <p:nvPr/>
        </p:nvSpPr>
        <p:spPr bwMode="auto">
          <a:xfrm>
            <a:off x="3430588" y="3378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19468" name="Rectangle 13"/>
          <p:cNvSpPr>
            <a:spLocks noChangeArrowheads="1"/>
          </p:cNvSpPr>
          <p:nvPr/>
        </p:nvSpPr>
        <p:spPr bwMode="auto">
          <a:xfrm>
            <a:off x="2344738" y="33782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19469" name="Rectangle 14"/>
          <p:cNvSpPr>
            <a:spLocks noChangeArrowheads="1"/>
          </p:cNvSpPr>
          <p:nvPr/>
        </p:nvSpPr>
        <p:spPr bwMode="auto">
          <a:xfrm>
            <a:off x="1376363" y="3392488"/>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19470" name="Rectangle 15"/>
          <p:cNvSpPr>
            <a:spLocks noChangeArrowheads="1"/>
          </p:cNvSpPr>
          <p:nvPr/>
        </p:nvSpPr>
        <p:spPr bwMode="auto">
          <a:xfrm>
            <a:off x="5559425" y="3363913"/>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p>
        </p:txBody>
      </p:sp>
      <p:sp>
        <p:nvSpPr>
          <p:cNvPr id="19471" name="Rectangle 16"/>
          <p:cNvSpPr>
            <a:spLocks noChangeArrowheads="1"/>
          </p:cNvSpPr>
          <p:nvPr/>
        </p:nvSpPr>
        <p:spPr bwMode="auto">
          <a:xfrm>
            <a:off x="1447800" y="4816475"/>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grpSp>
        <p:nvGrpSpPr>
          <p:cNvPr id="19472" name="Group 17"/>
          <p:cNvGrpSpPr>
            <a:grpSpLocks/>
          </p:cNvGrpSpPr>
          <p:nvPr/>
        </p:nvGrpSpPr>
        <p:grpSpPr bwMode="auto">
          <a:xfrm>
            <a:off x="1143000" y="5224463"/>
            <a:ext cx="6518275" cy="723900"/>
            <a:chOff x="539" y="3921"/>
            <a:chExt cx="3074" cy="608"/>
          </a:xfrm>
        </p:grpSpPr>
        <p:sp>
          <p:nvSpPr>
            <p:cNvPr id="19478" name="Rectangle 18"/>
            <p:cNvSpPr>
              <a:spLocks noChangeArrowheads="1"/>
            </p:cNvSpPr>
            <p:nvPr/>
          </p:nvSpPr>
          <p:spPr bwMode="auto">
            <a:xfrm>
              <a:off x="539" y="3925"/>
              <a:ext cx="3074" cy="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19479" name="Line 19"/>
            <p:cNvSpPr>
              <a:spLocks noChangeShapeType="1"/>
            </p:cNvSpPr>
            <p:nvPr/>
          </p:nvSpPr>
          <p:spPr bwMode="auto">
            <a:xfrm>
              <a:off x="1015" y="3921"/>
              <a:ext cx="0" cy="59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0" name="Line 20"/>
            <p:cNvSpPr>
              <a:spLocks noChangeShapeType="1"/>
            </p:cNvSpPr>
            <p:nvPr/>
          </p:nvSpPr>
          <p:spPr bwMode="auto">
            <a:xfrm>
              <a:off x="1495" y="3921"/>
              <a:ext cx="0" cy="6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1" name="Line 21"/>
            <p:cNvSpPr>
              <a:spLocks noChangeShapeType="1"/>
            </p:cNvSpPr>
            <p:nvPr/>
          </p:nvSpPr>
          <p:spPr bwMode="auto">
            <a:xfrm>
              <a:off x="1985" y="3921"/>
              <a:ext cx="0" cy="6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2" name="Line 22"/>
            <p:cNvSpPr>
              <a:spLocks noChangeShapeType="1"/>
            </p:cNvSpPr>
            <p:nvPr/>
          </p:nvSpPr>
          <p:spPr bwMode="auto">
            <a:xfrm>
              <a:off x="2508" y="3921"/>
              <a:ext cx="0" cy="6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3" name="Line 23"/>
            <p:cNvSpPr>
              <a:spLocks noChangeShapeType="1"/>
            </p:cNvSpPr>
            <p:nvPr/>
          </p:nvSpPr>
          <p:spPr bwMode="auto">
            <a:xfrm>
              <a:off x="3052" y="3932"/>
              <a:ext cx="0" cy="58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84" name="Rectangle 24"/>
            <p:cNvSpPr>
              <a:spLocks noChangeArrowheads="1"/>
            </p:cNvSpPr>
            <p:nvPr/>
          </p:nvSpPr>
          <p:spPr bwMode="auto">
            <a:xfrm>
              <a:off x="679" y="4061"/>
              <a:ext cx="16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endParaRPr lang="en-US" sz="2400"/>
            </a:p>
          </p:txBody>
        </p:sp>
        <p:sp>
          <p:nvSpPr>
            <p:cNvPr id="19485" name="Rectangle 25"/>
            <p:cNvSpPr>
              <a:spLocks noChangeArrowheads="1"/>
            </p:cNvSpPr>
            <p:nvPr/>
          </p:nvSpPr>
          <p:spPr bwMode="auto">
            <a:xfrm>
              <a:off x="1106" y="4050"/>
              <a:ext cx="2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19486" name="Rectangle 26"/>
            <p:cNvSpPr>
              <a:spLocks noChangeArrowheads="1"/>
            </p:cNvSpPr>
            <p:nvPr/>
          </p:nvSpPr>
          <p:spPr bwMode="auto">
            <a:xfrm>
              <a:off x="1586" y="4040"/>
              <a:ext cx="2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19487" name="Rectangle 27"/>
            <p:cNvSpPr>
              <a:spLocks noChangeArrowheads="1"/>
            </p:cNvSpPr>
            <p:nvPr/>
          </p:nvSpPr>
          <p:spPr bwMode="auto">
            <a:xfrm>
              <a:off x="2087" y="4061"/>
              <a:ext cx="2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19488" name="Rectangle 28"/>
            <p:cNvSpPr>
              <a:spLocks noChangeArrowheads="1"/>
            </p:cNvSpPr>
            <p:nvPr/>
          </p:nvSpPr>
          <p:spPr bwMode="auto">
            <a:xfrm>
              <a:off x="2621" y="4050"/>
              <a:ext cx="24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19489" name="Rectangle 29"/>
            <p:cNvSpPr>
              <a:spLocks noChangeArrowheads="1"/>
            </p:cNvSpPr>
            <p:nvPr/>
          </p:nvSpPr>
          <p:spPr bwMode="auto">
            <a:xfrm>
              <a:off x="3112" y="4050"/>
              <a:ext cx="32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endParaRPr lang="en-US" sz="2400"/>
            </a:p>
          </p:txBody>
        </p:sp>
      </p:grpSp>
      <p:sp>
        <p:nvSpPr>
          <p:cNvPr id="19473" name="Rectangle 30"/>
          <p:cNvSpPr>
            <a:spLocks noChangeArrowheads="1"/>
          </p:cNvSpPr>
          <p:nvPr/>
        </p:nvSpPr>
        <p:spPr bwMode="auto">
          <a:xfrm>
            <a:off x="1524000" y="2743200"/>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19474" name="Line 31"/>
          <p:cNvSpPr>
            <a:spLocks noChangeShapeType="1"/>
          </p:cNvSpPr>
          <p:nvPr/>
        </p:nvSpPr>
        <p:spPr bwMode="auto">
          <a:xfrm>
            <a:off x="4276725" y="4094163"/>
            <a:ext cx="0" cy="900112"/>
          </a:xfrm>
          <a:prstGeom prst="line">
            <a:avLst/>
          </a:prstGeom>
          <a:noFill/>
          <a:ln w="76200">
            <a:solidFill>
              <a:srgbClr val="FF0033"/>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2" name="Rectangle 33"/>
          <p:cNvSpPr>
            <a:spLocks noGrp="1" noChangeArrowheads="1"/>
          </p:cNvSpPr>
          <p:nvPr>
            <p:ph type="title"/>
          </p:nvPr>
        </p:nvSpPr>
        <p:spPr/>
        <p:txBody>
          <a:bodyPr/>
          <a:lstStyle/>
          <a:p>
            <a:pPr eaLnBrk="1" hangingPunct="1">
              <a:defRPr/>
            </a:pPr>
            <a:r>
              <a:rPr lang="en-US" smtClean="0"/>
              <a:t>Sorting : Bubble sort</a:t>
            </a:r>
          </a:p>
        </p:txBody>
      </p:sp>
      <p:sp>
        <p:nvSpPr>
          <p:cNvPr id="1947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3B156156-9FAF-422C-94A0-E87AA317141D}" type="datetime5">
              <a:rPr lang="en-US" sz="1400" smtClean="0"/>
              <a:pPr>
                <a:spcBef>
                  <a:spcPct val="0"/>
                </a:spcBef>
                <a:buFontTx/>
                <a:buNone/>
              </a:pPr>
              <a:t>28-Feb-22</a:t>
            </a:fld>
            <a:endParaRPr lang="en-US" sz="1400" smtClean="0"/>
          </a:p>
        </p:txBody>
      </p:sp>
      <p:sp>
        <p:nvSpPr>
          <p:cNvPr id="1947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1D3A10DB-FEF3-4EC8-92E6-5974E486361B}" type="slidenum">
              <a:rPr lang="en-US" sz="1400" smtClean="0"/>
              <a:pPr>
                <a:spcBef>
                  <a:spcPct val="0"/>
                </a:spcBef>
                <a:buFontTx/>
                <a:buNone/>
              </a:pPr>
              <a:t>13</a:t>
            </a:fld>
            <a:endParaRPr lang="en-US" sz="140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0483"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a:t>
            </a:r>
            <a:r>
              <a:rPr lang="en-US" b="1" smtClean="0">
                <a:solidFill>
                  <a:srgbClr val="3333FF"/>
                </a:solidFill>
              </a:rPr>
              <a:t>largest value</a:t>
            </a:r>
            <a:r>
              <a:rPr lang="en-US" b="1" smtClean="0"/>
              <a:t> to the end using </a:t>
            </a:r>
            <a:r>
              <a:rPr lang="en-US" b="1" smtClean="0">
                <a:solidFill>
                  <a:srgbClr val="3333FF"/>
                </a:solidFill>
              </a:rPr>
              <a:t>pair-wise comparisons and swapping</a:t>
            </a:r>
          </a:p>
        </p:txBody>
      </p:sp>
      <p:sp>
        <p:nvSpPr>
          <p:cNvPr id="20484"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0485"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0"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20491"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0492"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0493"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0494"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20495"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p>
        </p:txBody>
      </p:sp>
      <p:sp>
        <p:nvSpPr>
          <p:cNvPr id="20496"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0497"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BE5F3ED2-5E2C-42CD-B965-57040E77C01F}" type="datetime5">
              <a:rPr lang="en-US" sz="1400" smtClean="0"/>
              <a:pPr>
                <a:spcBef>
                  <a:spcPct val="0"/>
                </a:spcBef>
                <a:buFontTx/>
                <a:buNone/>
              </a:pPr>
              <a:t>28-Feb-22</a:t>
            </a:fld>
            <a:endParaRPr lang="en-US" sz="1400" smtClean="0"/>
          </a:p>
        </p:txBody>
      </p:sp>
      <p:sp>
        <p:nvSpPr>
          <p:cNvPr id="2049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1F4F515-31F6-4D46-BC75-5ABD0AB5C4EE}" type="slidenum">
              <a:rPr lang="en-US" sz="1400" smtClean="0"/>
              <a:pPr>
                <a:spcBef>
                  <a:spcPct val="0"/>
                </a:spcBef>
                <a:buFontTx/>
                <a:buNone/>
              </a:pPr>
              <a:t>14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1507"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a:t>
            </a:r>
            <a:r>
              <a:rPr lang="en-US" b="1" u="sng" smtClean="0">
                <a:solidFill>
                  <a:srgbClr val="C00000"/>
                </a:solidFill>
              </a:rPr>
              <a:t>using pair-wise comparisons and swapping</a:t>
            </a:r>
          </a:p>
        </p:txBody>
      </p:sp>
      <p:sp>
        <p:nvSpPr>
          <p:cNvPr id="2150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150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14"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21515"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1516"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1517"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21518"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77</a:t>
            </a:r>
            <a:endParaRPr lang="en-US" sz="2400">
              <a:solidFill>
                <a:srgbClr val="FF0033"/>
              </a:solidFill>
            </a:endParaRPr>
          </a:p>
        </p:txBody>
      </p:sp>
      <p:sp>
        <p:nvSpPr>
          <p:cNvPr id="21519"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p>
        </p:txBody>
      </p:sp>
      <p:sp>
        <p:nvSpPr>
          <p:cNvPr id="21520"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1521" name="Rectangle 17"/>
          <p:cNvSpPr>
            <a:spLocks noChangeArrowheads="1"/>
          </p:cNvSpPr>
          <p:nvPr/>
        </p:nvSpPr>
        <p:spPr bwMode="auto">
          <a:xfrm>
            <a:off x="1211263" y="4600575"/>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1522" name="Rectangle 18"/>
          <p:cNvSpPr>
            <a:spLocks noChangeArrowheads="1"/>
          </p:cNvSpPr>
          <p:nvPr/>
        </p:nvSpPr>
        <p:spPr bwMode="auto">
          <a:xfrm>
            <a:off x="2220913" y="4600575"/>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50195" name="AutoShape 19"/>
          <p:cNvSpPr>
            <a:spLocks noChangeArrowheads="1"/>
          </p:cNvSpPr>
          <p:nvPr/>
        </p:nvSpPr>
        <p:spPr bwMode="auto">
          <a:xfrm>
            <a:off x="1011238" y="4132263"/>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Swap</a:t>
            </a:r>
          </a:p>
        </p:txBody>
      </p:sp>
      <p:grpSp>
        <p:nvGrpSpPr>
          <p:cNvPr id="2" name="Group 20"/>
          <p:cNvGrpSpPr>
            <a:grpSpLocks/>
          </p:cNvGrpSpPr>
          <p:nvPr/>
        </p:nvGrpSpPr>
        <p:grpSpPr bwMode="auto">
          <a:xfrm>
            <a:off x="1206500" y="4595813"/>
            <a:ext cx="2019300" cy="708025"/>
            <a:chOff x="760" y="2895"/>
            <a:chExt cx="1272" cy="446"/>
          </a:xfrm>
        </p:grpSpPr>
        <p:sp>
          <p:nvSpPr>
            <p:cNvPr id="21527"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42</a:t>
              </a:r>
            </a:p>
          </p:txBody>
        </p:sp>
        <p:sp>
          <p:nvSpPr>
            <p:cNvPr id="21528"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77</a:t>
              </a:r>
            </a:p>
          </p:txBody>
        </p:sp>
      </p:grpSp>
      <p:sp>
        <p:nvSpPr>
          <p:cNvPr id="21525"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38B6527-D3AD-4540-A9FC-7B8707BAFFDD}" type="datetime5">
              <a:rPr lang="en-US" sz="1400" smtClean="0"/>
              <a:pPr>
                <a:spcBef>
                  <a:spcPct val="0"/>
                </a:spcBef>
                <a:buFontTx/>
                <a:buNone/>
              </a:pPr>
              <a:t>28-Feb-22</a:t>
            </a:fld>
            <a:endParaRPr lang="en-US" sz="1400" smtClean="0"/>
          </a:p>
        </p:txBody>
      </p:sp>
      <p:sp>
        <p:nvSpPr>
          <p:cNvPr id="2152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1BF14FFD-F3C4-43FC-96BB-01AFB3BA2593}" type="slidenum">
              <a:rPr lang="en-US" sz="1400" smtClean="0"/>
              <a:pPr>
                <a:spcBef>
                  <a:spcPct val="0"/>
                </a:spcBef>
                <a:buFontTx/>
                <a:buNone/>
              </a:pPr>
              <a:t>15</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195"/>
                                        </p:tgtEl>
                                        <p:attrNameLst>
                                          <p:attrName>style.visibility</p:attrName>
                                        </p:attrNameLst>
                                      </p:cBhvr>
                                      <p:to>
                                        <p:strVal val="visible"/>
                                      </p:to>
                                    </p:set>
                                    <p:anim calcmode="lin" valueType="num">
                                      <p:cBhvr>
                                        <p:cTn id="7" dur="500" fill="hold"/>
                                        <p:tgtEl>
                                          <p:spTgt spid="50195"/>
                                        </p:tgtEl>
                                        <p:attrNameLst>
                                          <p:attrName>ppt_w</p:attrName>
                                        </p:attrNameLst>
                                      </p:cBhvr>
                                      <p:tavLst>
                                        <p:tav tm="0">
                                          <p:val>
                                            <p:fltVal val="0"/>
                                          </p:val>
                                        </p:tav>
                                        <p:tav tm="100000">
                                          <p:val>
                                            <p:strVal val="#ppt_w"/>
                                          </p:val>
                                        </p:tav>
                                      </p:tavLst>
                                    </p:anim>
                                    <p:anim calcmode="lin" valueType="num">
                                      <p:cBhvr>
                                        <p:cTn id="8" dur="500" fill="hold"/>
                                        <p:tgtEl>
                                          <p:spTgt spid="5019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0195"/>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5"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2531"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using pair-wise comparisons and swapping</a:t>
            </a:r>
          </a:p>
        </p:txBody>
      </p:sp>
      <p:sp>
        <p:nvSpPr>
          <p:cNvPr id="22532"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2533"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4"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5"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6"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7"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2538"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22539"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2540"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35</a:t>
            </a:r>
            <a:endParaRPr lang="en-US" sz="2400">
              <a:solidFill>
                <a:srgbClr val="FF0033"/>
              </a:solidFill>
            </a:endParaRPr>
          </a:p>
        </p:txBody>
      </p:sp>
      <p:sp>
        <p:nvSpPr>
          <p:cNvPr id="22541"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77</a:t>
            </a:r>
            <a:endParaRPr lang="en-US" sz="2400">
              <a:solidFill>
                <a:srgbClr val="FF0033"/>
              </a:solidFill>
            </a:endParaRPr>
          </a:p>
        </p:txBody>
      </p:sp>
      <p:sp>
        <p:nvSpPr>
          <p:cNvPr id="22542"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2543"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p>
        </p:txBody>
      </p:sp>
      <p:sp>
        <p:nvSpPr>
          <p:cNvPr id="22544"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2545" name="Rectangle 17"/>
          <p:cNvSpPr>
            <a:spLocks noChangeArrowheads="1"/>
          </p:cNvSpPr>
          <p:nvPr/>
        </p:nvSpPr>
        <p:spPr bwMode="auto">
          <a:xfrm>
            <a:off x="2220913" y="4587875"/>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2546" name="Rectangle 18"/>
          <p:cNvSpPr>
            <a:spLocks noChangeArrowheads="1"/>
          </p:cNvSpPr>
          <p:nvPr/>
        </p:nvSpPr>
        <p:spPr bwMode="auto">
          <a:xfrm>
            <a:off x="3259138" y="4587875"/>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51219" name="AutoShape 19"/>
          <p:cNvSpPr>
            <a:spLocks noChangeArrowheads="1"/>
          </p:cNvSpPr>
          <p:nvPr/>
        </p:nvSpPr>
        <p:spPr bwMode="auto">
          <a:xfrm>
            <a:off x="2062163" y="4141788"/>
            <a:ext cx="241935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Swap</a:t>
            </a:r>
          </a:p>
        </p:txBody>
      </p:sp>
      <p:grpSp>
        <p:nvGrpSpPr>
          <p:cNvPr id="2" name="Group 20"/>
          <p:cNvGrpSpPr>
            <a:grpSpLocks/>
          </p:cNvGrpSpPr>
          <p:nvPr/>
        </p:nvGrpSpPr>
        <p:grpSpPr bwMode="auto">
          <a:xfrm>
            <a:off x="2257425" y="4605338"/>
            <a:ext cx="2019300" cy="708025"/>
            <a:chOff x="760" y="2895"/>
            <a:chExt cx="1272" cy="446"/>
          </a:xfrm>
        </p:grpSpPr>
        <p:sp>
          <p:nvSpPr>
            <p:cNvPr id="22551"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35</a:t>
              </a:r>
            </a:p>
          </p:txBody>
        </p:sp>
        <p:sp>
          <p:nvSpPr>
            <p:cNvPr id="22552"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77</a:t>
              </a:r>
            </a:p>
          </p:txBody>
        </p:sp>
      </p:grpSp>
      <p:sp>
        <p:nvSpPr>
          <p:cNvPr id="22549"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BD4ED8C1-1957-4F54-A4DB-11D01F33232C}" type="datetime5">
              <a:rPr lang="en-US" sz="1400" smtClean="0"/>
              <a:pPr>
                <a:spcBef>
                  <a:spcPct val="0"/>
                </a:spcBef>
                <a:buFontTx/>
                <a:buNone/>
              </a:pPr>
              <a:t>28-Feb-22</a:t>
            </a:fld>
            <a:endParaRPr lang="en-US" sz="1400" smtClean="0"/>
          </a:p>
        </p:txBody>
      </p:sp>
      <p:sp>
        <p:nvSpPr>
          <p:cNvPr id="225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B9F6A9F7-3C47-4D1E-8BF7-4A08A18E141D}" type="slidenum">
              <a:rPr lang="en-US" sz="1400" smtClean="0"/>
              <a:pPr>
                <a:spcBef>
                  <a:spcPct val="0"/>
                </a:spcBef>
                <a:buFontTx/>
                <a:buNone/>
              </a:pPr>
              <a:t>16</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1219"/>
                                        </p:tgtEl>
                                        <p:attrNameLst>
                                          <p:attrName>style.visibility</p:attrName>
                                        </p:attrNameLst>
                                      </p:cBhvr>
                                      <p:to>
                                        <p:strVal val="visible"/>
                                      </p:to>
                                    </p:set>
                                    <p:anim calcmode="lin" valueType="num">
                                      <p:cBhvr>
                                        <p:cTn id="7" dur="500" fill="hold"/>
                                        <p:tgtEl>
                                          <p:spTgt spid="51219"/>
                                        </p:tgtEl>
                                        <p:attrNameLst>
                                          <p:attrName>ppt_w</p:attrName>
                                        </p:attrNameLst>
                                      </p:cBhvr>
                                      <p:tavLst>
                                        <p:tav tm="0">
                                          <p:val>
                                            <p:fltVal val="0"/>
                                          </p:val>
                                        </p:tav>
                                        <p:tav tm="100000">
                                          <p:val>
                                            <p:strVal val="#ppt_w"/>
                                          </p:val>
                                        </p:tav>
                                      </p:tavLst>
                                    </p:anim>
                                    <p:anim calcmode="lin" valueType="num">
                                      <p:cBhvr>
                                        <p:cTn id="8" dur="500" fill="hold"/>
                                        <p:tgtEl>
                                          <p:spTgt spid="51219"/>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1219"/>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3555"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using pair-wise comparisons and swapping</a:t>
            </a:r>
          </a:p>
        </p:txBody>
      </p:sp>
      <p:sp>
        <p:nvSpPr>
          <p:cNvPr id="2355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355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5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562"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23563"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12</a:t>
            </a:r>
            <a:endParaRPr lang="en-US" sz="2400">
              <a:solidFill>
                <a:srgbClr val="FF0033"/>
              </a:solidFill>
            </a:endParaRPr>
          </a:p>
        </p:txBody>
      </p:sp>
      <p:sp>
        <p:nvSpPr>
          <p:cNvPr id="23564"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77</a:t>
            </a:r>
            <a:endParaRPr lang="en-US" sz="2400">
              <a:solidFill>
                <a:srgbClr val="FF0033"/>
              </a:solidFill>
            </a:endParaRPr>
          </a:p>
        </p:txBody>
      </p:sp>
      <p:sp>
        <p:nvSpPr>
          <p:cNvPr id="23565"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3566"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3567"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101</a:t>
            </a:r>
          </a:p>
        </p:txBody>
      </p:sp>
      <p:sp>
        <p:nvSpPr>
          <p:cNvPr id="23568"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3569" name="Rectangle 17"/>
          <p:cNvSpPr>
            <a:spLocks noChangeArrowheads="1"/>
          </p:cNvSpPr>
          <p:nvPr/>
        </p:nvSpPr>
        <p:spPr bwMode="auto">
          <a:xfrm>
            <a:off x="3267075" y="4600575"/>
            <a:ext cx="1009650"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3570" name="Rectangle 18"/>
          <p:cNvSpPr>
            <a:spLocks noChangeArrowheads="1"/>
          </p:cNvSpPr>
          <p:nvPr/>
        </p:nvSpPr>
        <p:spPr bwMode="auto">
          <a:xfrm>
            <a:off x="4276725" y="4600575"/>
            <a:ext cx="109537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52243" name="AutoShape 19"/>
          <p:cNvSpPr>
            <a:spLocks noChangeArrowheads="1"/>
          </p:cNvSpPr>
          <p:nvPr/>
        </p:nvSpPr>
        <p:spPr bwMode="auto">
          <a:xfrm>
            <a:off x="3057525" y="4132263"/>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Swap</a:t>
            </a:r>
          </a:p>
        </p:txBody>
      </p:sp>
      <p:grpSp>
        <p:nvGrpSpPr>
          <p:cNvPr id="2" name="Group 20"/>
          <p:cNvGrpSpPr>
            <a:grpSpLocks/>
          </p:cNvGrpSpPr>
          <p:nvPr/>
        </p:nvGrpSpPr>
        <p:grpSpPr bwMode="auto">
          <a:xfrm>
            <a:off x="3267075" y="4595813"/>
            <a:ext cx="2087563" cy="708025"/>
            <a:chOff x="760" y="2895"/>
            <a:chExt cx="1272" cy="446"/>
          </a:xfrm>
        </p:grpSpPr>
        <p:sp>
          <p:nvSpPr>
            <p:cNvPr id="23575"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12</a:t>
              </a:r>
            </a:p>
          </p:txBody>
        </p:sp>
        <p:sp>
          <p:nvSpPr>
            <p:cNvPr id="23576"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77</a:t>
              </a:r>
            </a:p>
          </p:txBody>
        </p:sp>
      </p:grpSp>
      <p:sp>
        <p:nvSpPr>
          <p:cNvPr id="23573"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86F1435-34B3-4F72-A26C-6B711CFE9ECD}" type="datetime5">
              <a:rPr lang="en-US" sz="1400" smtClean="0"/>
              <a:pPr>
                <a:spcBef>
                  <a:spcPct val="0"/>
                </a:spcBef>
                <a:buFontTx/>
                <a:buNone/>
              </a:pPr>
              <a:t>28-Feb-22</a:t>
            </a:fld>
            <a:endParaRPr lang="en-US" sz="1400" smtClean="0"/>
          </a:p>
        </p:txBody>
      </p:sp>
      <p:sp>
        <p:nvSpPr>
          <p:cNvPr id="235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BD37F3AD-575E-453C-93B2-EA692D85B62B}" type="slidenum">
              <a:rPr lang="en-US" sz="1400" smtClean="0"/>
              <a:pPr>
                <a:spcBef>
                  <a:spcPct val="0"/>
                </a:spcBef>
                <a:buFontTx/>
                <a:buNone/>
              </a:pPr>
              <a:t>17</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2243"/>
                                        </p:tgtEl>
                                        <p:attrNameLst>
                                          <p:attrName>style.visibility</p:attrName>
                                        </p:attrNameLst>
                                      </p:cBhvr>
                                      <p:to>
                                        <p:strVal val="visible"/>
                                      </p:to>
                                    </p:set>
                                    <p:anim calcmode="lin" valueType="num">
                                      <p:cBhvr>
                                        <p:cTn id="7" dur="500" fill="hold"/>
                                        <p:tgtEl>
                                          <p:spTgt spid="52243"/>
                                        </p:tgtEl>
                                        <p:attrNameLst>
                                          <p:attrName>ppt_w</p:attrName>
                                        </p:attrNameLst>
                                      </p:cBhvr>
                                      <p:tavLst>
                                        <p:tav tm="0">
                                          <p:val>
                                            <p:fltVal val="0"/>
                                          </p:val>
                                        </p:tav>
                                        <p:tav tm="100000">
                                          <p:val>
                                            <p:strVal val="#ppt_w"/>
                                          </p:val>
                                        </p:tav>
                                      </p:tavLst>
                                    </p:anim>
                                    <p:anim calcmode="lin" valueType="num">
                                      <p:cBhvr>
                                        <p:cTn id="8" dur="500" fill="hold"/>
                                        <p:tgtEl>
                                          <p:spTgt spid="52243"/>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2243"/>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4579"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using pair-wise comparisons and swapping</a:t>
            </a:r>
          </a:p>
        </p:txBody>
      </p:sp>
      <p:sp>
        <p:nvSpPr>
          <p:cNvPr id="24580"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4581"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2"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3"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4"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5"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586"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5</a:t>
            </a:r>
          </a:p>
        </p:txBody>
      </p:sp>
      <p:sp>
        <p:nvSpPr>
          <p:cNvPr id="24587"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77</a:t>
            </a:r>
            <a:endParaRPr lang="en-US" sz="2400">
              <a:solidFill>
                <a:srgbClr val="FF0033"/>
              </a:solidFill>
            </a:endParaRPr>
          </a:p>
        </p:txBody>
      </p:sp>
      <p:sp>
        <p:nvSpPr>
          <p:cNvPr id="24588"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4589"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4590"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4591"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101</a:t>
            </a:r>
          </a:p>
        </p:txBody>
      </p:sp>
      <p:sp>
        <p:nvSpPr>
          <p:cNvPr id="24592"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4593" name="Rectangle 17"/>
          <p:cNvSpPr>
            <a:spLocks noChangeArrowheads="1"/>
          </p:cNvSpPr>
          <p:nvPr/>
        </p:nvSpPr>
        <p:spPr bwMode="auto">
          <a:xfrm>
            <a:off x="4291013" y="4587875"/>
            <a:ext cx="1081087"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4594" name="Rectangle 18"/>
          <p:cNvSpPr>
            <a:spLocks noChangeArrowheads="1"/>
          </p:cNvSpPr>
          <p:nvPr/>
        </p:nvSpPr>
        <p:spPr bwMode="auto">
          <a:xfrm>
            <a:off x="5386388" y="4587875"/>
            <a:ext cx="11525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4595" name="Text Box 19"/>
          <p:cNvSpPr txBox="1">
            <a:spLocks noChangeArrowheads="1"/>
          </p:cNvSpPr>
          <p:nvPr/>
        </p:nvSpPr>
        <p:spPr bwMode="auto">
          <a:xfrm>
            <a:off x="4157663" y="5454650"/>
            <a:ext cx="2603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3333FF"/>
                </a:solidFill>
              </a:rPr>
              <a:t>No need to swap</a:t>
            </a:r>
          </a:p>
        </p:txBody>
      </p:sp>
      <p:sp>
        <p:nvSpPr>
          <p:cNvPr id="2459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B54D74F-757B-4FDD-BE27-69AEC54E1AF2}" type="datetime5">
              <a:rPr lang="en-US" sz="1400" smtClean="0"/>
              <a:pPr>
                <a:spcBef>
                  <a:spcPct val="0"/>
                </a:spcBef>
                <a:buFontTx/>
                <a:buNone/>
              </a:pPr>
              <a:t>28-Feb-22</a:t>
            </a:fld>
            <a:endParaRPr lang="en-US" sz="1400" smtClean="0"/>
          </a:p>
        </p:txBody>
      </p:sp>
      <p:sp>
        <p:nvSpPr>
          <p:cNvPr id="2459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2BA1E04-BAB2-4228-87E9-D1CD3A639FF2}" type="slidenum">
              <a:rPr lang="en-US" sz="1400" smtClean="0"/>
              <a:pPr>
                <a:spcBef>
                  <a:spcPct val="0"/>
                </a:spcBef>
                <a:buFontTx/>
                <a:buNone/>
              </a:pPr>
              <a:t>18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5603"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using pair-wise comparisons and swapping</a:t>
            </a:r>
          </a:p>
        </p:txBody>
      </p:sp>
      <p:sp>
        <p:nvSpPr>
          <p:cNvPr id="25604"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5605"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6"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7"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8"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09"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610" name="Rectangle 10"/>
          <p:cNvSpPr>
            <a:spLocks noChangeArrowheads="1"/>
          </p:cNvSpPr>
          <p:nvPr/>
        </p:nvSpPr>
        <p:spPr bwMode="auto">
          <a:xfrm>
            <a:off x="6958013" y="476726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5</a:t>
            </a:r>
          </a:p>
        </p:txBody>
      </p:sp>
      <p:sp>
        <p:nvSpPr>
          <p:cNvPr id="25611" name="Rectangle 11"/>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25612" name="Rectangle 12"/>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5613" name="Rectangle 13"/>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5614" name="Rectangle 14"/>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5615" name="Rectangle 15"/>
          <p:cNvSpPr>
            <a:spLocks noChangeArrowheads="1"/>
          </p:cNvSpPr>
          <p:nvPr/>
        </p:nvSpPr>
        <p:spPr bwMode="auto">
          <a:xfrm>
            <a:off x="5559425" y="4752975"/>
            <a:ext cx="693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101</a:t>
            </a:r>
          </a:p>
        </p:txBody>
      </p:sp>
      <p:sp>
        <p:nvSpPr>
          <p:cNvPr id="25616" name="Rectangle 16"/>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5617" name="Rectangle 17"/>
          <p:cNvSpPr>
            <a:spLocks noChangeArrowheads="1"/>
          </p:cNvSpPr>
          <p:nvPr/>
        </p:nvSpPr>
        <p:spPr bwMode="auto">
          <a:xfrm>
            <a:off x="5400675" y="4584700"/>
            <a:ext cx="11398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5618" name="Rectangle 18"/>
          <p:cNvSpPr>
            <a:spLocks noChangeArrowheads="1"/>
          </p:cNvSpPr>
          <p:nvPr/>
        </p:nvSpPr>
        <p:spPr bwMode="auto">
          <a:xfrm>
            <a:off x="6553200" y="4584700"/>
            <a:ext cx="1152525" cy="708025"/>
          </a:xfrm>
          <a:prstGeom prst="rect">
            <a:avLst/>
          </a:prstGeom>
          <a:noFill/>
          <a:ln w="76200">
            <a:solidFill>
              <a:srgbClr val="FF00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54291" name="AutoShape 19"/>
          <p:cNvSpPr>
            <a:spLocks noChangeArrowheads="1"/>
          </p:cNvSpPr>
          <p:nvPr/>
        </p:nvSpPr>
        <p:spPr bwMode="auto">
          <a:xfrm>
            <a:off x="5289550" y="4156075"/>
            <a:ext cx="2501900" cy="1536700"/>
          </a:xfrm>
          <a:prstGeom prst="irregularSeal1">
            <a:avLst/>
          </a:prstGeom>
          <a:solidFill>
            <a:srgbClr val="FFCC00"/>
          </a:solidFill>
          <a:ln w="38100">
            <a:solidFill>
              <a:schemeClr val="tx1"/>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Swap</a:t>
            </a:r>
          </a:p>
        </p:txBody>
      </p:sp>
      <p:grpSp>
        <p:nvGrpSpPr>
          <p:cNvPr id="2" name="Group 20"/>
          <p:cNvGrpSpPr>
            <a:grpSpLocks/>
          </p:cNvGrpSpPr>
          <p:nvPr/>
        </p:nvGrpSpPr>
        <p:grpSpPr bwMode="auto">
          <a:xfrm>
            <a:off x="5400675" y="4591050"/>
            <a:ext cx="2328863" cy="708025"/>
            <a:chOff x="760" y="2895"/>
            <a:chExt cx="1272" cy="446"/>
          </a:xfrm>
        </p:grpSpPr>
        <p:sp>
          <p:nvSpPr>
            <p:cNvPr id="25623" name="Rectangle 21"/>
            <p:cNvSpPr>
              <a:spLocks noChangeArrowheads="1"/>
            </p:cNvSpPr>
            <p:nvPr/>
          </p:nvSpPr>
          <p:spPr bwMode="auto">
            <a:xfrm>
              <a:off x="760"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5</a:t>
              </a:r>
            </a:p>
          </p:txBody>
        </p:sp>
        <p:sp>
          <p:nvSpPr>
            <p:cNvPr id="25624" name="Rectangle 22"/>
            <p:cNvSpPr>
              <a:spLocks noChangeArrowheads="1"/>
            </p:cNvSpPr>
            <p:nvPr/>
          </p:nvSpPr>
          <p:spPr bwMode="auto">
            <a:xfrm>
              <a:off x="1396" y="2895"/>
              <a:ext cx="636" cy="446"/>
            </a:xfrm>
            <a:prstGeom prst="rect">
              <a:avLst/>
            </a:prstGeom>
            <a:solidFill>
              <a:schemeClr val="bg1"/>
            </a:solidFill>
            <a:ln w="76200">
              <a:solidFill>
                <a:srgbClr val="FF0033"/>
              </a:solidFill>
              <a:miter lim="800000"/>
              <a:headEnd type="none" w="sm" len="sm"/>
              <a:tailEnd type="none" w="sm" len="sm"/>
            </a:ln>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t>101</a:t>
              </a:r>
            </a:p>
          </p:txBody>
        </p:sp>
      </p:grpSp>
      <p:sp>
        <p:nvSpPr>
          <p:cNvPr id="25621" name="Date Placeholder 2"/>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76EA93C-B85A-412F-835C-211A14ED1262}" type="datetime5">
              <a:rPr lang="en-US" sz="1400" smtClean="0"/>
              <a:pPr>
                <a:spcBef>
                  <a:spcPct val="0"/>
                </a:spcBef>
                <a:buFontTx/>
                <a:buNone/>
              </a:pPr>
              <a:t>28-Feb-22</a:t>
            </a:fld>
            <a:endParaRPr lang="en-US" sz="1400" smtClean="0"/>
          </a:p>
        </p:txBody>
      </p:sp>
      <p:sp>
        <p:nvSpPr>
          <p:cNvPr id="256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02696898-1013-4948-AE55-38487541047A}" type="slidenum">
              <a:rPr lang="en-US" sz="1400" smtClean="0"/>
              <a:pPr>
                <a:spcBef>
                  <a:spcPct val="0"/>
                </a:spcBef>
                <a:buFontTx/>
                <a:buNone/>
              </a:pPr>
              <a:t>19</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4291"/>
                                        </p:tgtEl>
                                        <p:attrNameLst>
                                          <p:attrName>style.visibility</p:attrName>
                                        </p:attrNameLst>
                                      </p:cBhvr>
                                      <p:to>
                                        <p:strVal val="visible"/>
                                      </p:to>
                                    </p:set>
                                    <p:anim calcmode="lin" valueType="num">
                                      <p:cBhvr>
                                        <p:cTn id="7" dur="500" fill="hold"/>
                                        <p:tgtEl>
                                          <p:spTgt spid="54291"/>
                                        </p:tgtEl>
                                        <p:attrNameLst>
                                          <p:attrName>ppt_w</p:attrName>
                                        </p:attrNameLst>
                                      </p:cBhvr>
                                      <p:tavLst>
                                        <p:tav tm="0">
                                          <p:val>
                                            <p:fltVal val="0"/>
                                          </p:val>
                                        </p:tav>
                                        <p:tav tm="100000">
                                          <p:val>
                                            <p:strVal val="#ppt_w"/>
                                          </p:val>
                                        </p:tav>
                                      </p:tavLst>
                                    </p:anim>
                                    <p:anim calcmode="lin" valueType="num">
                                      <p:cBhvr>
                                        <p:cTn id="8" dur="500" fill="hold"/>
                                        <p:tgtEl>
                                          <p:spTgt spid="54291"/>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5"/>
                                            </p:cond>
                                          </p:stCondLst>
                                        </p:cTn>
                                        <p:tgtEl>
                                          <p:spTgt spid="54291"/>
                                        </p:tgtEl>
                                        <p:attrNameLst>
                                          <p:attrName>style.visibility</p:attrName>
                                        </p:attrNameLst>
                                      </p:cBhvr>
                                      <p:to>
                                        <p:strVal val="hidden"/>
                                      </p:to>
                                    </p:set>
                                  </p:sub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9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457200" y="274638"/>
            <a:ext cx="8229600" cy="792162"/>
          </a:xfrm>
        </p:spPr>
        <p:txBody>
          <a:bodyPr/>
          <a:lstStyle/>
          <a:p>
            <a:pPr algn="l" eaLnBrk="1" hangingPunct="1">
              <a:defRPr/>
            </a:pPr>
            <a:r>
              <a:rPr lang="en-US" sz="3600" dirty="0" smtClean="0"/>
              <a:t>Array</a:t>
            </a:r>
          </a:p>
        </p:txBody>
      </p:sp>
      <p:sp>
        <p:nvSpPr>
          <p:cNvPr id="6147" name="Text Box 5"/>
          <p:cNvSpPr txBox="1">
            <a:spLocks noChangeArrowheads="1"/>
          </p:cNvSpPr>
          <p:nvPr/>
        </p:nvSpPr>
        <p:spPr bwMode="auto">
          <a:xfrm>
            <a:off x="228600" y="1371600"/>
            <a:ext cx="86868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Wingdings" panose="05000000000000000000" pitchFamily="2" charset="2"/>
              <a:buChar char="§"/>
            </a:pPr>
            <a:r>
              <a:rPr lang="en-US"/>
              <a:t>Data structures are classified  as either linear or nonlinear.</a:t>
            </a:r>
          </a:p>
          <a:p>
            <a:pPr eaLnBrk="1" hangingPunct="1">
              <a:spcBef>
                <a:spcPct val="50000"/>
              </a:spcBef>
              <a:buFont typeface="Wingdings" panose="05000000000000000000" pitchFamily="2" charset="2"/>
              <a:buChar char="§"/>
            </a:pPr>
            <a:r>
              <a:rPr lang="en-US"/>
              <a:t>A data structure is said to be linear if its elements </a:t>
            </a:r>
            <a:r>
              <a:rPr lang="en-US" u="sng">
                <a:solidFill>
                  <a:srgbClr val="C00000"/>
                </a:solidFill>
              </a:rPr>
              <a:t>form a sequence or a linear list.</a:t>
            </a:r>
          </a:p>
          <a:p>
            <a:pPr eaLnBrk="1" hangingPunct="1">
              <a:spcBef>
                <a:spcPct val="50000"/>
              </a:spcBef>
              <a:buFont typeface="Wingdings" panose="05000000000000000000" pitchFamily="2" charset="2"/>
              <a:buChar char="§"/>
            </a:pPr>
            <a:r>
              <a:rPr lang="en-US"/>
              <a:t>There are </a:t>
            </a:r>
            <a:r>
              <a:rPr lang="en-US" u="sng">
                <a:solidFill>
                  <a:srgbClr val="C00000"/>
                </a:solidFill>
              </a:rPr>
              <a:t>two basic ways </a:t>
            </a:r>
            <a:r>
              <a:rPr lang="en-US"/>
              <a:t>of representing such linear structures in memory.</a:t>
            </a:r>
          </a:p>
          <a:p>
            <a:pPr eaLnBrk="1" hangingPunct="1">
              <a:spcBef>
                <a:spcPct val="50000"/>
              </a:spcBef>
              <a:buFont typeface="Wingdings" panose="05000000000000000000" pitchFamily="2" charset="2"/>
              <a:buChar char="§"/>
            </a:pPr>
            <a:r>
              <a:rPr lang="en-US"/>
              <a:t>One way is to have the linear relationship between the elements represented by means of </a:t>
            </a:r>
            <a:r>
              <a:rPr lang="en-US" u="sng">
                <a:solidFill>
                  <a:srgbClr val="C00000"/>
                </a:solidFill>
              </a:rPr>
              <a:t>sequential memory locations</a:t>
            </a:r>
            <a:r>
              <a:rPr lang="en-US"/>
              <a:t>. These linear structures are called </a:t>
            </a:r>
            <a:r>
              <a:rPr lang="en-US" u="sng">
                <a:solidFill>
                  <a:srgbClr val="C00000"/>
                </a:solidFill>
              </a:rPr>
              <a:t>arrays.</a:t>
            </a:r>
          </a:p>
          <a:p>
            <a:pPr eaLnBrk="1" hangingPunct="1">
              <a:spcBef>
                <a:spcPct val="50000"/>
              </a:spcBef>
              <a:buFont typeface="Wingdings" panose="05000000000000000000" pitchFamily="2" charset="2"/>
              <a:buChar char="§"/>
            </a:pPr>
            <a:r>
              <a:rPr lang="en-US"/>
              <a:t>The other way is to have the linear relationship between the elements represented by means of </a:t>
            </a:r>
            <a:r>
              <a:rPr lang="en-US" u="sng">
                <a:solidFill>
                  <a:srgbClr val="C00000"/>
                </a:solidFill>
              </a:rPr>
              <a:t>pointers or links</a:t>
            </a:r>
            <a:r>
              <a:rPr lang="en-US"/>
              <a:t>. These linear structures are called </a:t>
            </a:r>
            <a:r>
              <a:rPr lang="en-US" u="sng">
                <a:solidFill>
                  <a:srgbClr val="C00000"/>
                </a:solidFill>
              </a:rPr>
              <a:t>linked lists</a:t>
            </a:r>
            <a:r>
              <a:rPr lang="en-US"/>
              <a:t>.</a:t>
            </a:r>
          </a:p>
          <a:p>
            <a:pPr eaLnBrk="1" hangingPunct="1">
              <a:spcBef>
                <a:spcPct val="50000"/>
              </a:spcBef>
              <a:buFont typeface="Wingdings" panose="05000000000000000000" pitchFamily="2" charset="2"/>
              <a:buChar char="§"/>
            </a:pPr>
            <a:r>
              <a:rPr lang="en-US"/>
              <a:t>Nonlinear structures are </a:t>
            </a:r>
            <a:r>
              <a:rPr lang="en-US" u="sng">
                <a:solidFill>
                  <a:srgbClr val="C00000"/>
                </a:solidFill>
              </a:rPr>
              <a:t>trees and graphs</a:t>
            </a:r>
            <a:r>
              <a:rPr lang="en-US"/>
              <a:t>.</a:t>
            </a:r>
          </a:p>
        </p:txBody>
      </p:sp>
      <p:sp>
        <p:nvSpPr>
          <p:cNvPr id="614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B3CD041-2831-4ED9-BBAC-704D2BDD35F4}" type="datetime5">
              <a:rPr lang="en-US" sz="1400" smtClean="0"/>
              <a:pPr>
                <a:spcBef>
                  <a:spcPct val="0"/>
                </a:spcBef>
                <a:buFontTx/>
                <a:buNone/>
              </a:pPr>
              <a:t>28-Feb-22</a:t>
            </a:fld>
            <a:endParaRPr lang="en-US" sz="1400" smtClean="0"/>
          </a:p>
        </p:txBody>
      </p:sp>
      <p:sp>
        <p:nvSpPr>
          <p:cNvPr id="614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B56BC71-BFF0-46D8-A53C-0664DB8C933D}" type="slidenum">
              <a:rPr lang="en-US" sz="1400" smtClean="0"/>
              <a:pPr>
                <a:spcBef>
                  <a:spcPct val="0"/>
                </a:spcBef>
                <a:buFontTx/>
                <a:buNone/>
              </a:pPr>
              <a:t>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defRPr/>
            </a:pPr>
            <a:r>
              <a:rPr lang="en-US" smtClean="0"/>
              <a:t>"Bubbling Up" the Largest Element</a:t>
            </a:r>
          </a:p>
        </p:txBody>
      </p:sp>
      <p:sp>
        <p:nvSpPr>
          <p:cNvPr id="26627" name="Rectangle 3"/>
          <p:cNvSpPr>
            <a:spLocks noGrp="1" noChangeArrowheads="1"/>
          </p:cNvSpPr>
          <p:nvPr>
            <p:ph type="body" idx="1"/>
          </p:nvPr>
        </p:nvSpPr>
        <p:spPr/>
        <p:txBody>
          <a:bodyPr/>
          <a:lstStyle/>
          <a:p>
            <a:pPr eaLnBrk="1" hangingPunct="1"/>
            <a:r>
              <a:rPr lang="en-US" b="1" smtClean="0"/>
              <a:t>Traverse a collection of elements</a:t>
            </a:r>
          </a:p>
          <a:p>
            <a:pPr lvl="1" eaLnBrk="1" hangingPunct="1"/>
            <a:r>
              <a:rPr lang="en-US" b="1" smtClean="0"/>
              <a:t>Move from the front to the end</a:t>
            </a:r>
          </a:p>
          <a:p>
            <a:pPr lvl="1" eaLnBrk="1" hangingPunct="1"/>
            <a:r>
              <a:rPr lang="en-US" b="1" smtClean="0"/>
              <a:t>“Bubble” the largest value to the end using pair-wise comparisons and swapping</a:t>
            </a:r>
          </a:p>
        </p:txBody>
      </p:sp>
      <p:sp>
        <p:nvSpPr>
          <p:cNvPr id="26628"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6629"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0"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1"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2"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3"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6634" name="Rectangle 10"/>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26635" name="Rectangle 11"/>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6636" name="Rectangle 12"/>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6637" name="Rectangle 13"/>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6638" name="Rectangle 14"/>
          <p:cNvSpPr>
            <a:spLocks noChangeArrowheads="1"/>
          </p:cNvSpPr>
          <p:nvPr/>
        </p:nvSpPr>
        <p:spPr bwMode="auto">
          <a:xfrm>
            <a:off x="5559425" y="475297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p>
        </p:txBody>
      </p:sp>
      <p:sp>
        <p:nvSpPr>
          <p:cNvPr id="26639" name="Rectangle 15"/>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6640" name="Rectangle 16"/>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solidFill>
                  <a:srgbClr val="3333FF"/>
                </a:solidFill>
              </a:rPr>
              <a:t>101</a:t>
            </a:r>
          </a:p>
        </p:txBody>
      </p:sp>
      <p:sp>
        <p:nvSpPr>
          <p:cNvPr id="26641" name="Text Box 17"/>
          <p:cNvSpPr txBox="1">
            <a:spLocks noChangeArrowheads="1"/>
          </p:cNvSpPr>
          <p:nvPr/>
        </p:nvSpPr>
        <p:spPr bwMode="auto">
          <a:xfrm>
            <a:off x="1990725" y="55245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3333FF"/>
                </a:solidFill>
              </a:rPr>
              <a:t>Largest value correctly placed</a:t>
            </a:r>
          </a:p>
        </p:txBody>
      </p:sp>
      <p:sp>
        <p:nvSpPr>
          <p:cNvPr id="266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104F883-093E-49E8-849A-842E189F7B56}" type="datetime5">
              <a:rPr lang="en-US" sz="1400" smtClean="0"/>
              <a:pPr>
                <a:spcBef>
                  <a:spcPct val="0"/>
                </a:spcBef>
                <a:buFontTx/>
                <a:buNone/>
              </a:pPr>
              <a:t>28-Feb-22</a:t>
            </a:fld>
            <a:endParaRPr lang="en-US" sz="1400" smtClean="0"/>
          </a:p>
        </p:txBody>
      </p:sp>
      <p:sp>
        <p:nvSpPr>
          <p:cNvPr id="2664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D0F30B0-F18D-40E4-AC42-8E5CC32E6832}" type="slidenum">
              <a:rPr lang="en-US" sz="1400" smtClean="0"/>
              <a:pPr>
                <a:spcBef>
                  <a:spcPct val="0"/>
                </a:spcBef>
                <a:buFontTx/>
                <a:buNone/>
              </a:pPr>
              <a:t>20</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1981200"/>
            <a:ext cx="7772400" cy="1143000"/>
          </a:xfrm>
        </p:spPr>
        <p:txBody>
          <a:bodyPr/>
          <a:lstStyle/>
          <a:p>
            <a:pPr eaLnBrk="1" hangingPunct="1">
              <a:defRPr/>
            </a:pPr>
            <a:r>
              <a:rPr lang="en-US" smtClean="0"/>
              <a:t>Putting It All Together</a:t>
            </a:r>
          </a:p>
        </p:txBody>
      </p:sp>
      <p:sp>
        <p:nvSpPr>
          <p:cNvPr id="2765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9F7B59B8-F720-414F-90A7-EA57E90481D0}" type="datetime5">
              <a:rPr lang="en-US" sz="1400" smtClean="0"/>
              <a:pPr>
                <a:spcBef>
                  <a:spcPct val="0"/>
                </a:spcBef>
                <a:buFontTx/>
                <a:buNone/>
              </a:pPr>
              <a:t>28-Feb-22</a:t>
            </a:fld>
            <a:endParaRPr lang="en-US" sz="1400" smtClean="0"/>
          </a:p>
        </p:txBody>
      </p:sp>
      <p:sp>
        <p:nvSpPr>
          <p:cNvPr id="2765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6DD93CA-293D-4EF3-AF3B-CB46A18A165B}" type="slidenum">
              <a:rPr lang="en-US" sz="1400" smtClean="0"/>
              <a:pPr>
                <a:spcBef>
                  <a:spcPct val="0"/>
                </a:spcBef>
                <a:buFontTx/>
                <a:buNone/>
              </a:pPr>
              <a:t>21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defRPr/>
            </a:pPr>
            <a:r>
              <a:rPr lang="en-US" smtClean="0"/>
              <a:t>Items of Interest</a:t>
            </a:r>
          </a:p>
        </p:txBody>
      </p:sp>
      <p:sp>
        <p:nvSpPr>
          <p:cNvPr id="28675" name="Rectangle 3"/>
          <p:cNvSpPr>
            <a:spLocks noGrp="1" noChangeArrowheads="1"/>
          </p:cNvSpPr>
          <p:nvPr>
            <p:ph type="body" idx="1"/>
          </p:nvPr>
        </p:nvSpPr>
        <p:spPr>
          <a:xfrm>
            <a:off x="685800" y="1752600"/>
            <a:ext cx="7772400" cy="4343400"/>
          </a:xfrm>
        </p:spPr>
        <p:txBody>
          <a:bodyPr/>
          <a:lstStyle/>
          <a:p>
            <a:pPr eaLnBrk="1" hangingPunct="1"/>
            <a:r>
              <a:rPr lang="en-US" sz="2400" b="1" smtClean="0"/>
              <a:t>Notice that only the largest value is correctly placed</a:t>
            </a:r>
          </a:p>
          <a:p>
            <a:pPr eaLnBrk="1" hangingPunct="1"/>
            <a:r>
              <a:rPr lang="en-US" sz="2400" b="1" smtClean="0">
                <a:solidFill>
                  <a:srgbClr val="3333FF"/>
                </a:solidFill>
              </a:rPr>
              <a:t>All other values are still out of order</a:t>
            </a:r>
          </a:p>
          <a:p>
            <a:pPr eaLnBrk="1" hangingPunct="1"/>
            <a:r>
              <a:rPr lang="en-US" sz="2400" b="1" smtClean="0"/>
              <a:t>So we need to </a:t>
            </a:r>
            <a:r>
              <a:rPr lang="en-US" sz="2400" b="1" smtClean="0">
                <a:solidFill>
                  <a:srgbClr val="FF0033"/>
                </a:solidFill>
              </a:rPr>
              <a:t>repeat this process</a:t>
            </a:r>
          </a:p>
        </p:txBody>
      </p:sp>
      <p:sp>
        <p:nvSpPr>
          <p:cNvPr id="28676" name="Rectangle 4"/>
          <p:cNvSpPr>
            <a:spLocks noChangeArrowheads="1"/>
          </p:cNvSpPr>
          <p:nvPr/>
        </p:nvSpPr>
        <p:spPr bwMode="auto">
          <a:xfrm>
            <a:off x="1211263" y="4592638"/>
            <a:ext cx="6518275" cy="71596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28677" name="Line 5"/>
          <p:cNvSpPr>
            <a:spLocks noChangeShapeType="1"/>
          </p:cNvSpPr>
          <p:nvPr/>
        </p:nvSpPr>
        <p:spPr bwMode="auto">
          <a:xfrm>
            <a:off x="2220913" y="4587875"/>
            <a:ext cx="0" cy="7127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8" name="Line 6"/>
          <p:cNvSpPr>
            <a:spLocks noChangeShapeType="1"/>
          </p:cNvSpPr>
          <p:nvPr/>
        </p:nvSpPr>
        <p:spPr bwMode="auto">
          <a:xfrm>
            <a:off x="3238500"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79" name="Line 7"/>
          <p:cNvSpPr>
            <a:spLocks noChangeShapeType="1"/>
          </p:cNvSpPr>
          <p:nvPr/>
        </p:nvSpPr>
        <p:spPr bwMode="auto">
          <a:xfrm>
            <a:off x="4276725"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0" name="Line 8"/>
          <p:cNvSpPr>
            <a:spLocks noChangeShapeType="1"/>
          </p:cNvSpPr>
          <p:nvPr/>
        </p:nvSpPr>
        <p:spPr bwMode="auto">
          <a:xfrm>
            <a:off x="5386388" y="4587875"/>
            <a:ext cx="0" cy="7254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1" name="Line 9"/>
          <p:cNvSpPr>
            <a:spLocks noChangeShapeType="1"/>
          </p:cNvSpPr>
          <p:nvPr/>
        </p:nvSpPr>
        <p:spPr bwMode="auto">
          <a:xfrm>
            <a:off x="6540500" y="4600575"/>
            <a:ext cx="0" cy="7000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Rectangle 10"/>
          <p:cNvSpPr>
            <a:spLocks noChangeArrowheads="1"/>
          </p:cNvSpPr>
          <p:nvPr/>
        </p:nvSpPr>
        <p:spPr bwMode="auto">
          <a:xfrm>
            <a:off x="4516438" y="47545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28683" name="Rectangle 11"/>
          <p:cNvSpPr>
            <a:spLocks noChangeArrowheads="1"/>
          </p:cNvSpPr>
          <p:nvPr/>
        </p:nvSpPr>
        <p:spPr bwMode="auto">
          <a:xfrm>
            <a:off x="343058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28684" name="Rectangle 12"/>
          <p:cNvSpPr>
            <a:spLocks noChangeArrowheads="1"/>
          </p:cNvSpPr>
          <p:nvPr/>
        </p:nvSpPr>
        <p:spPr bwMode="auto">
          <a:xfrm>
            <a:off x="2344738" y="476726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28685" name="Rectangle 13"/>
          <p:cNvSpPr>
            <a:spLocks noChangeArrowheads="1"/>
          </p:cNvSpPr>
          <p:nvPr/>
        </p:nvSpPr>
        <p:spPr bwMode="auto">
          <a:xfrm>
            <a:off x="1376363" y="478155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28686" name="Rectangle 14"/>
          <p:cNvSpPr>
            <a:spLocks noChangeArrowheads="1"/>
          </p:cNvSpPr>
          <p:nvPr/>
        </p:nvSpPr>
        <p:spPr bwMode="auto">
          <a:xfrm>
            <a:off x="5559425" y="475297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p>
        </p:txBody>
      </p:sp>
      <p:sp>
        <p:nvSpPr>
          <p:cNvPr id="28687" name="Rectangle 15"/>
          <p:cNvSpPr>
            <a:spLocks noChangeArrowheads="1"/>
          </p:cNvSpPr>
          <p:nvPr/>
        </p:nvSpPr>
        <p:spPr bwMode="auto">
          <a:xfrm>
            <a:off x="1524000" y="4132263"/>
            <a:ext cx="574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28688" name="Rectangle 16"/>
          <p:cNvSpPr>
            <a:spLocks noChangeArrowheads="1"/>
          </p:cNvSpPr>
          <p:nvPr/>
        </p:nvSpPr>
        <p:spPr bwMode="auto">
          <a:xfrm>
            <a:off x="6553200" y="4584700"/>
            <a:ext cx="1152525" cy="708025"/>
          </a:xfrm>
          <a:prstGeom prst="rect">
            <a:avLst/>
          </a:prstGeom>
          <a:noFill/>
          <a:ln w="762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US" sz="2400" b="1">
                <a:solidFill>
                  <a:srgbClr val="3333FF"/>
                </a:solidFill>
              </a:rPr>
              <a:t>101</a:t>
            </a:r>
          </a:p>
        </p:txBody>
      </p:sp>
      <p:sp>
        <p:nvSpPr>
          <p:cNvPr id="28689" name="Text Box 17"/>
          <p:cNvSpPr txBox="1">
            <a:spLocks noChangeArrowheads="1"/>
          </p:cNvSpPr>
          <p:nvPr/>
        </p:nvSpPr>
        <p:spPr bwMode="auto">
          <a:xfrm>
            <a:off x="1990725" y="55245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3333FF"/>
                </a:solidFill>
              </a:rPr>
              <a:t>Largest value correctly placed</a:t>
            </a:r>
          </a:p>
        </p:txBody>
      </p:sp>
      <p:sp>
        <p:nvSpPr>
          <p:cNvPr id="286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AB61A65-1157-4E2F-B9C7-E2FF370EA9D4}" type="datetime5">
              <a:rPr lang="en-US" sz="1400" smtClean="0"/>
              <a:pPr>
                <a:spcBef>
                  <a:spcPct val="0"/>
                </a:spcBef>
                <a:buFontTx/>
                <a:buNone/>
              </a:pPr>
              <a:t>28-Feb-22</a:t>
            </a:fld>
            <a:endParaRPr lang="en-US" sz="1400" smtClean="0"/>
          </a:p>
        </p:txBody>
      </p:sp>
      <p:sp>
        <p:nvSpPr>
          <p:cNvPr id="286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8469FCB-76F1-42CC-88F3-2528AC19970D}" type="slidenum">
              <a:rPr lang="en-US" sz="1400" smtClean="0"/>
              <a:pPr>
                <a:spcBef>
                  <a:spcPct val="0"/>
                </a:spcBef>
                <a:buFontTx/>
                <a:buNone/>
              </a:pPr>
              <a:t>22</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274638"/>
            <a:ext cx="8229600" cy="684212"/>
          </a:xfrm>
        </p:spPr>
        <p:txBody>
          <a:bodyPr/>
          <a:lstStyle/>
          <a:p>
            <a:pPr eaLnBrk="1" hangingPunct="1">
              <a:defRPr/>
            </a:pPr>
            <a:r>
              <a:rPr lang="en-US" smtClean="0"/>
              <a:t>Repeat “Bubble Up” How Many Times?</a:t>
            </a:r>
          </a:p>
        </p:txBody>
      </p:sp>
      <p:sp>
        <p:nvSpPr>
          <p:cNvPr id="29699" name="Rectangle 3"/>
          <p:cNvSpPr>
            <a:spLocks noGrp="1" noChangeArrowheads="1"/>
          </p:cNvSpPr>
          <p:nvPr>
            <p:ph type="body" idx="1"/>
          </p:nvPr>
        </p:nvSpPr>
        <p:spPr>
          <a:xfrm>
            <a:off x="685800" y="1504950"/>
            <a:ext cx="7248525" cy="4591050"/>
          </a:xfrm>
        </p:spPr>
        <p:txBody>
          <a:bodyPr/>
          <a:lstStyle/>
          <a:p>
            <a:pPr eaLnBrk="1" hangingPunct="1">
              <a:lnSpc>
                <a:spcPct val="90000"/>
              </a:lnSpc>
            </a:pPr>
            <a:r>
              <a:rPr lang="en-US" sz="2400" b="1" smtClean="0"/>
              <a:t>If we have N elements…</a:t>
            </a:r>
          </a:p>
          <a:p>
            <a:pPr eaLnBrk="1" hangingPunct="1">
              <a:lnSpc>
                <a:spcPct val="90000"/>
              </a:lnSpc>
            </a:pPr>
            <a:endParaRPr lang="en-US" sz="2400" b="1" smtClean="0"/>
          </a:p>
          <a:p>
            <a:pPr eaLnBrk="1" hangingPunct="1">
              <a:lnSpc>
                <a:spcPct val="90000"/>
              </a:lnSpc>
            </a:pPr>
            <a:r>
              <a:rPr lang="en-US" sz="2400" b="1" smtClean="0"/>
              <a:t>And if each time we bubble an element, we place it in its correct location…</a:t>
            </a:r>
          </a:p>
          <a:p>
            <a:pPr eaLnBrk="1" hangingPunct="1">
              <a:lnSpc>
                <a:spcPct val="90000"/>
              </a:lnSpc>
            </a:pPr>
            <a:endParaRPr lang="en-US" sz="2400" b="1" smtClean="0"/>
          </a:p>
          <a:p>
            <a:pPr eaLnBrk="1" hangingPunct="1">
              <a:lnSpc>
                <a:spcPct val="90000"/>
              </a:lnSpc>
            </a:pPr>
            <a:r>
              <a:rPr lang="en-US" sz="2400" b="1" smtClean="0"/>
              <a:t>Then we </a:t>
            </a:r>
            <a:r>
              <a:rPr lang="en-US" sz="2400" b="1" smtClean="0">
                <a:solidFill>
                  <a:srgbClr val="3333FF"/>
                </a:solidFill>
              </a:rPr>
              <a:t>repeat the “bubble up” process N – 1 times.</a:t>
            </a:r>
          </a:p>
          <a:p>
            <a:pPr eaLnBrk="1" hangingPunct="1">
              <a:lnSpc>
                <a:spcPct val="90000"/>
              </a:lnSpc>
            </a:pPr>
            <a:endParaRPr lang="en-US" sz="2400" b="1" smtClean="0">
              <a:solidFill>
                <a:srgbClr val="3333FF"/>
              </a:solidFill>
            </a:endParaRPr>
          </a:p>
          <a:p>
            <a:pPr eaLnBrk="1" hangingPunct="1">
              <a:lnSpc>
                <a:spcPct val="90000"/>
              </a:lnSpc>
            </a:pPr>
            <a:r>
              <a:rPr lang="en-US" sz="2400" b="1" smtClean="0"/>
              <a:t>This </a:t>
            </a:r>
            <a:r>
              <a:rPr lang="en-US" sz="2400" b="1" smtClean="0">
                <a:solidFill>
                  <a:srgbClr val="3333FF"/>
                </a:solidFill>
              </a:rPr>
              <a:t>guarantees we’ll correctly </a:t>
            </a:r>
            <a:br>
              <a:rPr lang="en-US" sz="2400" b="1" smtClean="0">
                <a:solidFill>
                  <a:srgbClr val="3333FF"/>
                </a:solidFill>
              </a:rPr>
            </a:br>
            <a:r>
              <a:rPr lang="en-US" sz="2400" b="1" smtClean="0">
                <a:solidFill>
                  <a:srgbClr val="3333FF"/>
                </a:solidFill>
              </a:rPr>
              <a:t>place all N elements.</a:t>
            </a:r>
          </a:p>
        </p:txBody>
      </p:sp>
      <p:sp>
        <p:nvSpPr>
          <p:cNvPr id="2970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0A29EE4-2D90-464F-801C-64AFB95EC665}" type="datetime5">
              <a:rPr lang="en-US" sz="1400" smtClean="0"/>
              <a:pPr>
                <a:spcBef>
                  <a:spcPct val="0"/>
                </a:spcBef>
                <a:buFontTx/>
                <a:buNone/>
              </a:pPr>
              <a:t>28-Feb-22</a:t>
            </a:fld>
            <a:endParaRPr lang="en-US" sz="1400" smtClean="0"/>
          </a:p>
        </p:txBody>
      </p:sp>
      <p:sp>
        <p:nvSpPr>
          <p:cNvPr id="2970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31D3697-1B5C-425A-99A6-507393F01AF0}" type="slidenum">
              <a:rPr lang="en-US" sz="1400" smtClean="0"/>
              <a:pPr>
                <a:spcBef>
                  <a:spcPct val="0"/>
                </a:spcBef>
                <a:buFontTx/>
                <a:buNone/>
              </a:pPr>
              <a:t>23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defRPr/>
            </a:pPr>
            <a:r>
              <a:rPr lang="en-US" smtClean="0"/>
              <a:t>“Bubbling” All the Elements</a:t>
            </a:r>
          </a:p>
        </p:txBody>
      </p:sp>
      <p:grpSp>
        <p:nvGrpSpPr>
          <p:cNvPr id="30723" name="Group 3"/>
          <p:cNvGrpSpPr>
            <a:grpSpLocks/>
          </p:cNvGrpSpPr>
          <p:nvPr/>
        </p:nvGrpSpPr>
        <p:grpSpPr bwMode="auto">
          <a:xfrm>
            <a:off x="1501775" y="1717675"/>
            <a:ext cx="6518275" cy="882650"/>
            <a:chOff x="644" y="1072"/>
            <a:chExt cx="4106" cy="556"/>
          </a:xfrm>
        </p:grpSpPr>
        <p:sp>
          <p:nvSpPr>
            <p:cNvPr id="30785" name="Rectangle 4"/>
            <p:cNvSpPr>
              <a:spLocks noChangeArrowheads="1"/>
            </p:cNvSpPr>
            <p:nvPr/>
          </p:nvSpPr>
          <p:spPr bwMode="auto">
            <a:xfrm>
              <a:off x="644" y="1332"/>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86" name="Line 5"/>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7" name="Line 6"/>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8" name="Line 7"/>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89" name="Line 8"/>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0" name="Line 9"/>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91" name="Rectangle 10"/>
            <p:cNvSpPr>
              <a:spLocks noChangeArrowheads="1"/>
            </p:cNvSpPr>
            <p:nvPr/>
          </p:nvSpPr>
          <p:spPr bwMode="auto">
            <a:xfrm>
              <a:off x="2726" y="133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30792" name="Rectangle 11"/>
            <p:cNvSpPr>
              <a:spLocks noChangeArrowheads="1"/>
            </p:cNvSpPr>
            <p:nvPr/>
          </p:nvSpPr>
          <p:spPr bwMode="auto">
            <a:xfrm>
              <a:off x="2042" y="134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0793" name="Rectangle 12"/>
            <p:cNvSpPr>
              <a:spLocks noChangeArrowheads="1"/>
            </p:cNvSpPr>
            <p:nvPr/>
          </p:nvSpPr>
          <p:spPr bwMode="auto">
            <a:xfrm>
              <a:off x="1358" y="134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30794" name="Rectangle 13"/>
            <p:cNvSpPr>
              <a:spLocks noChangeArrowheads="1"/>
            </p:cNvSpPr>
            <p:nvPr/>
          </p:nvSpPr>
          <p:spPr bwMode="auto">
            <a:xfrm>
              <a:off x="748" y="133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30795" name="Rectangle 14"/>
            <p:cNvSpPr>
              <a:spLocks noChangeArrowheads="1"/>
            </p:cNvSpPr>
            <p:nvPr/>
          </p:nvSpPr>
          <p:spPr bwMode="auto">
            <a:xfrm>
              <a:off x="3383" y="133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p>
          </p:txBody>
        </p:sp>
        <p:sp>
          <p:nvSpPr>
            <p:cNvPr id="30796" name="Rectangle 15"/>
            <p:cNvSpPr>
              <a:spLocks noChangeArrowheads="1"/>
            </p:cNvSpPr>
            <p:nvPr/>
          </p:nvSpPr>
          <p:spPr bwMode="auto">
            <a:xfrm>
              <a:off x="841" y="1072"/>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0797" name="Rectangle 16"/>
            <p:cNvSpPr>
              <a:spLocks noChangeArrowheads="1"/>
            </p:cNvSpPr>
            <p:nvPr/>
          </p:nvSpPr>
          <p:spPr bwMode="auto">
            <a:xfrm>
              <a:off x="4132" y="1335"/>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grpSp>
        <p:nvGrpSpPr>
          <p:cNvPr id="3" name="Group 17"/>
          <p:cNvGrpSpPr>
            <a:grpSpLocks/>
          </p:cNvGrpSpPr>
          <p:nvPr/>
        </p:nvGrpSpPr>
        <p:grpSpPr bwMode="auto">
          <a:xfrm>
            <a:off x="1497013" y="2636838"/>
            <a:ext cx="6518275" cy="882650"/>
            <a:chOff x="641" y="1651"/>
            <a:chExt cx="4106" cy="556"/>
          </a:xfrm>
        </p:grpSpPr>
        <p:sp>
          <p:nvSpPr>
            <p:cNvPr id="30772" name="Rectangle 18"/>
            <p:cNvSpPr>
              <a:spLocks noChangeArrowheads="1"/>
            </p:cNvSpPr>
            <p:nvPr/>
          </p:nvSpPr>
          <p:spPr bwMode="auto">
            <a:xfrm>
              <a:off x="641" y="191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73" name="Line 19"/>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4" name="Line 20"/>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5" name="Line 21"/>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6" name="Line 22"/>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7" name="Line 23"/>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78" name="Rectangle 24"/>
            <p:cNvSpPr>
              <a:spLocks noChangeArrowheads="1"/>
            </p:cNvSpPr>
            <p:nvPr/>
          </p:nvSpPr>
          <p:spPr bwMode="auto">
            <a:xfrm>
              <a:off x="2723" y="191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0779" name="Rectangle 25"/>
            <p:cNvSpPr>
              <a:spLocks noChangeArrowheads="1"/>
            </p:cNvSpPr>
            <p:nvPr/>
          </p:nvSpPr>
          <p:spPr bwMode="auto">
            <a:xfrm>
              <a:off x="2039" y="191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30780" name="Rectangle 26"/>
            <p:cNvSpPr>
              <a:spLocks noChangeArrowheads="1"/>
            </p:cNvSpPr>
            <p:nvPr/>
          </p:nvSpPr>
          <p:spPr bwMode="auto">
            <a:xfrm>
              <a:off x="1355" y="191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0781" name="Rectangle 27"/>
            <p:cNvSpPr>
              <a:spLocks noChangeArrowheads="1"/>
            </p:cNvSpPr>
            <p:nvPr/>
          </p:nvSpPr>
          <p:spPr bwMode="auto">
            <a:xfrm>
              <a:off x="745" y="1916"/>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30782" name="Rectangle 28"/>
            <p:cNvSpPr>
              <a:spLocks noChangeArrowheads="1"/>
            </p:cNvSpPr>
            <p:nvPr/>
          </p:nvSpPr>
          <p:spPr bwMode="auto">
            <a:xfrm>
              <a:off x="3380" y="191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0783" name="Rectangle 29"/>
            <p:cNvSpPr>
              <a:spLocks noChangeArrowheads="1"/>
            </p:cNvSpPr>
            <p:nvPr/>
          </p:nvSpPr>
          <p:spPr bwMode="auto">
            <a:xfrm>
              <a:off x="838" y="165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0784" name="Rectangle 30"/>
            <p:cNvSpPr>
              <a:spLocks noChangeArrowheads="1"/>
            </p:cNvSpPr>
            <p:nvPr/>
          </p:nvSpPr>
          <p:spPr bwMode="auto">
            <a:xfrm>
              <a:off x="4129" y="191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grpSp>
        <p:nvGrpSpPr>
          <p:cNvPr id="4" name="Group 31"/>
          <p:cNvGrpSpPr>
            <a:grpSpLocks/>
          </p:cNvGrpSpPr>
          <p:nvPr/>
        </p:nvGrpSpPr>
        <p:grpSpPr bwMode="auto">
          <a:xfrm>
            <a:off x="1501775" y="3548063"/>
            <a:ext cx="6518275" cy="882650"/>
            <a:chOff x="644" y="2225"/>
            <a:chExt cx="4106" cy="556"/>
          </a:xfrm>
        </p:grpSpPr>
        <p:sp>
          <p:nvSpPr>
            <p:cNvPr id="30759" name="Rectangle 32"/>
            <p:cNvSpPr>
              <a:spLocks noChangeArrowheads="1"/>
            </p:cNvSpPr>
            <p:nvPr/>
          </p:nvSpPr>
          <p:spPr bwMode="auto">
            <a:xfrm>
              <a:off x="644" y="2485"/>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60" name="Line 33"/>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1" name="Line 34"/>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2" name="Line 35"/>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3" name="Line 36"/>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4" name="Line 37"/>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65" name="Rectangle 38"/>
            <p:cNvSpPr>
              <a:spLocks noChangeArrowheads="1"/>
            </p:cNvSpPr>
            <p:nvPr/>
          </p:nvSpPr>
          <p:spPr bwMode="auto">
            <a:xfrm>
              <a:off x="2726" y="24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30766" name="Rectangle 39"/>
            <p:cNvSpPr>
              <a:spLocks noChangeArrowheads="1"/>
            </p:cNvSpPr>
            <p:nvPr/>
          </p:nvSpPr>
          <p:spPr bwMode="auto">
            <a:xfrm>
              <a:off x="2042" y="249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0767" name="Rectangle 40"/>
            <p:cNvSpPr>
              <a:spLocks noChangeArrowheads="1"/>
            </p:cNvSpPr>
            <p:nvPr/>
          </p:nvSpPr>
          <p:spPr bwMode="auto">
            <a:xfrm>
              <a:off x="1358" y="249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35</a:t>
              </a:r>
              <a:endParaRPr lang="en-US" sz="2400"/>
            </a:p>
          </p:txBody>
        </p:sp>
        <p:sp>
          <p:nvSpPr>
            <p:cNvPr id="30768" name="Rectangle 41"/>
            <p:cNvSpPr>
              <a:spLocks noChangeArrowheads="1"/>
            </p:cNvSpPr>
            <p:nvPr/>
          </p:nvSpPr>
          <p:spPr bwMode="auto">
            <a:xfrm>
              <a:off x="748" y="249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0769" name="Rectangle 42"/>
            <p:cNvSpPr>
              <a:spLocks noChangeArrowheads="1"/>
            </p:cNvSpPr>
            <p:nvPr/>
          </p:nvSpPr>
          <p:spPr bwMode="auto">
            <a:xfrm>
              <a:off x="3383" y="248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0770" name="Rectangle 43"/>
            <p:cNvSpPr>
              <a:spLocks noChangeArrowheads="1"/>
            </p:cNvSpPr>
            <p:nvPr/>
          </p:nvSpPr>
          <p:spPr bwMode="auto">
            <a:xfrm>
              <a:off x="841" y="2225"/>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0771" name="Rectangle 44"/>
            <p:cNvSpPr>
              <a:spLocks noChangeArrowheads="1"/>
            </p:cNvSpPr>
            <p:nvPr/>
          </p:nvSpPr>
          <p:spPr bwMode="auto">
            <a:xfrm>
              <a:off x="4132" y="2488"/>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grpSp>
        <p:nvGrpSpPr>
          <p:cNvPr id="5" name="Group 45"/>
          <p:cNvGrpSpPr>
            <a:grpSpLocks/>
          </p:cNvGrpSpPr>
          <p:nvPr/>
        </p:nvGrpSpPr>
        <p:grpSpPr bwMode="auto">
          <a:xfrm>
            <a:off x="1497013" y="4430713"/>
            <a:ext cx="6518275" cy="882650"/>
            <a:chOff x="641" y="2781"/>
            <a:chExt cx="4106" cy="556"/>
          </a:xfrm>
        </p:grpSpPr>
        <p:sp>
          <p:nvSpPr>
            <p:cNvPr id="30746" name="Rectangle 46"/>
            <p:cNvSpPr>
              <a:spLocks noChangeArrowheads="1"/>
            </p:cNvSpPr>
            <p:nvPr/>
          </p:nvSpPr>
          <p:spPr bwMode="auto">
            <a:xfrm>
              <a:off x="641" y="304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47" name="Line 47"/>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48"/>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49" name="Line 49"/>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0" name="Line 50"/>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1" name="Line 51"/>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2" name="Rectangle 52"/>
            <p:cNvSpPr>
              <a:spLocks noChangeArrowheads="1"/>
            </p:cNvSpPr>
            <p:nvPr/>
          </p:nvSpPr>
          <p:spPr bwMode="auto">
            <a:xfrm>
              <a:off x="2723" y="3044"/>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30753" name="Rectangle 53"/>
            <p:cNvSpPr>
              <a:spLocks noChangeArrowheads="1"/>
            </p:cNvSpPr>
            <p:nvPr/>
          </p:nvSpPr>
          <p:spPr bwMode="auto">
            <a:xfrm>
              <a:off x="2039" y="304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35</a:t>
              </a:r>
              <a:endParaRPr lang="en-US" sz="2400">
                <a:solidFill>
                  <a:srgbClr val="FF0033"/>
                </a:solidFill>
              </a:endParaRPr>
            </a:p>
          </p:txBody>
        </p:sp>
        <p:sp>
          <p:nvSpPr>
            <p:cNvPr id="30754" name="Rectangle 54"/>
            <p:cNvSpPr>
              <a:spLocks noChangeArrowheads="1"/>
            </p:cNvSpPr>
            <p:nvPr/>
          </p:nvSpPr>
          <p:spPr bwMode="auto">
            <a:xfrm>
              <a:off x="1355" y="304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0755" name="Rectangle 55"/>
            <p:cNvSpPr>
              <a:spLocks noChangeArrowheads="1"/>
            </p:cNvSpPr>
            <p:nvPr/>
          </p:nvSpPr>
          <p:spPr bwMode="auto">
            <a:xfrm>
              <a:off x="745" y="3046"/>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0756" name="Rectangle 56"/>
            <p:cNvSpPr>
              <a:spLocks noChangeArrowheads="1"/>
            </p:cNvSpPr>
            <p:nvPr/>
          </p:nvSpPr>
          <p:spPr bwMode="auto">
            <a:xfrm>
              <a:off x="3380" y="304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0757" name="Rectangle 57"/>
            <p:cNvSpPr>
              <a:spLocks noChangeArrowheads="1"/>
            </p:cNvSpPr>
            <p:nvPr/>
          </p:nvSpPr>
          <p:spPr bwMode="auto">
            <a:xfrm>
              <a:off x="838" y="278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0758" name="Rectangle 58"/>
            <p:cNvSpPr>
              <a:spLocks noChangeArrowheads="1"/>
            </p:cNvSpPr>
            <p:nvPr/>
          </p:nvSpPr>
          <p:spPr bwMode="auto">
            <a:xfrm>
              <a:off x="4129" y="304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grpSp>
        <p:nvGrpSpPr>
          <p:cNvPr id="6" name="Group 59"/>
          <p:cNvGrpSpPr>
            <a:grpSpLocks/>
          </p:cNvGrpSpPr>
          <p:nvPr/>
        </p:nvGrpSpPr>
        <p:grpSpPr bwMode="auto">
          <a:xfrm>
            <a:off x="1497013" y="5351463"/>
            <a:ext cx="6518275" cy="882650"/>
            <a:chOff x="641" y="3361"/>
            <a:chExt cx="4106" cy="556"/>
          </a:xfrm>
        </p:grpSpPr>
        <p:sp>
          <p:nvSpPr>
            <p:cNvPr id="30733" name="Rectangle 60"/>
            <p:cNvSpPr>
              <a:spLocks noChangeArrowheads="1"/>
            </p:cNvSpPr>
            <p:nvPr/>
          </p:nvSpPr>
          <p:spPr bwMode="auto">
            <a:xfrm>
              <a:off x="641" y="362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34" name="Line 61"/>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62"/>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63"/>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7" name="Line 64"/>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8" name="Line 65"/>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39" name="Rectangle 66"/>
            <p:cNvSpPr>
              <a:spLocks noChangeArrowheads="1"/>
            </p:cNvSpPr>
            <p:nvPr/>
          </p:nvSpPr>
          <p:spPr bwMode="auto">
            <a:xfrm>
              <a:off x="2723" y="3624"/>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30740" name="Rectangle 67"/>
            <p:cNvSpPr>
              <a:spLocks noChangeArrowheads="1"/>
            </p:cNvSpPr>
            <p:nvPr/>
          </p:nvSpPr>
          <p:spPr bwMode="auto">
            <a:xfrm>
              <a:off x="2039" y="362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35</a:t>
              </a:r>
              <a:endParaRPr lang="en-US" sz="2400">
                <a:solidFill>
                  <a:srgbClr val="FF0033"/>
                </a:solidFill>
              </a:endParaRPr>
            </a:p>
          </p:txBody>
        </p:sp>
        <p:sp>
          <p:nvSpPr>
            <p:cNvPr id="30741" name="Rectangle 68"/>
            <p:cNvSpPr>
              <a:spLocks noChangeArrowheads="1"/>
            </p:cNvSpPr>
            <p:nvPr/>
          </p:nvSpPr>
          <p:spPr bwMode="auto">
            <a:xfrm>
              <a:off x="1355" y="362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12</a:t>
              </a:r>
              <a:endParaRPr lang="en-US" sz="2400">
                <a:solidFill>
                  <a:srgbClr val="FF0033"/>
                </a:solidFill>
              </a:endParaRPr>
            </a:p>
          </p:txBody>
        </p:sp>
        <p:sp>
          <p:nvSpPr>
            <p:cNvPr id="30742" name="Rectangle 69"/>
            <p:cNvSpPr>
              <a:spLocks noChangeArrowheads="1"/>
            </p:cNvSpPr>
            <p:nvPr/>
          </p:nvSpPr>
          <p:spPr bwMode="auto">
            <a:xfrm>
              <a:off x="745" y="362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3333FF"/>
                  </a:solidFill>
                </a:rPr>
                <a:t>5</a:t>
              </a:r>
              <a:endParaRPr lang="en-US" sz="2400">
                <a:solidFill>
                  <a:srgbClr val="3333FF"/>
                </a:solidFill>
              </a:endParaRPr>
            </a:p>
          </p:txBody>
        </p:sp>
        <p:sp>
          <p:nvSpPr>
            <p:cNvPr id="30743" name="Rectangle 70"/>
            <p:cNvSpPr>
              <a:spLocks noChangeArrowheads="1"/>
            </p:cNvSpPr>
            <p:nvPr/>
          </p:nvSpPr>
          <p:spPr bwMode="auto">
            <a:xfrm>
              <a:off x="3380" y="362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0744" name="Rectangle 71"/>
            <p:cNvSpPr>
              <a:spLocks noChangeArrowheads="1"/>
            </p:cNvSpPr>
            <p:nvPr/>
          </p:nvSpPr>
          <p:spPr bwMode="auto">
            <a:xfrm>
              <a:off x="838" y="336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0745" name="Rectangle 72"/>
            <p:cNvSpPr>
              <a:spLocks noChangeArrowheads="1"/>
            </p:cNvSpPr>
            <p:nvPr/>
          </p:nvSpPr>
          <p:spPr bwMode="auto">
            <a:xfrm>
              <a:off x="4129" y="362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grpSp>
        <p:nvGrpSpPr>
          <p:cNvPr id="7" name="Group 73"/>
          <p:cNvGrpSpPr>
            <a:grpSpLocks/>
          </p:cNvGrpSpPr>
          <p:nvPr/>
        </p:nvGrpSpPr>
        <p:grpSpPr bwMode="auto">
          <a:xfrm>
            <a:off x="357188" y="2143125"/>
            <a:ext cx="1011237" cy="4106863"/>
            <a:chOff x="225" y="1350"/>
            <a:chExt cx="637" cy="2587"/>
          </a:xfrm>
        </p:grpSpPr>
        <p:sp>
          <p:nvSpPr>
            <p:cNvPr id="30731" name="AutoShape 74"/>
            <p:cNvSpPr>
              <a:spLocks/>
            </p:cNvSpPr>
            <p:nvPr/>
          </p:nvSpPr>
          <p:spPr bwMode="auto">
            <a:xfrm>
              <a:off x="477" y="1350"/>
              <a:ext cx="385" cy="2587"/>
            </a:xfrm>
            <a:prstGeom prst="leftBrace">
              <a:avLst>
                <a:gd name="adj1" fmla="val 55996"/>
                <a:gd name="adj2" fmla="val 50000"/>
              </a:avLst>
            </a:prstGeom>
            <a:noFill/>
            <a:ln w="38100">
              <a:solidFill>
                <a:srgbClr val="3333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0732" name="Text Box 75"/>
            <p:cNvSpPr txBox="1">
              <a:spLocks noChangeArrowheads="1"/>
            </p:cNvSpPr>
            <p:nvPr/>
          </p:nvSpPr>
          <p:spPr bwMode="auto">
            <a:xfrm rot="-5400000">
              <a:off x="103" y="2498"/>
              <a:ext cx="5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3333FF"/>
                  </a:solidFill>
                </a:rPr>
                <a:t>N - 1</a:t>
              </a:r>
            </a:p>
          </p:txBody>
        </p:sp>
      </p:grpSp>
      <p:sp>
        <p:nvSpPr>
          <p:cNvPr id="3072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87F99EA9-5E16-482C-90C3-9E17A3D60F40}" type="datetime5">
              <a:rPr lang="en-US" sz="1400" smtClean="0"/>
              <a:pPr>
                <a:spcBef>
                  <a:spcPct val="0"/>
                </a:spcBef>
                <a:buFontTx/>
                <a:buNone/>
              </a:pPr>
              <a:t>28-Feb-22</a:t>
            </a:fld>
            <a:endParaRPr lang="en-US" sz="1400" smtClean="0"/>
          </a:p>
        </p:txBody>
      </p:sp>
      <p:sp>
        <p:nvSpPr>
          <p:cNvPr id="30730"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773138E4-227C-4747-B792-036EE68EF1C4}" type="slidenum">
              <a:rPr lang="en-US" sz="1400" smtClean="0"/>
              <a:pPr>
                <a:spcBef>
                  <a:spcPct val="0"/>
                </a:spcBef>
                <a:buFontTx/>
                <a:buNone/>
              </a:pPr>
              <a:t>24</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defRPr/>
            </a:pPr>
            <a:r>
              <a:rPr lang="en-US" smtClean="0"/>
              <a:t>Reducing the Number of Comparisons</a:t>
            </a:r>
          </a:p>
        </p:txBody>
      </p:sp>
      <p:grpSp>
        <p:nvGrpSpPr>
          <p:cNvPr id="31747" name="Group 3"/>
          <p:cNvGrpSpPr>
            <a:grpSpLocks/>
          </p:cNvGrpSpPr>
          <p:nvPr/>
        </p:nvGrpSpPr>
        <p:grpSpPr bwMode="auto">
          <a:xfrm>
            <a:off x="1050925" y="1682750"/>
            <a:ext cx="6518275" cy="882650"/>
            <a:chOff x="641" y="3361"/>
            <a:chExt cx="4106" cy="556"/>
          </a:xfrm>
        </p:grpSpPr>
        <p:sp>
          <p:nvSpPr>
            <p:cNvPr id="31815" name="Rectangle 4"/>
            <p:cNvSpPr>
              <a:spLocks noChangeArrowheads="1"/>
            </p:cNvSpPr>
            <p:nvPr/>
          </p:nvSpPr>
          <p:spPr bwMode="auto">
            <a:xfrm>
              <a:off x="641" y="362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816" name="Line 5"/>
            <p:cNvSpPr>
              <a:spLocks noChangeShapeType="1"/>
            </p:cNvSpPr>
            <p:nvPr/>
          </p:nvSpPr>
          <p:spPr bwMode="auto">
            <a:xfrm>
              <a:off x="1277" y="361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17" name="Line 6"/>
            <p:cNvSpPr>
              <a:spLocks noChangeShapeType="1"/>
            </p:cNvSpPr>
            <p:nvPr/>
          </p:nvSpPr>
          <p:spPr bwMode="auto">
            <a:xfrm>
              <a:off x="1918"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18" name="Line 7"/>
            <p:cNvSpPr>
              <a:spLocks noChangeShapeType="1"/>
            </p:cNvSpPr>
            <p:nvPr/>
          </p:nvSpPr>
          <p:spPr bwMode="auto">
            <a:xfrm>
              <a:off x="2572"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19" name="Line 8"/>
            <p:cNvSpPr>
              <a:spLocks noChangeShapeType="1"/>
            </p:cNvSpPr>
            <p:nvPr/>
          </p:nvSpPr>
          <p:spPr bwMode="auto">
            <a:xfrm>
              <a:off x="3271" y="361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20" name="Line 9"/>
            <p:cNvSpPr>
              <a:spLocks noChangeShapeType="1"/>
            </p:cNvSpPr>
            <p:nvPr/>
          </p:nvSpPr>
          <p:spPr bwMode="auto">
            <a:xfrm>
              <a:off x="3998" y="362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21" name="Rectangle 10"/>
            <p:cNvSpPr>
              <a:spLocks noChangeArrowheads="1"/>
            </p:cNvSpPr>
            <p:nvPr/>
          </p:nvSpPr>
          <p:spPr bwMode="auto">
            <a:xfrm>
              <a:off x="2723" y="3624"/>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1822" name="Rectangle 11"/>
            <p:cNvSpPr>
              <a:spLocks noChangeArrowheads="1"/>
            </p:cNvSpPr>
            <p:nvPr/>
          </p:nvSpPr>
          <p:spPr bwMode="auto">
            <a:xfrm>
              <a:off x="2039" y="362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35</a:t>
              </a:r>
              <a:endParaRPr lang="en-US" sz="2400"/>
            </a:p>
          </p:txBody>
        </p:sp>
        <p:sp>
          <p:nvSpPr>
            <p:cNvPr id="31823" name="Rectangle 12"/>
            <p:cNvSpPr>
              <a:spLocks noChangeArrowheads="1"/>
            </p:cNvSpPr>
            <p:nvPr/>
          </p:nvSpPr>
          <p:spPr bwMode="auto">
            <a:xfrm>
              <a:off x="1355" y="362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42</a:t>
              </a:r>
              <a:endParaRPr lang="en-US" sz="2400"/>
            </a:p>
          </p:txBody>
        </p:sp>
        <p:sp>
          <p:nvSpPr>
            <p:cNvPr id="31824" name="Rectangle 13"/>
            <p:cNvSpPr>
              <a:spLocks noChangeArrowheads="1"/>
            </p:cNvSpPr>
            <p:nvPr/>
          </p:nvSpPr>
          <p:spPr bwMode="auto">
            <a:xfrm>
              <a:off x="745" y="3626"/>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77</a:t>
              </a:r>
              <a:endParaRPr lang="en-US" sz="2400"/>
            </a:p>
          </p:txBody>
        </p:sp>
        <p:sp>
          <p:nvSpPr>
            <p:cNvPr id="31825" name="Rectangle 14"/>
            <p:cNvSpPr>
              <a:spLocks noChangeArrowheads="1"/>
            </p:cNvSpPr>
            <p:nvPr/>
          </p:nvSpPr>
          <p:spPr bwMode="auto">
            <a:xfrm>
              <a:off x="3380" y="362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101</a:t>
              </a:r>
            </a:p>
          </p:txBody>
        </p:sp>
        <p:sp>
          <p:nvSpPr>
            <p:cNvPr id="31826" name="Rectangle 15"/>
            <p:cNvSpPr>
              <a:spLocks noChangeArrowheads="1"/>
            </p:cNvSpPr>
            <p:nvPr/>
          </p:nvSpPr>
          <p:spPr bwMode="auto">
            <a:xfrm>
              <a:off x="838" y="336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1827" name="Rectangle 16"/>
            <p:cNvSpPr>
              <a:spLocks noChangeArrowheads="1"/>
            </p:cNvSpPr>
            <p:nvPr/>
          </p:nvSpPr>
          <p:spPr bwMode="auto">
            <a:xfrm>
              <a:off x="4129" y="362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p>
          </p:txBody>
        </p:sp>
      </p:grpSp>
      <p:grpSp>
        <p:nvGrpSpPr>
          <p:cNvPr id="3" name="Group 17"/>
          <p:cNvGrpSpPr>
            <a:grpSpLocks/>
          </p:cNvGrpSpPr>
          <p:nvPr/>
        </p:nvGrpSpPr>
        <p:grpSpPr bwMode="auto">
          <a:xfrm>
            <a:off x="1060450" y="2530475"/>
            <a:ext cx="6523038" cy="882650"/>
            <a:chOff x="668" y="1594"/>
            <a:chExt cx="4109" cy="556"/>
          </a:xfrm>
        </p:grpSpPr>
        <p:grpSp>
          <p:nvGrpSpPr>
            <p:cNvPr id="31800" name="Group 18"/>
            <p:cNvGrpSpPr>
              <a:grpSpLocks/>
            </p:cNvGrpSpPr>
            <p:nvPr/>
          </p:nvGrpSpPr>
          <p:grpSpPr bwMode="auto">
            <a:xfrm>
              <a:off x="671" y="1594"/>
              <a:ext cx="4106" cy="556"/>
              <a:chOff x="644" y="1072"/>
              <a:chExt cx="4106" cy="556"/>
            </a:xfrm>
          </p:grpSpPr>
          <p:sp>
            <p:nvSpPr>
              <p:cNvPr id="31802" name="Rectangle 19"/>
              <p:cNvSpPr>
                <a:spLocks noChangeArrowheads="1"/>
              </p:cNvSpPr>
              <p:nvPr/>
            </p:nvSpPr>
            <p:spPr bwMode="auto">
              <a:xfrm>
                <a:off x="644" y="1332"/>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803" name="Line 20"/>
              <p:cNvSpPr>
                <a:spLocks noChangeShapeType="1"/>
              </p:cNvSpPr>
              <p:nvPr/>
            </p:nvSpPr>
            <p:spPr bwMode="auto">
              <a:xfrm>
                <a:off x="1280" y="1330"/>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04" name="Line 21"/>
              <p:cNvSpPr>
                <a:spLocks noChangeShapeType="1"/>
              </p:cNvSpPr>
              <p:nvPr/>
            </p:nvSpPr>
            <p:spPr bwMode="auto">
              <a:xfrm>
                <a:off x="1921"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05" name="Line 22"/>
              <p:cNvSpPr>
                <a:spLocks noChangeShapeType="1"/>
              </p:cNvSpPr>
              <p:nvPr/>
            </p:nvSpPr>
            <p:spPr bwMode="auto">
              <a:xfrm>
                <a:off x="2575"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06" name="Line 23"/>
              <p:cNvSpPr>
                <a:spLocks noChangeShapeType="1"/>
              </p:cNvSpPr>
              <p:nvPr/>
            </p:nvSpPr>
            <p:spPr bwMode="auto">
              <a:xfrm>
                <a:off x="3274" y="1330"/>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07" name="Line 24"/>
              <p:cNvSpPr>
                <a:spLocks noChangeShapeType="1"/>
              </p:cNvSpPr>
              <p:nvPr/>
            </p:nvSpPr>
            <p:spPr bwMode="auto">
              <a:xfrm>
                <a:off x="4001" y="1335"/>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808" name="Rectangle 25"/>
              <p:cNvSpPr>
                <a:spLocks noChangeArrowheads="1"/>
              </p:cNvSpPr>
              <p:nvPr/>
            </p:nvSpPr>
            <p:spPr bwMode="auto">
              <a:xfrm>
                <a:off x="2726" y="133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77</a:t>
                </a:r>
                <a:endParaRPr lang="en-US" sz="2400"/>
              </a:p>
            </p:txBody>
          </p:sp>
          <p:sp>
            <p:nvSpPr>
              <p:cNvPr id="31809" name="Rectangle 26"/>
              <p:cNvSpPr>
                <a:spLocks noChangeArrowheads="1"/>
              </p:cNvSpPr>
              <p:nvPr/>
            </p:nvSpPr>
            <p:spPr bwMode="auto">
              <a:xfrm>
                <a:off x="2042" y="134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1810" name="Rectangle 27"/>
              <p:cNvSpPr>
                <a:spLocks noChangeArrowheads="1"/>
              </p:cNvSpPr>
              <p:nvPr/>
            </p:nvSpPr>
            <p:spPr bwMode="auto">
              <a:xfrm>
                <a:off x="1358" y="134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31811" name="Rectangle 28"/>
              <p:cNvSpPr>
                <a:spLocks noChangeArrowheads="1"/>
              </p:cNvSpPr>
              <p:nvPr/>
            </p:nvSpPr>
            <p:spPr bwMode="auto">
              <a:xfrm>
                <a:off x="748" y="1337"/>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31812" name="Rectangle 29"/>
              <p:cNvSpPr>
                <a:spLocks noChangeArrowheads="1"/>
              </p:cNvSpPr>
              <p:nvPr/>
            </p:nvSpPr>
            <p:spPr bwMode="auto">
              <a:xfrm>
                <a:off x="3383" y="1335"/>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p>
            </p:txBody>
          </p:sp>
          <p:sp>
            <p:nvSpPr>
              <p:cNvPr id="31813" name="Rectangle 30"/>
              <p:cNvSpPr>
                <a:spLocks noChangeArrowheads="1"/>
              </p:cNvSpPr>
              <p:nvPr/>
            </p:nvSpPr>
            <p:spPr bwMode="auto">
              <a:xfrm>
                <a:off x="841" y="1072"/>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1814" name="Rectangle 31"/>
              <p:cNvSpPr>
                <a:spLocks noChangeArrowheads="1"/>
              </p:cNvSpPr>
              <p:nvPr/>
            </p:nvSpPr>
            <p:spPr bwMode="auto">
              <a:xfrm>
                <a:off x="4132" y="1335"/>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sp>
          <p:nvSpPr>
            <p:cNvPr id="31801" name="Rectangle 32"/>
            <p:cNvSpPr>
              <a:spLocks noChangeArrowheads="1"/>
            </p:cNvSpPr>
            <p:nvPr/>
          </p:nvSpPr>
          <p:spPr bwMode="auto">
            <a:xfrm>
              <a:off x="668" y="1852"/>
              <a:ext cx="3360" cy="291"/>
            </a:xfrm>
            <a:prstGeom prst="rect">
              <a:avLst/>
            </a:prstGeom>
            <a:noFill/>
            <a:ln w="76200">
              <a:solidFill>
                <a:srgbClr val="00CC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grpSp>
      <p:grpSp>
        <p:nvGrpSpPr>
          <p:cNvPr id="5" name="Group 33"/>
          <p:cNvGrpSpPr>
            <a:grpSpLocks/>
          </p:cNvGrpSpPr>
          <p:nvPr/>
        </p:nvGrpSpPr>
        <p:grpSpPr bwMode="auto">
          <a:xfrm>
            <a:off x="1055688" y="3449638"/>
            <a:ext cx="6523037" cy="882650"/>
            <a:chOff x="940" y="1661"/>
            <a:chExt cx="4109" cy="556"/>
          </a:xfrm>
        </p:grpSpPr>
        <p:grpSp>
          <p:nvGrpSpPr>
            <p:cNvPr id="31785" name="Group 34"/>
            <p:cNvGrpSpPr>
              <a:grpSpLocks/>
            </p:cNvGrpSpPr>
            <p:nvPr/>
          </p:nvGrpSpPr>
          <p:grpSpPr bwMode="auto">
            <a:xfrm>
              <a:off x="943" y="1661"/>
              <a:ext cx="4106" cy="556"/>
              <a:chOff x="641" y="1651"/>
              <a:chExt cx="4106" cy="556"/>
            </a:xfrm>
          </p:grpSpPr>
          <p:sp>
            <p:nvSpPr>
              <p:cNvPr id="31787" name="Rectangle 35"/>
              <p:cNvSpPr>
                <a:spLocks noChangeArrowheads="1"/>
              </p:cNvSpPr>
              <p:nvPr/>
            </p:nvSpPr>
            <p:spPr bwMode="auto">
              <a:xfrm>
                <a:off x="641" y="191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788" name="Line 36"/>
              <p:cNvSpPr>
                <a:spLocks noChangeShapeType="1"/>
              </p:cNvSpPr>
              <p:nvPr/>
            </p:nvSpPr>
            <p:spPr bwMode="auto">
              <a:xfrm>
                <a:off x="1277" y="190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89" name="Line 37"/>
              <p:cNvSpPr>
                <a:spLocks noChangeShapeType="1"/>
              </p:cNvSpPr>
              <p:nvPr/>
            </p:nvSpPr>
            <p:spPr bwMode="auto">
              <a:xfrm>
                <a:off x="1918"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0" name="Line 38"/>
              <p:cNvSpPr>
                <a:spLocks noChangeShapeType="1"/>
              </p:cNvSpPr>
              <p:nvPr/>
            </p:nvSpPr>
            <p:spPr bwMode="auto">
              <a:xfrm>
                <a:off x="2572"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1" name="Line 39"/>
              <p:cNvSpPr>
                <a:spLocks noChangeShapeType="1"/>
              </p:cNvSpPr>
              <p:nvPr/>
            </p:nvSpPr>
            <p:spPr bwMode="auto">
              <a:xfrm>
                <a:off x="3271" y="190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2" name="Line 40"/>
              <p:cNvSpPr>
                <a:spLocks noChangeShapeType="1"/>
              </p:cNvSpPr>
              <p:nvPr/>
            </p:nvSpPr>
            <p:spPr bwMode="auto">
              <a:xfrm>
                <a:off x="3998" y="191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93" name="Rectangle 41"/>
              <p:cNvSpPr>
                <a:spLocks noChangeArrowheads="1"/>
              </p:cNvSpPr>
              <p:nvPr/>
            </p:nvSpPr>
            <p:spPr bwMode="auto">
              <a:xfrm>
                <a:off x="2723" y="191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1794" name="Rectangle 42"/>
              <p:cNvSpPr>
                <a:spLocks noChangeArrowheads="1"/>
              </p:cNvSpPr>
              <p:nvPr/>
            </p:nvSpPr>
            <p:spPr bwMode="auto">
              <a:xfrm>
                <a:off x="2039" y="191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42</a:t>
                </a:r>
                <a:endParaRPr lang="en-US" sz="2400"/>
              </a:p>
            </p:txBody>
          </p:sp>
          <p:sp>
            <p:nvSpPr>
              <p:cNvPr id="31795" name="Rectangle 43"/>
              <p:cNvSpPr>
                <a:spLocks noChangeArrowheads="1"/>
              </p:cNvSpPr>
              <p:nvPr/>
            </p:nvSpPr>
            <p:spPr bwMode="auto">
              <a:xfrm>
                <a:off x="1355" y="1919"/>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1796" name="Rectangle 44"/>
              <p:cNvSpPr>
                <a:spLocks noChangeArrowheads="1"/>
              </p:cNvSpPr>
              <p:nvPr/>
            </p:nvSpPr>
            <p:spPr bwMode="auto">
              <a:xfrm>
                <a:off x="745" y="1916"/>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35</a:t>
                </a:r>
                <a:endParaRPr lang="en-US" sz="2400"/>
              </a:p>
            </p:txBody>
          </p:sp>
          <p:sp>
            <p:nvSpPr>
              <p:cNvPr id="31797" name="Rectangle 45"/>
              <p:cNvSpPr>
                <a:spLocks noChangeArrowheads="1"/>
              </p:cNvSpPr>
              <p:nvPr/>
            </p:nvSpPr>
            <p:spPr bwMode="auto">
              <a:xfrm>
                <a:off x="3380" y="191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1798" name="Rectangle 46"/>
              <p:cNvSpPr>
                <a:spLocks noChangeArrowheads="1"/>
              </p:cNvSpPr>
              <p:nvPr/>
            </p:nvSpPr>
            <p:spPr bwMode="auto">
              <a:xfrm>
                <a:off x="838" y="165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1799" name="Rectangle 47"/>
              <p:cNvSpPr>
                <a:spLocks noChangeArrowheads="1"/>
              </p:cNvSpPr>
              <p:nvPr/>
            </p:nvSpPr>
            <p:spPr bwMode="auto">
              <a:xfrm>
                <a:off x="4129" y="191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sp>
          <p:nvSpPr>
            <p:cNvPr id="31786" name="Rectangle 48"/>
            <p:cNvSpPr>
              <a:spLocks noChangeArrowheads="1"/>
            </p:cNvSpPr>
            <p:nvPr/>
          </p:nvSpPr>
          <p:spPr bwMode="auto">
            <a:xfrm>
              <a:off x="940" y="1919"/>
              <a:ext cx="2633" cy="291"/>
            </a:xfrm>
            <a:prstGeom prst="rect">
              <a:avLst/>
            </a:prstGeom>
            <a:noFill/>
            <a:ln w="76200">
              <a:solidFill>
                <a:srgbClr val="00CC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grpSp>
      <p:grpSp>
        <p:nvGrpSpPr>
          <p:cNvPr id="7" name="Group 49"/>
          <p:cNvGrpSpPr>
            <a:grpSpLocks/>
          </p:cNvGrpSpPr>
          <p:nvPr/>
        </p:nvGrpSpPr>
        <p:grpSpPr bwMode="auto">
          <a:xfrm>
            <a:off x="1055688" y="4360863"/>
            <a:ext cx="6527800" cy="882650"/>
            <a:chOff x="940" y="2235"/>
            <a:chExt cx="4112" cy="556"/>
          </a:xfrm>
        </p:grpSpPr>
        <p:grpSp>
          <p:nvGrpSpPr>
            <p:cNvPr id="31770" name="Group 50"/>
            <p:cNvGrpSpPr>
              <a:grpSpLocks/>
            </p:cNvGrpSpPr>
            <p:nvPr/>
          </p:nvGrpSpPr>
          <p:grpSpPr bwMode="auto">
            <a:xfrm>
              <a:off x="946" y="2235"/>
              <a:ext cx="4106" cy="556"/>
              <a:chOff x="644" y="2225"/>
              <a:chExt cx="4106" cy="556"/>
            </a:xfrm>
          </p:grpSpPr>
          <p:sp>
            <p:nvSpPr>
              <p:cNvPr id="31772" name="Rectangle 51"/>
              <p:cNvSpPr>
                <a:spLocks noChangeArrowheads="1"/>
              </p:cNvSpPr>
              <p:nvPr/>
            </p:nvSpPr>
            <p:spPr bwMode="auto">
              <a:xfrm>
                <a:off x="644" y="2485"/>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773" name="Line 52"/>
              <p:cNvSpPr>
                <a:spLocks noChangeShapeType="1"/>
              </p:cNvSpPr>
              <p:nvPr/>
            </p:nvSpPr>
            <p:spPr bwMode="auto">
              <a:xfrm>
                <a:off x="1280" y="2483"/>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4" name="Line 53"/>
              <p:cNvSpPr>
                <a:spLocks noChangeShapeType="1"/>
              </p:cNvSpPr>
              <p:nvPr/>
            </p:nvSpPr>
            <p:spPr bwMode="auto">
              <a:xfrm>
                <a:off x="1921"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5" name="Line 54"/>
              <p:cNvSpPr>
                <a:spLocks noChangeShapeType="1"/>
              </p:cNvSpPr>
              <p:nvPr/>
            </p:nvSpPr>
            <p:spPr bwMode="auto">
              <a:xfrm>
                <a:off x="2575"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6" name="Line 55"/>
              <p:cNvSpPr>
                <a:spLocks noChangeShapeType="1"/>
              </p:cNvSpPr>
              <p:nvPr/>
            </p:nvSpPr>
            <p:spPr bwMode="auto">
              <a:xfrm>
                <a:off x="3274" y="2483"/>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7" name="Line 56"/>
              <p:cNvSpPr>
                <a:spLocks noChangeShapeType="1"/>
              </p:cNvSpPr>
              <p:nvPr/>
            </p:nvSpPr>
            <p:spPr bwMode="auto">
              <a:xfrm>
                <a:off x="4001" y="2488"/>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78" name="Rectangle 57"/>
              <p:cNvSpPr>
                <a:spLocks noChangeArrowheads="1"/>
              </p:cNvSpPr>
              <p:nvPr/>
            </p:nvSpPr>
            <p:spPr bwMode="auto">
              <a:xfrm>
                <a:off x="2726" y="2488"/>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31779" name="Rectangle 58"/>
              <p:cNvSpPr>
                <a:spLocks noChangeArrowheads="1"/>
              </p:cNvSpPr>
              <p:nvPr/>
            </p:nvSpPr>
            <p:spPr bwMode="auto">
              <a:xfrm>
                <a:off x="2042" y="2493"/>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1780" name="Rectangle 59"/>
              <p:cNvSpPr>
                <a:spLocks noChangeArrowheads="1"/>
              </p:cNvSpPr>
              <p:nvPr/>
            </p:nvSpPr>
            <p:spPr bwMode="auto">
              <a:xfrm>
                <a:off x="1358" y="249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35</a:t>
                </a:r>
                <a:endParaRPr lang="en-US" sz="2400"/>
              </a:p>
            </p:txBody>
          </p:sp>
          <p:sp>
            <p:nvSpPr>
              <p:cNvPr id="31781" name="Rectangle 60"/>
              <p:cNvSpPr>
                <a:spLocks noChangeArrowheads="1"/>
              </p:cNvSpPr>
              <p:nvPr/>
            </p:nvSpPr>
            <p:spPr bwMode="auto">
              <a:xfrm>
                <a:off x="748" y="2490"/>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1782" name="Rectangle 61"/>
              <p:cNvSpPr>
                <a:spLocks noChangeArrowheads="1"/>
              </p:cNvSpPr>
              <p:nvPr/>
            </p:nvSpPr>
            <p:spPr bwMode="auto">
              <a:xfrm>
                <a:off x="3383" y="2488"/>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1783" name="Rectangle 62"/>
              <p:cNvSpPr>
                <a:spLocks noChangeArrowheads="1"/>
              </p:cNvSpPr>
              <p:nvPr/>
            </p:nvSpPr>
            <p:spPr bwMode="auto">
              <a:xfrm>
                <a:off x="841" y="2225"/>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1784" name="Rectangle 63"/>
              <p:cNvSpPr>
                <a:spLocks noChangeArrowheads="1"/>
              </p:cNvSpPr>
              <p:nvPr/>
            </p:nvSpPr>
            <p:spPr bwMode="auto">
              <a:xfrm>
                <a:off x="4132" y="2488"/>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sp>
          <p:nvSpPr>
            <p:cNvPr id="31771" name="Rectangle 64"/>
            <p:cNvSpPr>
              <a:spLocks noChangeArrowheads="1"/>
            </p:cNvSpPr>
            <p:nvPr/>
          </p:nvSpPr>
          <p:spPr bwMode="auto">
            <a:xfrm>
              <a:off x="940" y="2500"/>
              <a:ext cx="1937" cy="291"/>
            </a:xfrm>
            <a:prstGeom prst="rect">
              <a:avLst/>
            </a:prstGeom>
            <a:noFill/>
            <a:ln w="76200">
              <a:solidFill>
                <a:srgbClr val="00CC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grpSp>
      <p:grpSp>
        <p:nvGrpSpPr>
          <p:cNvPr id="9" name="Group 65"/>
          <p:cNvGrpSpPr>
            <a:grpSpLocks/>
          </p:cNvGrpSpPr>
          <p:nvPr/>
        </p:nvGrpSpPr>
        <p:grpSpPr bwMode="auto">
          <a:xfrm>
            <a:off x="1050925" y="5243513"/>
            <a:ext cx="6527800" cy="887412"/>
            <a:chOff x="937" y="2791"/>
            <a:chExt cx="4112" cy="559"/>
          </a:xfrm>
        </p:grpSpPr>
        <p:grpSp>
          <p:nvGrpSpPr>
            <p:cNvPr id="31755" name="Group 66"/>
            <p:cNvGrpSpPr>
              <a:grpSpLocks/>
            </p:cNvGrpSpPr>
            <p:nvPr/>
          </p:nvGrpSpPr>
          <p:grpSpPr bwMode="auto">
            <a:xfrm>
              <a:off x="943" y="2791"/>
              <a:ext cx="4106" cy="556"/>
              <a:chOff x="641" y="2781"/>
              <a:chExt cx="4106" cy="556"/>
            </a:xfrm>
          </p:grpSpPr>
          <p:sp>
            <p:nvSpPr>
              <p:cNvPr id="31757" name="Rectangle 67"/>
              <p:cNvSpPr>
                <a:spLocks noChangeArrowheads="1"/>
              </p:cNvSpPr>
              <p:nvPr/>
            </p:nvSpPr>
            <p:spPr bwMode="auto">
              <a:xfrm>
                <a:off x="641" y="3041"/>
                <a:ext cx="4106" cy="29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758" name="Line 68"/>
              <p:cNvSpPr>
                <a:spLocks noChangeShapeType="1"/>
              </p:cNvSpPr>
              <p:nvPr/>
            </p:nvSpPr>
            <p:spPr bwMode="auto">
              <a:xfrm>
                <a:off x="1277" y="3039"/>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59" name="Line 69"/>
              <p:cNvSpPr>
                <a:spLocks noChangeShapeType="1"/>
              </p:cNvSpPr>
              <p:nvPr/>
            </p:nvSpPr>
            <p:spPr bwMode="auto">
              <a:xfrm>
                <a:off x="1918"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0" name="Line 70"/>
              <p:cNvSpPr>
                <a:spLocks noChangeShapeType="1"/>
              </p:cNvSpPr>
              <p:nvPr/>
            </p:nvSpPr>
            <p:spPr bwMode="auto">
              <a:xfrm>
                <a:off x="2572"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1" name="Line 71"/>
              <p:cNvSpPr>
                <a:spLocks noChangeShapeType="1"/>
              </p:cNvSpPr>
              <p:nvPr/>
            </p:nvSpPr>
            <p:spPr bwMode="auto">
              <a:xfrm>
                <a:off x="3271" y="3039"/>
                <a:ext cx="0" cy="29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2" name="Line 72"/>
              <p:cNvSpPr>
                <a:spLocks noChangeShapeType="1"/>
              </p:cNvSpPr>
              <p:nvPr/>
            </p:nvSpPr>
            <p:spPr bwMode="auto">
              <a:xfrm>
                <a:off x="3998" y="3044"/>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763" name="Rectangle 73"/>
              <p:cNvSpPr>
                <a:spLocks noChangeArrowheads="1"/>
              </p:cNvSpPr>
              <p:nvPr/>
            </p:nvSpPr>
            <p:spPr bwMode="auto">
              <a:xfrm>
                <a:off x="2723" y="3044"/>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solidFill>
                      <a:srgbClr val="FF0033"/>
                    </a:solidFill>
                  </a:rPr>
                  <a:t>42</a:t>
                </a:r>
                <a:endParaRPr lang="en-US" sz="2400">
                  <a:solidFill>
                    <a:srgbClr val="FF0033"/>
                  </a:solidFill>
                </a:endParaRPr>
              </a:p>
            </p:txBody>
          </p:sp>
          <p:sp>
            <p:nvSpPr>
              <p:cNvPr id="31764" name="Rectangle 74"/>
              <p:cNvSpPr>
                <a:spLocks noChangeArrowheads="1"/>
              </p:cNvSpPr>
              <p:nvPr/>
            </p:nvSpPr>
            <p:spPr bwMode="auto">
              <a:xfrm>
                <a:off x="2039" y="3049"/>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35</a:t>
                </a:r>
                <a:endParaRPr lang="en-US" sz="2400">
                  <a:solidFill>
                    <a:srgbClr val="FF0033"/>
                  </a:solidFill>
                </a:endParaRPr>
              </a:p>
            </p:txBody>
          </p:sp>
          <p:sp>
            <p:nvSpPr>
              <p:cNvPr id="31765" name="Rectangle 75"/>
              <p:cNvSpPr>
                <a:spLocks noChangeArrowheads="1"/>
              </p:cNvSpPr>
              <p:nvPr/>
            </p:nvSpPr>
            <p:spPr bwMode="auto">
              <a:xfrm>
                <a:off x="1355" y="3049"/>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5</a:t>
                </a:r>
                <a:endParaRPr lang="en-US" sz="2400"/>
              </a:p>
            </p:txBody>
          </p:sp>
          <p:sp>
            <p:nvSpPr>
              <p:cNvPr id="31766" name="Rectangle 76"/>
              <p:cNvSpPr>
                <a:spLocks noChangeArrowheads="1"/>
              </p:cNvSpPr>
              <p:nvPr/>
            </p:nvSpPr>
            <p:spPr bwMode="auto">
              <a:xfrm>
                <a:off x="745" y="3046"/>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12</a:t>
                </a:r>
                <a:endParaRPr lang="en-US" sz="2400"/>
              </a:p>
            </p:txBody>
          </p:sp>
          <p:sp>
            <p:nvSpPr>
              <p:cNvPr id="31767" name="Rectangle 77"/>
              <p:cNvSpPr>
                <a:spLocks noChangeArrowheads="1"/>
              </p:cNvSpPr>
              <p:nvPr/>
            </p:nvSpPr>
            <p:spPr bwMode="auto">
              <a:xfrm>
                <a:off x="3380" y="304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77</a:t>
                </a:r>
              </a:p>
            </p:txBody>
          </p:sp>
          <p:sp>
            <p:nvSpPr>
              <p:cNvPr id="31768" name="Rectangle 78"/>
              <p:cNvSpPr>
                <a:spLocks noChangeArrowheads="1"/>
              </p:cNvSpPr>
              <p:nvPr/>
            </p:nvSpPr>
            <p:spPr bwMode="auto">
              <a:xfrm>
                <a:off x="838" y="2781"/>
                <a:ext cx="36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1          2          3          4            5            6</a:t>
                </a:r>
                <a:endParaRPr lang="en-US" sz="2400"/>
              </a:p>
            </p:txBody>
          </p:sp>
          <p:sp>
            <p:nvSpPr>
              <p:cNvPr id="31769" name="Rectangle 79"/>
              <p:cNvSpPr>
                <a:spLocks noChangeArrowheads="1"/>
              </p:cNvSpPr>
              <p:nvPr/>
            </p:nvSpPr>
            <p:spPr bwMode="auto">
              <a:xfrm>
                <a:off x="4129" y="3044"/>
                <a:ext cx="4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sz="2400" b="1"/>
                  <a:t> </a:t>
                </a:r>
                <a:r>
                  <a:rPr lang="en-US" sz="2400" b="1">
                    <a:solidFill>
                      <a:srgbClr val="FF0033"/>
                    </a:solidFill>
                  </a:rPr>
                  <a:t>101</a:t>
                </a:r>
              </a:p>
            </p:txBody>
          </p:sp>
        </p:grpSp>
        <p:sp>
          <p:nvSpPr>
            <p:cNvPr id="31756" name="Rectangle 80"/>
            <p:cNvSpPr>
              <a:spLocks noChangeArrowheads="1"/>
            </p:cNvSpPr>
            <p:nvPr/>
          </p:nvSpPr>
          <p:spPr bwMode="auto">
            <a:xfrm>
              <a:off x="937" y="3059"/>
              <a:ext cx="1283" cy="291"/>
            </a:xfrm>
            <a:prstGeom prst="rect">
              <a:avLst/>
            </a:prstGeom>
            <a:noFill/>
            <a:ln w="76200">
              <a:solidFill>
                <a:srgbClr val="00CC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grpSp>
      <p:sp>
        <p:nvSpPr>
          <p:cNvPr id="31752" name="Rectangle 81"/>
          <p:cNvSpPr>
            <a:spLocks noChangeArrowheads="1"/>
          </p:cNvSpPr>
          <p:nvPr/>
        </p:nvSpPr>
        <p:spPr bwMode="auto">
          <a:xfrm>
            <a:off x="1065213" y="2108200"/>
            <a:ext cx="6518275" cy="461963"/>
          </a:xfrm>
          <a:prstGeom prst="rect">
            <a:avLst/>
          </a:prstGeom>
          <a:noFill/>
          <a:ln w="76200">
            <a:solidFill>
              <a:srgbClr val="00CC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3175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D1F610E1-9A08-4059-8E8D-F1FB9636FACF}" type="datetime5">
              <a:rPr lang="en-US" sz="1400" smtClean="0"/>
              <a:pPr>
                <a:spcBef>
                  <a:spcPct val="0"/>
                </a:spcBef>
                <a:buFontTx/>
                <a:buNone/>
              </a:pPr>
              <a:t>28-Feb-22</a:t>
            </a:fld>
            <a:endParaRPr lang="en-US" sz="1400" smtClean="0"/>
          </a:p>
        </p:txBody>
      </p:sp>
      <p:sp>
        <p:nvSpPr>
          <p:cNvPr id="3175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0B9136CF-02B6-4285-97D8-029150351C19}" type="slidenum">
              <a:rPr lang="en-US" sz="1400" smtClean="0"/>
              <a:pPr>
                <a:spcBef>
                  <a:spcPct val="0"/>
                </a:spcBef>
                <a:buFontTx/>
                <a:buNone/>
              </a:pPr>
              <a:t>25</a:t>
            </a:fld>
            <a:endParaRPr lang="en-US" sz="1400"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274638"/>
            <a:ext cx="8229600" cy="965200"/>
          </a:xfrm>
        </p:spPr>
        <p:txBody>
          <a:bodyPr/>
          <a:lstStyle/>
          <a:p>
            <a:pPr eaLnBrk="1" hangingPunct="1">
              <a:defRPr/>
            </a:pPr>
            <a:r>
              <a:rPr lang="en-US" smtClean="0"/>
              <a:t>Summary</a:t>
            </a:r>
          </a:p>
        </p:txBody>
      </p:sp>
      <p:sp>
        <p:nvSpPr>
          <p:cNvPr id="32771" name="Rectangle 3"/>
          <p:cNvSpPr>
            <a:spLocks noGrp="1" noChangeArrowheads="1"/>
          </p:cNvSpPr>
          <p:nvPr>
            <p:ph type="body" idx="1"/>
          </p:nvPr>
        </p:nvSpPr>
        <p:spPr>
          <a:xfrm>
            <a:off x="685800" y="1574800"/>
            <a:ext cx="7772400" cy="4400550"/>
          </a:xfrm>
        </p:spPr>
        <p:txBody>
          <a:bodyPr/>
          <a:lstStyle/>
          <a:p>
            <a:pPr eaLnBrk="1" hangingPunct="1"/>
            <a:r>
              <a:rPr lang="en-US" sz="2400" b="1" smtClean="0"/>
              <a:t>“Bubble Up” algorithm will </a:t>
            </a:r>
            <a:r>
              <a:rPr lang="en-US" sz="2400" b="1" smtClean="0">
                <a:solidFill>
                  <a:srgbClr val="3333FF"/>
                </a:solidFill>
              </a:rPr>
              <a:t>move largest value to its correct location</a:t>
            </a:r>
            <a:r>
              <a:rPr lang="en-US" sz="2400" b="1" smtClean="0"/>
              <a:t> (to the right)</a:t>
            </a:r>
          </a:p>
          <a:p>
            <a:pPr eaLnBrk="1" hangingPunct="1"/>
            <a:r>
              <a:rPr lang="en-US" sz="2400" b="1" smtClean="0"/>
              <a:t>Repeat “Bubble Up” until all elements are correctly placed:</a:t>
            </a:r>
          </a:p>
          <a:p>
            <a:pPr lvl="1" eaLnBrk="1" hangingPunct="1"/>
            <a:r>
              <a:rPr lang="en-US" sz="2400" b="1" smtClean="0">
                <a:solidFill>
                  <a:srgbClr val="3333FF"/>
                </a:solidFill>
              </a:rPr>
              <a:t>Maximum of N-1 times</a:t>
            </a:r>
          </a:p>
          <a:p>
            <a:pPr lvl="1" eaLnBrk="1" hangingPunct="1"/>
            <a:r>
              <a:rPr lang="en-US" sz="2400" b="1" smtClean="0"/>
              <a:t>Can finish early if </a:t>
            </a:r>
            <a:r>
              <a:rPr lang="en-US" sz="2400" b="1" smtClean="0">
                <a:solidFill>
                  <a:srgbClr val="3333FF"/>
                </a:solidFill>
              </a:rPr>
              <a:t>no swapping</a:t>
            </a:r>
            <a:r>
              <a:rPr lang="en-US" sz="2400" b="1" smtClean="0"/>
              <a:t> occurs</a:t>
            </a:r>
          </a:p>
          <a:p>
            <a:pPr eaLnBrk="1" hangingPunct="1"/>
            <a:r>
              <a:rPr lang="en-US" sz="2400" b="1" smtClean="0"/>
              <a:t>We reduce the number of elements we compare each time one is correctly placed</a:t>
            </a:r>
          </a:p>
        </p:txBody>
      </p:sp>
      <p:sp>
        <p:nvSpPr>
          <p:cNvPr id="3277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12E1A78D-B7C1-45CB-A897-E9B75B040A95}" type="datetime5">
              <a:rPr lang="en-US" sz="1400" smtClean="0"/>
              <a:pPr>
                <a:spcBef>
                  <a:spcPct val="0"/>
                </a:spcBef>
                <a:buFontTx/>
                <a:buNone/>
              </a:pPr>
              <a:t>28-Feb-22</a:t>
            </a:fld>
            <a:endParaRPr lang="en-US" sz="1400" smtClean="0"/>
          </a:p>
        </p:txBody>
      </p:sp>
      <p:sp>
        <p:nvSpPr>
          <p:cNvPr id="3277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B75D1E4-1F31-49A4-BBDE-8487474F369B}" type="slidenum">
              <a:rPr lang="en-US" sz="1400" smtClean="0"/>
              <a:pPr>
                <a:spcBef>
                  <a:spcPct val="0"/>
                </a:spcBef>
                <a:buFontTx/>
                <a:buNone/>
              </a:pPr>
              <a:t>26</a:t>
            </a:fld>
            <a:endParaRPr lang="en-US" sz="140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pPr eaLnBrk="1" hangingPunct="1">
              <a:defRPr/>
            </a:pPr>
            <a:r>
              <a:rPr lang="en-US" smtClean="0"/>
              <a:t>Complexity of the bubble sort algorithm</a:t>
            </a:r>
          </a:p>
        </p:txBody>
      </p:sp>
      <p:sp>
        <p:nvSpPr>
          <p:cNvPr id="34819" name="Text Box 5"/>
          <p:cNvSpPr txBox="1">
            <a:spLocks noChangeArrowheads="1"/>
          </p:cNvSpPr>
          <p:nvPr/>
        </p:nvSpPr>
        <p:spPr bwMode="auto">
          <a:xfrm>
            <a:off x="381000" y="1371600"/>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sz="1800"/>
          </a:p>
        </p:txBody>
      </p:sp>
      <p:sp>
        <p:nvSpPr>
          <p:cNvPr id="34820" name="Text Box 6"/>
          <p:cNvSpPr txBox="1">
            <a:spLocks noChangeArrowheads="1"/>
          </p:cNvSpPr>
          <p:nvPr/>
        </p:nvSpPr>
        <p:spPr bwMode="auto">
          <a:xfrm>
            <a:off x="304800" y="1447800"/>
            <a:ext cx="861060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2400" dirty="0"/>
              <a:t>The time for a sorting algorithm is measured in terms of </a:t>
            </a:r>
            <a:r>
              <a:rPr lang="en-US" sz="2400" dirty="0">
                <a:solidFill>
                  <a:srgbClr val="7030A0"/>
                </a:solidFill>
              </a:rPr>
              <a:t>the number of comparisons</a:t>
            </a:r>
            <a:r>
              <a:rPr lang="en-US" sz="2400" dirty="0"/>
              <a:t>. The number </a:t>
            </a:r>
            <a:r>
              <a:rPr lang="en-US" sz="2400" i="1" dirty="0"/>
              <a:t>f(n) </a:t>
            </a:r>
            <a:r>
              <a:rPr lang="en-US" sz="2400" dirty="0"/>
              <a:t>of comparisons in the bubble sort is easily computed. Specifically there are </a:t>
            </a:r>
            <a:r>
              <a:rPr lang="en-US" sz="2400" i="1" dirty="0" smtClean="0"/>
              <a:t>n-1 </a:t>
            </a:r>
            <a:r>
              <a:rPr lang="en-US" sz="2400" dirty="0"/>
              <a:t>comparisons during first pass, which places the largest element in the last position, there are n -2 comparisons in the second step, which places the second largest element in the next – to - last position, and so on. Thus</a:t>
            </a:r>
          </a:p>
          <a:p>
            <a:pPr eaLnBrk="1" hangingPunct="1">
              <a:spcBef>
                <a:spcPct val="50000"/>
              </a:spcBef>
              <a:buFontTx/>
              <a:buNone/>
            </a:pPr>
            <a:r>
              <a:rPr lang="en-US" sz="2400" i="1" dirty="0">
                <a:solidFill>
                  <a:srgbClr val="7030A0"/>
                </a:solidFill>
              </a:rPr>
              <a:t>f(n) = (n-1)+(n-2)+. . . +2+1 =n(n-1)/2=n</a:t>
            </a:r>
            <a:r>
              <a:rPr lang="en-US" sz="2400" i="1" baseline="30000" dirty="0">
                <a:solidFill>
                  <a:srgbClr val="7030A0"/>
                </a:solidFill>
              </a:rPr>
              <a:t>2</a:t>
            </a:r>
            <a:r>
              <a:rPr lang="en-US" sz="2400" i="1" dirty="0">
                <a:solidFill>
                  <a:srgbClr val="7030A0"/>
                </a:solidFill>
              </a:rPr>
              <a:t>/2+O(n</a:t>
            </a:r>
            <a:r>
              <a:rPr lang="en-US" sz="2400" i="1" dirty="0" smtClean="0">
                <a:solidFill>
                  <a:srgbClr val="7030A0"/>
                </a:solidFill>
              </a:rPr>
              <a:t>) ~ O(n</a:t>
            </a:r>
            <a:r>
              <a:rPr lang="en-US" sz="2400" i="1" baseline="30000" dirty="0" smtClean="0">
                <a:solidFill>
                  <a:srgbClr val="7030A0"/>
                </a:solidFill>
              </a:rPr>
              <a:t>2</a:t>
            </a:r>
            <a:r>
              <a:rPr lang="en-US" sz="2400" i="1" dirty="0" smtClean="0">
                <a:solidFill>
                  <a:srgbClr val="7030A0"/>
                </a:solidFill>
              </a:rPr>
              <a:t>)</a:t>
            </a:r>
            <a:endParaRPr lang="en-US" sz="2400" i="1" dirty="0">
              <a:solidFill>
                <a:srgbClr val="7030A0"/>
              </a:solidFill>
            </a:endParaRPr>
          </a:p>
          <a:p>
            <a:pPr eaLnBrk="1" hangingPunct="1">
              <a:spcBef>
                <a:spcPct val="50000"/>
              </a:spcBef>
              <a:buFontTx/>
              <a:buNone/>
            </a:pPr>
            <a:r>
              <a:rPr lang="en-US" sz="2400" dirty="0"/>
              <a:t>In other words, </a:t>
            </a:r>
            <a:r>
              <a:rPr lang="en-US" sz="2400" dirty="0">
                <a:solidFill>
                  <a:srgbClr val="7030A0"/>
                </a:solidFill>
              </a:rPr>
              <a:t>The time required to execute bubble sort algorithm is proportional to n</a:t>
            </a:r>
            <a:r>
              <a:rPr lang="en-US" sz="2400" baseline="30000" dirty="0">
                <a:solidFill>
                  <a:srgbClr val="7030A0"/>
                </a:solidFill>
              </a:rPr>
              <a:t>2</a:t>
            </a:r>
            <a:r>
              <a:rPr lang="en-US" sz="2400" dirty="0"/>
              <a:t>, where n is the number of input items.</a:t>
            </a:r>
          </a:p>
          <a:p>
            <a:pPr eaLnBrk="1" hangingPunct="1">
              <a:spcBef>
                <a:spcPct val="50000"/>
              </a:spcBef>
              <a:buFontTx/>
              <a:buNone/>
            </a:pPr>
            <a:endParaRPr lang="en-US" sz="1800" dirty="0"/>
          </a:p>
        </p:txBody>
      </p:sp>
      <p:sp>
        <p:nvSpPr>
          <p:cNvPr id="34821"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0B44957-8774-46D5-9C1B-5752BFDBC10F}" type="datetime5">
              <a:rPr lang="en-US" sz="1400" smtClean="0"/>
              <a:pPr>
                <a:spcBef>
                  <a:spcPct val="0"/>
                </a:spcBef>
                <a:buFontTx/>
                <a:buNone/>
              </a:pPr>
              <a:t>28-Feb-22</a:t>
            </a:fld>
            <a:endParaRPr lang="en-US" sz="1400" smtClean="0"/>
          </a:p>
        </p:txBody>
      </p:sp>
      <p:sp>
        <p:nvSpPr>
          <p:cNvPr id="3482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81EAD85-1CD1-47CA-8044-D145A78B9CB1}" type="slidenum">
              <a:rPr lang="en-US" sz="1400" smtClean="0"/>
              <a:pPr>
                <a:spcBef>
                  <a:spcPct val="0"/>
                </a:spcBef>
                <a:buFontTx/>
                <a:buNone/>
              </a:pPr>
              <a:t>27</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304800" y="0"/>
            <a:ext cx="8382000" cy="762000"/>
          </a:xfrm>
        </p:spPr>
        <p:txBody>
          <a:bodyPr/>
          <a:lstStyle/>
          <a:p>
            <a:pPr algn="l" eaLnBrk="1" hangingPunct="1">
              <a:defRPr/>
            </a:pPr>
            <a:r>
              <a:rPr lang="en-US" dirty="0" smtClean="0"/>
              <a:t>Searching : Linear search</a:t>
            </a:r>
          </a:p>
        </p:txBody>
      </p:sp>
      <p:sp>
        <p:nvSpPr>
          <p:cNvPr id="35843" name="Text Box 4"/>
          <p:cNvSpPr txBox="1">
            <a:spLocks noChangeArrowheads="1"/>
          </p:cNvSpPr>
          <p:nvPr/>
        </p:nvSpPr>
        <p:spPr bwMode="auto">
          <a:xfrm>
            <a:off x="457200" y="2971800"/>
            <a:ext cx="82296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714500" indent="-3429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600" b="1" spc="300" dirty="0">
                <a:latin typeface="Batang" panose="02030600000101010101" pitchFamily="18" charset="-127"/>
                <a:ea typeface="Batang" panose="02030600000101010101" pitchFamily="18" charset="-127"/>
              </a:rPr>
              <a:t>   </a:t>
            </a:r>
            <a:r>
              <a:rPr lang="en-US" sz="1800" b="1" spc="300" dirty="0" smtClean="0">
                <a:latin typeface="Batang" panose="02030600000101010101" pitchFamily="18" charset="-127"/>
                <a:ea typeface="Batang" panose="02030600000101010101" pitchFamily="18" charset="-127"/>
              </a:rPr>
              <a:t>Algorithm  </a:t>
            </a:r>
            <a:r>
              <a:rPr lang="en-US" sz="1800" b="1" spc="300" dirty="0">
                <a:latin typeface="Batang" panose="02030600000101010101" pitchFamily="18" charset="-127"/>
                <a:ea typeface="Batang" panose="02030600000101010101" pitchFamily="18" charset="-127"/>
              </a:rPr>
              <a:t>4.5 </a:t>
            </a:r>
            <a:r>
              <a:rPr lang="en-US" sz="1600" b="1" spc="300" dirty="0">
                <a:latin typeface="Batang" panose="02030600000101010101" pitchFamily="18" charset="-127"/>
                <a:ea typeface="Batang" panose="02030600000101010101" pitchFamily="18" charset="-127"/>
              </a:rPr>
              <a:t>: A linear array DATA with N elements and </a:t>
            </a:r>
            <a:r>
              <a:rPr lang="en-US" sz="1600" b="1" spc="300" dirty="0" smtClean="0">
                <a:latin typeface="Batang" panose="02030600000101010101" pitchFamily="18" charset="-127"/>
                <a:ea typeface="Batang" panose="02030600000101010101" pitchFamily="18" charset="-127"/>
              </a:rPr>
              <a:t>a specific </a:t>
            </a:r>
            <a:r>
              <a:rPr lang="en-US" sz="1600" b="1" spc="300" dirty="0">
                <a:latin typeface="Batang" panose="02030600000101010101" pitchFamily="18" charset="-127"/>
                <a:ea typeface="Batang" panose="02030600000101010101" pitchFamily="18" charset="-127"/>
              </a:rPr>
              <a:t>ITEM of information are given. This algorithm finds the location LOC of ITEM in the array DATA or sets LOC = 0.</a:t>
            </a:r>
          </a:p>
          <a:p>
            <a:pPr lvl="3" eaLnBrk="1" hangingPunct="1">
              <a:spcBef>
                <a:spcPct val="0"/>
              </a:spcBef>
              <a:buFontTx/>
              <a:buAutoNum type="arabicPeriod"/>
            </a:pPr>
            <a:r>
              <a:rPr lang="en-US" sz="1600" b="1" spc="300" dirty="0" smtClean="0">
                <a:latin typeface="Batang" panose="02030600000101010101" pitchFamily="18" charset="-127"/>
                <a:ea typeface="Batang" panose="02030600000101010101" pitchFamily="18" charset="-127"/>
              </a:rPr>
              <a:t>Read: ITEM</a:t>
            </a:r>
            <a:r>
              <a:rPr lang="en-US" sz="1600" b="1" spc="300" dirty="0">
                <a:latin typeface="Batang" panose="02030600000101010101" pitchFamily="18" charset="-127"/>
                <a:ea typeface="Batang" panose="02030600000101010101" pitchFamily="18" charset="-127"/>
              </a:rPr>
              <a:t>.</a:t>
            </a:r>
          </a:p>
          <a:p>
            <a:pPr lvl="3" eaLnBrk="1" hangingPunct="1">
              <a:spcBef>
                <a:spcPct val="0"/>
              </a:spcBef>
              <a:buFontTx/>
              <a:buAutoNum type="arabicPeriod"/>
            </a:pPr>
            <a:r>
              <a:rPr lang="en-US" sz="1600" b="1" spc="300" dirty="0">
                <a:latin typeface="Batang" panose="02030600000101010101" pitchFamily="18" charset="-127"/>
                <a:ea typeface="Batang" panose="02030600000101010101" pitchFamily="18" charset="-127"/>
              </a:rPr>
              <a:t>Set LOC:=1.</a:t>
            </a:r>
          </a:p>
          <a:p>
            <a:pPr lvl="3" eaLnBrk="1" hangingPunct="1">
              <a:spcBef>
                <a:spcPct val="0"/>
              </a:spcBef>
              <a:buFontTx/>
              <a:buAutoNum type="arabicPeriod"/>
            </a:pPr>
            <a:r>
              <a:rPr lang="en-US" sz="1600" b="1" spc="300" dirty="0">
                <a:latin typeface="Batang" panose="02030600000101010101" pitchFamily="18" charset="-127"/>
                <a:ea typeface="Batang" panose="02030600000101010101" pitchFamily="18" charset="-127"/>
              </a:rPr>
              <a:t>Repeat while DATA[LOC</a:t>
            </a:r>
            <a:r>
              <a:rPr lang="en-US" sz="1600" b="1" spc="300" dirty="0" smtClean="0">
                <a:latin typeface="Batang" panose="02030600000101010101" pitchFamily="18" charset="-127"/>
                <a:ea typeface="Batang" panose="02030600000101010101" pitchFamily="18" charset="-127"/>
              </a:rPr>
              <a:t>]!= ITEM and LOC &lt;=</a:t>
            </a:r>
            <a:r>
              <a:rPr lang="en-US" sz="1600" b="1" spc="300" dirty="0" smtClean="0">
                <a:latin typeface="Batang" panose="02030600000101010101" pitchFamily="18" charset="-127"/>
                <a:ea typeface="Batang" panose="02030600000101010101" pitchFamily="18" charset="-127"/>
              </a:rPr>
              <a:t>N:</a:t>
            </a:r>
            <a:endParaRPr lang="en-US" sz="1600" b="1" spc="300" dirty="0">
              <a:latin typeface="Batang" panose="02030600000101010101" pitchFamily="18" charset="-127"/>
              <a:ea typeface="Batang" panose="02030600000101010101" pitchFamily="18" charset="-127"/>
            </a:endParaRPr>
          </a:p>
          <a:p>
            <a:pPr marL="1828800" lvl="4" indent="0" eaLnBrk="1" hangingPunct="1">
              <a:spcBef>
                <a:spcPct val="0"/>
              </a:spcBef>
              <a:buNone/>
            </a:pPr>
            <a:r>
              <a:rPr lang="en-US" sz="1600" b="1" spc="300" dirty="0" smtClean="0">
                <a:latin typeface="Batang" panose="02030600000101010101" pitchFamily="18" charset="-127"/>
                <a:ea typeface="Batang" panose="02030600000101010101" pitchFamily="18" charset="-127"/>
              </a:rPr>
              <a:t>Set </a:t>
            </a:r>
            <a:r>
              <a:rPr lang="en-US" sz="1600" b="1" spc="300" dirty="0">
                <a:latin typeface="Batang" panose="02030600000101010101" pitchFamily="18" charset="-127"/>
                <a:ea typeface="Batang" panose="02030600000101010101" pitchFamily="18" charset="-127"/>
              </a:rPr>
              <a:t>LOC := LOC +1</a:t>
            </a:r>
            <a:r>
              <a:rPr lang="en-US" sz="1600" b="1" spc="300" dirty="0" smtClean="0">
                <a:latin typeface="Batang" panose="02030600000101010101" pitchFamily="18" charset="-127"/>
                <a:ea typeface="Batang" panose="02030600000101010101" pitchFamily="18" charset="-127"/>
              </a:rPr>
              <a:t>. </a:t>
            </a:r>
            <a:endParaRPr lang="en-US" sz="1600" b="1" spc="300" dirty="0">
              <a:latin typeface="Batang" panose="02030600000101010101" pitchFamily="18" charset="-127"/>
              <a:ea typeface="Batang" panose="02030600000101010101" pitchFamily="18" charset="-127"/>
            </a:endParaRPr>
          </a:p>
          <a:p>
            <a:pPr lvl="3" eaLnBrk="1" hangingPunct="1">
              <a:spcBef>
                <a:spcPct val="0"/>
              </a:spcBef>
              <a:buFontTx/>
              <a:buAutoNum type="arabicPeriod"/>
            </a:pPr>
            <a:r>
              <a:rPr lang="en-US" sz="1600" b="1" spc="300" dirty="0" smtClean="0">
                <a:latin typeface="Batang" panose="02030600000101010101" pitchFamily="18" charset="-127"/>
                <a:ea typeface="Batang" panose="02030600000101010101" pitchFamily="18" charset="-127"/>
              </a:rPr>
              <a:t> [</a:t>
            </a:r>
            <a:r>
              <a:rPr lang="en-US" sz="1600" b="1" spc="300" dirty="0">
                <a:latin typeface="Batang" panose="02030600000101010101" pitchFamily="18" charset="-127"/>
                <a:ea typeface="Batang" panose="02030600000101010101" pitchFamily="18" charset="-127"/>
              </a:rPr>
              <a:t>End of loop]</a:t>
            </a:r>
          </a:p>
          <a:p>
            <a:pPr lvl="3" eaLnBrk="1" hangingPunct="1">
              <a:spcBef>
                <a:spcPct val="0"/>
              </a:spcBef>
              <a:buFontTx/>
              <a:buAutoNum type="arabicPeriod"/>
            </a:pPr>
            <a:r>
              <a:rPr lang="en-US" sz="1600" b="1" spc="300" dirty="0">
                <a:latin typeface="Batang" panose="02030600000101010101" pitchFamily="18" charset="-127"/>
                <a:ea typeface="Batang" panose="02030600000101010101" pitchFamily="18" charset="-127"/>
              </a:rPr>
              <a:t>If LOC = N+1, then :</a:t>
            </a:r>
          </a:p>
          <a:p>
            <a:pPr lvl="3" eaLnBrk="1" hangingPunct="1">
              <a:spcBef>
                <a:spcPct val="0"/>
              </a:spcBef>
              <a:buFontTx/>
              <a:buNone/>
            </a:pPr>
            <a:r>
              <a:rPr lang="en-US" sz="1600" b="1" spc="300" dirty="0">
                <a:latin typeface="Batang" panose="02030600000101010101" pitchFamily="18" charset="-127"/>
                <a:ea typeface="Batang" panose="02030600000101010101" pitchFamily="18" charset="-127"/>
              </a:rPr>
              <a:t>	Write : ITEM is not in the array DATA.</a:t>
            </a:r>
          </a:p>
          <a:p>
            <a:pPr lvl="3" eaLnBrk="1" hangingPunct="1">
              <a:spcBef>
                <a:spcPct val="0"/>
              </a:spcBef>
              <a:buFontTx/>
              <a:buNone/>
            </a:pPr>
            <a:r>
              <a:rPr lang="en-US" sz="1600" b="1" spc="300" dirty="0">
                <a:latin typeface="Batang" panose="02030600000101010101" pitchFamily="18" charset="-127"/>
                <a:ea typeface="Batang" panose="02030600000101010101" pitchFamily="18" charset="-127"/>
              </a:rPr>
              <a:t>	Else :</a:t>
            </a:r>
          </a:p>
          <a:p>
            <a:pPr lvl="3" eaLnBrk="1" hangingPunct="1">
              <a:spcBef>
                <a:spcPct val="0"/>
              </a:spcBef>
              <a:buFontTx/>
              <a:buNone/>
            </a:pPr>
            <a:r>
              <a:rPr lang="en-US" sz="1600" b="1" spc="300" dirty="0">
                <a:latin typeface="Batang" panose="02030600000101010101" pitchFamily="18" charset="-127"/>
                <a:ea typeface="Batang" panose="02030600000101010101" pitchFamily="18" charset="-127"/>
              </a:rPr>
              <a:t>	Write : LOC is the location of ITEM.</a:t>
            </a:r>
          </a:p>
          <a:p>
            <a:pPr lvl="3" eaLnBrk="1" hangingPunct="1">
              <a:spcBef>
                <a:spcPct val="0"/>
              </a:spcBef>
              <a:buFontTx/>
              <a:buNone/>
            </a:pPr>
            <a:r>
              <a:rPr lang="en-US" sz="1600" b="1" spc="300" dirty="0">
                <a:latin typeface="Batang" panose="02030600000101010101" pitchFamily="18" charset="-127"/>
                <a:ea typeface="Batang" panose="02030600000101010101" pitchFamily="18" charset="-127"/>
              </a:rPr>
              <a:t>	        5.Exit.</a:t>
            </a:r>
          </a:p>
        </p:txBody>
      </p:sp>
      <p:sp>
        <p:nvSpPr>
          <p:cNvPr id="35844" name="Text Box 3"/>
          <p:cNvSpPr txBox="1">
            <a:spLocks noChangeArrowheads="1"/>
          </p:cNvSpPr>
          <p:nvPr/>
        </p:nvSpPr>
        <p:spPr bwMode="auto">
          <a:xfrm>
            <a:off x="304800" y="762000"/>
            <a:ext cx="86106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600" dirty="0"/>
              <a:t>Searching refers to the operation </a:t>
            </a:r>
            <a:r>
              <a:rPr lang="en-US" sz="1600" dirty="0">
                <a:solidFill>
                  <a:srgbClr val="C00000"/>
                </a:solidFill>
              </a:rPr>
              <a:t>of finding the location LOC of ITEM in DATA</a:t>
            </a:r>
            <a:r>
              <a:rPr lang="en-US" sz="1600" dirty="0"/>
              <a:t>, or </a:t>
            </a:r>
            <a:r>
              <a:rPr lang="en-US" sz="1600" dirty="0">
                <a:solidFill>
                  <a:srgbClr val="C00000"/>
                </a:solidFill>
              </a:rPr>
              <a:t>printing some message that ITEM does not appear there</a:t>
            </a:r>
            <a:r>
              <a:rPr lang="en-US" sz="1600" dirty="0"/>
              <a:t>.</a:t>
            </a:r>
          </a:p>
          <a:p>
            <a:pPr eaLnBrk="1" hangingPunct="1">
              <a:spcBef>
                <a:spcPct val="50000"/>
              </a:spcBef>
              <a:buFontTx/>
              <a:buNone/>
            </a:pPr>
            <a:r>
              <a:rPr lang="en-US" sz="1600" dirty="0"/>
              <a:t>DATA is a linear array with n elements. The most intuitive way to search for a given ITEM in DATA is to compare ITEM with each element of DATA one by one. That is first we test whether </a:t>
            </a:r>
            <a:r>
              <a:rPr lang="en-US" sz="1800" dirty="0"/>
              <a:t>DATA[1 ]=ITEM, and then we test whether DATA[2 ]=ITEM, and so on. This method, which traverses DATA sequentially to locate ITEM, is called linear search or sequential search.</a:t>
            </a:r>
          </a:p>
        </p:txBody>
      </p:sp>
      <p:sp>
        <p:nvSpPr>
          <p:cNvPr id="3584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B69F0ADA-BC62-4799-B1FF-4721021CE866}" type="datetime5">
              <a:rPr lang="en-US" sz="1400" smtClean="0"/>
              <a:pPr>
                <a:spcBef>
                  <a:spcPct val="0"/>
                </a:spcBef>
                <a:buFontTx/>
                <a:buNone/>
              </a:pPr>
              <a:t>28-Feb-22</a:t>
            </a:fld>
            <a:endParaRPr lang="en-US" sz="1400" smtClean="0"/>
          </a:p>
        </p:txBody>
      </p:sp>
      <p:sp>
        <p:nvSpPr>
          <p:cNvPr id="3584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E7C827F-128B-4BAA-980F-D65D4493F6F6}" type="slidenum">
              <a:rPr lang="en-US" sz="1400" smtClean="0"/>
              <a:pPr>
                <a:spcBef>
                  <a:spcPct val="0"/>
                </a:spcBef>
                <a:buFontTx/>
                <a:buNone/>
              </a:pPr>
              <a:t>28</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52400"/>
            <a:ext cx="8229600" cy="487363"/>
          </a:xfrm>
        </p:spPr>
        <p:txBody>
          <a:bodyPr/>
          <a:lstStyle/>
          <a:p>
            <a:pPr eaLnBrk="1" hangingPunct="1">
              <a:defRPr/>
            </a:pPr>
            <a:r>
              <a:rPr lang="en-US" sz="3200" b="1" u="sng" dirty="0" smtClean="0">
                <a:solidFill>
                  <a:schemeClr val="accent6">
                    <a:lumMod val="75000"/>
                  </a:schemeClr>
                </a:solidFill>
              </a:rPr>
              <a:t>Complexity of Linear search</a:t>
            </a:r>
          </a:p>
        </p:txBody>
      </p:sp>
      <p:sp>
        <p:nvSpPr>
          <p:cNvPr id="36867" name="Rectangle 3"/>
          <p:cNvSpPr>
            <a:spLocks noGrp="1" noChangeArrowheads="1"/>
          </p:cNvSpPr>
          <p:nvPr>
            <p:ph type="body" sz="half" idx="1"/>
          </p:nvPr>
        </p:nvSpPr>
        <p:spPr>
          <a:xfrm>
            <a:off x="152400" y="838200"/>
            <a:ext cx="8686800" cy="5287963"/>
          </a:xfrm>
        </p:spPr>
        <p:txBody>
          <a:bodyPr/>
          <a:lstStyle/>
          <a:p>
            <a:pPr eaLnBrk="1" hangingPunct="1">
              <a:lnSpc>
                <a:spcPct val="90000"/>
              </a:lnSpc>
            </a:pPr>
            <a:r>
              <a:rPr lang="en-US" smtClean="0"/>
              <a:t>Measured by the number </a:t>
            </a:r>
            <a:r>
              <a:rPr lang="en-US" i="1" smtClean="0"/>
              <a:t>f(n</a:t>
            </a:r>
            <a:r>
              <a:rPr lang="en-US" smtClean="0"/>
              <a:t>) of comparisons required to find  </a:t>
            </a:r>
            <a:r>
              <a:rPr lang="en-US" i="1" smtClean="0"/>
              <a:t>ITEM</a:t>
            </a:r>
            <a:r>
              <a:rPr lang="en-US" smtClean="0"/>
              <a:t>  in the </a:t>
            </a:r>
            <a:r>
              <a:rPr lang="en-US" i="1" smtClean="0"/>
              <a:t>DATA</a:t>
            </a:r>
            <a:r>
              <a:rPr lang="en-US" smtClean="0"/>
              <a:t> array. Two important case:</a:t>
            </a:r>
          </a:p>
          <a:p>
            <a:pPr lvl="1" eaLnBrk="1" hangingPunct="1">
              <a:lnSpc>
                <a:spcPct val="90000"/>
              </a:lnSpc>
            </a:pPr>
            <a:r>
              <a:rPr lang="en-US" sz="1800" b="1" smtClean="0"/>
              <a:t>Average case:</a:t>
            </a:r>
          </a:p>
          <a:p>
            <a:pPr lvl="2" eaLnBrk="1" hangingPunct="1">
              <a:lnSpc>
                <a:spcPct val="90000"/>
              </a:lnSpc>
            </a:pPr>
            <a:r>
              <a:rPr lang="en-US" sz="1600" smtClean="0"/>
              <a:t>Suppose p</a:t>
            </a:r>
            <a:r>
              <a:rPr lang="en-US" sz="1600" baseline="-25000" smtClean="0"/>
              <a:t>k</a:t>
            </a:r>
            <a:r>
              <a:rPr lang="en-US" sz="1600" smtClean="0"/>
              <a:t> is the probability that ITEM appears in DATA[k], and </a:t>
            </a:r>
          </a:p>
          <a:p>
            <a:pPr lvl="2" eaLnBrk="1" hangingPunct="1">
              <a:lnSpc>
                <a:spcPct val="90000"/>
              </a:lnSpc>
            </a:pPr>
            <a:r>
              <a:rPr lang="en-US" sz="1600" smtClean="0"/>
              <a:t>q is the probability that ITEM does not appears in DATA.</a:t>
            </a:r>
          </a:p>
          <a:p>
            <a:pPr lvl="3" eaLnBrk="1" hangingPunct="1">
              <a:lnSpc>
                <a:spcPct val="90000"/>
              </a:lnSpc>
            </a:pPr>
            <a:r>
              <a:rPr lang="en-US" sz="1600" smtClean="0"/>
              <a:t>Then </a:t>
            </a:r>
            <a:r>
              <a:rPr lang="en-US" sz="1600" i="1" smtClean="0"/>
              <a:t>p</a:t>
            </a:r>
            <a:r>
              <a:rPr lang="en-US" sz="1600" i="1" baseline="-25000" smtClean="0"/>
              <a:t>1</a:t>
            </a:r>
            <a:r>
              <a:rPr lang="en-US" sz="1600" i="1" smtClean="0"/>
              <a:t>+ p</a:t>
            </a:r>
            <a:r>
              <a:rPr lang="en-US" sz="1600" i="1" baseline="-25000" smtClean="0"/>
              <a:t>2</a:t>
            </a:r>
            <a:r>
              <a:rPr lang="en-US" sz="1600" i="1" smtClean="0"/>
              <a:t>+ p</a:t>
            </a:r>
            <a:r>
              <a:rPr lang="en-US" sz="1600" i="1" baseline="-25000" smtClean="0"/>
              <a:t>3</a:t>
            </a:r>
            <a:r>
              <a:rPr lang="en-US" sz="1600" i="1" smtClean="0"/>
              <a:t>+ p</a:t>
            </a:r>
            <a:r>
              <a:rPr lang="en-US" sz="1600" i="1" baseline="-25000" smtClean="0"/>
              <a:t>4</a:t>
            </a:r>
            <a:r>
              <a:rPr lang="en-US" sz="1600" i="1" smtClean="0"/>
              <a:t>+ … p</a:t>
            </a:r>
            <a:r>
              <a:rPr lang="en-US" sz="1600" i="1" baseline="-25000" smtClean="0"/>
              <a:t>n</a:t>
            </a:r>
            <a:r>
              <a:rPr lang="en-US" sz="1600" i="1" smtClean="0"/>
              <a:t>+ q = 1</a:t>
            </a:r>
            <a:r>
              <a:rPr lang="en-US" sz="1600" smtClean="0"/>
              <a:t> (Total probability)</a:t>
            </a:r>
          </a:p>
          <a:p>
            <a:pPr lvl="2" eaLnBrk="1" hangingPunct="1">
              <a:lnSpc>
                <a:spcPct val="90000"/>
              </a:lnSpc>
            </a:pPr>
            <a:r>
              <a:rPr lang="en-US" sz="1600" smtClean="0"/>
              <a:t>Average number of comparisons can be calculated by-</a:t>
            </a:r>
          </a:p>
          <a:p>
            <a:pPr lvl="3" eaLnBrk="1" hangingPunct="1">
              <a:lnSpc>
                <a:spcPct val="90000"/>
              </a:lnSpc>
            </a:pPr>
            <a:r>
              <a:rPr lang="en-US" sz="1600" i="1" smtClean="0"/>
              <a:t>f(n) = 1. p</a:t>
            </a:r>
            <a:r>
              <a:rPr lang="en-US" sz="1600" i="1" baseline="-25000" smtClean="0"/>
              <a:t>1 </a:t>
            </a:r>
            <a:r>
              <a:rPr lang="en-US" sz="1600" i="1" smtClean="0"/>
              <a:t>+ 2. p</a:t>
            </a:r>
            <a:r>
              <a:rPr lang="en-US" sz="1600" i="1" baseline="-25000" smtClean="0"/>
              <a:t>2</a:t>
            </a:r>
            <a:r>
              <a:rPr lang="en-US" sz="1600" i="1" smtClean="0"/>
              <a:t>+ 3. p</a:t>
            </a:r>
            <a:r>
              <a:rPr lang="en-US" sz="1600" i="1" baseline="-25000" smtClean="0"/>
              <a:t>3</a:t>
            </a:r>
            <a:r>
              <a:rPr lang="en-US" sz="1600" i="1" smtClean="0"/>
              <a:t>+ ……………….+ n . p</a:t>
            </a:r>
            <a:r>
              <a:rPr lang="en-US" sz="1600" i="1" baseline="-25000" smtClean="0"/>
              <a:t>n</a:t>
            </a:r>
            <a:r>
              <a:rPr lang="en-US" sz="1600" i="1" smtClean="0"/>
              <a:t>+ (n+1). q</a:t>
            </a:r>
          </a:p>
          <a:p>
            <a:pPr lvl="3" eaLnBrk="1" hangingPunct="1">
              <a:lnSpc>
                <a:spcPct val="90000"/>
              </a:lnSpc>
            </a:pPr>
            <a:r>
              <a:rPr lang="en-US" sz="1600" smtClean="0"/>
              <a:t>Let, q is very small q</a:t>
            </a:r>
            <a:r>
              <a:rPr lang="en-US" sz="1600" smtClean="0">
                <a:sym typeface="Wingdings" panose="05000000000000000000" pitchFamily="2" charset="2"/>
              </a:rPr>
              <a:t>0 and item appears in equal probability then p</a:t>
            </a:r>
            <a:r>
              <a:rPr lang="en-US" sz="1600" baseline="-25000" smtClean="0">
                <a:sym typeface="Wingdings" panose="05000000000000000000" pitchFamily="2" charset="2"/>
              </a:rPr>
              <a:t>i</a:t>
            </a:r>
            <a:r>
              <a:rPr lang="en-US" sz="1600" smtClean="0">
                <a:sym typeface="Wingdings" panose="05000000000000000000" pitchFamily="2" charset="2"/>
              </a:rPr>
              <a:t>= 1/n</a:t>
            </a:r>
          </a:p>
          <a:p>
            <a:pPr lvl="2" eaLnBrk="1" hangingPunct="1">
              <a:lnSpc>
                <a:spcPct val="90000"/>
              </a:lnSpc>
            </a:pPr>
            <a:endParaRPr lang="en-US" sz="1600" smtClean="0"/>
          </a:p>
          <a:p>
            <a:pPr lvl="2" eaLnBrk="1" hangingPunct="1">
              <a:lnSpc>
                <a:spcPct val="90000"/>
              </a:lnSpc>
            </a:pPr>
            <a:endParaRPr lang="en-US" sz="1600" smtClean="0"/>
          </a:p>
          <a:p>
            <a:pPr lvl="2" eaLnBrk="1" hangingPunct="1">
              <a:lnSpc>
                <a:spcPct val="90000"/>
              </a:lnSpc>
            </a:pPr>
            <a:endParaRPr lang="en-US" sz="1600" smtClean="0"/>
          </a:p>
          <a:p>
            <a:pPr lvl="2" eaLnBrk="1" hangingPunct="1">
              <a:lnSpc>
                <a:spcPct val="90000"/>
              </a:lnSpc>
            </a:pPr>
            <a:endParaRPr lang="en-US" sz="1600" smtClean="0"/>
          </a:p>
          <a:p>
            <a:pPr lvl="2" eaLnBrk="1" hangingPunct="1">
              <a:lnSpc>
                <a:spcPct val="90000"/>
              </a:lnSpc>
            </a:pPr>
            <a:endParaRPr lang="en-US" sz="1600" smtClean="0"/>
          </a:p>
          <a:p>
            <a:pPr lvl="2" eaLnBrk="1" hangingPunct="1">
              <a:lnSpc>
                <a:spcPct val="90000"/>
              </a:lnSpc>
            </a:pPr>
            <a:endParaRPr lang="en-US" sz="1600" smtClean="0"/>
          </a:p>
          <a:p>
            <a:pPr lvl="1" eaLnBrk="1" hangingPunct="1">
              <a:lnSpc>
                <a:spcPct val="90000"/>
              </a:lnSpc>
            </a:pPr>
            <a:r>
              <a:rPr lang="en-US" sz="1800" b="1" smtClean="0"/>
              <a:t>Worse case:</a:t>
            </a:r>
            <a:r>
              <a:rPr lang="en-US" sz="1800" smtClean="0"/>
              <a:t> when the search occurs through the entire array, DATA. i.e. When the ITEM does  not appar in the array DATA</a:t>
            </a:r>
          </a:p>
          <a:p>
            <a:pPr lvl="2" eaLnBrk="1" hangingPunct="1">
              <a:lnSpc>
                <a:spcPct val="90000"/>
              </a:lnSpc>
            </a:pPr>
            <a:r>
              <a:rPr lang="en-US" sz="1600" smtClean="0"/>
              <a:t>It requires </a:t>
            </a:r>
            <a:r>
              <a:rPr lang="en-US" sz="1600" i="1" smtClean="0"/>
              <a:t>f(n)= n+1</a:t>
            </a:r>
          </a:p>
          <a:p>
            <a:pPr lvl="2" eaLnBrk="1" hangingPunct="1">
              <a:lnSpc>
                <a:spcPct val="90000"/>
              </a:lnSpc>
            </a:pPr>
            <a:r>
              <a:rPr lang="en-US" sz="1600" smtClean="0"/>
              <a:t>In this case, the running time is proportional to </a:t>
            </a:r>
            <a:r>
              <a:rPr lang="en-US" sz="1600" i="1" smtClean="0"/>
              <a:t>n</a:t>
            </a:r>
            <a:r>
              <a:rPr lang="en-US" sz="1600" smtClean="0"/>
              <a:t>  </a:t>
            </a:r>
          </a:p>
          <a:p>
            <a:pPr lvl="2" eaLnBrk="1" hangingPunct="1">
              <a:lnSpc>
                <a:spcPct val="90000"/>
              </a:lnSpc>
            </a:pPr>
            <a:endParaRPr lang="en-US" sz="1600" smtClean="0"/>
          </a:p>
        </p:txBody>
      </p:sp>
      <p:graphicFrame>
        <p:nvGraphicFramePr>
          <p:cNvPr id="36868" name="Object 4"/>
          <p:cNvGraphicFramePr>
            <a:graphicFrameLocks noGrp="1" noChangeAspect="1"/>
          </p:cNvGraphicFramePr>
          <p:nvPr>
            <p:ph sz="half" idx="2"/>
          </p:nvPr>
        </p:nvGraphicFramePr>
        <p:xfrm>
          <a:off x="2286000" y="3302000"/>
          <a:ext cx="4845050" cy="1498600"/>
        </p:xfrm>
        <a:graphic>
          <a:graphicData uri="http://schemas.openxmlformats.org/presentationml/2006/ole">
            <mc:AlternateContent xmlns:mc="http://schemas.openxmlformats.org/markup-compatibility/2006">
              <mc:Choice xmlns:v="urn:schemas-microsoft-com:vml" Requires="v">
                <p:oleObj spid="_x0000_s36903" name="Equation" r:id="rId3" imgW="2628900" imgH="812800" progId="Equation.3">
                  <p:embed/>
                </p:oleObj>
              </mc:Choice>
              <mc:Fallback>
                <p:oleObj name="Equation" r:id="rId3" imgW="2628900" imgH="812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02000"/>
                        <a:ext cx="484505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AFF1CAA3-C021-4013-B441-11165A46EA1C}" type="datetime5">
              <a:rPr lang="en-US" sz="1400" smtClean="0"/>
              <a:pPr>
                <a:spcBef>
                  <a:spcPct val="0"/>
                </a:spcBef>
                <a:buFontTx/>
                <a:buNone/>
              </a:pPr>
              <a:t>28-Feb-22</a:t>
            </a:fld>
            <a:endParaRPr lang="en-US" sz="1400" smtClean="0"/>
          </a:p>
        </p:txBody>
      </p:sp>
      <p:sp>
        <p:nvSpPr>
          <p:cNvPr id="36870"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4827CC9-66A5-4726-A730-5FD2A1405C36}" type="slidenum">
              <a:rPr lang="en-US" sz="1400" smtClean="0"/>
              <a:pPr>
                <a:spcBef>
                  <a:spcPct val="0"/>
                </a:spcBef>
                <a:buFontTx/>
                <a:buNone/>
              </a:pPr>
              <a:t>29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xfrm>
            <a:off x="457200" y="0"/>
            <a:ext cx="8229600" cy="838200"/>
          </a:xfrm>
        </p:spPr>
        <p:txBody>
          <a:bodyPr/>
          <a:lstStyle/>
          <a:p>
            <a:pPr algn="l" eaLnBrk="1" hangingPunct="1">
              <a:defRPr/>
            </a:pPr>
            <a:r>
              <a:rPr lang="en-US" sz="3600" dirty="0" smtClean="0"/>
              <a:t>Linear Arrays</a:t>
            </a:r>
          </a:p>
        </p:txBody>
      </p:sp>
      <p:sp>
        <p:nvSpPr>
          <p:cNvPr id="7171" name="Text Box 5"/>
          <p:cNvSpPr txBox="1">
            <a:spLocks noChangeArrowheads="1"/>
          </p:cNvSpPr>
          <p:nvPr/>
        </p:nvSpPr>
        <p:spPr bwMode="auto">
          <a:xfrm>
            <a:off x="762000" y="1295400"/>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sz="1800"/>
          </a:p>
        </p:txBody>
      </p:sp>
      <p:sp>
        <p:nvSpPr>
          <p:cNvPr id="7172" name="Text Box 7"/>
          <p:cNvSpPr txBox="1">
            <a:spLocks noChangeArrowheads="1"/>
          </p:cNvSpPr>
          <p:nvPr/>
        </p:nvSpPr>
        <p:spPr bwMode="auto">
          <a:xfrm>
            <a:off x="76200" y="1143000"/>
            <a:ext cx="88392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dirty="0"/>
              <a:t>A linear array is a </a:t>
            </a:r>
            <a:r>
              <a:rPr lang="en-US" sz="1800" u="sng" dirty="0">
                <a:solidFill>
                  <a:srgbClr val="C00000"/>
                </a:solidFill>
              </a:rPr>
              <a:t>list of finite number n of homogeneous data elements </a:t>
            </a:r>
            <a:r>
              <a:rPr lang="en-US" sz="1800" dirty="0"/>
              <a:t>such that :</a:t>
            </a:r>
          </a:p>
          <a:p>
            <a:pPr eaLnBrk="1" hangingPunct="1">
              <a:spcBef>
                <a:spcPct val="50000"/>
              </a:spcBef>
              <a:buFontTx/>
              <a:buAutoNum type="alphaLcParenR"/>
            </a:pPr>
            <a:r>
              <a:rPr lang="en-US" sz="1800" dirty="0"/>
              <a:t>The elements of the array are </a:t>
            </a:r>
            <a:r>
              <a:rPr lang="en-US" sz="1800" u="sng" dirty="0">
                <a:solidFill>
                  <a:srgbClr val="C00000"/>
                </a:solidFill>
              </a:rPr>
              <a:t>referenced respectively by an index set </a:t>
            </a:r>
            <a:r>
              <a:rPr lang="en-US" sz="1800" dirty="0"/>
              <a:t>consisting of n consecutive numbers.</a:t>
            </a:r>
          </a:p>
          <a:p>
            <a:pPr eaLnBrk="1" hangingPunct="1">
              <a:spcBef>
                <a:spcPct val="50000"/>
              </a:spcBef>
              <a:buFontTx/>
              <a:buAutoNum type="alphaLcParenR"/>
            </a:pPr>
            <a:r>
              <a:rPr lang="en-US" sz="1800" dirty="0"/>
              <a:t>The elements of the array </a:t>
            </a:r>
            <a:r>
              <a:rPr lang="en-US" sz="1800" u="sng" dirty="0">
                <a:solidFill>
                  <a:srgbClr val="C00000"/>
                </a:solidFill>
              </a:rPr>
              <a:t>are stored respectively in successive memory locations. </a:t>
            </a:r>
          </a:p>
          <a:p>
            <a:pPr eaLnBrk="1" hangingPunct="1">
              <a:spcBef>
                <a:spcPct val="50000"/>
              </a:spcBef>
              <a:buFontTx/>
              <a:buNone/>
            </a:pPr>
            <a:r>
              <a:rPr lang="en-US" sz="1800" dirty="0"/>
              <a:t>The number n of elements is called the </a:t>
            </a:r>
            <a:r>
              <a:rPr lang="en-US" sz="1800" u="sng" dirty="0">
                <a:solidFill>
                  <a:srgbClr val="C00000"/>
                </a:solidFill>
              </a:rPr>
              <a:t>length or size of the array.</a:t>
            </a:r>
          </a:p>
          <a:p>
            <a:pPr eaLnBrk="1" hangingPunct="1">
              <a:spcBef>
                <a:spcPct val="0"/>
              </a:spcBef>
              <a:buFontTx/>
              <a:buNone/>
            </a:pPr>
            <a:r>
              <a:rPr lang="en-US" sz="1800" dirty="0"/>
              <a:t> </a:t>
            </a:r>
          </a:p>
          <a:p>
            <a:pPr eaLnBrk="1" hangingPunct="1">
              <a:spcBef>
                <a:spcPct val="0"/>
              </a:spcBef>
              <a:buFontTx/>
              <a:buNone/>
            </a:pPr>
            <a:r>
              <a:rPr lang="en-US" sz="1800" u="sng" dirty="0">
                <a:solidFill>
                  <a:srgbClr val="C00000"/>
                </a:solidFill>
              </a:rPr>
              <a:t>Three</a:t>
            </a:r>
            <a:r>
              <a:rPr lang="en-US" sz="1800" dirty="0"/>
              <a:t> numbers define an array : </a:t>
            </a:r>
            <a:r>
              <a:rPr lang="en-US" sz="1800" u="sng" dirty="0">
                <a:solidFill>
                  <a:srgbClr val="C00000"/>
                </a:solidFill>
              </a:rPr>
              <a:t>lower bound, upper bound, size. </a:t>
            </a:r>
          </a:p>
          <a:p>
            <a:pPr eaLnBrk="1" hangingPunct="1">
              <a:spcBef>
                <a:spcPct val="0"/>
              </a:spcBef>
              <a:buFontTx/>
              <a:buNone/>
            </a:pPr>
            <a:r>
              <a:rPr lang="en-US" sz="1800" dirty="0"/>
              <a:t>a. The lower bound is the smallest subscript you can use in the array (usually 0) </a:t>
            </a:r>
          </a:p>
          <a:p>
            <a:pPr eaLnBrk="1" hangingPunct="1">
              <a:spcBef>
                <a:spcPct val="0"/>
              </a:spcBef>
              <a:buFontTx/>
              <a:buNone/>
            </a:pPr>
            <a:r>
              <a:rPr lang="en-US" sz="1800" dirty="0"/>
              <a:t>b. The upper bound is the largest subscript you can use in the array </a:t>
            </a:r>
          </a:p>
          <a:p>
            <a:pPr eaLnBrk="1" hangingPunct="1">
              <a:spcBef>
                <a:spcPct val="0"/>
              </a:spcBef>
              <a:buFontTx/>
              <a:buNone/>
            </a:pPr>
            <a:r>
              <a:rPr lang="en-US" sz="1800" dirty="0"/>
              <a:t>c. The size / length of the array refers to the number of elements in the array ,  It can be computed as </a:t>
            </a:r>
            <a:r>
              <a:rPr lang="en-US" sz="1800" u="sng" dirty="0">
                <a:solidFill>
                  <a:srgbClr val="C00000"/>
                </a:solidFill>
              </a:rPr>
              <a:t>upper bound - lower bound + 1 </a:t>
            </a:r>
          </a:p>
          <a:p>
            <a:pPr eaLnBrk="1" hangingPunct="1">
              <a:spcBef>
                <a:spcPct val="0"/>
              </a:spcBef>
              <a:buFontTx/>
              <a:buNone/>
            </a:pPr>
            <a:endParaRPr lang="en-US" sz="1800" dirty="0"/>
          </a:p>
          <a:p>
            <a:pPr eaLnBrk="1" hangingPunct="1">
              <a:spcBef>
                <a:spcPct val="0"/>
              </a:spcBef>
              <a:buFontTx/>
              <a:buNone/>
            </a:pPr>
            <a:r>
              <a:rPr lang="en-US" sz="1800" dirty="0"/>
              <a:t>Let, Array name is A then the elements of A </a:t>
            </a:r>
            <a:r>
              <a:rPr lang="en-US" sz="1800" dirty="0" smtClean="0"/>
              <a:t>is, by </a:t>
            </a:r>
            <a:r>
              <a:rPr lang="en-US" sz="1800" dirty="0"/>
              <a:t>the bracket notation A[1], A[2], A[3],…………., A[n]</a:t>
            </a:r>
          </a:p>
          <a:p>
            <a:pPr eaLnBrk="1" hangingPunct="1">
              <a:spcBef>
                <a:spcPct val="0"/>
              </a:spcBef>
              <a:buFontTx/>
              <a:buNone/>
            </a:pPr>
            <a:r>
              <a:rPr lang="en-US" sz="1800" dirty="0"/>
              <a:t>The number </a:t>
            </a:r>
            <a:r>
              <a:rPr lang="en-US" sz="1800" u="sng" dirty="0">
                <a:solidFill>
                  <a:srgbClr val="C00000"/>
                </a:solidFill>
              </a:rPr>
              <a:t>k in A[k] is called a subscript and A[k] is called a subscripted variable.</a:t>
            </a:r>
          </a:p>
          <a:p>
            <a:pPr eaLnBrk="1" hangingPunct="1">
              <a:spcBef>
                <a:spcPct val="0"/>
              </a:spcBef>
              <a:buFontTx/>
              <a:buNone/>
            </a:pPr>
            <a:endParaRPr lang="en-US" sz="1800" dirty="0"/>
          </a:p>
          <a:p>
            <a:pPr eaLnBrk="1" hangingPunct="1">
              <a:spcBef>
                <a:spcPct val="50000"/>
              </a:spcBef>
              <a:buFontTx/>
              <a:buNone/>
            </a:pPr>
            <a:endParaRPr lang="en-US" sz="1800" dirty="0"/>
          </a:p>
        </p:txBody>
      </p:sp>
      <p:sp>
        <p:nvSpPr>
          <p:cNvPr id="717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622DAB3-8821-4994-9D13-313C44A7BD9F}" type="datetime5">
              <a:rPr lang="en-US" sz="1400" smtClean="0"/>
              <a:pPr>
                <a:spcBef>
                  <a:spcPct val="0"/>
                </a:spcBef>
                <a:buFontTx/>
                <a:buNone/>
              </a:pPr>
              <a:t>28-Feb-22</a:t>
            </a:fld>
            <a:endParaRPr lang="en-US" sz="1400" smtClean="0"/>
          </a:p>
        </p:txBody>
      </p:sp>
      <p:sp>
        <p:nvSpPr>
          <p:cNvPr id="717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FFA61CD1-B791-44CA-8E05-3CD85B0FF149}" type="slidenum">
              <a:rPr lang="en-US" sz="1400" smtClean="0"/>
              <a:pPr>
                <a:spcBef>
                  <a:spcPct val="0"/>
                </a:spcBef>
                <a:buFontTx/>
                <a:buNone/>
              </a:pPr>
              <a:t>3</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defRPr/>
            </a:pPr>
            <a:r>
              <a:rPr lang="en-US" smtClean="0"/>
              <a:t>Binary Search Algorithm</a:t>
            </a:r>
          </a:p>
        </p:txBody>
      </p:sp>
      <p:sp>
        <p:nvSpPr>
          <p:cNvPr id="37891" name="Rectangle 3"/>
          <p:cNvSpPr>
            <a:spLocks noGrp="1" noChangeArrowheads="1"/>
          </p:cNvSpPr>
          <p:nvPr>
            <p:ph type="body" idx="1"/>
          </p:nvPr>
        </p:nvSpPr>
        <p:spPr>
          <a:xfrm>
            <a:off x="457200" y="1295400"/>
            <a:ext cx="8229600" cy="4830763"/>
          </a:xfrm>
        </p:spPr>
        <p:txBody>
          <a:bodyPr/>
          <a:lstStyle/>
          <a:p>
            <a:pPr marL="381000" indent="-381000" eaLnBrk="1" hangingPunct="1">
              <a:lnSpc>
                <a:spcPct val="80000"/>
              </a:lnSpc>
              <a:buFontTx/>
              <a:buNone/>
            </a:pPr>
            <a:r>
              <a:rPr lang="en-US" b="1" dirty="0" smtClean="0"/>
              <a:t>BINARY(DATA, LB, UB, ITEM, LOC)</a:t>
            </a:r>
          </a:p>
          <a:p>
            <a:pPr marL="381000" indent="-381000" eaLnBrk="1" hangingPunct="1">
              <a:lnSpc>
                <a:spcPct val="80000"/>
              </a:lnSpc>
              <a:buFontTx/>
              <a:buNone/>
            </a:pPr>
            <a:endParaRPr lang="en-US" sz="800" b="1" dirty="0" smtClean="0"/>
          </a:p>
          <a:p>
            <a:pPr marL="381000" indent="-381000" eaLnBrk="1" hangingPunct="1">
              <a:lnSpc>
                <a:spcPct val="80000"/>
              </a:lnSpc>
              <a:buFontTx/>
              <a:buAutoNum type="arabicPeriod"/>
            </a:pPr>
            <a:r>
              <a:rPr lang="en-US" b="1" dirty="0" smtClean="0"/>
              <a:t>Set BEG=LB; END=UB; and MID=INT((BEG+END)/2).</a:t>
            </a:r>
          </a:p>
          <a:p>
            <a:pPr marL="381000" indent="-381000" eaLnBrk="1" hangingPunct="1">
              <a:lnSpc>
                <a:spcPct val="80000"/>
              </a:lnSpc>
              <a:buFontTx/>
              <a:buAutoNum type="arabicPeriod"/>
            </a:pPr>
            <a:r>
              <a:rPr lang="en-US" b="1" dirty="0" smtClean="0"/>
              <a:t>Repeat step 3 and 4 while BEG </a:t>
            </a:r>
            <a:r>
              <a:rPr lang="en-US" b="1" u="sng" dirty="0" smtClean="0"/>
              <a:t>&lt;</a:t>
            </a:r>
            <a:r>
              <a:rPr lang="en-US" b="1" dirty="0" smtClean="0"/>
              <a:t> END and DATA[MID] ≠ ITEM</a:t>
            </a:r>
          </a:p>
          <a:p>
            <a:pPr marL="381000" indent="-381000" eaLnBrk="1" hangingPunct="1">
              <a:lnSpc>
                <a:spcPct val="80000"/>
              </a:lnSpc>
              <a:buFontTx/>
              <a:buAutoNum type="arabicPeriod"/>
            </a:pPr>
            <a:r>
              <a:rPr lang="en-US" b="1" dirty="0" smtClean="0"/>
              <a:t>If ITEM &lt; DATA[MID] then</a:t>
            </a:r>
          </a:p>
          <a:p>
            <a:pPr marL="838200" lvl="1" indent="-381000" eaLnBrk="1" hangingPunct="1">
              <a:lnSpc>
                <a:spcPct val="80000"/>
              </a:lnSpc>
              <a:buFontTx/>
              <a:buNone/>
            </a:pPr>
            <a:r>
              <a:rPr lang="en-US" sz="1800" dirty="0" smtClean="0"/>
              <a:t>	Set END= MID - 1</a:t>
            </a:r>
          </a:p>
          <a:p>
            <a:pPr marL="381000" indent="-381000" eaLnBrk="1" hangingPunct="1">
              <a:lnSpc>
                <a:spcPct val="80000"/>
              </a:lnSpc>
              <a:buFontTx/>
              <a:buNone/>
            </a:pPr>
            <a:r>
              <a:rPr lang="en-US" dirty="0" smtClean="0"/>
              <a:t>      Else:</a:t>
            </a:r>
          </a:p>
          <a:p>
            <a:pPr marL="381000" indent="-381000" eaLnBrk="1" hangingPunct="1">
              <a:lnSpc>
                <a:spcPct val="80000"/>
              </a:lnSpc>
              <a:buFontTx/>
              <a:buNone/>
            </a:pPr>
            <a:r>
              <a:rPr lang="en-US" dirty="0" smtClean="0"/>
              <a:t>      	Set BEG= MID+1</a:t>
            </a:r>
          </a:p>
          <a:p>
            <a:pPr marL="381000" indent="-381000" eaLnBrk="1" hangingPunct="1">
              <a:lnSpc>
                <a:spcPct val="80000"/>
              </a:lnSpc>
              <a:buFontTx/>
              <a:buNone/>
            </a:pPr>
            <a:r>
              <a:rPr lang="en-US" dirty="0" smtClean="0"/>
              <a:t>	[end of if structure]</a:t>
            </a:r>
          </a:p>
          <a:p>
            <a:pPr marL="381000" indent="-381000" eaLnBrk="1" hangingPunct="1">
              <a:lnSpc>
                <a:spcPct val="80000"/>
              </a:lnSpc>
              <a:buFontTx/>
              <a:buAutoNum type="arabicPeriod" startAt="4"/>
            </a:pPr>
            <a:r>
              <a:rPr lang="en-US" b="1" dirty="0" smtClean="0"/>
              <a:t>Set MID= INT((BEG+END)/2)</a:t>
            </a:r>
          </a:p>
          <a:p>
            <a:pPr marL="381000" indent="-381000" eaLnBrk="1" hangingPunct="1">
              <a:lnSpc>
                <a:spcPct val="80000"/>
              </a:lnSpc>
              <a:buFontTx/>
              <a:buNone/>
            </a:pPr>
            <a:r>
              <a:rPr lang="en-US" dirty="0" smtClean="0"/>
              <a:t>	[End of step 2 loop]</a:t>
            </a:r>
          </a:p>
          <a:p>
            <a:pPr marL="381000" indent="-381000" eaLnBrk="1" hangingPunct="1">
              <a:lnSpc>
                <a:spcPct val="80000"/>
              </a:lnSpc>
              <a:buFontTx/>
              <a:buAutoNum type="arabicPeriod" startAt="5"/>
            </a:pPr>
            <a:r>
              <a:rPr lang="en-US" b="1" dirty="0" smtClean="0"/>
              <a:t>If ITEM = DATA[MID] then</a:t>
            </a:r>
          </a:p>
          <a:p>
            <a:pPr marL="838200" lvl="1" indent="-381000" eaLnBrk="1" hangingPunct="1">
              <a:lnSpc>
                <a:spcPct val="80000"/>
              </a:lnSpc>
              <a:buFontTx/>
              <a:buNone/>
            </a:pPr>
            <a:r>
              <a:rPr lang="en-US" sz="1800" dirty="0" smtClean="0"/>
              <a:t>	Set LOC= MID</a:t>
            </a:r>
          </a:p>
          <a:p>
            <a:pPr marL="381000" indent="-381000" eaLnBrk="1" hangingPunct="1">
              <a:lnSpc>
                <a:spcPct val="80000"/>
              </a:lnSpc>
              <a:buFontTx/>
              <a:buNone/>
            </a:pPr>
            <a:r>
              <a:rPr lang="en-US" dirty="0" smtClean="0"/>
              <a:t>      Else:</a:t>
            </a:r>
          </a:p>
          <a:p>
            <a:pPr marL="381000" indent="-381000" eaLnBrk="1" hangingPunct="1">
              <a:lnSpc>
                <a:spcPct val="80000"/>
              </a:lnSpc>
              <a:buFontTx/>
              <a:buNone/>
            </a:pPr>
            <a:r>
              <a:rPr lang="en-US" dirty="0" smtClean="0"/>
              <a:t>      	Set LOC= NULL</a:t>
            </a:r>
          </a:p>
          <a:p>
            <a:pPr marL="381000" indent="-381000" eaLnBrk="1" hangingPunct="1">
              <a:lnSpc>
                <a:spcPct val="80000"/>
              </a:lnSpc>
              <a:buFontTx/>
              <a:buNone/>
            </a:pPr>
            <a:r>
              <a:rPr lang="en-US" dirty="0" smtClean="0"/>
              <a:t>	[end of if structure]</a:t>
            </a:r>
          </a:p>
          <a:p>
            <a:pPr marL="381000" indent="-381000" eaLnBrk="1" hangingPunct="1">
              <a:lnSpc>
                <a:spcPct val="80000"/>
              </a:lnSpc>
              <a:buFontTx/>
              <a:buAutoNum type="arabicPeriod" startAt="6"/>
            </a:pPr>
            <a:r>
              <a:rPr lang="en-US" b="1" dirty="0" smtClean="0"/>
              <a:t>Exit.</a:t>
            </a:r>
          </a:p>
        </p:txBody>
      </p:sp>
      <p:sp>
        <p:nvSpPr>
          <p:cNvPr id="37892" name="Date Placeholder 1"/>
          <p:cNvSpPr>
            <a:spLocks noGrp="1"/>
          </p:cNvSpPr>
          <p:nvPr>
            <p:ph type="dt" sz="quarter" idx="10"/>
          </p:nvPr>
        </p:nvSpPr>
        <p:spPr>
          <a:xfrm>
            <a:off x="457200" y="6400799"/>
            <a:ext cx="990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9AE1BDD-9CB0-44D3-AF3B-CE32194C2A1F}" type="datetime5">
              <a:rPr lang="en-US" sz="1400" smtClean="0"/>
              <a:pPr>
                <a:spcBef>
                  <a:spcPct val="0"/>
                </a:spcBef>
                <a:buFontTx/>
                <a:buNone/>
              </a:pPr>
              <a:t>28-Feb-22</a:t>
            </a:fld>
            <a:endParaRPr lang="en-US" sz="1400" dirty="0" smtClean="0"/>
          </a:p>
        </p:txBody>
      </p:sp>
      <p:sp>
        <p:nvSpPr>
          <p:cNvPr id="37893" name="Slide Number Placeholder 2"/>
          <p:cNvSpPr>
            <a:spLocks noGrp="1"/>
          </p:cNvSpPr>
          <p:nvPr>
            <p:ph type="sldNum" sz="quarter" idx="12"/>
          </p:nvPr>
        </p:nvSpPr>
        <p:spPr>
          <a:xfrm>
            <a:off x="8229600" y="6400799"/>
            <a:ext cx="457200" cy="3206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139C5EF-C76C-471B-BDC3-6D1ABADBF8A4}" type="slidenum">
              <a:rPr lang="en-US" sz="1400" smtClean="0"/>
              <a:pPr>
                <a:spcBef>
                  <a:spcPct val="0"/>
                </a:spcBef>
                <a:buFontTx/>
                <a:buNone/>
              </a:pPr>
              <a:t>30</a:t>
            </a:fld>
            <a:endParaRPr lang="en-US" sz="1400" dirty="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457200" y="304800"/>
            <a:ext cx="8229600" cy="639763"/>
          </a:xfrm>
        </p:spPr>
        <p:txBody>
          <a:bodyPr/>
          <a:lstStyle/>
          <a:p>
            <a:pPr eaLnBrk="1" hangingPunct="1">
              <a:defRPr/>
            </a:pPr>
            <a:r>
              <a:rPr lang="en-US" smtClean="0"/>
              <a:t>Binary Search example (</a:t>
            </a:r>
            <a:r>
              <a:rPr lang="en-US" smtClean="0">
                <a:solidFill>
                  <a:srgbClr val="FF0000"/>
                </a:solidFill>
              </a:rPr>
              <a:t>Seek for 123</a:t>
            </a:r>
            <a:r>
              <a:rPr lang="en-US" smtClean="0"/>
              <a:t>)</a:t>
            </a:r>
          </a:p>
        </p:txBody>
      </p:sp>
      <p:graphicFrame>
        <p:nvGraphicFramePr>
          <p:cNvPr id="38915" name="Object 3"/>
          <p:cNvGraphicFramePr>
            <a:graphicFrameLocks noGrp="1" noChangeAspect="1"/>
          </p:cNvGraphicFramePr>
          <p:nvPr>
            <p:ph idx="1"/>
            <p:extLst>
              <p:ext uri="{D42A27DB-BD31-4B8C-83A1-F6EECF244321}">
                <p14:modId xmlns:p14="http://schemas.microsoft.com/office/powerpoint/2010/main" val="3418776106"/>
              </p:ext>
            </p:extLst>
          </p:nvPr>
        </p:nvGraphicFramePr>
        <p:xfrm>
          <a:off x="1371600" y="1143000"/>
          <a:ext cx="6553200" cy="4897687"/>
        </p:xfrm>
        <a:graphic>
          <a:graphicData uri="http://schemas.openxmlformats.org/presentationml/2006/ole">
            <mc:AlternateContent xmlns:mc="http://schemas.openxmlformats.org/markup-compatibility/2006">
              <mc:Choice xmlns:v="urn:schemas-microsoft-com:vml" Requires="v">
                <p:oleObj spid="_x0000_s38950" name="Bitmap Image" r:id="rId3" imgW="3419952" imgH="4552381" progId="Paint.Picture">
                  <p:embed/>
                </p:oleObj>
              </mc:Choice>
              <mc:Fallback>
                <p:oleObj name="Bitmap Image" r:id="rId3" imgW="3419952" imgH="4552381"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143000"/>
                        <a:ext cx="6553200" cy="4897687"/>
                      </a:xfrm>
                      <a:prstGeom prst="rect">
                        <a:avLst/>
                      </a:prstGeom>
                      <a:noFill/>
                      <a:ln>
                        <a:noFill/>
                      </a:ln>
                      <a:effectLst/>
                      <a:extLst/>
                    </p:spPr>
                  </p:pic>
                </p:oleObj>
              </mc:Fallback>
            </mc:AlternateContent>
          </a:graphicData>
        </a:graphic>
      </p:graphicFrame>
      <p:sp>
        <p:nvSpPr>
          <p:cNvPr id="3891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23E824E9-DBC5-4DF2-BD5F-73D31ECE5DAC}" type="datetime5">
              <a:rPr lang="en-US" sz="1400" smtClean="0"/>
              <a:pPr>
                <a:spcBef>
                  <a:spcPct val="0"/>
                </a:spcBef>
                <a:buFontTx/>
                <a:buNone/>
              </a:pPr>
              <a:t>28-Feb-22</a:t>
            </a:fld>
            <a:endParaRPr lang="en-US" sz="1400" smtClean="0"/>
          </a:p>
        </p:txBody>
      </p:sp>
      <p:sp>
        <p:nvSpPr>
          <p:cNvPr id="3891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C045808-2B3E-476D-BDCE-EA27AC0D7DEF}" type="slidenum">
              <a:rPr lang="en-US" sz="1400" smtClean="0"/>
              <a:pPr>
                <a:spcBef>
                  <a:spcPct val="0"/>
                </a:spcBef>
                <a:buFontTx/>
                <a:buNone/>
              </a:pPr>
              <a:t>31</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defRPr/>
            </a:pPr>
            <a:r>
              <a:rPr lang="en-US" smtClean="0"/>
              <a:t>Binary Search - Complexity</a:t>
            </a:r>
          </a:p>
        </p:txBody>
      </p:sp>
      <p:sp>
        <p:nvSpPr>
          <p:cNvPr id="7171" name="Rectangle 3"/>
          <p:cNvSpPr>
            <a:spLocks noGrp="1" noChangeArrowheads="1"/>
          </p:cNvSpPr>
          <p:nvPr>
            <p:ph type="body" idx="1"/>
          </p:nvPr>
        </p:nvSpPr>
        <p:spPr>
          <a:xfrm>
            <a:off x="381000" y="1524000"/>
            <a:ext cx="8229600" cy="4525963"/>
          </a:xfrm>
        </p:spPr>
        <p:txBody>
          <a:bodyPr/>
          <a:lstStyle/>
          <a:p>
            <a:pPr eaLnBrk="1" hangingPunct="1"/>
            <a:r>
              <a:rPr lang="en-US" sz="2400" dirty="0" smtClean="0"/>
              <a:t>Often not interested in best case.</a:t>
            </a:r>
          </a:p>
          <a:p>
            <a:pPr eaLnBrk="1" hangingPunct="1"/>
            <a:r>
              <a:rPr lang="en-US" sz="2400" dirty="0" smtClean="0"/>
              <a:t>Worst case:</a:t>
            </a:r>
          </a:p>
          <a:p>
            <a:pPr marL="692150" lvl="1" indent="-347663" eaLnBrk="1" hangingPunct="1"/>
            <a:r>
              <a:rPr lang="en-US" dirty="0" smtClean="0"/>
              <a:t>Loop executes until </a:t>
            </a:r>
            <a:r>
              <a:rPr lang="en-US" dirty="0" smtClean="0">
                <a:solidFill>
                  <a:srgbClr val="CC0000"/>
                </a:solidFill>
              </a:rPr>
              <a:t>BEG &lt;= END</a:t>
            </a:r>
          </a:p>
          <a:p>
            <a:pPr marL="692150" lvl="1" indent="-347663" eaLnBrk="1" hangingPunct="1"/>
            <a:r>
              <a:rPr lang="en-US" dirty="0" smtClean="0"/>
              <a:t>Size halved in each iteration</a:t>
            </a:r>
          </a:p>
          <a:p>
            <a:pPr marL="692150" lvl="1" indent="-347663" eaLnBrk="1" hangingPunct="1"/>
            <a:r>
              <a:rPr lang="en-US" dirty="0" smtClean="0"/>
              <a:t>N, N/2, N/4, …N/2</a:t>
            </a:r>
            <a:r>
              <a:rPr lang="en-US" baseline="30000" dirty="0" smtClean="0"/>
              <a:t>K</a:t>
            </a:r>
            <a:r>
              <a:rPr lang="en-US" dirty="0" smtClean="0"/>
              <a:t>…. 1</a:t>
            </a:r>
          </a:p>
          <a:p>
            <a:pPr marL="692150" lvl="1" indent="-347663" eaLnBrk="1" hangingPunct="1"/>
            <a:r>
              <a:rPr lang="en-US" dirty="0" smtClean="0"/>
              <a:t>How many steps ?</a:t>
            </a:r>
            <a:endParaRPr lang="en-US" dirty="0" smtClean="0">
              <a:solidFill>
                <a:srgbClr val="CC0000"/>
              </a:solidFill>
            </a:endParaRPr>
          </a:p>
          <a:p>
            <a:pPr marL="692150" lvl="1" indent="-347663" eaLnBrk="1" hangingPunct="1">
              <a:buFontTx/>
              <a:buNone/>
            </a:pPr>
            <a:r>
              <a:rPr lang="en-US" dirty="0" smtClean="0">
                <a:solidFill>
                  <a:srgbClr val="CC0000"/>
                </a:solidFill>
              </a:rPr>
              <a:t>    </a:t>
            </a:r>
          </a:p>
        </p:txBody>
      </p:sp>
      <p:sp>
        <p:nvSpPr>
          <p:cNvPr id="3994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3E2B752-5AA4-4CBA-BEB6-B2479B877E6C}" type="datetime5">
              <a:rPr lang="en-US" sz="1400" smtClean="0"/>
              <a:pPr>
                <a:spcBef>
                  <a:spcPct val="0"/>
                </a:spcBef>
                <a:buFontTx/>
                <a:buNone/>
              </a:pPr>
              <a:t>28-Feb-22</a:t>
            </a:fld>
            <a:endParaRPr lang="en-US" sz="1400" smtClean="0"/>
          </a:p>
        </p:txBody>
      </p:sp>
      <p:sp>
        <p:nvSpPr>
          <p:cNvPr id="3994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939FE891-135B-49E1-95B4-32A251FFEAF0}" type="slidenum">
              <a:rPr lang="en-US" sz="1400" smtClean="0"/>
              <a:pPr>
                <a:spcBef>
                  <a:spcPct val="0"/>
                </a:spcBef>
                <a:buFontTx/>
                <a:buNone/>
              </a:pPr>
              <a:t>32</a:t>
            </a:fld>
            <a:endParaRPr lang="en-US" sz="1400" smtClean="0"/>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 calcmode="lin" valueType="num">
                                      <p:cBhvr additive="base">
                                        <p:cTn id="25" dur="500" fill="hold"/>
                                        <p:tgtEl>
                                          <p:spTgt spid="71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1">
                                            <p:txEl>
                                              <p:pRg st="4" end="4"/>
                                            </p:txEl>
                                          </p:spTgt>
                                        </p:tgtEl>
                                        <p:attrNameLst>
                                          <p:attrName>style.visibility</p:attrName>
                                        </p:attrNameLst>
                                      </p:cBhvr>
                                      <p:to>
                                        <p:strVal val="visible"/>
                                      </p:to>
                                    </p:set>
                                    <p:anim calcmode="lin" valueType="num">
                                      <p:cBhvr additive="base">
                                        <p:cTn id="31" dur="500" fill="hold"/>
                                        <p:tgtEl>
                                          <p:spTgt spid="71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71">
                                            <p:txEl>
                                              <p:pRg st="5" end="5"/>
                                            </p:txEl>
                                          </p:spTgt>
                                        </p:tgtEl>
                                        <p:attrNameLst>
                                          <p:attrName>style.visibility</p:attrName>
                                        </p:attrNameLst>
                                      </p:cBhvr>
                                      <p:to>
                                        <p:strVal val="visible"/>
                                      </p:to>
                                    </p:set>
                                    <p:anim calcmode="lin" valueType="num">
                                      <p:cBhvr additive="base">
                                        <p:cTn id="37" dur="500" fill="hold"/>
                                        <p:tgtEl>
                                          <p:spTgt spid="71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71">
                                            <p:txEl>
                                              <p:pRg st="6" end="6"/>
                                            </p:txEl>
                                          </p:spTgt>
                                        </p:tgtEl>
                                        <p:attrNameLst>
                                          <p:attrName>style.visibility</p:attrName>
                                        </p:attrNameLst>
                                      </p:cBhvr>
                                      <p:to>
                                        <p:strVal val="visible"/>
                                      </p:to>
                                    </p:set>
                                    <p:anim calcmode="lin" valueType="num">
                                      <p:cBhvr additive="base">
                                        <p:cTn id="43" dur="500" fill="hold"/>
                                        <p:tgtEl>
                                          <p:spTgt spid="71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defRPr/>
            </a:pPr>
            <a:r>
              <a:rPr lang="en-US" smtClean="0"/>
              <a:t>Binary Search - Complexity</a:t>
            </a:r>
          </a:p>
        </p:txBody>
      </p:sp>
      <p:sp>
        <p:nvSpPr>
          <p:cNvPr id="41987" name="Rectangle 3"/>
          <p:cNvSpPr>
            <a:spLocks noGrp="1" noChangeArrowheads="1"/>
          </p:cNvSpPr>
          <p:nvPr>
            <p:ph type="body" idx="1"/>
          </p:nvPr>
        </p:nvSpPr>
        <p:spPr/>
        <p:txBody>
          <a:bodyPr/>
          <a:lstStyle/>
          <a:p>
            <a:pPr eaLnBrk="1" hangingPunct="1"/>
            <a:r>
              <a:rPr lang="en-US" smtClean="0"/>
              <a:t>Worst case:</a:t>
            </a:r>
          </a:p>
          <a:p>
            <a:pPr marL="692150" lvl="1" indent="-347663" eaLnBrk="1" hangingPunct="1"/>
            <a:r>
              <a:rPr lang="en-US" smtClean="0"/>
              <a:t>N/2</a:t>
            </a:r>
            <a:r>
              <a:rPr lang="en-US" baseline="30000" smtClean="0"/>
              <a:t>K </a:t>
            </a:r>
            <a:r>
              <a:rPr lang="en-US" smtClean="0"/>
              <a:t>= 1 i.e. 2</a:t>
            </a:r>
            <a:r>
              <a:rPr lang="en-US" baseline="30000" smtClean="0"/>
              <a:t>K</a:t>
            </a:r>
            <a:r>
              <a:rPr lang="en-US" smtClean="0"/>
              <a:t> = N </a:t>
            </a:r>
          </a:p>
          <a:p>
            <a:pPr marL="692150" lvl="1" indent="-347663" eaLnBrk="1" hangingPunct="1"/>
            <a:r>
              <a:rPr lang="en-US" smtClean="0"/>
              <a:t>Which </a:t>
            </a:r>
            <a:r>
              <a:rPr lang="en-US" smtClean="0">
                <a:solidFill>
                  <a:srgbClr val="7030A0"/>
                </a:solidFill>
              </a:rPr>
              <a:t>gives K=log</a:t>
            </a:r>
            <a:r>
              <a:rPr lang="en-US" baseline="-25000" smtClean="0">
                <a:solidFill>
                  <a:srgbClr val="7030A0"/>
                </a:solidFill>
              </a:rPr>
              <a:t>2</a:t>
            </a:r>
            <a:r>
              <a:rPr lang="en-US" smtClean="0">
                <a:solidFill>
                  <a:srgbClr val="7030A0"/>
                </a:solidFill>
              </a:rPr>
              <a:t>N steps</a:t>
            </a:r>
            <a:r>
              <a:rPr lang="en-US" smtClean="0"/>
              <a:t>, which is </a:t>
            </a:r>
            <a:r>
              <a:rPr lang="en-US" smtClean="0">
                <a:solidFill>
                  <a:srgbClr val="7030A0"/>
                </a:solidFill>
              </a:rPr>
              <a:t>O(log</a:t>
            </a:r>
            <a:r>
              <a:rPr lang="en-US" baseline="-25000" smtClean="0">
                <a:solidFill>
                  <a:srgbClr val="7030A0"/>
                </a:solidFill>
              </a:rPr>
              <a:t>2</a:t>
            </a:r>
            <a:r>
              <a:rPr lang="en-US" smtClean="0">
                <a:solidFill>
                  <a:srgbClr val="7030A0"/>
                </a:solidFill>
              </a:rPr>
              <a:t>(N))</a:t>
            </a:r>
          </a:p>
          <a:p>
            <a:pPr marL="692150" lvl="1" indent="-347663" eaLnBrk="1" hangingPunct="1"/>
            <a:r>
              <a:rPr lang="en-US" smtClean="0"/>
              <a:t>This is considered very fast when compared to linear</a:t>
            </a:r>
          </a:p>
        </p:txBody>
      </p:sp>
      <p:sp>
        <p:nvSpPr>
          <p:cNvPr id="4198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64B0C30-5615-48B5-8246-FA29FB69CD46}" type="datetime5">
              <a:rPr lang="en-US" sz="1400" smtClean="0"/>
              <a:pPr>
                <a:spcBef>
                  <a:spcPct val="0"/>
                </a:spcBef>
                <a:buFontTx/>
                <a:buNone/>
              </a:pPr>
              <a:t>28-Feb-22</a:t>
            </a:fld>
            <a:endParaRPr lang="en-US" sz="1400" smtClean="0"/>
          </a:p>
        </p:txBody>
      </p:sp>
      <p:sp>
        <p:nvSpPr>
          <p:cNvPr id="4198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1360789D-2067-479E-BB13-19F92245EAB3}" type="slidenum">
              <a:rPr lang="en-US" sz="1400" smtClean="0"/>
              <a:pPr>
                <a:spcBef>
                  <a:spcPct val="0"/>
                </a:spcBef>
                <a:buFontTx/>
                <a:buNone/>
              </a:pPr>
              <a:t>33</a:t>
            </a:fld>
            <a:endParaRPr lang="en-US" sz="1400" smtClean="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0"/>
            <a:ext cx="8229600" cy="1143000"/>
          </a:xfrm>
        </p:spPr>
        <p:txBody>
          <a:bodyPr/>
          <a:lstStyle/>
          <a:p>
            <a:pPr algn="l" eaLnBrk="1" hangingPunct="1">
              <a:defRPr/>
            </a:pPr>
            <a:r>
              <a:rPr lang="en-US" dirty="0" smtClean="0"/>
              <a:t>Multidimensional arrays</a:t>
            </a:r>
          </a:p>
        </p:txBody>
      </p:sp>
      <p:sp>
        <p:nvSpPr>
          <p:cNvPr id="48131" name="Rectangle 3"/>
          <p:cNvSpPr>
            <a:spLocks noGrp="1" noChangeArrowheads="1"/>
          </p:cNvSpPr>
          <p:nvPr>
            <p:ph type="body" idx="1"/>
          </p:nvPr>
        </p:nvSpPr>
        <p:spPr>
          <a:xfrm>
            <a:off x="152400" y="1066800"/>
            <a:ext cx="8382000" cy="2819400"/>
          </a:xfrm>
        </p:spPr>
        <p:txBody>
          <a:bodyPr/>
          <a:lstStyle/>
          <a:p>
            <a:pPr eaLnBrk="1" hangingPunct="1">
              <a:buFontTx/>
              <a:buNone/>
            </a:pPr>
            <a:r>
              <a:rPr lang="en-US" sz="1800" dirty="0" smtClean="0"/>
              <a:t>	Two dimensional, three dimensional arrays  and ….. Where elements are referenced respectively by two, three and ……subscripts.</a:t>
            </a:r>
          </a:p>
          <a:p>
            <a:pPr eaLnBrk="1" hangingPunct="1">
              <a:buFontTx/>
              <a:buNone/>
            </a:pPr>
            <a:r>
              <a:rPr lang="en-US" sz="1800" b="1" dirty="0" smtClean="0"/>
              <a:t>     Two – dimensional Arrays</a:t>
            </a:r>
          </a:p>
          <a:p>
            <a:pPr eaLnBrk="1" hangingPunct="1">
              <a:buFontTx/>
              <a:buNone/>
            </a:pPr>
            <a:r>
              <a:rPr lang="en-US" sz="1800" dirty="0" smtClean="0"/>
              <a:t>	A Two – dimensional  Arrays m x n array A is a collection of m . n data elements such that each element is </a:t>
            </a:r>
            <a:r>
              <a:rPr lang="en-US" sz="1800" dirty="0" smtClean="0">
                <a:solidFill>
                  <a:srgbClr val="C00000"/>
                </a:solidFill>
              </a:rPr>
              <a:t>specified by a pair of integers (such as J, K), called subscripts.</a:t>
            </a:r>
          </a:p>
          <a:p>
            <a:pPr eaLnBrk="1" hangingPunct="1">
              <a:buFontTx/>
              <a:buNone/>
            </a:pPr>
            <a:r>
              <a:rPr lang="en-US" sz="1800" dirty="0" smtClean="0"/>
              <a:t>	The element of A with first subscript J and second subscript K will be </a:t>
            </a:r>
            <a:r>
              <a:rPr lang="en-US" sz="1800" dirty="0" smtClean="0">
                <a:solidFill>
                  <a:srgbClr val="C00000"/>
                </a:solidFill>
              </a:rPr>
              <a:t>denoted by  A[J, K]</a:t>
            </a:r>
          </a:p>
          <a:p>
            <a:pPr eaLnBrk="1" hangingPunct="1">
              <a:buFontTx/>
              <a:buNone/>
            </a:pPr>
            <a:endParaRPr lang="en-US" sz="1800" dirty="0" smtClean="0"/>
          </a:p>
          <a:p>
            <a:pPr eaLnBrk="1" hangingPunct="1">
              <a:buFontTx/>
              <a:buNone/>
            </a:pPr>
            <a:r>
              <a:rPr lang="en-US" sz="1800" dirty="0" smtClean="0"/>
              <a:t>		</a:t>
            </a:r>
          </a:p>
          <a:p>
            <a:pPr eaLnBrk="1" hangingPunct="1">
              <a:buFontTx/>
              <a:buNone/>
            </a:pPr>
            <a:endParaRPr lang="en-US" sz="1800" dirty="0" smtClean="0"/>
          </a:p>
          <a:p>
            <a:pPr eaLnBrk="1" hangingPunct="1">
              <a:buFontTx/>
              <a:buNone/>
            </a:pPr>
            <a:endParaRPr lang="en-US" sz="1800" dirty="0" smtClean="0"/>
          </a:p>
        </p:txBody>
      </p:sp>
      <p:grpSp>
        <p:nvGrpSpPr>
          <p:cNvPr id="48132" name="Group 4"/>
          <p:cNvGrpSpPr>
            <a:grpSpLocks/>
          </p:cNvGrpSpPr>
          <p:nvPr/>
        </p:nvGrpSpPr>
        <p:grpSpPr bwMode="auto">
          <a:xfrm>
            <a:off x="1828800" y="3244850"/>
            <a:ext cx="4648200" cy="2241550"/>
            <a:chOff x="1824" y="2544"/>
            <a:chExt cx="2928" cy="1412"/>
          </a:xfrm>
        </p:grpSpPr>
        <p:grpSp>
          <p:nvGrpSpPr>
            <p:cNvPr id="48136" name="Group 5"/>
            <p:cNvGrpSpPr>
              <a:grpSpLocks/>
            </p:cNvGrpSpPr>
            <p:nvPr/>
          </p:nvGrpSpPr>
          <p:grpSpPr bwMode="auto">
            <a:xfrm>
              <a:off x="2544" y="2832"/>
              <a:ext cx="2208" cy="1124"/>
              <a:chOff x="1008" y="2832"/>
              <a:chExt cx="2208" cy="1124"/>
            </a:xfrm>
          </p:grpSpPr>
          <p:sp>
            <p:nvSpPr>
              <p:cNvPr id="48139" name="Text Box 6"/>
              <p:cNvSpPr txBox="1">
                <a:spLocks noChangeArrowheads="1"/>
              </p:cNvSpPr>
              <p:nvPr/>
            </p:nvSpPr>
            <p:spPr bwMode="auto">
              <a:xfrm>
                <a:off x="1488" y="355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A[3, 1]</a:t>
                </a:r>
              </a:p>
              <a:p>
                <a:pPr eaLnBrk="1" hangingPunct="1">
                  <a:spcBef>
                    <a:spcPct val="0"/>
                  </a:spcBef>
                  <a:buFontTx/>
                  <a:buNone/>
                </a:pPr>
                <a:endParaRPr lang="en-US" sz="1800"/>
              </a:p>
            </p:txBody>
          </p:sp>
          <p:sp>
            <p:nvSpPr>
              <p:cNvPr id="48140" name="Text Box 7"/>
              <p:cNvSpPr txBox="1">
                <a:spLocks noChangeArrowheads="1"/>
              </p:cNvSpPr>
              <p:nvPr/>
            </p:nvSpPr>
            <p:spPr bwMode="auto">
              <a:xfrm>
                <a:off x="2060" y="355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A[3, 2]</a:t>
                </a:r>
              </a:p>
              <a:p>
                <a:pPr eaLnBrk="1" hangingPunct="1">
                  <a:spcBef>
                    <a:spcPct val="0"/>
                  </a:spcBef>
                  <a:buFontTx/>
                  <a:buNone/>
                </a:pPr>
                <a:endParaRPr lang="en-US" sz="1800"/>
              </a:p>
            </p:txBody>
          </p:sp>
          <p:sp>
            <p:nvSpPr>
              <p:cNvPr id="48141" name="Text Box 8"/>
              <p:cNvSpPr txBox="1">
                <a:spLocks noChangeArrowheads="1"/>
              </p:cNvSpPr>
              <p:nvPr/>
            </p:nvSpPr>
            <p:spPr bwMode="auto">
              <a:xfrm>
                <a:off x="2592" y="355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A[3, 3]</a:t>
                </a:r>
              </a:p>
              <a:p>
                <a:pPr eaLnBrk="1" hangingPunct="1">
                  <a:spcBef>
                    <a:spcPct val="0"/>
                  </a:spcBef>
                  <a:buFontTx/>
                  <a:buNone/>
                </a:pPr>
                <a:endParaRPr lang="en-US" sz="1800"/>
              </a:p>
            </p:txBody>
          </p:sp>
          <p:grpSp>
            <p:nvGrpSpPr>
              <p:cNvPr id="48142" name="Group 9"/>
              <p:cNvGrpSpPr>
                <a:grpSpLocks/>
              </p:cNvGrpSpPr>
              <p:nvPr/>
            </p:nvGrpSpPr>
            <p:grpSpPr bwMode="auto">
              <a:xfrm>
                <a:off x="1008" y="2832"/>
                <a:ext cx="2208" cy="1008"/>
                <a:chOff x="1008" y="2832"/>
                <a:chExt cx="2208" cy="1008"/>
              </a:xfrm>
            </p:grpSpPr>
            <p:sp>
              <p:nvSpPr>
                <p:cNvPr id="48143" name="AutoShape 10"/>
                <p:cNvSpPr>
                  <a:spLocks noChangeArrowheads="1"/>
                </p:cNvSpPr>
                <p:nvPr/>
              </p:nvSpPr>
              <p:spPr bwMode="auto">
                <a:xfrm>
                  <a:off x="1296" y="2880"/>
                  <a:ext cx="1920" cy="96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48144" name="Text Box 11"/>
                <p:cNvSpPr txBox="1">
                  <a:spLocks noChangeArrowheads="1"/>
                </p:cNvSpPr>
                <p:nvPr/>
              </p:nvSpPr>
              <p:spPr bwMode="auto">
                <a:xfrm>
                  <a:off x="1484" y="3024"/>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A[1, 1]</a:t>
                  </a:r>
                </a:p>
                <a:p>
                  <a:pPr eaLnBrk="1" hangingPunct="1">
                    <a:spcBef>
                      <a:spcPct val="0"/>
                    </a:spcBef>
                    <a:buFontTx/>
                    <a:buNone/>
                  </a:pPr>
                  <a:endParaRPr lang="en-US" sz="1800"/>
                </a:p>
              </p:txBody>
            </p:sp>
            <p:sp>
              <p:nvSpPr>
                <p:cNvPr id="48145" name="Text Box 12"/>
                <p:cNvSpPr txBox="1">
                  <a:spLocks noChangeArrowheads="1"/>
                </p:cNvSpPr>
                <p:nvPr/>
              </p:nvSpPr>
              <p:spPr bwMode="auto">
                <a:xfrm>
                  <a:off x="2064" y="3024"/>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A[1, 2]</a:t>
                  </a:r>
                </a:p>
                <a:p>
                  <a:pPr eaLnBrk="1" hangingPunct="1">
                    <a:spcBef>
                      <a:spcPct val="0"/>
                    </a:spcBef>
                    <a:buFontTx/>
                    <a:buNone/>
                  </a:pPr>
                  <a:endParaRPr lang="en-US" sz="1800"/>
                </a:p>
              </p:txBody>
            </p:sp>
            <p:sp>
              <p:nvSpPr>
                <p:cNvPr id="48146" name="Text Box 13"/>
                <p:cNvSpPr txBox="1">
                  <a:spLocks noChangeArrowheads="1"/>
                </p:cNvSpPr>
                <p:nvPr/>
              </p:nvSpPr>
              <p:spPr bwMode="auto">
                <a:xfrm>
                  <a:off x="2640" y="3024"/>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A[1, 3]</a:t>
                  </a:r>
                </a:p>
                <a:p>
                  <a:pPr eaLnBrk="1" hangingPunct="1">
                    <a:spcBef>
                      <a:spcPct val="0"/>
                    </a:spcBef>
                    <a:buFontTx/>
                    <a:buNone/>
                  </a:pPr>
                  <a:endParaRPr lang="en-US" sz="1800"/>
                </a:p>
              </p:txBody>
            </p:sp>
            <p:sp>
              <p:nvSpPr>
                <p:cNvPr id="48147" name="Text Box 14"/>
                <p:cNvSpPr txBox="1">
                  <a:spLocks noChangeArrowheads="1"/>
                </p:cNvSpPr>
                <p:nvPr/>
              </p:nvSpPr>
              <p:spPr bwMode="auto">
                <a:xfrm>
                  <a:off x="2060" y="331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A[2, 2]</a:t>
                  </a:r>
                </a:p>
                <a:p>
                  <a:pPr eaLnBrk="1" hangingPunct="1">
                    <a:spcBef>
                      <a:spcPct val="0"/>
                    </a:spcBef>
                    <a:buFontTx/>
                    <a:buNone/>
                  </a:pPr>
                  <a:endParaRPr lang="en-US" sz="1800"/>
                </a:p>
              </p:txBody>
            </p:sp>
            <p:sp>
              <p:nvSpPr>
                <p:cNvPr id="48148" name="Text Box 15"/>
                <p:cNvSpPr txBox="1">
                  <a:spLocks noChangeArrowheads="1"/>
                </p:cNvSpPr>
                <p:nvPr/>
              </p:nvSpPr>
              <p:spPr bwMode="auto">
                <a:xfrm>
                  <a:off x="1488" y="331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A[2, 1]</a:t>
                  </a:r>
                </a:p>
                <a:p>
                  <a:pPr eaLnBrk="1" hangingPunct="1">
                    <a:spcBef>
                      <a:spcPct val="0"/>
                    </a:spcBef>
                    <a:buFontTx/>
                    <a:buNone/>
                  </a:pPr>
                  <a:endParaRPr lang="en-US" sz="1800"/>
                </a:p>
              </p:txBody>
            </p:sp>
            <p:sp>
              <p:nvSpPr>
                <p:cNvPr id="48149" name="Text Box 16"/>
                <p:cNvSpPr txBox="1">
                  <a:spLocks noChangeArrowheads="1"/>
                </p:cNvSpPr>
                <p:nvPr/>
              </p:nvSpPr>
              <p:spPr bwMode="auto">
                <a:xfrm>
                  <a:off x="2592" y="3312"/>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buFontTx/>
                    <a:buNone/>
                  </a:pPr>
                  <a:r>
                    <a:rPr lang="en-US" sz="1800"/>
                    <a:t>A[2, 3]</a:t>
                  </a:r>
                </a:p>
                <a:p>
                  <a:pPr eaLnBrk="1" hangingPunct="1">
                    <a:spcBef>
                      <a:spcPct val="0"/>
                    </a:spcBef>
                    <a:buFontTx/>
                    <a:buNone/>
                  </a:pPr>
                  <a:endParaRPr lang="en-US" sz="1800"/>
                </a:p>
              </p:txBody>
            </p:sp>
            <p:sp>
              <p:nvSpPr>
                <p:cNvPr id="48150" name="Text Box 17"/>
                <p:cNvSpPr txBox="1">
                  <a:spLocks noChangeArrowheads="1"/>
                </p:cNvSpPr>
                <p:nvPr/>
              </p:nvSpPr>
              <p:spPr bwMode="auto">
                <a:xfrm>
                  <a:off x="1008" y="2976"/>
                  <a:ext cx="384"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1</a:t>
                  </a:r>
                </a:p>
                <a:p>
                  <a:pPr eaLnBrk="1" hangingPunct="1">
                    <a:spcBef>
                      <a:spcPct val="50000"/>
                    </a:spcBef>
                    <a:buFontTx/>
                    <a:buNone/>
                  </a:pPr>
                  <a:r>
                    <a:rPr lang="en-US" sz="1800"/>
                    <a:t>2</a:t>
                  </a:r>
                </a:p>
                <a:p>
                  <a:pPr eaLnBrk="1" hangingPunct="1">
                    <a:spcBef>
                      <a:spcPct val="50000"/>
                    </a:spcBef>
                    <a:buFontTx/>
                    <a:buNone/>
                  </a:pPr>
                  <a:r>
                    <a:rPr lang="en-US" sz="1800"/>
                    <a:t>3</a:t>
                  </a:r>
                </a:p>
              </p:txBody>
            </p:sp>
            <p:sp>
              <p:nvSpPr>
                <p:cNvPr id="48151" name="Text Box 18"/>
                <p:cNvSpPr txBox="1">
                  <a:spLocks noChangeArrowheads="1"/>
                </p:cNvSpPr>
                <p:nvPr/>
              </p:nvSpPr>
              <p:spPr bwMode="auto">
                <a:xfrm>
                  <a:off x="1584" y="2832"/>
                  <a:ext cx="15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1	2	3</a:t>
                  </a:r>
                </a:p>
              </p:txBody>
            </p:sp>
          </p:grpSp>
        </p:grpSp>
        <p:sp>
          <p:nvSpPr>
            <p:cNvPr id="48137" name="Text Box 19"/>
            <p:cNvSpPr txBox="1">
              <a:spLocks noChangeArrowheads="1"/>
            </p:cNvSpPr>
            <p:nvPr/>
          </p:nvSpPr>
          <p:spPr bwMode="auto">
            <a:xfrm>
              <a:off x="1824" y="3216"/>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Rows</a:t>
              </a:r>
            </a:p>
          </p:txBody>
        </p:sp>
        <p:sp>
          <p:nvSpPr>
            <p:cNvPr id="48138" name="Text Box 20"/>
            <p:cNvSpPr txBox="1">
              <a:spLocks noChangeArrowheads="1"/>
            </p:cNvSpPr>
            <p:nvPr/>
          </p:nvSpPr>
          <p:spPr bwMode="auto">
            <a:xfrm>
              <a:off x="3264" y="2544"/>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Columns</a:t>
              </a:r>
            </a:p>
          </p:txBody>
        </p:sp>
      </p:grpSp>
      <p:sp>
        <p:nvSpPr>
          <p:cNvPr id="48133" name="Text Box 21"/>
          <p:cNvSpPr txBox="1">
            <a:spLocks noChangeArrowheads="1"/>
          </p:cNvSpPr>
          <p:nvPr/>
        </p:nvSpPr>
        <p:spPr bwMode="auto">
          <a:xfrm>
            <a:off x="2819400" y="5410200"/>
            <a:ext cx="434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dirty="0"/>
              <a:t>Fig: Two dimensional 3 x 3 array A</a:t>
            </a:r>
          </a:p>
        </p:txBody>
      </p:sp>
      <p:sp>
        <p:nvSpPr>
          <p:cNvPr id="4813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3BE866BB-79E9-4559-9A5F-566E89A78E7A}" type="datetime5">
              <a:rPr lang="en-US" sz="1400" smtClean="0"/>
              <a:pPr>
                <a:spcBef>
                  <a:spcPct val="0"/>
                </a:spcBef>
                <a:buFontTx/>
                <a:buNone/>
              </a:pPr>
              <a:t>28-Feb-22</a:t>
            </a:fld>
            <a:endParaRPr lang="en-US" sz="1400" smtClean="0"/>
          </a:p>
        </p:txBody>
      </p:sp>
      <p:sp>
        <p:nvSpPr>
          <p:cNvPr id="4813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3BC5C86D-258B-4ED5-AD05-87C645EE2787}" type="slidenum">
              <a:rPr lang="en-US" sz="1400" smtClean="0"/>
              <a:pPr>
                <a:spcBef>
                  <a:spcPct val="0"/>
                </a:spcBef>
                <a:buFontTx/>
                <a:buNone/>
              </a:pPr>
              <a:t>34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792162"/>
          </a:xfrm>
        </p:spPr>
        <p:txBody>
          <a:bodyPr/>
          <a:lstStyle/>
          <a:p>
            <a:pPr algn="l" eaLnBrk="1" hangingPunct="1">
              <a:defRPr/>
            </a:pPr>
            <a:r>
              <a:rPr lang="en-US" dirty="0" smtClean="0"/>
              <a:t>Matrix Multiplication</a:t>
            </a:r>
          </a:p>
        </p:txBody>
      </p:sp>
      <p:sp>
        <p:nvSpPr>
          <p:cNvPr id="49155" name="Rectangle 3"/>
          <p:cNvSpPr>
            <a:spLocks noGrp="1" noChangeArrowheads="1"/>
          </p:cNvSpPr>
          <p:nvPr>
            <p:ph type="body" idx="1"/>
          </p:nvPr>
        </p:nvSpPr>
        <p:spPr>
          <a:xfrm>
            <a:off x="381000" y="1295400"/>
            <a:ext cx="7772400" cy="3886200"/>
          </a:xfrm>
        </p:spPr>
        <p:txBody>
          <a:bodyPr/>
          <a:lstStyle/>
          <a:p>
            <a:pPr marL="457200" indent="-457200" eaLnBrk="1" hangingPunct="1">
              <a:lnSpc>
                <a:spcPct val="80000"/>
              </a:lnSpc>
              <a:buFontTx/>
              <a:buNone/>
            </a:pPr>
            <a:r>
              <a:rPr lang="en-US" sz="1600" dirty="0" smtClean="0"/>
              <a:t>	</a:t>
            </a:r>
            <a:r>
              <a:rPr lang="en-US" dirty="0" smtClean="0"/>
              <a:t>Algorithm 4.7: MATMUL(A, B, C, M, P, N)</a:t>
            </a:r>
          </a:p>
          <a:p>
            <a:pPr marL="457200" indent="-457200" eaLnBrk="1" hangingPunct="1">
              <a:lnSpc>
                <a:spcPct val="80000"/>
              </a:lnSpc>
              <a:buFontTx/>
              <a:buNone/>
            </a:pPr>
            <a:r>
              <a:rPr lang="en-US" dirty="0" smtClean="0"/>
              <a:t>	Let A be an MXP matrix array, and let B be a PXN matrix array. This algorithm stores the product of A and B in an MXN matrix array.</a:t>
            </a:r>
          </a:p>
          <a:p>
            <a:pPr marL="457200" indent="-457200" eaLnBrk="1" hangingPunct="1">
              <a:lnSpc>
                <a:spcPct val="80000"/>
              </a:lnSpc>
              <a:buFontTx/>
              <a:buNone/>
            </a:pPr>
            <a:endParaRPr lang="en-US" dirty="0" smtClean="0"/>
          </a:p>
          <a:p>
            <a:pPr marL="1714500" lvl="3" indent="-342900" eaLnBrk="1" hangingPunct="1">
              <a:lnSpc>
                <a:spcPct val="80000"/>
              </a:lnSpc>
              <a:buFontTx/>
              <a:buAutoNum type="arabicPeriod"/>
            </a:pPr>
            <a:r>
              <a:rPr lang="en-US" sz="2000" b="1" dirty="0" smtClean="0">
                <a:latin typeface="Batang" panose="02030600000101010101" pitchFamily="18" charset="-127"/>
                <a:ea typeface="Batang" panose="02030600000101010101" pitchFamily="18" charset="-127"/>
              </a:rPr>
              <a:t>Repeat steps 2 to 4 for I =1 to M:</a:t>
            </a:r>
          </a:p>
          <a:p>
            <a:pPr marL="1714500" lvl="3" indent="-342900" eaLnBrk="1" hangingPunct="1">
              <a:lnSpc>
                <a:spcPct val="80000"/>
              </a:lnSpc>
              <a:buFontTx/>
              <a:buAutoNum type="arabicPeriod"/>
            </a:pPr>
            <a:r>
              <a:rPr lang="en-US" sz="2000" b="1" dirty="0" smtClean="0">
                <a:latin typeface="Batang" panose="02030600000101010101" pitchFamily="18" charset="-127"/>
                <a:ea typeface="Batang" panose="02030600000101010101" pitchFamily="18" charset="-127"/>
              </a:rPr>
              <a:t>Repeat steps 3 to 4 for J =1 to N:</a:t>
            </a:r>
          </a:p>
          <a:p>
            <a:pPr marL="1714500" lvl="3" indent="-342900" eaLnBrk="1" hangingPunct="1">
              <a:lnSpc>
                <a:spcPct val="80000"/>
              </a:lnSpc>
              <a:buFontTx/>
              <a:buAutoNum type="arabicPeriod"/>
            </a:pPr>
            <a:r>
              <a:rPr lang="en-US" sz="2000" b="1" dirty="0" smtClean="0">
                <a:latin typeface="Batang" panose="02030600000101010101" pitchFamily="18" charset="-127"/>
                <a:ea typeface="Batang" panose="02030600000101010101" pitchFamily="18" charset="-127"/>
              </a:rPr>
              <a:t>Set C[I, J]:=0</a:t>
            </a:r>
          </a:p>
          <a:p>
            <a:pPr marL="1714500" lvl="3" indent="-342900" eaLnBrk="1" hangingPunct="1">
              <a:lnSpc>
                <a:spcPct val="80000"/>
              </a:lnSpc>
              <a:buFontTx/>
              <a:buAutoNum type="arabicPeriod"/>
            </a:pPr>
            <a:r>
              <a:rPr lang="en-US" sz="2000" b="1" dirty="0" smtClean="0">
                <a:latin typeface="Batang" panose="02030600000101010101" pitchFamily="18" charset="-127"/>
                <a:ea typeface="Batang" panose="02030600000101010101" pitchFamily="18" charset="-127"/>
              </a:rPr>
              <a:t>Repeat for K =1 to P:</a:t>
            </a:r>
          </a:p>
          <a:p>
            <a:pPr marL="1371600" lvl="3" indent="0" eaLnBrk="1" hangingPunct="1">
              <a:lnSpc>
                <a:spcPct val="80000"/>
              </a:lnSpc>
              <a:buNone/>
            </a:pPr>
            <a:r>
              <a:rPr lang="en-US" sz="2000" b="1" dirty="0" smtClean="0">
                <a:latin typeface="Batang" panose="02030600000101010101" pitchFamily="18" charset="-127"/>
                <a:ea typeface="Batang" panose="02030600000101010101" pitchFamily="18" charset="-127"/>
              </a:rPr>
              <a:t>	C[I, J]:= C[I, J]+A[I, K]*B[K, J]</a:t>
            </a:r>
          </a:p>
          <a:p>
            <a:pPr marL="1714500" lvl="3" indent="-342900" eaLnBrk="1" hangingPunct="1">
              <a:lnSpc>
                <a:spcPct val="80000"/>
              </a:lnSpc>
              <a:buFontTx/>
              <a:buAutoNum type="arabicPeriod"/>
            </a:pPr>
            <a:r>
              <a:rPr lang="en-US" sz="2000" b="1" dirty="0" smtClean="0">
                <a:latin typeface="Batang" panose="02030600000101010101" pitchFamily="18" charset="-127"/>
                <a:ea typeface="Batang" panose="02030600000101010101" pitchFamily="18" charset="-127"/>
              </a:rPr>
              <a:t>Exit</a:t>
            </a:r>
          </a:p>
          <a:p>
            <a:pPr marL="1714500" lvl="3" indent="-342900" eaLnBrk="1" hangingPunct="1">
              <a:lnSpc>
                <a:spcPct val="80000"/>
              </a:lnSpc>
              <a:buFontTx/>
              <a:buNone/>
            </a:pPr>
            <a:endParaRPr lang="en-US" sz="1600" dirty="0" smtClean="0"/>
          </a:p>
          <a:p>
            <a:pPr marL="1714500" lvl="3" indent="-342900" eaLnBrk="1" hangingPunct="1">
              <a:lnSpc>
                <a:spcPct val="80000"/>
              </a:lnSpc>
              <a:buFontTx/>
              <a:buNone/>
            </a:pPr>
            <a:endParaRPr lang="en-US" sz="1600" dirty="0" smtClean="0"/>
          </a:p>
          <a:p>
            <a:pPr marL="1714500" lvl="3" indent="-342900" eaLnBrk="1" hangingPunct="1">
              <a:lnSpc>
                <a:spcPct val="80000"/>
              </a:lnSpc>
              <a:buFontTx/>
              <a:buNone/>
            </a:pPr>
            <a:endParaRPr lang="en-US" sz="1200" dirty="0" smtClean="0"/>
          </a:p>
        </p:txBody>
      </p:sp>
      <p:sp>
        <p:nvSpPr>
          <p:cNvPr id="4915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327F8065-BD76-4241-9DC6-892D4F731B17}" type="datetime5">
              <a:rPr lang="en-US" sz="1400" smtClean="0"/>
              <a:pPr>
                <a:spcBef>
                  <a:spcPct val="0"/>
                </a:spcBef>
                <a:buFontTx/>
                <a:buNone/>
              </a:pPr>
              <a:t>28-Feb-22</a:t>
            </a:fld>
            <a:endParaRPr lang="en-US" sz="1400" smtClean="0"/>
          </a:p>
        </p:txBody>
      </p:sp>
      <p:sp>
        <p:nvSpPr>
          <p:cNvPr id="4915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E3E2F8B5-5611-4A7F-9738-A52D1841856D}" type="slidenum">
              <a:rPr lang="en-US" sz="1400" smtClean="0"/>
              <a:pPr>
                <a:spcBef>
                  <a:spcPct val="0"/>
                </a:spcBef>
                <a:buFontTx/>
                <a:buNone/>
              </a:pPr>
              <a:t>35</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5"/>
          <p:cNvSpPr>
            <a:spLocks noGrp="1" noChangeArrowheads="1"/>
          </p:cNvSpPr>
          <p:nvPr>
            <p:ph type="title"/>
          </p:nvPr>
        </p:nvSpPr>
        <p:spPr>
          <a:xfrm>
            <a:off x="457200" y="304800"/>
            <a:ext cx="8229600" cy="954088"/>
          </a:xfrm>
        </p:spPr>
        <p:txBody>
          <a:bodyPr/>
          <a:lstStyle/>
          <a:p>
            <a:pPr algn="l" eaLnBrk="1" hangingPunct="1">
              <a:defRPr/>
            </a:pPr>
            <a:r>
              <a:rPr lang="en-US" dirty="0" smtClean="0"/>
              <a:t>Linear Arrays</a:t>
            </a:r>
          </a:p>
        </p:txBody>
      </p:sp>
      <p:sp>
        <p:nvSpPr>
          <p:cNvPr id="8195" name="Text Box 6"/>
          <p:cNvSpPr txBox="1">
            <a:spLocks noChangeArrowheads="1"/>
          </p:cNvSpPr>
          <p:nvPr/>
        </p:nvSpPr>
        <p:spPr bwMode="auto">
          <a:xfrm>
            <a:off x="609600" y="1371600"/>
            <a:ext cx="822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Example :</a:t>
            </a:r>
          </a:p>
          <a:p>
            <a:pPr eaLnBrk="1" hangingPunct="1">
              <a:spcBef>
                <a:spcPct val="50000"/>
              </a:spcBef>
              <a:buFontTx/>
              <a:buNone/>
            </a:pPr>
            <a:r>
              <a:rPr lang="en-US" sz="1800"/>
              <a:t>A linear array DATA consisting of the name of six elements</a:t>
            </a:r>
          </a:p>
        </p:txBody>
      </p:sp>
      <p:sp>
        <p:nvSpPr>
          <p:cNvPr id="8213" name="Text Box 27"/>
          <p:cNvSpPr txBox="1">
            <a:spLocks noChangeArrowheads="1"/>
          </p:cNvSpPr>
          <p:nvPr/>
        </p:nvSpPr>
        <p:spPr bwMode="auto">
          <a:xfrm>
            <a:off x="1524000" y="24384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DATA</a:t>
            </a:r>
          </a:p>
        </p:txBody>
      </p:sp>
      <p:sp>
        <p:nvSpPr>
          <p:cNvPr id="8214" name="Text Box 37"/>
          <p:cNvSpPr txBox="1">
            <a:spLocks noChangeArrowheads="1"/>
          </p:cNvSpPr>
          <p:nvPr/>
        </p:nvSpPr>
        <p:spPr bwMode="auto">
          <a:xfrm>
            <a:off x="4343400" y="2667000"/>
            <a:ext cx="3429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600" dirty="0"/>
              <a:t>DATA[1] = 247</a:t>
            </a:r>
          </a:p>
          <a:p>
            <a:pPr eaLnBrk="1" hangingPunct="1">
              <a:spcBef>
                <a:spcPct val="50000"/>
              </a:spcBef>
              <a:buFontTx/>
              <a:buNone/>
            </a:pPr>
            <a:r>
              <a:rPr lang="en-US" sz="1600" dirty="0"/>
              <a:t>DATA[2] = 56</a:t>
            </a:r>
          </a:p>
          <a:p>
            <a:pPr eaLnBrk="1" hangingPunct="1">
              <a:spcBef>
                <a:spcPct val="50000"/>
              </a:spcBef>
              <a:buFontTx/>
              <a:buNone/>
            </a:pPr>
            <a:r>
              <a:rPr lang="en-US" sz="1600" dirty="0"/>
              <a:t>DATA[3] = 429</a:t>
            </a:r>
          </a:p>
          <a:p>
            <a:pPr eaLnBrk="1" hangingPunct="1">
              <a:spcBef>
                <a:spcPct val="50000"/>
              </a:spcBef>
              <a:buFontTx/>
              <a:buNone/>
            </a:pPr>
            <a:r>
              <a:rPr lang="en-US" sz="1600" dirty="0"/>
              <a:t>DATA[4] = 135</a:t>
            </a:r>
          </a:p>
          <a:p>
            <a:pPr eaLnBrk="1" hangingPunct="1">
              <a:spcBef>
                <a:spcPct val="50000"/>
              </a:spcBef>
              <a:buFontTx/>
              <a:buNone/>
            </a:pPr>
            <a:r>
              <a:rPr lang="en-US" sz="1600" dirty="0"/>
              <a:t>DATA[5] = 87</a:t>
            </a:r>
          </a:p>
          <a:p>
            <a:pPr eaLnBrk="1" hangingPunct="1">
              <a:spcBef>
                <a:spcPct val="50000"/>
              </a:spcBef>
              <a:buFontTx/>
              <a:buNone/>
            </a:pPr>
            <a:r>
              <a:rPr lang="en-US" sz="1600" dirty="0"/>
              <a:t>DATA[6] = 156</a:t>
            </a:r>
          </a:p>
        </p:txBody>
      </p:sp>
      <p:graphicFrame>
        <p:nvGraphicFramePr>
          <p:cNvPr id="16422" name="Group 38"/>
          <p:cNvGraphicFramePr>
            <a:graphicFrameLocks noGrp="1"/>
          </p:cNvGraphicFramePr>
          <p:nvPr>
            <p:extLst>
              <p:ext uri="{D42A27DB-BD31-4B8C-83A1-F6EECF244321}">
                <p14:modId xmlns:p14="http://schemas.microsoft.com/office/powerpoint/2010/main" val="3225128391"/>
              </p:ext>
            </p:extLst>
          </p:nvPr>
        </p:nvGraphicFramePr>
        <p:xfrm>
          <a:off x="990600" y="3048000"/>
          <a:ext cx="1594465" cy="1828799"/>
        </p:xfrm>
        <a:graphic>
          <a:graphicData uri="http://schemas.openxmlformats.org/drawingml/2006/table">
            <a:tbl>
              <a:tblPr/>
              <a:tblGrid>
                <a:gridCol w="295890">
                  <a:extLst>
                    <a:ext uri="{9D8B030D-6E8A-4147-A177-3AD203B41FA5}">
                      <a16:colId xmlns:a16="http://schemas.microsoft.com/office/drawing/2014/main" xmlns="" val="20000"/>
                    </a:ext>
                  </a:extLst>
                </a:gridCol>
                <a:gridCol w="1298575">
                  <a:extLst>
                    <a:ext uri="{9D8B030D-6E8A-4147-A177-3AD203B41FA5}">
                      <a16:colId xmlns:a16="http://schemas.microsoft.com/office/drawing/2014/main" xmlns="" val="20001"/>
                    </a:ext>
                  </a:extLst>
                </a:gridCol>
              </a:tblGrid>
              <a:tr h="219075">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6</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247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429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135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622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156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8232" name="Text Box 58"/>
          <p:cNvSpPr txBox="1">
            <a:spLocks noChangeArrowheads="1"/>
          </p:cNvSpPr>
          <p:nvPr/>
        </p:nvSpPr>
        <p:spPr bwMode="auto">
          <a:xfrm>
            <a:off x="1524000" y="24384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DATA</a:t>
            </a:r>
          </a:p>
        </p:txBody>
      </p:sp>
      <p:sp>
        <p:nvSpPr>
          <p:cNvPr id="8233"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58533088-D122-4738-BB1D-AEF9B67C61F4}" type="datetime5">
              <a:rPr lang="en-US" sz="1400" smtClean="0"/>
              <a:pPr>
                <a:spcBef>
                  <a:spcPct val="0"/>
                </a:spcBef>
                <a:buFontTx/>
                <a:buNone/>
              </a:pPr>
              <a:t>28-Feb-22</a:t>
            </a:fld>
            <a:endParaRPr lang="en-US" sz="1400" smtClean="0"/>
          </a:p>
        </p:txBody>
      </p:sp>
      <p:sp>
        <p:nvSpPr>
          <p:cNvPr id="8234"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9FA6EE1A-4FAF-4AE6-A969-E528FCC97313}" type="slidenum">
              <a:rPr lang="en-US" sz="1400" smtClean="0"/>
              <a:pPr>
                <a:spcBef>
                  <a:spcPct val="0"/>
                </a:spcBef>
                <a:buFontTx/>
                <a:buNone/>
              </a:pPr>
              <a:t>4</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457200" y="304800"/>
            <a:ext cx="8229600" cy="1143000"/>
          </a:xfrm>
        </p:spPr>
        <p:txBody>
          <a:bodyPr/>
          <a:lstStyle/>
          <a:p>
            <a:pPr algn="l" eaLnBrk="1" hangingPunct="1">
              <a:defRPr/>
            </a:pPr>
            <a:r>
              <a:rPr lang="en-US" sz="3600" dirty="0" smtClean="0"/>
              <a:t>Linear Arrays</a:t>
            </a:r>
          </a:p>
        </p:txBody>
      </p:sp>
      <p:sp>
        <p:nvSpPr>
          <p:cNvPr id="9219" name="Text Box 5"/>
          <p:cNvSpPr txBox="1">
            <a:spLocks noChangeArrowheads="1"/>
          </p:cNvSpPr>
          <p:nvPr/>
        </p:nvSpPr>
        <p:spPr bwMode="auto">
          <a:xfrm>
            <a:off x="228600" y="1638300"/>
            <a:ext cx="86868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b="1" u="sng" dirty="0"/>
              <a:t>Example :</a:t>
            </a:r>
          </a:p>
          <a:p>
            <a:pPr eaLnBrk="1" hangingPunct="1">
              <a:spcBef>
                <a:spcPct val="50000"/>
              </a:spcBef>
              <a:buFontTx/>
              <a:buNone/>
            </a:pPr>
            <a:r>
              <a:rPr lang="en-US" dirty="0"/>
              <a:t>An automobile company uses an array AUTO to record the number of </a:t>
            </a:r>
            <a:r>
              <a:rPr lang="en-US" dirty="0" smtClean="0"/>
              <a:t>‘automobile’ </a:t>
            </a:r>
            <a:r>
              <a:rPr lang="en-US" dirty="0"/>
              <a:t>sold each year from 1932 through 1984</a:t>
            </a:r>
            <a:r>
              <a:rPr lang="en-US" dirty="0" smtClean="0"/>
              <a:t>.</a:t>
            </a:r>
          </a:p>
          <a:p>
            <a:pPr eaLnBrk="1" hangingPunct="1">
              <a:spcBef>
                <a:spcPct val="50000"/>
              </a:spcBef>
              <a:buFontTx/>
              <a:buNone/>
            </a:pPr>
            <a:endParaRPr lang="en-US" dirty="0"/>
          </a:p>
          <a:p>
            <a:pPr eaLnBrk="1" hangingPunct="1">
              <a:spcBef>
                <a:spcPct val="50000"/>
              </a:spcBef>
              <a:buFontTx/>
              <a:buNone/>
            </a:pPr>
            <a:r>
              <a:rPr lang="en-US" i="1" dirty="0"/>
              <a:t>AUTO[k] = </a:t>
            </a:r>
            <a:r>
              <a:rPr lang="en-US" dirty="0"/>
              <a:t>Number of auto mobiles sold in the year </a:t>
            </a:r>
            <a:r>
              <a:rPr lang="en-US" i="1" dirty="0"/>
              <a:t>K</a:t>
            </a:r>
          </a:p>
          <a:p>
            <a:pPr eaLnBrk="1" hangingPunct="1">
              <a:spcBef>
                <a:spcPct val="50000"/>
              </a:spcBef>
              <a:buFontTx/>
              <a:buNone/>
            </a:pPr>
            <a:r>
              <a:rPr lang="en-US" i="1" dirty="0"/>
              <a:t>LB = 1932</a:t>
            </a:r>
          </a:p>
          <a:p>
            <a:pPr eaLnBrk="1" hangingPunct="1">
              <a:spcBef>
                <a:spcPct val="50000"/>
              </a:spcBef>
              <a:buFontTx/>
              <a:buNone/>
            </a:pPr>
            <a:r>
              <a:rPr lang="en-US" i="1" dirty="0"/>
              <a:t>UB = 1984</a:t>
            </a:r>
          </a:p>
          <a:p>
            <a:pPr eaLnBrk="1" hangingPunct="1">
              <a:spcBef>
                <a:spcPct val="50000"/>
              </a:spcBef>
              <a:buFontTx/>
              <a:buNone/>
            </a:pPr>
            <a:r>
              <a:rPr lang="en-US" i="1" dirty="0"/>
              <a:t>Length = UB – LB+1 = 1984 – 1932+1 =53</a:t>
            </a:r>
          </a:p>
        </p:txBody>
      </p:sp>
      <p:sp>
        <p:nvSpPr>
          <p:cNvPr id="922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D637EC3-8ECF-4960-8C47-E453EFF1C409}" type="datetime5">
              <a:rPr lang="en-US" sz="1400" smtClean="0"/>
              <a:pPr>
                <a:spcBef>
                  <a:spcPct val="0"/>
                </a:spcBef>
                <a:buFontTx/>
                <a:buNone/>
              </a:pPr>
              <a:t>28-Feb-22</a:t>
            </a:fld>
            <a:endParaRPr lang="en-US" sz="1400" smtClean="0"/>
          </a:p>
        </p:txBody>
      </p:sp>
      <p:sp>
        <p:nvSpPr>
          <p:cNvPr id="922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4232B679-BEC7-4A1C-BB84-4D6FA65A28CA}" type="slidenum">
              <a:rPr lang="en-US" sz="1400" smtClean="0"/>
              <a:pPr>
                <a:spcBef>
                  <a:spcPct val="0"/>
                </a:spcBef>
                <a:buFontTx/>
                <a:buNone/>
              </a:pPr>
              <a:t>5</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algn="l" eaLnBrk="1" hangingPunct="1">
              <a:defRPr/>
            </a:pPr>
            <a:r>
              <a:rPr lang="en-US" dirty="0" smtClean="0"/>
              <a:t>Representation of linear array in memory</a:t>
            </a:r>
          </a:p>
        </p:txBody>
      </p:sp>
      <p:sp>
        <p:nvSpPr>
          <p:cNvPr id="10243" name="Text Box 4"/>
          <p:cNvSpPr txBox="1">
            <a:spLocks noChangeArrowheads="1"/>
          </p:cNvSpPr>
          <p:nvPr/>
        </p:nvSpPr>
        <p:spPr bwMode="auto">
          <a:xfrm>
            <a:off x="457200" y="1371600"/>
            <a:ext cx="83058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dirty="0"/>
              <a:t>Let </a:t>
            </a:r>
            <a:r>
              <a:rPr lang="en-US" sz="1800" i="1" dirty="0"/>
              <a:t>LA</a:t>
            </a:r>
            <a:r>
              <a:rPr lang="en-US" sz="1800" dirty="0"/>
              <a:t> be a linear array in the memory of the computer. </a:t>
            </a:r>
            <a:r>
              <a:rPr lang="en-US" sz="1800" u="sng" dirty="0">
                <a:solidFill>
                  <a:srgbClr val="C00000"/>
                </a:solidFill>
              </a:rPr>
              <a:t>The memory of the computer is a sequence of addressed locations.</a:t>
            </a:r>
          </a:p>
          <a:p>
            <a:pPr eaLnBrk="1" hangingPunct="1">
              <a:spcBef>
                <a:spcPct val="50000"/>
              </a:spcBef>
              <a:buFontTx/>
              <a:buNone/>
            </a:pPr>
            <a:endParaRPr lang="en-US" sz="1800" dirty="0"/>
          </a:p>
        </p:txBody>
      </p:sp>
      <p:graphicFrame>
        <p:nvGraphicFramePr>
          <p:cNvPr id="18538" name="Group 106"/>
          <p:cNvGraphicFramePr>
            <a:graphicFrameLocks noGrp="1"/>
          </p:cNvGraphicFramePr>
          <p:nvPr/>
        </p:nvGraphicFramePr>
        <p:xfrm>
          <a:off x="381000" y="2438400"/>
          <a:ext cx="2209800" cy="3109912"/>
        </p:xfrm>
        <a:graphic>
          <a:graphicData uri="http://schemas.openxmlformats.org/drawingml/2006/table">
            <a:tbl>
              <a:tblPr/>
              <a:tblGrid>
                <a:gridCol w="990600">
                  <a:extLst>
                    <a:ext uri="{9D8B030D-6E8A-4147-A177-3AD203B41FA5}">
                      <a16:colId xmlns:a16="http://schemas.microsoft.com/office/drawing/2014/main" xmlns="" val="20000"/>
                    </a:ext>
                  </a:extLst>
                </a:gridCol>
                <a:gridCol w="1219200">
                  <a:extLst>
                    <a:ext uri="{9D8B030D-6E8A-4147-A177-3AD203B41FA5}">
                      <a16:colId xmlns:a16="http://schemas.microsoft.com/office/drawing/2014/main" xmlns="" val="20001"/>
                    </a:ext>
                  </a:extLst>
                </a:gridCol>
              </a:tblGrid>
              <a:tr h="219075">
                <a:tc rowSpan="7">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Arial" charset="0"/>
                        </a:rPr>
                        <a:t>1005</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19075">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18415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32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128111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10262" name="Text Box 128"/>
          <p:cNvSpPr txBox="1">
            <a:spLocks noChangeArrowheads="1"/>
          </p:cNvSpPr>
          <p:nvPr/>
        </p:nvSpPr>
        <p:spPr bwMode="auto">
          <a:xfrm>
            <a:off x="1676400" y="20574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LA</a:t>
            </a:r>
          </a:p>
        </p:txBody>
      </p:sp>
      <p:sp>
        <p:nvSpPr>
          <p:cNvPr id="10263" name="Text Box 129"/>
          <p:cNvSpPr txBox="1">
            <a:spLocks noChangeArrowheads="1"/>
          </p:cNvSpPr>
          <p:nvPr/>
        </p:nvSpPr>
        <p:spPr bwMode="auto">
          <a:xfrm>
            <a:off x="381000" y="5791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Fig : Computer memory</a:t>
            </a:r>
          </a:p>
        </p:txBody>
      </p:sp>
      <p:sp>
        <p:nvSpPr>
          <p:cNvPr id="10264" name="Text Box 130"/>
          <p:cNvSpPr txBox="1">
            <a:spLocks noChangeArrowheads="1"/>
          </p:cNvSpPr>
          <p:nvPr/>
        </p:nvSpPr>
        <p:spPr bwMode="auto">
          <a:xfrm>
            <a:off x="3276600" y="2286000"/>
            <a:ext cx="5562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dirty="0"/>
              <a:t>The computer does not need to keep track of the address of every element of LA, but needs to keep </a:t>
            </a:r>
            <a:r>
              <a:rPr lang="en-US" sz="1800" u="sng" dirty="0">
                <a:solidFill>
                  <a:srgbClr val="C00000"/>
                </a:solidFill>
              </a:rPr>
              <a:t>track only of the first element of LA</a:t>
            </a:r>
            <a:r>
              <a:rPr lang="en-US" sz="1800" dirty="0"/>
              <a:t>, denoted by </a:t>
            </a:r>
          </a:p>
          <a:p>
            <a:pPr eaLnBrk="1" hangingPunct="1">
              <a:spcBef>
                <a:spcPct val="50000"/>
              </a:spcBef>
              <a:buFontTx/>
              <a:buNone/>
            </a:pPr>
            <a:r>
              <a:rPr lang="en-US" sz="1800" dirty="0"/>
              <a:t>		</a:t>
            </a:r>
            <a:r>
              <a:rPr lang="en-US" sz="1800" dirty="0">
                <a:solidFill>
                  <a:srgbClr val="C00000"/>
                </a:solidFill>
              </a:rPr>
              <a:t>Base(LA)</a:t>
            </a:r>
          </a:p>
          <a:p>
            <a:pPr eaLnBrk="1" hangingPunct="1">
              <a:spcBef>
                <a:spcPct val="50000"/>
              </a:spcBef>
              <a:buFontTx/>
              <a:buNone/>
            </a:pPr>
            <a:r>
              <a:rPr lang="en-US" sz="1800" dirty="0"/>
              <a:t>Called the base address of LA. Using this address Base(LA), the computer calculates the address of any element of LA by the following formula :</a:t>
            </a:r>
          </a:p>
          <a:p>
            <a:pPr eaLnBrk="1" hangingPunct="1">
              <a:spcBef>
                <a:spcPct val="50000"/>
              </a:spcBef>
              <a:buFontTx/>
              <a:buNone/>
            </a:pPr>
            <a:r>
              <a:rPr lang="en-US" sz="1800" u="sng" dirty="0">
                <a:solidFill>
                  <a:srgbClr val="C00000"/>
                </a:solidFill>
              </a:rPr>
              <a:t>LOC(LA[k]) = Base(LA) + w(K – lower bound)</a:t>
            </a:r>
          </a:p>
          <a:p>
            <a:pPr eaLnBrk="1" hangingPunct="1">
              <a:spcBef>
                <a:spcPct val="50000"/>
              </a:spcBef>
              <a:buFontTx/>
              <a:buNone/>
            </a:pPr>
            <a:r>
              <a:rPr lang="en-US" sz="1800" dirty="0"/>
              <a:t>Where </a:t>
            </a:r>
            <a:r>
              <a:rPr lang="en-US" sz="1800" u="sng" dirty="0">
                <a:solidFill>
                  <a:srgbClr val="C00000"/>
                </a:solidFill>
              </a:rPr>
              <a:t>w is the number of words per memory cell for the array LA</a:t>
            </a:r>
          </a:p>
          <a:p>
            <a:pPr eaLnBrk="1" hangingPunct="1">
              <a:spcBef>
                <a:spcPct val="50000"/>
              </a:spcBef>
              <a:buFontTx/>
              <a:buNone/>
            </a:pPr>
            <a:endParaRPr lang="en-US" sz="1800" dirty="0"/>
          </a:p>
          <a:p>
            <a:pPr eaLnBrk="1" hangingPunct="1">
              <a:spcBef>
                <a:spcPct val="50000"/>
              </a:spcBef>
              <a:buFontTx/>
              <a:buNone/>
            </a:pPr>
            <a:endParaRPr lang="en-US" sz="1800" dirty="0"/>
          </a:p>
        </p:txBody>
      </p:sp>
      <p:sp>
        <p:nvSpPr>
          <p:cNvPr id="1026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833411E-79C4-4D6C-8E37-41DFC53CA4E3}" type="datetime5">
              <a:rPr lang="en-US" sz="1400" smtClean="0"/>
              <a:pPr>
                <a:spcBef>
                  <a:spcPct val="0"/>
                </a:spcBef>
                <a:buFontTx/>
                <a:buNone/>
              </a:pPr>
              <a:t>28-Feb-22</a:t>
            </a:fld>
            <a:endParaRPr lang="en-US" sz="1400" smtClean="0"/>
          </a:p>
        </p:txBody>
      </p:sp>
      <p:sp>
        <p:nvSpPr>
          <p:cNvPr id="1026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70180626-2F11-4F19-8B4F-F6DA8BAA708E}" type="slidenum">
              <a:rPr lang="en-US" sz="1400" smtClean="0"/>
              <a:pPr>
                <a:spcBef>
                  <a:spcPct val="0"/>
                </a:spcBef>
                <a:buFontTx/>
                <a:buNone/>
              </a:pPr>
              <a:t>6</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en-US" dirty="0" smtClean="0"/>
              <a:t>Representation of linear array in memory</a:t>
            </a:r>
          </a:p>
        </p:txBody>
      </p:sp>
      <p:sp>
        <p:nvSpPr>
          <p:cNvPr id="11267" name="Text Box 3"/>
          <p:cNvSpPr txBox="1">
            <a:spLocks noChangeArrowheads="1"/>
          </p:cNvSpPr>
          <p:nvPr/>
        </p:nvSpPr>
        <p:spPr bwMode="auto">
          <a:xfrm>
            <a:off x="2895600" y="1371600"/>
            <a:ext cx="5867400" cy="577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800" dirty="0"/>
              <a:t>Example :</a:t>
            </a:r>
          </a:p>
          <a:p>
            <a:pPr eaLnBrk="1" hangingPunct="1">
              <a:spcBef>
                <a:spcPct val="0"/>
              </a:spcBef>
              <a:buFontTx/>
              <a:buNone/>
            </a:pPr>
            <a:r>
              <a:rPr lang="en-US" sz="1800" dirty="0"/>
              <a:t>An automobile company uses an array AUTO to record the number of auto mobile sold each year from 1932 through 1984. Suppose AUTO appears in memory as pictured in fig A . </a:t>
            </a:r>
            <a:endParaRPr lang="en-US" sz="1800" dirty="0" smtClean="0"/>
          </a:p>
          <a:p>
            <a:pPr eaLnBrk="1" hangingPunct="1">
              <a:spcBef>
                <a:spcPct val="0"/>
              </a:spcBef>
              <a:buFontTx/>
              <a:buNone/>
            </a:pPr>
            <a:endParaRPr lang="en-US" sz="1800" dirty="0"/>
          </a:p>
          <a:p>
            <a:pPr eaLnBrk="1" hangingPunct="1">
              <a:spcBef>
                <a:spcPct val="0"/>
              </a:spcBef>
              <a:buFontTx/>
              <a:buNone/>
            </a:pPr>
            <a:r>
              <a:rPr lang="en-US" sz="1800" dirty="0" smtClean="0"/>
              <a:t>That </a:t>
            </a:r>
            <a:r>
              <a:rPr lang="en-US" sz="1800" dirty="0"/>
              <a:t>is Base(AUTO) = 200, and w = 4 words per memory cell for AUTO. Then,</a:t>
            </a:r>
          </a:p>
          <a:p>
            <a:pPr eaLnBrk="1" hangingPunct="1">
              <a:spcBef>
                <a:spcPct val="0"/>
              </a:spcBef>
              <a:buFontTx/>
              <a:buNone/>
            </a:pPr>
            <a:r>
              <a:rPr lang="en-US" sz="1800" dirty="0">
                <a:latin typeface="Batang" panose="02030600000101010101" pitchFamily="18" charset="-127"/>
                <a:ea typeface="Batang" panose="02030600000101010101" pitchFamily="18" charset="-127"/>
              </a:rPr>
              <a:t>LOC(AUTO[1932]) = 200, </a:t>
            </a:r>
            <a:endParaRPr lang="en-US" sz="1800" dirty="0" smtClean="0">
              <a:latin typeface="Batang" panose="02030600000101010101" pitchFamily="18" charset="-127"/>
              <a:ea typeface="Batang" panose="02030600000101010101" pitchFamily="18" charset="-127"/>
            </a:endParaRPr>
          </a:p>
          <a:p>
            <a:pPr eaLnBrk="1" hangingPunct="1">
              <a:spcBef>
                <a:spcPct val="0"/>
              </a:spcBef>
              <a:buFontTx/>
              <a:buNone/>
            </a:pPr>
            <a:r>
              <a:rPr lang="en-US" sz="1800" dirty="0" smtClean="0">
                <a:latin typeface="Batang" panose="02030600000101010101" pitchFamily="18" charset="-127"/>
                <a:ea typeface="Batang" panose="02030600000101010101" pitchFamily="18" charset="-127"/>
              </a:rPr>
              <a:t>LOC(AUTO[1933</a:t>
            </a:r>
            <a:r>
              <a:rPr lang="en-US" sz="1800" dirty="0">
                <a:latin typeface="Batang" panose="02030600000101010101" pitchFamily="18" charset="-127"/>
                <a:ea typeface="Batang" panose="02030600000101010101" pitchFamily="18" charset="-127"/>
              </a:rPr>
              <a:t>]) =204 </a:t>
            </a:r>
          </a:p>
          <a:p>
            <a:pPr eaLnBrk="1" hangingPunct="1">
              <a:spcBef>
                <a:spcPct val="0"/>
              </a:spcBef>
              <a:buFontTx/>
              <a:buNone/>
            </a:pPr>
            <a:r>
              <a:rPr lang="en-US" sz="1800" dirty="0">
                <a:latin typeface="Batang" panose="02030600000101010101" pitchFamily="18" charset="-127"/>
                <a:ea typeface="Batang" panose="02030600000101010101" pitchFamily="18" charset="-127"/>
              </a:rPr>
              <a:t>LOC(AUTO[1934]) = </a:t>
            </a:r>
            <a:r>
              <a:rPr lang="en-US" sz="1800" dirty="0" smtClean="0">
                <a:latin typeface="Batang" panose="02030600000101010101" pitchFamily="18" charset="-127"/>
                <a:ea typeface="Batang" panose="02030600000101010101" pitchFamily="18" charset="-127"/>
              </a:rPr>
              <a:t>208</a:t>
            </a:r>
          </a:p>
          <a:p>
            <a:pPr eaLnBrk="1" hangingPunct="1">
              <a:spcBef>
                <a:spcPct val="0"/>
              </a:spcBef>
              <a:buFontTx/>
              <a:buNone/>
            </a:pPr>
            <a:endParaRPr lang="en-US" sz="1800" i="1" dirty="0"/>
          </a:p>
          <a:p>
            <a:pPr eaLnBrk="1" hangingPunct="1">
              <a:spcBef>
                <a:spcPct val="0"/>
              </a:spcBef>
              <a:buFontTx/>
              <a:buNone/>
            </a:pPr>
            <a:r>
              <a:rPr lang="en-US" sz="1800" dirty="0"/>
              <a:t>the address of the array element for the year K = 1965 can be obtained  by using :</a:t>
            </a:r>
          </a:p>
          <a:p>
            <a:pPr eaLnBrk="1" hangingPunct="1">
              <a:spcBef>
                <a:spcPct val="0"/>
              </a:spcBef>
              <a:buFontTx/>
              <a:buNone/>
            </a:pPr>
            <a:r>
              <a:rPr lang="en-US" sz="1800" dirty="0">
                <a:latin typeface="Batang" panose="02030600000101010101" pitchFamily="18" charset="-127"/>
                <a:ea typeface="Batang" panose="02030600000101010101" pitchFamily="18" charset="-127"/>
              </a:rPr>
              <a:t>LOC(AUTO[1965]) = Base(AUTO) + w(1965 – </a:t>
            </a:r>
            <a:r>
              <a:rPr lang="en-US" sz="1800" dirty="0" smtClean="0">
                <a:latin typeface="Batang" panose="02030600000101010101" pitchFamily="18" charset="-127"/>
                <a:ea typeface="Batang" panose="02030600000101010101" pitchFamily="18" charset="-127"/>
              </a:rPr>
              <a:t>lower </a:t>
            </a:r>
            <a:r>
              <a:rPr lang="en-US" sz="1800" dirty="0">
                <a:latin typeface="Batang" panose="02030600000101010101" pitchFamily="18" charset="-127"/>
                <a:ea typeface="Batang" panose="02030600000101010101" pitchFamily="18" charset="-127"/>
              </a:rPr>
              <a:t>bound)</a:t>
            </a:r>
          </a:p>
          <a:p>
            <a:pPr eaLnBrk="1" hangingPunct="1">
              <a:spcBef>
                <a:spcPct val="0"/>
              </a:spcBef>
              <a:buFontTx/>
              <a:buNone/>
            </a:pPr>
            <a:r>
              <a:rPr lang="en-US" sz="1800" dirty="0">
                <a:latin typeface="Batang" panose="02030600000101010101" pitchFamily="18" charset="-127"/>
                <a:ea typeface="Batang" panose="02030600000101010101" pitchFamily="18" charset="-127"/>
              </a:rPr>
              <a:t>=200+4(1965-1932)=332</a:t>
            </a:r>
          </a:p>
          <a:p>
            <a:pPr eaLnBrk="1" hangingPunct="1">
              <a:spcBef>
                <a:spcPct val="0"/>
              </a:spcBef>
              <a:buFontTx/>
              <a:buNone/>
            </a:pPr>
            <a:endParaRPr lang="en-US" sz="1800" dirty="0"/>
          </a:p>
          <a:p>
            <a:pPr eaLnBrk="1" hangingPunct="1">
              <a:spcBef>
                <a:spcPct val="0"/>
              </a:spcBef>
              <a:buFontTx/>
              <a:buNone/>
            </a:pPr>
            <a:endParaRPr lang="en-US" sz="1800" dirty="0"/>
          </a:p>
          <a:p>
            <a:pPr eaLnBrk="1" hangingPunct="1">
              <a:spcBef>
                <a:spcPct val="50000"/>
              </a:spcBef>
              <a:buFontTx/>
              <a:buNone/>
            </a:pPr>
            <a:endParaRPr lang="en-US" sz="1800" dirty="0"/>
          </a:p>
        </p:txBody>
      </p:sp>
      <p:graphicFrame>
        <p:nvGraphicFramePr>
          <p:cNvPr id="23647" name="Group 95"/>
          <p:cNvGraphicFramePr>
            <a:graphicFrameLocks noGrp="1"/>
          </p:cNvGraphicFramePr>
          <p:nvPr/>
        </p:nvGraphicFramePr>
        <p:xfrm>
          <a:off x="0" y="1176338"/>
          <a:ext cx="1295400" cy="5138738"/>
        </p:xfrm>
        <a:graphic>
          <a:graphicData uri="http://schemas.openxmlformats.org/drawingml/2006/table">
            <a:tbl>
              <a:tblPr/>
              <a:tblGrid>
                <a:gridCol w="685800">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tblGrid>
              <a:tr h="381000">
                <a:tc rowSpan="13">
                  <a:txBody>
                    <a:bodyPr/>
                    <a:lstStyle/>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200</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201</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202</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203</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204</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205</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206</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207</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208</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209</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210</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211</a:t>
                      </a:r>
                    </a:p>
                    <a:p>
                      <a:pPr marL="0" marR="0" lvl="0" indent="0" algn="l" defTabSz="914400" rtl="0" eaLnBrk="1" fontAlgn="base" latinLnBrk="0" hangingPunct="1">
                        <a:lnSpc>
                          <a:spcPct val="11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cs typeface="Arial" charset="0"/>
                        </a:rPr>
                        <a:t>212</a:t>
                      </a:r>
                    </a:p>
                  </a:txBody>
                  <a:tcP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381000">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1"/>
                  </a:ext>
                </a:extLst>
              </a:tr>
              <a:tr h="56673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12"/>
                  </a:ext>
                </a:extLst>
              </a:tr>
            </a:tbl>
          </a:graphicData>
        </a:graphic>
      </p:graphicFrame>
      <p:sp>
        <p:nvSpPr>
          <p:cNvPr id="11298" name="Text Box 27"/>
          <p:cNvSpPr txBox="1">
            <a:spLocks noChangeArrowheads="1"/>
          </p:cNvSpPr>
          <p:nvPr/>
        </p:nvSpPr>
        <p:spPr bwMode="auto">
          <a:xfrm>
            <a:off x="457200" y="64912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Fig : A</a:t>
            </a:r>
          </a:p>
        </p:txBody>
      </p:sp>
      <p:sp>
        <p:nvSpPr>
          <p:cNvPr id="11299" name="Text Box 76"/>
          <p:cNvSpPr txBox="1">
            <a:spLocks noChangeArrowheads="1"/>
          </p:cNvSpPr>
          <p:nvPr/>
        </p:nvSpPr>
        <p:spPr bwMode="auto">
          <a:xfrm>
            <a:off x="1447800" y="20574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AUTO[1932]</a:t>
            </a:r>
          </a:p>
        </p:txBody>
      </p:sp>
      <p:sp>
        <p:nvSpPr>
          <p:cNvPr id="11300" name="Text Box 77"/>
          <p:cNvSpPr txBox="1">
            <a:spLocks noChangeArrowheads="1"/>
          </p:cNvSpPr>
          <p:nvPr/>
        </p:nvSpPr>
        <p:spPr bwMode="auto">
          <a:xfrm>
            <a:off x="1447800" y="3352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AUTO[1933]</a:t>
            </a:r>
          </a:p>
        </p:txBody>
      </p:sp>
      <p:sp>
        <p:nvSpPr>
          <p:cNvPr id="11301" name="Text Box 78"/>
          <p:cNvSpPr txBox="1">
            <a:spLocks noChangeArrowheads="1"/>
          </p:cNvSpPr>
          <p:nvPr/>
        </p:nvSpPr>
        <p:spPr bwMode="auto">
          <a:xfrm>
            <a:off x="1447800" y="4495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AUTO[1934]</a:t>
            </a:r>
          </a:p>
        </p:txBody>
      </p:sp>
      <p:sp>
        <p:nvSpPr>
          <p:cNvPr id="11302" name="AutoShape 80"/>
          <p:cNvSpPr>
            <a:spLocks/>
          </p:cNvSpPr>
          <p:nvPr/>
        </p:nvSpPr>
        <p:spPr bwMode="auto">
          <a:xfrm>
            <a:off x="1371600" y="2819400"/>
            <a:ext cx="76200" cy="1219200"/>
          </a:xfrm>
          <a:prstGeom prst="rightBrace">
            <a:avLst>
              <a:gd name="adj1" fmla="val 1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11303" name="AutoShape 81"/>
          <p:cNvSpPr>
            <a:spLocks/>
          </p:cNvSpPr>
          <p:nvPr/>
        </p:nvSpPr>
        <p:spPr bwMode="auto">
          <a:xfrm>
            <a:off x="1295400" y="1371600"/>
            <a:ext cx="152400" cy="1143000"/>
          </a:xfrm>
          <a:prstGeom prst="righ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11304" name="AutoShape 82"/>
          <p:cNvSpPr>
            <a:spLocks/>
          </p:cNvSpPr>
          <p:nvPr/>
        </p:nvSpPr>
        <p:spPr bwMode="auto">
          <a:xfrm>
            <a:off x="1371600" y="4267200"/>
            <a:ext cx="76200" cy="1295400"/>
          </a:xfrm>
          <a:prstGeom prst="rightBrace">
            <a:avLst>
              <a:gd name="adj1" fmla="val 14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sz="1800"/>
          </a:p>
        </p:txBody>
      </p:sp>
      <p:sp>
        <p:nvSpPr>
          <p:cNvPr id="11305"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C53758BC-C758-48A2-831F-4ECADF5870B0}" type="datetime5">
              <a:rPr lang="en-US" sz="1400" smtClean="0"/>
              <a:pPr>
                <a:spcBef>
                  <a:spcPct val="0"/>
                </a:spcBef>
                <a:buFontTx/>
                <a:buNone/>
              </a:pPr>
              <a:t>28-Feb-22</a:t>
            </a:fld>
            <a:endParaRPr lang="en-US" sz="1400" smtClean="0"/>
          </a:p>
        </p:txBody>
      </p:sp>
      <p:sp>
        <p:nvSpPr>
          <p:cNvPr id="1130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6DBEA01F-CE40-4370-8CC4-C5E1090C7856}" type="slidenum">
              <a:rPr lang="en-US" sz="1400" smtClean="0"/>
              <a:pPr>
                <a:spcBef>
                  <a:spcPct val="0"/>
                </a:spcBef>
                <a:buFontTx/>
                <a:buNone/>
              </a:pPr>
              <a:t>7</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0"/>
            <a:ext cx="8229600" cy="768350"/>
          </a:xfrm>
        </p:spPr>
        <p:txBody>
          <a:bodyPr/>
          <a:lstStyle/>
          <a:p>
            <a:pPr algn="l" eaLnBrk="1" hangingPunct="1">
              <a:defRPr/>
            </a:pPr>
            <a:r>
              <a:rPr lang="en-US" dirty="0" smtClean="0"/>
              <a:t>Inserting and Deleting</a:t>
            </a:r>
          </a:p>
        </p:txBody>
      </p:sp>
      <p:sp>
        <p:nvSpPr>
          <p:cNvPr id="14339" name="Text Box 4"/>
          <p:cNvSpPr txBox="1">
            <a:spLocks noChangeArrowheads="1"/>
          </p:cNvSpPr>
          <p:nvPr/>
        </p:nvSpPr>
        <p:spPr bwMode="auto">
          <a:xfrm>
            <a:off x="304800" y="1676400"/>
            <a:ext cx="662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endParaRPr lang="en-US" sz="1800"/>
          </a:p>
        </p:txBody>
      </p:sp>
      <p:sp>
        <p:nvSpPr>
          <p:cNvPr id="14340" name="Text Box 5"/>
          <p:cNvSpPr txBox="1">
            <a:spLocks noChangeArrowheads="1"/>
          </p:cNvSpPr>
          <p:nvPr/>
        </p:nvSpPr>
        <p:spPr bwMode="auto">
          <a:xfrm>
            <a:off x="457200" y="838200"/>
            <a:ext cx="8305800" cy="311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u="sng">
                <a:solidFill>
                  <a:srgbClr val="C00000"/>
                </a:solidFill>
              </a:rPr>
              <a:t>Inserting</a:t>
            </a:r>
            <a:r>
              <a:rPr lang="en-US" sz="1800"/>
              <a:t> refers to the operation of </a:t>
            </a:r>
            <a:r>
              <a:rPr lang="en-US" sz="1800" u="sng">
                <a:solidFill>
                  <a:srgbClr val="C00000"/>
                </a:solidFill>
              </a:rPr>
              <a:t>adding another element to the Array .</a:t>
            </a:r>
          </a:p>
          <a:p>
            <a:pPr eaLnBrk="1" hangingPunct="1">
              <a:spcBef>
                <a:spcPct val="50000"/>
              </a:spcBef>
              <a:buFontTx/>
              <a:buNone/>
            </a:pPr>
            <a:r>
              <a:rPr lang="en-US" sz="1800" u="sng">
                <a:solidFill>
                  <a:srgbClr val="C00000"/>
                </a:solidFill>
              </a:rPr>
              <a:t>Deleting</a:t>
            </a:r>
            <a:r>
              <a:rPr lang="en-US" sz="1800"/>
              <a:t> refers to the operation of </a:t>
            </a:r>
            <a:r>
              <a:rPr lang="en-US" sz="1800" u="sng">
                <a:solidFill>
                  <a:srgbClr val="C00000"/>
                </a:solidFill>
              </a:rPr>
              <a:t>removing one element from the Array .</a:t>
            </a:r>
          </a:p>
          <a:p>
            <a:pPr eaLnBrk="1" hangingPunct="1">
              <a:spcBef>
                <a:spcPct val="50000"/>
              </a:spcBef>
              <a:buFontTx/>
              <a:buNone/>
            </a:pPr>
            <a:r>
              <a:rPr lang="en-US" sz="1800"/>
              <a:t>Inserting an element somewhere in the middle of the array require that each subsequent element be moved downward to new locations to accommodate the new element and keep the order of the other elements.</a:t>
            </a:r>
          </a:p>
          <a:p>
            <a:pPr eaLnBrk="1" hangingPunct="1">
              <a:spcBef>
                <a:spcPct val="50000"/>
              </a:spcBef>
              <a:buFontTx/>
              <a:buNone/>
            </a:pPr>
            <a:r>
              <a:rPr lang="en-US" sz="1800"/>
              <a:t>Deleting an element somewhere in the middle of the array require that each subsequent element be moved one location  upward in order to “fill up” the array. Fig shows Milon Inserted, Sumona deleted.</a:t>
            </a:r>
          </a:p>
          <a:p>
            <a:pPr eaLnBrk="1" hangingPunct="1">
              <a:spcBef>
                <a:spcPct val="50000"/>
              </a:spcBef>
              <a:buFontTx/>
              <a:buNone/>
            </a:pPr>
            <a:endParaRPr lang="en-US" sz="1800"/>
          </a:p>
        </p:txBody>
      </p:sp>
      <p:graphicFrame>
        <p:nvGraphicFramePr>
          <p:cNvPr id="25699" name="Group 99"/>
          <p:cNvGraphicFramePr>
            <a:graphicFrameLocks noGrp="1"/>
          </p:cNvGraphicFramePr>
          <p:nvPr/>
        </p:nvGraphicFramePr>
        <p:xfrm>
          <a:off x="685800" y="4267200"/>
          <a:ext cx="1981200" cy="3749066"/>
        </p:xfrm>
        <a:graphic>
          <a:graphicData uri="http://schemas.openxmlformats.org/drawingml/2006/table">
            <a:tbl>
              <a:tblPr/>
              <a:tblGrid>
                <a:gridCol w="292100">
                  <a:extLst>
                    <a:ext uri="{9D8B030D-6E8A-4147-A177-3AD203B41FA5}">
                      <a16:colId xmlns:a16="http://schemas.microsoft.com/office/drawing/2014/main" xmlns="" val="20000"/>
                    </a:ext>
                  </a:extLst>
                </a:gridCol>
                <a:gridCol w="1689100">
                  <a:extLst>
                    <a:ext uri="{9D8B030D-6E8A-4147-A177-3AD203B41FA5}">
                      <a16:colId xmlns:a16="http://schemas.microsoft.com/office/drawing/2014/main" xmlns="" val="20001"/>
                    </a:ext>
                  </a:extLst>
                </a:gridCol>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chemeClr val="tx1"/>
                          </a:solidFill>
                          <a:effectLst/>
                          <a:latin typeface="Arial" charset="0"/>
                          <a:cs typeface="Arial" charset="0"/>
                        </a:rPr>
                        <a:t>Sumona</a:t>
                      </a:r>
                      <a:endParaRPr kumimoji="0" lang="en-US" sz="1400" b="0" i="0" u="none" strike="noStrike" cap="none" normalizeH="0" baseline="0" dirty="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4358" name="Text Box 85"/>
          <p:cNvSpPr txBox="1">
            <a:spLocks noChangeArrowheads="1"/>
          </p:cNvSpPr>
          <p:nvPr/>
        </p:nvSpPr>
        <p:spPr bwMode="auto">
          <a:xfrm>
            <a:off x="1143000" y="38100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STUDENT</a:t>
            </a:r>
          </a:p>
        </p:txBody>
      </p:sp>
      <p:graphicFrame>
        <p:nvGraphicFramePr>
          <p:cNvPr id="25700" name="Group 100"/>
          <p:cNvGraphicFramePr>
            <a:graphicFrameLocks noGrp="1"/>
          </p:cNvGraphicFramePr>
          <p:nvPr/>
        </p:nvGraphicFramePr>
        <p:xfrm>
          <a:off x="3276600" y="4114800"/>
          <a:ext cx="1981200" cy="3749066"/>
        </p:xfrm>
        <a:graphic>
          <a:graphicData uri="http://schemas.openxmlformats.org/drawingml/2006/table">
            <a:tbl>
              <a:tblPr/>
              <a:tblGrid>
                <a:gridCol w="292100">
                  <a:extLst>
                    <a:ext uri="{9D8B030D-6E8A-4147-A177-3AD203B41FA5}">
                      <a16:colId xmlns:a16="http://schemas.microsoft.com/office/drawing/2014/main" xmlns="" val="20000"/>
                    </a:ext>
                  </a:extLst>
                </a:gridCol>
                <a:gridCol w="1689100">
                  <a:extLst>
                    <a:ext uri="{9D8B030D-6E8A-4147-A177-3AD203B41FA5}">
                      <a16:colId xmlns:a16="http://schemas.microsoft.com/office/drawing/2014/main" xmlns="" val="20001"/>
                    </a:ext>
                  </a:extLst>
                </a:gridCol>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Sumona</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4376" name="Text Box 120"/>
          <p:cNvSpPr txBox="1">
            <a:spLocks noChangeArrowheads="1"/>
          </p:cNvSpPr>
          <p:nvPr/>
        </p:nvSpPr>
        <p:spPr bwMode="auto">
          <a:xfrm>
            <a:off x="3733800" y="36576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STUDENT</a:t>
            </a:r>
          </a:p>
        </p:txBody>
      </p:sp>
      <p:graphicFrame>
        <p:nvGraphicFramePr>
          <p:cNvPr id="25742" name="Group 142"/>
          <p:cNvGraphicFramePr>
            <a:graphicFrameLocks noGrp="1"/>
          </p:cNvGraphicFramePr>
          <p:nvPr/>
        </p:nvGraphicFramePr>
        <p:xfrm>
          <a:off x="6324600" y="4343400"/>
          <a:ext cx="1981200" cy="3749066"/>
        </p:xfrm>
        <a:graphic>
          <a:graphicData uri="http://schemas.openxmlformats.org/drawingml/2006/table">
            <a:tbl>
              <a:tblPr/>
              <a:tblGrid>
                <a:gridCol w="292100">
                  <a:extLst>
                    <a:ext uri="{9D8B030D-6E8A-4147-A177-3AD203B41FA5}">
                      <a16:colId xmlns:a16="http://schemas.microsoft.com/office/drawing/2014/main" xmlns="" val="20000"/>
                    </a:ext>
                  </a:extLst>
                </a:gridCol>
                <a:gridCol w="1689100">
                  <a:extLst>
                    <a:ext uri="{9D8B030D-6E8A-4147-A177-3AD203B41FA5}">
                      <a16:colId xmlns:a16="http://schemas.microsoft.com/office/drawing/2014/main" xmlns="" val="20001"/>
                    </a:ext>
                  </a:extLst>
                </a:gridCol>
              </a:tblGrid>
              <a:tr h="354114">
                <a:tc rowSpan="6">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marT="45733" marB="45733"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Dalia Rahaman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Milon</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Mubtasim Fuad</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411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Anamul Haque</a:t>
                      </a: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5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56693">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cs typeface="Arial" charset="0"/>
                      </a:endParaRPr>
                    </a:p>
                  </a:txBody>
                  <a:tcPr marT="45733" marB="457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
        <p:nvSpPr>
          <p:cNvPr id="14394" name="Text Box 162"/>
          <p:cNvSpPr txBox="1">
            <a:spLocks noChangeArrowheads="1"/>
          </p:cNvSpPr>
          <p:nvPr/>
        </p:nvSpPr>
        <p:spPr bwMode="auto">
          <a:xfrm>
            <a:off x="6781800" y="38862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sz="1800"/>
              <a:t>STUDENT</a:t>
            </a:r>
          </a:p>
        </p:txBody>
      </p:sp>
      <p:sp>
        <p:nvSpPr>
          <p:cNvPr id="14395" name="Date Placeholder 1"/>
          <p:cNvSpPr>
            <a:spLocks noGrp="1"/>
          </p:cNvSpPr>
          <p:nvPr>
            <p:ph type="dt" sz="quarter" idx="10"/>
          </p:nvPr>
        </p:nvSpPr>
        <p:spPr>
          <a:xfrm>
            <a:off x="228600" y="6537325"/>
            <a:ext cx="2133600" cy="24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5D8D27E5-F778-4F5C-BEF2-115B6088B024}" type="datetime5">
              <a:rPr lang="en-US" sz="1400" smtClean="0"/>
              <a:pPr>
                <a:spcBef>
                  <a:spcPct val="0"/>
                </a:spcBef>
                <a:buFontTx/>
                <a:buNone/>
              </a:pPr>
              <a:t>28-Feb-22</a:t>
            </a:fld>
            <a:endParaRPr lang="en-US" sz="1400" dirty="0" smtClean="0"/>
          </a:p>
        </p:txBody>
      </p:sp>
      <p:sp>
        <p:nvSpPr>
          <p:cNvPr id="14396" name="Slide Number Placeholder 2"/>
          <p:cNvSpPr>
            <a:spLocks noGrp="1"/>
          </p:cNvSpPr>
          <p:nvPr>
            <p:ph type="sldNum" sz="quarter" idx="12"/>
          </p:nvPr>
        </p:nvSpPr>
        <p:spPr>
          <a:xfrm>
            <a:off x="6781800" y="6537325"/>
            <a:ext cx="2133600" cy="3206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892CE4FF-2841-4CEB-8B08-3CD508ABA64D}" type="slidenum">
              <a:rPr lang="en-US" sz="1400" smtClean="0"/>
              <a:pPr>
                <a:spcBef>
                  <a:spcPct val="0"/>
                </a:spcBef>
                <a:buFontTx/>
                <a:buNone/>
              </a:pPr>
              <a:t>8</a:t>
            </a:fld>
            <a:endParaRPr lang="en-US" sz="1400"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495300" y="990600"/>
            <a:ext cx="8153400" cy="529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sz="1800" b="1" dirty="0"/>
              <a:t>INSERTING AN ELEMENT INTO AN ARRAY:</a:t>
            </a:r>
          </a:p>
          <a:p>
            <a:pPr eaLnBrk="1" hangingPunct="1">
              <a:spcBef>
                <a:spcPct val="0"/>
              </a:spcBef>
              <a:buFontTx/>
              <a:buNone/>
            </a:pPr>
            <a:r>
              <a:rPr lang="en-US" sz="1800" b="1" dirty="0"/>
              <a:t>Insert (LA, N, K, ITEM)</a:t>
            </a:r>
            <a:endParaRPr lang="en-US" sz="1800" dirty="0"/>
          </a:p>
          <a:p>
            <a:pPr eaLnBrk="1" hangingPunct="1">
              <a:spcBef>
                <a:spcPct val="0"/>
              </a:spcBef>
              <a:buFontTx/>
              <a:buNone/>
            </a:pPr>
            <a:r>
              <a:rPr lang="en-US" sz="1800" dirty="0"/>
              <a:t>Here LA is linear array with N elements and K is a positive integer such that K&lt;=N. This algorithm inserts an element  ITEM into the </a:t>
            </a:r>
            <a:r>
              <a:rPr lang="en-US" sz="1800" dirty="0" err="1"/>
              <a:t>K</a:t>
            </a:r>
            <a:r>
              <a:rPr lang="en-US" sz="1800" baseline="30000" dirty="0" err="1"/>
              <a:t>th</a:t>
            </a:r>
            <a:r>
              <a:rPr lang="en-US" sz="1800" dirty="0"/>
              <a:t> position in LA</a:t>
            </a:r>
            <a:r>
              <a:rPr lang="en-US" sz="1800" dirty="0" smtClean="0"/>
              <a:t>.</a:t>
            </a:r>
          </a:p>
          <a:p>
            <a:pPr eaLnBrk="1" hangingPunct="1">
              <a:spcBef>
                <a:spcPct val="0"/>
              </a:spcBef>
              <a:buFontTx/>
              <a:buNone/>
            </a:pPr>
            <a:endParaRPr lang="en-US" sz="800" b="1" dirty="0"/>
          </a:p>
          <a:p>
            <a:pPr eaLnBrk="1" hangingPunct="1">
              <a:spcBef>
                <a:spcPct val="0"/>
              </a:spcBef>
              <a:buFontTx/>
              <a:buNone/>
            </a:pPr>
            <a:r>
              <a:rPr lang="en-US" sz="1800" b="1" u="sng" dirty="0" smtClean="0"/>
              <a:t>ALGORITHM :</a:t>
            </a:r>
            <a:endParaRPr lang="en-US" sz="1800" b="1" u="sng" dirty="0"/>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1.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Initialize counter] Set J:=N</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2.        </a:t>
            </a:r>
            <a:r>
              <a:rPr lang="en-US" dirty="0" smtClean="0">
                <a:latin typeface="Batang" panose="02030600000101010101" pitchFamily="18" charset="-127"/>
                <a:ea typeface="Batang" panose="02030600000101010101" pitchFamily="18" charset="-127"/>
              </a:rPr>
              <a:t>Repeat </a:t>
            </a:r>
            <a:r>
              <a:rPr lang="en-US" dirty="0">
                <a:latin typeface="Batang" panose="02030600000101010101" pitchFamily="18" charset="-127"/>
                <a:ea typeface="Batang" panose="02030600000101010101" pitchFamily="18" charset="-127"/>
              </a:rPr>
              <a:t>Steps 3 and </a:t>
            </a:r>
            <a:r>
              <a:rPr lang="en-US" dirty="0" smtClean="0">
                <a:latin typeface="Batang" panose="02030600000101010101" pitchFamily="18" charset="-127"/>
                <a:ea typeface="Batang" panose="02030600000101010101" pitchFamily="18" charset="-127"/>
              </a:rPr>
              <a:t>4  while J &gt;= K</a:t>
            </a:r>
            <a:endParaRPr lang="en-US" dirty="0">
              <a:latin typeface="Batang" panose="02030600000101010101" pitchFamily="18" charset="-127"/>
              <a:ea typeface="Batang" panose="02030600000101010101" pitchFamily="18" charset="-127"/>
            </a:endParaRP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3.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Move </a:t>
            </a:r>
            <a:r>
              <a:rPr lang="en-US" dirty="0" err="1">
                <a:latin typeface="Batang" panose="02030600000101010101" pitchFamily="18" charset="-127"/>
                <a:ea typeface="Batang" panose="02030600000101010101" pitchFamily="18" charset="-127"/>
              </a:rPr>
              <a:t>J</a:t>
            </a:r>
            <a:r>
              <a:rPr lang="en-US" baseline="30000" dirty="0" err="1">
                <a:latin typeface="Batang" panose="02030600000101010101" pitchFamily="18" charset="-127"/>
                <a:ea typeface="Batang" panose="02030600000101010101" pitchFamily="18" charset="-127"/>
              </a:rPr>
              <a:t>th</a:t>
            </a:r>
            <a:r>
              <a:rPr lang="en-US" dirty="0">
                <a:latin typeface="Batang" panose="02030600000101010101" pitchFamily="18" charset="-127"/>
                <a:ea typeface="Batang" panose="02030600000101010101" pitchFamily="18" charset="-127"/>
              </a:rPr>
              <a:t> element downward] Set </a:t>
            </a:r>
            <a:r>
              <a:rPr lang="en-US" dirty="0" smtClean="0">
                <a:latin typeface="Batang" panose="02030600000101010101" pitchFamily="18" charset="-127"/>
                <a:ea typeface="Batang" panose="02030600000101010101" pitchFamily="18" charset="-127"/>
              </a:rPr>
              <a:t>LA[J+1] := LA[J</a:t>
            </a:r>
            <a:r>
              <a:rPr lang="en-US" dirty="0">
                <a:latin typeface="Batang" panose="02030600000101010101" pitchFamily="18" charset="-127"/>
                <a:ea typeface="Batang" panose="02030600000101010101" pitchFamily="18" charset="-127"/>
              </a:rPr>
              <a:t>]</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4.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Decrease counter] Set </a:t>
            </a:r>
            <a:r>
              <a:rPr lang="en-US" dirty="0" smtClean="0">
                <a:latin typeface="Batang" panose="02030600000101010101" pitchFamily="18" charset="-127"/>
                <a:ea typeface="Batang" panose="02030600000101010101" pitchFamily="18" charset="-127"/>
              </a:rPr>
              <a:t>J := J-1</a:t>
            </a:r>
            <a:endParaRPr lang="en-US" dirty="0">
              <a:latin typeface="Batang" panose="02030600000101010101" pitchFamily="18" charset="-127"/>
              <a:ea typeface="Batang" panose="02030600000101010101" pitchFamily="18" charset="-127"/>
            </a:endParaRPr>
          </a:p>
          <a:p>
            <a:pPr eaLnBrk="1" hangingPunct="1">
              <a:lnSpc>
                <a:spcPct val="150000"/>
              </a:lnSpc>
              <a:spcBef>
                <a:spcPct val="0"/>
              </a:spcBef>
              <a:buFontTx/>
              <a:buNone/>
            </a:pPr>
            <a:r>
              <a:rPr lang="en-US" dirty="0" smtClean="0">
                <a:latin typeface="Batang" panose="02030600000101010101" pitchFamily="18" charset="-127"/>
                <a:ea typeface="Batang" panose="02030600000101010101" pitchFamily="18" charset="-127"/>
              </a:rPr>
              <a:t>	       [</a:t>
            </a:r>
            <a:r>
              <a:rPr lang="en-US" dirty="0">
                <a:latin typeface="Batang" panose="02030600000101010101" pitchFamily="18" charset="-127"/>
                <a:ea typeface="Batang" panose="02030600000101010101" pitchFamily="18" charset="-127"/>
              </a:rPr>
              <a:t>End of step 2 loop]</a:t>
            </a: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5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Insert element] Set LA [K</a:t>
            </a:r>
            <a:r>
              <a:rPr lang="en-US" dirty="0" smtClean="0">
                <a:latin typeface="Batang" panose="02030600000101010101" pitchFamily="18" charset="-127"/>
                <a:ea typeface="Batang" panose="02030600000101010101" pitchFamily="18" charset="-127"/>
              </a:rPr>
              <a:t>] := ITEM</a:t>
            </a:r>
            <a:endParaRPr lang="en-US" dirty="0">
              <a:latin typeface="Batang" panose="02030600000101010101" pitchFamily="18" charset="-127"/>
              <a:ea typeface="Batang" panose="02030600000101010101" pitchFamily="18" charset="-127"/>
            </a:endParaRP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6.        </a:t>
            </a:r>
            <a:r>
              <a:rPr lang="en-US" dirty="0" smtClean="0">
                <a:latin typeface="Batang" panose="02030600000101010101" pitchFamily="18" charset="-127"/>
                <a:ea typeface="Batang" panose="02030600000101010101" pitchFamily="18" charset="-127"/>
              </a:rPr>
              <a:t>[</a:t>
            </a:r>
            <a:r>
              <a:rPr lang="en-US" dirty="0">
                <a:latin typeface="Batang" panose="02030600000101010101" pitchFamily="18" charset="-127"/>
                <a:ea typeface="Batang" panose="02030600000101010101" pitchFamily="18" charset="-127"/>
              </a:rPr>
              <a:t>Reset N] Set </a:t>
            </a:r>
            <a:r>
              <a:rPr lang="en-US" dirty="0" smtClean="0">
                <a:latin typeface="Batang" panose="02030600000101010101" pitchFamily="18" charset="-127"/>
                <a:ea typeface="Batang" panose="02030600000101010101" pitchFamily="18" charset="-127"/>
              </a:rPr>
              <a:t>N := N+1</a:t>
            </a:r>
            <a:endParaRPr lang="en-US" dirty="0">
              <a:latin typeface="Batang" panose="02030600000101010101" pitchFamily="18" charset="-127"/>
              <a:ea typeface="Batang" panose="02030600000101010101" pitchFamily="18" charset="-127"/>
            </a:endParaRPr>
          </a:p>
          <a:p>
            <a:pPr eaLnBrk="1" hangingPunct="1">
              <a:lnSpc>
                <a:spcPct val="150000"/>
              </a:lnSpc>
              <a:spcBef>
                <a:spcPct val="0"/>
              </a:spcBef>
              <a:buFontTx/>
              <a:buNone/>
            </a:pPr>
            <a:r>
              <a:rPr lang="en-US" dirty="0">
                <a:latin typeface="Batang" panose="02030600000101010101" pitchFamily="18" charset="-127"/>
                <a:ea typeface="Batang" panose="02030600000101010101" pitchFamily="18" charset="-127"/>
              </a:rPr>
              <a:t>Step 7.        </a:t>
            </a:r>
            <a:r>
              <a:rPr lang="en-US" dirty="0" smtClean="0">
                <a:latin typeface="Batang" panose="02030600000101010101" pitchFamily="18" charset="-127"/>
                <a:ea typeface="Batang" panose="02030600000101010101" pitchFamily="18" charset="-127"/>
              </a:rPr>
              <a:t>Exit</a:t>
            </a:r>
            <a:endParaRPr lang="en-US" dirty="0">
              <a:latin typeface="Batang" panose="02030600000101010101" pitchFamily="18" charset="-127"/>
              <a:ea typeface="Batang" panose="02030600000101010101" pitchFamily="18" charset="-127"/>
            </a:endParaRPr>
          </a:p>
        </p:txBody>
      </p:sp>
      <p:sp>
        <p:nvSpPr>
          <p:cNvPr id="14340" name="Rectangle 5"/>
          <p:cNvSpPr>
            <a:spLocks noGrp="1" noChangeArrowheads="1"/>
          </p:cNvSpPr>
          <p:nvPr>
            <p:ph type="title"/>
          </p:nvPr>
        </p:nvSpPr>
        <p:spPr>
          <a:xfrm>
            <a:off x="457200" y="0"/>
            <a:ext cx="8229600" cy="1143000"/>
          </a:xfrm>
        </p:spPr>
        <p:txBody>
          <a:bodyPr/>
          <a:lstStyle/>
          <a:p>
            <a:pPr algn="l" eaLnBrk="1" hangingPunct="1">
              <a:defRPr/>
            </a:pPr>
            <a:r>
              <a:rPr lang="en-US" dirty="0" smtClean="0"/>
              <a:t>Insertion</a:t>
            </a:r>
          </a:p>
        </p:txBody>
      </p:sp>
      <p:sp>
        <p:nvSpPr>
          <p:cNvPr id="1536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7F145698-05C0-4AD1-A63D-DC97A932D357}" type="datetime5">
              <a:rPr lang="en-US" sz="1400" smtClean="0"/>
              <a:pPr>
                <a:spcBef>
                  <a:spcPct val="0"/>
                </a:spcBef>
                <a:buFontTx/>
                <a:buNone/>
              </a:pPr>
              <a:t>28-Feb-22</a:t>
            </a:fld>
            <a:endParaRPr lang="en-US" sz="1400" smtClean="0"/>
          </a:p>
        </p:txBody>
      </p:sp>
      <p:sp>
        <p:nvSpPr>
          <p:cNvPr id="1536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fld id="{5E1420D3-5113-4F7C-A808-446110687AB0}" type="slidenum">
              <a:rPr lang="en-US" sz="1400" smtClean="0"/>
              <a:pPr>
                <a:spcBef>
                  <a:spcPct val="0"/>
                </a:spcBef>
                <a:buFontTx/>
                <a:buNone/>
              </a:pPr>
              <a:t>9</a:t>
            </a:fld>
            <a:endParaRPr lang="en-US" sz="1400" smtClean="0"/>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3497</TotalTime>
  <Words>2640</Words>
  <Application>Microsoft Macintosh PowerPoint</Application>
  <PresentationFormat>On-screen Show (4:3)</PresentationFormat>
  <Paragraphs>557</Paragraphs>
  <Slides>35</Slides>
  <Notes>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Default Design</vt:lpstr>
      <vt:lpstr>Bitmap Image</vt:lpstr>
      <vt:lpstr>Equation</vt:lpstr>
      <vt:lpstr>Lecture -2  Data structures</vt:lpstr>
      <vt:lpstr>Array</vt:lpstr>
      <vt:lpstr>Linear Arrays</vt:lpstr>
      <vt:lpstr>Linear Arrays</vt:lpstr>
      <vt:lpstr>Linear Arrays</vt:lpstr>
      <vt:lpstr>Representation of linear array in memory</vt:lpstr>
      <vt:lpstr>Representation of linear array in memory</vt:lpstr>
      <vt:lpstr>Inserting and Deleting</vt:lpstr>
      <vt:lpstr>Insertion</vt:lpstr>
      <vt:lpstr>Deletion</vt:lpstr>
      <vt:lpstr>PowerPoint Presentation</vt:lpstr>
      <vt:lpstr>Bubble sort</vt:lpstr>
      <vt:lpstr>Sorting : Bubble sort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"Bubbling Up" the Largest Element</vt:lpstr>
      <vt:lpstr>Putting It All Together</vt:lpstr>
      <vt:lpstr>Items of Interest</vt:lpstr>
      <vt:lpstr>Repeat “Bubble Up” How Many Times?</vt:lpstr>
      <vt:lpstr>“Bubbling” All the Elements</vt:lpstr>
      <vt:lpstr>Reducing the Number of Comparisons</vt:lpstr>
      <vt:lpstr>Summary</vt:lpstr>
      <vt:lpstr>Complexity of the bubble sort algorithm</vt:lpstr>
      <vt:lpstr>Searching : Linear search</vt:lpstr>
      <vt:lpstr>Complexity of Linear search</vt:lpstr>
      <vt:lpstr>Binary Search Algorithm</vt:lpstr>
      <vt:lpstr>Binary Search example (Seek for 123)</vt:lpstr>
      <vt:lpstr>Binary Search - Complexity</vt:lpstr>
      <vt:lpstr>Binary Search - Complexity</vt:lpstr>
      <vt:lpstr>Multidimensional arrays</vt:lpstr>
      <vt:lpstr>Matrix Multiplication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Togor</dc:creator>
  <cp:lastModifiedBy>Faiz Al Faisal</cp:lastModifiedBy>
  <cp:revision>250</cp:revision>
  <dcterms:created xsi:type="dcterms:W3CDTF">2010-06-16T17:42:42Z</dcterms:created>
  <dcterms:modified xsi:type="dcterms:W3CDTF">2022-02-28T04:34:10Z</dcterms:modified>
</cp:coreProperties>
</file>