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  <p:sldMasterId id="2147483673" r:id="rId2"/>
  </p:sldMasterIdLst>
  <p:notesMasterIdLst>
    <p:notesMasterId r:id="rId4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roid Sans Fallback" charset="0"/>
        <a:cs typeface="Droid Sans Fallback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roid Sans Fallback" charset="0"/>
        <a:cs typeface="Droid Sans Fallback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roid Sans Fallback" charset="0"/>
        <a:cs typeface="Droid Sans Fallback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roid Sans Fallback" charset="0"/>
        <a:cs typeface="Droid Sans Fallback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roid Sans Fallback" charset="0"/>
        <a:cs typeface="Droid Sans Fallback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roid Sans Fallback" charset="0"/>
        <a:cs typeface="Droid Sans Fallback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roid Sans Fallback" charset="0"/>
        <a:cs typeface="Droid Sans Fallback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roid Sans Fallback" charset="0"/>
        <a:cs typeface="Droid Sans Fallback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roid Sans Fallback" charset="0"/>
        <a:cs typeface="Droid Sans Fallback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32" y="4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36002D17-0A73-4D6F-9A5A-D9138F2C736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528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D308C0AB-C352-4CB2-BDE6-ECA712BC5CD5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1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51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5817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83025F85-0630-4D26-8571-1175D2E4CE62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10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35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3455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699960DB-F069-4595-B933-785E1981734A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11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56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0231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2D885E1A-B8B3-42E1-8570-5316AE818B05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12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76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3579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E298DDF1-37E3-4955-9571-83670EF5A704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13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96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5951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25D4FBD4-5145-4625-86A5-FC0877CA4C80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14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1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4663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D2F41F8B-C6F0-4D47-9148-6764C4EC9823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15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3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4061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02CA0D87-879B-4D68-8AB3-1C060F609837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16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58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07502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EE763C71-5BAF-4127-A256-DE0B7EDB1CC1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17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78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4260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8CA40DFF-43AD-4969-942E-5DB140FC06B3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18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99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2104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519723AC-7A21-4F23-B1E1-B4E461C92180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19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419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39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B139E322-A89A-4E47-B107-DB89EFA0AE12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2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71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6452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B68A6882-84DA-4464-B506-4739AD923BBD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20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440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7856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11A166E6-E846-4BC7-B0F1-C1413D17D561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21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460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5144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32D76775-19CC-43B4-B928-A24FDD0F319C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22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481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1234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67DF9E31-1E33-45B9-B1AD-7D6656382646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23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501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3710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E011FA83-7890-4342-8581-2E07AD95838F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24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522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9806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B4E55562-72CB-43FE-B5EB-636EF9618848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25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542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66995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9648CC79-9D6D-46B6-B168-9FBAD4DFD586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26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563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33949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9DCA5FF8-AD51-4205-8992-AA659E21CA07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27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583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67056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3DACCDF8-6A03-4EBF-83D3-73E6AE500DF8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28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604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95065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0742EF1C-47EF-4CE4-9CBC-8C395879748A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29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624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1145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2AD41B30-14A0-4F5F-8B4D-4DA3B7511F76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3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92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81975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AE76A935-00C0-4297-8928-22D333B32109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30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645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95293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E1801202-D57A-473B-A771-9593A6D70C08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31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665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19087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C80069D7-95F2-424E-8D98-3342FB6055C8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32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686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4343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33311328-093E-44E8-AC2E-33285F0A439F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33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706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51161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9D3EDED6-C691-4F98-AA79-23E760D49141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34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727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32641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1DA1C8AC-63EC-4B5F-9C21-4D9D0A2BCA99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35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747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07861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7DCB6EDA-C4CE-4B79-8C37-B7430FB6A8D3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36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768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98835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06FA6D33-AF57-4B96-B6B3-5822B81791CC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37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788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17299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5CF9C3A7-D7DC-48F9-B9AA-50AF18BEE87D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38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808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57609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F1AFEF7D-422B-4C95-BD96-AC531A72E8D8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39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829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737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640AF481-BAB7-4490-B23C-EFA03E367614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4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12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28919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60B571FF-903D-4DDC-AE69-ABB742E62060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40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849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89673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DDC6D507-7E1D-4DDB-8335-95824D1BF55F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41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870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32937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83B22031-0086-4B11-A725-1C3282361EAC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42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890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140795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09374B4E-4504-43CB-8ACC-B3CFA14DFBF2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43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911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22925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A9FFE86E-3D90-4C2A-95CD-39E5727DE84A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44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931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2665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1652D69B-CA42-447B-861F-F9F1723249CE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5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33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9689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52145B3F-A0EF-45F9-BE82-29AD2DA17C81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6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53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4953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EE1D0254-90D2-467A-A590-AE843876EE47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7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74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01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084E5513-C345-4B7C-B3EC-CB9F7F0B24AF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8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94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61681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9B3FC1B9-31DF-4761-B01A-CA2556C2C8B6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9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15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339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7EB31-0F70-409E-B530-C833D4D224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7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68E48-605F-4119-B233-55C41B611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7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6438" y="1703388"/>
            <a:ext cx="2014537" cy="5248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8063" y="1703388"/>
            <a:ext cx="5895975" cy="5248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6E80E-3DB1-4C69-BFBE-AD6B8CC90C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15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6047" y="1484760"/>
            <a:ext cx="8568531" cy="88938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756047" y="4720954"/>
            <a:ext cx="8568531" cy="88938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56047" y="1636694"/>
            <a:ext cx="8568531" cy="302387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975842" y="4527232"/>
            <a:ext cx="1008063" cy="100795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9454" y="1578761"/>
            <a:ext cx="8371119" cy="334641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055" b="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4575" y="4838192"/>
            <a:ext cx="6524685" cy="1179309"/>
          </a:xfrm>
        </p:spPr>
        <p:txBody>
          <a:bodyPr>
            <a:normAutofit/>
          </a:bodyPr>
          <a:lstStyle>
            <a:lvl1pPr marL="0" indent="0" algn="l">
              <a:buNone/>
              <a:defRPr sz="1984" b="0">
                <a:solidFill>
                  <a:schemeClr val="tx1"/>
                </a:solidFill>
              </a:defRPr>
            </a:lvl1pPr>
            <a:lvl2pPr marL="503972" indent="0" algn="ctr">
              <a:buNone/>
              <a:defRPr sz="1984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984"/>
            </a:lvl4pPr>
            <a:lvl5pPr marL="2015886" indent="0" algn="ctr">
              <a:buNone/>
              <a:defRPr sz="1984"/>
            </a:lvl5pPr>
            <a:lvl6pPr marL="2519858" indent="0" algn="ctr">
              <a:buNone/>
              <a:defRPr sz="1984"/>
            </a:lvl6pPr>
            <a:lvl7pPr marL="3023829" indent="0" algn="ctr">
              <a:buNone/>
              <a:defRPr sz="1984"/>
            </a:lvl7pPr>
            <a:lvl8pPr marL="3527801" indent="0" algn="ctr">
              <a:buNone/>
              <a:defRPr sz="1984"/>
            </a:lvl8pPr>
            <a:lvl9pPr marL="4031772" indent="0" algn="ctr">
              <a:buNone/>
              <a:defRPr sz="198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842AD0-ABF0-4A60-A1C8-84A8C2EFDE25}" type="datetime1">
              <a:rPr lang="en-US" smtClean="0"/>
              <a:t>2/28/2017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96061" y="6914584"/>
            <a:ext cx="5231844" cy="402483"/>
          </a:xfrm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6316" y="4659700"/>
            <a:ext cx="987117" cy="705570"/>
          </a:xfrm>
        </p:spPr>
        <p:txBody>
          <a:bodyPr/>
          <a:lstStyle>
            <a:lvl1pPr>
              <a:defRPr sz="3086" b="1"/>
            </a:lvl1pPr>
          </a:lstStyle>
          <a:p>
            <a:pPr>
              <a:defRPr/>
            </a:pPr>
            <a:fld id="{CDC0B44E-B151-4190-8A68-FF34B655DE02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185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6AA8F9-8A49-452D-8F2B-3D7AD7110B9F}" type="datetime1">
              <a:rPr lang="en-US" smtClean="0"/>
              <a:t>2/28/2017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3227F-2037-44D6-8965-A808ECD859F7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789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421172"/>
            <a:ext cx="10080625" cy="2138502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831" y="1350662"/>
            <a:ext cx="7673876" cy="3880633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055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0711" y="5533682"/>
            <a:ext cx="7484864" cy="1175949"/>
          </a:xfrm>
        </p:spPr>
        <p:txBody>
          <a:bodyPr anchor="t">
            <a:normAutofit/>
          </a:bodyPr>
          <a:lstStyle>
            <a:lvl1pPr marL="0" indent="0">
              <a:buNone/>
              <a:defRPr sz="1984" b="0">
                <a:solidFill>
                  <a:schemeClr val="accent1">
                    <a:lumMod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5441" y="6914584"/>
            <a:ext cx="2186376" cy="40248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965B6616-A00B-4E4A-91A0-7A864F2E856D}" type="datetime1">
              <a:rPr lang="en-US" smtClean="0"/>
              <a:t>2/28/2017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3686" y="6914583"/>
            <a:ext cx="5231844" cy="40248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98789" y="2679312"/>
            <a:ext cx="1008063" cy="100795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1564" y="2765274"/>
            <a:ext cx="982513" cy="794033"/>
          </a:xfrm>
        </p:spPr>
        <p:txBody>
          <a:bodyPr/>
          <a:lstStyle>
            <a:lvl1pPr>
              <a:defRPr sz="3086"/>
            </a:lvl1pPr>
          </a:lstStyle>
          <a:p>
            <a:pPr>
              <a:defRPr/>
            </a:pPr>
            <a:fld id="{5C7EF661-B684-4F42-ADFD-47D10AF20892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679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047" y="2419096"/>
            <a:ext cx="4032250" cy="4384612"/>
          </a:xfrm>
        </p:spPr>
        <p:txBody>
          <a:bodyPr/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3088" y="2419096"/>
            <a:ext cx="4032250" cy="4384612"/>
          </a:xfrm>
        </p:spPr>
        <p:txBody>
          <a:bodyPr/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6EA3D-175E-4B32-AEE1-5EEAF6853383}" type="datetime1">
              <a:rPr lang="en-US" smtClean="0"/>
              <a:t>2/28/2017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A78FBE-3936-4E6D-86EE-F4E6480B13A9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399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047" y="2257823"/>
            <a:ext cx="4032250" cy="705570"/>
          </a:xfrm>
        </p:spPr>
        <p:txBody>
          <a:bodyPr anchor="ctr">
            <a:normAutofit/>
          </a:bodyPr>
          <a:lstStyle>
            <a:lvl1pPr marL="0" indent="0">
              <a:buNone/>
              <a:defRPr sz="2205" b="1">
                <a:solidFill>
                  <a:schemeClr val="accent1">
                    <a:lumMod val="75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047" y="3023870"/>
            <a:ext cx="4032250" cy="3628644"/>
          </a:xfrm>
        </p:spPr>
        <p:txBody>
          <a:bodyPr/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14590" y="2257823"/>
            <a:ext cx="4032250" cy="705570"/>
          </a:xfrm>
        </p:spPr>
        <p:txBody>
          <a:bodyPr anchor="ctr">
            <a:normAutofit/>
          </a:bodyPr>
          <a:lstStyle>
            <a:lvl1pPr marL="0" indent="0">
              <a:buNone/>
              <a:defRPr sz="2205" b="1">
                <a:solidFill>
                  <a:schemeClr val="accent1">
                    <a:lumMod val="75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14590" y="3023870"/>
            <a:ext cx="4032250" cy="3628644"/>
          </a:xfrm>
        </p:spPr>
        <p:txBody>
          <a:bodyPr/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CB6804-4BAC-4E57-B0A0-F4579DC496C8}" type="datetime1">
              <a:rPr lang="en-US" smtClean="0"/>
              <a:t>2/28/2017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B6DBD2-424A-4556-A883-F97C6EEF2DB3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447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E26477E-5212-449B-AA81-28DBD2DC01DB}" type="datetime1">
              <a:rPr lang="en-US" smtClean="0"/>
              <a:t>2/28/2017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D016D-1800-4BCB-9666-EE8D086CCC1A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59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AA41F2-9F3B-4A54-91B1-BA4026F879FE}" type="datetime1">
              <a:rPr lang="en-US" smtClean="0"/>
              <a:t>2/28/2017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848EB-6DB2-4BFF-B0B8-CFA25EA78AED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106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65724" y="2"/>
            <a:ext cx="3214901" cy="7559674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38" y="755967"/>
            <a:ext cx="2646164" cy="1915118"/>
          </a:xfrm>
        </p:spPr>
        <p:txBody>
          <a:bodyPr anchor="b">
            <a:normAutofit/>
          </a:bodyPr>
          <a:lstStyle>
            <a:lvl1pPr>
              <a:defRPr sz="308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43" y="755968"/>
            <a:ext cx="5549384" cy="5533682"/>
          </a:xfrm>
        </p:spPr>
        <p:txBody>
          <a:bodyPr/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9038" y="2671085"/>
            <a:ext cx="2646164" cy="362864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102"/>
              </a:spcBef>
              <a:buNone/>
              <a:defRPr sz="1488">
                <a:solidFill>
                  <a:schemeClr val="accent1">
                    <a:lumMod val="50000"/>
                  </a:schemeClr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95645" y="6895264"/>
            <a:ext cx="433467" cy="433421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46205D-9C43-4BED-868B-50D0C0FEC33A}" type="datetime1">
              <a:rPr lang="en-US" smtClean="0"/>
              <a:t>2/28/2017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92F0E-5650-4DA8-9A49-F85DDA61689E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81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6E780-F5F1-467C-B497-5E97D5ACE2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861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65724" y="2"/>
            <a:ext cx="3214901" cy="7559674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38" y="755967"/>
            <a:ext cx="2646164" cy="1915118"/>
          </a:xfrm>
        </p:spPr>
        <p:txBody>
          <a:bodyPr anchor="b">
            <a:normAutofit/>
          </a:bodyPr>
          <a:lstStyle>
            <a:lvl1pPr>
              <a:defRPr sz="308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865723" cy="7559675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9038" y="2671085"/>
            <a:ext cx="2646164" cy="362864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102"/>
              </a:spcBef>
              <a:buNone/>
              <a:defRPr sz="1488">
                <a:solidFill>
                  <a:schemeClr val="accent1">
                    <a:lumMod val="50000"/>
                  </a:schemeClr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95645" y="6895264"/>
            <a:ext cx="433467" cy="433421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4D73D4-200C-4F84-A213-6651C7C16AAF}" type="datetime1">
              <a:rPr lang="en-US" smtClean="0"/>
              <a:t>2/28/2017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E6D52E-1CF5-4653-8FDC-9F9BA236F0F1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8960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937A8F-32F8-4D47-B788-FB327C5416B6}" type="datetime1">
              <a:rPr lang="en-US" smtClean="0"/>
              <a:t>2/28/2017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7E830-EFB2-417A-8498-2A6E6174160C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395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587975"/>
            <a:ext cx="2110631" cy="6215733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055" y="587975"/>
            <a:ext cx="6205885" cy="62157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317660-28CA-4794-88A2-9D629540BB10}" type="datetime1">
              <a:rPr lang="en-US" smtClean="0"/>
              <a:t>2/28/2017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1D9C4-C7AE-4B2A-97D7-28BF93F69682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3955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75256" y="5162278"/>
            <a:ext cx="9930116" cy="1014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256" y="5125531"/>
            <a:ext cx="9930116" cy="5074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56" y="5262025"/>
            <a:ext cx="9930116" cy="5249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63" y="5401949"/>
            <a:ext cx="8064500" cy="575726"/>
          </a:xfrm>
        </p:spPr>
        <p:txBody>
          <a:bodyPr anchor="ctr">
            <a:noAutofit/>
          </a:bodyPr>
          <a:lstStyle>
            <a:lvl1pPr algn="l">
              <a:buNone/>
              <a:defRPr sz="3086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305" y="73497"/>
            <a:ext cx="9923940" cy="5050283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527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754C8-7406-4055-AE89-A084E3EC7ABD}" type="datetime1">
              <a:rPr lang="en-US" smtClean="0"/>
              <a:t>2/28/2017</a:t>
            </a:fld>
            <a:endParaRPr lang="en-IN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8062" y="6803708"/>
            <a:ext cx="4284266" cy="50397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1010" y="6843956"/>
            <a:ext cx="504031" cy="50397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05659-C739-4320-97F9-22EF4A51F3C4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898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8BDEE-FF29-4F42-85F8-B29DA4899BCA}" type="datetime1">
              <a:rPr lang="en-US" smtClean="0"/>
              <a:t>2/28/2017</a:t>
            </a:fld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C4BC0-06FD-4050-89C0-C879009ECA3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88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EEA25-496A-474C-841A-4F7EC8863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9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8063" y="3052763"/>
            <a:ext cx="3954462" cy="389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3052763"/>
            <a:ext cx="3956050" cy="389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78DC0-0D9B-41A5-94AB-3E2CD0265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7E052-64FE-4477-A5B0-934F6688ED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9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BE33F-EC6D-4A78-8230-DD6C2FE2E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5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26EA8-6998-471D-BE62-F49754FF98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5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95AA0-D8D2-4107-8792-8BD7DEFE5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8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7D62F-F387-4E87-AAB8-2EB405C97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232B32"/>
            </a:gs>
            <a:gs pos="100000">
              <a:srgbClr val="606B7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9299575" y="631825"/>
            <a:ext cx="93663" cy="631825"/>
          </a:xfrm>
          <a:prstGeom prst="rect">
            <a:avLst/>
          </a:prstGeom>
          <a:solidFill>
            <a:srgbClr val="FF8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9445625" y="631825"/>
            <a:ext cx="635000" cy="631825"/>
          </a:xfrm>
          <a:prstGeom prst="rect">
            <a:avLst/>
          </a:prstGeom>
          <a:solidFill>
            <a:srgbClr val="FF8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1703388"/>
            <a:ext cx="8062912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3" y="3052763"/>
            <a:ext cx="8062912" cy="389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6621463" y="604838"/>
            <a:ext cx="1311275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6623050" y="942975"/>
            <a:ext cx="24765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8062913" y="604838"/>
            <a:ext cx="103505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</a:tabLst>
              <a:defRPr sz="1200" smtClean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95C6DD95-C196-446B-8D83-212FC16E8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200" kern="1200">
          <a:solidFill>
            <a:srgbClr val="FF86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200">
          <a:solidFill>
            <a:srgbClr val="FF8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200">
          <a:solidFill>
            <a:srgbClr val="FF8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200">
          <a:solidFill>
            <a:srgbClr val="FF8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200">
          <a:solidFill>
            <a:srgbClr val="FF8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200">
          <a:solidFill>
            <a:srgbClr val="FF8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200">
          <a:solidFill>
            <a:srgbClr val="FF8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200">
          <a:solidFill>
            <a:srgbClr val="FF8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200">
          <a:solidFill>
            <a:srgbClr val="FF8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395645" y="6895264"/>
            <a:ext cx="433467" cy="433421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6047" y="534217"/>
            <a:ext cx="8568531" cy="1774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047" y="2338459"/>
            <a:ext cx="8568531" cy="4465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6169" y="6914584"/>
            <a:ext cx="27066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7B19B65-CB11-43BE-9604-6E33E9DB3921}" type="datetime1">
              <a:rPr lang="en-US" smtClean="0"/>
              <a:t>2/28/2017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6047" y="6914584"/>
            <a:ext cx="523184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52300" y="6914584"/>
            <a:ext cx="52923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3" b="1" spc="-77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F5605659-C739-4320-97F9-22EF4A51F3C4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55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63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01589" indent="-201589" algn="l" defTabSz="1007943" rtl="0" eaLnBrk="1" latinLnBrk="0" hangingPunct="1">
        <a:lnSpc>
          <a:spcPct val="90000"/>
        </a:lnSpc>
        <a:spcBef>
          <a:spcPts val="1323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indent="-201589" algn="l" defTabSz="1007943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806354" indent="-201589" algn="l" defTabSz="1007943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108737" indent="-201589" algn="l" defTabSz="1007943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411120" indent="-201589" algn="l" defTabSz="1007943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1763680" indent="-251986" algn="l" defTabSz="1007943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094370" indent="-251986" algn="l" defTabSz="1007943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2425060" indent="-251986" algn="l" defTabSz="1007943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2755750" indent="-251986" algn="l" defTabSz="1007943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441575"/>
            <a:ext cx="9070975" cy="1262063"/>
          </a:xfrm>
        </p:spPr>
        <p:txBody>
          <a:bodyPr tIns="33264">
            <a:normAutofit/>
          </a:bodyPr>
          <a:lstStyle/>
          <a:p>
            <a:pPr algn="ctr" eaLnBrk="1" hangingPunct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8000" b="1" dirty="0" smtClean="0"/>
              <a:t>Selection Sort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3ED84C1-C1CE-4DF2-B09D-989F5C289CFA}" type="datetime1">
              <a:rPr lang="en-US" smtClean="0"/>
              <a:t>2/28/2017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1EC4BC0-06FD-4050-89C0-C879009ECA39}" type="slidenum">
              <a:rPr lang="en-IN" smtClean="0"/>
              <a:pPr>
                <a:defRPr/>
              </a:pPr>
              <a:t>1</a:t>
            </a:fld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13314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47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2548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2549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2550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2551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24595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4596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4597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4598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4599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15362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43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6644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6645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6646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6647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6675438" y="3948113"/>
            <a:ext cx="1309687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sz="2000" b="1" smtClean="0"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</a:t>
            </a:r>
          </a:p>
          <a:p>
            <a:pPr marL="215900" indent="-215900" algn="ct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r>
              <a:rPr lang="en-US" sz="2000" b="1" smtClean="0"/>
              <a:t>Largest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16386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sp>
        <p:nvSpPr>
          <p:cNvPr id="28691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8692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8693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8694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8695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17410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0739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0740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0741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0742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0743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18434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2787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2788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2789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2790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2791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19458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4835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4836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4837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4838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4839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20482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6883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6884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6885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6886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6887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21506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8931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8932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8933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8934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8935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22530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40979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0980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0981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0982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0983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773113" y="168275"/>
            <a:ext cx="8064500" cy="10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Selection Sort: Idea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96913" y="1646237"/>
            <a:ext cx="83756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4025" indent="-454025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911225" indent="-454025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marL="457200" indent="-457200" eaLnBrk="1" hangingPunct="1">
              <a:spcBef>
                <a:spcPts val="500"/>
              </a:spcBef>
              <a:buClr>
                <a:srgbClr val="FF86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3200" dirty="0" smtClean="0"/>
              <a:t>We have two groups of items:</a:t>
            </a:r>
          </a:p>
          <a:p>
            <a:pPr lvl="1" eaLnBrk="1" hangingPunct="1">
              <a:spcBef>
                <a:spcPts val="450"/>
              </a:spcBef>
              <a:buClr>
                <a:srgbClr val="FF86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S</a:t>
            </a:r>
            <a:r>
              <a:rPr lang="en-US" sz="2400" dirty="0" smtClean="0"/>
              <a:t>orted group</a:t>
            </a:r>
          </a:p>
          <a:p>
            <a:pPr lvl="1" eaLnBrk="1" hangingPunct="1">
              <a:spcBef>
                <a:spcPts val="450"/>
              </a:spcBef>
              <a:buClr>
                <a:srgbClr val="FF86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U</a:t>
            </a:r>
            <a:r>
              <a:rPr lang="en-US" sz="2400" dirty="0" smtClean="0"/>
              <a:t>nsorted group</a:t>
            </a:r>
          </a:p>
          <a:p>
            <a:pPr marL="800100" lvl="1" indent="-342900" eaLnBrk="1" hangingPunct="1">
              <a:spcBef>
                <a:spcPts val="450"/>
              </a:spcBef>
              <a:buClr>
                <a:srgbClr val="FF860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 smtClean="0"/>
          </a:p>
          <a:p>
            <a:pPr marL="457200" indent="-457200" eaLnBrk="1" hangingPunct="1">
              <a:spcBef>
                <a:spcPts val="500"/>
              </a:spcBef>
              <a:buClr>
                <a:srgbClr val="FF86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3200" dirty="0" smtClean="0"/>
              <a:t>Initially, all items are in the unsorted group. The sorted group is empty. </a:t>
            </a:r>
          </a:p>
          <a:p>
            <a:pPr lvl="1" eaLnBrk="1" hangingPunct="1">
              <a:spcBef>
                <a:spcPts val="450"/>
              </a:spcBef>
              <a:buClr>
                <a:srgbClr val="FF8600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en-US" sz="2400" dirty="0" smtClean="0"/>
              <a:t>We assume that items in the unsorted group unsorted. </a:t>
            </a:r>
          </a:p>
          <a:p>
            <a:pPr lvl="1" eaLnBrk="1" hangingPunct="1">
              <a:spcBef>
                <a:spcPts val="450"/>
              </a:spcBef>
              <a:buClr>
                <a:srgbClr val="FF8600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en-US" sz="2400" dirty="0" smtClean="0"/>
              <a:t>We have to keep items in the sorted group sorted.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8F2102-BC49-4524-BDC0-3E04AE8E4351}" type="datetime1">
              <a:rPr lang="en-US" smtClean="0"/>
              <a:t>2/28/2017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848EB-6DB2-4BFF-B0B8-CFA25EA78AED}" type="slidenum">
              <a:rPr lang="en-IN" smtClean="0"/>
              <a:pPr>
                <a:defRPr/>
              </a:pPr>
              <a:t>2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23554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43027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3028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3029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3030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3031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595313" y="3938588"/>
            <a:ext cx="1330325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sz="2000" b="1" smtClean="0"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</a:t>
            </a:r>
          </a:p>
          <a:p>
            <a:pPr marL="215900" indent="-215900" algn="ct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r>
              <a:rPr lang="en-US" sz="2000" b="1" smtClean="0"/>
              <a:t>Largest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24578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45075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5076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5077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5078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5079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25602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47123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7124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7125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7126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7127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26626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49171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9172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9173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9174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9175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27650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51219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1220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1221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1222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1223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28674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53267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3268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3269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3270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3271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29698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55315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5316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5317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5318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5319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30722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57363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7364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7365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7366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7367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5184775" y="3944938"/>
            <a:ext cx="1309688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sz="2000" b="1" smtClean="0"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</a:t>
            </a:r>
          </a:p>
          <a:p>
            <a:pPr marL="215900" indent="-215900" algn="ct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r>
              <a:rPr lang="en-US" sz="2000" b="1" smtClean="0"/>
              <a:t>Largest</a:t>
            </a:r>
          </a:p>
          <a:p>
            <a:pPr marL="215900" indent="-215900" algn="ct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endParaRPr lang="en-US" sz="2000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31746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59411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9412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9413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9414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9415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32770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61459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1460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1461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1462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1463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849312" y="0"/>
            <a:ext cx="8475663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Selection Sort: Cont’d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054893" y="2255837"/>
            <a:ext cx="8064500" cy="390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68325" indent="-568325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500"/>
              </a:spcBef>
              <a:buClr>
                <a:srgbClr val="FF8600"/>
              </a:buClr>
              <a:buFont typeface="Times New Roman" panose="02020603050405020304" pitchFamily="18" charset="0"/>
              <a:buAutoNum type="arabicPeriod"/>
            </a:pPr>
            <a:r>
              <a:rPr lang="en-US" sz="3200" dirty="0">
                <a:solidFill>
                  <a:srgbClr val="000000"/>
                </a:solidFill>
              </a:rPr>
              <a:t>Select the “</a:t>
            </a:r>
            <a:r>
              <a:rPr lang="en-US" sz="3200" dirty="0">
                <a:solidFill>
                  <a:srgbClr val="E62E20"/>
                </a:solidFill>
              </a:rPr>
              <a:t>best</a:t>
            </a:r>
            <a:r>
              <a:rPr lang="en-US" sz="3200" dirty="0">
                <a:solidFill>
                  <a:srgbClr val="000000"/>
                </a:solidFill>
              </a:rPr>
              <a:t>” (</a:t>
            </a:r>
            <a:r>
              <a:rPr lang="en-US" sz="3200" dirty="0" err="1">
                <a:solidFill>
                  <a:srgbClr val="000000"/>
                </a:solidFill>
              </a:rPr>
              <a:t>eg</a:t>
            </a:r>
            <a:r>
              <a:rPr lang="en-US" sz="3200" dirty="0">
                <a:solidFill>
                  <a:srgbClr val="000000"/>
                </a:solidFill>
              </a:rPr>
              <a:t>. </a:t>
            </a:r>
            <a:r>
              <a:rPr lang="en-US" sz="3200" dirty="0" smtClean="0">
                <a:solidFill>
                  <a:srgbClr val="000000"/>
                </a:solidFill>
              </a:rPr>
              <a:t>largest) </a:t>
            </a:r>
            <a:r>
              <a:rPr lang="en-US" sz="3200" dirty="0">
                <a:solidFill>
                  <a:srgbClr val="000000"/>
                </a:solidFill>
              </a:rPr>
              <a:t>item from the unsorted group, then put the “</a:t>
            </a:r>
            <a:r>
              <a:rPr lang="en-US" sz="3200" dirty="0">
                <a:solidFill>
                  <a:srgbClr val="E62E20"/>
                </a:solidFill>
              </a:rPr>
              <a:t>best</a:t>
            </a:r>
            <a:r>
              <a:rPr lang="en-US" sz="3200" dirty="0">
                <a:solidFill>
                  <a:srgbClr val="000000"/>
                </a:solidFill>
              </a:rPr>
              <a:t>” item </a:t>
            </a:r>
            <a:r>
              <a:rPr lang="en-US" sz="3200" dirty="0" smtClean="0">
                <a:solidFill>
                  <a:srgbClr val="000000"/>
                </a:solidFill>
              </a:rPr>
              <a:t>in sorted </a:t>
            </a:r>
            <a:r>
              <a:rPr lang="en-US" sz="3200" dirty="0">
                <a:solidFill>
                  <a:srgbClr val="000000"/>
                </a:solidFill>
              </a:rPr>
              <a:t>group</a:t>
            </a:r>
            <a:r>
              <a:rPr lang="en-US" sz="3200" dirty="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>
                <a:srgbClr val="FF8600"/>
              </a:buClr>
              <a:buFont typeface="Times New Roman" panose="02020603050405020304" pitchFamily="18" charset="0"/>
              <a:buAutoNum type="arabicPeriod"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>
                <a:srgbClr val="FF8600"/>
              </a:buClr>
              <a:buFont typeface="Times New Roman" panose="02020603050405020304" pitchFamily="18" charset="0"/>
              <a:buAutoNum type="arabicPeriod"/>
            </a:pPr>
            <a:r>
              <a:rPr lang="en-US" sz="3200" dirty="0">
                <a:solidFill>
                  <a:srgbClr val="000000"/>
                </a:solidFill>
              </a:rPr>
              <a:t>Repeat the process until the unsorted group becomes empty.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>
                <a:srgbClr val="FF8600"/>
              </a:buClr>
              <a:buFont typeface="Wingdings" panose="05000000000000000000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F93358-CA4D-4BDC-92BB-8B9061DEFB0D}" type="datetime1">
              <a:rPr lang="en-US" smtClean="0"/>
              <a:t>2/28/2017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848EB-6DB2-4BFF-B0B8-CFA25EA78AED}" type="slidenum">
              <a:rPr lang="en-IN" smtClean="0"/>
              <a:pPr>
                <a:defRPr/>
              </a:pPr>
              <a:t>3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33794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63507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3508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3509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3510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3511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34818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65555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5556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5557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5558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5559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35842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67603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7604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7605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7606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7607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36866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69651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9652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9653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9654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9655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3597275" y="3944938"/>
            <a:ext cx="1309688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sz="2000" b="1" smtClean="0"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</a:t>
            </a:r>
          </a:p>
          <a:p>
            <a:pPr marL="215900" indent="-215900" algn="ct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r>
              <a:rPr lang="en-US" sz="2000" b="1" smtClean="0"/>
              <a:t>Largest</a:t>
            </a:r>
          </a:p>
          <a:p>
            <a:pPr marL="215900" indent="-215900" algn="ct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endParaRPr lang="en-US" sz="2000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37890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71699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1700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1701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1702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1703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38914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73747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3748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3749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3750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3751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39938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75795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5796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5797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5798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5799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40962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77843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7844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7845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7846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7847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41986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79891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9892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9893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9894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9895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42017" name="Rectangle 33"/>
          <p:cNvSpPr>
            <a:spLocks noChangeArrowheads="1"/>
          </p:cNvSpPr>
          <p:nvPr/>
        </p:nvSpPr>
        <p:spPr bwMode="auto">
          <a:xfrm>
            <a:off x="581025" y="3944938"/>
            <a:ext cx="1309688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sz="2000" b="1" smtClean="0"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</a:t>
            </a:r>
          </a:p>
          <a:p>
            <a:pPr marL="215900" indent="-215900" algn="ct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r>
              <a:rPr lang="en-US" sz="2000" b="1" smtClean="0"/>
              <a:t>Largest</a:t>
            </a:r>
          </a:p>
          <a:p>
            <a:pPr marL="215900" indent="-215900" algn="ct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endParaRPr lang="en-US" sz="2000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43010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81939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1940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1941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1942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1943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544512" y="198437"/>
            <a:ext cx="80645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Selection Sort Example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68311" y="1341436"/>
            <a:ext cx="9413221" cy="587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3400" indent="-531813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35		65	30	60	20   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	</a:t>
            </a:r>
            <a:r>
              <a:rPr lang="en-US" sz="2400" dirty="0" smtClean="0">
                <a:solidFill>
                  <a:srgbClr val="000000"/>
                </a:solidFill>
              </a:rPr>
              <a:t>scan </a:t>
            </a:r>
            <a:r>
              <a:rPr lang="en-US" sz="2400" dirty="0">
                <a:solidFill>
                  <a:srgbClr val="000000"/>
                </a:solidFill>
              </a:rPr>
              <a:t>0-4, </a:t>
            </a:r>
            <a:r>
              <a:rPr lang="en-US" sz="2400" dirty="0" smtClean="0">
                <a:solidFill>
                  <a:srgbClr val="000000"/>
                </a:solidFill>
              </a:rPr>
              <a:t>largest 6</a:t>
            </a:r>
            <a:r>
              <a:rPr lang="en-US" sz="2400" dirty="0">
                <a:solidFill>
                  <a:srgbClr val="000000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		</a:t>
            </a:r>
            <a:r>
              <a:rPr lang="en-US" sz="2400" dirty="0" smtClean="0">
                <a:solidFill>
                  <a:srgbClr val="000000"/>
                </a:solidFill>
              </a:rPr>
              <a:t>	swap 65 </a:t>
            </a:r>
            <a:r>
              <a:rPr lang="en-US" sz="2400" dirty="0">
                <a:solidFill>
                  <a:srgbClr val="000000"/>
                </a:solidFill>
              </a:rPr>
              <a:t>and </a:t>
            </a:r>
            <a:r>
              <a:rPr lang="en-US" sz="2400" dirty="0" smtClean="0">
                <a:solidFill>
                  <a:srgbClr val="000000"/>
                </a:solidFill>
              </a:rPr>
              <a:t>20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35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20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30	60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65</a:t>
            </a: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	scan 0-3, largest 60</a:t>
            </a: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	</a:t>
            </a:r>
            <a:r>
              <a:rPr lang="en-US" sz="2400" dirty="0">
                <a:solidFill>
                  <a:srgbClr val="000000"/>
                </a:solidFill>
              </a:rPr>
              <a:t>					</a:t>
            </a:r>
            <a:r>
              <a:rPr lang="en-US" sz="2400" dirty="0" smtClean="0">
                <a:solidFill>
                  <a:srgbClr val="000000"/>
                </a:solidFill>
              </a:rPr>
              <a:t>swap 60 </a:t>
            </a:r>
            <a:r>
              <a:rPr lang="en-US" sz="2400" dirty="0">
                <a:solidFill>
                  <a:srgbClr val="000000"/>
                </a:solidFill>
              </a:rPr>
              <a:t>and </a:t>
            </a:r>
            <a:r>
              <a:rPr lang="en-US" sz="2400" dirty="0" smtClean="0">
                <a:solidFill>
                  <a:srgbClr val="000000"/>
                </a:solidFill>
              </a:rPr>
              <a:t>60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						(No need to swap!!)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35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20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30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60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65</a:t>
            </a: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	scan 0-2, largest </a:t>
            </a:r>
            <a:r>
              <a:rPr lang="en-US" sz="2400" dirty="0">
                <a:solidFill>
                  <a:srgbClr val="000000"/>
                </a:solidFill>
              </a:rPr>
              <a:t>35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		</a:t>
            </a:r>
            <a:r>
              <a:rPr lang="en-US" sz="2400" dirty="0" smtClean="0">
                <a:solidFill>
                  <a:srgbClr val="000000"/>
                </a:solidFill>
              </a:rPr>
              <a:t>	swap 35 </a:t>
            </a:r>
            <a:r>
              <a:rPr lang="en-US" sz="2400" dirty="0">
                <a:solidFill>
                  <a:srgbClr val="000000"/>
                </a:solidFill>
              </a:rPr>
              <a:t>and </a:t>
            </a:r>
            <a:r>
              <a:rPr lang="en-US" sz="2400" dirty="0" smtClean="0">
                <a:solidFill>
                  <a:srgbClr val="000000"/>
                </a:solidFill>
              </a:rPr>
              <a:t>30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30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20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35	60	65</a:t>
            </a: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	scan 0-1, largest 30</a:t>
            </a: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		</a:t>
            </a:r>
            <a:r>
              <a:rPr lang="en-US" sz="2400" dirty="0" smtClean="0">
                <a:solidFill>
                  <a:srgbClr val="000000"/>
                </a:solidFill>
              </a:rPr>
              <a:t>	swap 30 </a:t>
            </a:r>
            <a:r>
              <a:rPr lang="en-US" sz="2400" dirty="0">
                <a:solidFill>
                  <a:srgbClr val="000000"/>
                </a:solidFill>
              </a:rPr>
              <a:t>and 2</a:t>
            </a:r>
            <a:r>
              <a:rPr lang="en-US" sz="2400" dirty="0" smtClean="0">
                <a:solidFill>
                  <a:srgbClr val="000000"/>
                </a:solidFill>
              </a:rPr>
              <a:t>0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20		30	35	60	65</a:t>
            </a: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	</a:t>
            </a:r>
            <a:r>
              <a:rPr lang="en-US" sz="2800" b="1" dirty="0" smtClean="0">
                <a:solidFill>
                  <a:srgbClr val="000000"/>
                </a:solidFill>
              </a:rPr>
              <a:t>Sorted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8C5065-0235-47EB-BF06-8A02BD90B694}" type="datetime1">
              <a:rPr lang="en-US" smtClean="0"/>
              <a:t>2/28/2017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848EB-6DB2-4BFF-B0B8-CFA25EA78AED}" type="slidenum">
              <a:rPr lang="en-IN" smtClean="0"/>
              <a:pPr>
                <a:defRPr/>
              </a:pPr>
              <a:t>4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0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0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000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000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2000"/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2000"/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2000"/>
                                        <p:tgtEl>
                                          <p:spTgt spid="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2000"/>
                                        <p:tgtEl>
                                          <p:spTgt spid="71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44034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83987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3988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3989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3990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3991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83992" name="Text Box 33"/>
          <p:cNvSpPr txBox="1">
            <a:spLocks noChangeArrowheads="1"/>
          </p:cNvSpPr>
          <p:nvPr/>
        </p:nvSpPr>
        <p:spPr bwMode="auto">
          <a:xfrm>
            <a:off x="3770313" y="4256088"/>
            <a:ext cx="2033587" cy="77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4000" b="1">
                <a:solidFill>
                  <a:srgbClr val="000000"/>
                </a:solidFill>
              </a:rPr>
              <a:t>DONE!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ChangeArrowheads="1"/>
          </p:cNvSpPr>
          <p:nvPr/>
        </p:nvSpPr>
        <p:spPr bwMode="auto">
          <a:xfrm>
            <a:off x="6299200" y="5303838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42</a:t>
            </a:r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923925" y="5303838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1595438" y="5303838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2266950" y="5303838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6022" name="Rectangle 5"/>
          <p:cNvSpPr>
            <a:spLocks noChangeArrowheads="1"/>
          </p:cNvSpPr>
          <p:nvPr/>
        </p:nvSpPr>
        <p:spPr bwMode="auto">
          <a:xfrm>
            <a:off x="2940050" y="5303838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6023" name="Rectangle 6"/>
          <p:cNvSpPr>
            <a:spLocks noChangeArrowheads="1"/>
          </p:cNvSpPr>
          <p:nvPr/>
        </p:nvSpPr>
        <p:spPr bwMode="auto">
          <a:xfrm>
            <a:off x="3611563" y="5303838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6024" name="Rectangle 7"/>
          <p:cNvSpPr>
            <a:spLocks noChangeArrowheads="1"/>
          </p:cNvSpPr>
          <p:nvPr/>
        </p:nvSpPr>
        <p:spPr bwMode="auto">
          <a:xfrm>
            <a:off x="4283075" y="5303838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6025" name="Rectangle 8"/>
          <p:cNvSpPr>
            <a:spLocks noChangeArrowheads="1"/>
          </p:cNvSpPr>
          <p:nvPr/>
        </p:nvSpPr>
        <p:spPr bwMode="auto">
          <a:xfrm>
            <a:off x="4956175" y="5303838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6026" name="Rectangle 9"/>
          <p:cNvSpPr>
            <a:spLocks noChangeArrowheads="1"/>
          </p:cNvSpPr>
          <p:nvPr/>
        </p:nvSpPr>
        <p:spPr bwMode="auto">
          <a:xfrm>
            <a:off x="5627688" y="5303838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-1</a:t>
            </a:r>
          </a:p>
        </p:txBody>
      </p:sp>
      <p:sp>
        <p:nvSpPr>
          <p:cNvPr id="86027" name="Rectangle 10"/>
          <p:cNvSpPr>
            <a:spLocks noChangeArrowheads="1"/>
          </p:cNvSpPr>
          <p:nvPr/>
        </p:nvSpPr>
        <p:spPr bwMode="auto">
          <a:xfrm>
            <a:off x="8315325" y="5303838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65</a:t>
            </a:r>
          </a:p>
        </p:txBody>
      </p:sp>
      <p:sp>
        <p:nvSpPr>
          <p:cNvPr id="86028" name="Rectangle 11"/>
          <p:cNvSpPr>
            <a:spLocks noChangeArrowheads="1"/>
          </p:cNvSpPr>
          <p:nvPr/>
        </p:nvSpPr>
        <p:spPr bwMode="auto">
          <a:xfrm>
            <a:off x="7643813" y="5303838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58</a:t>
            </a:r>
          </a:p>
        </p:txBody>
      </p:sp>
      <p:sp>
        <p:nvSpPr>
          <p:cNvPr id="86029" name="Rectangle 12"/>
          <p:cNvSpPr>
            <a:spLocks noChangeArrowheads="1"/>
          </p:cNvSpPr>
          <p:nvPr/>
        </p:nvSpPr>
        <p:spPr bwMode="auto">
          <a:xfrm>
            <a:off x="6972300" y="5303838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86030" name="Rectangle 13"/>
          <p:cNvSpPr>
            <a:spLocks noChangeArrowheads="1"/>
          </p:cNvSpPr>
          <p:nvPr/>
        </p:nvSpPr>
        <p:spPr bwMode="auto">
          <a:xfrm>
            <a:off x="923925" y="4127500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86031" name="Rectangle 14"/>
          <p:cNvSpPr>
            <a:spLocks noChangeArrowheads="1"/>
          </p:cNvSpPr>
          <p:nvPr/>
        </p:nvSpPr>
        <p:spPr bwMode="auto">
          <a:xfrm>
            <a:off x="1595438" y="4127500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6032" name="Rectangle 15"/>
          <p:cNvSpPr>
            <a:spLocks noChangeArrowheads="1"/>
          </p:cNvSpPr>
          <p:nvPr/>
        </p:nvSpPr>
        <p:spPr bwMode="auto">
          <a:xfrm>
            <a:off x="2266950" y="4127500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6033" name="Rectangle 16"/>
          <p:cNvSpPr>
            <a:spLocks noChangeArrowheads="1"/>
          </p:cNvSpPr>
          <p:nvPr/>
        </p:nvSpPr>
        <p:spPr bwMode="auto">
          <a:xfrm>
            <a:off x="2940050" y="4127500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86034" name="Rectangle 17"/>
          <p:cNvSpPr>
            <a:spLocks noChangeArrowheads="1"/>
          </p:cNvSpPr>
          <p:nvPr/>
        </p:nvSpPr>
        <p:spPr bwMode="auto">
          <a:xfrm>
            <a:off x="3611563" y="4127500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6035" name="Rectangle 18"/>
          <p:cNvSpPr>
            <a:spLocks noChangeArrowheads="1"/>
          </p:cNvSpPr>
          <p:nvPr/>
        </p:nvSpPr>
        <p:spPr bwMode="auto">
          <a:xfrm>
            <a:off x="4283075" y="4127500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6036" name="Rectangle 19"/>
          <p:cNvSpPr>
            <a:spLocks noChangeArrowheads="1"/>
          </p:cNvSpPr>
          <p:nvPr/>
        </p:nvSpPr>
        <p:spPr bwMode="auto">
          <a:xfrm>
            <a:off x="4956175" y="4127500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6037" name="Rectangle 20"/>
          <p:cNvSpPr>
            <a:spLocks noChangeArrowheads="1"/>
          </p:cNvSpPr>
          <p:nvPr/>
        </p:nvSpPr>
        <p:spPr bwMode="auto">
          <a:xfrm>
            <a:off x="5627688" y="4127500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-1</a:t>
            </a:r>
          </a:p>
        </p:txBody>
      </p:sp>
      <p:sp>
        <p:nvSpPr>
          <p:cNvPr id="86038" name="Rectangle 21"/>
          <p:cNvSpPr>
            <a:spLocks noChangeArrowheads="1"/>
          </p:cNvSpPr>
          <p:nvPr/>
        </p:nvSpPr>
        <p:spPr bwMode="auto">
          <a:xfrm>
            <a:off x="6299200" y="4127500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42</a:t>
            </a:r>
          </a:p>
        </p:txBody>
      </p:sp>
      <p:sp>
        <p:nvSpPr>
          <p:cNvPr id="86039" name="Rectangle 22"/>
          <p:cNvSpPr>
            <a:spLocks noChangeArrowheads="1"/>
          </p:cNvSpPr>
          <p:nvPr/>
        </p:nvSpPr>
        <p:spPr bwMode="auto">
          <a:xfrm>
            <a:off x="8315325" y="4127500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65</a:t>
            </a:r>
          </a:p>
        </p:txBody>
      </p:sp>
      <p:sp>
        <p:nvSpPr>
          <p:cNvPr id="86040" name="Rectangle 23"/>
          <p:cNvSpPr>
            <a:spLocks noChangeArrowheads="1"/>
          </p:cNvSpPr>
          <p:nvPr/>
        </p:nvSpPr>
        <p:spPr bwMode="auto">
          <a:xfrm>
            <a:off x="7643813" y="4127500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58</a:t>
            </a:r>
          </a:p>
        </p:txBody>
      </p:sp>
      <p:sp>
        <p:nvSpPr>
          <p:cNvPr id="86041" name="Rectangle 24"/>
          <p:cNvSpPr>
            <a:spLocks noChangeArrowheads="1"/>
          </p:cNvSpPr>
          <p:nvPr/>
        </p:nvSpPr>
        <p:spPr bwMode="auto">
          <a:xfrm>
            <a:off x="6972300" y="4127500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6042" name="Rectangle 25"/>
          <p:cNvSpPr>
            <a:spLocks noChangeArrowheads="1"/>
          </p:cNvSpPr>
          <p:nvPr/>
        </p:nvSpPr>
        <p:spPr bwMode="auto">
          <a:xfrm>
            <a:off x="923925" y="2952750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86043" name="Rectangle 26"/>
          <p:cNvSpPr>
            <a:spLocks noChangeArrowheads="1"/>
          </p:cNvSpPr>
          <p:nvPr/>
        </p:nvSpPr>
        <p:spPr bwMode="auto">
          <a:xfrm>
            <a:off x="1595438" y="2952750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6044" name="Rectangle 27"/>
          <p:cNvSpPr>
            <a:spLocks noChangeArrowheads="1"/>
          </p:cNvSpPr>
          <p:nvPr/>
        </p:nvSpPr>
        <p:spPr bwMode="auto">
          <a:xfrm>
            <a:off x="2266950" y="2952750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6045" name="Rectangle 28"/>
          <p:cNvSpPr>
            <a:spLocks noChangeArrowheads="1"/>
          </p:cNvSpPr>
          <p:nvPr/>
        </p:nvSpPr>
        <p:spPr bwMode="auto">
          <a:xfrm>
            <a:off x="2940050" y="2952750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86046" name="Rectangle 29"/>
          <p:cNvSpPr>
            <a:spLocks noChangeArrowheads="1"/>
          </p:cNvSpPr>
          <p:nvPr/>
        </p:nvSpPr>
        <p:spPr bwMode="auto">
          <a:xfrm>
            <a:off x="3611563" y="2952750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6047" name="Rectangle 30"/>
          <p:cNvSpPr>
            <a:spLocks noChangeArrowheads="1"/>
          </p:cNvSpPr>
          <p:nvPr/>
        </p:nvSpPr>
        <p:spPr bwMode="auto">
          <a:xfrm>
            <a:off x="4283075" y="2952750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6048" name="Rectangle 31"/>
          <p:cNvSpPr>
            <a:spLocks noChangeArrowheads="1"/>
          </p:cNvSpPr>
          <p:nvPr/>
        </p:nvSpPr>
        <p:spPr bwMode="auto">
          <a:xfrm>
            <a:off x="4956175" y="2952750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6049" name="Rectangle 32"/>
          <p:cNvSpPr>
            <a:spLocks noChangeArrowheads="1"/>
          </p:cNvSpPr>
          <p:nvPr/>
        </p:nvSpPr>
        <p:spPr bwMode="auto">
          <a:xfrm>
            <a:off x="5627688" y="2952750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-1</a:t>
            </a:r>
          </a:p>
        </p:txBody>
      </p:sp>
      <p:sp>
        <p:nvSpPr>
          <p:cNvPr id="86050" name="Rectangle 33"/>
          <p:cNvSpPr>
            <a:spLocks noChangeArrowheads="1"/>
          </p:cNvSpPr>
          <p:nvPr/>
        </p:nvSpPr>
        <p:spPr bwMode="auto">
          <a:xfrm>
            <a:off x="6299200" y="2952750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58</a:t>
            </a:r>
          </a:p>
        </p:txBody>
      </p:sp>
      <p:sp>
        <p:nvSpPr>
          <p:cNvPr id="86051" name="Rectangle 34"/>
          <p:cNvSpPr>
            <a:spLocks noChangeArrowheads="1"/>
          </p:cNvSpPr>
          <p:nvPr/>
        </p:nvSpPr>
        <p:spPr bwMode="auto">
          <a:xfrm>
            <a:off x="6972300" y="2952750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6052" name="Rectangle 35"/>
          <p:cNvSpPr>
            <a:spLocks noChangeArrowheads="1"/>
          </p:cNvSpPr>
          <p:nvPr/>
        </p:nvSpPr>
        <p:spPr bwMode="auto">
          <a:xfrm>
            <a:off x="8315325" y="2952750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65</a:t>
            </a:r>
          </a:p>
        </p:txBody>
      </p:sp>
      <p:sp>
        <p:nvSpPr>
          <p:cNvPr id="86053" name="Rectangle 36"/>
          <p:cNvSpPr>
            <a:spLocks noChangeArrowheads="1"/>
          </p:cNvSpPr>
          <p:nvPr/>
        </p:nvSpPr>
        <p:spPr bwMode="auto">
          <a:xfrm>
            <a:off x="7643813" y="2952750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42</a:t>
            </a:r>
          </a:p>
        </p:txBody>
      </p:sp>
      <p:grpSp>
        <p:nvGrpSpPr>
          <p:cNvPr id="86054" name="Group 37"/>
          <p:cNvGrpSpPr>
            <a:grpSpLocks/>
          </p:cNvGrpSpPr>
          <p:nvPr/>
        </p:nvGrpSpPr>
        <p:grpSpPr bwMode="auto">
          <a:xfrm>
            <a:off x="923925" y="1776413"/>
            <a:ext cx="8062913" cy="547687"/>
            <a:chOff x="582" y="1119"/>
            <a:chExt cx="5079" cy="345"/>
          </a:xfrm>
        </p:grpSpPr>
        <p:sp>
          <p:nvSpPr>
            <p:cNvPr id="86067" name="Rectangle 38"/>
            <p:cNvSpPr>
              <a:spLocks noChangeArrowheads="1"/>
            </p:cNvSpPr>
            <p:nvPr/>
          </p:nvSpPr>
          <p:spPr bwMode="auto">
            <a:xfrm>
              <a:off x="582" y="1119"/>
              <a:ext cx="423" cy="345"/>
            </a:xfrm>
            <a:prstGeom prst="rect">
              <a:avLst/>
            </a:prstGeom>
            <a:solidFill>
              <a:srgbClr val="838D9B"/>
            </a:solidFill>
            <a:ln w="22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215900" indent="-215900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en-US" sz="2400" b="1">
                  <a:solidFill>
                    <a:srgbClr val="000000"/>
                  </a:solidFill>
                </a:rPr>
                <a:t>40</a:t>
              </a:r>
            </a:p>
          </p:txBody>
        </p:sp>
        <p:sp>
          <p:nvSpPr>
            <p:cNvPr id="86068" name="Rectangle 39"/>
            <p:cNvSpPr>
              <a:spLocks noChangeArrowheads="1"/>
            </p:cNvSpPr>
            <p:nvPr/>
          </p:nvSpPr>
          <p:spPr bwMode="auto">
            <a:xfrm>
              <a:off x="1006" y="1119"/>
              <a:ext cx="422" cy="345"/>
            </a:xfrm>
            <a:prstGeom prst="rect">
              <a:avLst/>
            </a:prstGeom>
            <a:solidFill>
              <a:srgbClr val="838D9B"/>
            </a:solidFill>
            <a:ln w="22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215900" indent="-215900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en-US" sz="24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86069" name="Rectangle 40"/>
            <p:cNvSpPr>
              <a:spLocks noChangeArrowheads="1"/>
            </p:cNvSpPr>
            <p:nvPr/>
          </p:nvSpPr>
          <p:spPr bwMode="auto">
            <a:xfrm>
              <a:off x="1429" y="1119"/>
              <a:ext cx="422" cy="345"/>
            </a:xfrm>
            <a:prstGeom prst="rect">
              <a:avLst/>
            </a:prstGeom>
            <a:solidFill>
              <a:srgbClr val="838D9B"/>
            </a:solidFill>
            <a:ln w="22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215900" indent="-215900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en-US" sz="24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6070" name="Rectangle 41"/>
            <p:cNvSpPr>
              <a:spLocks noChangeArrowheads="1"/>
            </p:cNvSpPr>
            <p:nvPr/>
          </p:nvSpPr>
          <p:spPr bwMode="auto">
            <a:xfrm>
              <a:off x="1852" y="1119"/>
              <a:ext cx="423" cy="345"/>
            </a:xfrm>
            <a:prstGeom prst="rect">
              <a:avLst/>
            </a:prstGeom>
            <a:solidFill>
              <a:srgbClr val="838D9B"/>
            </a:solidFill>
            <a:ln w="22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215900" indent="-215900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en-US" sz="2400" b="1">
                  <a:solidFill>
                    <a:srgbClr val="000000"/>
                  </a:solidFill>
                </a:rPr>
                <a:t>43</a:t>
              </a:r>
            </a:p>
          </p:txBody>
        </p:sp>
        <p:sp>
          <p:nvSpPr>
            <p:cNvPr id="86071" name="Rectangle 42"/>
            <p:cNvSpPr>
              <a:spLocks noChangeArrowheads="1"/>
            </p:cNvSpPr>
            <p:nvPr/>
          </p:nvSpPr>
          <p:spPr bwMode="auto">
            <a:xfrm>
              <a:off x="2275" y="1119"/>
              <a:ext cx="422" cy="345"/>
            </a:xfrm>
            <a:prstGeom prst="rect">
              <a:avLst/>
            </a:prstGeom>
            <a:solidFill>
              <a:srgbClr val="838D9B"/>
            </a:solidFill>
            <a:ln w="22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215900" indent="-215900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86072" name="Rectangle 43"/>
            <p:cNvSpPr>
              <a:spLocks noChangeArrowheads="1"/>
            </p:cNvSpPr>
            <p:nvPr/>
          </p:nvSpPr>
          <p:spPr bwMode="auto">
            <a:xfrm>
              <a:off x="2699" y="1119"/>
              <a:ext cx="422" cy="345"/>
            </a:xfrm>
            <a:prstGeom prst="rect">
              <a:avLst/>
            </a:prstGeom>
            <a:solidFill>
              <a:srgbClr val="838D9B"/>
            </a:solidFill>
            <a:ln w="22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215900" indent="-215900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en-US" sz="2400" b="1">
                  <a:solidFill>
                    <a:srgbClr val="000000"/>
                  </a:solidFill>
                </a:rPr>
                <a:t>65</a:t>
              </a:r>
            </a:p>
          </p:txBody>
        </p:sp>
        <p:sp>
          <p:nvSpPr>
            <p:cNvPr id="86073" name="Rectangle 44"/>
            <p:cNvSpPr>
              <a:spLocks noChangeArrowheads="1"/>
            </p:cNvSpPr>
            <p:nvPr/>
          </p:nvSpPr>
          <p:spPr bwMode="auto">
            <a:xfrm>
              <a:off x="3122" y="1119"/>
              <a:ext cx="423" cy="345"/>
            </a:xfrm>
            <a:prstGeom prst="rect">
              <a:avLst/>
            </a:prstGeom>
            <a:solidFill>
              <a:srgbClr val="838D9B"/>
            </a:solidFill>
            <a:ln w="22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215900" indent="-215900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en-US" sz="24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86074" name="Rectangle 45"/>
            <p:cNvSpPr>
              <a:spLocks noChangeArrowheads="1"/>
            </p:cNvSpPr>
            <p:nvPr/>
          </p:nvSpPr>
          <p:spPr bwMode="auto">
            <a:xfrm>
              <a:off x="3545" y="1119"/>
              <a:ext cx="422" cy="345"/>
            </a:xfrm>
            <a:prstGeom prst="rect">
              <a:avLst/>
            </a:prstGeom>
            <a:solidFill>
              <a:srgbClr val="838D9B"/>
            </a:solidFill>
            <a:ln w="22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215900" indent="-215900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en-US" sz="2400" b="1">
                  <a:solidFill>
                    <a:srgbClr val="000000"/>
                  </a:solidFill>
                </a:rPr>
                <a:t>-1</a:t>
              </a:r>
            </a:p>
          </p:txBody>
        </p:sp>
        <p:sp>
          <p:nvSpPr>
            <p:cNvPr id="86075" name="Rectangle 46"/>
            <p:cNvSpPr>
              <a:spLocks noChangeArrowheads="1"/>
            </p:cNvSpPr>
            <p:nvPr/>
          </p:nvSpPr>
          <p:spPr bwMode="auto">
            <a:xfrm>
              <a:off x="3969" y="1119"/>
              <a:ext cx="422" cy="345"/>
            </a:xfrm>
            <a:prstGeom prst="rect">
              <a:avLst/>
            </a:prstGeom>
            <a:solidFill>
              <a:srgbClr val="838D9B"/>
            </a:solidFill>
            <a:ln w="22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215900" indent="-215900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en-US" sz="2400" b="1">
                  <a:solidFill>
                    <a:srgbClr val="000000"/>
                  </a:solidFill>
                </a:rPr>
                <a:t>58</a:t>
              </a:r>
            </a:p>
          </p:txBody>
        </p:sp>
        <p:sp>
          <p:nvSpPr>
            <p:cNvPr id="86076" name="Rectangle 47"/>
            <p:cNvSpPr>
              <a:spLocks noChangeArrowheads="1"/>
            </p:cNvSpPr>
            <p:nvPr/>
          </p:nvSpPr>
          <p:spPr bwMode="auto">
            <a:xfrm>
              <a:off x="4392" y="1119"/>
              <a:ext cx="423" cy="345"/>
            </a:xfrm>
            <a:prstGeom prst="rect">
              <a:avLst/>
            </a:prstGeom>
            <a:solidFill>
              <a:srgbClr val="838D9B"/>
            </a:solidFill>
            <a:ln w="22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215900" indent="-215900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86077" name="Rectangle 48"/>
            <p:cNvSpPr>
              <a:spLocks noChangeArrowheads="1"/>
            </p:cNvSpPr>
            <p:nvPr/>
          </p:nvSpPr>
          <p:spPr bwMode="auto">
            <a:xfrm>
              <a:off x="4815" y="1119"/>
              <a:ext cx="422" cy="345"/>
            </a:xfrm>
            <a:prstGeom prst="rect">
              <a:avLst/>
            </a:prstGeom>
            <a:solidFill>
              <a:srgbClr val="838D9B"/>
            </a:solidFill>
            <a:ln w="22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215900" indent="-215900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en-US" sz="2400" b="1">
                  <a:solidFill>
                    <a:srgbClr val="000000"/>
                  </a:solidFill>
                </a:rPr>
                <a:t>42</a:t>
              </a:r>
            </a:p>
          </p:txBody>
        </p:sp>
        <p:sp>
          <p:nvSpPr>
            <p:cNvPr id="86078" name="Rectangle 49"/>
            <p:cNvSpPr>
              <a:spLocks noChangeArrowheads="1"/>
            </p:cNvSpPr>
            <p:nvPr/>
          </p:nvSpPr>
          <p:spPr bwMode="auto">
            <a:xfrm>
              <a:off x="5238" y="1119"/>
              <a:ext cx="422" cy="345"/>
            </a:xfrm>
            <a:prstGeom prst="rect">
              <a:avLst/>
            </a:prstGeom>
            <a:solidFill>
              <a:srgbClr val="838D9B"/>
            </a:solidFill>
            <a:ln w="22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215900" indent="-215900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en-US" sz="2400" b="1">
                  <a:solidFill>
                    <a:srgbClr val="000000"/>
                  </a:solidFill>
                </a:rPr>
                <a:t>4</a:t>
              </a:r>
            </a:p>
          </p:txBody>
        </p:sp>
      </p:grpSp>
      <p:sp>
        <p:nvSpPr>
          <p:cNvPr id="86055" name="Oval 50"/>
          <p:cNvSpPr>
            <a:spLocks noChangeArrowheads="1"/>
          </p:cNvSpPr>
          <p:nvPr/>
        </p:nvSpPr>
        <p:spPr bwMode="auto">
          <a:xfrm>
            <a:off x="4367213" y="1776413"/>
            <a:ext cx="503237" cy="503237"/>
          </a:xfrm>
          <a:prstGeom prst="ellipse">
            <a:avLst/>
          </a:prstGeom>
          <a:noFill/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grpSp>
        <p:nvGrpSpPr>
          <p:cNvPr id="86056" name="Group 52"/>
          <p:cNvGrpSpPr>
            <a:grpSpLocks/>
          </p:cNvGrpSpPr>
          <p:nvPr/>
        </p:nvGrpSpPr>
        <p:grpSpPr bwMode="auto">
          <a:xfrm>
            <a:off x="6383338" y="2940050"/>
            <a:ext cx="1593850" cy="514350"/>
            <a:chOff x="4021" y="1852"/>
            <a:chExt cx="1004" cy="324"/>
          </a:xfrm>
        </p:grpSpPr>
        <p:sp>
          <p:nvSpPr>
            <p:cNvPr id="86065" name="Oval 53"/>
            <p:cNvSpPr>
              <a:spLocks noChangeArrowheads="1"/>
            </p:cNvSpPr>
            <p:nvPr/>
          </p:nvSpPr>
          <p:spPr bwMode="auto">
            <a:xfrm>
              <a:off x="4021" y="1860"/>
              <a:ext cx="316" cy="316"/>
            </a:xfrm>
            <a:prstGeom prst="ellipse">
              <a:avLst/>
            </a:prstGeom>
            <a:noFill/>
            <a:ln w="22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/>
            </a:p>
          </p:txBody>
        </p:sp>
        <p:cxnSp>
          <p:nvCxnSpPr>
            <p:cNvPr id="86066" name="AutoShape 54"/>
            <p:cNvCxnSpPr>
              <a:cxnSpLocks noChangeShapeType="1"/>
              <a:stCxn id="86065" idx="0"/>
            </p:cNvCxnSpPr>
            <p:nvPr/>
          </p:nvCxnSpPr>
          <p:spPr bwMode="auto">
            <a:xfrm>
              <a:off x="4180" y="1860"/>
              <a:ext cx="846" cy="0"/>
            </a:xfrm>
            <a:prstGeom prst="curvedConnector3">
              <a:avLst>
                <a:gd name="adj1" fmla="val 50000"/>
              </a:avLst>
            </a:prstGeom>
            <a:noFill/>
            <a:ln w="22320" cap="sq">
              <a:solidFill>
                <a:srgbClr val="000000"/>
              </a:solidFill>
              <a:miter lim="800000"/>
              <a:headEnd type="triangle" w="lg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86057" name="Group 55"/>
          <p:cNvGrpSpPr>
            <a:grpSpLocks/>
          </p:cNvGrpSpPr>
          <p:nvPr/>
        </p:nvGrpSpPr>
        <p:grpSpPr bwMode="auto">
          <a:xfrm>
            <a:off x="3024188" y="4116388"/>
            <a:ext cx="4283075" cy="514350"/>
            <a:chOff x="1905" y="2593"/>
            <a:chExt cx="2698" cy="324"/>
          </a:xfrm>
        </p:grpSpPr>
        <p:sp>
          <p:nvSpPr>
            <p:cNvPr id="86063" name="Oval 56"/>
            <p:cNvSpPr>
              <a:spLocks noChangeArrowheads="1"/>
            </p:cNvSpPr>
            <p:nvPr/>
          </p:nvSpPr>
          <p:spPr bwMode="auto">
            <a:xfrm>
              <a:off x="1905" y="2600"/>
              <a:ext cx="316" cy="316"/>
            </a:xfrm>
            <a:prstGeom prst="ellipse">
              <a:avLst/>
            </a:prstGeom>
            <a:noFill/>
            <a:ln w="22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/>
            </a:p>
          </p:txBody>
        </p:sp>
        <p:cxnSp>
          <p:nvCxnSpPr>
            <p:cNvPr id="86064" name="AutoShape 57"/>
            <p:cNvCxnSpPr>
              <a:cxnSpLocks noChangeShapeType="1"/>
              <a:stCxn id="86063" idx="0"/>
            </p:cNvCxnSpPr>
            <p:nvPr/>
          </p:nvCxnSpPr>
          <p:spPr bwMode="auto">
            <a:xfrm>
              <a:off x="2063" y="2600"/>
              <a:ext cx="2539" cy="0"/>
            </a:xfrm>
            <a:prstGeom prst="curvedConnector3">
              <a:avLst>
                <a:gd name="adj1" fmla="val 50000"/>
              </a:avLst>
            </a:prstGeom>
            <a:noFill/>
            <a:ln w="22320" cap="sq">
              <a:solidFill>
                <a:srgbClr val="000000"/>
              </a:solidFill>
              <a:miter lim="800000"/>
              <a:headEnd type="triangle" w="lg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86058" name="Oval 58"/>
          <p:cNvSpPr>
            <a:spLocks noChangeArrowheads="1"/>
          </p:cNvSpPr>
          <p:nvPr/>
        </p:nvSpPr>
        <p:spPr bwMode="auto">
          <a:xfrm>
            <a:off x="6383338" y="5303838"/>
            <a:ext cx="503237" cy="503237"/>
          </a:xfrm>
          <a:prstGeom prst="ellipse">
            <a:avLst/>
          </a:prstGeom>
          <a:noFill/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6059" name="Text Box 59"/>
          <p:cNvSpPr txBox="1">
            <a:spLocks noChangeArrowheads="1"/>
          </p:cNvSpPr>
          <p:nvPr/>
        </p:nvSpPr>
        <p:spPr bwMode="auto">
          <a:xfrm>
            <a:off x="1008063" y="1570037"/>
            <a:ext cx="8064500" cy="5211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Selection Sort: Example 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86060" name="Straight Connector 17"/>
          <p:cNvCxnSpPr>
            <a:cxnSpLocks noChangeShapeType="1"/>
          </p:cNvCxnSpPr>
          <p:nvPr/>
        </p:nvCxnSpPr>
        <p:spPr bwMode="auto">
          <a:xfrm>
            <a:off x="4659313" y="1265238"/>
            <a:ext cx="40386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61" name="Straight Arrow Connector 19"/>
          <p:cNvCxnSpPr>
            <a:cxnSpLocks noChangeShapeType="1"/>
          </p:cNvCxnSpPr>
          <p:nvPr/>
        </p:nvCxnSpPr>
        <p:spPr bwMode="auto">
          <a:xfrm>
            <a:off x="4659313" y="1265238"/>
            <a:ext cx="0" cy="5111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62" name="Straight Arrow Connector 21"/>
          <p:cNvCxnSpPr>
            <a:cxnSpLocks noChangeShapeType="1"/>
          </p:cNvCxnSpPr>
          <p:nvPr/>
        </p:nvCxnSpPr>
        <p:spPr bwMode="auto">
          <a:xfrm>
            <a:off x="8697913" y="1265238"/>
            <a:ext cx="0" cy="5111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C391C6-6E72-4292-A249-1F305A921DD6}" type="datetime1">
              <a:rPr lang="en-US" smtClean="0"/>
              <a:t>2/28/2017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848EB-6DB2-4BFF-B0B8-CFA25EA78AED}" type="slidenum">
              <a:rPr lang="en-IN" smtClean="0"/>
              <a:pPr>
                <a:defRPr/>
              </a:pPr>
              <a:t>41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/>
          <p:cNvSpPr>
            <a:spLocks noChangeArrowheads="1"/>
          </p:cNvSpPr>
          <p:nvPr/>
        </p:nvSpPr>
        <p:spPr bwMode="auto">
          <a:xfrm>
            <a:off x="6299200" y="2351088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42</a:t>
            </a:r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923925" y="2351088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1595438" y="2351088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auto">
          <a:xfrm>
            <a:off x="2266950" y="2351088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8070" name="Rectangle 5"/>
          <p:cNvSpPr>
            <a:spLocks noChangeArrowheads="1"/>
          </p:cNvSpPr>
          <p:nvPr/>
        </p:nvSpPr>
        <p:spPr bwMode="auto">
          <a:xfrm>
            <a:off x="2940050" y="2351088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8071" name="Rectangle 6"/>
          <p:cNvSpPr>
            <a:spLocks noChangeArrowheads="1"/>
          </p:cNvSpPr>
          <p:nvPr/>
        </p:nvSpPr>
        <p:spPr bwMode="auto">
          <a:xfrm>
            <a:off x="3611563" y="2351088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8072" name="Rectangle 7"/>
          <p:cNvSpPr>
            <a:spLocks noChangeArrowheads="1"/>
          </p:cNvSpPr>
          <p:nvPr/>
        </p:nvSpPr>
        <p:spPr bwMode="auto">
          <a:xfrm>
            <a:off x="4283075" y="2351088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8073" name="Rectangle 8"/>
          <p:cNvSpPr>
            <a:spLocks noChangeArrowheads="1"/>
          </p:cNvSpPr>
          <p:nvPr/>
        </p:nvSpPr>
        <p:spPr bwMode="auto">
          <a:xfrm>
            <a:off x="4956175" y="2351088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8074" name="Rectangle 9"/>
          <p:cNvSpPr>
            <a:spLocks noChangeArrowheads="1"/>
          </p:cNvSpPr>
          <p:nvPr/>
        </p:nvSpPr>
        <p:spPr bwMode="auto">
          <a:xfrm>
            <a:off x="8315325" y="2351088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65</a:t>
            </a:r>
          </a:p>
        </p:txBody>
      </p:sp>
      <p:sp>
        <p:nvSpPr>
          <p:cNvPr id="88075" name="Oval 10"/>
          <p:cNvSpPr>
            <a:spLocks noChangeArrowheads="1"/>
          </p:cNvSpPr>
          <p:nvPr/>
        </p:nvSpPr>
        <p:spPr bwMode="auto">
          <a:xfrm>
            <a:off x="1008063" y="2351088"/>
            <a:ext cx="503237" cy="503237"/>
          </a:xfrm>
          <a:prstGeom prst="ellipse">
            <a:avLst/>
          </a:prstGeom>
          <a:noFill/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8076" name="Rectangle 11"/>
          <p:cNvSpPr>
            <a:spLocks noChangeArrowheads="1"/>
          </p:cNvSpPr>
          <p:nvPr/>
        </p:nvSpPr>
        <p:spPr bwMode="auto">
          <a:xfrm>
            <a:off x="7643813" y="2351088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58</a:t>
            </a:r>
          </a:p>
        </p:txBody>
      </p:sp>
      <p:sp>
        <p:nvSpPr>
          <p:cNvPr id="88077" name="Rectangle 12"/>
          <p:cNvSpPr>
            <a:spLocks noChangeArrowheads="1"/>
          </p:cNvSpPr>
          <p:nvPr/>
        </p:nvSpPr>
        <p:spPr bwMode="auto">
          <a:xfrm>
            <a:off x="6972300" y="2351088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88078" name="Rectangle 13"/>
          <p:cNvSpPr>
            <a:spLocks noChangeArrowheads="1"/>
          </p:cNvSpPr>
          <p:nvPr/>
        </p:nvSpPr>
        <p:spPr bwMode="auto">
          <a:xfrm>
            <a:off x="5627688" y="2351088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-1</a:t>
            </a:r>
          </a:p>
        </p:txBody>
      </p:sp>
      <p:cxnSp>
        <p:nvCxnSpPr>
          <p:cNvPr id="88079" name="AutoShape 14"/>
          <p:cNvCxnSpPr>
            <a:cxnSpLocks noChangeShapeType="1"/>
            <a:stCxn id="88075" idx="0"/>
            <a:endCxn id="88078" idx="0"/>
          </p:cNvCxnSpPr>
          <p:nvPr/>
        </p:nvCxnSpPr>
        <p:spPr bwMode="auto">
          <a:xfrm>
            <a:off x="1258888" y="2351088"/>
            <a:ext cx="4703762" cy="1587"/>
          </a:xfrm>
          <a:prstGeom prst="curvedConnector3">
            <a:avLst>
              <a:gd name="adj1" fmla="val 50000"/>
            </a:avLst>
          </a:prstGeom>
          <a:noFill/>
          <a:ln w="22320" cap="sq">
            <a:solidFill>
              <a:srgbClr val="000000"/>
            </a:solidFill>
            <a:miter lim="800000"/>
            <a:headEnd type="triangle" w="lg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80" name="Rectangle 15"/>
          <p:cNvSpPr>
            <a:spLocks noChangeArrowheads="1"/>
          </p:cNvSpPr>
          <p:nvPr/>
        </p:nvSpPr>
        <p:spPr bwMode="auto">
          <a:xfrm>
            <a:off x="6299200" y="3527425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42</a:t>
            </a:r>
          </a:p>
        </p:txBody>
      </p:sp>
      <p:sp>
        <p:nvSpPr>
          <p:cNvPr id="88081" name="Rectangle 16"/>
          <p:cNvSpPr>
            <a:spLocks noChangeArrowheads="1"/>
          </p:cNvSpPr>
          <p:nvPr/>
        </p:nvSpPr>
        <p:spPr bwMode="auto">
          <a:xfrm>
            <a:off x="923925" y="3527425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-1</a:t>
            </a:r>
          </a:p>
        </p:txBody>
      </p:sp>
      <p:sp>
        <p:nvSpPr>
          <p:cNvPr id="88082" name="Rectangle 17"/>
          <p:cNvSpPr>
            <a:spLocks noChangeArrowheads="1"/>
          </p:cNvSpPr>
          <p:nvPr/>
        </p:nvSpPr>
        <p:spPr bwMode="auto">
          <a:xfrm>
            <a:off x="1595438" y="3527425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8083" name="Rectangle 18"/>
          <p:cNvSpPr>
            <a:spLocks noChangeArrowheads="1"/>
          </p:cNvSpPr>
          <p:nvPr/>
        </p:nvSpPr>
        <p:spPr bwMode="auto">
          <a:xfrm>
            <a:off x="2266950" y="3527425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8084" name="Rectangle 19"/>
          <p:cNvSpPr>
            <a:spLocks noChangeArrowheads="1"/>
          </p:cNvSpPr>
          <p:nvPr/>
        </p:nvSpPr>
        <p:spPr bwMode="auto">
          <a:xfrm>
            <a:off x="2940050" y="3527425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8085" name="Rectangle 20"/>
          <p:cNvSpPr>
            <a:spLocks noChangeArrowheads="1"/>
          </p:cNvSpPr>
          <p:nvPr/>
        </p:nvSpPr>
        <p:spPr bwMode="auto">
          <a:xfrm>
            <a:off x="3611563" y="3527425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8086" name="Rectangle 21"/>
          <p:cNvSpPr>
            <a:spLocks noChangeArrowheads="1"/>
          </p:cNvSpPr>
          <p:nvPr/>
        </p:nvSpPr>
        <p:spPr bwMode="auto">
          <a:xfrm>
            <a:off x="4283075" y="3527425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8087" name="Rectangle 22"/>
          <p:cNvSpPr>
            <a:spLocks noChangeArrowheads="1"/>
          </p:cNvSpPr>
          <p:nvPr/>
        </p:nvSpPr>
        <p:spPr bwMode="auto">
          <a:xfrm>
            <a:off x="4956175" y="3527425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8088" name="Rectangle 23"/>
          <p:cNvSpPr>
            <a:spLocks noChangeArrowheads="1"/>
          </p:cNvSpPr>
          <p:nvPr/>
        </p:nvSpPr>
        <p:spPr bwMode="auto">
          <a:xfrm>
            <a:off x="8315325" y="3527425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65</a:t>
            </a:r>
          </a:p>
        </p:txBody>
      </p:sp>
      <p:sp>
        <p:nvSpPr>
          <p:cNvPr id="88089" name="Oval 24"/>
          <p:cNvSpPr>
            <a:spLocks noChangeArrowheads="1"/>
          </p:cNvSpPr>
          <p:nvPr/>
        </p:nvSpPr>
        <p:spPr bwMode="auto">
          <a:xfrm>
            <a:off x="4367213" y="3527425"/>
            <a:ext cx="503237" cy="503238"/>
          </a:xfrm>
          <a:prstGeom prst="ellipse">
            <a:avLst/>
          </a:prstGeom>
          <a:noFill/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8090" name="Rectangle 25"/>
          <p:cNvSpPr>
            <a:spLocks noChangeArrowheads="1"/>
          </p:cNvSpPr>
          <p:nvPr/>
        </p:nvSpPr>
        <p:spPr bwMode="auto">
          <a:xfrm>
            <a:off x="7643813" y="3527425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58</a:t>
            </a:r>
          </a:p>
        </p:txBody>
      </p:sp>
      <p:sp>
        <p:nvSpPr>
          <p:cNvPr id="88091" name="Rectangle 26"/>
          <p:cNvSpPr>
            <a:spLocks noChangeArrowheads="1"/>
          </p:cNvSpPr>
          <p:nvPr/>
        </p:nvSpPr>
        <p:spPr bwMode="auto">
          <a:xfrm>
            <a:off x="6972300" y="3527425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88092" name="Rectangle 27"/>
          <p:cNvSpPr>
            <a:spLocks noChangeArrowheads="1"/>
          </p:cNvSpPr>
          <p:nvPr/>
        </p:nvSpPr>
        <p:spPr bwMode="auto">
          <a:xfrm>
            <a:off x="5627688" y="3527425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40</a:t>
            </a:r>
          </a:p>
        </p:txBody>
      </p:sp>
      <p:cxnSp>
        <p:nvCxnSpPr>
          <p:cNvPr id="88093" name="AutoShape 28"/>
          <p:cNvCxnSpPr>
            <a:cxnSpLocks noChangeShapeType="1"/>
            <a:stCxn id="88089" idx="0"/>
            <a:endCxn id="88087" idx="0"/>
          </p:cNvCxnSpPr>
          <p:nvPr/>
        </p:nvCxnSpPr>
        <p:spPr bwMode="auto">
          <a:xfrm>
            <a:off x="4619625" y="3527425"/>
            <a:ext cx="673100" cy="1588"/>
          </a:xfrm>
          <a:prstGeom prst="curvedConnector3">
            <a:avLst>
              <a:gd name="adj1" fmla="val 50000"/>
            </a:avLst>
          </a:prstGeom>
          <a:noFill/>
          <a:ln w="22320" cap="sq">
            <a:solidFill>
              <a:srgbClr val="000000"/>
            </a:solidFill>
            <a:miter lim="800000"/>
            <a:headEnd type="triangle" w="lg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94" name="Rectangle 29"/>
          <p:cNvSpPr>
            <a:spLocks noChangeArrowheads="1"/>
          </p:cNvSpPr>
          <p:nvPr/>
        </p:nvSpPr>
        <p:spPr bwMode="auto">
          <a:xfrm>
            <a:off x="6299200" y="4703763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42</a:t>
            </a:r>
          </a:p>
        </p:txBody>
      </p:sp>
      <p:sp>
        <p:nvSpPr>
          <p:cNvPr id="88095" name="Rectangle 30"/>
          <p:cNvSpPr>
            <a:spLocks noChangeArrowheads="1"/>
          </p:cNvSpPr>
          <p:nvPr/>
        </p:nvSpPr>
        <p:spPr bwMode="auto">
          <a:xfrm>
            <a:off x="923925" y="4703763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-1</a:t>
            </a:r>
          </a:p>
        </p:txBody>
      </p:sp>
      <p:sp>
        <p:nvSpPr>
          <p:cNvPr id="88096" name="Rectangle 31"/>
          <p:cNvSpPr>
            <a:spLocks noChangeArrowheads="1"/>
          </p:cNvSpPr>
          <p:nvPr/>
        </p:nvSpPr>
        <p:spPr bwMode="auto">
          <a:xfrm>
            <a:off x="1595438" y="4703763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8097" name="Rectangle 32"/>
          <p:cNvSpPr>
            <a:spLocks noChangeArrowheads="1"/>
          </p:cNvSpPr>
          <p:nvPr/>
        </p:nvSpPr>
        <p:spPr bwMode="auto">
          <a:xfrm>
            <a:off x="2266950" y="4703763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8098" name="Rectangle 33"/>
          <p:cNvSpPr>
            <a:spLocks noChangeArrowheads="1"/>
          </p:cNvSpPr>
          <p:nvPr/>
        </p:nvSpPr>
        <p:spPr bwMode="auto">
          <a:xfrm>
            <a:off x="2940050" y="4703763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8099" name="Rectangle 34"/>
          <p:cNvSpPr>
            <a:spLocks noChangeArrowheads="1"/>
          </p:cNvSpPr>
          <p:nvPr/>
        </p:nvSpPr>
        <p:spPr bwMode="auto">
          <a:xfrm>
            <a:off x="3611563" y="4703763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8100" name="Rectangle 35"/>
          <p:cNvSpPr>
            <a:spLocks noChangeArrowheads="1"/>
          </p:cNvSpPr>
          <p:nvPr/>
        </p:nvSpPr>
        <p:spPr bwMode="auto">
          <a:xfrm>
            <a:off x="4956175" y="4703763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8101" name="Rectangle 36"/>
          <p:cNvSpPr>
            <a:spLocks noChangeArrowheads="1"/>
          </p:cNvSpPr>
          <p:nvPr/>
        </p:nvSpPr>
        <p:spPr bwMode="auto">
          <a:xfrm>
            <a:off x="8315325" y="4703763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65</a:t>
            </a:r>
          </a:p>
        </p:txBody>
      </p:sp>
      <p:sp>
        <p:nvSpPr>
          <p:cNvPr id="88102" name="Oval 37"/>
          <p:cNvSpPr>
            <a:spLocks noChangeArrowheads="1"/>
          </p:cNvSpPr>
          <p:nvPr/>
        </p:nvSpPr>
        <p:spPr bwMode="auto">
          <a:xfrm>
            <a:off x="3024188" y="4703763"/>
            <a:ext cx="503237" cy="503237"/>
          </a:xfrm>
          <a:prstGeom prst="ellipse">
            <a:avLst/>
          </a:prstGeom>
          <a:noFill/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8103" name="Rectangle 38"/>
          <p:cNvSpPr>
            <a:spLocks noChangeArrowheads="1"/>
          </p:cNvSpPr>
          <p:nvPr/>
        </p:nvSpPr>
        <p:spPr bwMode="auto">
          <a:xfrm>
            <a:off x="7643813" y="4703763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58</a:t>
            </a:r>
          </a:p>
        </p:txBody>
      </p:sp>
      <p:sp>
        <p:nvSpPr>
          <p:cNvPr id="88104" name="Rectangle 39"/>
          <p:cNvSpPr>
            <a:spLocks noChangeArrowheads="1"/>
          </p:cNvSpPr>
          <p:nvPr/>
        </p:nvSpPr>
        <p:spPr bwMode="auto">
          <a:xfrm>
            <a:off x="6972300" y="4703763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88105" name="Rectangle 40"/>
          <p:cNvSpPr>
            <a:spLocks noChangeArrowheads="1"/>
          </p:cNvSpPr>
          <p:nvPr/>
        </p:nvSpPr>
        <p:spPr bwMode="auto">
          <a:xfrm>
            <a:off x="5627688" y="4703763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88106" name="Rectangle 41"/>
          <p:cNvSpPr>
            <a:spLocks noChangeArrowheads="1"/>
          </p:cNvSpPr>
          <p:nvPr/>
        </p:nvSpPr>
        <p:spPr bwMode="auto">
          <a:xfrm>
            <a:off x="4283075" y="4703763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0</a:t>
            </a:r>
          </a:p>
        </p:txBody>
      </p:sp>
      <p:cxnSp>
        <p:nvCxnSpPr>
          <p:cNvPr id="88107" name="AutoShape 42"/>
          <p:cNvCxnSpPr>
            <a:cxnSpLocks noChangeShapeType="1"/>
            <a:stCxn id="88102" idx="0"/>
            <a:endCxn id="88106" idx="0"/>
          </p:cNvCxnSpPr>
          <p:nvPr/>
        </p:nvCxnSpPr>
        <p:spPr bwMode="auto">
          <a:xfrm>
            <a:off x="3275013" y="4703763"/>
            <a:ext cx="1344612" cy="1587"/>
          </a:xfrm>
          <a:prstGeom prst="curvedConnector3">
            <a:avLst>
              <a:gd name="adj1" fmla="val 50000"/>
            </a:avLst>
          </a:prstGeom>
          <a:noFill/>
          <a:ln w="22320" cap="sq">
            <a:solidFill>
              <a:srgbClr val="000000"/>
            </a:solidFill>
            <a:miter lim="800000"/>
            <a:headEnd type="triangle" w="lg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108" name="Rectangle 43"/>
          <p:cNvSpPr>
            <a:spLocks noChangeArrowheads="1"/>
          </p:cNvSpPr>
          <p:nvPr/>
        </p:nvSpPr>
        <p:spPr bwMode="auto">
          <a:xfrm>
            <a:off x="6299200" y="5964238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42</a:t>
            </a:r>
          </a:p>
        </p:txBody>
      </p:sp>
      <p:sp>
        <p:nvSpPr>
          <p:cNvPr id="88109" name="Rectangle 44"/>
          <p:cNvSpPr>
            <a:spLocks noChangeArrowheads="1"/>
          </p:cNvSpPr>
          <p:nvPr/>
        </p:nvSpPr>
        <p:spPr bwMode="auto">
          <a:xfrm>
            <a:off x="923925" y="5964238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-1</a:t>
            </a:r>
          </a:p>
        </p:txBody>
      </p:sp>
      <p:sp>
        <p:nvSpPr>
          <p:cNvPr id="88110" name="Rectangle 45"/>
          <p:cNvSpPr>
            <a:spLocks noChangeArrowheads="1"/>
          </p:cNvSpPr>
          <p:nvPr/>
        </p:nvSpPr>
        <p:spPr bwMode="auto">
          <a:xfrm>
            <a:off x="1595438" y="5964238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8111" name="Rectangle 46"/>
          <p:cNvSpPr>
            <a:spLocks noChangeArrowheads="1"/>
          </p:cNvSpPr>
          <p:nvPr/>
        </p:nvSpPr>
        <p:spPr bwMode="auto">
          <a:xfrm>
            <a:off x="2266950" y="5964238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8112" name="Rectangle 47"/>
          <p:cNvSpPr>
            <a:spLocks noChangeArrowheads="1"/>
          </p:cNvSpPr>
          <p:nvPr/>
        </p:nvSpPr>
        <p:spPr bwMode="auto">
          <a:xfrm>
            <a:off x="2940050" y="5964238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8113" name="Rectangle 48"/>
          <p:cNvSpPr>
            <a:spLocks noChangeArrowheads="1"/>
          </p:cNvSpPr>
          <p:nvPr/>
        </p:nvSpPr>
        <p:spPr bwMode="auto">
          <a:xfrm>
            <a:off x="3611563" y="5964238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8114" name="Rectangle 49"/>
          <p:cNvSpPr>
            <a:spLocks noChangeArrowheads="1"/>
          </p:cNvSpPr>
          <p:nvPr/>
        </p:nvSpPr>
        <p:spPr bwMode="auto">
          <a:xfrm>
            <a:off x="4956175" y="5964238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8115" name="Rectangle 50"/>
          <p:cNvSpPr>
            <a:spLocks noChangeArrowheads="1"/>
          </p:cNvSpPr>
          <p:nvPr/>
        </p:nvSpPr>
        <p:spPr bwMode="auto">
          <a:xfrm>
            <a:off x="8315325" y="5964238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65</a:t>
            </a:r>
          </a:p>
        </p:txBody>
      </p:sp>
      <p:sp>
        <p:nvSpPr>
          <p:cNvPr id="88116" name="Oval 51"/>
          <p:cNvSpPr>
            <a:spLocks noChangeArrowheads="1"/>
          </p:cNvSpPr>
          <p:nvPr/>
        </p:nvSpPr>
        <p:spPr bwMode="auto">
          <a:xfrm>
            <a:off x="3695700" y="5964238"/>
            <a:ext cx="503238" cy="503237"/>
          </a:xfrm>
          <a:prstGeom prst="ellipse">
            <a:avLst/>
          </a:prstGeom>
          <a:noFill/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8117" name="Rectangle 52"/>
          <p:cNvSpPr>
            <a:spLocks noChangeArrowheads="1"/>
          </p:cNvSpPr>
          <p:nvPr/>
        </p:nvSpPr>
        <p:spPr bwMode="auto">
          <a:xfrm>
            <a:off x="7643813" y="5964238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58</a:t>
            </a:r>
          </a:p>
        </p:txBody>
      </p:sp>
      <p:sp>
        <p:nvSpPr>
          <p:cNvPr id="88118" name="Rectangle 53"/>
          <p:cNvSpPr>
            <a:spLocks noChangeArrowheads="1"/>
          </p:cNvSpPr>
          <p:nvPr/>
        </p:nvSpPr>
        <p:spPr bwMode="auto">
          <a:xfrm>
            <a:off x="6972300" y="5964238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88119" name="Rectangle 54"/>
          <p:cNvSpPr>
            <a:spLocks noChangeArrowheads="1"/>
          </p:cNvSpPr>
          <p:nvPr/>
        </p:nvSpPr>
        <p:spPr bwMode="auto">
          <a:xfrm>
            <a:off x="5627688" y="5964238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88120" name="Rectangle 55"/>
          <p:cNvSpPr>
            <a:spLocks noChangeArrowheads="1"/>
          </p:cNvSpPr>
          <p:nvPr/>
        </p:nvSpPr>
        <p:spPr bwMode="auto">
          <a:xfrm>
            <a:off x="4283075" y="5964238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8121" name="Text Box 56"/>
          <p:cNvSpPr txBox="1">
            <a:spLocks noChangeArrowheads="1"/>
          </p:cNvSpPr>
          <p:nvPr/>
        </p:nvSpPr>
        <p:spPr bwMode="auto">
          <a:xfrm>
            <a:off x="0" y="38100"/>
            <a:ext cx="10080625" cy="71755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4400">
                <a:solidFill>
                  <a:srgbClr val="000000"/>
                </a:solidFill>
              </a:rPr>
              <a:t>Selection Sort: Example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E406F7-F1D3-4638-9999-B50BB6031CD4}" type="datetime1">
              <a:rPr lang="en-US" smtClean="0"/>
              <a:t>2/28/2017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848EB-6DB2-4BFF-B0B8-CFA25EA78AED}" type="slidenum">
              <a:rPr lang="en-IN" smtClean="0"/>
              <a:pPr>
                <a:defRPr/>
              </a:pPr>
              <a:t>42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ChangeArrowheads="1"/>
          </p:cNvSpPr>
          <p:nvPr/>
        </p:nvSpPr>
        <p:spPr bwMode="auto">
          <a:xfrm>
            <a:off x="2266950" y="3359150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0115" name="Rectangle 2"/>
          <p:cNvSpPr>
            <a:spLocks noChangeArrowheads="1"/>
          </p:cNvSpPr>
          <p:nvPr/>
        </p:nvSpPr>
        <p:spPr bwMode="auto">
          <a:xfrm>
            <a:off x="6299200" y="2519363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42</a:t>
            </a:r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923925" y="2519363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-1</a:t>
            </a:r>
          </a:p>
        </p:txBody>
      </p:sp>
      <p:sp>
        <p:nvSpPr>
          <p:cNvPr id="90117" name="Rectangle 4"/>
          <p:cNvSpPr>
            <a:spLocks noChangeArrowheads="1"/>
          </p:cNvSpPr>
          <p:nvPr/>
        </p:nvSpPr>
        <p:spPr bwMode="auto">
          <a:xfrm>
            <a:off x="1595438" y="2519363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0118" name="Rectangle 5"/>
          <p:cNvSpPr>
            <a:spLocks noChangeArrowheads="1"/>
          </p:cNvSpPr>
          <p:nvPr/>
        </p:nvSpPr>
        <p:spPr bwMode="auto">
          <a:xfrm>
            <a:off x="2266950" y="2519363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0119" name="Rectangle 6"/>
          <p:cNvSpPr>
            <a:spLocks noChangeArrowheads="1"/>
          </p:cNvSpPr>
          <p:nvPr/>
        </p:nvSpPr>
        <p:spPr bwMode="auto">
          <a:xfrm>
            <a:off x="3611563" y="2519363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0120" name="Rectangle 7"/>
          <p:cNvSpPr>
            <a:spLocks noChangeArrowheads="1"/>
          </p:cNvSpPr>
          <p:nvPr/>
        </p:nvSpPr>
        <p:spPr bwMode="auto">
          <a:xfrm>
            <a:off x="4956175" y="2519363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0121" name="Rectangle 8"/>
          <p:cNvSpPr>
            <a:spLocks noChangeArrowheads="1"/>
          </p:cNvSpPr>
          <p:nvPr/>
        </p:nvSpPr>
        <p:spPr bwMode="auto">
          <a:xfrm>
            <a:off x="8315325" y="2519363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65</a:t>
            </a:r>
          </a:p>
        </p:txBody>
      </p:sp>
      <p:sp>
        <p:nvSpPr>
          <p:cNvPr id="90122" name="Oval 9"/>
          <p:cNvSpPr>
            <a:spLocks noChangeArrowheads="1"/>
          </p:cNvSpPr>
          <p:nvPr/>
        </p:nvSpPr>
        <p:spPr bwMode="auto">
          <a:xfrm>
            <a:off x="1679575" y="2519363"/>
            <a:ext cx="503238" cy="503237"/>
          </a:xfrm>
          <a:prstGeom prst="ellipse">
            <a:avLst/>
          </a:prstGeom>
          <a:noFill/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90123" name="Rectangle 10"/>
          <p:cNvSpPr>
            <a:spLocks noChangeArrowheads="1"/>
          </p:cNvSpPr>
          <p:nvPr/>
        </p:nvSpPr>
        <p:spPr bwMode="auto">
          <a:xfrm>
            <a:off x="7643813" y="2519363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58</a:t>
            </a:r>
          </a:p>
        </p:txBody>
      </p:sp>
      <p:sp>
        <p:nvSpPr>
          <p:cNvPr id="90124" name="Rectangle 11"/>
          <p:cNvSpPr>
            <a:spLocks noChangeArrowheads="1"/>
          </p:cNvSpPr>
          <p:nvPr/>
        </p:nvSpPr>
        <p:spPr bwMode="auto">
          <a:xfrm>
            <a:off x="6972300" y="2519363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90125" name="Rectangle 12"/>
          <p:cNvSpPr>
            <a:spLocks noChangeArrowheads="1"/>
          </p:cNvSpPr>
          <p:nvPr/>
        </p:nvSpPr>
        <p:spPr bwMode="auto">
          <a:xfrm>
            <a:off x="5627688" y="2519363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90126" name="Rectangle 13"/>
          <p:cNvSpPr>
            <a:spLocks noChangeArrowheads="1"/>
          </p:cNvSpPr>
          <p:nvPr/>
        </p:nvSpPr>
        <p:spPr bwMode="auto">
          <a:xfrm>
            <a:off x="4283075" y="2519363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0127" name="Rectangle 14"/>
          <p:cNvSpPr>
            <a:spLocks noChangeArrowheads="1"/>
          </p:cNvSpPr>
          <p:nvPr/>
        </p:nvSpPr>
        <p:spPr bwMode="auto">
          <a:xfrm>
            <a:off x="2940050" y="2519363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0</a:t>
            </a:r>
          </a:p>
        </p:txBody>
      </p:sp>
      <p:cxnSp>
        <p:nvCxnSpPr>
          <p:cNvPr id="90128" name="AutoShape 15"/>
          <p:cNvCxnSpPr>
            <a:cxnSpLocks noChangeShapeType="1"/>
            <a:stCxn id="90122" idx="0"/>
            <a:endCxn id="90127" idx="0"/>
          </p:cNvCxnSpPr>
          <p:nvPr/>
        </p:nvCxnSpPr>
        <p:spPr bwMode="auto">
          <a:xfrm>
            <a:off x="1931988" y="2519363"/>
            <a:ext cx="1344612" cy="1587"/>
          </a:xfrm>
          <a:prstGeom prst="curvedConnector3">
            <a:avLst>
              <a:gd name="adj1" fmla="val 50000"/>
            </a:avLst>
          </a:prstGeom>
          <a:noFill/>
          <a:ln w="22320" cap="sq">
            <a:solidFill>
              <a:srgbClr val="000000"/>
            </a:solidFill>
            <a:miter lim="800000"/>
            <a:headEnd type="triangle" w="lg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0129" name="Rectangle 16"/>
          <p:cNvSpPr>
            <a:spLocks noChangeArrowheads="1"/>
          </p:cNvSpPr>
          <p:nvPr/>
        </p:nvSpPr>
        <p:spPr bwMode="auto">
          <a:xfrm>
            <a:off x="6299200" y="3359150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42</a:t>
            </a:r>
          </a:p>
        </p:txBody>
      </p:sp>
      <p:sp>
        <p:nvSpPr>
          <p:cNvPr id="90130" name="Rectangle 17"/>
          <p:cNvSpPr>
            <a:spLocks noChangeArrowheads="1"/>
          </p:cNvSpPr>
          <p:nvPr/>
        </p:nvSpPr>
        <p:spPr bwMode="auto">
          <a:xfrm>
            <a:off x="923925" y="3359150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-1</a:t>
            </a:r>
          </a:p>
        </p:txBody>
      </p:sp>
      <p:sp>
        <p:nvSpPr>
          <p:cNvPr id="90131" name="Rectangle 18"/>
          <p:cNvSpPr>
            <a:spLocks noChangeArrowheads="1"/>
          </p:cNvSpPr>
          <p:nvPr/>
        </p:nvSpPr>
        <p:spPr bwMode="auto">
          <a:xfrm>
            <a:off x="1595438" y="3359150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0132" name="Rectangle 19"/>
          <p:cNvSpPr>
            <a:spLocks noChangeArrowheads="1"/>
          </p:cNvSpPr>
          <p:nvPr/>
        </p:nvSpPr>
        <p:spPr bwMode="auto">
          <a:xfrm>
            <a:off x="3611563" y="3359150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0133" name="Rectangle 20"/>
          <p:cNvSpPr>
            <a:spLocks noChangeArrowheads="1"/>
          </p:cNvSpPr>
          <p:nvPr/>
        </p:nvSpPr>
        <p:spPr bwMode="auto">
          <a:xfrm>
            <a:off x="4956175" y="3359150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0134" name="Rectangle 21"/>
          <p:cNvSpPr>
            <a:spLocks noChangeArrowheads="1"/>
          </p:cNvSpPr>
          <p:nvPr/>
        </p:nvSpPr>
        <p:spPr bwMode="auto">
          <a:xfrm>
            <a:off x="8315325" y="3359150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65</a:t>
            </a:r>
          </a:p>
        </p:txBody>
      </p:sp>
      <p:sp>
        <p:nvSpPr>
          <p:cNvPr id="90135" name="Oval 22"/>
          <p:cNvSpPr>
            <a:spLocks noChangeArrowheads="1"/>
          </p:cNvSpPr>
          <p:nvPr/>
        </p:nvSpPr>
        <p:spPr bwMode="auto">
          <a:xfrm>
            <a:off x="2351088" y="3359150"/>
            <a:ext cx="503237" cy="503238"/>
          </a:xfrm>
          <a:prstGeom prst="ellipse">
            <a:avLst/>
          </a:prstGeom>
          <a:noFill/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90136" name="Rectangle 23"/>
          <p:cNvSpPr>
            <a:spLocks noChangeArrowheads="1"/>
          </p:cNvSpPr>
          <p:nvPr/>
        </p:nvSpPr>
        <p:spPr bwMode="auto">
          <a:xfrm>
            <a:off x="7643813" y="3359150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58</a:t>
            </a:r>
          </a:p>
        </p:txBody>
      </p:sp>
      <p:sp>
        <p:nvSpPr>
          <p:cNvPr id="90137" name="Rectangle 24"/>
          <p:cNvSpPr>
            <a:spLocks noChangeArrowheads="1"/>
          </p:cNvSpPr>
          <p:nvPr/>
        </p:nvSpPr>
        <p:spPr bwMode="auto">
          <a:xfrm>
            <a:off x="6972300" y="3359150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90138" name="Rectangle 25"/>
          <p:cNvSpPr>
            <a:spLocks noChangeArrowheads="1"/>
          </p:cNvSpPr>
          <p:nvPr/>
        </p:nvSpPr>
        <p:spPr bwMode="auto">
          <a:xfrm>
            <a:off x="5627688" y="3359150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90139" name="Rectangle 26"/>
          <p:cNvSpPr>
            <a:spLocks noChangeArrowheads="1"/>
          </p:cNvSpPr>
          <p:nvPr/>
        </p:nvSpPr>
        <p:spPr bwMode="auto">
          <a:xfrm>
            <a:off x="4283075" y="3359150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0140" name="Rectangle 27"/>
          <p:cNvSpPr>
            <a:spLocks noChangeArrowheads="1"/>
          </p:cNvSpPr>
          <p:nvPr/>
        </p:nvSpPr>
        <p:spPr bwMode="auto">
          <a:xfrm>
            <a:off x="2940050" y="3359150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0141" name="Rectangle 28"/>
          <p:cNvSpPr>
            <a:spLocks noChangeArrowheads="1"/>
          </p:cNvSpPr>
          <p:nvPr/>
        </p:nvSpPr>
        <p:spPr bwMode="auto">
          <a:xfrm>
            <a:off x="2266950" y="4283075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0142" name="Rectangle 29"/>
          <p:cNvSpPr>
            <a:spLocks noChangeArrowheads="1"/>
          </p:cNvSpPr>
          <p:nvPr/>
        </p:nvSpPr>
        <p:spPr bwMode="auto">
          <a:xfrm>
            <a:off x="6299200" y="4283075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42</a:t>
            </a:r>
          </a:p>
        </p:txBody>
      </p:sp>
      <p:sp>
        <p:nvSpPr>
          <p:cNvPr id="90143" name="Rectangle 30"/>
          <p:cNvSpPr>
            <a:spLocks noChangeArrowheads="1"/>
          </p:cNvSpPr>
          <p:nvPr/>
        </p:nvSpPr>
        <p:spPr bwMode="auto">
          <a:xfrm>
            <a:off x="923925" y="4283075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-1</a:t>
            </a:r>
          </a:p>
        </p:txBody>
      </p:sp>
      <p:sp>
        <p:nvSpPr>
          <p:cNvPr id="90144" name="Rectangle 31"/>
          <p:cNvSpPr>
            <a:spLocks noChangeArrowheads="1"/>
          </p:cNvSpPr>
          <p:nvPr/>
        </p:nvSpPr>
        <p:spPr bwMode="auto">
          <a:xfrm>
            <a:off x="1595438" y="4283075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0145" name="Rectangle 32"/>
          <p:cNvSpPr>
            <a:spLocks noChangeArrowheads="1"/>
          </p:cNvSpPr>
          <p:nvPr/>
        </p:nvSpPr>
        <p:spPr bwMode="auto">
          <a:xfrm>
            <a:off x="3611563" y="4283075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0146" name="Rectangle 33"/>
          <p:cNvSpPr>
            <a:spLocks noChangeArrowheads="1"/>
          </p:cNvSpPr>
          <p:nvPr/>
        </p:nvSpPr>
        <p:spPr bwMode="auto">
          <a:xfrm>
            <a:off x="4956175" y="4283075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0147" name="Rectangle 34"/>
          <p:cNvSpPr>
            <a:spLocks noChangeArrowheads="1"/>
          </p:cNvSpPr>
          <p:nvPr/>
        </p:nvSpPr>
        <p:spPr bwMode="auto">
          <a:xfrm>
            <a:off x="8315325" y="4283075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65</a:t>
            </a:r>
          </a:p>
        </p:txBody>
      </p:sp>
      <p:sp>
        <p:nvSpPr>
          <p:cNvPr id="90148" name="Oval 35"/>
          <p:cNvSpPr>
            <a:spLocks noChangeArrowheads="1"/>
          </p:cNvSpPr>
          <p:nvPr/>
        </p:nvSpPr>
        <p:spPr bwMode="auto">
          <a:xfrm>
            <a:off x="1679575" y="4283075"/>
            <a:ext cx="503238" cy="503238"/>
          </a:xfrm>
          <a:prstGeom prst="ellipse">
            <a:avLst/>
          </a:prstGeom>
          <a:noFill/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90149" name="Rectangle 36"/>
          <p:cNvSpPr>
            <a:spLocks noChangeArrowheads="1"/>
          </p:cNvSpPr>
          <p:nvPr/>
        </p:nvSpPr>
        <p:spPr bwMode="auto">
          <a:xfrm>
            <a:off x="7643813" y="4283075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58</a:t>
            </a:r>
          </a:p>
        </p:txBody>
      </p:sp>
      <p:sp>
        <p:nvSpPr>
          <p:cNvPr id="90150" name="Rectangle 37"/>
          <p:cNvSpPr>
            <a:spLocks noChangeArrowheads="1"/>
          </p:cNvSpPr>
          <p:nvPr/>
        </p:nvSpPr>
        <p:spPr bwMode="auto">
          <a:xfrm>
            <a:off x="6972300" y="4283075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90151" name="Rectangle 38"/>
          <p:cNvSpPr>
            <a:spLocks noChangeArrowheads="1"/>
          </p:cNvSpPr>
          <p:nvPr/>
        </p:nvSpPr>
        <p:spPr bwMode="auto">
          <a:xfrm>
            <a:off x="5627688" y="4283075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90152" name="Rectangle 39"/>
          <p:cNvSpPr>
            <a:spLocks noChangeArrowheads="1"/>
          </p:cNvSpPr>
          <p:nvPr/>
        </p:nvSpPr>
        <p:spPr bwMode="auto">
          <a:xfrm>
            <a:off x="4283075" y="4283075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0153" name="Rectangle 40"/>
          <p:cNvSpPr>
            <a:spLocks noChangeArrowheads="1"/>
          </p:cNvSpPr>
          <p:nvPr/>
        </p:nvSpPr>
        <p:spPr bwMode="auto">
          <a:xfrm>
            <a:off x="2940050" y="4283075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0154" name="Rectangle 41"/>
          <p:cNvSpPr>
            <a:spLocks noChangeArrowheads="1"/>
          </p:cNvSpPr>
          <p:nvPr/>
        </p:nvSpPr>
        <p:spPr bwMode="auto">
          <a:xfrm>
            <a:off x="2266950" y="6132513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0155" name="Rectangle 42"/>
          <p:cNvSpPr>
            <a:spLocks noChangeArrowheads="1"/>
          </p:cNvSpPr>
          <p:nvPr/>
        </p:nvSpPr>
        <p:spPr bwMode="auto">
          <a:xfrm>
            <a:off x="6299200" y="6132513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42</a:t>
            </a:r>
          </a:p>
        </p:txBody>
      </p:sp>
      <p:sp>
        <p:nvSpPr>
          <p:cNvPr id="90156" name="Rectangle 43"/>
          <p:cNvSpPr>
            <a:spLocks noChangeArrowheads="1"/>
          </p:cNvSpPr>
          <p:nvPr/>
        </p:nvSpPr>
        <p:spPr bwMode="auto">
          <a:xfrm>
            <a:off x="1595438" y="6132513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0157" name="Rectangle 44"/>
          <p:cNvSpPr>
            <a:spLocks noChangeArrowheads="1"/>
          </p:cNvSpPr>
          <p:nvPr/>
        </p:nvSpPr>
        <p:spPr bwMode="auto">
          <a:xfrm>
            <a:off x="3611563" y="6132513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0158" name="Rectangle 45"/>
          <p:cNvSpPr>
            <a:spLocks noChangeArrowheads="1"/>
          </p:cNvSpPr>
          <p:nvPr/>
        </p:nvSpPr>
        <p:spPr bwMode="auto">
          <a:xfrm>
            <a:off x="4956175" y="6132513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0159" name="Rectangle 46"/>
          <p:cNvSpPr>
            <a:spLocks noChangeArrowheads="1"/>
          </p:cNvSpPr>
          <p:nvPr/>
        </p:nvSpPr>
        <p:spPr bwMode="auto">
          <a:xfrm>
            <a:off x="8315325" y="6132513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65</a:t>
            </a:r>
          </a:p>
        </p:txBody>
      </p:sp>
      <p:sp>
        <p:nvSpPr>
          <p:cNvPr id="90160" name="Oval 47"/>
          <p:cNvSpPr>
            <a:spLocks noChangeArrowheads="1"/>
          </p:cNvSpPr>
          <p:nvPr/>
        </p:nvSpPr>
        <p:spPr bwMode="auto">
          <a:xfrm>
            <a:off x="1008063" y="6132513"/>
            <a:ext cx="503237" cy="503237"/>
          </a:xfrm>
          <a:prstGeom prst="ellipse">
            <a:avLst/>
          </a:prstGeom>
          <a:noFill/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90161" name="Rectangle 48"/>
          <p:cNvSpPr>
            <a:spLocks noChangeArrowheads="1"/>
          </p:cNvSpPr>
          <p:nvPr/>
        </p:nvSpPr>
        <p:spPr bwMode="auto">
          <a:xfrm>
            <a:off x="7643813" y="6132513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58</a:t>
            </a:r>
          </a:p>
        </p:txBody>
      </p:sp>
      <p:sp>
        <p:nvSpPr>
          <p:cNvPr id="90162" name="Rectangle 49"/>
          <p:cNvSpPr>
            <a:spLocks noChangeArrowheads="1"/>
          </p:cNvSpPr>
          <p:nvPr/>
        </p:nvSpPr>
        <p:spPr bwMode="auto">
          <a:xfrm>
            <a:off x="6972300" y="6132513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90163" name="Rectangle 50"/>
          <p:cNvSpPr>
            <a:spLocks noChangeArrowheads="1"/>
          </p:cNvSpPr>
          <p:nvPr/>
        </p:nvSpPr>
        <p:spPr bwMode="auto">
          <a:xfrm>
            <a:off x="5627688" y="6132513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90164" name="Rectangle 51"/>
          <p:cNvSpPr>
            <a:spLocks noChangeArrowheads="1"/>
          </p:cNvSpPr>
          <p:nvPr/>
        </p:nvSpPr>
        <p:spPr bwMode="auto">
          <a:xfrm>
            <a:off x="4283075" y="6132513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0165" name="Rectangle 52"/>
          <p:cNvSpPr>
            <a:spLocks noChangeArrowheads="1"/>
          </p:cNvSpPr>
          <p:nvPr/>
        </p:nvSpPr>
        <p:spPr bwMode="auto">
          <a:xfrm>
            <a:off x="2940050" y="6132513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0166" name="Rectangle 53"/>
          <p:cNvSpPr>
            <a:spLocks noChangeArrowheads="1"/>
          </p:cNvSpPr>
          <p:nvPr/>
        </p:nvSpPr>
        <p:spPr bwMode="auto">
          <a:xfrm>
            <a:off x="923925" y="6132513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-1</a:t>
            </a:r>
          </a:p>
        </p:txBody>
      </p:sp>
      <p:sp>
        <p:nvSpPr>
          <p:cNvPr id="90167" name="Rectangle 54"/>
          <p:cNvSpPr>
            <a:spLocks noChangeArrowheads="1"/>
          </p:cNvSpPr>
          <p:nvPr/>
        </p:nvSpPr>
        <p:spPr bwMode="auto">
          <a:xfrm>
            <a:off x="2266950" y="5207000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0168" name="Rectangle 55"/>
          <p:cNvSpPr>
            <a:spLocks noChangeArrowheads="1"/>
          </p:cNvSpPr>
          <p:nvPr/>
        </p:nvSpPr>
        <p:spPr bwMode="auto">
          <a:xfrm>
            <a:off x="6299200" y="5207000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42</a:t>
            </a:r>
          </a:p>
        </p:txBody>
      </p:sp>
      <p:sp>
        <p:nvSpPr>
          <p:cNvPr id="90169" name="Rectangle 56"/>
          <p:cNvSpPr>
            <a:spLocks noChangeArrowheads="1"/>
          </p:cNvSpPr>
          <p:nvPr/>
        </p:nvSpPr>
        <p:spPr bwMode="auto">
          <a:xfrm>
            <a:off x="1595438" y="5207000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0170" name="Rectangle 57"/>
          <p:cNvSpPr>
            <a:spLocks noChangeArrowheads="1"/>
          </p:cNvSpPr>
          <p:nvPr/>
        </p:nvSpPr>
        <p:spPr bwMode="auto">
          <a:xfrm>
            <a:off x="3611563" y="5207000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0171" name="Rectangle 58"/>
          <p:cNvSpPr>
            <a:spLocks noChangeArrowheads="1"/>
          </p:cNvSpPr>
          <p:nvPr/>
        </p:nvSpPr>
        <p:spPr bwMode="auto">
          <a:xfrm>
            <a:off x="4956175" y="5207000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0172" name="Rectangle 59"/>
          <p:cNvSpPr>
            <a:spLocks noChangeArrowheads="1"/>
          </p:cNvSpPr>
          <p:nvPr/>
        </p:nvSpPr>
        <p:spPr bwMode="auto">
          <a:xfrm>
            <a:off x="8315325" y="5207000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65</a:t>
            </a:r>
          </a:p>
        </p:txBody>
      </p:sp>
      <p:sp>
        <p:nvSpPr>
          <p:cNvPr id="90173" name="Oval 60"/>
          <p:cNvSpPr>
            <a:spLocks noChangeArrowheads="1"/>
          </p:cNvSpPr>
          <p:nvPr/>
        </p:nvSpPr>
        <p:spPr bwMode="auto">
          <a:xfrm>
            <a:off x="1008063" y="5207000"/>
            <a:ext cx="503237" cy="503238"/>
          </a:xfrm>
          <a:prstGeom prst="ellipse">
            <a:avLst/>
          </a:prstGeom>
          <a:noFill/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90174" name="Rectangle 61"/>
          <p:cNvSpPr>
            <a:spLocks noChangeArrowheads="1"/>
          </p:cNvSpPr>
          <p:nvPr/>
        </p:nvSpPr>
        <p:spPr bwMode="auto">
          <a:xfrm>
            <a:off x="7643813" y="5207000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58</a:t>
            </a:r>
          </a:p>
        </p:txBody>
      </p:sp>
      <p:sp>
        <p:nvSpPr>
          <p:cNvPr id="90175" name="Rectangle 62"/>
          <p:cNvSpPr>
            <a:spLocks noChangeArrowheads="1"/>
          </p:cNvSpPr>
          <p:nvPr/>
        </p:nvSpPr>
        <p:spPr bwMode="auto">
          <a:xfrm>
            <a:off x="6972300" y="5207000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90176" name="Rectangle 63"/>
          <p:cNvSpPr>
            <a:spLocks noChangeArrowheads="1"/>
          </p:cNvSpPr>
          <p:nvPr/>
        </p:nvSpPr>
        <p:spPr bwMode="auto">
          <a:xfrm>
            <a:off x="5627688" y="5207000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90177" name="Rectangle 64"/>
          <p:cNvSpPr>
            <a:spLocks noChangeArrowheads="1"/>
          </p:cNvSpPr>
          <p:nvPr/>
        </p:nvSpPr>
        <p:spPr bwMode="auto">
          <a:xfrm>
            <a:off x="4283075" y="5207000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0178" name="Rectangle 65"/>
          <p:cNvSpPr>
            <a:spLocks noChangeArrowheads="1"/>
          </p:cNvSpPr>
          <p:nvPr/>
        </p:nvSpPr>
        <p:spPr bwMode="auto">
          <a:xfrm>
            <a:off x="2940050" y="5207000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0179" name="Rectangle 66"/>
          <p:cNvSpPr>
            <a:spLocks noChangeArrowheads="1"/>
          </p:cNvSpPr>
          <p:nvPr/>
        </p:nvSpPr>
        <p:spPr bwMode="auto">
          <a:xfrm>
            <a:off x="923925" y="5207000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-1</a:t>
            </a:r>
          </a:p>
        </p:txBody>
      </p:sp>
      <p:sp>
        <p:nvSpPr>
          <p:cNvPr id="90180" name="Text Box 67"/>
          <p:cNvSpPr txBox="1">
            <a:spLocks noChangeArrowheads="1"/>
          </p:cNvSpPr>
          <p:nvPr/>
        </p:nvSpPr>
        <p:spPr bwMode="auto">
          <a:xfrm>
            <a:off x="0" y="38100"/>
            <a:ext cx="10080625" cy="71755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4400">
                <a:solidFill>
                  <a:srgbClr val="000000"/>
                </a:solidFill>
              </a:rPr>
              <a:t>Selection Sort: Example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C51DE8-76C3-44F9-B3FC-F52347957D8E}" type="datetime1">
              <a:rPr lang="en-US" smtClean="0"/>
              <a:t>2/28/2017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848EB-6DB2-4BFF-B0B8-CFA25EA78AED}" type="slidenum">
              <a:rPr lang="en-IN" smtClean="0"/>
              <a:pPr>
                <a:defRPr/>
              </a:pPr>
              <a:t>43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"/>
          <p:cNvSpPr txBox="1">
            <a:spLocks noChangeArrowheads="1"/>
          </p:cNvSpPr>
          <p:nvPr/>
        </p:nvSpPr>
        <p:spPr bwMode="auto">
          <a:xfrm>
            <a:off x="979488" y="427037"/>
            <a:ext cx="8064500" cy="127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Selection Sort: Analysis</a:t>
            </a: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1176338" y="2351088"/>
            <a:ext cx="8064500" cy="390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863600" indent="-32385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5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sz="3200">
                <a:solidFill>
                  <a:srgbClr val="000000"/>
                </a:solidFill>
              </a:rPr>
              <a:t>Running time:</a:t>
            </a:r>
          </a:p>
          <a:p>
            <a:pPr lvl="1" eaLnBrk="1" hangingPunct="1">
              <a:lnSpc>
                <a:spcPct val="100000"/>
              </a:lnSpc>
              <a:spcBef>
                <a:spcPts val="4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sz="2800">
                <a:solidFill>
                  <a:srgbClr val="000000"/>
                </a:solidFill>
              </a:rPr>
              <a:t>Worst case: O(N</a:t>
            </a:r>
            <a:r>
              <a:rPr lang="en-US" sz="2800" baseline="30000">
                <a:solidFill>
                  <a:srgbClr val="000000"/>
                </a:solidFill>
              </a:rPr>
              <a:t>2</a:t>
            </a:r>
            <a:r>
              <a:rPr lang="en-US" sz="2800">
                <a:solidFill>
                  <a:srgbClr val="000000"/>
                </a:solidFill>
              </a:rPr>
              <a:t>)</a:t>
            </a:r>
          </a:p>
          <a:p>
            <a:pPr lvl="1" eaLnBrk="1" hangingPunct="1">
              <a:lnSpc>
                <a:spcPct val="100000"/>
              </a:lnSpc>
              <a:spcBef>
                <a:spcPts val="4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sz="2800">
                <a:solidFill>
                  <a:srgbClr val="000000"/>
                </a:solidFill>
              </a:rPr>
              <a:t>Best case: O(N</a:t>
            </a:r>
            <a:r>
              <a:rPr lang="en-US" sz="2800" baseline="30000">
                <a:solidFill>
                  <a:srgbClr val="000000"/>
                </a:solidFill>
              </a:rPr>
              <a:t>2</a:t>
            </a:r>
            <a:r>
              <a:rPr lang="en-US" sz="2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8F71EE-8B29-47B3-AD32-396200B9EFE3}" type="datetime1">
              <a:rPr lang="en-US" smtClean="0"/>
              <a:t>2/28/2017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848EB-6DB2-4BFF-B0B8-CFA25EA78AED}" type="slidenum">
              <a:rPr lang="en-IN" smtClean="0"/>
              <a:pPr>
                <a:defRPr/>
              </a:pPr>
              <a:t>44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755650" y="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8194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07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2308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2309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2310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2311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633413" y="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9218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55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4356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4357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4358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4359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10242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3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6404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6405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6406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6407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11266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51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8452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8453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8454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8455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12290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499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0500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0501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0502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0503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1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52ACE4-DCC0-4D21-A3A4-A82510E2C84D}" vid="{D8AFD2EC-42D1-43E3-B9AD-54B4D9C73BF7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837</Words>
  <Application>Microsoft Office PowerPoint</Application>
  <PresentationFormat>Custom</PresentationFormat>
  <Paragraphs>730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Arial</vt:lpstr>
      <vt:lpstr>DejaVu Sans</vt:lpstr>
      <vt:lpstr>Droid Sans Fallback</vt:lpstr>
      <vt:lpstr>Rockwell</vt:lpstr>
      <vt:lpstr>Rockwell Condensed</vt:lpstr>
      <vt:lpstr>Symbol</vt:lpstr>
      <vt:lpstr>Times New Roman</vt:lpstr>
      <vt:lpstr>Verdana</vt:lpstr>
      <vt:lpstr>Wingdings</vt:lpstr>
      <vt:lpstr>Wingdings 3</vt:lpstr>
      <vt:lpstr>Office Theme</vt:lpstr>
      <vt:lpstr>Theme1</vt:lpstr>
      <vt:lpstr>Selection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 Sort</dc:title>
  <dc:subject/>
  <dc:creator>SHIHAB</dc:creator>
  <cp:keywords/>
  <dc:description/>
  <cp:lastModifiedBy>SHIHAB-PC</cp:lastModifiedBy>
  <cp:revision>8</cp:revision>
  <cp:lastPrinted>1601-01-01T00:00:00Z</cp:lastPrinted>
  <dcterms:created xsi:type="dcterms:W3CDTF">2015-04-22T15:43:51Z</dcterms:created>
  <dcterms:modified xsi:type="dcterms:W3CDTF">2017-02-28T07:39:36Z</dcterms:modified>
</cp:coreProperties>
</file>