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56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60"/>
  </p:normalViewPr>
  <p:slideViewPr>
    <p:cSldViewPr>
      <p:cViewPr varScale="1">
        <p:scale>
          <a:sx n="68" d="100"/>
          <a:sy n="68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B02F4-04E9-44B7-BE82-A7952694172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C711C-0DED-4860-B9A4-51308362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9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C0E23D-85D3-1A47-918D-F099D470E82B}" type="slidenum">
              <a:rPr lang="en-AU"/>
              <a:pPr/>
              <a:t>6</a:t>
            </a:fld>
            <a:endParaRPr lang="en-AU"/>
          </a:p>
        </p:txBody>
      </p:sp>
      <p:sp>
        <p:nvSpPr>
          <p:cNvPr id="1638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35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1A2D47A-BD3F-A54F-8E70-39740A673BBC}" type="slidenum">
              <a:rPr lang="en-AU"/>
              <a:pPr/>
              <a:t>15</a:t>
            </a:fld>
            <a:endParaRPr lang="en-AU"/>
          </a:p>
        </p:txBody>
      </p:sp>
      <p:sp>
        <p:nvSpPr>
          <p:cNvPr id="3481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08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A09F30E-746F-AA42-9772-F1FFB6D26C99}" type="slidenum">
              <a:rPr lang="en-AU"/>
              <a:pPr/>
              <a:t>16</a:t>
            </a:fld>
            <a:endParaRPr lang="en-AU"/>
          </a:p>
        </p:txBody>
      </p:sp>
      <p:sp>
        <p:nvSpPr>
          <p:cNvPr id="3686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38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427C11E-E9A7-3042-B59D-A1397D2201F7}" type="slidenum">
              <a:rPr lang="en-AU"/>
              <a:pPr/>
              <a:t>17</a:t>
            </a:fld>
            <a:endParaRPr lang="en-AU"/>
          </a:p>
        </p:txBody>
      </p:sp>
      <p:sp>
        <p:nvSpPr>
          <p:cNvPr id="3891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99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81EAAF-CE7A-2842-9DE7-0EDAD13D3409}" type="slidenum">
              <a:rPr lang="en-AU"/>
              <a:pPr/>
              <a:t>18</a:t>
            </a:fld>
            <a:endParaRPr lang="en-AU"/>
          </a:p>
        </p:txBody>
      </p:sp>
      <p:sp>
        <p:nvSpPr>
          <p:cNvPr id="4096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0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10178BB-5C60-D543-98DC-9663029049FA}" type="slidenum">
              <a:rPr lang="en-AU"/>
              <a:pPr/>
              <a:t>19</a:t>
            </a:fld>
            <a:endParaRPr lang="en-AU"/>
          </a:p>
        </p:txBody>
      </p:sp>
      <p:sp>
        <p:nvSpPr>
          <p:cNvPr id="430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88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09BF048-02A1-7F46-8338-9F248D0873D7}" type="slidenum">
              <a:rPr lang="en-AU"/>
              <a:pPr/>
              <a:t>20</a:t>
            </a:fld>
            <a:endParaRPr lang="en-AU"/>
          </a:p>
        </p:txBody>
      </p:sp>
      <p:sp>
        <p:nvSpPr>
          <p:cNvPr id="4505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54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90C979F-B6B9-BB44-A903-D1D0D91C4203}" type="slidenum">
              <a:rPr lang="en-AU"/>
              <a:pPr/>
              <a:t>21</a:t>
            </a:fld>
            <a:endParaRPr lang="en-AU"/>
          </a:p>
        </p:txBody>
      </p:sp>
      <p:sp>
        <p:nvSpPr>
          <p:cNvPr id="4710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12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3E7B75C-C55E-384D-999D-B933EAF8C230}" type="slidenum">
              <a:rPr lang="en-AU"/>
              <a:pPr/>
              <a:t>22</a:t>
            </a:fld>
            <a:endParaRPr lang="en-AU"/>
          </a:p>
        </p:txBody>
      </p:sp>
      <p:sp>
        <p:nvSpPr>
          <p:cNvPr id="4915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90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C4AC160-C3BF-474B-8426-465C08E3D450}" type="slidenum">
              <a:rPr lang="en-AU"/>
              <a:pPr/>
              <a:t>23</a:t>
            </a:fld>
            <a:endParaRPr lang="en-AU"/>
          </a:p>
        </p:txBody>
      </p:sp>
      <p:sp>
        <p:nvSpPr>
          <p:cNvPr id="5120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83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B1EF04-B661-0440-858A-2FA458F8D392}" type="slidenum">
              <a:rPr lang="en-AU"/>
              <a:pPr/>
              <a:t>24</a:t>
            </a:fld>
            <a:endParaRPr lang="en-AU"/>
          </a:p>
        </p:txBody>
      </p:sp>
      <p:sp>
        <p:nvSpPr>
          <p:cNvPr id="5325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6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A005AB4-C9C3-4C44-B622-A5EB65F1EDCB}" type="slidenum">
              <a:rPr lang="en-AU"/>
              <a:pPr/>
              <a:t>7</a:t>
            </a:fld>
            <a:endParaRPr lang="en-AU"/>
          </a:p>
        </p:txBody>
      </p:sp>
      <p:sp>
        <p:nvSpPr>
          <p:cNvPr id="1843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69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55C843A-05CE-5847-9621-039CAECF6F21}" type="slidenum">
              <a:rPr lang="en-AU"/>
              <a:pPr/>
              <a:t>25</a:t>
            </a:fld>
            <a:endParaRPr lang="en-AU"/>
          </a:p>
        </p:txBody>
      </p:sp>
      <p:sp>
        <p:nvSpPr>
          <p:cNvPr id="5529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04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BE7D02F-10FB-614D-AA02-942E84DC8EBF}" type="slidenum">
              <a:rPr lang="en-AU"/>
              <a:pPr/>
              <a:t>26</a:t>
            </a:fld>
            <a:endParaRPr lang="en-AU"/>
          </a:p>
        </p:txBody>
      </p:sp>
      <p:sp>
        <p:nvSpPr>
          <p:cNvPr id="5734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2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65C294C-6A6F-2E46-80BA-8608CBF0FBF1}" type="slidenum">
              <a:rPr lang="en-AU"/>
              <a:pPr/>
              <a:t>27</a:t>
            </a:fld>
            <a:endParaRPr lang="en-AU"/>
          </a:p>
        </p:txBody>
      </p:sp>
      <p:sp>
        <p:nvSpPr>
          <p:cNvPr id="5939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780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ABC5D8-CEF6-0A4E-ACC2-9B5264CE1008}" type="slidenum">
              <a:rPr lang="en-AU"/>
              <a:pPr/>
              <a:t>28</a:t>
            </a:fld>
            <a:endParaRPr lang="en-AU"/>
          </a:p>
        </p:txBody>
      </p:sp>
      <p:sp>
        <p:nvSpPr>
          <p:cNvPr id="6144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44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D1EF5E-BBE1-4A4C-B55D-3A6ED441EC24}" type="slidenum">
              <a:rPr lang="en-AU"/>
              <a:pPr/>
              <a:t>29</a:t>
            </a:fld>
            <a:endParaRPr lang="en-AU"/>
          </a:p>
        </p:txBody>
      </p:sp>
      <p:sp>
        <p:nvSpPr>
          <p:cNvPr id="6349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71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045DC8-824D-5648-8DF9-0669F31D126F}" type="slidenum">
              <a:rPr lang="en-AU"/>
              <a:pPr/>
              <a:t>30</a:t>
            </a:fld>
            <a:endParaRPr lang="en-AU"/>
          </a:p>
        </p:txBody>
      </p:sp>
      <p:sp>
        <p:nvSpPr>
          <p:cNvPr id="6553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8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34237F1-F2A6-5343-9E73-36500E250ED8}" type="slidenum">
              <a:rPr lang="en-AU"/>
              <a:pPr/>
              <a:t>31</a:t>
            </a:fld>
            <a:endParaRPr lang="en-AU"/>
          </a:p>
        </p:txBody>
      </p:sp>
      <p:sp>
        <p:nvSpPr>
          <p:cNvPr id="6758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51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7C09AAA-3DAA-5A4C-B3B3-EFE03CD27750}" type="slidenum">
              <a:rPr lang="en-AU"/>
              <a:pPr/>
              <a:t>32</a:t>
            </a:fld>
            <a:endParaRPr lang="en-AU"/>
          </a:p>
        </p:txBody>
      </p:sp>
      <p:sp>
        <p:nvSpPr>
          <p:cNvPr id="6963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7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4C71ABB-B30C-2245-B7FC-5067FF3A0867}" type="slidenum">
              <a:rPr lang="en-AU"/>
              <a:pPr/>
              <a:t>33</a:t>
            </a:fld>
            <a:endParaRPr lang="en-AU"/>
          </a:p>
        </p:txBody>
      </p:sp>
      <p:sp>
        <p:nvSpPr>
          <p:cNvPr id="716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00BBAC6-19E6-FE4C-AEF0-1433A30374CC}" type="slidenum">
              <a:rPr lang="en-AU"/>
              <a:pPr/>
              <a:t>34</a:t>
            </a:fld>
            <a:endParaRPr lang="en-AU"/>
          </a:p>
        </p:txBody>
      </p:sp>
      <p:sp>
        <p:nvSpPr>
          <p:cNvPr id="7373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0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B6870ED-0BEA-D04F-8598-454775E98015}" type="slidenum">
              <a:rPr lang="en-AU"/>
              <a:pPr/>
              <a:t>8</a:t>
            </a:fld>
            <a:endParaRPr lang="en-AU"/>
          </a:p>
        </p:txBody>
      </p:sp>
      <p:sp>
        <p:nvSpPr>
          <p:cNvPr id="204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673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92A9194-47CB-2640-ABD0-1693083ED201}" type="slidenum">
              <a:rPr lang="en-AU"/>
              <a:pPr/>
              <a:t>35</a:t>
            </a:fld>
            <a:endParaRPr lang="en-AU"/>
          </a:p>
        </p:txBody>
      </p:sp>
      <p:sp>
        <p:nvSpPr>
          <p:cNvPr id="7577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522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FE8DCC8-43BF-0044-AD21-8E1D6EE4E1D4}" type="slidenum">
              <a:rPr lang="en-AU"/>
              <a:pPr/>
              <a:t>36</a:t>
            </a:fld>
            <a:endParaRPr lang="en-AU"/>
          </a:p>
        </p:txBody>
      </p:sp>
      <p:sp>
        <p:nvSpPr>
          <p:cNvPr id="7782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78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21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0F44A7A-33DA-4149-A83A-4F2CA332B833}" type="slidenum">
              <a:rPr lang="en-AU"/>
              <a:pPr/>
              <a:t>37</a:t>
            </a:fld>
            <a:endParaRPr lang="en-AU"/>
          </a:p>
        </p:txBody>
      </p:sp>
      <p:sp>
        <p:nvSpPr>
          <p:cNvPr id="7987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98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894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985D302-5A74-A440-8EAA-CFDDC7D25974}" type="slidenum">
              <a:rPr lang="en-AU"/>
              <a:pPr/>
              <a:t>38</a:t>
            </a:fld>
            <a:endParaRPr lang="en-AU"/>
          </a:p>
        </p:txBody>
      </p:sp>
      <p:sp>
        <p:nvSpPr>
          <p:cNvPr id="8192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307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051DA9A-AEDA-6B46-9B47-730D23E31D6E}" type="slidenum">
              <a:rPr lang="en-AU"/>
              <a:pPr/>
              <a:t>39</a:t>
            </a:fld>
            <a:endParaRPr lang="en-AU"/>
          </a:p>
        </p:txBody>
      </p:sp>
      <p:sp>
        <p:nvSpPr>
          <p:cNvPr id="8397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39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769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A413EA7-E3C3-9E48-877A-446528486064}" type="slidenum">
              <a:rPr lang="en-AU"/>
              <a:pPr/>
              <a:t>40</a:t>
            </a:fld>
            <a:endParaRPr lang="en-AU"/>
          </a:p>
        </p:txBody>
      </p:sp>
      <p:sp>
        <p:nvSpPr>
          <p:cNvPr id="8601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60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586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9FA7404-F385-094C-95B1-DB5A1DA2A9C2}" type="slidenum">
              <a:rPr lang="en-AU"/>
              <a:pPr/>
              <a:t>41</a:t>
            </a:fld>
            <a:endParaRPr lang="en-AU"/>
          </a:p>
        </p:txBody>
      </p:sp>
      <p:sp>
        <p:nvSpPr>
          <p:cNvPr id="8806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80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43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191EEFC-1705-4A40-9780-AAA216F482EA}" type="slidenum">
              <a:rPr lang="en-AU"/>
              <a:pPr/>
              <a:t>42</a:t>
            </a:fld>
            <a:endParaRPr lang="en-AU"/>
          </a:p>
        </p:txBody>
      </p:sp>
      <p:sp>
        <p:nvSpPr>
          <p:cNvPr id="9011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01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87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59E3CBB-B653-164A-A2DA-34DFCC685F95}" type="slidenum">
              <a:rPr lang="en-AU"/>
              <a:pPr/>
              <a:t>43</a:t>
            </a:fld>
            <a:endParaRPr lang="en-AU"/>
          </a:p>
        </p:txBody>
      </p:sp>
      <p:sp>
        <p:nvSpPr>
          <p:cNvPr id="9216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21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277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826272E-97DB-B940-9A21-4FF59F4BC8B3}" type="slidenum">
              <a:rPr lang="en-AU"/>
              <a:pPr/>
              <a:t>44</a:t>
            </a:fld>
            <a:endParaRPr lang="en-AU"/>
          </a:p>
        </p:txBody>
      </p:sp>
      <p:sp>
        <p:nvSpPr>
          <p:cNvPr id="942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42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3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A9294AD-4602-5042-9C6C-B57A3E5B11ED}" type="slidenum">
              <a:rPr lang="en-AU"/>
              <a:pPr/>
              <a:t>9</a:t>
            </a:fld>
            <a:endParaRPr lang="en-AU"/>
          </a:p>
        </p:txBody>
      </p:sp>
      <p:sp>
        <p:nvSpPr>
          <p:cNvPr id="2253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222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67762C4-1847-894B-A059-58FAB4A1D101}" type="slidenum">
              <a:rPr lang="en-AU"/>
              <a:pPr/>
              <a:t>45</a:t>
            </a:fld>
            <a:endParaRPr lang="en-AU"/>
          </a:p>
        </p:txBody>
      </p:sp>
      <p:sp>
        <p:nvSpPr>
          <p:cNvPr id="9625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62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376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69EFF12-7073-1E4B-8E3F-D1704D530D2A}" type="slidenum">
              <a:rPr lang="en-AU"/>
              <a:pPr/>
              <a:t>46</a:t>
            </a:fld>
            <a:endParaRPr lang="en-AU"/>
          </a:p>
        </p:txBody>
      </p:sp>
      <p:sp>
        <p:nvSpPr>
          <p:cNvPr id="9830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83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85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87CE48A-63C5-6644-9A1E-CAC9670FABC9}" type="slidenum">
              <a:rPr lang="en-AU"/>
              <a:pPr/>
              <a:t>47</a:t>
            </a:fld>
            <a:endParaRPr lang="en-AU"/>
          </a:p>
        </p:txBody>
      </p:sp>
      <p:sp>
        <p:nvSpPr>
          <p:cNvPr id="10035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03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742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308099F-6A80-0442-90C3-9EF7828898CD}" type="slidenum">
              <a:rPr lang="en-AU"/>
              <a:pPr/>
              <a:t>48</a:t>
            </a:fld>
            <a:endParaRPr lang="en-AU"/>
          </a:p>
        </p:txBody>
      </p:sp>
      <p:sp>
        <p:nvSpPr>
          <p:cNvPr id="10240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42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CA963EF-059E-3147-82BC-B6E2C82231BE}" type="slidenum">
              <a:rPr lang="en-AU"/>
              <a:pPr/>
              <a:t>49</a:t>
            </a:fld>
            <a:endParaRPr lang="en-AU"/>
          </a:p>
        </p:txBody>
      </p:sp>
      <p:sp>
        <p:nvSpPr>
          <p:cNvPr id="10445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44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303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D62420E-DE82-3A4D-8576-E0463DED6141}" type="slidenum">
              <a:rPr lang="en-AU"/>
              <a:pPr/>
              <a:t>50</a:t>
            </a:fld>
            <a:endParaRPr lang="en-AU"/>
          </a:p>
        </p:txBody>
      </p:sp>
      <p:sp>
        <p:nvSpPr>
          <p:cNvPr id="10649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65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02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EFF1949-DD47-6744-94EB-A84A9393B6F3}" type="slidenum">
              <a:rPr lang="en-AU"/>
              <a:pPr/>
              <a:t>51</a:t>
            </a:fld>
            <a:endParaRPr lang="en-AU"/>
          </a:p>
        </p:txBody>
      </p:sp>
      <p:sp>
        <p:nvSpPr>
          <p:cNvPr id="10854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85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920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6C7DE79-B637-2A49-8425-5434352C8F06}" type="slidenum">
              <a:rPr lang="en-AU"/>
              <a:pPr/>
              <a:t>52</a:t>
            </a:fld>
            <a:endParaRPr lang="en-AU"/>
          </a:p>
        </p:txBody>
      </p:sp>
      <p:sp>
        <p:nvSpPr>
          <p:cNvPr id="11059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05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238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BF54CD-46C7-7844-A39A-45EB2139A8F5}" type="slidenum">
              <a:rPr lang="en-AU"/>
              <a:pPr/>
              <a:t>53</a:t>
            </a:fld>
            <a:endParaRPr lang="en-AU"/>
          </a:p>
        </p:txBody>
      </p:sp>
      <p:sp>
        <p:nvSpPr>
          <p:cNvPr id="11264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2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C252677-6519-7547-A3D4-6B07BF5AFB32}" type="slidenum">
              <a:rPr lang="en-AU"/>
              <a:pPr/>
              <a:t>10</a:t>
            </a:fld>
            <a:endParaRPr lang="en-AU"/>
          </a:p>
        </p:txBody>
      </p:sp>
      <p:sp>
        <p:nvSpPr>
          <p:cNvPr id="2457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9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30A28CF-F414-9442-BD51-A32FF95415D0}" type="slidenum">
              <a:rPr lang="en-AU"/>
              <a:pPr/>
              <a:t>11</a:t>
            </a:fld>
            <a:endParaRPr lang="en-AU"/>
          </a:p>
        </p:txBody>
      </p:sp>
      <p:sp>
        <p:nvSpPr>
          <p:cNvPr id="2662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28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E471F5F-3ED2-FE43-A41F-E28FBD7A0891}" type="slidenum">
              <a:rPr lang="en-AU"/>
              <a:pPr/>
              <a:t>12</a:t>
            </a:fld>
            <a:endParaRPr lang="en-AU"/>
          </a:p>
        </p:txBody>
      </p:sp>
      <p:sp>
        <p:nvSpPr>
          <p:cNvPr id="2867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92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24AE025-F996-9846-BE92-C84A7980A6CC}" type="slidenum">
              <a:rPr lang="en-AU"/>
              <a:pPr/>
              <a:t>13</a:t>
            </a:fld>
            <a:endParaRPr lang="en-AU"/>
          </a:p>
        </p:txBody>
      </p:sp>
      <p:sp>
        <p:nvSpPr>
          <p:cNvPr id="3072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3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DE3B309-FA56-BE4C-A579-E0FBA84CF101}" type="slidenum">
              <a:rPr lang="en-AU"/>
              <a:pPr/>
              <a:t>14</a:t>
            </a:fld>
            <a:endParaRPr lang="en-AU"/>
          </a:p>
        </p:txBody>
      </p:sp>
      <p:sp>
        <p:nvSpPr>
          <p:cNvPr id="3277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2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DFB9-2F8D-4D99-92C6-83AE756FC9C7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4761-AA5B-4846-89A3-258401D6BF5F}" type="datetime1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9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E9A1-0386-4D90-ACE8-1DE85D2C352D}" type="datetime1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7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E03794-2CAF-4E1A-AD23-F2C16AE874A0}" type="datetime1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45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85EB2-3443-46A6-A85C-98245EBE324C}" type="datetime1">
              <a:rPr lang="en-US" smtClean="0"/>
              <a:t>10/10/2018</a:t>
            </a:fld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B6A19-3847-E341-9C64-FC37B50DC9F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86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C7B5-6611-44AF-A313-FE2DFF4D5F7D}" type="datetime1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E849F37-E27E-46DE-A633-F4185C975FAC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EF7-FD02-4019-BB86-FF3D2F697FAA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4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EEDD-F231-4C29-9C5D-1639531DB0DA}" type="datetime1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2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1102D12-E203-42B5-A61E-C2EA0C99C4C8}" type="datetime1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2DAB-5967-4844-8C5B-DA6FCC454270}" type="datetime1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4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3ABC-0282-48C9-B3C5-724F289D1DB7}" type="datetime1">
              <a:rPr lang="en-US" smtClean="0"/>
              <a:t>10/10/2018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2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56B6-2B69-4DA2-B657-A4298C83FD9E}" type="datetime1">
              <a:rPr lang="en-US" smtClean="0"/>
              <a:t>10/10/2018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7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34119A-CEDA-404D-A0BB-2AE7C0D0AC7B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59992"/>
            <a:ext cx="7593330" cy="3035808"/>
          </a:xfrm>
        </p:spPr>
        <p:txBody>
          <a:bodyPr/>
          <a:lstStyle/>
          <a:p>
            <a:pPr algn="ctr"/>
            <a:r>
              <a:rPr lang="en-US" sz="7200" dirty="0" smtClean="0"/>
              <a:t>INSERTION SORT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9828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23555" name="AutoShape 2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3556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557" name="AutoShape 4"/>
          <p:cNvSpPr>
            <a:spLocks noChangeArrowheads="1"/>
          </p:cNvSpPr>
          <p:nvPr/>
        </p:nvSpPr>
        <p:spPr bwMode="auto">
          <a:xfrm>
            <a:off x="261216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33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3558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3559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3560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3561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3562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261648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4646">
              <a:alpha val="45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AU" sz="1633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5" name="Left-Up Arrow 14"/>
          <p:cNvSpPr/>
          <p:nvPr/>
        </p:nvSpPr>
        <p:spPr bwMode="auto">
          <a:xfrm rot="5400000">
            <a:off x="208368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3565" name="TextBox 17"/>
          <p:cNvSpPr txBox="1">
            <a:spLocks noChangeArrowheads="1"/>
          </p:cNvSpPr>
          <p:nvPr/>
        </p:nvSpPr>
        <p:spPr bwMode="auto">
          <a:xfrm>
            <a:off x="139248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3566" name="TextBox 18"/>
          <p:cNvSpPr txBox="1">
            <a:spLocks noChangeArrowheads="1"/>
          </p:cNvSpPr>
          <p:nvPr/>
        </p:nvSpPr>
        <p:spPr bwMode="auto">
          <a:xfrm>
            <a:off x="1959841" y="5295241"/>
            <a:ext cx="530784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If the previous position is more than the item being placed, copy the value into the next position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5BCED7D-671E-4B3E-B614-8D4B0794ACB6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9369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25603" name="AutoShape 2"/>
          <p:cNvSpPr>
            <a:spLocks noChangeArrowheads="1"/>
          </p:cNvSpPr>
          <p:nvPr/>
        </p:nvSpPr>
        <p:spPr bwMode="auto">
          <a:xfrm>
            <a:off x="26136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5604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605" name="AutoShape 4"/>
          <p:cNvSpPr>
            <a:spLocks noChangeArrowheads="1"/>
          </p:cNvSpPr>
          <p:nvPr/>
        </p:nvSpPr>
        <p:spPr bwMode="auto">
          <a:xfrm>
            <a:off x="261216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33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610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611" name="AutoShape 2"/>
          <p:cNvSpPr>
            <a:spLocks noChangeArrowheads="1"/>
          </p:cNvSpPr>
          <p:nvPr/>
        </p:nvSpPr>
        <p:spPr bwMode="auto">
          <a:xfrm>
            <a:off x="19569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9</a:t>
            </a:r>
          </a:p>
        </p:txBody>
      </p:sp>
      <p:sp>
        <p:nvSpPr>
          <p:cNvPr id="25612" name="TextBox 15"/>
          <p:cNvSpPr txBox="1">
            <a:spLocks noChangeArrowheads="1"/>
          </p:cNvSpPr>
          <p:nvPr/>
        </p:nvSpPr>
        <p:spPr bwMode="auto">
          <a:xfrm>
            <a:off x="1797120" y="5364361"/>
            <a:ext cx="5529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If there are no more items in the sorted section to compare with, the item to be placed must go at the front</a:t>
            </a:r>
            <a:r>
              <a:rPr lang="en-US" sz="1633" dirty="0"/>
              <a:t>.</a:t>
            </a:r>
          </a:p>
        </p:txBody>
      </p:sp>
      <p:sp>
        <p:nvSpPr>
          <p:cNvPr id="25613" name="Line 10"/>
          <p:cNvSpPr>
            <a:spLocks noChangeShapeType="1"/>
          </p:cNvSpPr>
          <p:nvPr/>
        </p:nvSpPr>
        <p:spPr bwMode="auto">
          <a:xfrm>
            <a:off x="2242081" y="2668681"/>
            <a:ext cx="0" cy="44208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25614" name="Text Box 11"/>
          <p:cNvSpPr txBox="1">
            <a:spLocks noChangeArrowheads="1"/>
          </p:cNvSpPr>
          <p:nvPr/>
        </p:nvSpPr>
        <p:spPr bwMode="auto">
          <a:xfrm>
            <a:off x="1481761" y="2253961"/>
            <a:ext cx="1362240" cy="313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8" tIns="55220" rIns="81638" bIns="40819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AU" sz="1633">
                <a:solidFill>
                  <a:srgbClr val="000000"/>
                </a:solidFill>
              </a:rPr>
              <a:t>belongs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A5AD28D-BB3D-4F7F-911E-EE5C2F4EB865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15919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27651" name="AutoShape 2"/>
          <p:cNvSpPr>
            <a:spLocks noChangeArrowheads="1"/>
          </p:cNvSpPr>
          <p:nvPr/>
        </p:nvSpPr>
        <p:spPr bwMode="auto">
          <a:xfrm>
            <a:off x="26150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7652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7653" name="AutoShape 4"/>
          <p:cNvSpPr>
            <a:spLocks noChangeArrowheads="1"/>
          </p:cNvSpPr>
          <p:nvPr/>
        </p:nvSpPr>
        <p:spPr bwMode="auto">
          <a:xfrm>
            <a:off x="195984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33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654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7655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56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657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658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CB7F89D-6C83-437B-A276-A638E822EE17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326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29699" name="AutoShape 2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9700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701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702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9703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704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9705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706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B77F832-96A3-4D4C-8A5D-1DCAC95738B4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4137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31747" name="AutoShape 2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1748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749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750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1751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752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1753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754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3428641" y="1577161"/>
            <a:ext cx="979200" cy="545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55220" rIns="81638" bIns="40819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AU" sz="1633">
                <a:solidFill>
                  <a:srgbClr val="000000"/>
                </a:solidFill>
              </a:rPr>
              <a:t>Item to position</a:t>
            </a:r>
          </a:p>
        </p:txBody>
      </p:sp>
      <p:sp>
        <p:nvSpPr>
          <p:cNvPr id="31756" name="Line 11"/>
          <p:cNvSpPr>
            <a:spLocks noChangeShapeType="1"/>
          </p:cNvSpPr>
          <p:nvPr/>
        </p:nvSpPr>
        <p:spPr bwMode="auto">
          <a:xfrm flipH="1">
            <a:off x="3589921" y="2122920"/>
            <a:ext cx="329760" cy="97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5E7E6CC-083F-4143-81EA-853DD159CEBF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28903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3796" name="AutoShape 3"/>
          <p:cNvSpPr>
            <a:spLocks noChangeArrowheads="1"/>
          </p:cNvSpPr>
          <p:nvPr/>
        </p:nvSpPr>
        <p:spPr bwMode="auto">
          <a:xfrm>
            <a:off x="326592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3797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3798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3799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800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3801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3802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3803" name="AutoShape 3"/>
          <p:cNvSpPr>
            <a:spLocks noChangeArrowheads="1"/>
          </p:cNvSpPr>
          <p:nvPr/>
        </p:nvSpPr>
        <p:spPr bwMode="auto">
          <a:xfrm>
            <a:off x="3258721" y="327060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>
              <a:alpha val="39999"/>
            </a:srgbClr>
          </a:solidFill>
          <a:ln w="9525">
            <a:solidFill>
              <a:srgbClr val="00CC99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7</a:t>
            </a:r>
          </a:p>
        </p:txBody>
      </p:sp>
      <p:sp>
        <p:nvSpPr>
          <p:cNvPr id="16" name="Left-Up Arrow 15"/>
          <p:cNvSpPr/>
          <p:nvPr/>
        </p:nvSpPr>
        <p:spPr bwMode="auto">
          <a:xfrm rot="5400000">
            <a:off x="277488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33805" name="TextBox 16"/>
          <p:cNvSpPr txBox="1">
            <a:spLocks noChangeArrowheads="1"/>
          </p:cNvSpPr>
          <p:nvPr/>
        </p:nvSpPr>
        <p:spPr bwMode="auto">
          <a:xfrm>
            <a:off x="208368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7751263-6B22-4221-9719-ADBB5D94CF83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77488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35843" name="AutoShape 2"/>
          <p:cNvSpPr>
            <a:spLocks noChangeArrowheads="1"/>
          </p:cNvSpPr>
          <p:nvPr/>
        </p:nvSpPr>
        <p:spPr bwMode="auto">
          <a:xfrm>
            <a:off x="3270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5844" name="AutoShape 3"/>
          <p:cNvSpPr>
            <a:spLocks noChangeArrowheads="1"/>
          </p:cNvSpPr>
          <p:nvPr/>
        </p:nvSpPr>
        <p:spPr bwMode="auto">
          <a:xfrm>
            <a:off x="326592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5845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5846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5847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5848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5849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5850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4050721" y="1701001"/>
            <a:ext cx="2041920" cy="545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55220" rIns="81638" bIns="40819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AU" sz="1633">
                <a:solidFill>
                  <a:srgbClr val="000000"/>
                </a:solidFill>
              </a:rPr>
              <a:t>Copied from previous position</a:t>
            </a:r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 flipH="1">
            <a:off x="3742561" y="2323081"/>
            <a:ext cx="622080" cy="7876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35853" name="AutoShape 2"/>
          <p:cNvSpPr>
            <a:spLocks noChangeArrowheads="1"/>
          </p:cNvSpPr>
          <p:nvPr/>
        </p:nvSpPr>
        <p:spPr bwMode="auto">
          <a:xfrm>
            <a:off x="26164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9</a:t>
            </a:r>
          </a:p>
        </p:txBody>
      </p:sp>
      <p:sp>
        <p:nvSpPr>
          <p:cNvPr id="16" name="Left-Up Arrow 15"/>
          <p:cNvSpPr/>
          <p:nvPr/>
        </p:nvSpPr>
        <p:spPr bwMode="auto">
          <a:xfrm rot="5400000">
            <a:off x="221760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35855" name="TextBox 16"/>
          <p:cNvSpPr txBox="1">
            <a:spLocks noChangeArrowheads="1"/>
          </p:cNvSpPr>
          <p:nvPr/>
        </p:nvSpPr>
        <p:spPr bwMode="auto">
          <a:xfrm>
            <a:off x="152640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35856" name="TextBox 17"/>
          <p:cNvSpPr txBox="1">
            <a:spLocks noChangeArrowheads="1"/>
          </p:cNvSpPr>
          <p:nvPr/>
        </p:nvSpPr>
        <p:spPr bwMode="auto">
          <a:xfrm>
            <a:off x="1959841" y="5502601"/>
            <a:ext cx="52243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If the item in the sorted section is less than the item to place, the item to place goes </a:t>
            </a:r>
            <a:r>
              <a:rPr lang="en-US" i="1" dirty="0"/>
              <a:t>after </a:t>
            </a:r>
            <a:r>
              <a:rPr lang="en-US" dirty="0"/>
              <a:t>it in the array.</a:t>
            </a:r>
          </a:p>
        </p:txBody>
      </p:sp>
      <p:sp>
        <p:nvSpPr>
          <p:cNvPr id="35857" name="Line 10"/>
          <p:cNvSpPr>
            <a:spLocks noChangeShapeType="1"/>
          </p:cNvSpPr>
          <p:nvPr/>
        </p:nvSpPr>
        <p:spPr bwMode="auto">
          <a:xfrm>
            <a:off x="2913121" y="2710441"/>
            <a:ext cx="0" cy="44208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35858" name="Text Box 11"/>
          <p:cNvSpPr txBox="1">
            <a:spLocks noChangeArrowheads="1"/>
          </p:cNvSpPr>
          <p:nvPr/>
        </p:nvSpPr>
        <p:spPr bwMode="auto">
          <a:xfrm>
            <a:off x="2152801" y="2295721"/>
            <a:ext cx="1362240" cy="313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8" tIns="55220" rIns="81638" bIns="40819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AU" sz="1633">
                <a:solidFill>
                  <a:srgbClr val="000000"/>
                </a:solidFill>
              </a:rPr>
              <a:t>belongs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3FA843-BE06-4755-91BB-1F78635875F4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46065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37891" name="AutoShape 2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7892" name="AutoShape 3"/>
          <p:cNvSpPr>
            <a:spLocks noChangeArrowheads="1"/>
          </p:cNvSpPr>
          <p:nvPr/>
        </p:nvSpPr>
        <p:spPr bwMode="auto">
          <a:xfrm>
            <a:off x="261216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7893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894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895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7896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7897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7898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63C939C-727B-4620-8DBF-1E1D71D74307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0519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39939" name="AutoShape 2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9940" name="AutoShape 3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9941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9942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9943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9944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9945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9946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EC1EC4F-7A80-4224-ACDF-0E96CBF44FB4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28361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41987" name="AutoShape 2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41988" name="AutoShape 3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41989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1990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1991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1992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1993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1994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4114081" y="1577161"/>
            <a:ext cx="979200" cy="545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55220" rIns="81638" bIns="40819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AU" sz="1633">
                <a:solidFill>
                  <a:srgbClr val="000000"/>
                </a:solidFill>
              </a:rPr>
              <a:t>Item to position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4275361" y="2122920"/>
            <a:ext cx="329760" cy="97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6A3F365-3E21-453D-95CE-A9352BCA3AB4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3271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8790"/>
            <a:ext cx="7873746" cy="602258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A3EF-AB9B-44CD-932F-4AFD98537F18}" type="datetime1">
              <a:rPr lang="en-US" smtClean="0"/>
              <a:t>10/10/2018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44035" name="AutoShape 2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44036" name="AutoShape 3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44037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>
            <a:off x="391824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4039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4040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4041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4042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4043" name="AutoShape 5"/>
          <p:cNvSpPr>
            <a:spLocks noChangeArrowheads="1"/>
          </p:cNvSpPr>
          <p:nvPr/>
        </p:nvSpPr>
        <p:spPr bwMode="auto">
          <a:xfrm>
            <a:off x="391824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5</a:t>
            </a:r>
          </a:p>
        </p:txBody>
      </p:sp>
      <p:sp>
        <p:nvSpPr>
          <p:cNvPr id="16" name="Left-Up Arrow 15"/>
          <p:cNvSpPr/>
          <p:nvPr/>
        </p:nvSpPr>
        <p:spPr bwMode="auto">
          <a:xfrm rot="5400000">
            <a:off x="339696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44045" name="TextBox 16"/>
          <p:cNvSpPr txBox="1">
            <a:spLocks noChangeArrowheads="1"/>
          </p:cNvSpPr>
          <p:nvPr/>
        </p:nvSpPr>
        <p:spPr bwMode="auto">
          <a:xfrm>
            <a:off x="270576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5F29010-5421-4C01-B21E-0A2692C7E224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8377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46083" name="AutoShape 2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46084" name="AutoShape 3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46085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6086" name="AutoShape 5"/>
          <p:cNvSpPr>
            <a:spLocks noChangeArrowheads="1"/>
          </p:cNvSpPr>
          <p:nvPr/>
        </p:nvSpPr>
        <p:spPr bwMode="auto">
          <a:xfrm>
            <a:off x="391824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6087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6088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6089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6090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6091" name="AutoShape 2"/>
          <p:cNvSpPr>
            <a:spLocks noChangeArrowheads="1"/>
          </p:cNvSpPr>
          <p:nvPr/>
        </p:nvSpPr>
        <p:spPr bwMode="auto">
          <a:xfrm>
            <a:off x="32587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9</a:t>
            </a:r>
          </a:p>
        </p:txBody>
      </p:sp>
      <p:sp>
        <p:nvSpPr>
          <p:cNvPr id="16" name="Left-Up Arrow 15"/>
          <p:cNvSpPr/>
          <p:nvPr/>
        </p:nvSpPr>
        <p:spPr bwMode="auto">
          <a:xfrm rot="5400000">
            <a:off x="283968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46093" name="TextBox 16"/>
          <p:cNvSpPr txBox="1">
            <a:spLocks noChangeArrowheads="1"/>
          </p:cNvSpPr>
          <p:nvPr/>
        </p:nvSpPr>
        <p:spPr bwMode="auto">
          <a:xfrm>
            <a:off x="214848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4DC10FB-3FAB-4D8D-AD3C-12203C7BDA3A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7918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48131" name="AutoShape 2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48132" name="AutoShape 3"/>
          <p:cNvSpPr>
            <a:spLocks noChangeArrowheads="1"/>
          </p:cNvSpPr>
          <p:nvPr/>
        </p:nvSpPr>
        <p:spPr bwMode="auto">
          <a:xfrm>
            <a:off x="32731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48133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8134" name="AutoShape 5"/>
          <p:cNvSpPr>
            <a:spLocks noChangeArrowheads="1"/>
          </p:cNvSpPr>
          <p:nvPr/>
        </p:nvSpPr>
        <p:spPr bwMode="auto">
          <a:xfrm>
            <a:off x="391824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8135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8136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8137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8138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8139" name="AutoShape 3"/>
          <p:cNvSpPr>
            <a:spLocks noChangeArrowheads="1"/>
          </p:cNvSpPr>
          <p:nvPr/>
        </p:nvSpPr>
        <p:spPr bwMode="auto">
          <a:xfrm>
            <a:off x="26150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7</a:t>
            </a:r>
          </a:p>
        </p:txBody>
      </p:sp>
      <p:sp>
        <p:nvSpPr>
          <p:cNvPr id="16" name="Left-Up Arrow 15"/>
          <p:cNvSpPr/>
          <p:nvPr/>
        </p:nvSpPr>
        <p:spPr bwMode="auto">
          <a:xfrm rot="5400000">
            <a:off x="221760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48141" name="TextBox 16"/>
          <p:cNvSpPr txBox="1">
            <a:spLocks noChangeArrowheads="1"/>
          </p:cNvSpPr>
          <p:nvPr/>
        </p:nvSpPr>
        <p:spPr bwMode="auto">
          <a:xfrm>
            <a:off x="152640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48142" name="Line 10"/>
          <p:cNvSpPr>
            <a:spLocks noChangeShapeType="1"/>
          </p:cNvSpPr>
          <p:nvPr/>
        </p:nvSpPr>
        <p:spPr bwMode="auto">
          <a:xfrm>
            <a:off x="2982241" y="2668681"/>
            <a:ext cx="0" cy="44208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48143" name="Text Box 11"/>
          <p:cNvSpPr txBox="1">
            <a:spLocks noChangeArrowheads="1"/>
          </p:cNvSpPr>
          <p:nvPr/>
        </p:nvSpPr>
        <p:spPr bwMode="auto">
          <a:xfrm>
            <a:off x="2221921" y="2253961"/>
            <a:ext cx="1362240" cy="313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8" tIns="55220" rIns="81638" bIns="40819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AU" sz="1633">
                <a:solidFill>
                  <a:srgbClr val="000000"/>
                </a:solidFill>
              </a:rPr>
              <a:t>belongs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CE101AD-42F1-4642-A189-1A44503DA456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3859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261216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0184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0185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0186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2F31586-B0C0-403C-BED8-F5FE575A8B14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5913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52227" name="AutoShape 2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52228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2229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2230" name="AutoShape 5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2231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2232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2233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2234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D846FF5-DEF9-4A74-9BA0-D9A4AF657434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1937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54275" name="AutoShape 2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54276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277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278" name="AutoShape 5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4279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4280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281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282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283" name="Text Box 10"/>
          <p:cNvSpPr txBox="1">
            <a:spLocks noChangeArrowheads="1"/>
          </p:cNvSpPr>
          <p:nvPr/>
        </p:nvSpPr>
        <p:spPr bwMode="auto">
          <a:xfrm>
            <a:off x="4734720" y="1577161"/>
            <a:ext cx="979200" cy="545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55220" rIns="81638" bIns="40819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AU" sz="1633">
                <a:solidFill>
                  <a:srgbClr val="000000"/>
                </a:solidFill>
              </a:rPr>
              <a:t>Item to position</a:t>
            </a:r>
          </a:p>
        </p:txBody>
      </p:sp>
      <p:sp>
        <p:nvSpPr>
          <p:cNvPr id="54284" name="Line 11"/>
          <p:cNvSpPr>
            <a:spLocks noChangeShapeType="1"/>
          </p:cNvSpPr>
          <p:nvPr/>
        </p:nvSpPr>
        <p:spPr bwMode="auto">
          <a:xfrm flipH="1">
            <a:off x="4896001" y="2122920"/>
            <a:ext cx="329760" cy="97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81DD391-9972-4BCF-B443-BC80820B41BF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1982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56323" name="AutoShape 2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56324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6325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6326" name="AutoShape 5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6327" name="AutoShape 6"/>
          <p:cNvSpPr>
            <a:spLocks noChangeArrowheads="1"/>
          </p:cNvSpPr>
          <p:nvPr/>
        </p:nvSpPr>
        <p:spPr bwMode="auto">
          <a:xfrm>
            <a:off x="457200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6328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6329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6330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6331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1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408384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56333" name="TextBox 14"/>
          <p:cNvSpPr txBox="1">
            <a:spLocks noChangeArrowheads="1"/>
          </p:cNvSpPr>
          <p:nvPr/>
        </p:nvSpPr>
        <p:spPr bwMode="auto">
          <a:xfrm>
            <a:off x="339264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FF17851-608D-4681-8D0C-4BA171A97E1D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52995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58371" name="AutoShape 2"/>
          <p:cNvSpPr>
            <a:spLocks noChangeArrowheads="1"/>
          </p:cNvSpPr>
          <p:nvPr/>
        </p:nvSpPr>
        <p:spPr bwMode="auto">
          <a:xfrm>
            <a:off x="45748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58372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8373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8374" name="AutoShape 5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8375" name="AutoShape 6"/>
          <p:cNvSpPr>
            <a:spLocks noChangeArrowheads="1"/>
          </p:cNvSpPr>
          <p:nvPr/>
        </p:nvSpPr>
        <p:spPr bwMode="auto">
          <a:xfrm>
            <a:off x="457200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8376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8377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8378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8379" name="AutoShape 2"/>
          <p:cNvSpPr>
            <a:spLocks noChangeArrowheads="1"/>
          </p:cNvSpPr>
          <p:nvPr/>
        </p:nvSpPr>
        <p:spPr bwMode="auto">
          <a:xfrm>
            <a:off x="3915361" y="3260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9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346176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58381" name="TextBox 14"/>
          <p:cNvSpPr txBox="1">
            <a:spLocks noChangeArrowheads="1"/>
          </p:cNvSpPr>
          <p:nvPr/>
        </p:nvSpPr>
        <p:spPr bwMode="auto">
          <a:xfrm>
            <a:off x="277056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A2B01C6-561D-4EC8-A931-7E8926105996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83371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60419" name="AutoShape 2"/>
          <p:cNvSpPr>
            <a:spLocks noChangeArrowheads="1"/>
          </p:cNvSpPr>
          <p:nvPr/>
        </p:nvSpPr>
        <p:spPr bwMode="auto">
          <a:xfrm>
            <a:off x="45748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60420" name="AutoShape 3"/>
          <p:cNvSpPr>
            <a:spLocks noChangeArrowheads="1"/>
          </p:cNvSpPr>
          <p:nvPr/>
        </p:nvSpPr>
        <p:spPr bwMode="auto">
          <a:xfrm>
            <a:off x="39254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0421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0422" name="AutoShape 5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0423" name="AutoShape 6"/>
          <p:cNvSpPr>
            <a:spLocks noChangeArrowheads="1"/>
          </p:cNvSpPr>
          <p:nvPr/>
        </p:nvSpPr>
        <p:spPr bwMode="auto">
          <a:xfrm>
            <a:off x="457200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0424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0425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0426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0427" name="AutoShape 3"/>
          <p:cNvSpPr>
            <a:spLocks noChangeArrowheads="1"/>
          </p:cNvSpPr>
          <p:nvPr/>
        </p:nvSpPr>
        <p:spPr bwMode="auto">
          <a:xfrm>
            <a:off x="327024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7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283968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60429" name="TextBox 14"/>
          <p:cNvSpPr txBox="1">
            <a:spLocks noChangeArrowheads="1"/>
          </p:cNvSpPr>
          <p:nvPr/>
        </p:nvSpPr>
        <p:spPr bwMode="auto">
          <a:xfrm>
            <a:off x="214848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C54D2C1-5308-4C4B-B5C7-58A9C856F760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80731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62467" name="AutoShape 2"/>
          <p:cNvSpPr>
            <a:spLocks noChangeArrowheads="1"/>
          </p:cNvSpPr>
          <p:nvPr/>
        </p:nvSpPr>
        <p:spPr bwMode="auto">
          <a:xfrm>
            <a:off x="45748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62468" name="AutoShape 3"/>
          <p:cNvSpPr>
            <a:spLocks noChangeArrowheads="1"/>
          </p:cNvSpPr>
          <p:nvPr/>
        </p:nvSpPr>
        <p:spPr bwMode="auto">
          <a:xfrm>
            <a:off x="39254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2469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2470" name="AutoShape 5"/>
          <p:cNvSpPr>
            <a:spLocks noChangeArrowheads="1"/>
          </p:cNvSpPr>
          <p:nvPr/>
        </p:nvSpPr>
        <p:spPr bwMode="auto">
          <a:xfrm>
            <a:off x="32716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2471" name="AutoShape 6"/>
          <p:cNvSpPr>
            <a:spLocks noChangeArrowheads="1"/>
          </p:cNvSpPr>
          <p:nvPr/>
        </p:nvSpPr>
        <p:spPr bwMode="auto">
          <a:xfrm>
            <a:off x="457200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2472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2473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2474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2475" name="AutoShape 5"/>
          <p:cNvSpPr>
            <a:spLocks noChangeArrowheads="1"/>
          </p:cNvSpPr>
          <p:nvPr/>
        </p:nvSpPr>
        <p:spPr bwMode="auto">
          <a:xfrm>
            <a:off x="261360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5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214848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62477" name="TextBox 14"/>
          <p:cNvSpPr txBox="1">
            <a:spLocks noChangeArrowheads="1"/>
          </p:cNvSpPr>
          <p:nvPr/>
        </p:nvSpPr>
        <p:spPr bwMode="auto">
          <a:xfrm>
            <a:off x="145728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A3CA2D8-AC1D-491B-AC0E-CAE0D0F86CB2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96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70" y="361"/>
            <a:ext cx="8421121" cy="1166408"/>
          </a:xfrm>
        </p:spPr>
        <p:txBody>
          <a:bodyPr/>
          <a:lstStyle/>
          <a:p>
            <a:r>
              <a:rPr lang="en-IN" b="1" dirty="0" smtClean="0"/>
              <a:t>Insertion Sorting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70" y="1096184"/>
            <a:ext cx="8748060" cy="5761457"/>
          </a:xfrm>
        </p:spPr>
        <p:txBody>
          <a:bodyPr>
            <a:normAutofit/>
          </a:bodyPr>
          <a:lstStyle/>
          <a:p>
            <a:pPr marL="0" indent="0" defTabSz="829452">
              <a:spcAft>
                <a:spcPct val="0"/>
              </a:spcAft>
              <a:buNone/>
            </a:pPr>
            <a:r>
              <a:rPr lang="en-US" sz="2177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It is a simple Sorting algorithm which sorts the array by shifting elements </a:t>
            </a:r>
            <a:r>
              <a:rPr lang="en-US" sz="2177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one by </a:t>
            </a:r>
            <a:r>
              <a:rPr lang="en-US" sz="2177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one. Following are some of the </a:t>
            </a:r>
            <a:r>
              <a:rPr lang="en-US" sz="2177" dirty="0">
                <a:solidFill>
                  <a:srgbClr val="FF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important characteristics </a:t>
            </a:r>
            <a:r>
              <a:rPr lang="en-US" sz="2177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of Insertion Sort</a:t>
            </a:r>
            <a:r>
              <a:rPr lang="en-US" sz="2177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2540" dirty="0">
              <a:latin typeface="Arial" pitchFamily="34" charset="0"/>
              <a:cs typeface="Arial" pitchFamily="34" charset="0"/>
            </a:endParaRPr>
          </a:p>
          <a:p>
            <a:pPr defTabSz="829452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It has one of the simplest 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implementation</a:t>
            </a:r>
            <a:endParaRPr lang="en-US" sz="2400" dirty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defTabSz="829452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It is efficient for smaller data sets, but very inefficient for larger lists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defTabSz="829452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Insertion Sort is adaptive, that means it reduces its total number of steps if given a partially sorted list, hence it increases its efficiency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defTabSz="829452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It is better than Selection Sort and Bubble Sort algorithms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defTabSz="829452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Its space complexity is less, like Bubble Sorting, 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insertion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sort also requires a single additional memory space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defTabSz="829452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It is </a:t>
            </a:r>
            <a:r>
              <a:rPr lang="en-US" sz="2400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Stable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as it does not change the relative order of elements with equal keys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 defTabSz="829452">
              <a:spcAft>
                <a:spcPct val="0"/>
              </a:spcAft>
            </a:pPr>
            <a:endParaRPr lang="en-US" sz="3628" dirty="0">
              <a:latin typeface="Arial" pitchFamily="34" charset="0"/>
              <a:cs typeface="Arial" pitchFamily="34" charset="0"/>
            </a:endParaRPr>
          </a:p>
          <a:p>
            <a:endParaRPr lang="en-IN" sz="2177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CDCD-A7E2-4792-8448-D05EEC18D39F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64515" name="AutoShape 2"/>
          <p:cNvSpPr>
            <a:spLocks noChangeArrowheads="1"/>
          </p:cNvSpPr>
          <p:nvPr/>
        </p:nvSpPr>
        <p:spPr bwMode="auto">
          <a:xfrm>
            <a:off x="45748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64516" name="AutoShape 3"/>
          <p:cNvSpPr>
            <a:spLocks noChangeArrowheads="1"/>
          </p:cNvSpPr>
          <p:nvPr/>
        </p:nvSpPr>
        <p:spPr bwMode="auto">
          <a:xfrm>
            <a:off x="39254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4517" name="AutoShape 4"/>
          <p:cNvSpPr>
            <a:spLocks noChangeArrowheads="1"/>
          </p:cNvSpPr>
          <p:nvPr/>
        </p:nvSpPr>
        <p:spPr bwMode="auto">
          <a:xfrm>
            <a:off x="26164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4518" name="AutoShape 5"/>
          <p:cNvSpPr>
            <a:spLocks noChangeArrowheads="1"/>
          </p:cNvSpPr>
          <p:nvPr/>
        </p:nvSpPr>
        <p:spPr bwMode="auto">
          <a:xfrm>
            <a:off x="32716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4519" name="AutoShape 6"/>
          <p:cNvSpPr>
            <a:spLocks noChangeArrowheads="1"/>
          </p:cNvSpPr>
          <p:nvPr/>
        </p:nvSpPr>
        <p:spPr bwMode="auto">
          <a:xfrm>
            <a:off x="457200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4520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4521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4522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4523" name="AutoShape 4"/>
          <p:cNvSpPr>
            <a:spLocks noChangeArrowheads="1"/>
          </p:cNvSpPr>
          <p:nvPr/>
        </p:nvSpPr>
        <p:spPr bwMode="auto">
          <a:xfrm>
            <a:off x="195696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2</a:t>
            </a:r>
          </a:p>
        </p:txBody>
      </p:sp>
      <p:sp>
        <p:nvSpPr>
          <p:cNvPr id="64524" name="Line 10"/>
          <p:cNvSpPr>
            <a:spLocks noChangeShapeType="1"/>
          </p:cNvSpPr>
          <p:nvPr/>
        </p:nvSpPr>
        <p:spPr bwMode="auto">
          <a:xfrm>
            <a:off x="2291041" y="2668681"/>
            <a:ext cx="0" cy="44208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64525" name="Text Box 11"/>
          <p:cNvSpPr txBox="1">
            <a:spLocks noChangeArrowheads="1"/>
          </p:cNvSpPr>
          <p:nvPr/>
        </p:nvSpPr>
        <p:spPr bwMode="auto">
          <a:xfrm>
            <a:off x="1530721" y="2253961"/>
            <a:ext cx="1362240" cy="313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8" tIns="55220" rIns="81638" bIns="40819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AU" sz="1633">
                <a:solidFill>
                  <a:srgbClr val="000000"/>
                </a:solidFill>
              </a:rPr>
              <a:t>belongs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4814BF1-6CD7-4292-B0F1-3CC125E9A7AF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097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66563" name="AutoShape 2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66564" name="AutoShape 3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6565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6566" name="AutoShape 5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6567" name="AutoShape 6"/>
          <p:cNvSpPr>
            <a:spLocks noChangeArrowheads="1"/>
          </p:cNvSpPr>
          <p:nvPr/>
        </p:nvSpPr>
        <p:spPr bwMode="auto">
          <a:xfrm>
            <a:off x="195984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6568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6569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6570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4440CB2-5C5F-4EB8-BBB5-09AA2DF5A811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5326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68611" name="AutoShape 2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68612" name="AutoShape 3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8613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8614" name="AutoShape 5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8615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8616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8617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8618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34D4645-7072-4E55-B8F5-E0636C031788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4199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70659" name="AutoShape 2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70660" name="AutoShape 3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0661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0662" name="AutoShape 5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0663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0664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0665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0666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0667" name="Text Box 10"/>
          <p:cNvSpPr txBox="1">
            <a:spLocks noChangeArrowheads="1"/>
          </p:cNvSpPr>
          <p:nvPr/>
        </p:nvSpPr>
        <p:spPr bwMode="auto">
          <a:xfrm>
            <a:off x="5420160" y="1577161"/>
            <a:ext cx="979200" cy="545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55220" rIns="81638" bIns="40819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AU" sz="1633">
                <a:solidFill>
                  <a:srgbClr val="000000"/>
                </a:solidFill>
              </a:rPr>
              <a:t>Item to position</a:t>
            </a:r>
          </a:p>
        </p:txBody>
      </p:sp>
      <p:sp>
        <p:nvSpPr>
          <p:cNvPr id="70668" name="Line 11"/>
          <p:cNvSpPr>
            <a:spLocks noChangeShapeType="1"/>
          </p:cNvSpPr>
          <p:nvPr/>
        </p:nvSpPr>
        <p:spPr bwMode="auto">
          <a:xfrm flipH="1">
            <a:off x="5582881" y="2122920"/>
            <a:ext cx="329760" cy="97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BD85541-ADCE-4D60-A1D9-D5421008B7E0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73522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72707" name="AutoShape 2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72708" name="AutoShape 3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2709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2710" name="AutoShape 5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2711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2712" name="AutoShape 7"/>
          <p:cNvSpPr>
            <a:spLocks noChangeArrowheads="1"/>
          </p:cNvSpPr>
          <p:nvPr/>
        </p:nvSpPr>
        <p:spPr bwMode="auto">
          <a:xfrm>
            <a:off x="522432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2713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2714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2715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4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477504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2717" name="TextBox 14"/>
          <p:cNvSpPr txBox="1">
            <a:spLocks noChangeArrowheads="1"/>
          </p:cNvSpPr>
          <p:nvPr/>
        </p:nvSpPr>
        <p:spPr bwMode="auto">
          <a:xfrm>
            <a:off x="408384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C2F1182-F0F3-4A25-BBD1-2B68F54CAE15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9413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74755" name="AutoShape 2"/>
          <p:cNvSpPr>
            <a:spLocks noChangeArrowheads="1"/>
          </p:cNvSpPr>
          <p:nvPr/>
        </p:nvSpPr>
        <p:spPr bwMode="auto">
          <a:xfrm>
            <a:off x="52286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74756" name="AutoShape 3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4757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4758" name="AutoShape 5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4759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4760" name="AutoShape 7"/>
          <p:cNvSpPr>
            <a:spLocks noChangeArrowheads="1"/>
          </p:cNvSpPr>
          <p:nvPr/>
        </p:nvSpPr>
        <p:spPr bwMode="auto">
          <a:xfrm>
            <a:off x="522432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4761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4762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4763" name="AutoShape 2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9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415296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4765" name="TextBox 14"/>
          <p:cNvSpPr txBox="1">
            <a:spLocks noChangeArrowheads="1"/>
          </p:cNvSpPr>
          <p:nvPr/>
        </p:nvSpPr>
        <p:spPr bwMode="auto">
          <a:xfrm>
            <a:off x="346176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3C2C8FD-07D2-4E70-BA28-C858052657A4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5922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76803" name="AutoShape 2"/>
          <p:cNvSpPr>
            <a:spLocks noChangeArrowheads="1"/>
          </p:cNvSpPr>
          <p:nvPr/>
        </p:nvSpPr>
        <p:spPr bwMode="auto">
          <a:xfrm>
            <a:off x="52286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76804" name="AutoShape 3"/>
          <p:cNvSpPr>
            <a:spLocks noChangeArrowheads="1"/>
          </p:cNvSpPr>
          <p:nvPr/>
        </p:nvSpPr>
        <p:spPr bwMode="auto">
          <a:xfrm>
            <a:off x="45748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6805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6806" name="AutoShape 5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6807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6808" name="AutoShape 7"/>
          <p:cNvSpPr>
            <a:spLocks noChangeArrowheads="1"/>
          </p:cNvSpPr>
          <p:nvPr/>
        </p:nvSpPr>
        <p:spPr bwMode="auto">
          <a:xfrm>
            <a:off x="522432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6809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6810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6811" name="AutoShape 3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7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346176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6813" name="TextBox 14"/>
          <p:cNvSpPr txBox="1">
            <a:spLocks noChangeArrowheads="1"/>
          </p:cNvSpPr>
          <p:nvPr/>
        </p:nvSpPr>
        <p:spPr bwMode="auto">
          <a:xfrm>
            <a:off x="277056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6F07A67-509C-4729-BA78-8F51AEF28D48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4611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78851" name="AutoShape 2"/>
          <p:cNvSpPr>
            <a:spLocks noChangeArrowheads="1"/>
          </p:cNvSpPr>
          <p:nvPr/>
        </p:nvSpPr>
        <p:spPr bwMode="auto">
          <a:xfrm>
            <a:off x="52286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78852" name="AutoShape 3"/>
          <p:cNvSpPr>
            <a:spLocks noChangeArrowheads="1"/>
          </p:cNvSpPr>
          <p:nvPr/>
        </p:nvSpPr>
        <p:spPr bwMode="auto">
          <a:xfrm>
            <a:off x="45849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8853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8854" name="AutoShape 5"/>
          <p:cNvSpPr>
            <a:spLocks noChangeArrowheads="1"/>
          </p:cNvSpPr>
          <p:nvPr/>
        </p:nvSpPr>
        <p:spPr bwMode="auto">
          <a:xfrm>
            <a:off x="39412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8855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856" name="AutoShape 7"/>
          <p:cNvSpPr>
            <a:spLocks noChangeArrowheads="1"/>
          </p:cNvSpPr>
          <p:nvPr/>
        </p:nvSpPr>
        <p:spPr bwMode="auto">
          <a:xfrm>
            <a:off x="522432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8857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8858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8859" name="Line 10"/>
          <p:cNvSpPr>
            <a:spLocks noChangeShapeType="1"/>
          </p:cNvSpPr>
          <p:nvPr/>
        </p:nvSpPr>
        <p:spPr bwMode="auto">
          <a:xfrm>
            <a:off x="3604321" y="2668681"/>
            <a:ext cx="0" cy="44208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78860" name="Text Box 11"/>
          <p:cNvSpPr txBox="1">
            <a:spLocks noChangeArrowheads="1"/>
          </p:cNvSpPr>
          <p:nvPr/>
        </p:nvSpPr>
        <p:spPr bwMode="auto">
          <a:xfrm>
            <a:off x="2844001" y="2253961"/>
            <a:ext cx="1362240" cy="313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8" tIns="55220" rIns="81638" bIns="40819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AU" sz="1633">
                <a:solidFill>
                  <a:srgbClr val="000000"/>
                </a:solidFill>
              </a:rPr>
              <a:t>belongs here</a:t>
            </a:r>
          </a:p>
        </p:txBody>
      </p:sp>
      <p:sp>
        <p:nvSpPr>
          <p:cNvPr id="78861" name="AutoShape 5"/>
          <p:cNvSpPr>
            <a:spLocks noChangeArrowheads="1"/>
          </p:cNvSpPr>
          <p:nvPr/>
        </p:nvSpPr>
        <p:spPr bwMode="auto">
          <a:xfrm>
            <a:off x="32774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5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283968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8863" name="TextBox 14"/>
          <p:cNvSpPr txBox="1">
            <a:spLocks noChangeArrowheads="1"/>
          </p:cNvSpPr>
          <p:nvPr/>
        </p:nvSpPr>
        <p:spPr bwMode="auto">
          <a:xfrm>
            <a:off x="214848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B4062B8-7CB4-4467-9135-6F0A71447210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1260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80899" name="AutoShape 2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80900" name="AutoShape 3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0901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0902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0903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0904" name="AutoShape 7"/>
          <p:cNvSpPr>
            <a:spLocks noChangeArrowheads="1"/>
          </p:cNvSpPr>
          <p:nvPr/>
        </p:nvSpPr>
        <p:spPr bwMode="auto">
          <a:xfrm>
            <a:off x="326592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0905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0906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14FA487-CD6F-458F-800B-F3E31B367A1C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3378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82947" name="AutoShape 2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82948" name="AutoShape 3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2949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950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951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952" name="AutoShape 7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953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954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AAA64CF-1E97-42B1-AAAE-1F79FD5ECC91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355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Example for Stable sort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768553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5CA0-E5EE-4F89-BB2F-95DDF01E494F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5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84995" name="AutoShape 2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84996" name="AutoShape 3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4997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4998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4999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5000" name="AutoShape 7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5001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5002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85003" name="Text Box 10"/>
          <p:cNvSpPr txBox="1">
            <a:spLocks noChangeArrowheads="1"/>
          </p:cNvSpPr>
          <p:nvPr/>
        </p:nvSpPr>
        <p:spPr bwMode="auto">
          <a:xfrm>
            <a:off x="6107041" y="1577161"/>
            <a:ext cx="979200" cy="545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55220" rIns="81638" bIns="40819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AU" sz="1633">
                <a:solidFill>
                  <a:srgbClr val="000000"/>
                </a:solidFill>
              </a:rPr>
              <a:t>Item to position</a:t>
            </a:r>
          </a:p>
        </p:txBody>
      </p:sp>
      <p:sp>
        <p:nvSpPr>
          <p:cNvPr id="85004" name="Line 11"/>
          <p:cNvSpPr>
            <a:spLocks noChangeShapeType="1"/>
          </p:cNvSpPr>
          <p:nvPr/>
        </p:nvSpPr>
        <p:spPr bwMode="auto">
          <a:xfrm flipH="1">
            <a:off x="6268321" y="2124361"/>
            <a:ext cx="329760" cy="97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A9DC118-868D-40FF-AA89-9AAFF8D7FFCE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1994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87043" name="AutoShape 2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87044" name="AutoShape 3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7045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7046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7047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7048" name="AutoShape 7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7049" name="AutoShape 8"/>
          <p:cNvSpPr>
            <a:spLocks noChangeArrowheads="1"/>
          </p:cNvSpPr>
          <p:nvPr/>
        </p:nvSpPr>
        <p:spPr bwMode="auto">
          <a:xfrm>
            <a:off x="587808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7050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87051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3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540144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7053" name="TextBox 14"/>
          <p:cNvSpPr txBox="1">
            <a:spLocks noChangeArrowheads="1"/>
          </p:cNvSpPr>
          <p:nvPr/>
        </p:nvSpPr>
        <p:spPr bwMode="auto">
          <a:xfrm>
            <a:off x="471024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45A6AC8-B209-4329-B0E9-4754E8C91AA9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65516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89091" name="AutoShape 2"/>
          <p:cNvSpPr>
            <a:spLocks noChangeArrowheads="1"/>
          </p:cNvSpPr>
          <p:nvPr/>
        </p:nvSpPr>
        <p:spPr bwMode="auto">
          <a:xfrm>
            <a:off x="5872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89092" name="AutoShape 3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9093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9094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9095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9096" name="AutoShape 7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9097" name="AutoShape 8"/>
          <p:cNvSpPr>
            <a:spLocks noChangeArrowheads="1"/>
          </p:cNvSpPr>
          <p:nvPr/>
        </p:nvSpPr>
        <p:spPr bwMode="auto">
          <a:xfrm>
            <a:off x="587808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9098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89099" name="AutoShape 2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9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477504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9101" name="TextBox 14"/>
          <p:cNvSpPr txBox="1">
            <a:spLocks noChangeArrowheads="1"/>
          </p:cNvSpPr>
          <p:nvPr/>
        </p:nvSpPr>
        <p:spPr bwMode="auto">
          <a:xfrm>
            <a:off x="408384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CEB225E-9D29-45CF-9CC2-3B65CF23A1BE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71079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91139" name="AutoShape 2"/>
          <p:cNvSpPr>
            <a:spLocks noChangeArrowheads="1"/>
          </p:cNvSpPr>
          <p:nvPr/>
        </p:nvSpPr>
        <p:spPr bwMode="auto">
          <a:xfrm>
            <a:off x="5872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91140" name="AutoShape 3"/>
          <p:cNvSpPr>
            <a:spLocks noChangeArrowheads="1"/>
          </p:cNvSpPr>
          <p:nvPr/>
        </p:nvSpPr>
        <p:spPr bwMode="auto">
          <a:xfrm>
            <a:off x="52286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1141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1142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1143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1144" name="AutoShape 7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1145" name="AutoShape 8"/>
          <p:cNvSpPr>
            <a:spLocks noChangeArrowheads="1"/>
          </p:cNvSpPr>
          <p:nvPr/>
        </p:nvSpPr>
        <p:spPr bwMode="auto">
          <a:xfrm>
            <a:off x="587808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1146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91147" name="AutoShape 3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7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415296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91149" name="TextBox 14"/>
          <p:cNvSpPr txBox="1">
            <a:spLocks noChangeArrowheads="1"/>
          </p:cNvSpPr>
          <p:nvPr/>
        </p:nvSpPr>
        <p:spPr bwMode="auto">
          <a:xfrm>
            <a:off x="346176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7A1B7F-DC03-491B-B0D2-0B5569F7567B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35715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93187" name="AutoShape 2"/>
          <p:cNvSpPr>
            <a:spLocks noChangeArrowheads="1"/>
          </p:cNvSpPr>
          <p:nvPr/>
        </p:nvSpPr>
        <p:spPr bwMode="auto">
          <a:xfrm>
            <a:off x="5872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93188" name="AutoShape 3"/>
          <p:cNvSpPr>
            <a:spLocks noChangeArrowheads="1"/>
          </p:cNvSpPr>
          <p:nvPr/>
        </p:nvSpPr>
        <p:spPr bwMode="auto">
          <a:xfrm>
            <a:off x="52286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3189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3190" name="AutoShape 5"/>
          <p:cNvSpPr>
            <a:spLocks noChangeArrowheads="1"/>
          </p:cNvSpPr>
          <p:nvPr/>
        </p:nvSpPr>
        <p:spPr bwMode="auto">
          <a:xfrm>
            <a:off x="45849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3191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3192" name="AutoShape 7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3193" name="AutoShape 8"/>
          <p:cNvSpPr>
            <a:spLocks noChangeArrowheads="1"/>
          </p:cNvSpPr>
          <p:nvPr/>
        </p:nvSpPr>
        <p:spPr bwMode="auto">
          <a:xfrm>
            <a:off x="587808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3194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93195" name="AutoShape 5"/>
          <p:cNvSpPr>
            <a:spLocks noChangeArrowheads="1"/>
          </p:cNvSpPr>
          <p:nvPr/>
        </p:nvSpPr>
        <p:spPr bwMode="auto">
          <a:xfrm>
            <a:off x="39297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5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346176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93197" name="TextBox 14"/>
          <p:cNvSpPr txBox="1">
            <a:spLocks noChangeArrowheads="1"/>
          </p:cNvSpPr>
          <p:nvPr/>
        </p:nvSpPr>
        <p:spPr bwMode="auto">
          <a:xfrm>
            <a:off x="277056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54179F9-931E-48EA-B8D2-A374A586E807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84473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95235" name="AutoShape 2"/>
          <p:cNvSpPr>
            <a:spLocks noChangeArrowheads="1"/>
          </p:cNvSpPr>
          <p:nvPr/>
        </p:nvSpPr>
        <p:spPr bwMode="auto">
          <a:xfrm>
            <a:off x="5872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95236" name="AutoShape 3"/>
          <p:cNvSpPr>
            <a:spLocks noChangeArrowheads="1"/>
          </p:cNvSpPr>
          <p:nvPr/>
        </p:nvSpPr>
        <p:spPr bwMode="auto">
          <a:xfrm>
            <a:off x="52286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5237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5238" name="AutoShape 5"/>
          <p:cNvSpPr>
            <a:spLocks noChangeArrowheads="1"/>
          </p:cNvSpPr>
          <p:nvPr/>
        </p:nvSpPr>
        <p:spPr bwMode="auto">
          <a:xfrm>
            <a:off x="45849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5239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5240" name="AutoShape 7"/>
          <p:cNvSpPr>
            <a:spLocks noChangeArrowheads="1"/>
          </p:cNvSpPr>
          <p:nvPr/>
        </p:nvSpPr>
        <p:spPr bwMode="auto">
          <a:xfrm>
            <a:off x="39412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5241" name="AutoShape 8"/>
          <p:cNvSpPr>
            <a:spLocks noChangeArrowheads="1"/>
          </p:cNvSpPr>
          <p:nvPr/>
        </p:nvSpPr>
        <p:spPr bwMode="auto">
          <a:xfrm>
            <a:off x="587808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5242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95243" name="AutoShape 7"/>
          <p:cNvSpPr>
            <a:spLocks noChangeArrowheads="1"/>
          </p:cNvSpPr>
          <p:nvPr/>
        </p:nvSpPr>
        <p:spPr bwMode="auto">
          <a:xfrm>
            <a:off x="32774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4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277056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95245" name="TextBox 14"/>
          <p:cNvSpPr txBox="1">
            <a:spLocks noChangeArrowheads="1"/>
          </p:cNvSpPr>
          <p:nvPr/>
        </p:nvSpPr>
        <p:spPr bwMode="auto">
          <a:xfrm>
            <a:off x="207936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95246" name="Line 10"/>
          <p:cNvSpPr>
            <a:spLocks noChangeShapeType="1"/>
          </p:cNvSpPr>
          <p:nvPr/>
        </p:nvSpPr>
        <p:spPr bwMode="auto">
          <a:xfrm>
            <a:off x="3604321" y="2668681"/>
            <a:ext cx="0" cy="44208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95247" name="Text Box 11"/>
          <p:cNvSpPr txBox="1">
            <a:spLocks noChangeArrowheads="1"/>
          </p:cNvSpPr>
          <p:nvPr/>
        </p:nvSpPr>
        <p:spPr bwMode="auto">
          <a:xfrm>
            <a:off x="2844001" y="2253961"/>
            <a:ext cx="1362240" cy="313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8" tIns="55220" rIns="81638" bIns="40819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AU" sz="1633">
                <a:solidFill>
                  <a:srgbClr val="000000"/>
                </a:solidFill>
              </a:rPr>
              <a:t>belongs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BC8D133-E626-40D5-8875-EE5D81BCF3D9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17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97283" name="AutoShape 2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97284" name="AutoShape 3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7285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7286" name="AutoShape 5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7287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7288" name="AutoShape 7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7289" name="AutoShape 8"/>
          <p:cNvSpPr>
            <a:spLocks noChangeArrowheads="1"/>
          </p:cNvSpPr>
          <p:nvPr/>
        </p:nvSpPr>
        <p:spPr bwMode="auto">
          <a:xfrm>
            <a:off x="326592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7290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298DDE3-2139-4F34-8AAB-D3EC5731428C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98060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99331" name="AutoShape 2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99332" name="AutoShape 3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9333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9334" name="AutoShape 5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9335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9336" name="AutoShape 7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9337" name="AutoShape 8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9338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437310C-B4F5-48E4-A578-87F7599525A5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53164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101379" name="AutoShape 2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01380" name="AutoShape 3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1381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1382" name="AutoShape 5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1383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1384" name="AutoShape 7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1385" name="AutoShape 8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1386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1387" name="Text Box 10"/>
          <p:cNvSpPr txBox="1">
            <a:spLocks noChangeArrowheads="1"/>
          </p:cNvSpPr>
          <p:nvPr/>
        </p:nvSpPr>
        <p:spPr bwMode="auto">
          <a:xfrm>
            <a:off x="6726241" y="1578601"/>
            <a:ext cx="979200" cy="545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55220" rIns="81638" bIns="40819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AU" sz="1633">
                <a:solidFill>
                  <a:srgbClr val="000000"/>
                </a:solidFill>
              </a:rPr>
              <a:t>Item to position</a:t>
            </a:r>
          </a:p>
        </p:txBody>
      </p:sp>
      <p:sp>
        <p:nvSpPr>
          <p:cNvPr id="101388" name="Line 11"/>
          <p:cNvSpPr>
            <a:spLocks noChangeShapeType="1"/>
          </p:cNvSpPr>
          <p:nvPr/>
        </p:nvSpPr>
        <p:spPr bwMode="auto">
          <a:xfrm flipH="1">
            <a:off x="6888961" y="2124361"/>
            <a:ext cx="329760" cy="97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09941AE-61EE-4DA1-87DC-E861262D12F3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32282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103427" name="AutoShape 2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03428" name="AutoShape 3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3429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3430" name="AutoShape 5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3431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3432" name="AutoShape 7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3433" name="AutoShape 8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3434" name="AutoShape 9"/>
          <p:cNvSpPr>
            <a:spLocks noChangeArrowheads="1"/>
          </p:cNvSpPr>
          <p:nvPr/>
        </p:nvSpPr>
        <p:spPr bwMode="auto">
          <a:xfrm>
            <a:off x="653040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3435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6</a:t>
            </a:r>
          </a:p>
        </p:txBody>
      </p:sp>
      <p:sp>
        <p:nvSpPr>
          <p:cNvPr id="16" name="Left-Up Arrow 15"/>
          <p:cNvSpPr/>
          <p:nvPr/>
        </p:nvSpPr>
        <p:spPr bwMode="auto">
          <a:xfrm rot="5400000">
            <a:off x="608832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3437" name="TextBox 16"/>
          <p:cNvSpPr txBox="1">
            <a:spLocks noChangeArrowheads="1"/>
          </p:cNvSpPr>
          <p:nvPr/>
        </p:nvSpPr>
        <p:spPr bwMode="auto">
          <a:xfrm>
            <a:off x="539712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EB23E5D-766F-4F12-85E1-9F191268C10A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3928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212"/>
            <a:ext cx="7772400" cy="87818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How Insertion Sorting Works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 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3" name="Picture 2" descr="Insertion SOrting in Data Structures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077200" cy="512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DB20-D10D-45DA-A3F3-1F87E07CFE1C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105475" name="AutoShape 2"/>
          <p:cNvSpPr>
            <a:spLocks noChangeArrowheads="1"/>
          </p:cNvSpPr>
          <p:nvPr/>
        </p:nvSpPr>
        <p:spPr bwMode="auto">
          <a:xfrm>
            <a:off x="65332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05476" name="AutoShape 3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5477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5478" name="AutoShape 5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5479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5480" name="AutoShape 7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5481" name="AutoShape 8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5482" name="AutoShape 9"/>
          <p:cNvSpPr>
            <a:spLocks noChangeArrowheads="1"/>
          </p:cNvSpPr>
          <p:nvPr/>
        </p:nvSpPr>
        <p:spPr bwMode="auto">
          <a:xfrm>
            <a:off x="653040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5483" name="AutoShape 2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9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546624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5485" name="TextBox 14"/>
          <p:cNvSpPr txBox="1">
            <a:spLocks noChangeArrowheads="1"/>
          </p:cNvSpPr>
          <p:nvPr/>
        </p:nvSpPr>
        <p:spPr bwMode="auto">
          <a:xfrm>
            <a:off x="477504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00D9627-3940-4E26-9162-F55E3337B85F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70860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107523" name="AutoShape 2"/>
          <p:cNvSpPr>
            <a:spLocks noChangeArrowheads="1"/>
          </p:cNvSpPr>
          <p:nvPr/>
        </p:nvSpPr>
        <p:spPr bwMode="auto">
          <a:xfrm>
            <a:off x="65332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07524" name="AutoShape 3"/>
          <p:cNvSpPr>
            <a:spLocks noChangeArrowheads="1"/>
          </p:cNvSpPr>
          <p:nvPr/>
        </p:nvSpPr>
        <p:spPr bwMode="auto">
          <a:xfrm>
            <a:off x="58766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7525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7526" name="AutoShape 5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7527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7528" name="AutoShape 7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7529" name="AutoShape 8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7530" name="AutoShape 9"/>
          <p:cNvSpPr>
            <a:spLocks noChangeArrowheads="1"/>
          </p:cNvSpPr>
          <p:nvPr/>
        </p:nvSpPr>
        <p:spPr bwMode="auto">
          <a:xfrm>
            <a:off x="653040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7531" name="AutoShape 3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7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477504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7533" name="TextBox 14"/>
          <p:cNvSpPr txBox="1">
            <a:spLocks noChangeArrowheads="1"/>
          </p:cNvSpPr>
          <p:nvPr/>
        </p:nvSpPr>
        <p:spPr bwMode="auto">
          <a:xfrm>
            <a:off x="408384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107534" name="Line 10"/>
          <p:cNvSpPr>
            <a:spLocks noChangeShapeType="1"/>
          </p:cNvSpPr>
          <p:nvPr/>
        </p:nvSpPr>
        <p:spPr bwMode="auto">
          <a:xfrm>
            <a:off x="5559841" y="2668681"/>
            <a:ext cx="0" cy="44208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107535" name="Text Box 11"/>
          <p:cNvSpPr txBox="1">
            <a:spLocks noChangeArrowheads="1"/>
          </p:cNvSpPr>
          <p:nvPr/>
        </p:nvSpPr>
        <p:spPr bwMode="auto">
          <a:xfrm>
            <a:off x="4799521" y="2253961"/>
            <a:ext cx="1362240" cy="313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8" tIns="55220" rIns="81638" bIns="40819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AU" sz="1633">
                <a:solidFill>
                  <a:srgbClr val="000000"/>
                </a:solidFill>
              </a:rPr>
              <a:t>belongs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0327EEC-99FE-4943-A851-653BDF1E4516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2327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109571" name="AutoShape 2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09572" name="AutoShape 3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9573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9574" name="AutoShape 5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9575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9576" name="AutoShape 7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9577" name="AutoShape 8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9578" name="AutoShape 9"/>
          <p:cNvSpPr>
            <a:spLocks noChangeArrowheads="1"/>
          </p:cNvSpPr>
          <p:nvPr/>
        </p:nvSpPr>
        <p:spPr bwMode="auto">
          <a:xfrm>
            <a:off x="522432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29F88EE-DBA4-4E2F-A849-91027AF877E7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870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111619" name="AutoShape 2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11620" name="AutoShape 3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1621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1622" name="AutoShape 5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1623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1624" name="AutoShape 7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1625" name="AutoShape 8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1626" name="AutoShape 9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1627" name="Text Box 10"/>
          <p:cNvSpPr txBox="1">
            <a:spLocks noChangeArrowheads="1"/>
          </p:cNvSpPr>
          <p:nvPr/>
        </p:nvSpPr>
        <p:spPr bwMode="auto">
          <a:xfrm>
            <a:off x="5715361" y="4899240"/>
            <a:ext cx="1795680" cy="48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63219" rIns="81638" bIns="40819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AU" sz="2540">
                <a:solidFill>
                  <a:srgbClr val="000000"/>
                </a:solidFill>
              </a:rPr>
              <a:t>SORTED!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368F79A-4ACF-43DA-B60D-3004D53F1811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18744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4876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u="sng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DATA is an unsorted array with N elements.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REPEAT 3 &amp; 4 until I:=2 to N </a:t>
            </a:r>
            <a:endParaRPr lang="en-US" b="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[ </a:t>
            </a:r>
            <a:r>
              <a:rPr lang="en-US" b="1" dirty="0">
                <a:latin typeface="Batang" panose="02030600000101010101" pitchFamily="18" charset="-127"/>
                <a:ea typeface="Batang" panose="02030600000101010101" pitchFamily="18" charset="-127"/>
              </a:rPr>
              <a:t>insert </a:t>
            </a:r>
            <a:r>
              <a:rPr 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DATA[</a:t>
            </a:r>
            <a:r>
              <a:rPr lang="en-US" b="1" dirty="0"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] </a:t>
            </a:r>
            <a:r>
              <a:rPr lang="en-US" b="1" dirty="0">
                <a:latin typeface="Batang" panose="02030600000101010101" pitchFamily="18" charset="-127"/>
                <a:ea typeface="Batang" panose="02030600000101010101" pitchFamily="18" charset="-127"/>
              </a:rPr>
              <a:t>into </a:t>
            </a:r>
            <a:r>
              <a:rPr 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DATA[0:I-1] ]</a:t>
            </a:r>
            <a:endParaRPr lang="en-US" b="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Batang" panose="02030600000101010101" pitchFamily="18" charset="-127"/>
                <a:ea typeface="Batang" panose="02030600000101010101" pitchFamily="18" charset="-127"/>
              </a:rPr>
              <a:t>   </a:t>
            </a:r>
            <a:r>
              <a:rPr 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SET  T</a:t>
            </a:r>
            <a:r>
              <a:rPr lang="en-US" b="1" smtClean="0">
                <a:latin typeface="Batang" panose="02030600000101010101" pitchFamily="18" charset="-127"/>
                <a:ea typeface="Batang" panose="02030600000101010101" pitchFamily="18" charset="-127"/>
              </a:rPr>
              <a:t>:= DATA[</a:t>
            </a:r>
            <a:r>
              <a:rPr lang="en-US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b="1" smtClean="0">
                <a:latin typeface="Batang" panose="02030600000101010101" pitchFamily="18" charset="-127"/>
                <a:ea typeface="Batang" panose="02030600000101010101" pitchFamily="18" charset="-127"/>
              </a:rPr>
              <a:t>]</a:t>
            </a:r>
            <a:endParaRPr lang="en-US" b="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Batang" panose="02030600000101010101" pitchFamily="18" charset="-127"/>
                <a:ea typeface="Batang" panose="02030600000101010101" pitchFamily="18" charset="-127"/>
              </a:rPr>
              <a:t>   </a:t>
            </a:r>
            <a:r>
              <a:rPr 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REPEAT 5 &amp; 6 while J=I-1 to 1 and T&lt;DATA[J]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    DATA[J </a:t>
            </a:r>
            <a:r>
              <a:rPr lang="en-US" b="1" dirty="0">
                <a:latin typeface="Batang" panose="02030600000101010101" pitchFamily="18" charset="-127"/>
                <a:ea typeface="Batang" panose="02030600000101010101" pitchFamily="18" charset="-127"/>
              </a:rPr>
              <a:t>+ 1] </a:t>
            </a:r>
            <a:r>
              <a:rPr 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:= DATA[J]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    J := J-1</a:t>
            </a:r>
            <a:endParaRPr lang="en-US" b="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Batang" panose="02030600000101010101" pitchFamily="18" charset="-127"/>
                <a:ea typeface="Batang" panose="02030600000101010101" pitchFamily="18" charset="-127"/>
              </a:rPr>
              <a:t>   </a:t>
            </a:r>
            <a:r>
              <a:rPr 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Data[J </a:t>
            </a:r>
            <a:r>
              <a:rPr lang="en-US" b="1" dirty="0">
                <a:latin typeface="Batang" panose="02030600000101010101" pitchFamily="18" charset="-127"/>
                <a:ea typeface="Batang" panose="02030600000101010101" pitchFamily="18" charset="-127"/>
              </a:rPr>
              <a:t>+ 1] </a:t>
            </a:r>
            <a:r>
              <a:rPr 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:= T</a:t>
            </a:r>
            <a:endParaRPr lang="en-US" b="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443B-55E9-461E-A762-6040A3FFECC1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 dirty="0" smtClean="0"/>
              <a:t>Insertion Sort</a:t>
            </a:r>
            <a:endParaRPr lang="en-AU" dirty="0"/>
          </a:p>
        </p:txBody>
      </p:sp>
      <p:sp>
        <p:nvSpPr>
          <p:cNvPr id="15363" name="AutoShape 2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5364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5367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368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5369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5370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2401" name="Rectangle 1"/>
          <p:cNvSpPr>
            <a:spLocks noChangeArrowheads="1"/>
          </p:cNvSpPr>
          <p:nvPr/>
        </p:nvSpPr>
        <p:spPr bwMode="auto">
          <a:xfrm>
            <a:off x="456481" y="1549750"/>
            <a:ext cx="8306520" cy="97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944" tIns="41472" rIns="82944" bIns="41472" numCol="1" anchor="ctr" anchorCtr="0" compatLnSpc="1">
            <a:prstTxWarp prst="textNoShape">
              <a:avLst/>
            </a:prstTxWarp>
            <a:spAutoFit/>
          </a:bodyPr>
          <a:lstStyle/>
          <a:p>
            <a:pPr defTabSz="829452" fontAlgn="base">
              <a:spcBef>
                <a:spcPct val="0"/>
              </a:spcBef>
              <a:spcAft>
                <a:spcPct val="0"/>
              </a:spcAft>
            </a:pPr>
            <a:endParaRPr lang="en-US" sz="2903" b="1" dirty="0">
              <a:latin typeface="Calibri" pitchFamily="34" charset="0"/>
              <a:cs typeface="Times New Roman" pitchFamily="18" charset="0"/>
            </a:endParaRPr>
          </a:p>
          <a:p>
            <a:pPr defTabSz="829452" fontAlgn="base">
              <a:spcBef>
                <a:spcPct val="0"/>
              </a:spcBef>
              <a:spcAft>
                <a:spcPct val="0"/>
              </a:spcAft>
            </a:pPr>
            <a:r>
              <a:rPr lang="en-US" sz="2903" b="1" dirty="0">
                <a:latin typeface="Calibri" pitchFamily="34" charset="0"/>
                <a:cs typeface="Times New Roman" pitchFamily="18" charset="0"/>
              </a:rPr>
              <a:t>Example  : </a:t>
            </a:r>
            <a:endParaRPr lang="en-US" sz="2903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E2E19F3-F6AA-4A84-A7B6-015EAB6DD535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93344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17411" name="AutoShape 2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7412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7415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416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7417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418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>
            <a:off x="1632961" y="2122920"/>
            <a:ext cx="653760" cy="97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979200" y="1577161"/>
            <a:ext cx="979200" cy="545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55220" rIns="81638" bIns="40819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AU" sz="1633" dirty="0">
                <a:solidFill>
                  <a:srgbClr val="000000"/>
                </a:solidFill>
              </a:rPr>
              <a:t>Sorted section</a:t>
            </a:r>
          </a:p>
        </p:txBody>
      </p:sp>
      <p:sp>
        <p:nvSpPr>
          <p:cNvPr id="17421" name="TextBox 12"/>
          <p:cNvSpPr txBox="1">
            <a:spLocks noChangeArrowheads="1"/>
          </p:cNvSpPr>
          <p:nvPr/>
        </p:nvSpPr>
        <p:spPr bwMode="auto">
          <a:xfrm>
            <a:off x="979200" y="5087881"/>
            <a:ext cx="69796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We start by dividing the array in </a:t>
            </a:r>
            <a:r>
              <a:rPr lang="en-US" dirty="0" smtClean="0"/>
              <a:t>two sections: a sorted section </a:t>
            </a:r>
            <a:r>
              <a:rPr lang="en-US" dirty="0"/>
              <a:t>and an unsorted section. We put the first element as the only element in the sorted section, and the rest of the array is the unsorted section.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CC21D4C-D1A8-4085-96B0-9CFFE253F9A0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64278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19459" name="AutoShape 2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9460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33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9463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9464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9465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9466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1632961" y="2122920"/>
            <a:ext cx="653760" cy="97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979200" y="1577161"/>
            <a:ext cx="979200" cy="545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55220" rIns="81638" bIns="40819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AU" sz="1633">
                <a:solidFill>
                  <a:srgbClr val="000000"/>
                </a:solidFill>
              </a:rPr>
              <a:t>Sorted section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2776320" y="1600201"/>
            <a:ext cx="979200" cy="545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55220" rIns="81638" bIns="40819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AU" sz="1633">
                <a:solidFill>
                  <a:srgbClr val="000000"/>
                </a:solidFill>
              </a:rPr>
              <a:t>Item to position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 flipH="1">
            <a:off x="2937601" y="2122920"/>
            <a:ext cx="329760" cy="97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19471" name="TextBox 14"/>
          <p:cNvSpPr txBox="1">
            <a:spLocks noChangeArrowheads="1"/>
          </p:cNvSpPr>
          <p:nvPr/>
        </p:nvSpPr>
        <p:spPr bwMode="auto">
          <a:xfrm>
            <a:off x="1958399" y="4949641"/>
            <a:ext cx="52257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The first element in the unsorted section is the next element to be put into the correct position.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FB7E4-95AF-474E-B9B9-3BDF9A26C8D7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2411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1508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261216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33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1510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1511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1512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1513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1514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2776320" y="1600201"/>
            <a:ext cx="979200" cy="545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55220" rIns="81638" bIns="40819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AU" sz="1633">
                <a:solidFill>
                  <a:srgbClr val="000000"/>
                </a:solidFill>
              </a:rPr>
              <a:t>Item to position</a:t>
            </a:r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 flipH="1">
            <a:off x="2937601" y="2122920"/>
            <a:ext cx="329760" cy="97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261648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4646">
              <a:alpha val="45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AU" sz="1633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1518" name="TextBox 15"/>
          <p:cNvSpPr txBox="1">
            <a:spLocks noChangeArrowheads="1"/>
          </p:cNvSpPr>
          <p:nvPr/>
        </p:nvSpPr>
        <p:spPr bwMode="auto">
          <a:xfrm>
            <a:off x="1959841" y="5432041"/>
            <a:ext cx="52243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We copy the element to be placed into another variable so it doesn’t get overwritten.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A204E7B-8200-4E8E-8ACF-F2C45A253104}" type="datetime1">
              <a:rPr lang="en-US" smtClean="0"/>
              <a:t>10/10/2018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1668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52ACE4-DCC0-4D21-A3A4-A82510E2C84D}" vid="{D8AFD2EC-42D1-43E3-B9AD-54B4D9C73B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122</TotalTime>
  <Words>1072</Words>
  <Application>Microsoft Office PowerPoint</Application>
  <PresentationFormat>On-screen Show (4:3)</PresentationFormat>
  <Paragraphs>678</Paragraphs>
  <Slides>54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Batang</vt:lpstr>
      <vt:lpstr>Arial</vt:lpstr>
      <vt:lpstr>Calibri</vt:lpstr>
      <vt:lpstr>Rockwell</vt:lpstr>
      <vt:lpstr>Rockwell Condensed</vt:lpstr>
      <vt:lpstr>Times New Roman</vt:lpstr>
      <vt:lpstr>Wingdings</vt:lpstr>
      <vt:lpstr>Theme1</vt:lpstr>
      <vt:lpstr>INSERTION SORT</vt:lpstr>
      <vt:lpstr>PowerPoint Presentation</vt:lpstr>
      <vt:lpstr>Insertion Sorting</vt:lpstr>
      <vt:lpstr>PowerPoint Presentation</vt:lpstr>
      <vt:lpstr>   How Insertion Sorting Works    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K.V.Karthik</dc:creator>
  <cp:lastModifiedBy>SHIHAB-PC</cp:lastModifiedBy>
  <cp:revision>10</cp:revision>
  <dcterms:created xsi:type="dcterms:W3CDTF">2006-08-16T00:00:00Z</dcterms:created>
  <dcterms:modified xsi:type="dcterms:W3CDTF">2018-10-10T06:12:50Z</dcterms:modified>
</cp:coreProperties>
</file>