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9" r:id="rId1"/>
  </p:sldMasterIdLst>
  <p:notesMasterIdLst>
    <p:notesMasterId r:id="rId19"/>
  </p:notesMasterIdLst>
  <p:handoutMasterIdLst>
    <p:handoutMasterId r:id="rId20"/>
  </p:handoutMasterIdLst>
  <p:sldIdLst>
    <p:sldId id="299" r:id="rId2"/>
    <p:sldId id="346" r:id="rId3"/>
    <p:sldId id="317" r:id="rId4"/>
    <p:sldId id="318" r:id="rId5"/>
    <p:sldId id="319" r:id="rId6"/>
    <p:sldId id="325" r:id="rId7"/>
    <p:sldId id="320" r:id="rId8"/>
    <p:sldId id="328" r:id="rId9"/>
    <p:sldId id="321" r:id="rId10"/>
    <p:sldId id="322" r:id="rId11"/>
    <p:sldId id="335" r:id="rId12"/>
    <p:sldId id="323" r:id="rId13"/>
    <p:sldId id="336" r:id="rId14"/>
    <p:sldId id="324" r:id="rId15"/>
    <p:sldId id="337" r:id="rId16"/>
    <p:sldId id="338" r:id="rId17"/>
    <p:sldId id="340" r:id="rId18"/>
  </p:sldIdLst>
  <p:sldSz cx="9144000" cy="6858000" type="screen4x3"/>
  <p:notesSz cx="7302500" cy="9588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3399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64" autoAdjust="0"/>
  </p:normalViewPr>
  <p:slideViewPr>
    <p:cSldViewPr snapToGrid="0"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0" d="100"/>
          <a:sy n="40" d="100"/>
        </p:scale>
        <p:origin x="-1464" y="-102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3422510-13B9-4F57-B07A-014229CBA7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612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9F6BD04-1B83-4AFA-9ACE-C1095D43C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868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15F3C22-FECB-4801-8439-9E3A795AC7DD}" type="slidenum">
              <a:rPr lang="en-US" smtClean="0">
                <a:latin typeface="Times New Roman" panose="02020603050405020304" pitchFamily="18" charset="0"/>
              </a:rPr>
              <a:pPr/>
              <a:t>1</a:t>
            </a:fld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957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DE47A63-1A2B-4F3E-92CF-BF8F8DBB2EAE}" type="slidenum">
              <a:rPr lang="en-US" smtClean="0">
                <a:latin typeface="Times New Roman" panose="02020603050405020304" pitchFamily="18" charset="0"/>
              </a:rPr>
              <a:pPr/>
              <a:t>2</a:t>
            </a:fld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976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81D7C79-DBE4-42B6-A3FF-CC5A3AB0EE14}" type="slidenum">
              <a:rPr lang="en-US" smtClean="0">
                <a:latin typeface="Times New Roman" panose="02020603050405020304" pitchFamily="18" charset="0"/>
              </a:rPr>
              <a:pPr/>
              <a:t>3</a:t>
            </a:fld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20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18828-6EA5-425C-A9C8-F8967EED2C2F}" type="datetime2">
              <a:rPr lang="en-US" smtClean="0"/>
              <a:t>Monday, October 14,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Structure and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C5E0C-CD17-4E48-ADEB-F57D4D7396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5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E071D-999D-4734-BE14-7683EF4A4B9F}" type="datetime2">
              <a:rPr lang="en-US" smtClean="0"/>
              <a:t>Monday, October 14,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Structure and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9CC45-74DF-464B-B75F-D1711B6F78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5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EA127-A0E1-492B-92E5-DAD6F8927601}" type="datetime2">
              <a:rPr lang="en-US" smtClean="0"/>
              <a:t>Monday, October 14,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Structure and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52DF92-3C02-47B6-ADDA-E91F08E5BB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565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575" y="0"/>
            <a:ext cx="7772400" cy="844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7750" y="1724025"/>
            <a:ext cx="3438525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8675" y="1724025"/>
            <a:ext cx="3438525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8675" y="3857625"/>
            <a:ext cx="3438525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Structure and Algorithm</a:t>
            </a:r>
          </a:p>
        </p:txBody>
      </p:sp>
    </p:spTree>
    <p:extLst>
      <p:ext uri="{BB962C8B-B14F-4D97-AF65-F5344CB8AC3E}">
        <p14:creationId xmlns:p14="http://schemas.microsoft.com/office/powerpoint/2010/main" val="1304887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575" y="0"/>
            <a:ext cx="7772400" cy="844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7750" y="1724025"/>
            <a:ext cx="3438525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724025"/>
            <a:ext cx="3438525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Structure and Algorithm</a:t>
            </a:r>
          </a:p>
        </p:txBody>
      </p:sp>
    </p:spTree>
    <p:extLst>
      <p:ext uri="{BB962C8B-B14F-4D97-AF65-F5344CB8AC3E}">
        <p14:creationId xmlns:p14="http://schemas.microsoft.com/office/powerpoint/2010/main" val="61600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40" baseline="0"/>
            </a:lvl1pPr>
          </a:lstStyle>
          <a:p>
            <a:pPr>
              <a:defRPr/>
            </a:pPr>
            <a:fld id="{83D58045-9F05-442F-B530-255A7AD0DF58}" type="datetime2">
              <a:rPr lang="en-US" smtClean="0"/>
              <a:pPr>
                <a:defRPr/>
              </a:pPr>
              <a:t>Monday, October 14,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Structure and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3608B-D540-4C25-9154-3E2FAB2F5C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71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DF8D4-154B-4197-BD18-837B16E8C812}" type="datetime2">
              <a:rPr lang="en-US" smtClean="0"/>
              <a:t>Monday, October 14,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Structure and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4383F-91C8-40B2-A9D4-AC199B053A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4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10D57-403E-45D0-B148-BA7E8BFEE9D3}" type="datetime2">
              <a:rPr lang="en-US" smtClean="0"/>
              <a:t>Monday, October 14, 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Structure and Algorithm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2CFF4-6FD1-401C-9780-1528894D85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5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6484C-AB84-405B-8971-930E2C3E6354}" type="datetime2">
              <a:rPr lang="en-US" smtClean="0"/>
              <a:t>Monday, October 14, 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Structure and Algorithm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9CC19-64E0-48CE-B67D-C89245ABB9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5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A5E59-6039-4576-B239-FF991CF78095}" type="datetime2">
              <a:rPr lang="en-US" smtClean="0"/>
              <a:t>Monday, October 14, 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Structure and Algorithm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A4B0-B75C-428E-A132-BF4B2E425A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16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F1E51-7896-47A7-B99B-5B8B5600A417}" type="datetime2">
              <a:rPr lang="en-US" smtClean="0"/>
              <a:t>Monday, October 14, 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Structure and Algorithm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1F527-5F5F-4BFD-88AA-3EBF9F86AE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5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E2DA1-CC9C-43B6-8350-55E866B1EC19}" type="datetime2">
              <a:rPr lang="en-US" smtClean="0"/>
              <a:t>Monday, October 14, 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Structure and Algorithm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73B11-FB1B-464D-9761-3761D01B5C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6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C7FC6-240A-435F-9AA1-B3A47363482B}" type="datetime2">
              <a:rPr lang="en-US" smtClean="0"/>
              <a:t>Monday, October 14, 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Structure and Algorithm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7D508-3EA9-4FD7-8155-49189A1426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99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FF2AFB-1286-4D2E-8BA5-0DE1914868C7}" type="datetime2">
              <a:rPr lang="en-US" smtClean="0"/>
              <a:t>Monday, October 14,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Data Structure and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B5C9C98-2318-48A2-9EA8-0953ED550D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9" r:id="rId12"/>
    <p:sldLayoutId id="2147483750" r:id="rId13"/>
  </p:sldLayoutIdLst>
  <p:hf hdr="0" ftr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503238" y="1192213"/>
            <a:ext cx="8096250" cy="4002087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4400" b="1" dirty="0" smtClean="0"/>
              <a:t>Lecture: 06</a:t>
            </a:r>
            <a:br>
              <a:rPr lang="en-US" sz="4400" b="1" dirty="0" smtClean="0"/>
            </a:br>
            <a:r>
              <a:rPr lang="en-US" sz="6600" b="1" dirty="0" smtClean="0"/>
              <a:t>Linked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25438"/>
            <a:ext cx="7886700" cy="762000"/>
          </a:xfrm>
        </p:spPr>
        <p:txBody>
          <a:bodyPr/>
          <a:lstStyle/>
          <a:p>
            <a:r>
              <a:rPr lang="en-US" sz="3600" b="1" u="sng" smtClean="0"/>
              <a:t>Delete First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17525" y="1314450"/>
            <a:ext cx="8161338" cy="141922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To delete the first node of the linked list, we not only want to advance the pointer </a:t>
            </a:r>
            <a:r>
              <a:rPr lang="en-US" i="1" smtClean="0"/>
              <a:t>head</a:t>
            </a:r>
            <a:r>
              <a:rPr lang="en-US" smtClean="0"/>
              <a:t> to the second node, but we also want to release the memory occupied by the abandoned node.</a:t>
            </a:r>
          </a:p>
        </p:txBody>
      </p:sp>
      <p:pic>
        <p:nvPicPr>
          <p:cNvPr id="23556" name="Picture 5" descr="deletefirst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2644775"/>
            <a:ext cx="7372350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D7F864E-6BD2-4FCD-ABCD-095D2914FCBE}" type="datetime2">
              <a:rPr lang="en-US" smtClean="0"/>
              <a:t>Monday, October 14, 2019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2B263-35DC-451E-BFF3-0B5B7834D7F9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0"/>
            <a:ext cx="8509000" cy="844550"/>
          </a:xfrm>
        </p:spPr>
        <p:txBody>
          <a:bodyPr/>
          <a:lstStyle/>
          <a:p>
            <a:r>
              <a:rPr lang="en-US" sz="4000" b="1" u="sng" smtClean="0"/>
              <a:t>Delete First (Cont.)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50838" y="1001713"/>
            <a:ext cx="8793162" cy="1444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2000" b="1" dirty="0" smtClean="0"/>
              <a:t>Step 1: </a:t>
            </a:r>
            <a:r>
              <a:rPr lang="en-US" sz="2000" dirty="0" smtClean="0"/>
              <a:t>Initialize the pointer </a:t>
            </a:r>
            <a:r>
              <a:rPr lang="en-US" sz="2000" i="1" dirty="0" smtClean="0"/>
              <a:t>cur</a:t>
            </a:r>
            <a:r>
              <a:rPr lang="en-US" sz="2000" dirty="0" smtClean="0"/>
              <a:t> point to the first node of the list. </a:t>
            </a:r>
          </a:p>
          <a:p>
            <a:r>
              <a:rPr lang="en-US" sz="2000" b="1" dirty="0" smtClean="0"/>
              <a:t>Step 2: </a:t>
            </a:r>
            <a:r>
              <a:rPr lang="en-US" sz="2000" dirty="0" smtClean="0"/>
              <a:t>Move the pointer </a:t>
            </a:r>
            <a:r>
              <a:rPr lang="en-US" sz="2000" i="1" dirty="0" smtClean="0"/>
              <a:t>head</a:t>
            </a:r>
            <a:r>
              <a:rPr lang="en-US" sz="2000" dirty="0" smtClean="0"/>
              <a:t> to the second node of the list.</a:t>
            </a:r>
          </a:p>
          <a:p>
            <a:r>
              <a:rPr lang="en-US" sz="2000" b="1" dirty="0" smtClean="0"/>
              <a:t>Step 3: </a:t>
            </a:r>
            <a:r>
              <a:rPr lang="en-US" sz="2000" dirty="0" smtClean="0"/>
              <a:t>Remove the node that is pointed by the pointer </a:t>
            </a:r>
            <a:r>
              <a:rPr lang="en-US" sz="2000" i="1" dirty="0" smtClean="0"/>
              <a:t>cur</a:t>
            </a:r>
            <a:r>
              <a:rPr lang="en-US" sz="2000" dirty="0" smtClean="0"/>
              <a:t>. </a:t>
            </a:r>
          </a:p>
        </p:txBody>
      </p:sp>
      <p:graphicFrame>
        <p:nvGraphicFramePr>
          <p:cNvPr id="24580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79413" y="2565400"/>
          <a:ext cx="406400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4" name="Bitmap Image" r:id="rId3" imgW="3952381" imgH="1343212" progId="Paint.Picture">
                  <p:embed/>
                </p:oleObj>
              </mc:Choice>
              <mc:Fallback>
                <p:oleObj name="Bitmap Image" r:id="rId3" imgW="3952381" imgH="1343212" progId="Paint.Picture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2565400"/>
                        <a:ext cx="4064000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34975" y="4473575"/>
          <a:ext cx="3962400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5" name="Bitmap Image" r:id="rId5" imgW="3905795" imgH="1400000" progId="Paint.Picture">
                  <p:embed/>
                </p:oleObj>
              </mc:Choice>
              <mc:Fallback>
                <p:oleObj name="Bitmap Image" r:id="rId5" imgW="3905795" imgH="1400000" progId="Paint.Picture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4473575"/>
                        <a:ext cx="3962400" cy="142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9"/>
          <p:cNvGraphicFramePr>
            <a:graphicFrameLocks noChangeAspect="1"/>
          </p:cNvGraphicFramePr>
          <p:nvPr/>
        </p:nvGraphicFramePr>
        <p:xfrm>
          <a:off x="4803775" y="4357688"/>
          <a:ext cx="3979863" cy="170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6" name="Bitmap Image" r:id="rId7" imgW="3914286" imgH="1267002" progId="Paint.Picture">
                  <p:embed/>
                </p:oleObj>
              </mc:Choice>
              <mc:Fallback>
                <p:oleObj name="Bitmap Image" r:id="rId7" imgW="3914286" imgH="1267002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3775" y="4357688"/>
                        <a:ext cx="3979863" cy="170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Text Box 10"/>
          <p:cNvSpPr txBox="1">
            <a:spLocks noChangeArrowheads="1"/>
          </p:cNvSpPr>
          <p:nvPr/>
        </p:nvSpPr>
        <p:spPr bwMode="auto">
          <a:xfrm>
            <a:off x="4518025" y="2997200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>
                <a:solidFill>
                  <a:srgbClr val="990000"/>
                </a:solidFill>
              </a:rPr>
              <a:t>Step 1</a:t>
            </a:r>
          </a:p>
        </p:txBody>
      </p:sp>
      <p:sp>
        <p:nvSpPr>
          <p:cNvPr id="24584" name="Text Box 12"/>
          <p:cNvSpPr txBox="1">
            <a:spLocks noChangeArrowheads="1"/>
          </p:cNvSpPr>
          <p:nvPr/>
        </p:nvSpPr>
        <p:spPr bwMode="auto">
          <a:xfrm>
            <a:off x="1822450" y="6118225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>
                <a:solidFill>
                  <a:srgbClr val="990000"/>
                </a:solidFill>
              </a:rPr>
              <a:t>Step 2</a:t>
            </a:r>
          </a:p>
        </p:txBody>
      </p:sp>
      <p:sp>
        <p:nvSpPr>
          <p:cNvPr id="24585" name="Text Box 13"/>
          <p:cNvSpPr txBox="1">
            <a:spLocks noChangeArrowheads="1"/>
          </p:cNvSpPr>
          <p:nvPr/>
        </p:nvSpPr>
        <p:spPr bwMode="auto">
          <a:xfrm>
            <a:off x="6194425" y="6086475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>
                <a:solidFill>
                  <a:srgbClr val="990000"/>
                </a:solidFill>
              </a:rPr>
              <a:t>Step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536575"/>
          </a:xfrm>
        </p:spPr>
        <p:txBody>
          <a:bodyPr/>
          <a:lstStyle/>
          <a:p>
            <a:r>
              <a:rPr lang="en-US" sz="3600" b="1" u="sng" smtClean="0"/>
              <a:t>Delete Last</a:t>
            </a:r>
          </a:p>
        </p:txBody>
      </p:sp>
      <p:pic>
        <p:nvPicPr>
          <p:cNvPr id="26627" name="Picture 5" descr="deletelast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3151188"/>
            <a:ext cx="6915150" cy="241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 Box 7"/>
          <p:cNvSpPr txBox="1">
            <a:spLocks noChangeArrowheads="1"/>
          </p:cNvSpPr>
          <p:nvPr/>
        </p:nvSpPr>
        <p:spPr bwMode="auto">
          <a:xfrm>
            <a:off x="601663" y="1274763"/>
            <a:ext cx="8012112" cy="150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defRPr/>
            </a:pPr>
            <a:r>
              <a:rPr lang="en-US" sz="2400" dirty="0" smtClean="0">
                <a:latin typeface="+mn-lt"/>
              </a:rPr>
              <a:t>To </a:t>
            </a:r>
            <a:r>
              <a:rPr lang="en-US" sz="2400" b="1" dirty="0" smtClean="0">
                <a:latin typeface="+mn-lt"/>
              </a:rPr>
              <a:t>delete</a:t>
            </a:r>
            <a:r>
              <a:rPr lang="en-US" sz="2400" dirty="0" smtClean="0">
                <a:latin typeface="+mn-lt"/>
              </a:rPr>
              <a:t> the last node in a linked list, we use a local variable, </a:t>
            </a:r>
            <a:r>
              <a:rPr lang="en-US" sz="2400" i="1" dirty="0" smtClean="0">
                <a:latin typeface="+mn-lt"/>
              </a:rPr>
              <a:t>cur</a:t>
            </a:r>
            <a:r>
              <a:rPr lang="en-US" sz="2400" dirty="0" smtClean="0">
                <a:latin typeface="+mn-lt"/>
              </a:rPr>
              <a:t>, to point to the last node. We also use another variable, </a:t>
            </a:r>
            <a:r>
              <a:rPr lang="en-US" sz="2400" i="1" dirty="0" err="1" smtClean="0">
                <a:latin typeface="+mn-lt"/>
              </a:rPr>
              <a:t>prev</a:t>
            </a:r>
            <a:r>
              <a:rPr lang="en-US" sz="2400" dirty="0" smtClean="0">
                <a:latin typeface="+mn-lt"/>
              </a:rPr>
              <a:t>, to point to the second last node in the linked list.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A161EFA-5675-46E2-95C0-44B5EAC8F37E}" type="datetime2">
              <a:rPr lang="en-US" smtClean="0"/>
              <a:t>Monday, October 14, 2019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DA160-BAF6-4C30-B222-4F70830CF4D9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5438" y="0"/>
            <a:ext cx="8618537" cy="681038"/>
          </a:xfrm>
        </p:spPr>
        <p:txBody>
          <a:bodyPr/>
          <a:lstStyle/>
          <a:p>
            <a:r>
              <a:rPr lang="en-US" sz="3600" b="1" u="sng" smtClean="0"/>
              <a:t>Delete Last (Cont.)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25438" y="681038"/>
            <a:ext cx="8467725" cy="234315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2000" b="1" smtClean="0"/>
              <a:t>Step 1: </a:t>
            </a:r>
            <a:r>
              <a:rPr lang="en-US" sz="2000" smtClean="0"/>
              <a:t>Initialize pointer </a:t>
            </a:r>
            <a:r>
              <a:rPr lang="en-US" sz="2000" i="1" smtClean="0"/>
              <a:t>cur</a:t>
            </a:r>
            <a:r>
              <a:rPr lang="en-US" sz="2000" smtClean="0"/>
              <a:t> to point to the first node of the list, while the pointer </a:t>
            </a:r>
            <a:r>
              <a:rPr lang="en-US" sz="2000" i="1" smtClean="0"/>
              <a:t>prev</a:t>
            </a:r>
            <a:r>
              <a:rPr lang="en-US" sz="2000" smtClean="0"/>
              <a:t> has a value of null. </a:t>
            </a:r>
          </a:p>
          <a:p>
            <a:r>
              <a:rPr lang="en-US" sz="2000" b="1" smtClean="0"/>
              <a:t>Step 2: </a:t>
            </a:r>
            <a:r>
              <a:rPr lang="en-US" sz="2000" smtClean="0"/>
              <a:t>Traverse the entire list until the pointer </a:t>
            </a:r>
            <a:r>
              <a:rPr lang="en-US" sz="2000" i="1" smtClean="0"/>
              <a:t>cur</a:t>
            </a:r>
            <a:r>
              <a:rPr lang="en-US" sz="2000" smtClean="0"/>
              <a:t> points to the last node of the list. </a:t>
            </a:r>
          </a:p>
          <a:p>
            <a:r>
              <a:rPr lang="en-US" sz="2000" b="1" smtClean="0"/>
              <a:t>Step 3: </a:t>
            </a:r>
            <a:r>
              <a:rPr lang="en-US" sz="2000" smtClean="0"/>
              <a:t>Set NULL to </a:t>
            </a:r>
            <a:r>
              <a:rPr lang="en-US" sz="2000" i="1" smtClean="0"/>
              <a:t>next</a:t>
            </a:r>
            <a:r>
              <a:rPr lang="en-US" sz="2000" smtClean="0"/>
              <a:t> field of the node pointed by the pointer </a:t>
            </a:r>
            <a:r>
              <a:rPr lang="en-US" sz="2000" i="1" smtClean="0"/>
              <a:t>prev</a:t>
            </a:r>
            <a:r>
              <a:rPr lang="en-US" sz="2000" smtClean="0"/>
              <a:t>. </a:t>
            </a:r>
          </a:p>
          <a:p>
            <a:r>
              <a:rPr lang="en-US" sz="2000" b="1" smtClean="0"/>
              <a:t>Step 4: </a:t>
            </a:r>
            <a:r>
              <a:rPr lang="en-US" sz="2000" smtClean="0"/>
              <a:t>Remove the last node that is pointed by the pointer </a:t>
            </a:r>
            <a:r>
              <a:rPr lang="en-US" sz="2000" i="1" smtClean="0"/>
              <a:t>cur</a:t>
            </a:r>
            <a:r>
              <a:rPr lang="en-US" sz="2000" smtClean="0"/>
              <a:t>. </a:t>
            </a:r>
          </a:p>
          <a:p>
            <a:endParaRPr lang="en-US" sz="1800" smtClean="0"/>
          </a:p>
        </p:txBody>
      </p:sp>
      <p:graphicFrame>
        <p:nvGraphicFramePr>
          <p:cNvPr id="2765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028700" y="3019425"/>
          <a:ext cx="3313113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0" name="Bitmap Image" r:id="rId3" imgW="3524742" imgH="1352381" progId="Paint.Picture">
                  <p:embed/>
                </p:oleObj>
              </mc:Choice>
              <mc:Fallback>
                <p:oleObj name="Bitmap Image" r:id="rId3" imgW="3524742" imgH="1352381" progId="Paint.Picture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3019425"/>
                        <a:ext cx="3313113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1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145088" y="3170238"/>
          <a:ext cx="360680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1" name="Bitmap Image" r:id="rId5" imgW="3761905" imgH="1038370" progId="Paint.Picture">
                  <p:embed/>
                </p:oleObj>
              </mc:Choice>
              <mc:Fallback>
                <p:oleObj name="Bitmap Image" r:id="rId5" imgW="3761905" imgH="1038370" progId="Paint.Picture">
                  <p:embed/>
                  <p:pic>
                    <p:nvPicPr>
                      <p:cNvPr id="0" name="Object 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088" y="3170238"/>
                        <a:ext cx="3606800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Text Box 13"/>
          <p:cNvSpPr txBox="1">
            <a:spLocks noChangeArrowheads="1"/>
          </p:cNvSpPr>
          <p:nvPr/>
        </p:nvSpPr>
        <p:spPr bwMode="auto">
          <a:xfrm>
            <a:off x="2141538" y="4189413"/>
            <a:ext cx="817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step1</a:t>
            </a:r>
          </a:p>
        </p:txBody>
      </p:sp>
      <p:sp>
        <p:nvSpPr>
          <p:cNvPr id="27655" name="Text Box 14"/>
          <p:cNvSpPr txBox="1">
            <a:spLocks noChangeArrowheads="1"/>
          </p:cNvSpPr>
          <p:nvPr/>
        </p:nvSpPr>
        <p:spPr bwMode="auto">
          <a:xfrm>
            <a:off x="2141538" y="6048375"/>
            <a:ext cx="817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step3</a:t>
            </a:r>
          </a:p>
        </p:txBody>
      </p:sp>
      <p:sp>
        <p:nvSpPr>
          <p:cNvPr id="27656" name="Text Box 15"/>
          <p:cNvSpPr txBox="1">
            <a:spLocks noChangeArrowheads="1"/>
          </p:cNvSpPr>
          <p:nvPr/>
        </p:nvSpPr>
        <p:spPr bwMode="auto">
          <a:xfrm>
            <a:off x="6675438" y="4243388"/>
            <a:ext cx="817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step2</a:t>
            </a:r>
          </a:p>
        </p:txBody>
      </p:sp>
      <p:sp>
        <p:nvSpPr>
          <p:cNvPr id="27657" name="Text Box 16"/>
          <p:cNvSpPr txBox="1">
            <a:spLocks noChangeArrowheads="1"/>
          </p:cNvSpPr>
          <p:nvPr/>
        </p:nvSpPr>
        <p:spPr bwMode="auto">
          <a:xfrm>
            <a:off x="6745288" y="6057900"/>
            <a:ext cx="817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step4</a:t>
            </a:r>
          </a:p>
        </p:txBody>
      </p:sp>
      <p:graphicFrame>
        <p:nvGraphicFramePr>
          <p:cNvPr id="27658" name="Object 20"/>
          <p:cNvGraphicFramePr>
            <a:graphicFrameLocks noChangeAspect="1"/>
          </p:cNvGraphicFramePr>
          <p:nvPr/>
        </p:nvGraphicFramePr>
        <p:xfrm>
          <a:off x="842963" y="4835525"/>
          <a:ext cx="3656012" cy="12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2" name="Bitmap Image" r:id="rId7" imgW="3801006" imgH="942857" progId="Paint.Picture">
                  <p:embed/>
                </p:oleObj>
              </mc:Choice>
              <mc:Fallback>
                <p:oleObj name="Bitmap Image" r:id="rId7" imgW="3801006" imgH="942857" progId="Paint.Picture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4835525"/>
                        <a:ext cx="3656012" cy="125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21"/>
          <p:cNvGraphicFramePr>
            <a:graphicFrameLocks noChangeAspect="1"/>
          </p:cNvGraphicFramePr>
          <p:nvPr/>
        </p:nvGraphicFramePr>
        <p:xfrm>
          <a:off x="5202238" y="4868863"/>
          <a:ext cx="3581400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3" name="Bitmap Image" r:id="rId9" imgW="3580952" imgH="971686" progId="Paint.Picture">
                  <p:embed/>
                </p:oleObj>
              </mc:Choice>
              <mc:Fallback>
                <p:oleObj name="Bitmap Image" r:id="rId9" imgW="3580952" imgH="971686" progId="Paint.Picture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8" y="4868863"/>
                        <a:ext cx="3581400" cy="121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7938"/>
            <a:ext cx="7886700" cy="827087"/>
          </a:xfrm>
        </p:spPr>
        <p:txBody>
          <a:bodyPr/>
          <a:lstStyle/>
          <a:p>
            <a:r>
              <a:rPr lang="en-US" sz="3600" b="1" u="sng" smtClean="0"/>
              <a:t>Delete Any</a:t>
            </a:r>
          </a:p>
        </p:txBody>
      </p:sp>
      <p:pic>
        <p:nvPicPr>
          <p:cNvPr id="29699" name="Picture 5" descr="deleteAny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82963"/>
            <a:ext cx="6096000" cy="1238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580" name="Text Box 11"/>
          <p:cNvSpPr txBox="1">
            <a:spLocks noChangeArrowheads="1"/>
          </p:cNvSpPr>
          <p:nvPr/>
        </p:nvSpPr>
        <p:spPr bwMode="auto">
          <a:xfrm>
            <a:off x="628650" y="1179513"/>
            <a:ext cx="7818438" cy="126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defRPr/>
            </a:pPr>
            <a:r>
              <a:rPr lang="en-US" sz="2400" dirty="0" smtClean="0">
                <a:latin typeface="+mn-lt"/>
              </a:rPr>
              <a:t>To delete a node that contains a particular value </a:t>
            </a:r>
            <a:r>
              <a:rPr lang="en-US" sz="2800" i="1" dirty="0" smtClean="0">
                <a:latin typeface="+mn-lt"/>
              </a:rPr>
              <a:t>x</a:t>
            </a:r>
            <a:r>
              <a:rPr lang="en-US" sz="2400" dirty="0" smtClean="0">
                <a:latin typeface="+mn-lt"/>
              </a:rPr>
              <a:t> in a linked list, we use a local variable, </a:t>
            </a:r>
            <a:r>
              <a:rPr lang="en-US" sz="2400" i="1" dirty="0" smtClean="0">
                <a:latin typeface="+mn-lt"/>
              </a:rPr>
              <a:t>cur</a:t>
            </a:r>
            <a:r>
              <a:rPr lang="en-US" sz="2400" dirty="0" smtClean="0">
                <a:latin typeface="+mn-lt"/>
              </a:rPr>
              <a:t>, to point to this node, and another variable, </a:t>
            </a:r>
            <a:r>
              <a:rPr lang="en-US" sz="2400" i="1" dirty="0" err="1" smtClean="0">
                <a:latin typeface="+mn-lt"/>
              </a:rPr>
              <a:t>prev</a:t>
            </a:r>
            <a:r>
              <a:rPr lang="en-US" sz="2400" dirty="0" smtClean="0">
                <a:latin typeface="+mn-lt"/>
              </a:rPr>
              <a:t>, to hold the previous node.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2269F70-7460-4B21-A91D-C310FE25415F}" type="datetime2">
              <a:rPr lang="en-US" smtClean="0"/>
              <a:t>Monday, October 14, 2019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6DF04-EA66-4735-A373-82DE8ECB63F0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0"/>
            <a:ext cx="8466137" cy="844550"/>
          </a:xfrm>
        </p:spPr>
        <p:txBody>
          <a:bodyPr/>
          <a:lstStyle/>
          <a:p>
            <a:r>
              <a:rPr lang="en-US" sz="3600" b="1" u="sng" smtClean="0"/>
              <a:t>Delete Any (Cont.)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50838" y="912813"/>
            <a:ext cx="8793162" cy="1804987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2000" b="1" smtClean="0"/>
              <a:t>Step 1: </a:t>
            </a:r>
            <a:r>
              <a:rPr lang="en-US" sz="2000" smtClean="0"/>
              <a:t>Initialize pointer </a:t>
            </a:r>
            <a:r>
              <a:rPr lang="en-US" sz="2000" i="1" smtClean="0"/>
              <a:t>cur</a:t>
            </a:r>
            <a:r>
              <a:rPr lang="en-US" sz="2000" smtClean="0"/>
              <a:t>  to point to the first node of the list, while the pointer </a:t>
            </a:r>
            <a:r>
              <a:rPr lang="en-US" sz="2000" i="1" smtClean="0"/>
              <a:t>prev</a:t>
            </a:r>
            <a:r>
              <a:rPr lang="en-US" sz="2000" smtClean="0"/>
              <a:t> has a value of null. </a:t>
            </a:r>
          </a:p>
          <a:p>
            <a:r>
              <a:rPr lang="en-US" sz="2000" b="1" smtClean="0"/>
              <a:t>Step 2: </a:t>
            </a:r>
            <a:r>
              <a:rPr lang="en-US" sz="2000" smtClean="0"/>
              <a:t>Traverse the entire list until the pointer </a:t>
            </a:r>
            <a:r>
              <a:rPr lang="en-US" sz="2000" i="1" smtClean="0"/>
              <a:t>cur</a:t>
            </a:r>
            <a:r>
              <a:rPr lang="en-US" sz="2000" smtClean="0"/>
              <a:t>  points to the node that contains value of </a:t>
            </a:r>
            <a:r>
              <a:rPr lang="en-US" sz="2000" i="1" smtClean="0">
                <a:latin typeface="Times New Roman" panose="02020603050405020304" pitchFamily="18" charset="0"/>
              </a:rPr>
              <a:t>x</a:t>
            </a:r>
            <a:r>
              <a:rPr lang="en-US" sz="2000" smtClean="0"/>
              <a:t>, and </a:t>
            </a:r>
            <a:r>
              <a:rPr lang="en-US" sz="2000" i="1" smtClean="0"/>
              <a:t>prev</a:t>
            </a:r>
            <a:r>
              <a:rPr lang="en-US" sz="2000" smtClean="0"/>
              <a:t> points to the previous node. </a:t>
            </a:r>
          </a:p>
        </p:txBody>
      </p:sp>
      <p:graphicFrame>
        <p:nvGraphicFramePr>
          <p:cNvPr id="30724" name="Object 2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76400" y="2820988"/>
          <a:ext cx="3887788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8" name="Bitmap Image" r:id="rId3" imgW="3657143" imgH="1362265" progId="Paint.Picture">
                  <p:embed/>
                </p:oleObj>
              </mc:Choice>
              <mc:Fallback>
                <p:oleObj name="Bitmap Image" r:id="rId3" imgW="3657143" imgH="1362265" progId="Paint.Picture">
                  <p:embed/>
                  <p:pic>
                    <p:nvPicPr>
                      <p:cNvPr id="0" name="Object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820988"/>
                        <a:ext cx="3887788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376363" y="5100638"/>
          <a:ext cx="4510087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9" name="Bitmap Image" r:id="rId5" imgW="5504762" imgH="905001" progId="Paint.Picture">
                  <p:embed/>
                </p:oleObj>
              </mc:Choice>
              <mc:Fallback>
                <p:oleObj name="Bitmap Image" r:id="rId5" imgW="5504762" imgH="905001" progId="Paint.Picture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5100638"/>
                        <a:ext cx="4510087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Text Box 14"/>
          <p:cNvSpPr txBox="1">
            <a:spLocks noChangeArrowheads="1"/>
          </p:cNvSpPr>
          <p:nvPr/>
        </p:nvSpPr>
        <p:spPr bwMode="auto">
          <a:xfrm>
            <a:off x="5954713" y="3382963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/>
              <a:t>Step 1</a:t>
            </a:r>
          </a:p>
        </p:txBody>
      </p:sp>
      <p:sp>
        <p:nvSpPr>
          <p:cNvPr id="30727" name="Text Box 15"/>
          <p:cNvSpPr txBox="1">
            <a:spLocks noChangeArrowheads="1"/>
          </p:cNvSpPr>
          <p:nvPr/>
        </p:nvSpPr>
        <p:spPr bwMode="auto">
          <a:xfrm>
            <a:off x="5946775" y="5291138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/>
              <a:t>Step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88963" y="-6350"/>
            <a:ext cx="7886700" cy="906463"/>
          </a:xfrm>
        </p:spPr>
        <p:txBody>
          <a:bodyPr/>
          <a:lstStyle/>
          <a:p>
            <a:r>
              <a:rPr lang="en-US" b="1" u="sng" smtClean="0"/>
              <a:t>Delete Any (Cont.)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90550" y="1169988"/>
            <a:ext cx="7870825" cy="120332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2000" b="1" smtClean="0"/>
              <a:t>Step 3: </a:t>
            </a:r>
            <a:r>
              <a:rPr lang="en-US" sz="2000" smtClean="0"/>
              <a:t>Link the node pointed by pointer </a:t>
            </a:r>
            <a:r>
              <a:rPr lang="en-US" sz="2000" i="1" smtClean="0"/>
              <a:t>prev</a:t>
            </a:r>
            <a:r>
              <a:rPr lang="en-US" sz="2000" smtClean="0"/>
              <a:t> to the node after the </a:t>
            </a:r>
            <a:r>
              <a:rPr lang="en-US" sz="2000" i="1" smtClean="0"/>
              <a:t>cur</a:t>
            </a:r>
            <a:r>
              <a:rPr lang="en-US" sz="2000" smtClean="0"/>
              <a:t>’s node. </a:t>
            </a:r>
          </a:p>
          <a:p>
            <a:r>
              <a:rPr lang="en-US" sz="2000" b="1" smtClean="0"/>
              <a:t>Step 4: </a:t>
            </a:r>
            <a:r>
              <a:rPr lang="en-US" sz="2000" smtClean="0"/>
              <a:t>Remove the node pointed by </a:t>
            </a:r>
            <a:r>
              <a:rPr lang="en-US" sz="2000" i="1" smtClean="0"/>
              <a:t>cur</a:t>
            </a:r>
            <a:r>
              <a:rPr lang="en-US" sz="2000" smtClean="0"/>
              <a:t>. </a:t>
            </a:r>
          </a:p>
          <a:p>
            <a:endParaRPr lang="en-US" sz="1800" smtClean="0"/>
          </a:p>
        </p:txBody>
      </p:sp>
      <p:pic>
        <p:nvPicPr>
          <p:cNvPr id="3174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13" y="2643188"/>
            <a:ext cx="54864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5" y="4705350"/>
            <a:ext cx="5495925" cy="155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Text Box 8"/>
          <p:cNvSpPr txBox="1">
            <a:spLocks noChangeArrowheads="1"/>
          </p:cNvSpPr>
          <p:nvPr/>
        </p:nvSpPr>
        <p:spPr bwMode="auto">
          <a:xfrm>
            <a:off x="6940550" y="3246438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/>
              <a:t>Step 3</a:t>
            </a:r>
          </a:p>
        </p:txBody>
      </p:sp>
      <p:sp>
        <p:nvSpPr>
          <p:cNvPr id="31751" name="Text Box 9"/>
          <p:cNvSpPr txBox="1">
            <a:spLocks noChangeArrowheads="1"/>
          </p:cNvSpPr>
          <p:nvPr/>
        </p:nvSpPr>
        <p:spPr bwMode="auto">
          <a:xfrm>
            <a:off x="6964363" y="5267325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/>
              <a:t>Step 4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792BAF-8ED9-42A7-9302-6A3890BFA975}" type="datetime2">
              <a:rPr lang="en-US" smtClean="0"/>
              <a:t>Monday, October 14, 2019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A692D8-F697-4A33-800E-65B2D79B0B17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0"/>
            <a:ext cx="8555037" cy="715963"/>
          </a:xfrm>
        </p:spPr>
        <p:txBody>
          <a:bodyPr/>
          <a:lstStyle/>
          <a:p>
            <a:r>
              <a:rPr lang="en-US" sz="3600" b="1" u="sng" smtClean="0"/>
              <a:t>Introduction to Double Linked List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88938" y="741363"/>
            <a:ext cx="8394700" cy="2462212"/>
          </a:xfrm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just"/>
            <a:r>
              <a:rPr lang="en-US" sz="2000" dirty="0" smtClean="0"/>
              <a:t>We have discussed the details of linear linked list. In the linear linked list, we can only traverse the linked list in one direction. </a:t>
            </a:r>
          </a:p>
          <a:p>
            <a:pPr algn="just"/>
            <a:r>
              <a:rPr lang="en-US" sz="2000" dirty="0" smtClean="0"/>
              <a:t>But sometimes, it is very desirable to traverse a linked list in either a forward or reverse manner. </a:t>
            </a:r>
          </a:p>
          <a:p>
            <a:pPr algn="just"/>
            <a:r>
              <a:rPr lang="en-US" sz="2000" dirty="0" smtClean="0"/>
              <a:t>This property of a linked list implies that each node must contain two link fields instead of one. The links are used to denote the predecessor and successor of a node. The link denoting the predecessor of a node is called the left link, and that denoting its successor its right link</a:t>
            </a:r>
          </a:p>
        </p:txBody>
      </p:sp>
      <p:graphicFrame>
        <p:nvGraphicFramePr>
          <p:cNvPr id="3277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195638" y="3863975"/>
          <a:ext cx="22653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4" name="Bitmap Image" r:id="rId3" imgW="2123810" imgH="476316" progId="Paint.Picture">
                  <p:embed/>
                </p:oleObj>
              </mc:Choice>
              <mc:Fallback>
                <p:oleObj name="Bitmap Image" r:id="rId3" imgW="2123810" imgH="476316" progId="Paint.Picture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5638" y="3863975"/>
                        <a:ext cx="22653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24113" y="5121275"/>
          <a:ext cx="391953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5" name="Bitmap Image" r:id="rId5" imgW="4476190" imgH="895238" progId="Paint.Picture">
                  <p:embed/>
                </p:oleObj>
              </mc:Choice>
              <mc:Fallback>
                <p:oleObj name="Bitmap Image" r:id="rId5" imgW="4476190" imgH="895238" progId="Paint.Picture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5121275"/>
                        <a:ext cx="3919537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 txBox="1">
            <a:spLocks noChangeArrowheads="1"/>
          </p:cNvSpPr>
          <p:nvPr/>
        </p:nvSpPr>
        <p:spPr bwMode="auto">
          <a:xfrm>
            <a:off x="314325" y="0"/>
            <a:ext cx="862965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3600" b="1" u="sng">
                <a:latin typeface="Calibri Light" panose="020F0302020204030204" pitchFamily="34" charset="0"/>
              </a:rPr>
              <a:t>Linked List</a:t>
            </a:r>
          </a:p>
        </p:txBody>
      </p:sp>
      <p:sp>
        <p:nvSpPr>
          <p:cNvPr id="10243" name="Rectangle 3"/>
          <p:cNvSpPr txBox="1">
            <a:spLocks noChangeArrowheads="1"/>
          </p:cNvSpPr>
          <p:nvPr/>
        </p:nvSpPr>
        <p:spPr bwMode="auto">
          <a:xfrm>
            <a:off x="517525" y="1098550"/>
            <a:ext cx="7624763" cy="192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2000"/>
              <a:t>A linked list is a linear collection of data elements (called nodes), where the linear order is given by means of pointers.</a:t>
            </a:r>
          </a:p>
          <a:p>
            <a:pPr eaLnBrk="1" hangingPunct="1"/>
            <a:r>
              <a:rPr lang="en-US" sz="2000"/>
              <a:t>Each node is divided into 2 parts: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sz="2000"/>
              <a:t>1</a:t>
            </a:r>
            <a:r>
              <a:rPr lang="en-US" sz="2000" baseline="30000"/>
              <a:t>st</a:t>
            </a:r>
            <a:r>
              <a:rPr lang="en-US" sz="2000"/>
              <a:t> part contains the information of the element.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sz="2000"/>
              <a:t>2</a:t>
            </a:r>
            <a:r>
              <a:rPr lang="en-US" sz="2000" baseline="30000"/>
              <a:t>nd</a:t>
            </a:r>
            <a:r>
              <a:rPr lang="en-US" sz="2000"/>
              <a:t> part is called the </a:t>
            </a:r>
            <a:r>
              <a:rPr lang="en-US" sz="2000">
                <a:solidFill>
                  <a:srgbClr val="990000"/>
                </a:solidFill>
              </a:rPr>
              <a:t>link field</a:t>
            </a:r>
            <a:r>
              <a:rPr lang="en-US" sz="2000"/>
              <a:t> or </a:t>
            </a:r>
            <a:r>
              <a:rPr lang="en-US" sz="2000">
                <a:solidFill>
                  <a:srgbClr val="990000"/>
                </a:solidFill>
              </a:rPr>
              <a:t>next pointer field </a:t>
            </a:r>
            <a:r>
              <a:rPr lang="en-US" sz="2000"/>
              <a:t>which contains the address of the next node in the list.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314325" y="3489325"/>
            <a:ext cx="259715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Batang" panose="02030600000101010101" pitchFamily="18" charset="-127"/>
                <a:ea typeface="Batang" panose="02030600000101010101" pitchFamily="18" charset="-127"/>
              </a:rPr>
              <a:t>struct node</a:t>
            </a:r>
          </a:p>
          <a:p>
            <a:pPr>
              <a:spcBef>
                <a:spcPct val="50000"/>
              </a:spcBef>
            </a:pPr>
            <a:r>
              <a:rPr lang="en-US" b="1">
                <a:latin typeface="Batang" panose="02030600000101010101" pitchFamily="18" charset="-127"/>
                <a:ea typeface="Batang" panose="02030600000101010101" pitchFamily="18" charset="-127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US" b="1">
                <a:latin typeface="Batang" panose="02030600000101010101" pitchFamily="18" charset="-127"/>
                <a:ea typeface="Batang" panose="02030600000101010101" pitchFamily="18" charset="-127"/>
              </a:rPr>
              <a:t>     int value;</a:t>
            </a:r>
          </a:p>
          <a:p>
            <a:pPr>
              <a:spcBef>
                <a:spcPct val="50000"/>
              </a:spcBef>
            </a:pPr>
            <a:r>
              <a:rPr lang="en-US" b="1">
                <a:latin typeface="Batang" panose="02030600000101010101" pitchFamily="18" charset="-127"/>
                <a:ea typeface="Batang" panose="02030600000101010101" pitchFamily="18" charset="-127"/>
              </a:rPr>
              <a:t>     struct node *next;</a:t>
            </a:r>
          </a:p>
          <a:p>
            <a:pPr>
              <a:spcBef>
                <a:spcPct val="50000"/>
              </a:spcBef>
            </a:pPr>
            <a:r>
              <a:rPr lang="en-US" b="1">
                <a:latin typeface="Batang" panose="02030600000101010101" pitchFamily="18" charset="-127"/>
                <a:ea typeface="Batang" panose="02030600000101010101" pitchFamily="18" charset="-127"/>
              </a:rPr>
              <a:t>}</a:t>
            </a:r>
          </a:p>
        </p:txBody>
      </p:sp>
      <p:graphicFrame>
        <p:nvGraphicFramePr>
          <p:cNvPr id="9" name="Group 29"/>
          <p:cNvGraphicFramePr>
            <a:graphicFrameLocks noGrp="1"/>
          </p:cNvGraphicFramePr>
          <p:nvPr/>
        </p:nvGraphicFramePr>
        <p:xfrm>
          <a:off x="3676650" y="3552825"/>
          <a:ext cx="1063625" cy="481013"/>
        </p:xfrm>
        <a:graphic>
          <a:graphicData uri="http://schemas.openxmlformats.org/drawingml/2006/table">
            <a:tbl>
              <a:tblPr/>
              <a:tblGrid>
                <a:gridCol w="55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33CC33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33CC33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Group 37"/>
          <p:cNvGraphicFramePr>
            <a:graphicFrameLocks noGrp="1"/>
          </p:cNvGraphicFramePr>
          <p:nvPr/>
        </p:nvGraphicFramePr>
        <p:xfrm>
          <a:off x="5057775" y="3584575"/>
          <a:ext cx="1063625" cy="481013"/>
        </p:xfrm>
        <a:graphic>
          <a:graphicData uri="http://schemas.openxmlformats.org/drawingml/2006/table">
            <a:tbl>
              <a:tblPr/>
              <a:tblGrid>
                <a:gridCol w="55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33CC33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33CC33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Group 45"/>
          <p:cNvGraphicFramePr>
            <a:graphicFrameLocks noGrp="1"/>
          </p:cNvGraphicFramePr>
          <p:nvPr/>
        </p:nvGraphicFramePr>
        <p:xfrm>
          <a:off x="6457950" y="3568700"/>
          <a:ext cx="1063625" cy="481013"/>
        </p:xfrm>
        <a:graphic>
          <a:graphicData uri="http://schemas.openxmlformats.org/drawingml/2006/table">
            <a:tbl>
              <a:tblPr/>
              <a:tblGrid>
                <a:gridCol w="55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33CC33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33CC33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Group 53"/>
          <p:cNvGraphicFramePr>
            <a:graphicFrameLocks noGrp="1"/>
          </p:cNvGraphicFramePr>
          <p:nvPr/>
        </p:nvGraphicFramePr>
        <p:xfrm>
          <a:off x="7789863" y="3552825"/>
          <a:ext cx="1063625" cy="481013"/>
        </p:xfrm>
        <a:graphic>
          <a:graphicData uri="http://schemas.openxmlformats.org/drawingml/2006/table">
            <a:tbl>
              <a:tblPr/>
              <a:tblGrid>
                <a:gridCol w="55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33CC33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33CC33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277" name="Line 65"/>
          <p:cNvSpPr>
            <a:spLocks noChangeShapeType="1"/>
          </p:cNvSpPr>
          <p:nvPr/>
        </p:nvSpPr>
        <p:spPr bwMode="auto">
          <a:xfrm flipV="1">
            <a:off x="7291388" y="3778250"/>
            <a:ext cx="481012" cy="2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Line 66"/>
          <p:cNvSpPr>
            <a:spLocks noChangeShapeType="1"/>
          </p:cNvSpPr>
          <p:nvPr/>
        </p:nvSpPr>
        <p:spPr bwMode="auto">
          <a:xfrm>
            <a:off x="5822950" y="3802063"/>
            <a:ext cx="601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9" name="Line 67"/>
          <p:cNvSpPr>
            <a:spLocks noChangeShapeType="1"/>
          </p:cNvSpPr>
          <p:nvPr/>
        </p:nvSpPr>
        <p:spPr bwMode="auto">
          <a:xfrm>
            <a:off x="4500563" y="3778250"/>
            <a:ext cx="552450" cy="2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039813"/>
          </a:xfrm>
        </p:spPr>
        <p:txBody>
          <a:bodyPr/>
          <a:lstStyle/>
          <a:p>
            <a:r>
              <a:rPr lang="en-US" sz="3600" b="1" u="sng" dirty="0" smtClean="0">
                <a:latin typeface="+mn-lt"/>
              </a:rPr>
              <a:t>Basic operations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50875" y="2146300"/>
            <a:ext cx="7618413" cy="36925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 smtClean="0"/>
              <a:t>Insert: </a:t>
            </a:r>
            <a:r>
              <a:rPr lang="en-US" sz="2400" dirty="0" smtClean="0"/>
              <a:t>Add a new node in the first, last or interior of the list.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 smtClean="0"/>
              <a:t>Delete: </a:t>
            </a:r>
            <a:r>
              <a:rPr lang="en-US" sz="2400" dirty="0" smtClean="0"/>
              <a:t>Delete a node from the first, last or interior of the list.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 smtClean="0"/>
              <a:t>Search: </a:t>
            </a:r>
            <a:r>
              <a:rPr lang="en-US" sz="2400" dirty="0" smtClean="0"/>
              <a:t>Search a node containing particular value in the linked list.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3832DE9-CBD6-426F-AB47-BAF38B884475}" type="datetime2">
              <a:rPr lang="en-US" smtClean="0"/>
              <a:t>Monday, October 14, 2019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98EC9A-6BF4-4ADD-B657-DE561614B2B1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0225" y="0"/>
            <a:ext cx="8413750" cy="1166813"/>
          </a:xfrm>
        </p:spPr>
        <p:txBody>
          <a:bodyPr/>
          <a:lstStyle/>
          <a:p>
            <a:r>
              <a:rPr lang="en-US" sz="3600" b="1" u="sng" dirty="0" smtClean="0">
                <a:latin typeface="+mn-lt"/>
              </a:rPr>
              <a:t>Insertion to a Linear Linked list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30225" y="1417638"/>
            <a:ext cx="7469188" cy="172402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2400" smtClean="0"/>
              <a:t>Add a new node at the first, last or in the middle of a linked list.</a:t>
            </a:r>
          </a:p>
        </p:txBody>
      </p:sp>
      <p:pic>
        <p:nvPicPr>
          <p:cNvPr id="14340" name="Picture 5" descr="insertAny"/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3022600"/>
            <a:ext cx="6445250" cy="231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5" descr="insertfirst"/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3454400"/>
            <a:ext cx="6853237" cy="206013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0"/>
            <a:ext cx="8280400" cy="844550"/>
          </a:xfrm>
        </p:spPr>
        <p:txBody>
          <a:bodyPr/>
          <a:lstStyle/>
          <a:p>
            <a:r>
              <a:rPr lang="en-US" sz="3600" b="1" u="sng" dirty="0" smtClean="0">
                <a:latin typeface="+mn-lt"/>
              </a:rPr>
              <a:t>Insert First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63550" y="725732"/>
            <a:ext cx="8343900" cy="2190750"/>
          </a:xfrm>
        </p:spPr>
        <p:txBody>
          <a:bodyPr wrap="square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/>
              <a:t>To add a new node to the head of the linear linked list, we need to construct a new node that is pointed by pointer </a:t>
            </a:r>
            <a:r>
              <a:rPr lang="en-US" sz="2400" i="1" dirty="0" err="1" smtClean="0">
                <a:solidFill>
                  <a:srgbClr val="990000"/>
                </a:solidFill>
              </a:rPr>
              <a:t>newitem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Assume there is a global variable </a:t>
            </a:r>
            <a:r>
              <a:rPr lang="en-US" sz="2400" i="1" dirty="0" smtClean="0">
                <a:solidFill>
                  <a:srgbClr val="990000"/>
                </a:solidFill>
              </a:rPr>
              <a:t>head</a:t>
            </a:r>
            <a:r>
              <a:rPr lang="en-US" sz="2400" dirty="0" smtClean="0"/>
              <a:t>  which points to the first node in the list. </a:t>
            </a:r>
          </a:p>
          <a:p>
            <a:r>
              <a:rPr lang="en-US" sz="2400" dirty="0" smtClean="0"/>
              <a:t>The new node points to the first node in the list. The </a:t>
            </a:r>
            <a:r>
              <a:rPr lang="en-US" sz="2400" i="1" dirty="0" smtClean="0"/>
              <a:t>head</a:t>
            </a:r>
            <a:r>
              <a:rPr lang="en-US" sz="2400" dirty="0" smtClean="0"/>
              <a:t> is then set to point to the new node.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8550275" cy="844550"/>
          </a:xfrm>
        </p:spPr>
        <p:txBody>
          <a:bodyPr/>
          <a:lstStyle/>
          <a:p>
            <a:r>
              <a:rPr lang="en-US" sz="3600" b="1" u="sng" dirty="0" smtClean="0">
                <a:latin typeface="+mn-lt"/>
              </a:rPr>
              <a:t>Insert First (Cont.)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93700" y="765176"/>
            <a:ext cx="8270875" cy="1385887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b="1" dirty="0" smtClean="0"/>
              <a:t>Step 1: </a:t>
            </a:r>
            <a:r>
              <a:rPr lang="en-US" sz="2400" dirty="0" smtClean="0"/>
              <a:t>Create a new node that is pointed by pointer </a:t>
            </a:r>
            <a:r>
              <a:rPr lang="en-US" sz="2400" i="1" dirty="0" err="1" smtClean="0">
                <a:solidFill>
                  <a:srgbClr val="990000"/>
                </a:solidFill>
              </a:rPr>
              <a:t>newItem</a:t>
            </a:r>
            <a:r>
              <a:rPr lang="en-US" sz="2400" dirty="0" smtClean="0"/>
              <a:t>. </a:t>
            </a:r>
          </a:p>
          <a:p>
            <a:r>
              <a:rPr lang="en-US" sz="2400" b="1" dirty="0" smtClean="0"/>
              <a:t>Step 2: </a:t>
            </a:r>
            <a:r>
              <a:rPr lang="en-US" sz="2400" dirty="0" smtClean="0"/>
              <a:t>Link the new node to the first node of the linked list. </a:t>
            </a:r>
          </a:p>
          <a:p>
            <a:r>
              <a:rPr lang="en-US" sz="2400" b="1" dirty="0" smtClean="0"/>
              <a:t>Step 3: </a:t>
            </a:r>
            <a:r>
              <a:rPr lang="en-US" sz="2400" dirty="0" smtClean="0"/>
              <a:t>Set the pointer </a:t>
            </a:r>
            <a:r>
              <a:rPr lang="en-US" sz="2400" i="1" dirty="0" smtClean="0"/>
              <a:t>head</a:t>
            </a:r>
            <a:r>
              <a:rPr lang="en-US" sz="2400" dirty="0" smtClean="0"/>
              <a:t> to the new node. </a:t>
            </a:r>
          </a:p>
        </p:txBody>
      </p:sp>
      <p:graphicFrame>
        <p:nvGraphicFramePr>
          <p:cNvPr id="121946" name="Group 90"/>
          <p:cNvGraphicFramePr>
            <a:graphicFrameLocks noGrp="1"/>
          </p:cNvGraphicFramePr>
          <p:nvPr/>
        </p:nvGraphicFramePr>
        <p:xfrm>
          <a:off x="784225" y="3038475"/>
          <a:ext cx="1087438" cy="468313"/>
        </p:xfrm>
        <a:graphic>
          <a:graphicData uri="http://schemas.openxmlformats.org/drawingml/2006/table">
            <a:tbl>
              <a:tblPr/>
              <a:tblGrid>
                <a:gridCol w="5445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83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33CC33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33CC33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1954" name="Group 98"/>
          <p:cNvGraphicFramePr>
            <a:graphicFrameLocks noGrp="1"/>
          </p:cNvGraphicFramePr>
          <p:nvPr/>
        </p:nvGraphicFramePr>
        <p:xfrm>
          <a:off x="2651125" y="3027363"/>
          <a:ext cx="1087438" cy="468312"/>
        </p:xfrm>
        <a:graphic>
          <a:graphicData uri="http://schemas.openxmlformats.org/drawingml/2006/table">
            <a:tbl>
              <a:tblPr/>
              <a:tblGrid>
                <a:gridCol w="5445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831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33CC33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33CC33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1962" name="Group 106"/>
          <p:cNvGraphicFramePr>
            <a:graphicFrameLocks noGrp="1"/>
          </p:cNvGraphicFramePr>
          <p:nvPr/>
        </p:nvGraphicFramePr>
        <p:xfrm>
          <a:off x="4386263" y="3014663"/>
          <a:ext cx="1087437" cy="468312"/>
        </p:xfrm>
        <a:graphic>
          <a:graphicData uri="http://schemas.openxmlformats.org/drawingml/2006/table">
            <a:tbl>
              <a:tblPr/>
              <a:tblGrid>
                <a:gridCol w="5445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831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33CC33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33CC33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412" name="Line 117"/>
          <p:cNvSpPr>
            <a:spLocks noChangeShapeType="1"/>
          </p:cNvSpPr>
          <p:nvPr/>
        </p:nvSpPr>
        <p:spPr bwMode="auto">
          <a:xfrm>
            <a:off x="3444875" y="32654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3" name="Line 118"/>
          <p:cNvSpPr>
            <a:spLocks noChangeShapeType="1"/>
          </p:cNvSpPr>
          <p:nvPr/>
        </p:nvSpPr>
        <p:spPr bwMode="auto">
          <a:xfrm>
            <a:off x="5143500" y="3265488"/>
            <a:ext cx="750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4" name="Text Box 119"/>
          <p:cNvSpPr txBox="1">
            <a:spLocks noChangeArrowheads="1"/>
          </p:cNvSpPr>
          <p:nvPr/>
        </p:nvSpPr>
        <p:spPr bwMode="auto">
          <a:xfrm>
            <a:off x="5862638" y="3101975"/>
            <a:ext cx="881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NULL</a:t>
            </a:r>
          </a:p>
        </p:txBody>
      </p:sp>
      <p:sp>
        <p:nvSpPr>
          <p:cNvPr id="16415" name="Text Box 120"/>
          <p:cNvSpPr txBox="1">
            <a:spLocks noChangeArrowheads="1"/>
          </p:cNvSpPr>
          <p:nvPr/>
        </p:nvSpPr>
        <p:spPr bwMode="auto">
          <a:xfrm>
            <a:off x="2459038" y="2403475"/>
            <a:ext cx="881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HEAD</a:t>
            </a:r>
          </a:p>
        </p:txBody>
      </p:sp>
      <p:sp>
        <p:nvSpPr>
          <p:cNvPr id="16416" name="Line 123"/>
          <p:cNvSpPr>
            <a:spLocks noChangeShapeType="1"/>
          </p:cNvSpPr>
          <p:nvPr/>
        </p:nvSpPr>
        <p:spPr bwMode="auto">
          <a:xfrm>
            <a:off x="2873375" y="2693988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7" name="Text Box 125"/>
          <p:cNvSpPr txBox="1">
            <a:spLocks noChangeArrowheads="1"/>
          </p:cNvSpPr>
          <p:nvPr/>
        </p:nvSpPr>
        <p:spPr bwMode="auto">
          <a:xfrm>
            <a:off x="688975" y="2332038"/>
            <a:ext cx="1222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990000"/>
                </a:solidFill>
              </a:rPr>
              <a:t>newItem</a:t>
            </a:r>
          </a:p>
        </p:txBody>
      </p:sp>
      <p:sp>
        <p:nvSpPr>
          <p:cNvPr id="16418" name="Line 126"/>
          <p:cNvSpPr>
            <a:spLocks noChangeShapeType="1"/>
          </p:cNvSpPr>
          <p:nvPr/>
        </p:nvSpPr>
        <p:spPr bwMode="auto">
          <a:xfrm>
            <a:off x="1104900" y="2686050"/>
            <a:ext cx="0" cy="327025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1983" name="Group 127"/>
          <p:cNvGraphicFramePr>
            <a:graphicFrameLocks noGrp="1"/>
          </p:cNvGraphicFramePr>
          <p:nvPr/>
        </p:nvGraphicFramePr>
        <p:xfrm>
          <a:off x="793750" y="4405313"/>
          <a:ext cx="1087438" cy="468312"/>
        </p:xfrm>
        <a:graphic>
          <a:graphicData uri="http://schemas.openxmlformats.org/drawingml/2006/table">
            <a:tbl>
              <a:tblPr/>
              <a:tblGrid>
                <a:gridCol w="5445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831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33CC33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33CC33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1991" name="Group 135"/>
          <p:cNvGraphicFramePr>
            <a:graphicFrameLocks noGrp="1"/>
          </p:cNvGraphicFramePr>
          <p:nvPr/>
        </p:nvGraphicFramePr>
        <p:xfrm>
          <a:off x="2660650" y="4394200"/>
          <a:ext cx="1087438" cy="468313"/>
        </p:xfrm>
        <a:graphic>
          <a:graphicData uri="http://schemas.openxmlformats.org/drawingml/2006/table">
            <a:tbl>
              <a:tblPr/>
              <a:tblGrid>
                <a:gridCol w="5445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83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33CC33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33CC33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1999" name="Group 143"/>
          <p:cNvGraphicFramePr>
            <a:graphicFrameLocks noGrp="1"/>
          </p:cNvGraphicFramePr>
          <p:nvPr/>
        </p:nvGraphicFramePr>
        <p:xfrm>
          <a:off x="4395788" y="4381500"/>
          <a:ext cx="1087437" cy="468313"/>
        </p:xfrm>
        <a:graphic>
          <a:graphicData uri="http://schemas.openxmlformats.org/drawingml/2006/table">
            <a:tbl>
              <a:tblPr/>
              <a:tblGrid>
                <a:gridCol w="5445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83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33CC33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33CC33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443" name="Line 151"/>
          <p:cNvSpPr>
            <a:spLocks noChangeShapeType="1"/>
          </p:cNvSpPr>
          <p:nvPr/>
        </p:nvSpPr>
        <p:spPr bwMode="auto">
          <a:xfrm>
            <a:off x="3454400" y="46323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44" name="Line 152"/>
          <p:cNvSpPr>
            <a:spLocks noChangeShapeType="1"/>
          </p:cNvSpPr>
          <p:nvPr/>
        </p:nvSpPr>
        <p:spPr bwMode="auto">
          <a:xfrm>
            <a:off x="5153025" y="4632325"/>
            <a:ext cx="750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45" name="Text Box 153"/>
          <p:cNvSpPr txBox="1">
            <a:spLocks noChangeArrowheads="1"/>
          </p:cNvSpPr>
          <p:nvPr/>
        </p:nvSpPr>
        <p:spPr bwMode="auto">
          <a:xfrm>
            <a:off x="5872163" y="4468813"/>
            <a:ext cx="881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NULL</a:t>
            </a:r>
          </a:p>
        </p:txBody>
      </p:sp>
      <p:sp>
        <p:nvSpPr>
          <p:cNvPr id="16446" name="Text Box 154"/>
          <p:cNvSpPr txBox="1">
            <a:spLocks noChangeArrowheads="1"/>
          </p:cNvSpPr>
          <p:nvPr/>
        </p:nvSpPr>
        <p:spPr bwMode="auto">
          <a:xfrm>
            <a:off x="2470150" y="3756025"/>
            <a:ext cx="881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HEAD</a:t>
            </a:r>
          </a:p>
        </p:txBody>
      </p:sp>
      <p:sp>
        <p:nvSpPr>
          <p:cNvPr id="16447" name="Text Box 155"/>
          <p:cNvSpPr txBox="1">
            <a:spLocks noChangeArrowheads="1"/>
          </p:cNvSpPr>
          <p:nvPr/>
        </p:nvSpPr>
        <p:spPr bwMode="auto">
          <a:xfrm>
            <a:off x="698500" y="3698875"/>
            <a:ext cx="1222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990000"/>
                </a:solidFill>
              </a:rPr>
              <a:t>newItem</a:t>
            </a:r>
          </a:p>
        </p:txBody>
      </p:sp>
      <p:sp>
        <p:nvSpPr>
          <p:cNvPr id="16448" name="Line 156"/>
          <p:cNvSpPr>
            <a:spLocks noChangeShapeType="1"/>
          </p:cNvSpPr>
          <p:nvPr/>
        </p:nvSpPr>
        <p:spPr bwMode="auto">
          <a:xfrm>
            <a:off x="1114425" y="4052888"/>
            <a:ext cx="0" cy="327025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49" name="Line 157"/>
          <p:cNvSpPr>
            <a:spLocks noChangeShapeType="1"/>
          </p:cNvSpPr>
          <p:nvPr/>
        </p:nvSpPr>
        <p:spPr bwMode="auto">
          <a:xfrm>
            <a:off x="2897188" y="4046538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50" name="Line 158"/>
          <p:cNvSpPr>
            <a:spLocks noChangeShapeType="1"/>
          </p:cNvSpPr>
          <p:nvPr/>
        </p:nvSpPr>
        <p:spPr bwMode="auto">
          <a:xfrm>
            <a:off x="1620838" y="4627563"/>
            <a:ext cx="1025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2015" name="Group 159"/>
          <p:cNvGraphicFramePr>
            <a:graphicFrameLocks noGrp="1"/>
          </p:cNvGraphicFramePr>
          <p:nvPr/>
        </p:nvGraphicFramePr>
        <p:xfrm>
          <a:off x="803275" y="5743575"/>
          <a:ext cx="1087438" cy="468313"/>
        </p:xfrm>
        <a:graphic>
          <a:graphicData uri="http://schemas.openxmlformats.org/drawingml/2006/table">
            <a:tbl>
              <a:tblPr/>
              <a:tblGrid>
                <a:gridCol w="5445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83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33CC33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33CC33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2023" name="Group 167"/>
          <p:cNvGraphicFramePr>
            <a:graphicFrameLocks noGrp="1"/>
          </p:cNvGraphicFramePr>
          <p:nvPr/>
        </p:nvGraphicFramePr>
        <p:xfrm>
          <a:off x="2670175" y="5732463"/>
          <a:ext cx="1087438" cy="468312"/>
        </p:xfrm>
        <a:graphic>
          <a:graphicData uri="http://schemas.openxmlformats.org/drawingml/2006/table">
            <a:tbl>
              <a:tblPr/>
              <a:tblGrid>
                <a:gridCol w="5445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831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33CC33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33CC33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2031" name="Group 175"/>
          <p:cNvGraphicFramePr>
            <a:graphicFrameLocks noGrp="1"/>
          </p:cNvGraphicFramePr>
          <p:nvPr/>
        </p:nvGraphicFramePr>
        <p:xfrm>
          <a:off x="4405313" y="5719763"/>
          <a:ext cx="1087437" cy="468312"/>
        </p:xfrm>
        <a:graphic>
          <a:graphicData uri="http://schemas.openxmlformats.org/drawingml/2006/table">
            <a:tbl>
              <a:tblPr/>
              <a:tblGrid>
                <a:gridCol w="5445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831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33CC33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33CC33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475" name="Line 183"/>
          <p:cNvSpPr>
            <a:spLocks noChangeShapeType="1"/>
          </p:cNvSpPr>
          <p:nvPr/>
        </p:nvSpPr>
        <p:spPr bwMode="auto">
          <a:xfrm>
            <a:off x="3463925" y="59705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76" name="Line 184"/>
          <p:cNvSpPr>
            <a:spLocks noChangeShapeType="1"/>
          </p:cNvSpPr>
          <p:nvPr/>
        </p:nvSpPr>
        <p:spPr bwMode="auto">
          <a:xfrm>
            <a:off x="5162550" y="5970588"/>
            <a:ext cx="750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77" name="Text Box 185"/>
          <p:cNvSpPr txBox="1">
            <a:spLocks noChangeArrowheads="1"/>
          </p:cNvSpPr>
          <p:nvPr/>
        </p:nvSpPr>
        <p:spPr bwMode="auto">
          <a:xfrm>
            <a:off x="5881688" y="5807075"/>
            <a:ext cx="881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NULL</a:t>
            </a:r>
          </a:p>
        </p:txBody>
      </p:sp>
      <p:sp>
        <p:nvSpPr>
          <p:cNvPr id="16478" name="Text Box 186"/>
          <p:cNvSpPr txBox="1">
            <a:spLocks noChangeArrowheads="1"/>
          </p:cNvSpPr>
          <p:nvPr/>
        </p:nvSpPr>
        <p:spPr bwMode="auto">
          <a:xfrm>
            <a:off x="2633663" y="6270625"/>
            <a:ext cx="881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HEAD</a:t>
            </a:r>
          </a:p>
        </p:txBody>
      </p:sp>
      <p:sp>
        <p:nvSpPr>
          <p:cNvPr id="16479" name="Text Box 187"/>
          <p:cNvSpPr txBox="1">
            <a:spLocks noChangeArrowheads="1"/>
          </p:cNvSpPr>
          <p:nvPr/>
        </p:nvSpPr>
        <p:spPr bwMode="auto">
          <a:xfrm>
            <a:off x="708025" y="5037138"/>
            <a:ext cx="1222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990000"/>
                </a:solidFill>
              </a:rPr>
              <a:t>newItem</a:t>
            </a:r>
          </a:p>
        </p:txBody>
      </p:sp>
      <p:sp>
        <p:nvSpPr>
          <p:cNvPr id="16480" name="Line 188"/>
          <p:cNvSpPr>
            <a:spLocks noChangeShapeType="1"/>
          </p:cNvSpPr>
          <p:nvPr/>
        </p:nvSpPr>
        <p:spPr bwMode="auto">
          <a:xfrm>
            <a:off x="1123950" y="5391150"/>
            <a:ext cx="0" cy="327025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1" name="Line 190"/>
          <p:cNvSpPr>
            <a:spLocks noChangeShapeType="1"/>
          </p:cNvSpPr>
          <p:nvPr/>
        </p:nvSpPr>
        <p:spPr bwMode="auto">
          <a:xfrm>
            <a:off x="1630363" y="5965825"/>
            <a:ext cx="1025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2" name="Line 192"/>
          <p:cNvSpPr>
            <a:spLocks noChangeShapeType="1"/>
          </p:cNvSpPr>
          <p:nvPr/>
        </p:nvSpPr>
        <p:spPr bwMode="auto">
          <a:xfrm flipH="1">
            <a:off x="1025525" y="6442075"/>
            <a:ext cx="1620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3" name="Line 193"/>
          <p:cNvSpPr>
            <a:spLocks noChangeShapeType="1"/>
          </p:cNvSpPr>
          <p:nvPr/>
        </p:nvSpPr>
        <p:spPr bwMode="auto">
          <a:xfrm flipV="1">
            <a:off x="1011238" y="6221413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06375"/>
            <a:ext cx="7886700" cy="847725"/>
          </a:xfrm>
        </p:spPr>
        <p:txBody>
          <a:bodyPr/>
          <a:lstStyle/>
          <a:p>
            <a:r>
              <a:rPr lang="en-US" sz="3600" b="1" u="sng" dirty="0" smtClean="0">
                <a:latin typeface="+mn-lt"/>
              </a:rPr>
              <a:t>Insert Last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28650" y="1243013"/>
            <a:ext cx="7832725" cy="178117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2400" smtClean="0"/>
              <a:t>To add a new node to the tail of the linear linked list, we need to construct a new node and set it's link field to "null".</a:t>
            </a:r>
          </a:p>
          <a:p>
            <a:r>
              <a:rPr lang="en-US" sz="2400" smtClean="0"/>
              <a:t> Assume the list is not empty, locate the last node and change it's link field to point to the new node </a:t>
            </a:r>
          </a:p>
        </p:txBody>
      </p:sp>
      <p:pic>
        <p:nvPicPr>
          <p:cNvPr id="18436" name="Picture 5" descr="insertlast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63" y="3054350"/>
            <a:ext cx="6842125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492B1CC-7CED-4E21-964B-78E13F3F62E4}" type="datetime2">
              <a:rPr lang="en-US" smtClean="0"/>
              <a:t>Monday, October 14, 2019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2F444C-34F6-4B69-8DEE-86C0F8E8A34B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0"/>
            <a:ext cx="8453437" cy="844550"/>
          </a:xfrm>
        </p:spPr>
        <p:txBody>
          <a:bodyPr/>
          <a:lstStyle/>
          <a:p>
            <a:r>
              <a:rPr lang="en-US" sz="3600" b="1" u="sng" dirty="0" smtClean="0">
                <a:latin typeface="+mn-lt"/>
              </a:rPr>
              <a:t>Insert Last 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93700" y="957263"/>
            <a:ext cx="8270875" cy="131445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2000" smtClean="0"/>
              <a:t>Step 1: Create the new node. </a:t>
            </a:r>
          </a:p>
          <a:p>
            <a:r>
              <a:rPr lang="en-US" sz="2000" smtClean="0"/>
              <a:t>Step 2: Set a temporary pointer </a:t>
            </a:r>
            <a:r>
              <a:rPr lang="en-US" sz="2000" smtClean="0">
                <a:solidFill>
                  <a:srgbClr val="990000"/>
                </a:solidFill>
              </a:rPr>
              <a:t>prev</a:t>
            </a:r>
            <a:r>
              <a:rPr lang="en-US" sz="2000" smtClean="0"/>
              <a:t> to point to the last node. </a:t>
            </a:r>
          </a:p>
          <a:p>
            <a:r>
              <a:rPr lang="en-US" sz="2000" smtClean="0"/>
              <a:t>Sep 3: Set prev to point to the new node and new node as last node.</a:t>
            </a:r>
          </a:p>
        </p:txBody>
      </p:sp>
      <p:graphicFrame>
        <p:nvGraphicFramePr>
          <p:cNvPr id="130052" name="Group 4"/>
          <p:cNvGraphicFramePr>
            <a:graphicFrameLocks noGrp="1"/>
          </p:cNvGraphicFramePr>
          <p:nvPr/>
        </p:nvGraphicFramePr>
        <p:xfrm>
          <a:off x="7118350" y="3038475"/>
          <a:ext cx="1087438" cy="468313"/>
        </p:xfrm>
        <a:graphic>
          <a:graphicData uri="http://schemas.openxmlformats.org/drawingml/2006/table">
            <a:tbl>
              <a:tblPr/>
              <a:tblGrid>
                <a:gridCol w="5445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83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33CC33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33CC33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0060" name="Group 12"/>
          <p:cNvGraphicFramePr>
            <a:graphicFrameLocks noGrp="1"/>
          </p:cNvGraphicFramePr>
          <p:nvPr/>
        </p:nvGraphicFramePr>
        <p:xfrm>
          <a:off x="841375" y="3027363"/>
          <a:ext cx="1087438" cy="468312"/>
        </p:xfrm>
        <a:graphic>
          <a:graphicData uri="http://schemas.openxmlformats.org/drawingml/2006/table">
            <a:tbl>
              <a:tblPr/>
              <a:tblGrid>
                <a:gridCol w="5445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831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33CC33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33CC33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0068" name="Group 20"/>
          <p:cNvGraphicFramePr>
            <a:graphicFrameLocks noGrp="1"/>
          </p:cNvGraphicFramePr>
          <p:nvPr/>
        </p:nvGraphicFramePr>
        <p:xfrm>
          <a:off x="2576513" y="3014663"/>
          <a:ext cx="1087437" cy="468312"/>
        </p:xfrm>
        <a:graphic>
          <a:graphicData uri="http://schemas.openxmlformats.org/drawingml/2006/table">
            <a:tbl>
              <a:tblPr/>
              <a:tblGrid>
                <a:gridCol w="5445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831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33CC33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33CC33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484" name="Line 28"/>
          <p:cNvSpPr>
            <a:spLocks noChangeShapeType="1"/>
          </p:cNvSpPr>
          <p:nvPr/>
        </p:nvSpPr>
        <p:spPr bwMode="auto">
          <a:xfrm>
            <a:off x="1635125" y="32654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5" name="Line 29"/>
          <p:cNvSpPr>
            <a:spLocks noChangeShapeType="1"/>
          </p:cNvSpPr>
          <p:nvPr/>
        </p:nvSpPr>
        <p:spPr bwMode="auto">
          <a:xfrm>
            <a:off x="3333750" y="3265488"/>
            <a:ext cx="750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Text Box 30"/>
          <p:cNvSpPr txBox="1">
            <a:spLocks noChangeArrowheads="1"/>
          </p:cNvSpPr>
          <p:nvPr/>
        </p:nvSpPr>
        <p:spPr bwMode="auto">
          <a:xfrm>
            <a:off x="4052888" y="3101975"/>
            <a:ext cx="881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NULL</a:t>
            </a:r>
          </a:p>
        </p:txBody>
      </p:sp>
      <p:sp>
        <p:nvSpPr>
          <p:cNvPr id="19487" name="Text Box 31"/>
          <p:cNvSpPr txBox="1">
            <a:spLocks noChangeArrowheads="1"/>
          </p:cNvSpPr>
          <p:nvPr/>
        </p:nvSpPr>
        <p:spPr bwMode="auto">
          <a:xfrm>
            <a:off x="649288" y="2403475"/>
            <a:ext cx="881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HEAD</a:t>
            </a:r>
          </a:p>
        </p:txBody>
      </p:sp>
      <p:sp>
        <p:nvSpPr>
          <p:cNvPr id="19488" name="Line 32"/>
          <p:cNvSpPr>
            <a:spLocks noChangeShapeType="1"/>
          </p:cNvSpPr>
          <p:nvPr/>
        </p:nvSpPr>
        <p:spPr bwMode="auto">
          <a:xfrm>
            <a:off x="1063625" y="2693988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Text Box 33"/>
          <p:cNvSpPr txBox="1">
            <a:spLocks noChangeArrowheads="1"/>
          </p:cNvSpPr>
          <p:nvPr/>
        </p:nvSpPr>
        <p:spPr bwMode="auto">
          <a:xfrm>
            <a:off x="7023100" y="2332038"/>
            <a:ext cx="1222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990000"/>
                </a:solidFill>
              </a:rPr>
              <a:t>newItem</a:t>
            </a:r>
          </a:p>
        </p:txBody>
      </p:sp>
      <p:sp>
        <p:nvSpPr>
          <p:cNvPr id="19490" name="Line 34"/>
          <p:cNvSpPr>
            <a:spLocks noChangeShapeType="1"/>
          </p:cNvSpPr>
          <p:nvPr/>
        </p:nvSpPr>
        <p:spPr bwMode="auto">
          <a:xfrm>
            <a:off x="7439025" y="2686050"/>
            <a:ext cx="0" cy="327025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0091" name="Group 43"/>
          <p:cNvGraphicFramePr>
            <a:graphicFrameLocks noGrp="1"/>
          </p:cNvGraphicFramePr>
          <p:nvPr/>
        </p:nvGraphicFramePr>
        <p:xfrm>
          <a:off x="827088" y="4394200"/>
          <a:ext cx="1087437" cy="468313"/>
        </p:xfrm>
        <a:graphic>
          <a:graphicData uri="http://schemas.openxmlformats.org/drawingml/2006/table">
            <a:tbl>
              <a:tblPr/>
              <a:tblGrid>
                <a:gridCol w="5445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83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33CC33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33CC33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0099" name="Group 51"/>
          <p:cNvGraphicFramePr>
            <a:graphicFrameLocks noGrp="1"/>
          </p:cNvGraphicFramePr>
          <p:nvPr/>
        </p:nvGraphicFramePr>
        <p:xfrm>
          <a:off x="2562225" y="4381500"/>
          <a:ext cx="1087438" cy="468313"/>
        </p:xfrm>
        <a:graphic>
          <a:graphicData uri="http://schemas.openxmlformats.org/drawingml/2006/table">
            <a:tbl>
              <a:tblPr/>
              <a:tblGrid>
                <a:gridCol w="5445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83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33CC33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33CC33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507" name="Line 59"/>
          <p:cNvSpPr>
            <a:spLocks noChangeShapeType="1"/>
          </p:cNvSpPr>
          <p:nvPr/>
        </p:nvSpPr>
        <p:spPr bwMode="auto">
          <a:xfrm>
            <a:off x="1620838" y="46323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08" name="Line 60"/>
          <p:cNvSpPr>
            <a:spLocks noChangeShapeType="1"/>
          </p:cNvSpPr>
          <p:nvPr/>
        </p:nvSpPr>
        <p:spPr bwMode="auto">
          <a:xfrm>
            <a:off x="3319463" y="4632325"/>
            <a:ext cx="750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09" name="Text Box 61"/>
          <p:cNvSpPr txBox="1">
            <a:spLocks noChangeArrowheads="1"/>
          </p:cNvSpPr>
          <p:nvPr/>
        </p:nvSpPr>
        <p:spPr bwMode="auto">
          <a:xfrm>
            <a:off x="4038600" y="4468813"/>
            <a:ext cx="881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NULL</a:t>
            </a:r>
          </a:p>
        </p:txBody>
      </p:sp>
      <p:sp>
        <p:nvSpPr>
          <p:cNvPr id="19510" name="Text Box 62"/>
          <p:cNvSpPr txBox="1">
            <a:spLocks noChangeArrowheads="1"/>
          </p:cNvSpPr>
          <p:nvPr/>
        </p:nvSpPr>
        <p:spPr bwMode="auto">
          <a:xfrm>
            <a:off x="636588" y="3756025"/>
            <a:ext cx="881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HEAD</a:t>
            </a:r>
          </a:p>
        </p:txBody>
      </p:sp>
      <p:sp>
        <p:nvSpPr>
          <p:cNvPr id="19511" name="Line 65"/>
          <p:cNvSpPr>
            <a:spLocks noChangeShapeType="1"/>
          </p:cNvSpPr>
          <p:nvPr/>
        </p:nvSpPr>
        <p:spPr bwMode="auto">
          <a:xfrm>
            <a:off x="1063625" y="4046538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12" name="Text Box 100"/>
          <p:cNvSpPr txBox="1">
            <a:spLocks noChangeArrowheads="1"/>
          </p:cNvSpPr>
          <p:nvPr/>
        </p:nvSpPr>
        <p:spPr bwMode="auto">
          <a:xfrm>
            <a:off x="2289175" y="3790950"/>
            <a:ext cx="881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prev</a:t>
            </a:r>
          </a:p>
        </p:txBody>
      </p:sp>
      <p:sp>
        <p:nvSpPr>
          <p:cNvPr id="19513" name="Line 101"/>
          <p:cNvSpPr>
            <a:spLocks noChangeShapeType="1"/>
          </p:cNvSpPr>
          <p:nvPr/>
        </p:nvSpPr>
        <p:spPr bwMode="auto">
          <a:xfrm>
            <a:off x="2763838" y="4125913"/>
            <a:ext cx="0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0150" name="Group 102"/>
          <p:cNvGraphicFramePr>
            <a:graphicFrameLocks noGrp="1"/>
          </p:cNvGraphicFramePr>
          <p:nvPr/>
        </p:nvGraphicFramePr>
        <p:xfrm>
          <a:off x="7151688" y="4381500"/>
          <a:ext cx="1087437" cy="468313"/>
        </p:xfrm>
        <a:graphic>
          <a:graphicData uri="http://schemas.openxmlformats.org/drawingml/2006/table">
            <a:tbl>
              <a:tblPr/>
              <a:tblGrid>
                <a:gridCol w="5445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83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33CC33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33CC33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522" name="Text Box 110"/>
          <p:cNvSpPr txBox="1">
            <a:spLocks noChangeArrowheads="1"/>
          </p:cNvSpPr>
          <p:nvPr/>
        </p:nvSpPr>
        <p:spPr bwMode="auto">
          <a:xfrm>
            <a:off x="7056438" y="3675063"/>
            <a:ext cx="1222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990000"/>
                </a:solidFill>
              </a:rPr>
              <a:t>newItem</a:t>
            </a:r>
          </a:p>
        </p:txBody>
      </p:sp>
      <p:sp>
        <p:nvSpPr>
          <p:cNvPr id="19523" name="Line 111"/>
          <p:cNvSpPr>
            <a:spLocks noChangeShapeType="1"/>
          </p:cNvSpPr>
          <p:nvPr/>
        </p:nvSpPr>
        <p:spPr bwMode="auto">
          <a:xfrm>
            <a:off x="7472363" y="4029075"/>
            <a:ext cx="0" cy="327025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0160" name="Group 112"/>
          <p:cNvGraphicFramePr>
            <a:graphicFrameLocks noGrp="1"/>
          </p:cNvGraphicFramePr>
          <p:nvPr/>
        </p:nvGraphicFramePr>
        <p:xfrm>
          <a:off x="860425" y="5570538"/>
          <a:ext cx="1087438" cy="468312"/>
        </p:xfrm>
        <a:graphic>
          <a:graphicData uri="http://schemas.openxmlformats.org/drawingml/2006/table">
            <a:tbl>
              <a:tblPr/>
              <a:tblGrid>
                <a:gridCol w="5445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831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33CC33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33CC33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0168" name="Group 120"/>
          <p:cNvGraphicFramePr>
            <a:graphicFrameLocks noGrp="1"/>
          </p:cNvGraphicFramePr>
          <p:nvPr/>
        </p:nvGraphicFramePr>
        <p:xfrm>
          <a:off x="2595563" y="5557838"/>
          <a:ext cx="1087437" cy="468312"/>
        </p:xfrm>
        <a:graphic>
          <a:graphicData uri="http://schemas.openxmlformats.org/drawingml/2006/table">
            <a:tbl>
              <a:tblPr/>
              <a:tblGrid>
                <a:gridCol w="5445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831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33CC33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33CC33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540" name="Line 128"/>
          <p:cNvSpPr>
            <a:spLocks noChangeShapeType="1"/>
          </p:cNvSpPr>
          <p:nvPr/>
        </p:nvSpPr>
        <p:spPr bwMode="auto">
          <a:xfrm>
            <a:off x="1654175" y="580866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41" name="Text Box 131"/>
          <p:cNvSpPr txBox="1">
            <a:spLocks noChangeArrowheads="1"/>
          </p:cNvSpPr>
          <p:nvPr/>
        </p:nvSpPr>
        <p:spPr bwMode="auto">
          <a:xfrm>
            <a:off x="669925" y="4932363"/>
            <a:ext cx="881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HEAD</a:t>
            </a:r>
          </a:p>
        </p:txBody>
      </p:sp>
      <p:sp>
        <p:nvSpPr>
          <p:cNvPr id="19542" name="Line 132"/>
          <p:cNvSpPr>
            <a:spLocks noChangeShapeType="1"/>
          </p:cNvSpPr>
          <p:nvPr/>
        </p:nvSpPr>
        <p:spPr bwMode="auto">
          <a:xfrm>
            <a:off x="1096963" y="5222875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43" name="Text Box 133"/>
          <p:cNvSpPr txBox="1">
            <a:spLocks noChangeArrowheads="1"/>
          </p:cNvSpPr>
          <p:nvPr/>
        </p:nvSpPr>
        <p:spPr bwMode="auto">
          <a:xfrm>
            <a:off x="2322513" y="4967288"/>
            <a:ext cx="881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prev</a:t>
            </a:r>
          </a:p>
        </p:txBody>
      </p:sp>
      <p:sp>
        <p:nvSpPr>
          <p:cNvPr id="19544" name="Line 134"/>
          <p:cNvSpPr>
            <a:spLocks noChangeShapeType="1"/>
          </p:cNvSpPr>
          <p:nvPr/>
        </p:nvSpPr>
        <p:spPr bwMode="auto">
          <a:xfrm>
            <a:off x="2797175" y="5302250"/>
            <a:ext cx="0" cy="233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0183" name="Group 135"/>
          <p:cNvGraphicFramePr>
            <a:graphicFrameLocks noGrp="1"/>
          </p:cNvGraphicFramePr>
          <p:nvPr/>
        </p:nvGraphicFramePr>
        <p:xfrm>
          <a:off x="5565775" y="5534025"/>
          <a:ext cx="1087438" cy="468313"/>
        </p:xfrm>
        <a:graphic>
          <a:graphicData uri="http://schemas.openxmlformats.org/drawingml/2006/table">
            <a:tbl>
              <a:tblPr/>
              <a:tblGrid>
                <a:gridCol w="5445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83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33CC33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33CC33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553" name="Text Box 143"/>
          <p:cNvSpPr txBox="1">
            <a:spLocks noChangeArrowheads="1"/>
          </p:cNvSpPr>
          <p:nvPr/>
        </p:nvSpPr>
        <p:spPr bwMode="auto">
          <a:xfrm>
            <a:off x="5470525" y="4827588"/>
            <a:ext cx="1222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990000"/>
                </a:solidFill>
              </a:rPr>
              <a:t>newItem</a:t>
            </a:r>
          </a:p>
        </p:txBody>
      </p:sp>
      <p:sp>
        <p:nvSpPr>
          <p:cNvPr id="19554" name="Line 144"/>
          <p:cNvSpPr>
            <a:spLocks noChangeShapeType="1"/>
          </p:cNvSpPr>
          <p:nvPr/>
        </p:nvSpPr>
        <p:spPr bwMode="auto">
          <a:xfrm>
            <a:off x="5886450" y="5181600"/>
            <a:ext cx="0" cy="327025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55" name="Line 145"/>
          <p:cNvSpPr>
            <a:spLocks noChangeShapeType="1"/>
          </p:cNvSpPr>
          <p:nvPr/>
        </p:nvSpPr>
        <p:spPr bwMode="auto">
          <a:xfrm>
            <a:off x="3352800" y="5808663"/>
            <a:ext cx="218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56" name="Line 147"/>
          <p:cNvSpPr>
            <a:spLocks noChangeShapeType="1"/>
          </p:cNvSpPr>
          <p:nvPr/>
        </p:nvSpPr>
        <p:spPr bwMode="auto">
          <a:xfrm>
            <a:off x="6362700" y="5794375"/>
            <a:ext cx="750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57" name="Text Box 148"/>
          <p:cNvSpPr txBox="1">
            <a:spLocks noChangeArrowheads="1"/>
          </p:cNvSpPr>
          <p:nvPr/>
        </p:nvSpPr>
        <p:spPr bwMode="auto">
          <a:xfrm>
            <a:off x="7081838" y="5630863"/>
            <a:ext cx="881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8825" y="0"/>
            <a:ext cx="8185150" cy="844550"/>
          </a:xfrm>
        </p:spPr>
        <p:txBody>
          <a:bodyPr/>
          <a:lstStyle/>
          <a:p>
            <a:r>
              <a:rPr lang="en-US" sz="3600" b="1" u="sng" smtClean="0"/>
              <a:t>Deletion from a Linear Linked list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758825" y="1004888"/>
            <a:ext cx="7191375" cy="1443037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2400" smtClean="0"/>
              <a:t>Deletion can be:</a:t>
            </a:r>
          </a:p>
          <a:p>
            <a:pPr lvl="1"/>
            <a:r>
              <a:rPr lang="en-US" sz="2000" smtClean="0"/>
              <a:t>At the first node of linked list.</a:t>
            </a:r>
          </a:p>
          <a:p>
            <a:pPr lvl="1"/>
            <a:r>
              <a:rPr lang="en-US" sz="2000" smtClean="0"/>
              <a:t>At the end of a linked list.</a:t>
            </a:r>
          </a:p>
          <a:p>
            <a:pPr lvl="1"/>
            <a:r>
              <a:rPr lang="en-US" sz="2000" smtClean="0"/>
              <a:t>Within the linked list.</a:t>
            </a:r>
          </a:p>
        </p:txBody>
      </p:sp>
      <p:pic>
        <p:nvPicPr>
          <p:cNvPr id="22532" name="Picture 5" descr="deleteAny"/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2805113"/>
            <a:ext cx="7023100" cy="2528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4032</TotalTime>
  <Words>927</Words>
  <Application>Microsoft Office PowerPoint</Application>
  <PresentationFormat>On-screen Show (4:3)</PresentationFormat>
  <Paragraphs>114</Paragraphs>
  <Slides>17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Bitmap Image</vt:lpstr>
      <vt:lpstr>Lecture: 06 Linked List</vt:lpstr>
      <vt:lpstr>PowerPoint Presentation</vt:lpstr>
      <vt:lpstr>Basic operations</vt:lpstr>
      <vt:lpstr>Insertion to a Linear Linked list</vt:lpstr>
      <vt:lpstr>Insert First</vt:lpstr>
      <vt:lpstr>Insert First (Cont.)</vt:lpstr>
      <vt:lpstr>Insert Last</vt:lpstr>
      <vt:lpstr>Insert Last (Cont.)</vt:lpstr>
      <vt:lpstr>Deletion from a Linear Linked list</vt:lpstr>
      <vt:lpstr>Delete First</vt:lpstr>
      <vt:lpstr>Delete First (Cont.)</vt:lpstr>
      <vt:lpstr>Delete Last</vt:lpstr>
      <vt:lpstr>Delete Last (Cont.)</vt:lpstr>
      <vt:lpstr>Delete Any</vt:lpstr>
      <vt:lpstr>Delete Any (Cont.)</vt:lpstr>
      <vt:lpstr>Delete Any (Cont.)</vt:lpstr>
      <vt:lpstr>Introduction to Double Linked List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View of System Components</dc:title>
  <dc:creator>Marilyn Turnamian</dc:creator>
  <cp:lastModifiedBy>Windows User</cp:lastModifiedBy>
  <cp:revision>714</cp:revision>
  <cp:lastPrinted>2001-06-14T13:58:17Z</cp:lastPrinted>
  <dcterms:created xsi:type="dcterms:W3CDTF">1999-06-25T18:38:26Z</dcterms:created>
  <dcterms:modified xsi:type="dcterms:W3CDTF">2019-10-14T05:19:27Z</dcterms:modified>
</cp:coreProperties>
</file>