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8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93899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0436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3820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7299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9057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9421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8743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16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2341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0887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8135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85208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5800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5246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99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45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90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9970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2299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818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349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1099038" y="4343401"/>
            <a:ext cx="5028885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 directed graph which is strongly connected be acyclic?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(Except the trivial one node case.) There must be a path from A to B and a path from B to A; so, there must be a cycle.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about a weakly connected directed graph?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 See the one on the slide.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also further definitions of these; for example, the concept of </a:t>
            </a:r>
            <a:r>
              <a:rPr lang="en-US" sz="1200" b="0" i="1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showed up in my </a:t>
            </a:r>
            <a:r>
              <a:rPr lang="en-US" sz="12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satisfiability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research: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graph have two distinct paths between any two vertices.</a:t>
            </a:r>
          </a:p>
        </p:txBody>
      </p:sp>
    </p:spTree>
    <p:extLst>
      <p:ext uri="{BB962C8B-B14F-4D97-AF65-F5344CB8AC3E}">
        <p14:creationId xmlns:p14="http://schemas.microsoft.com/office/powerpoint/2010/main" val="285324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53ECF3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Constantia"/>
              <a:buNone/>
              <a:defRPr/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Constantia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D2EB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rgbClr val="37D4FF"/>
            </a:gs>
            <a:gs pos="25000">
              <a:srgbClr val="2BCEFE"/>
            </a:gs>
            <a:gs pos="100000">
              <a:srgbClr val="002E3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54EEC5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2pPr>
            <a:lvl3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3pPr>
            <a:lvl4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4pPr>
            <a:lvl5pPr rtl="0">
              <a:spcBef>
                <a:spcPts val="0"/>
              </a:spcBef>
              <a:buClr>
                <a:schemeClr val="lt1"/>
              </a:buClr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D2EB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onstantia"/>
              <a:buNone/>
              <a:defRPr/>
            </a:lvl1pPr>
            <a:lvl2pPr rtl="0">
              <a:spcBef>
                <a:spcPts val="0"/>
              </a:spcBef>
              <a:buFont typeface="Constantia"/>
              <a:buNone/>
              <a:defRPr/>
            </a:lvl2pPr>
            <a:lvl3pPr rtl="0">
              <a:spcBef>
                <a:spcPts val="0"/>
              </a:spcBef>
              <a:buFont typeface="Constantia"/>
              <a:buNone/>
              <a:defRPr/>
            </a:lvl3pPr>
            <a:lvl4pPr rtl="0">
              <a:spcBef>
                <a:spcPts val="0"/>
              </a:spcBef>
              <a:buFont typeface="Constantia"/>
              <a:buNone/>
              <a:defRPr/>
            </a:lvl4pPr>
            <a:lvl5pPr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0"/>
              </a:spcBef>
              <a:buFont typeface="Constantia"/>
              <a:buNone/>
              <a:defRPr/>
            </a:lvl1pPr>
            <a:lvl2pPr indent="0" algn="l" rtl="0">
              <a:spcBef>
                <a:spcPts val="0"/>
              </a:spcBef>
              <a:buFont typeface="Constantia"/>
              <a:buNone/>
              <a:defRPr/>
            </a:lvl2pPr>
            <a:lvl3pPr indent="0" algn="l" rtl="0">
              <a:spcBef>
                <a:spcPts val="0"/>
              </a:spcBef>
              <a:buFont typeface="Constantia"/>
              <a:buNone/>
              <a:defRPr/>
            </a:lvl3pPr>
            <a:lvl4pPr indent="0" algn="l" rtl="0">
              <a:spcBef>
                <a:spcPts val="0"/>
              </a:spcBef>
              <a:buFont typeface="Constantia"/>
              <a:buNone/>
              <a:defRPr/>
            </a:lvl4pPr>
            <a:lvl5pPr indent="0" algn="l" rtl="0">
              <a:spcBef>
                <a:spcPts val="0"/>
              </a:spcBef>
              <a:buFont typeface="Constanti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" name="Shape 71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Font typeface="Constant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9" name="Shape 79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1476AB">
                  <a:alpha val="44705"/>
                </a:srgbClr>
              </a:gs>
              <a:gs pos="100000">
                <a:srgbClr val="0CE0EC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8A7B0">
                  <a:alpha val="29803"/>
                </a:srgbClr>
              </a:gs>
              <a:gs pos="80000">
                <a:srgbClr val="0993DD">
                  <a:alpha val="44705"/>
                </a:srgbClr>
              </a:gs>
              <a:gs pos="100000">
                <a:srgbClr val="0993DD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Char char="●"/>
              <a:defRPr/>
            </a:lvl1pPr>
            <a:lvl2pPr marL="640080" marR="0" indent="-12954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●"/>
              <a:defRPr/>
            </a:lvl2pPr>
            <a:lvl3pPr marL="914400" marR="0" indent="-160655" algn="l" rtl="0">
              <a:spcBef>
                <a:spcPts val="420"/>
              </a:spcBef>
              <a:buClr>
                <a:schemeClr val="accent2"/>
              </a:buClr>
              <a:buFont typeface="Noto Symbol"/>
              <a:buChar char="●"/>
              <a:defRPr/>
            </a:lvl3pPr>
            <a:lvl4pPr marL="1188720" marR="0" indent="-128269" algn="l" rtl="0">
              <a:spcBef>
                <a:spcPts val="400"/>
              </a:spcBef>
              <a:buClr>
                <a:schemeClr val="accent3"/>
              </a:buClr>
              <a:buFont typeface="Noto Symbol"/>
              <a:buChar char="●"/>
              <a:defRPr/>
            </a:lvl4pPr>
            <a:lvl5pPr marL="1463040" marR="0" indent="-135889" algn="l" rtl="0">
              <a:spcBef>
                <a:spcPts val="400"/>
              </a:spcBef>
              <a:buClr>
                <a:schemeClr val="accent4"/>
              </a:buClr>
              <a:buFont typeface="Noto Symbol"/>
              <a:buChar char="●"/>
              <a:defRPr/>
            </a:lvl5pPr>
            <a:lvl6pPr marL="1737360" marR="0" indent="-121920" algn="l" rtl="0">
              <a:spcBef>
                <a:spcPts val="360"/>
              </a:spcBef>
              <a:buClr>
                <a:schemeClr val="accent5"/>
              </a:buClr>
              <a:buFont typeface="Noto Symbol"/>
              <a:buChar char="●"/>
              <a:defRPr/>
            </a:lvl6pPr>
            <a:lvl7pPr marL="1920240" marR="0" indent="-111760" algn="l" rtl="0">
              <a:spcBef>
                <a:spcPts val="320"/>
              </a:spcBef>
              <a:buClr>
                <a:schemeClr val="accent6"/>
              </a:buClr>
              <a:buFont typeface="Noto Symbol"/>
              <a:buChar char="●"/>
              <a:defRPr/>
            </a:lvl7pPr>
            <a:lvl8pPr marL="2194560" marR="0" indent="-86360" algn="l" rtl="0">
              <a:spcBef>
                <a:spcPts val="320"/>
              </a:spcBef>
              <a:buClr>
                <a:schemeClr val="dk2"/>
              </a:buClr>
              <a:buFont typeface="Constantia"/>
              <a:buChar char="•"/>
              <a:defRPr/>
            </a:lvl8pPr>
            <a:lvl9pPr marL="2468880" marR="0" indent="-93979" algn="l" rtl="0">
              <a:spcBef>
                <a:spcPts val="280"/>
              </a:spcBef>
              <a:buClr>
                <a:schemeClr val="dk2"/>
              </a:buClr>
              <a:buFont typeface="Constantia"/>
              <a:buChar char="•"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grpSp>
        <p:nvGrpSpPr>
          <p:cNvPr id="16" name="Shape 16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17" name="Shape 17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33B7B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2208628"/>
            <a:ext cx="7913077" cy="41159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ctr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9600" b="0" i="0" u="none" strike="noStrike" cap="none" baseline="0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Graph</a:t>
            </a:r>
          </a:p>
          <a:p>
            <a:pPr marL="274320" marR="0" lvl="0" indent="-27432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ctr" rtl="0">
              <a:spcBef>
                <a:spcPts val="360"/>
              </a:spcBef>
              <a:buClr>
                <a:schemeClr val="accent3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74371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654125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Loops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edges that connect a vertex to itself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Paths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sequences of vertices p0, p1, … pm such that each adjacent pair of vertices are connected by an edge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Multiple Edges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two nodes may be connected by &gt;1 edge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Simple Graphs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have no loops and no multiple edges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10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8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Properties</a:t>
            </a:r>
            <a:r>
              <a:rPr lang="en-US" sz="36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1" i="0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200" b="1" i="0" u="none" strike="noStrike" cap="none" baseline="0" dirty="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Number of Edges </a:t>
            </a:r>
          </a:p>
          <a:p>
            <a:pPr marL="0" indent="0">
              <a:spcBef>
                <a:spcPts val="0"/>
              </a:spcBef>
              <a:buClrTx/>
              <a:buSzPct val="2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no. of possible pairs in an n vertex directed graph is </a:t>
            </a:r>
            <a:r>
              <a:rPr lang="en-US" sz="2400" b="0" i="0" u="none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n*(n-1). </a:t>
            </a:r>
            <a:r>
              <a:rPr lang="en-US" sz="2400" dirty="0">
                <a:solidFill>
                  <a:schemeClr val="tx1"/>
                </a:solidFill>
                <a:latin typeface="Constantia"/>
                <a:ea typeface="Constantia"/>
                <a:cs typeface="Constantia"/>
                <a:sym typeface="Constantia"/>
              </a:rPr>
              <a:t>This type of graph is called complete graph.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endParaRPr lang="en-US" sz="2400" b="0" i="0" u="none" strike="noStrike" cap="none" baseline="0" dirty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560"/>
              </a:spcBef>
              <a:buClr>
                <a:schemeClr val="accent3"/>
              </a:buClr>
              <a:buSzPct val="95000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Since edge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2400" b="0" i="1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u,v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</a:t>
            </a:r>
            <a:r>
              <a:rPr lang="en-US" sz="2400" b="1" i="0" u="sng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the same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edge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lang="en-US" sz="2400" b="0" i="1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v,u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the number of edges in an undirected graph is </a:t>
            </a:r>
            <a:r>
              <a:rPr lang="en-US" sz="2400" b="0" i="0" u="none" strike="noStrike" cap="none" baseline="0" dirty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n*(n-1)/2.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r>
              <a:rPr lang="en-US" sz="2800" b="0" i="0" u="none" strike="noStrike" cap="none" baseline="0" dirty="0" smtClean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4+3+2+1+0=10 5nodes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r>
              <a:rPr lang="en-US" sz="2800" dirty="0" smtClean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5+4+3+2+1+0=15  6nodes</a:t>
            </a: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r>
              <a:rPr lang="en-US" sz="2800" b="0" i="0" u="none" strike="noStrike" cap="none" baseline="0" dirty="0" smtClean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7+6+5+4+3+2+1+0=28 8nodes</a:t>
            </a:r>
            <a:endParaRPr sz="2800" b="0" i="0" u="none" strike="noStrike" cap="none" baseline="0" dirty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r>
              <a:rPr lang="en-US" sz="2800" b="0" i="0" u="none" strike="noStrike" cap="none" baseline="0" dirty="0" smtClean="0">
                <a:solidFill>
                  <a:srgbClr val="FF3300"/>
                </a:solidFill>
                <a:latin typeface="Constantia"/>
                <a:ea typeface="Constantia"/>
                <a:cs typeface="Constantia"/>
                <a:sym typeface="Constantia"/>
              </a:rPr>
              <a:t>1……n-1=(n-1)(n)/2</a:t>
            </a:r>
            <a:endParaRPr sz="2800" b="0" i="0" u="none" strike="noStrike" cap="none" baseline="0" dirty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rgbClr val="FF33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6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11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4097337"/>
            <a:ext cx="2952750" cy="26193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12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3200399"/>
            <a:ext cx="8229600" cy="33410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•"/>
            </a:pPr>
            <a:r>
              <a:rPr lang="en-US" sz="20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In-degree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vertex </a:t>
            </a:r>
            <a:r>
              <a:rPr lang="en-US" sz="2400" b="0" i="1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edges incident to 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(i.e., the number of incoming edges).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e.g.,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1, 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= 0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•"/>
            </a:pPr>
            <a:r>
              <a:rPr lang="en-US" sz="24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Out-degree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vertex </a:t>
            </a:r>
            <a:r>
              <a:rPr lang="en-US" sz="2400" b="0" i="1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lang="en-US" sz="24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edges incident from </a:t>
            </a:r>
            <a:r>
              <a:rPr lang="en-US" sz="2400" b="0" i="1" u="none" strike="noStrike" cap="none" baseline="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(i.e., the number of outgoing edges). 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e.g.,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= 1, 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outdegree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(8) = 2</a:t>
            </a:r>
          </a:p>
          <a:p>
            <a:pPr marL="274320" marR="0" lvl="0" indent="-274320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dk1"/>
              </a:solidFill>
              <a:sym typeface="Arial"/>
            </a:endParaRPr>
          </a:p>
          <a:p>
            <a:pPr marL="274320" marR="0" lvl="0" indent="-129238" algn="l" rtl="0">
              <a:spcBef>
                <a:spcPts val="481"/>
              </a:spcBef>
              <a:buClr>
                <a:schemeClr val="accent3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8181" y="562708"/>
            <a:ext cx="6300787" cy="288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Representation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2202768"/>
            <a:ext cx="8229600" cy="3494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graphs to be computationally useful, they have to be conveniently represented in programs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There are two computer representations of graphs: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matrix representation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lists representation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13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457200" y="1274301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3600" b="0" i="1" u="none" strike="noStrike" cap="none" baseline="0" dirty="0">
                <a:solidFill>
                  <a:srgbClr val="FF0066"/>
                </a:solidFill>
                <a:latin typeface="Constantia"/>
                <a:ea typeface="Constantia"/>
                <a:cs typeface="Constantia"/>
                <a:sym typeface="Constantia"/>
              </a:rPr>
              <a:t>Adjacency Matrix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3"/>
              </a:buClr>
              <a:buSzPct val="95000"/>
              <a:buNone/>
            </a:pPr>
            <a:endParaRPr lang="en-US" sz="3600" b="0" i="1" u="none" strike="noStrike" cap="none" baseline="0" dirty="0">
              <a:solidFill>
                <a:srgbClr val="FF0066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square grid of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boolean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values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the graph contains N vertices, then the grid contains N rows and N columns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two vertices numbered I and J, the element at row I and column J is true if there is an edge from I to J, otherwise false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14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15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93" name="Shape 293"/>
          <p:cNvGrpSpPr/>
          <p:nvPr/>
        </p:nvGrpSpPr>
        <p:grpSpPr>
          <a:xfrm>
            <a:off x="381000" y="2590799"/>
            <a:ext cx="2438400" cy="2135188"/>
            <a:chOff x="240" y="1631"/>
            <a:chExt cx="1536" cy="1344"/>
          </a:xfrm>
        </p:grpSpPr>
        <p:sp>
          <p:nvSpPr>
            <p:cNvPr id="294" name="Shape 294"/>
            <p:cNvSpPr/>
            <p:nvPr/>
          </p:nvSpPr>
          <p:spPr>
            <a:xfrm>
              <a:off x="240" y="2063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576" y="2687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19" y="1631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439" y="259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488" y="1768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99" name="Shape 299"/>
            <p:cNvCxnSpPr>
              <a:stCxn id="296" idx="6"/>
              <a:endCxn id="298" idx="2"/>
            </p:cNvCxnSpPr>
            <p:nvPr/>
          </p:nvCxnSpPr>
          <p:spPr>
            <a:xfrm>
              <a:off x="1007" y="1775"/>
              <a:ext cx="481" cy="13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" name="Shape 300"/>
            <p:cNvCxnSpPr>
              <a:stCxn id="294" idx="6"/>
              <a:endCxn id="297" idx="2"/>
            </p:cNvCxnSpPr>
            <p:nvPr/>
          </p:nvCxnSpPr>
          <p:spPr>
            <a:xfrm>
              <a:off x="528" y="2207"/>
              <a:ext cx="911" cy="52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Shape 301"/>
            <p:cNvCxnSpPr>
              <a:stCxn id="294" idx="7"/>
              <a:endCxn id="296" idx="3"/>
            </p:cNvCxnSpPr>
            <p:nvPr/>
          </p:nvCxnSpPr>
          <p:spPr>
            <a:xfrm flipV="1">
              <a:off x="486" y="1877"/>
              <a:ext cx="275" cy="22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" name="Shape 302"/>
            <p:cNvCxnSpPr>
              <a:stCxn id="295" idx="1"/>
              <a:endCxn id="294" idx="4"/>
            </p:cNvCxnSpPr>
            <p:nvPr/>
          </p:nvCxnSpPr>
          <p:spPr>
            <a:xfrm flipH="1" flipV="1">
              <a:off x="384" y="2351"/>
              <a:ext cx="234" cy="37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Shape 303"/>
            <p:cNvCxnSpPr>
              <a:stCxn id="297" idx="0"/>
              <a:endCxn id="298" idx="4"/>
            </p:cNvCxnSpPr>
            <p:nvPr/>
          </p:nvCxnSpPr>
          <p:spPr>
            <a:xfrm rot="10800000">
              <a:off x="1584" y="1992"/>
              <a:ext cx="0" cy="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4" name="Shape 304"/>
            <p:cNvSpPr txBox="1"/>
            <p:nvPr/>
          </p:nvSpPr>
          <p:spPr>
            <a:xfrm>
              <a:off x="767" y="1679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</a:t>
              </a:r>
            </a:p>
          </p:txBody>
        </p:sp>
        <p:sp>
          <p:nvSpPr>
            <p:cNvPr id="305" name="Shape 305"/>
            <p:cNvSpPr txBox="1"/>
            <p:nvPr/>
          </p:nvSpPr>
          <p:spPr>
            <a:xfrm>
              <a:off x="288" y="2112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</a:t>
              </a:r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1535" y="1823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</a:t>
              </a:r>
            </a:p>
          </p:txBody>
        </p:sp>
        <p:sp>
          <p:nvSpPr>
            <p:cNvPr id="307" name="Shape 307"/>
            <p:cNvSpPr txBox="1"/>
            <p:nvPr/>
          </p:nvSpPr>
          <p:spPr>
            <a:xfrm>
              <a:off x="623" y="2736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0</a:t>
              </a:r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1488" y="2639"/>
              <a:ext cx="187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</a:t>
              </a:r>
            </a:p>
          </p:txBody>
        </p:sp>
      </p:grpSp>
      <p:sp>
        <p:nvSpPr>
          <p:cNvPr id="309" name="Shape 309"/>
          <p:cNvSpPr txBox="1"/>
          <p:nvPr/>
        </p:nvSpPr>
        <p:spPr>
          <a:xfrm>
            <a:off x="2971800" y="2323517"/>
            <a:ext cx="6172199" cy="2843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0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1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2   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4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	false	false 	true	false	false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	false	false 	false	true	false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	false	true	false	false	true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	false	false	false	false	false</a:t>
            </a:r>
          </a:p>
          <a:p>
            <a:pPr marL="0" marR="0" lvl="0" indent="0" algn="ctr" rtl="0">
              <a:spcBef>
                <a:spcPts val="90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	false	false	false	true	false</a:t>
            </a:r>
          </a:p>
          <a:p>
            <a:pPr marL="0" marR="0" lvl="0" indent="0" algn="ctr" rtl="0">
              <a:spcBef>
                <a:spcPts val="90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4267200" y="2634175"/>
            <a:ext cx="4495800" cy="2133599"/>
          </a:xfrm>
          <a:prstGeom prst="bracketPair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Shape 315"/>
          <p:cNvCxnSpPr/>
          <p:nvPr/>
        </p:nvCxnSpPr>
        <p:spPr>
          <a:xfrm>
            <a:off x="1143000" y="28194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>
            <a:off x="1143000" y="2819400"/>
            <a:ext cx="14478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828800" y="4114799"/>
            <a:ext cx="76200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>
            <a:off x="1143000" y="4114800"/>
            <a:ext cx="685799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 rot="10800000">
            <a:off x="1143000" y="2819399"/>
            <a:ext cx="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2590800" y="2819400"/>
            <a:ext cx="0" cy="12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1143000" y="41148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</a:p>
        </p:txBody>
      </p:sp>
      <p:sp>
        <p:nvSpPr>
          <p:cNvPr id="323" name="Shape 323"/>
          <p:cNvSpPr/>
          <p:nvPr/>
        </p:nvSpPr>
        <p:spPr>
          <a:xfrm>
            <a:off x="838200" y="25146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1524000" y="51054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838200" y="38100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286000" y="38100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2286000" y="2514600"/>
            <a:ext cx="609599" cy="6095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914400" y="25431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362200" y="38385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90600" y="3810000"/>
            <a:ext cx="45720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600200" y="51339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2362200" y="2543175"/>
            <a:ext cx="387350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2514600"/>
            <a:ext cx="3667125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16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17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077199" cy="89611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5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  <a:br>
              <a:rPr lang="en-US" sz="45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5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-Directed Multigraphs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A:</a:t>
            </a:r>
          </a:p>
        </p:txBody>
      </p:sp>
      <p:sp>
        <p:nvSpPr>
          <p:cNvPr id="345" name="Shape 345"/>
          <p:cNvSpPr/>
          <p:nvPr/>
        </p:nvSpPr>
        <p:spPr>
          <a:xfrm>
            <a:off x="29718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346" name="Shape 346"/>
          <p:cNvSpPr/>
          <p:nvPr/>
        </p:nvSpPr>
        <p:spPr>
          <a:xfrm>
            <a:off x="41910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sp>
        <p:nvSpPr>
          <p:cNvPr id="347" name="Shape 347"/>
          <p:cNvSpPr/>
          <p:nvPr/>
        </p:nvSpPr>
        <p:spPr>
          <a:xfrm>
            <a:off x="53340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cxnSp>
        <p:nvCxnSpPr>
          <p:cNvPr id="348" name="Shape 348"/>
          <p:cNvCxnSpPr>
            <a:stCxn id="345" idx="7"/>
            <a:endCxn id="346" idx="3"/>
          </p:cNvCxnSpPr>
          <p:nvPr/>
        </p:nvCxnSpPr>
        <p:spPr>
          <a:xfrm rot="10800000" flipH="1">
            <a:off x="3297003" y="2230196"/>
            <a:ext cx="949800" cy="64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9" name="Shape 349"/>
          <p:cNvCxnSpPr>
            <a:stCxn id="346" idx="5"/>
            <a:endCxn id="347" idx="1"/>
          </p:cNvCxnSpPr>
          <p:nvPr/>
        </p:nvCxnSpPr>
        <p:spPr>
          <a:xfrm>
            <a:off x="4516203" y="2230203"/>
            <a:ext cx="873600" cy="645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0" name="Shape 350"/>
          <p:cNvCxnSpPr>
            <a:stCxn id="347" idx="2"/>
            <a:endCxn id="347" idx="4"/>
          </p:cNvCxnSpPr>
          <p:nvPr/>
        </p:nvCxnSpPr>
        <p:spPr>
          <a:xfrm>
            <a:off x="5334000" y="3009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1" name="Shape 351"/>
          <p:cNvCxnSpPr>
            <a:stCxn id="346" idx="6"/>
            <a:endCxn id="346" idx="1"/>
          </p:cNvCxnSpPr>
          <p:nvPr/>
        </p:nvCxnSpPr>
        <p:spPr>
          <a:xfrm rot="10800000">
            <a:off x="4246800" y="1960800"/>
            <a:ext cx="325200" cy="134700"/>
          </a:xfrm>
          <a:prstGeom prst="curvedConnector4">
            <a:avLst>
              <a:gd name="adj1" fmla="val -35637"/>
              <a:gd name="adj2" fmla="val 426629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2" name="Shape 352"/>
          <p:cNvCxnSpPr>
            <a:stCxn id="347" idx="6"/>
            <a:endCxn id="347" idx="7"/>
          </p:cNvCxnSpPr>
          <p:nvPr/>
        </p:nvCxnSpPr>
        <p:spPr>
          <a:xfrm rot="10800000">
            <a:off x="5659200" y="2875200"/>
            <a:ext cx="55800" cy="134700"/>
          </a:xfrm>
          <a:prstGeom prst="curvedConnector4">
            <a:avLst>
              <a:gd name="adj1" fmla="val -671411"/>
              <a:gd name="adj2" fmla="val 31113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3" name="Shape 353"/>
          <p:cNvCxnSpPr>
            <a:stCxn id="346" idx="6"/>
            <a:endCxn id="347" idx="0"/>
          </p:cNvCxnSpPr>
          <p:nvPr/>
        </p:nvCxnSpPr>
        <p:spPr>
          <a:xfrm>
            <a:off x="4572000" y="2095500"/>
            <a:ext cx="9525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4" name="Shape 354"/>
          <p:cNvCxnSpPr>
            <a:stCxn id="345" idx="0"/>
            <a:endCxn id="346" idx="2"/>
          </p:cNvCxnSpPr>
          <p:nvPr/>
        </p:nvCxnSpPr>
        <p:spPr>
          <a:xfrm rot="10800000" flipH="1">
            <a:off x="3162300" y="2095500"/>
            <a:ext cx="10287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5" name="Shape 355"/>
          <p:cNvCxnSpPr>
            <a:stCxn id="345" idx="6"/>
            <a:endCxn id="346" idx="4"/>
          </p:cNvCxnSpPr>
          <p:nvPr/>
        </p:nvCxnSpPr>
        <p:spPr>
          <a:xfrm rot="10800000" flipH="1">
            <a:off x="3352800" y="2286000"/>
            <a:ext cx="10287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6" name="Shape 356"/>
          <p:cNvCxnSpPr>
            <a:stCxn id="347" idx="2"/>
            <a:endCxn id="346" idx="4"/>
          </p:cNvCxnSpPr>
          <p:nvPr/>
        </p:nvCxnSpPr>
        <p:spPr>
          <a:xfrm rot="10800000">
            <a:off x="4381500" y="2286000"/>
            <a:ext cx="952500" cy="72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113" y="3810000"/>
            <a:ext cx="28670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4191000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cxnSp>
        <p:nvCxnSpPr>
          <p:cNvPr id="359" name="Shape 359"/>
          <p:cNvCxnSpPr>
            <a:stCxn id="345" idx="6"/>
            <a:endCxn id="358" idx="2"/>
          </p:cNvCxnSpPr>
          <p:nvPr/>
        </p:nvCxnSpPr>
        <p:spPr>
          <a:xfrm>
            <a:off x="3352800" y="3009900"/>
            <a:ext cx="838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Adjacency Lists Representation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2293034"/>
            <a:ext cx="8229600" cy="40315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graph of n nodes is represented by a one-dimensional array L of linked lists, where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L[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] is the linked list containing all the nodes adjacent from node 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nodes in the list L[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] are in no particular order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18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Graphs: Adjacency List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Adjacency list: for each vertex </a:t>
            </a:r>
            <a:r>
              <a:rPr lang="en-US" sz="26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∈ V, store a list of vertices adjacent to </a:t>
            </a:r>
            <a:r>
              <a:rPr lang="en-US" sz="26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[1] = {2,3}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[2] = {3}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[3] = {}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[4] = {3}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Variation: can also keep </a:t>
            </a:r>
            <a:b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list of edges coming </a:t>
            </a:r>
            <a:r>
              <a:rPr lang="en-US" sz="26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into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vertex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553200" y="28194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376" name="Shape 376"/>
          <p:cNvSpPr/>
          <p:nvPr/>
        </p:nvSpPr>
        <p:spPr>
          <a:xfrm>
            <a:off x="5410200" y="38862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377" name="Shape 377"/>
          <p:cNvSpPr/>
          <p:nvPr/>
        </p:nvSpPr>
        <p:spPr>
          <a:xfrm>
            <a:off x="7696200" y="38862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  <p:sp>
        <p:nvSpPr>
          <p:cNvPr id="378" name="Shape 378"/>
          <p:cNvSpPr/>
          <p:nvPr/>
        </p:nvSpPr>
        <p:spPr>
          <a:xfrm>
            <a:off x="6553200" y="4953000"/>
            <a:ext cx="609599" cy="609599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cxnSp>
        <p:nvCxnSpPr>
          <p:cNvPr id="379" name="Shape 379"/>
          <p:cNvCxnSpPr>
            <a:stCxn id="375" idx="3"/>
            <a:endCxn id="376" idx="7"/>
          </p:cNvCxnSpPr>
          <p:nvPr/>
        </p:nvCxnSpPr>
        <p:spPr>
          <a:xfrm flipH="1">
            <a:off x="5930573" y="33397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0" name="Shape 380"/>
          <p:cNvCxnSpPr>
            <a:stCxn id="376" idx="5"/>
            <a:endCxn id="378" idx="1"/>
          </p:cNvCxnSpPr>
          <p:nvPr/>
        </p:nvCxnSpPr>
        <p:spPr>
          <a:xfrm>
            <a:off x="5930526" y="44065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1" name="Shape 381"/>
          <p:cNvCxnSpPr>
            <a:stCxn id="377" idx="3"/>
            <a:endCxn id="378" idx="7"/>
          </p:cNvCxnSpPr>
          <p:nvPr/>
        </p:nvCxnSpPr>
        <p:spPr>
          <a:xfrm flipH="1">
            <a:off x="7073573" y="4406526"/>
            <a:ext cx="711900" cy="63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2" name="Shape 382"/>
          <p:cNvCxnSpPr>
            <a:stCxn id="375" idx="4"/>
            <a:endCxn id="378" idx="0"/>
          </p:cNvCxnSpPr>
          <p:nvPr/>
        </p:nvCxnSpPr>
        <p:spPr>
          <a:xfrm>
            <a:off x="6857999" y="3428999"/>
            <a:ext cx="0" cy="152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19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436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Graphs 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837004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structure that consists of a set of nodes (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a set of edges that relate the nodes to each other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edges describes relationships among the vertices .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follows: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G=(V,E)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V(G):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finite, nonempty set of vertices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E(G):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set of edges (pairs of vertices)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88556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Graphs: Adjacency List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 much storage is required?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800" b="0" i="1" u="none" strike="noStrike" cap="none" baseline="0" dirty="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degree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of a vertex 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= # incident edges</a:t>
            </a:r>
          </a:p>
          <a:p>
            <a:pPr marL="914400" marR="0" lvl="2" indent="-254000" algn="l" rtl="0">
              <a:spcBef>
                <a:spcPts val="420"/>
              </a:spcBef>
              <a:buClr>
                <a:schemeClr val="accent2"/>
              </a:buClr>
              <a:buSzPct val="70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Directed graphs have in-degree, out-degree</a:t>
            </a:r>
          </a:p>
          <a:p>
            <a:pPr marL="640080" marR="0" lvl="1" indent="-259080" algn="l" rtl="0">
              <a:spcBef>
                <a:spcPts val="480"/>
              </a:spcBef>
              <a:buClr>
                <a:schemeClr val="accent1"/>
              </a:buClr>
              <a:buSzPct val="8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directed graphs, # of items in adjacency lists is</a:t>
            </a:r>
            <a:b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		Σ out-degree(</a:t>
            </a:r>
            <a:r>
              <a:rPr lang="en-US" sz="2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= |E|</a:t>
            </a:r>
            <a:b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For undirected graphs, # items in adjacency lists is</a:t>
            </a:r>
            <a:b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 Σ degree(v) = 2 |E|   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So: Adjacency lists take O(V+E) storage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20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59131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8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Graphs</a:t>
            </a: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1617785"/>
            <a:ext cx="8229600" cy="464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95590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Implementing Graphs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50900" y="5715000"/>
            <a:ext cx="7848599" cy="62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(a) A weighted undirected graph and </a:t>
            </a:r>
            <a:b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(b) its adjacency list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978" y="2093913"/>
            <a:ext cx="7674121" cy="2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2546535"/>
            <a:ext cx="8305799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 descr="Graph Implementation – Adjacency Matrix | Set 3 JAVA |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46322"/>
            <a:ext cx="70104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7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4930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5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Examples of Graphs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V={0,1,2,3,4}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E={(0,1), (1,2), (0,3), (3,0), (2,2), (4,3)}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990600" y="3657600"/>
            <a:ext cx="228600" cy="1523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1295400" y="5029200"/>
            <a:ext cx="228600" cy="1523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2723272" y="5390272"/>
            <a:ext cx="228600" cy="1523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733800" y="4495800"/>
            <a:ext cx="228600" cy="1523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667000" y="3581400"/>
            <a:ext cx="228600" cy="15239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762000" y="3505200"/>
            <a:ext cx="3365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362200" y="3276600"/>
            <a:ext cx="3365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90600" y="4724400"/>
            <a:ext cx="3365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114800" y="4267200"/>
            <a:ext cx="3365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971800" y="5181600"/>
            <a:ext cx="33654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1143000" y="3657600"/>
            <a:ext cx="1524000" cy="76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" name="Shape 121"/>
          <p:cNvCxnSpPr/>
          <p:nvPr/>
        </p:nvCxnSpPr>
        <p:spPr>
          <a:xfrm>
            <a:off x="2819400" y="3657600"/>
            <a:ext cx="990599" cy="838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2" name="Shape 122"/>
          <p:cNvCxnSpPr/>
          <p:nvPr/>
        </p:nvCxnSpPr>
        <p:spPr>
          <a:xfrm>
            <a:off x="1143000" y="3733800"/>
            <a:ext cx="1676399" cy="16763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5" name="Shape 125"/>
          <p:cNvCxnSpPr/>
          <p:nvPr/>
        </p:nvCxnSpPr>
        <p:spPr>
          <a:xfrm>
            <a:off x="1447800" y="5105400"/>
            <a:ext cx="12954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" name="Shape 126"/>
          <p:cNvSpPr/>
          <p:nvPr/>
        </p:nvSpPr>
        <p:spPr>
          <a:xfrm>
            <a:off x="4819357" y="3276600"/>
            <a:ext cx="3733800" cy="259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805290" y="3276600"/>
            <a:ext cx="3733800" cy="2647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When (</a:t>
            </a:r>
            <a:r>
              <a:rPr lang="en-US" sz="1800" b="0" i="0" u="none" strike="noStrike" cap="none" baseline="0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x,y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is an edge,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say that x is 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adjacent to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y, and y is </a:t>
            </a:r>
            <a:r>
              <a:rPr lang="en-US" sz="18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adjacent from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x.</a:t>
            </a:r>
          </a:p>
          <a:p>
            <a:pPr marL="0" marR="0" lvl="0" indent="0" algn="just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 is adjacent to 1.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 is not adjacent to 0.</a:t>
            </a:r>
          </a:p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</a:t>
            </a:r>
            <a:r>
              <a:rPr lang="en-US" sz="1800" b="0" i="0" u="none" strike="noStrike" cap="none" baseline="0" smtClean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adjacent from 1.</a:t>
            </a:r>
          </a:p>
        </p:txBody>
      </p:sp>
      <p:cxnSp>
        <p:nvCxnSpPr>
          <p:cNvPr id="8" name="Curved Connector 7"/>
          <p:cNvCxnSpPr>
            <a:stCxn id="113" idx="3"/>
            <a:endCxn id="113" idx="5"/>
          </p:cNvCxnSpPr>
          <p:nvPr/>
        </p:nvCxnSpPr>
        <p:spPr>
          <a:xfrm rot="16200000" flipH="1">
            <a:off x="3848100" y="4545059"/>
            <a:ext cx="12700" cy="161644"/>
          </a:xfrm>
          <a:prstGeom prst="curvedConnector3">
            <a:avLst>
              <a:gd name="adj1" fmla="val 4301882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10" idx="4"/>
          </p:cNvCxnSpPr>
          <p:nvPr/>
        </p:nvCxnSpPr>
        <p:spPr>
          <a:xfrm rot="10800000">
            <a:off x="1104901" y="3809999"/>
            <a:ext cx="1578805" cy="1552136"/>
          </a:xfrm>
          <a:prstGeom prst="curved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212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Directed vs. Undirected Graphs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edge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no orientation (no arrow head)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edge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an orientation (has an arrow head)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graph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all edges are undirected</a:t>
            </a:r>
          </a:p>
          <a:p>
            <a:pPr marL="274320" marR="0" lvl="0" indent="-274320" algn="l" rtl="0">
              <a:lnSpc>
                <a:spcPct val="150000"/>
              </a:lnSpc>
              <a:spcBef>
                <a:spcPts val="48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graph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all edges are directed</a:t>
            </a:r>
          </a:p>
          <a:p>
            <a:pPr marL="274320" marR="0" lvl="0" indent="-129540" algn="l" rtl="0"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" name="Shape 134"/>
          <p:cNvGrpSpPr/>
          <p:nvPr/>
        </p:nvGrpSpPr>
        <p:grpSpPr>
          <a:xfrm>
            <a:off x="4797082" y="5004580"/>
            <a:ext cx="2301874" cy="933449"/>
            <a:chOff x="671" y="2912"/>
            <a:chExt cx="1449" cy="587"/>
          </a:xfrm>
        </p:grpSpPr>
        <p:sp>
          <p:nvSpPr>
            <p:cNvPr id="135" name="Shape 135"/>
            <p:cNvSpPr txBox="1"/>
            <p:nvPr/>
          </p:nvSpPr>
          <p:spPr>
            <a:xfrm>
              <a:off x="671" y="2925"/>
              <a:ext cx="272" cy="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cxnSp>
          <p:nvCxnSpPr>
            <p:cNvPr id="136" name="Shape 136"/>
            <p:cNvCxnSpPr/>
            <p:nvPr/>
          </p:nvCxnSpPr>
          <p:spPr>
            <a:xfrm>
              <a:off x="922" y="3120"/>
              <a:ext cx="9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37" name="Shape 137"/>
            <p:cNvSpPr txBox="1"/>
            <p:nvPr/>
          </p:nvSpPr>
          <p:spPr>
            <a:xfrm>
              <a:off x="1863" y="2912"/>
              <a:ext cx="258" cy="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>
              <a:off x="769" y="3209"/>
              <a:ext cx="1153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directed edge</a:t>
              </a:r>
            </a:p>
          </p:txBody>
        </p:sp>
      </p:grpSp>
      <p:grpSp>
        <p:nvGrpSpPr>
          <p:cNvPr id="139" name="Shape 139"/>
          <p:cNvGrpSpPr/>
          <p:nvPr/>
        </p:nvGrpSpPr>
        <p:grpSpPr>
          <a:xfrm>
            <a:off x="1294231" y="5040919"/>
            <a:ext cx="2301874" cy="990600"/>
            <a:chOff x="2784" y="2877"/>
            <a:chExt cx="1449" cy="623"/>
          </a:xfrm>
        </p:grpSpPr>
        <p:sp>
          <p:nvSpPr>
            <p:cNvPr id="140" name="Shape 140"/>
            <p:cNvSpPr txBox="1"/>
            <p:nvPr/>
          </p:nvSpPr>
          <p:spPr>
            <a:xfrm>
              <a:off x="2784" y="2889"/>
              <a:ext cx="272" cy="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>
              <a:off x="3034" y="3085"/>
              <a:ext cx="91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42" name="Shape 142"/>
            <p:cNvSpPr txBox="1"/>
            <p:nvPr/>
          </p:nvSpPr>
          <p:spPr>
            <a:xfrm>
              <a:off x="3975" y="2877"/>
              <a:ext cx="258" cy="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b="1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2823" y="3209"/>
              <a:ext cx="1279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24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undirected</a:t>
              </a:r>
              <a:r>
                <a:rPr lang="en-US" sz="2000" b="0" i="0" u="none" strike="noStrike" cap="none" baseline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edge</a:t>
              </a:r>
            </a:p>
          </p:txBody>
        </p:sp>
      </p:grp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					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    Directed graph                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000" i="0" u="none" strike="noStrike" cap="none" baseline="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Undirected graph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endParaRPr lang="en-US" sz="2600" b="0" i="0" u="none" strike="noStrike" cap="none" baseline="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3200" b="0" i="0" u="none" strike="noStrike" cap="none" baseline="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Graph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edge (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j),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30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to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j and j </a:t>
            </a:r>
            <a:r>
              <a:rPr lang="en-US" sz="30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incident from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lang="en-US" sz="3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30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to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j, and vertex j is </a:t>
            </a:r>
            <a:r>
              <a:rPr lang="en-US" sz="3000" b="0" i="0" u="none" strike="noStrike" cap="none" baseline="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from</a:t>
            </a:r>
            <a:r>
              <a:rPr lang="en-US" sz="30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r>
              <a:rPr lang="en-US" sz="3000" b="0" i="0" u="none" strike="noStrike" cap="none" baseline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lang="en-US" sz="30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8948" y="228600"/>
            <a:ext cx="3917852" cy="275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28600"/>
            <a:ext cx="4311748" cy="2927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787088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000" b="1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Weighted graph: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86514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-a graph in which each edge carries a value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668" y="2526321"/>
            <a:ext cx="6400799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51804" y="703389"/>
            <a:ext cx="7772400" cy="71501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Graph terminology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62000" y="1791288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rgbClr val="D60093"/>
                </a:solidFill>
                <a:latin typeface="Constantia"/>
                <a:ea typeface="Constantia"/>
                <a:cs typeface="Constantia"/>
                <a:sym typeface="Constantia"/>
              </a:rPr>
              <a:t>Adjacent nodes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two nodes are adjacent if they are connected by an edge</a:t>
            </a:r>
          </a:p>
          <a:p>
            <a:pPr marL="274320" marR="0" lvl="0" indent="-117475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4320" marR="0" lvl="0" indent="-117475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sng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117475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sng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rgbClr val="D60093"/>
                </a:solidFill>
                <a:latin typeface="Constantia"/>
                <a:ea typeface="Constantia"/>
                <a:cs typeface="Constantia"/>
                <a:sym typeface="Constantia"/>
              </a:rPr>
              <a:t>Path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 sequence of vertices that connect two nodes in a graph</a:t>
            </a: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rgbClr val="D60093"/>
                </a:solidFill>
                <a:latin typeface="Constantia"/>
                <a:ea typeface="Constantia"/>
                <a:cs typeface="Constantia"/>
                <a:sym typeface="Constantia"/>
              </a:rPr>
              <a:t>Complete graph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 graph in which every vertex is directly connected to every other vertex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l="40015" t="41249" r="13567" b="49303"/>
          <a:stretch/>
        </p:blipFill>
        <p:spPr>
          <a:xfrm>
            <a:off x="2133600" y="2804156"/>
            <a:ext cx="2438399" cy="925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5257800" y="2895600"/>
            <a:ext cx="2240280" cy="834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 is adjacent to 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 is adjacent from 5 </a:t>
            </a:r>
            <a:r>
              <a:rPr lang="en-US" sz="1800" b="0" i="0" u="none" strike="noStrike" cap="none" baseline="0" dirty="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7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515111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327048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lang="en-US" sz="2800" b="0" i="0" u="none" strike="noStrike" cap="none" baseline="0" dirty="0">
                <a:solidFill>
                  <a:srgbClr val="D60093"/>
                </a:solidFill>
                <a:latin typeface="Constantia"/>
                <a:ea typeface="Constantia"/>
                <a:cs typeface="Constantia"/>
                <a:sym typeface="Constantia"/>
              </a:rPr>
              <a:t>cycle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simple path with the same start and end vertex.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95000"/>
              <a:buFont typeface="Noto Symbol"/>
              <a:buChar char="●"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b="1" i="0" u="none" strike="noStrike" cap="none" baseline="0" dirty="0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vertex </a:t>
            </a:r>
            <a:r>
              <a:rPr lang="en-US" sz="2600" b="0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lang="en-US" sz="2600" b="0" i="0" u="none" strike="noStrike" cap="none" baseline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no. of edges incident 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vertex </a:t>
            </a:r>
            <a:r>
              <a:rPr lang="en-US" sz="2600" b="0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lang="en-US"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lang="en-US" sz="2600" dirty="0">
              <a:solidFill>
                <a:schemeClr val="dk1"/>
              </a:solidFill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274320" algn="l" rtl="0">
              <a:spcBef>
                <a:spcPts val="52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e.g., degree(2) = 2, degree(5) = 3, degree(3) = 1</a:t>
            </a:r>
          </a:p>
          <a:p>
            <a:pPr marL="274320" marR="0" lvl="0" indent="-117475" algn="l" rtl="0">
              <a:spcBef>
                <a:spcPts val="520"/>
              </a:spcBef>
              <a:buClr>
                <a:schemeClr val="accent3"/>
              </a:buClr>
              <a:buFont typeface="Noto Symbol"/>
              <a:buNone/>
            </a:pPr>
            <a:endParaRPr sz="26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8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572" y="3302390"/>
            <a:ext cx="6019799" cy="238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0C0"/>
              </a:buClr>
              <a:buSzPct val="25000"/>
              <a:buFont typeface="Calibri"/>
              <a:buNone/>
            </a:pPr>
            <a:r>
              <a:rPr lang="en-US" sz="3600" b="0" i="0" u="none" strike="noStrike" cap="none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Continued…</a:t>
            </a:r>
            <a:r>
              <a:rPr lang="en-US" sz="36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900332"/>
            <a:ext cx="7772400" cy="55766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Undirected graphs are </a:t>
            </a:r>
            <a:r>
              <a:rPr lang="en-US" sz="2400" b="0" i="1" u="none" strike="noStrike" cap="none" baseline="0" dirty="0">
                <a:solidFill>
                  <a:srgbClr val="008000"/>
                </a:solidFill>
                <a:latin typeface="Constantia"/>
                <a:ea typeface="Constantia"/>
                <a:cs typeface="Constantia"/>
                <a:sym typeface="Constantia"/>
              </a:rPr>
              <a:t>connected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if there is a path between any two vertices</a:t>
            </a:r>
          </a:p>
          <a:p>
            <a:pPr marL="274320" marR="0" lvl="0" indent="-274320" algn="l" rtl="0">
              <a:lnSpc>
                <a:spcPct val="170000"/>
              </a:lnSpc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Directed graphs are </a:t>
            </a:r>
            <a:r>
              <a:rPr lang="en-US" sz="2400" b="0" i="1" u="none" strike="noStrike" cap="none" baseline="0" dirty="0">
                <a:solidFill>
                  <a:srgbClr val="008000"/>
                </a:solidFill>
                <a:latin typeface="Constantia"/>
                <a:ea typeface="Constantia"/>
                <a:cs typeface="Constantia"/>
                <a:sym typeface="Constantia"/>
              </a:rPr>
              <a:t>strongly connected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if there is a path from any one vertex to any other</a:t>
            </a:r>
          </a:p>
          <a:p>
            <a:pPr marL="274320" marR="0" lvl="0" indent="-274320" algn="l" rtl="0">
              <a:lnSpc>
                <a:spcPct val="170000"/>
              </a:lnSpc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Directed graphs are </a:t>
            </a:r>
            <a:r>
              <a:rPr lang="en-US" sz="2400" b="0" i="1" u="none" strike="noStrike" cap="none" baseline="0" dirty="0">
                <a:solidFill>
                  <a:srgbClr val="008000"/>
                </a:solidFill>
                <a:latin typeface="Constantia"/>
                <a:ea typeface="Constantia"/>
                <a:cs typeface="Constantia"/>
                <a:sym typeface="Constantia"/>
              </a:rPr>
              <a:t>weakly connected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if there is a path between any two vertices, </a:t>
            </a:r>
            <a:r>
              <a:rPr lang="en-US" sz="2400" b="0" i="1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ignoring direction</a:t>
            </a:r>
          </a:p>
          <a:p>
            <a:pPr marL="274320" marR="0" lvl="0" indent="-274320" algn="l" rtl="0">
              <a:lnSpc>
                <a:spcPct val="160000"/>
              </a:lnSpc>
              <a:spcBef>
                <a:spcPts val="480"/>
              </a:spcBef>
              <a:buClr>
                <a:schemeClr val="accent3"/>
              </a:buClr>
              <a:buFont typeface="Noto Symbo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chemeClr val="accent3"/>
              </a:buClr>
              <a:buSzPct val="25000"/>
              <a:buFont typeface="Noto Symbo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lang="en-US" sz="2400" b="0" i="1" u="none" strike="noStrike" cap="none" baseline="0" dirty="0">
                <a:solidFill>
                  <a:srgbClr val="008000"/>
                </a:solidFill>
                <a:latin typeface="Constantia"/>
                <a:ea typeface="Constantia"/>
                <a:cs typeface="Constantia"/>
                <a:sym typeface="Constantia"/>
              </a:rPr>
              <a:t>complete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graph has an edge between every pair of vertices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5105399" y="1384300"/>
            <a:ext cx="2667000" cy="989009"/>
            <a:chOff x="3215" y="1584"/>
            <a:chExt cx="1680" cy="622"/>
          </a:xfrm>
        </p:grpSpPr>
        <p:sp>
          <p:nvSpPr>
            <p:cNvPr id="190" name="Shape 190"/>
            <p:cNvSpPr/>
            <p:nvPr/>
          </p:nvSpPr>
          <p:spPr>
            <a:xfrm>
              <a:off x="3215" y="1631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3215" y="2015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3504" y="1823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031" y="1823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20" y="1584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704" y="1584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704" y="1968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197" name="Shape 197"/>
            <p:cNvCxnSpPr>
              <a:stCxn id="195" idx="4"/>
              <a:endCxn id="196" idx="0"/>
            </p:cNvCxnSpPr>
            <p:nvPr/>
          </p:nvCxnSpPr>
          <p:spPr>
            <a:xfrm>
              <a:off x="4800" y="1776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Shape 198"/>
            <p:cNvCxnSpPr>
              <a:stCxn id="195" idx="2"/>
              <a:endCxn id="194" idx="6"/>
            </p:cNvCxnSpPr>
            <p:nvPr/>
          </p:nvCxnSpPr>
          <p:spPr>
            <a:xfrm rot="10800000">
              <a:off x="4404" y="1680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Shape 199"/>
            <p:cNvCxnSpPr>
              <a:stCxn id="194" idx="5"/>
              <a:endCxn id="196" idx="1"/>
            </p:cNvCxnSpPr>
            <p:nvPr/>
          </p:nvCxnSpPr>
          <p:spPr>
            <a:xfrm>
              <a:off x="4483" y="1747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Shape 200"/>
            <p:cNvCxnSpPr>
              <a:stCxn id="194" idx="3"/>
              <a:endCxn id="193" idx="7"/>
            </p:cNvCxnSpPr>
            <p:nvPr/>
          </p:nvCxnSpPr>
          <p:spPr>
            <a:xfrm flipH="1">
              <a:off x="4194" y="1747"/>
              <a:ext cx="154" cy="1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Shape 201"/>
            <p:cNvCxnSpPr>
              <a:stCxn id="193" idx="2"/>
              <a:endCxn id="192" idx="6"/>
            </p:cNvCxnSpPr>
            <p:nvPr/>
          </p:nvCxnSpPr>
          <p:spPr>
            <a:xfrm flipH="1">
              <a:off x="3695" y="1919"/>
              <a:ext cx="33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Shape 202"/>
            <p:cNvCxnSpPr>
              <a:stCxn id="192" idx="1"/>
            </p:cNvCxnSpPr>
            <p:nvPr/>
          </p:nvCxnSpPr>
          <p:spPr>
            <a:xfrm flipH="1" flipV="1">
              <a:off x="3406" y="1775"/>
              <a:ext cx="126" cy="7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Shape 203"/>
            <p:cNvCxnSpPr>
              <a:stCxn id="192" idx="3"/>
            </p:cNvCxnSpPr>
            <p:nvPr/>
          </p:nvCxnSpPr>
          <p:spPr>
            <a:xfrm flipH="1">
              <a:off x="3406" y="1986"/>
              <a:ext cx="126" cy="9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5887459" y="2903234"/>
            <a:ext cx="2037341" cy="1066800"/>
            <a:chOff x="4272" y="2639"/>
            <a:chExt cx="766" cy="672"/>
          </a:xfrm>
        </p:grpSpPr>
        <p:sp>
          <p:nvSpPr>
            <p:cNvPr id="205" name="Shape 205"/>
            <p:cNvSpPr/>
            <p:nvPr/>
          </p:nvSpPr>
          <p:spPr>
            <a:xfrm>
              <a:off x="4559" y="2639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559" y="3120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847" y="2879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72" y="2879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09" name="Shape 209"/>
            <p:cNvCxnSpPr>
              <a:stCxn id="205" idx="3"/>
              <a:endCxn id="208" idx="7"/>
            </p:cNvCxnSpPr>
            <p:nvPr/>
          </p:nvCxnSpPr>
          <p:spPr>
            <a:xfrm flipH="1">
              <a:off x="4435" y="2802"/>
              <a:ext cx="152" cy="1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0" name="Shape 210"/>
            <p:cNvCxnSpPr>
              <a:stCxn id="205" idx="5"/>
              <a:endCxn id="207" idx="1"/>
            </p:cNvCxnSpPr>
            <p:nvPr/>
          </p:nvCxnSpPr>
          <p:spPr>
            <a:xfrm>
              <a:off x="4722" y="2802"/>
              <a:ext cx="153" cy="10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13" name="Shape 213"/>
            <p:cNvCxnSpPr>
              <a:stCxn id="206" idx="0"/>
              <a:endCxn id="205" idx="4"/>
            </p:cNvCxnSpPr>
            <p:nvPr/>
          </p:nvCxnSpPr>
          <p:spPr>
            <a:xfrm rot="10800000">
              <a:off x="4656" y="2820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214" name="Shape 214"/>
          <p:cNvGrpSpPr/>
          <p:nvPr/>
        </p:nvGrpSpPr>
        <p:grpSpPr>
          <a:xfrm>
            <a:off x="6934200" y="4419599"/>
            <a:ext cx="1750315" cy="1066800"/>
            <a:chOff x="4272" y="3071"/>
            <a:chExt cx="766" cy="672"/>
          </a:xfrm>
        </p:grpSpPr>
        <p:sp>
          <p:nvSpPr>
            <p:cNvPr id="215" name="Shape 215"/>
            <p:cNvSpPr/>
            <p:nvPr/>
          </p:nvSpPr>
          <p:spPr>
            <a:xfrm>
              <a:off x="4559" y="3071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559" y="3552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847" y="3311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272" y="3311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19" name="Shape 219"/>
            <p:cNvCxnSpPr>
              <a:endCxn id="217" idx="1"/>
            </p:cNvCxnSpPr>
            <p:nvPr/>
          </p:nvCxnSpPr>
          <p:spPr>
            <a:xfrm>
              <a:off x="4750" y="3194"/>
              <a:ext cx="125" cy="14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0" name="Shape 220"/>
            <p:cNvCxnSpPr>
              <a:stCxn id="217" idx="2"/>
            </p:cNvCxnSpPr>
            <p:nvPr/>
          </p:nvCxnSpPr>
          <p:spPr>
            <a:xfrm flipH="1" flipV="1">
              <a:off x="4446" y="3396"/>
              <a:ext cx="401" cy="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21" name="Shape 221"/>
            <p:cNvCxnSpPr>
              <a:endCxn id="216" idx="1"/>
            </p:cNvCxnSpPr>
            <p:nvPr/>
          </p:nvCxnSpPr>
          <p:spPr>
            <a:xfrm>
              <a:off x="4446" y="3455"/>
              <a:ext cx="141" cy="1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222" name="Shape 222"/>
          <p:cNvGrpSpPr/>
          <p:nvPr/>
        </p:nvGrpSpPr>
        <p:grpSpPr>
          <a:xfrm>
            <a:off x="5715025" y="5867402"/>
            <a:ext cx="1955145" cy="912813"/>
            <a:chOff x="3600" y="3647"/>
            <a:chExt cx="766" cy="575"/>
          </a:xfrm>
        </p:grpSpPr>
        <p:sp>
          <p:nvSpPr>
            <p:cNvPr id="223" name="Shape 223"/>
            <p:cNvSpPr/>
            <p:nvPr/>
          </p:nvSpPr>
          <p:spPr>
            <a:xfrm>
              <a:off x="3888" y="3647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888" y="4031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175" y="3840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600" y="3840"/>
              <a:ext cx="191" cy="19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cxnSp>
          <p:nvCxnSpPr>
            <p:cNvPr id="229" name="Shape 229"/>
            <p:cNvCxnSpPr>
              <a:stCxn id="226" idx="6"/>
              <a:endCxn id="225" idx="2"/>
            </p:cNvCxnSpPr>
            <p:nvPr/>
          </p:nvCxnSpPr>
          <p:spPr>
            <a:xfrm>
              <a:off x="3791" y="3936"/>
              <a:ext cx="38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30" name="Shape 230"/>
            <p:cNvCxnSpPr>
              <a:endCxn id="226" idx="1"/>
            </p:cNvCxnSpPr>
            <p:nvPr/>
          </p:nvCxnSpPr>
          <p:spPr>
            <a:xfrm rot="10800000" flipV="1">
              <a:off x="3628" y="3670"/>
              <a:ext cx="296" cy="198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31" name="Shape 231"/>
            <p:cNvCxnSpPr/>
            <p:nvPr/>
          </p:nvCxnSpPr>
          <p:spPr>
            <a:xfrm>
              <a:off x="4070" y="3680"/>
              <a:ext cx="259" cy="188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32" name="Shape 232"/>
            <p:cNvCxnSpPr>
              <a:stCxn id="225" idx="5"/>
            </p:cNvCxnSpPr>
            <p:nvPr/>
          </p:nvCxnSpPr>
          <p:spPr>
            <a:xfrm rot="5400000">
              <a:off x="4120" y="3963"/>
              <a:ext cx="178" cy="259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cxnSp>
          <p:nvCxnSpPr>
            <p:cNvPr id="233" name="Shape 233"/>
            <p:cNvCxnSpPr>
              <a:endCxn id="226" idx="3"/>
            </p:cNvCxnSpPr>
            <p:nvPr/>
          </p:nvCxnSpPr>
          <p:spPr>
            <a:xfrm rot="10800000">
              <a:off x="3628" y="4003"/>
              <a:ext cx="269" cy="168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</p:grp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195D75"/>
                </a:solidFill>
                <a:latin typeface="Constantia"/>
                <a:ea typeface="Constantia"/>
                <a:cs typeface="Constantia"/>
                <a:sym typeface="Constantia"/>
              </a:rPr>
              <a:t>9</a:t>
            </a:fld>
            <a:endParaRPr lang="en-US" sz="1200" b="0" i="0" u="none" strike="noStrike" cap="none" baseline="0">
              <a:solidFill>
                <a:srgbClr val="195D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3" name="Straight Arrow Connector 22"/>
          <p:cNvCxnSpPr>
            <a:stCxn id="223" idx="4"/>
            <a:endCxn id="224" idx="0"/>
          </p:cNvCxnSpPr>
          <p:nvPr/>
        </p:nvCxnSpPr>
        <p:spPr>
          <a:xfrm>
            <a:off x="6693874" y="6170615"/>
            <a:ext cx="0" cy="30638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6" idx="2"/>
          </p:cNvCxnSpPr>
          <p:nvPr/>
        </p:nvCxnSpPr>
        <p:spPr>
          <a:xfrm>
            <a:off x="6320992" y="3587447"/>
            <a:ext cx="329805" cy="2309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162800" y="3560759"/>
            <a:ext cx="306387" cy="24826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15" idx="4"/>
            <a:endCxn id="216" idx="0"/>
          </p:cNvCxnSpPr>
          <p:nvPr/>
        </p:nvCxnSpPr>
        <p:spPr>
          <a:xfrm>
            <a:off x="7808215" y="4722812"/>
            <a:ext cx="0" cy="46037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1041</Words>
  <Application>Microsoft Macintosh PowerPoint</Application>
  <PresentationFormat>On-screen Show (4:3)</PresentationFormat>
  <Paragraphs>189</Paragraphs>
  <Slides>23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PowerPoint Presentation</vt:lpstr>
      <vt:lpstr>Graphs </vt:lpstr>
      <vt:lpstr>Examples of Graphs</vt:lpstr>
      <vt:lpstr>Directed vs. Undirected Graphs</vt:lpstr>
      <vt:lpstr>PowerPoint Presentation</vt:lpstr>
      <vt:lpstr>Weighted graph:</vt:lpstr>
      <vt:lpstr>Graph terminology</vt:lpstr>
      <vt:lpstr>Continued…</vt:lpstr>
      <vt:lpstr>Continued… </vt:lpstr>
      <vt:lpstr>Continued…</vt:lpstr>
      <vt:lpstr>Graph Properties </vt:lpstr>
      <vt:lpstr>PowerPoint Presentation</vt:lpstr>
      <vt:lpstr>Graph Representation</vt:lpstr>
      <vt:lpstr>PowerPoint Presentation</vt:lpstr>
      <vt:lpstr>Adjacency Matrix</vt:lpstr>
      <vt:lpstr>Adjacency Matrix</vt:lpstr>
      <vt:lpstr>Adjacency Matrix -Directed Multigraphs</vt:lpstr>
      <vt:lpstr>Adjacency Lists Representation</vt:lpstr>
      <vt:lpstr>Graphs: Adjacency List</vt:lpstr>
      <vt:lpstr>Graphs: Adjacency List</vt:lpstr>
      <vt:lpstr>Implementing Graphs</vt:lpstr>
      <vt:lpstr>Implementing Graphs</vt:lpstr>
      <vt:lpstr>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Faiz Al Faisal</cp:lastModifiedBy>
  <cp:revision>21</cp:revision>
  <dcterms:modified xsi:type="dcterms:W3CDTF">2022-04-06T03:29:29Z</dcterms:modified>
</cp:coreProperties>
</file>