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9" r:id="rId4"/>
    <p:sldId id="259" r:id="rId5"/>
    <p:sldId id="261" r:id="rId6"/>
    <p:sldId id="270" r:id="rId7"/>
    <p:sldId id="262" r:id="rId8"/>
    <p:sldId id="271" r:id="rId9"/>
    <p:sldId id="272" r:id="rId10"/>
    <p:sldId id="273" r:id="rId11"/>
    <p:sldId id="264" r:id="rId12"/>
    <p:sldId id="274" r:id="rId13"/>
    <p:sldId id="265" r:id="rId14"/>
    <p:sldId id="266" r:id="rId15"/>
    <p:sldId id="267" r:id="rId16"/>
    <p:sldId id="268" r:id="rId17"/>
    <p:sldId id="275" r:id="rId18"/>
    <p:sldId id="276" r:id="rId19"/>
    <p:sldId id="277" r:id="rId20"/>
    <p:sldId id="280" r:id="rId21"/>
    <p:sldId id="279" r:id="rId22"/>
    <p:sldId id="281" r:id="rId23"/>
    <p:sldId id="282" r:id="rId24"/>
    <p:sldId id="283" r:id="rId25"/>
    <p:sldId id="28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-10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033FF-36FD-4916-B321-273EBB96A012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464D7-D256-4F49-88F6-7B46A6F4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EAF81C5E-BF3D-4D08-95B6-E729B79956B3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>
              <a:cs typeface="Cordia New" panose="020B0304020202020204" pitchFamily="34" charset="-34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2741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D462593F-8B3C-4288-B5FC-443EDC9659DE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98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A17A00A9-5E7C-4850-8FA9-C2EF35D3D89C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2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>
              <a:cs typeface="Cordia New" panose="020B0304020202020204" pitchFamily="34" charset="-34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580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920D350E-CFBB-4570-AC5A-F75CB35444E5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>
              <a:cs typeface="Cordia New" panose="020B0304020202020204" pitchFamily="34" charset="-34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72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0B7B9C99-EA5D-4565-95B2-555108324B2B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>
              <a:cs typeface="Cordia New" panose="020B0304020202020204" pitchFamily="34" charset="-34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835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61AD233C-CBD3-4255-9053-DCF5081134FE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>
              <a:cs typeface="Cordia New" panose="020B0304020202020204" pitchFamily="34" charset="-34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053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46DE24A5-AD42-4A15-995E-ABD897DB3270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>
              <a:cs typeface="Cordia New" panose="020B0304020202020204" pitchFamily="34" charset="-34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031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542644E6-A510-40BE-9EF4-CC95D663709A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13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3BC8682D-AE60-4F6E-B349-443219633024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83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fld id="{1590AD25-5B10-4D78-83D6-BDCBA3768A78}" type="slidenum">
              <a:rPr lang="en-GB">
                <a:solidFill>
                  <a:srgbClr val="000000"/>
                </a:solidFill>
                <a:latin typeface="Calibri" panose="020F0502020204030204" pitchFamily="34" charset="0"/>
                <a:ea typeface="Luxi Sans" charset="0"/>
                <a:cs typeface="Luxi 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Calibri" panose="020F0502020204030204" pitchFamily="34" charset="0"/>
              <a:ea typeface="Luxi Sans" charset="0"/>
              <a:cs typeface="Luxi Sans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826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7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68D3-CE89-43E4-9C47-78BBC031E39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9D68-C2A7-453E-8CFC-67F2A4609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474913" y="2495550"/>
            <a:ext cx="7162800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spcBef>
                <a:spcPts val="2500"/>
              </a:spcBef>
            </a:pPr>
            <a:r>
              <a:rPr lang="en-GB" sz="6600" b="1" u="sng" dirty="0">
                <a:solidFill>
                  <a:srgbClr val="000000"/>
                </a:solidFill>
                <a:latin typeface="Times" panose="02020603050405020304" pitchFamily="18" charset="0"/>
              </a:rPr>
              <a:t>Tree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r" eaLnBrk="1" hangingPunct="1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</a:pPr>
            <a:fld id="{B1BFB323-00BE-4B2D-921F-AF44AFF0C6B6}" type="slidenum">
              <a:rPr lang="en-GB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>
                  <a:srgbClr val="898989"/>
                </a:buClr>
                <a:buFont typeface="Calibri" panose="020F0502020204030204" pitchFamily="34" charset="0"/>
                <a:buNone/>
              </a:pPr>
              <a:t>1</a:t>
            </a:fld>
            <a:endParaRPr lang="en-GB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15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A2167-D171-49C3-A8AD-BF78252F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420"/>
            <a:ext cx="10515600" cy="5292543"/>
          </a:xfrm>
        </p:spPr>
        <p:txBody>
          <a:bodyPr/>
          <a:lstStyle/>
          <a:p>
            <a:r>
              <a:rPr lang="en-US" dirty="0"/>
              <a:t>Extended binary tree</a:t>
            </a:r>
          </a:p>
          <a:p>
            <a:pPr lvl="1" algn="just"/>
            <a:r>
              <a:rPr lang="en-US" dirty="0"/>
              <a:t>Extended binary tree is a type of binary tree in which all the null sub tree of the original tree are replaced with special nodes called external nodes whereas other nodes are called internal nodes.</a:t>
            </a:r>
          </a:p>
          <a:p>
            <a:pPr lvl="1"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89A783-3E7C-461D-A5E2-26D801BF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25" y="2800349"/>
            <a:ext cx="4961743" cy="20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r" eaLnBrk="1" hangingPunct="1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</a:pPr>
            <a:fld id="{6FD52835-1337-4712-A8E6-49DBDC18F56A}" type="slidenum">
              <a:rPr lang="en-GB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>
                  <a:srgbClr val="898989"/>
                </a:buClr>
                <a:buFont typeface="Calibri" panose="020F0502020204030204" pitchFamily="34" charset="0"/>
                <a:buNone/>
              </a:pPr>
              <a:t>11</a:t>
            </a:fld>
            <a:endParaRPr lang="en-GB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75249" y="152400"/>
            <a:ext cx="11268222" cy="200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b="1" u="sng" dirty="0">
                <a:solidFill>
                  <a:srgbClr val="000000"/>
                </a:solidFill>
              </a:rPr>
              <a:t>Sequential Representation of Binary Tree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 Use only a single liner array Tree.</a:t>
            </a:r>
          </a:p>
          <a:p>
            <a:pPr eaLnBrk="1" hangingPunct="1">
              <a:buFont typeface="Arial" panose="020B0604020202020204" pitchFamily="34" charset="0"/>
              <a:buAutoNum type="alphaLcParenBoth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Tree[1] represents the Root of T.</a:t>
            </a:r>
          </a:p>
          <a:p>
            <a:pPr eaLnBrk="1" hangingPunct="1">
              <a:buFont typeface="Arial" panose="020B0604020202020204" pitchFamily="34" charset="0"/>
              <a:buAutoNum type="alphaLcParenBoth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If node N is in Tree[K], then its left child is in Tree[2K] and right child is in Tree[2K+1].</a:t>
            </a:r>
          </a:p>
          <a:p>
            <a:pPr eaLnBrk="1" hangingPunct="1">
              <a:buFont typeface="Arial" panose="020B0604020202020204" pitchFamily="34" charset="0"/>
              <a:buAutoNum type="alphaLcParenBoth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Tree[1] = NULL indicates T is empty.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Example:</a:t>
            </a:r>
          </a:p>
        </p:txBody>
      </p:sp>
      <p:grpSp>
        <p:nvGrpSpPr>
          <p:cNvPr id="9220" name="Group 5"/>
          <p:cNvGrpSpPr>
            <a:grpSpLocks/>
          </p:cNvGrpSpPr>
          <p:nvPr/>
        </p:nvGrpSpPr>
        <p:grpSpPr bwMode="auto">
          <a:xfrm>
            <a:off x="3352800" y="4800601"/>
            <a:ext cx="6096000" cy="741363"/>
            <a:chOff x="1152" y="3024"/>
            <a:chExt cx="3840" cy="467"/>
          </a:xfrm>
        </p:grpSpPr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>
              <a:off x="1152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1536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1920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2304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2688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9229" name="Rectangle 11"/>
            <p:cNvSpPr>
              <a:spLocks noChangeArrowheads="1"/>
            </p:cNvSpPr>
            <p:nvPr/>
          </p:nvSpPr>
          <p:spPr bwMode="auto">
            <a:xfrm>
              <a:off x="3072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9230" name="Rectangle 12"/>
            <p:cNvSpPr>
              <a:spLocks noChangeArrowheads="1"/>
            </p:cNvSpPr>
            <p:nvPr/>
          </p:nvSpPr>
          <p:spPr bwMode="auto">
            <a:xfrm>
              <a:off x="3456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9231" name="Rectangle 13"/>
            <p:cNvSpPr>
              <a:spLocks noChangeArrowheads="1"/>
            </p:cNvSpPr>
            <p:nvPr/>
          </p:nvSpPr>
          <p:spPr bwMode="auto">
            <a:xfrm>
              <a:off x="3840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24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9233" name="Rectangle 15"/>
            <p:cNvSpPr>
              <a:spLocks noChangeArrowheads="1"/>
            </p:cNvSpPr>
            <p:nvPr/>
          </p:nvSpPr>
          <p:spPr bwMode="auto">
            <a:xfrm>
              <a:off x="4608" y="3024"/>
              <a:ext cx="384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</a:pPr>
              <a:r>
                <a:rPr lang="en-GB" b="1">
                  <a:solidFill>
                    <a:srgbClr val="FFFFFF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1152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9235" name="Rectangle 17"/>
            <p:cNvSpPr>
              <a:spLocks noChangeArrowheads="1"/>
            </p:cNvSpPr>
            <p:nvPr/>
          </p:nvSpPr>
          <p:spPr bwMode="auto">
            <a:xfrm>
              <a:off x="1536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9236" name="Rectangle 18"/>
            <p:cNvSpPr>
              <a:spLocks noChangeArrowheads="1"/>
            </p:cNvSpPr>
            <p:nvPr/>
          </p:nvSpPr>
          <p:spPr bwMode="auto">
            <a:xfrm>
              <a:off x="1920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9237" name="Rectangle 19"/>
            <p:cNvSpPr>
              <a:spLocks noChangeArrowheads="1"/>
            </p:cNvSpPr>
            <p:nvPr/>
          </p:nvSpPr>
          <p:spPr bwMode="auto">
            <a:xfrm>
              <a:off x="2304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9238" name="Rectangle 20"/>
            <p:cNvSpPr>
              <a:spLocks noChangeArrowheads="1"/>
            </p:cNvSpPr>
            <p:nvPr/>
          </p:nvSpPr>
          <p:spPr bwMode="auto">
            <a:xfrm>
              <a:off x="2688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3072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/>
              <a:endParaRPr lang="th-TH"/>
            </a:p>
          </p:txBody>
        </p:sp>
        <p:sp>
          <p:nvSpPr>
            <p:cNvPr id="9240" name="Rectangle 22"/>
            <p:cNvSpPr>
              <a:spLocks noChangeArrowheads="1"/>
            </p:cNvSpPr>
            <p:nvPr/>
          </p:nvSpPr>
          <p:spPr bwMode="auto">
            <a:xfrm>
              <a:off x="3456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9241" name="Rectangle 23"/>
            <p:cNvSpPr>
              <a:spLocks noChangeArrowheads="1"/>
            </p:cNvSpPr>
            <p:nvPr/>
          </p:nvSpPr>
          <p:spPr bwMode="auto">
            <a:xfrm>
              <a:off x="3840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/>
              <a:endParaRPr lang="th-TH"/>
            </a:p>
          </p:txBody>
        </p:sp>
        <p:sp>
          <p:nvSpPr>
            <p:cNvPr id="9242" name="Rectangle 24"/>
            <p:cNvSpPr>
              <a:spLocks noChangeArrowheads="1"/>
            </p:cNvSpPr>
            <p:nvPr/>
          </p:nvSpPr>
          <p:spPr bwMode="auto">
            <a:xfrm>
              <a:off x="4224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/>
              <a:endParaRPr lang="th-TH"/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4608" y="3258"/>
              <a:ext cx="384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eaLnBrk="1" hangingPunct="1"/>
              <a:endParaRPr lang="th-TH"/>
            </a:p>
          </p:txBody>
        </p:sp>
        <p:sp>
          <p:nvSpPr>
            <p:cNvPr id="9244" name="Line 26"/>
            <p:cNvSpPr>
              <a:spLocks noChangeShapeType="1"/>
            </p:cNvSpPr>
            <p:nvPr/>
          </p:nvSpPr>
          <p:spPr bwMode="auto">
            <a:xfrm>
              <a:off x="1536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7"/>
            <p:cNvSpPr>
              <a:spLocks noChangeShapeType="1"/>
            </p:cNvSpPr>
            <p:nvPr/>
          </p:nvSpPr>
          <p:spPr bwMode="auto">
            <a:xfrm>
              <a:off x="1920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28"/>
            <p:cNvSpPr>
              <a:spLocks noChangeShapeType="1"/>
            </p:cNvSpPr>
            <p:nvPr/>
          </p:nvSpPr>
          <p:spPr bwMode="auto">
            <a:xfrm>
              <a:off x="2304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29"/>
            <p:cNvSpPr>
              <a:spLocks noChangeShapeType="1"/>
            </p:cNvSpPr>
            <p:nvPr/>
          </p:nvSpPr>
          <p:spPr bwMode="auto">
            <a:xfrm>
              <a:off x="2688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0"/>
            <p:cNvSpPr>
              <a:spLocks noChangeShapeType="1"/>
            </p:cNvSpPr>
            <p:nvPr/>
          </p:nvSpPr>
          <p:spPr bwMode="auto">
            <a:xfrm>
              <a:off x="3072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1"/>
            <p:cNvSpPr>
              <a:spLocks noChangeShapeType="1"/>
            </p:cNvSpPr>
            <p:nvPr/>
          </p:nvSpPr>
          <p:spPr bwMode="auto">
            <a:xfrm>
              <a:off x="3456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32"/>
            <p:cNvSpPr>
              <a:spLocks noChangeShapeType="1"/>
            </p:cNvSpPr>
            <p:nvPr/>
          </p:nvSpPr>
          <p:spPr bwMode="auto">
            <a:xfrm>
              <a:off x="3840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33"/>
            <p:cNvSpPr>
              <a:spLocks noChangeShapeType="1"/>
            </p:cNvSpPr>
            <p:nvPr/>
          </p:nvSpPr>
          <p:spPr bwMode="auto">
            <a:xfrm>
              <a:off x="4224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34"/>
            <p:cNvSpPr>
              <a:spLocks noChangeShapeType="1"/>
            </p:cNvSpPr>
            <p:nvPr/>
          </p:nvSpPr>
          <p:spPr bwMode="auto">
            <a:xfrm>
              <a:off x="4608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35"/>
            <p:cNvSpPr>
              <a:spLocks noChangeShapeType="1"/>
            </p:cNvSpPr>
            <p:nvPr/>
          </p:nvSpPr>
          <p:spPr bwMode="auto">
            <a:xfrm>
              <a:off x="1152" y="3258"/>
              <a:ext cx="3840" cy="1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6"/>
            <p:cNvSpPr>
              <a:spLocks noChangeShapeType="1"/>
            </p:cNvSpPr>
            <p:nvPr/>
          </p:nvSpPr>
          <p:spPr bwMode="auto">
            <a:xfrm>
              <a:off x="1152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7"/>
            <p:cNvSpPr>
              <a:spLocks noChangeShapeType="1"/>
            </p:cNvSpPr>
            <p:nvPr/>
          </p:nvSpPr>
          <p:spPr bwMode="auto">
            <a:xfrm>
              <a:off x="4992" y="3024"/>
              <a:ext cx="1" cy="46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38"/>
            <p:cNvSpPr>
              <a:spLocks noChangeShapeType="1"/>
            </p:cNvSpPr>
            <p:nvPr/>
          </p:nvSpPr>
          <p:spPr bwMode="auto">
            <a:xfrm>
              <a:off x="1152" y="3024"/>
              <a:ext cx="384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39"/>
            <p:cNvSpPr>
              <a:spLocks noChangeShapeType="1"/>
            </p:cNvSpPr>
            <p:nvPr/>
          </p:nvSpPr>
          <p:spPr bwMode="auto">
            <a:xfrm>
              <a:off x="1152" y="3491"/>
              <a:ext cx="384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" name="Text Box 40"/>
          <p:cNvSpPr txBox="1">
            <a:spLocks noChangeArrowheads="1"/>
          </p:cNvSpPr>
          <p:nvPr/>
        </p:nvSpPr>
        <p:spPr bwMode="auto">
          <a:xfrm>
            <a:off x="2362200" y="4964113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</a:rPr>
              <a:t>Tree  =</a:t>
            </a:r>
          </a:p>
        </p:txBody>
      </p:sp>
      <p:sp>
        <p:nvSpPr>
          <p:cNvPr id="9222" name="Text Box 41"/>
          <p:cNvSpPr txBox="1">
            <a:spLocks noChangeArrowheads="1"/>
          </p:cNvSpPr>
          <p:nvPr/>
        </p:nvSpPr>
        <p:spPr bwMode="auto">
          <a:xfrm>
            <a:off x="1981200" y="57912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cs typeface="Arial" panose="020B0604020202020204" pitchFamily="34" charset="0"/>
              </a:rPr>
              <a:t>Figure: Binary Tree T and its sequential representation.</a:t>
            </a:r>
          </a:p>
        </p:txBody>
      </p:sp>
      <p:pic>
        <p:nvPicPr>
          <p:cNvPr id="9223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24" y="2109600"/>
            <a:ext cx="3586089" cy="244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5802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D351240-FF2E-48EB-8390-074C7AC2C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8" y="1187329"/>
            <a:ext cx="11525042" cy="248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We use a double linked list to represent a binary tree. In a double linked list, every node consists of three fields.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First field for storing left child address, second for storing actual data and third for storing right child address. In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this linked list representation, a node has the following structure.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                   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above example of the binary tree represented using Linked list representation is shown as follows...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binary tree linked list representation node">
            <a:extLst>
              <a:ext uri="{FF2B5EF4-FFF2-40B4-BE49-F238E27FC236}">
                <a16:creationId xmlns:a16="http://schemas.microsoft.com/office/drawing/2014/main" xmlns="" id="{F6D3BC13-B2EB-4BF6-947C-874C41BA1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9" y="2000250"/>
            <a:ext cx="571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4B2BAD3D-D8CD-4818-BE84-5DCB9E4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4213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E00D50"/>
                </a:solidFill>
                <a:latin typeface="Open Sans"/>
              </a:rPr>
              <a:t>Linked List Representation of Binary Tree</a:t>
            </a:r>
            <a:br>
              <a:rPr lang="en-US" altLang="en-US" b="1" dirty="0">
                <a:solidFill>
                  <a:srgbClr val="E00D50"/>
                </a:solidFill>
                <a:latin typeface="Open Sans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9EE129-7DE8-4CCD-86BC-06B560B5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003" y="3740661"/>
            <a:ext cx="47910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362200" y="2732088"/>
            <a:ext cx="76200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spcBef>
                <a:spcPts val="2500"/>
              </a:spcBef>
            </a:pPr>
            <a:r>
              <a:rPr lang="en-GB" sz="4800" b="1" u="sng">
                <a:solidFill>
                  <a:srgbClr val="000000"/>
                </a:solidFill>
                <a:latin typeface="Times" panose="02020603050405020304" pitchFamily="18" charset="0"/>
              </a:rPr>
              <a:t>Traversing a Binary Tree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r" eaLnBrk="1" hangingPunct="1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</a:pPr>
            <a:fld id="{118D3912-F00D-470E-872F-A60E9462B30F}" type="slidenum">
              <a:rPr lang="en-GB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>
                  <a:srgbClr val="898989"/>
                </a:buClr>
                <a:buFont typeface="Calibri" panose="020F0502020204030204" pitchFamily="34" charset="0"/>
                <a:buNone/>
              </a:pPr>
              <a:t>13</a:t>
            </a:fld>
            <a:endParaRPr lang="en-GB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1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r" eaLnBrk="1" hangingPunct="1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</a:pPr>
            <a:fld id="{CC88CB05-87B5-426C-B46B-2E6F768D8D84}" type="slidenum">
              <a:rPr lang="en-GB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>
                  <a:srgbClr val="898989"/>
                </a:buClr>
                <a:buFont typeface="Calibri" panose="020F0502020204030204" pitchFamily="34" charset="0"/>
                <a:buNone/>
              </a:pPr>
              <a:t>14</a:t>
            </a:fld>
            <a:endParaRPr lang="en-GB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520505" y="76200"/>
            <a:ext cx="7102641" cy="351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sz="3600" b="1" u="sng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Traversing Binary Tree</a:t>
            </a:r>
          </a:p>
          <a:p>
            <a:pPr eaLnBrk="1" hangingPunct="1"/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There are 3 ways of traversing a binary tree T having root R.</a:t>
            </a:r>
          </a:p>
          <a:p>
            <a:pPr marL="457200" indent="-457200" eaLnBrk="1" hangingPunct="1">
              <a:buAutoNum type="arabicPeriod"/>
            </a:pPr>
            <a:r>
              <a:rPr lang="en-GB" sz="2400" b="1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Pre-order Traversing</a:t>
            </a:r>
          </a:p>
          <a:p>
            <a:pPr eaLnBrk="1" hangingPunct="1"/>
            <a:r>
              <a:rPr lang="en-GB" sz="2400" b="1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 Steps:</a:t>
            </a:r>
          </a:p>
          <a:p>
            <a:pPr eaLnBrk="1" hangingPunct="1"/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	(a) Process the root R</a:t>
            </a:r>
          </a:p>
          <a:p>
            <a:pPr eaLnBrk="1" hangingPunct="1"/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	(b) Traverse the left </a:t>
            </a:r>
            <a:r>
              <a:rPr lang="en-GB" sz="2400" dirty="0" err="1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subtree</a:t>
            </a:r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of R in </a:t>
            </a:r>
            <a:r>
              <a:rPr lang="en-GB" sz="2400" dirty="0" err="1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preorder</a:t>
            </a:r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(c) Traverse the right subtree of R in </a:t>
            </a:r>
            <a:r>
              <a:rPr lang="en-GB" sz="2400" dirty="0" err="1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preorder</a:t>
            </a:r>
            <a:r>
              <a:rPr lang="en-GB" sz="2400" dirty="0" smtClean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.</a:t>
            </a:r>
            <a:endParaRPr lang="en-GB" sz="2400" dirty="0">
              <a:solidFill>
                <a:srgbClr val="000000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076" name="Group 5"/>
          <p:cNvGrpSpPr>
            <a:grpSpLocks/>
          </p:cNvGrpSpPr>
          <p:nvPr/>
        </p:nvGrpSpPr>
        <p:grpSpPr bwMode="auto">
          <a:xfrm>
            <a:off x="8268493" y="407963"/>
            <a:ext cx="3576504" cy="3592541"/>
            <a:chOff x="751" y="2012"/>
            <a:chExt cx="1679" cy="1674"/>
          </a:xfrm>
        </p:grpSpPr>
        <p:sp>
          <p:nvSpPr>
            <p:cNvPr id="3079" name="Oval 6"/>
            <p:cNvSpPr>
              <a:spLocks noChangeArrowheads="1"/>
            </p:cNvSpPr>
            <p:nvPr/>
          </p:nvSpPr>
          <p:spPr bwMode="auto">
            <a:xfrm>
              <a:off x="1467" y="2012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3080" name="Oval 7"/>
            <p:cNvSpPr>
              <a:spLocks noChangeArrowheads="1"/>
            </p:cNvSpPr>
            <p:nvPr/>
          </p:nvSpPr>
          <p:spPr bwMode="auto">
            <a:xfrm>
              <a:off x="1039" y="2396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3081" name="Oval 8"/>
            <p:cNvSpPr>
              <a:spLocks noChangeArrowheads="1"/>
            </p:cNvSpPr>
            <p:nvPr/>
          </p:nvSpPr>
          <p:spPr bwMode="auto">
            <a:xfrm>
              <a:off x="1855" y="2396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3082" name="Oval 9"/>
            <p:cNvSpPr>
              <a:spLocks noChangeArrowheads="1"/>
            </p:cNvSpPr>
            <p:nvPr/>
          </p:nvSpPr>
          <p:spPr bwMode="auto">
            <a:xfrm>
              <a:off x="751" y="2876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3083" name="Oval 10"/>
            <p:cNvSpPr>
              <a:spLocks noChangeArrowheads="1"/>
            </p:cNvSpPr>
            <p:nvPr/>
          </p:nvSpPr>
          <p:spPr bwMode="auto">
            <a:xfrm>
              <a:off x="1231" y="2876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084" name="Oval 11"/>
            <p:cNvSpPr>
              <a:spLocks noChangeArrowheads="1"/>
            </p:cNvSpPr>
            <p:nvPr/>
          </p:nvSpPr>
          <p:spPr bwMode="auto">
            <a:xfrm>
              <a:off x="1663" y="2876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3085" name="Oval 12"/>
            <p:cNvSpPr>
              <a:spLocks noChangeArrowheads="1"/>
            </p:cNvSpPr>
            <p:nvPr/>
          </p:nvSpPr>
          <p:spPr bwMode="auto">
            <a:xfrm>
              <a:off x="2143" y="2876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3086" name="Oval 13"/>
            <p:cNvSpPr>
              <a:spLocks noChangeArrowheads="1"/>
            </p:cNvSpPr>
            <p:nvPr/>
          </p:nvSpPr>
          <p:spPr bwMode="auto">
            <a:xfrm>
              <a:off x="943" y="3395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3087" name="Oval 14"/>
            <p:cNvSpPr>
              <a:spLocks noChangeArrowheads="1"/>
            </p:cNvSpPr>
            <p:nvPr/>
          </p:nvSpPr>
          <p:spPr bwMode="auto">
            <a:xfrm>
              <a:off x="1484" y="3386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3088" name="Oval 15"/>
            <p:cNvSpPr>
              <a:spLocks noChangeArrowheads="1"/>
            </p:cNvSpPr>
            <p:nvPr/>
          </p:nvSpPr>
          <p:spPr bwMode="auto">
            <a:xfrm>
              <a:off x="1934" y="3399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3089" name="Line 16"/>
            <p:cNvSpPr>
              <a:spLocks noChangeShapeType="1"/>
            </p:cNvSpPr>
            <p:nvPr/>
          </p:nvSpPr>
          <p:spPr bwMode="auto">
            <a:xfrm flipH="1">
              <a:off x="1182" y="2300"/>
              <a:ext cx="430" cy="96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7"/>
            <p:cNvSpPr>
              <a:spLocks noChangeShapeType="1"/>
            </p:cNvSpPr>
            <p:nvPr/>
          </p:nvSpPr>
          <p:spPr bwMode="auto">
            <a:xfrm>
              <a:off x="1611" y="2300"/>
              <a:ext cx="388" cy="96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8"/>
            <p:cNvSpPr>
              <a:spLocks noChangeShapeType="1"/>
            </p:cNvSpPr>
            <p:nvPr/>
          </p:nvSpPr>
          <p:spPr bwMode="auto">
            <a:xfrm>
              <a:off x="1183" y="2684"/>
              <a:ext cx="192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19"/>
            <p:cNvSpPr>
              <a:spLocks noChangeShapeType="1"/>
            </p:cNvSpPr>
            <p:nvPr/>
          </p:nvSpPr>
          <p:spPr bwMode="auto">
            <a:xfrm flipH="1">
              <a:off x="894" y="2684"/>
              <a:ext cx="290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0"/>
            <p:cNvSpPr>
              <a:spLocks noChangeShapeType="1"/>
            </p:cNvSpPr>
            <p:nvPr/>
          </p:nvSpPr>
          <p:spPr bwMode="auto">
            <a:xfrm>
              <a:off x="1999" y="2684"/>
              <a:ext cx="288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1"/>
            <p:cNvSpPr>
              <a:spLocks noChangeShapeType="1"/>
            </p:cNvSpPr>
            <p:nvPr/>
          </p:nvSpPr>
          <p:spPr bwMode="auto">
            <a:xfrm flipH="1">
              <a:off x="1806" y="2684"/>
              <a:ext cx="194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22"/>
            <p:cNvSpPr>
              <a:spLocks noChangeShapeType="1"/>
            </p:cNvSpPr>
            <p:nvPr/>
          </p:nvSpPr>
          <p:spPr bwMode="auto">
            <a:xfrm>
              <a:off x="895" y="3164"/>
              <a:ext cx="192" cy="231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23"/>
            <p:cNvSpPr>
              <a:spLocks noChangeShapeType="1"/>
            </p:cNvSpPr>
            <p:nvPr/>
          </p:nvSpPr>
          <p:spPr bwMode="auto">
            <a:xfrm flipH="1">
              <a:off x="1627" y="3164"/>
              <a:ext cx="181" cy="22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24"/>
            <p:cNvSpPr>
              <a:spLocks noChangeShapeType="1"/>
            </p:cNvSpPr>
            <p:nvPr/>
          </p:nvSpPr>
          <p:spPr bwMode="auto">
            <a:xfrm>
              <a:off x="1807" y="3164"/>
              <a:ext cx="271" cy="235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7" name="Text Box 25"/>
          <p:cNvSpPr txBox="1">
            <a:spLocks noChangeArrowheads="1"/>
          </p:cNvSpPr>
          <p:nvPr/>
        </p:nvSpPr>
        <p:spPr bwMode="auto">
          <a:xfrm>
            <a:off x="8464082" y="4643245"/>
            <a:ext cx="3657600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sz="2400" b="1" u="sng" dirty="0" err="1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Preorder</a:t>
            </a:r>
            <a:r>
              <a:rPr lang="en-GB" sz="2400" b="1" u="sng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Traversal of T</a:t>
            </a:r>
          </a:p>
          <a:p>
            <a:pPr eaLnBrk="1" hangingPunct="1">
              <a:lnSpc>
                <a:spcPct val="150000"/>
              </a:lnSpc>
            </a:pPr>
            <a:r>
              <a:rPr lang="en-GB" sz="2000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A, B, D, H, E, C, F, I, J, G</a:t>
            </a:r>
          </a:p>
        </p:txBody>
      </p:sp>
    </p:spTree>
    <p:extLst>
      <p:ext uri="{BB962C8B-B14F-4D97-AF65-F5344CB8AC3E}">
        <p14:creationId xmlns:p14="http://schemas.microsoft.com/office/powerpoint/2010/main" val="27370759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r" eaLnBrk="1" hangingPunct="1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</a:pPr>
            <a:fld id="{D908A868-5C99-455C-AD4A-95E3C577AAFC}" type="slidenum">
              <a:rPr lang="en-GB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>
                  <a:srgbClr val="898989"/>
                </a:buClr>
                <a:buFont typeface="Calibri" panose="020F0502020204030204" pitchFamily="34" charset="0"/>
                <a:buNone/>
              </a:pPr>
              <a:t>15</a:t>
            </a:fld>
            <a:endParaRPr lang="en-GB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79826" y="723314"/>
            <a:ext cx="6963509" cy="280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1313" indent="-341313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r>
              <a:rPr lang="en-GB" sz="3600" b="1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2.  </a:t>
            </a:r>
            <a:r>
              <a:rPr lang="en-GB" sz="3200" b="1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In-order Traversing</a:t>
            </a:r>
          </a:p>
          <a:p>
            <a:pPr marL="0" indent="0" eaLnBrk="1" hangingPunct="1"/>
            <a:r>
              <a:rPr lang="en-GB" sz="2800" b="1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Steps:</a:t>
            </a:r>
          </a:p>
          <a:p>
            <a:pPr eaLnBrk="1" hangingPunct="1"/>
            <a:r>
              <a:rPr lang="en-GB" sz="28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	(a) Traverse the left </a:t>
            </a:r>
            <a:r>
              <a:rPr lang="en-GB" sz="2800" dirty="0" err="1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subtree</a:t>
            </a:r>
            <a:r>
              <a:rPr lang="en-GB" sz="28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of R in </a:t>
            </a:r>
            <a:r>
              <a:rPr lang="en-GB" sz="2800" dirty="0" err="1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inorder</a:t>
            </a:r>
            <a:r>
              <a:rPr lang="en-GB" sz="28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GB" sz="28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	(b) Traverse the root R.</a:t>
            </a:r>
          </a:p>
          <a:p>
            <a:pPr eaLnBrk="1" hangingPunct="1"/>
            <a:r>
              <a:rPr lang="en-GB" sz="28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	(c) Traverse the right subtree of R in </a:t>
            </a:r>
            <a:r>
              <a:rPr lang="en-GB" sz="2800" dirty="0" err="1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inorder</a:t>
            </a:r>
            <a:r>
              <a:rPr lang="en-GB" sz="28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GB" sz="2800" dirty="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100" name="Group 5"/>
          <p:cNvGrpSpPr>
            <a:grpSpLocks/>
          </p:cNvGrpSpPr>
          <p:nvPr/>
        </p:nvGrpSpPr>
        <p:grpSpPr bwMode="auto">
          <a:xfrm>
            <a:off x="8077200" y="392112"/>
            <a:ext cx="3838135" cy="3610641"/>
            <a:chOff x="768" y="1680"/>
            <a:chExt cx="1679" cy="1675"/>
          </a:xfrm>
        </p:grpSpPr>
        <p:sp>
          <p:nvSpPr>
            <p:cNvPr id="4103" name="Oval 6"/>
            <p:cNvSpPr>
              <a:spLocks noChangeArrowheads="1"/>
            </p:cNvSpPr>
            <p:nvPr/>
          </p:nvSpPr>
          <p:spPr bwMode="auto">
            <a:xfrm>
              <a:off x="1484" y="1680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4104" name="Oval 7"/>
            <p:cNvSpPr>
              <a:spLocks noChangeArrowheads="1"/>
            </p:cNvSpPr>
            <p:nvPr/>
          </p:nvSpPr>
          <p:spPr bwMode="auto">
            <a:xfrm>
              <a:off x="1056" y="206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4105" name="Oval 8"/>
            <p:cNvSpPr>
              <a:spLocks noChangeArrowheads="1"/>
            </p:cNvSpPr>
            <p:nvPr/>
          </p:nvSpPr>
          <p:spPr bwMode="auto">
            <a:xfrm>
              <a:off x="1872" y="206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4106" name="Oval 9"/>
            <p:cNvSpPr>
              <a:spLocks noChangeArrowheads="1"/>
            </p:cNvSpPr>
            <p:nvPr/>
          </p:nvSpPr>
          <p:spPr bwMode="auto">
            <a:xfrm>
              <a:off x="768" y="254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4107" name="Oval 10"/>
            <p:cNvSpPr>
              <a:spLocks noChangeArrowheads="1"/>
            </p:cNvSpPr>
            <p:nvPr/>
          </p:nvSpPr>
          <p:spPr bwMode="auto">
            <a:xfrm>
              <a:off x="1248" y="254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4108" name="Oval 11"/>
            <p:cNvSpPr>
              <a:spLocks noChangeArrowheads="1"/>
            </p:cNvSpPr>
            <p:nvPr/>
          </p:nvSpPr>
          <p:spPr bwMode="auto">
            <a:xfrm>
              <a:off x="1680" y="254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4109" name="Oval 12"/>
            <p:cNvSpPr>
              <a:spLocks noChangeArrowheads="1"/>
            </p:cNvSpPr>
            <p:nvPr/>
          </p:nvSpPr>
          <p:spPr bwMode="auto">
            <a:xfrm>
              <a:off x="2160" y="254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4110" name="Oval 13"/>
            <p:cNvSpPr>
              <a:spLocks noChangeArrowheads="1"/>
            </p:cNvSpPr>
            <p:nvPr/>
          </p:nvSpPr>
          <p:spPr bwMode="auto">
            <a:xfrm>
              <a:off x="960" y="306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4111" name="Oval 14"/>
            <p:cNvSpPr>
              <a:spLocks noChangeArrowheads="1"/>
            </p:cNvSpPr>
            <p:nvPr/>
          </p:nvSpPr>
          <p:spPr bwMode="auto">
            <a:xfrm>
              <a:off x="1501" y="3055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4112" name="Oval 15"/>
            <p:cNvSpPr>
              <a:spLocks noChangeArrowheads="1"/>
            </p:cNvSpPr>
            <p:nvPr/>
          </p:nvSpPr>
          <p:spPr bwMode="auto">
            <a:xfrm>
              <a:off x="1951" y="3068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 flipH="1">
              <a:off x="1199" y="1968"/>
              <a:ext cx="430" cy="96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1628" y="1968"/>
              <a:ext cx="388" cy="96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1200" y="2352"/>
              <a:ext cx="192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 flipH="1">
              <a:off x="911" y="2352"/>
              <a:ext cx="290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2016" y="2352"/>
              <a:ext cx="288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 flipH="1">
              <a:off x="1823" y="2352"/>
              <a:ext cx="194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2"/>
            <p:cNvSpPr>
              <a:spLocks noChangeShapeType="1"/>
            </p:cNvSpPr>
            <p:nvPr/>
          </p:nvSpPr>
          <p:spPr bwMode="auto">
            <a:xfrm>
              <a:off x="912" y="2832"/>
              <a:ext cx="192" cy="23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23"/>
            <p:cNvSpPr>
              <a:spLocks noChangeShapeType="1"/>
            </p:cNvSpPr>
            <p:nvPr/>
          </p:nvSpPr>
          <p:spPr bwMode="auto">
            <a:xfrm flipH="1">
              <a:off x="1644" y="2832"/>
              <a:ext cx="181" cy="223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4"/>
            <p:cNvSpPr>
              <a:spLocks noChangeShapeType="1"/>
            </p:cNvSpPr>
            <p:nvPr/>
          </p:nvSpPr>
          <p:spPr bwMode="auto">
            <a:xfrm>
              <a:off x="1824" y="2832"/>
              <a:ext cx="271" cy="236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1" name="Text Box 25"/>
          <p:cNvSpPr txBox="1">
            <a:spLocks noChangeArrowheads="1"/>
          </p:cNvSpPr>
          <p:nvPr/>
        </p:nvSpPr>
        <p:spPr bwMode="auto">
          <a:xfrm>
            <a:off x="8229600" y="4693714"/>
            <a:ext cx="3903888" cy="129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sz="2800" b="1" u="sng" dirty="0" err="1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Inorder</a:t>
            </a:r>
            <a:r>
              <a:rPr lang="en-GB" sz="2800" b="1" u="sng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Traversal of T</a:t>
            </a:r>
          </a:p>
          <a:p>
            <a:pPr eaLnBrk="1" hangingPunct="1">
              <a:lnSpc>
                <a:spcPct val="150000"/>
              </a:lnSpc>
            </a:pPr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D, H, B, E, A, I, F, J, C, G</a:t>
            </a:r>
          </a:p>
        </p:txBody>
      </p:sp>
    </p:spTree>
    <p:extLst>
      <p:ext uri="{BB962C8B-B14F-4D97-AF65-F5344CB8AC3E}">
        <p14:creationId xmlns:p14="http://schemas.microsoft.com/office/powerpoint/2010/main" val="1068046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r" eaLnBrk="1" hangingPunct="1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</a:pPr>
            <a:fld id="{6CD4FF4D-1F8B-435B-9A65-6C35EE25599E}" type="slidenum">
              <a:rPr lang="en-GB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>
                  <a:srgbClr val="898989"/>
                </a:buClr>
                <a:buFont typeface="Calibri" panose="020F0502020204030204" pitchFamily="34" charset="0"/>
                <a:buNone/>
              </a:pPr>
              <a:t>16</a:t>
            </a:fld>
            <a:endParaRPr lang="en-GB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45588" y="287218"/>
            <a:ext cx="6241051" cy="311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1313" indent="-341313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r>
              <a:rPr lang="en-GB" sz="2800" b="1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3.  Post-order Traversing</a:t>
            </a:r>
          </a:p>
          <a:p>
            <a:pPr marL="0" indent="0" eaLnBrk="1" hangingPunct="1"/>
            <a:r>
              <a:rPr lang="en-GB" sz="2400" b="1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Steps:</a:t>
            </a:r>
          </a:p>
          <a:p>
            <a:pPr eaLnBrk="1" hangingPunct="1"/>
            <a:r>
              <a:rPr lang="en-GB" sz="24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	(a) Traverse the left </a:t>
            </a:r>
            <a:r>
              <a:rPr lang="en-GB" sz="2400" dirty="0" err="1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subtree</a:t>
            </a:r>
            <a:r>
              <a:rPr lang="en-GB" sz="24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of R in </a:t>
            </a:r>
            <a:r>
              <a:rPr lang="en-GB" sz="2400" dirty="0" err="1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postorder</a:t>
            </a:r>
            <a:r>
              <a:rPr lang="en-GB" sz="24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GB" sz="24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	(b) Traverse the right </a:t>
            </a:r>
            <a:r>
              <a:rPr lang="en-GB" sz="2400" dirty="0" err="1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subtree</a:t>
            </a:r>
            <a:r>
              <a:rPr lang="en-GB" sz="24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of R in </a:t>
            </a:r>
            <a:r>
              <a:rPr lang="en-GB" sz="2400" dirty="0" err="1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postorder</a:t>
            </a:r>
            <a:r>
              <a:rPr lang="en-GB" sz="24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GB" sz="2400" dirty="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	(c) Traverse the root R.</a:t>
            </a:r>
          </a:p>
          <a:p>
            <a:pPr eaLnBrk="1" hangingPunct="1"/>
            <a:endParaRPr lang="en-GB" sz="2400" dirty="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endParaRPr lang="en-GB" sz="2400" dirty="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7895701" y="392113"/>
            <a:ext cx="3543444" cy="3591187"/>
            <a:chOff x="768" y="1680"/>
            <a:chExt cx="1680" cy="1676"/>
          </a:xfrm>
        </p:grpSpPr>
        <p:sp>
          <p:nvSpPr>
            <p:cNvPr id="5127" name="Oval 6"/>
            <p:cNvSpPr>
              <a:spLocks noChangeArrowheads="1"/>
            </p:cNvSpPr>
            <p:nvPr/>
          </p:nvSpPr>
          <p:spPr bwMode="auto">
            <a:xfrm>
              <a:off x="1484" y="1680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5128" name="Oval 7"/>
            <p:cNvSpPr>
              <a:spLocks noChangeArrowheads="1"/>
            </p:cNvSpPr>
            <p:nvPr/>
          </p:nvSpPr>
          <p:spPr bwMode="auto">
            <a:xfrm>
              <a:off x="1056" y="206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5129" name="Oval 8"/>
            <p:cNvSpPr>
              <a:spLocks noChangeArrowheads="1"/>
            </p:cNvSpPr>
            <p:nvPr/>
          </p:nvSpPr>
          <p:spPr bwMode="auto">
            <a:xfrm>
              <a:off x="1872" y="206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5130" name="Oval 9"/>
            <p:cNvSpPr>
              <a:spLocks noChangeArrowheads="1"/>
            </p:cNvSpPr>
            <p:nvPr/>
          </p:nvSpPr>
          <p:spPr bwMode="auto">
            <a:xfrm>
              <a:off x="768" y="254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5131" name="Oval 10"/>
            <p:cNvSpPr>
              <a:spLocks noChangeArrowheads="1"/>
            </p:cNvSpPr>
            <p:nvPr/>
          </p:nvSpPr>
          <p:spPr bwMode="auto">
            <a:xfrm>
              <a:off x="1248" y="254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5132" name="Oval 11"/>
            <p:cNvSpPr>
              <a:spLocks noChangeArrowheads="1"/>
            </p:cNvSpPr>
            <p:nvPr/>
          </p:nvSpPr>
          <p:spPr bwMode="auto">
            <a:xfrm>
              <a:off x="1680" y="254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5133" name="Oval 12"/>
            <p:cNvSpPr>
              <a:spLocks noChangeArrowheads="1"/>
            </p:cNvSpPr>
            <p:nvPr/>
          </p:nvSpPr>
          <p:spPr bwMode="auto">
            <a:xfrm>
              <a:off x="2160" y="254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5134" name="Oval 13"/>
            <p:cNvSpPr>
              <a:spLocks noChangeArrowheads="1"/>
            </p:cNvSpPr>
            <p:nvPr/>
          </p:nvSpPr>
          <p:spPr bwMode="auto">
            <a:xfrm>
              <a:off x="960" y="3064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H</a:t>
              </a:r>
            </a:p>
          </p:txBody>
        </p:sp>
        <p:sp>
          <p:nvSpPr>
            <p:cNvPr id="5135" name="Oval 14"/>
            <p:cNvSpPr>
              <a:spLocks noChangeArrowheads="1"/>
            </p:cNvSpPr>
            <p:nvPr/>
          </p:nvSpPr>
          <p:spPr bwMode="auto">
            <a:xfrm>
              <a:off x="1501" y="3055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I</a:t>
              </a:r>
            </a:p>
          </p:txBody>
        </p:sp>
        <p:sp>
          <p:nvSpPr>
            <p:cNvPr id="5136" name="Oval 15"/>
            <p:cNvSpPr>
              <a:spLocks noChangeArrowheads="1"/>
            </p:cNvSpPr>
            <p:nvPr/>
          </p:nvSpPr>
          <p:spPr bwMode="auto">
            <a:xfrm>
              <a:off x="1951" y="3068"/>
              <a:ext cx="288" cy="2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5pPr>
              <a:lvl6pPr marL="25146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6pPr>
              <a:lvl7pPr marL="29718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7pPr>
              <a:lvl8pPr marL="34290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8pPr>
              <a:lvl9pPr marL="3886200" indent="-228600" defTabSz="45720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HG Mincho Light J" charset="0"/>
                  <a:cs typeface="HG Mincho Light J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anose="020F0502020204030204" pitchFamily="34" charset="0"/>
                <a:buNone/>
              </a:pPr>
              <a:r>
                <a:rPr lang="en-GB">
                  <a:solidFill>
                    <a:srgbClr val="FFFFFF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 flipH="1">
              <a:off x="1199" y="1968"/>
              <a:ext cx="430" cy="96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1628" y="1968"/>
              <a:ext cx="388" cy="96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>
              <a:off x="1200" y="2352"/>
              <a:ext cx="192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19"/>
            <p:cNvSpPr>
              <a:spLocks noChangeShapeType="1"/>
            </p:cNvSpPr>
            <p:nvPr/>
          </p:nvSpPr>
          <p:spPr bwMode="auto">
            <a:xfrm flipH="1">
              <a:off x="911" y="2352"/>
              <a:ext cx="290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>
              <a:off x="2016" y="2352"/>
              <a:ext cx="288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 flipH="1">
              <a:off x="1823" y="2352"/>
              <a:ext cx="194" cy="19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>
              <a:off x="912" y="2832"/>
              <a:ext cx="192" cy="232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 flipH="1">
              <a:off x="1644" y="2832"/>
              <a:ext cx="181" cy="223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>
              <a:off x="1831" y="2832"/>
              <a:ext cx="271" cy="236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Text Box 25"/>
          <p:cNvSpPr txBox="1">
            <a:spLocks noChangeArrowheads="1"/>
          </p:cNvSpPr>
          <p:nvPr/>
        </p:nvSpPr>
        <p:spPr bwMode="auto">
          <a:xfrm>
            <a:off x="7997483" y="4321126"/>
            <a:ext cx="3917852" cy="129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sz="2800" b="1" u="sng" dirty="0" err="1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Postorder</a:t>
            </a:r>
            <a:r>
              <a:rPr lang="en-GB" sz="2800" b="1" u="sng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Traversal of T</a:t>
            </a:r>
          </a:p>
          <a:p>
            <a:pPr eaLnBrk="1" hangingPunct="1">
              <a:lnSpc>
                <a:spcPct val="150000"/>
              </a:lnSpc>
            </a:pPr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  H, D, E, B, I, J, F, G, C, A </a:t>
            </a:r>
          </a:p>
        </p:txBody>
      </p:sp>
    </p:spTree>
    <p:extLst>
      <p:ext uri="{BB962C8B-B14F-4D97-AF65-F5344CB8AC3E}">
        <p14:creationId xmlns:p14="http://schemas.microsoft.com/office/powerpoint/2010/main" val="3594521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E5E214A-BF38-4F5D-BA26-97C02F1B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25475"/>
            <a:ext cx="10301080" cy="1463285"/>
          </a:xfrm>
        </p:spPr>
        <p:txBody>
          <a:bodyPr>
            <a:normAutofit/>
          </a:bodyPr>
          <a:lstStyle/>
          <a:p>
            <a:r>
              <a:rPr lang="en-US" b="1" dirty="0"/>
              <a:t>Find Preorder, </a:t>
            </a:r>
            <a:r>
              <a:rPr lang="en-US" b="1" dirty="0" err="1"/>
              <a:t>Postorder</a:t>
            </a:r>
            <a:r>
              <a:rPr lang="en-US" b="1" dirty="0"/>
              <a:t> and </a:t>
            </a:r>
            <a:r>
              <a:rPr lang="en-US" b="1" dirty="0" err="1"/>
              <a:t>Inorder</a:t>
            </a:r>
            <a:r>
              <a:rPr lang="en-US" b="1" dirty="0"/>
              <a:t> traversing of following tree: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FEE2B76-2106-403A-87BD-BAD4E93A6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151" y="2057400"/>
            <a:ext cx="5109875" cy="2612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389A24-1C22-4829-9972-663E9A46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96" y="2057400"/>
            <a:ext cx="3132944" cy="38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3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E46352-5288-42CE-921F-AE7D19FC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690" y="419725"/>
            <a:ext cx="9533405" cy="20573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Let E denote the following algebraic expression:</a:t>
            </a:r>
            <a:br>
              <a:rPr lang="en-US" sz="2800" b="1" dirty="0"/>
            </a:br>
            <a:r>
              <a:rPr lang="en-US" sz="2800" b="1" dirty="0"/>
              <a:t>			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			[a+(b-c)]*[(d-e)/(</a:t>
            </a:r>
            <a:r>
              <a:rPr lang="en-US" sz="2800" b="1" dirty="0" err="1"/>
              <a:t>f+g-h</a:t>
            </a:r>
            <a:r>
              <a:rPr lang="en-US" sz="2800" b="1" dirty="0"/>
              <a:t>)]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7FAE76-CAF7-4AF9-B94A-9E4BEBFF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577" y="2881859"/>
            <a:ext cx="10687987" cy="32790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Draw the binary tree and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Find out the preorder and </a:t>
            </a:r>
            <a:r>
              <a:rPr lang="en-US" sz="2400" dirty="0" err="1"/>
              <a:t>postorder</a:t>
            </a:r>
            <a:r>
              <a:rPr lang="en-US" sz="2400" dirty="0"/>
              <a:t> traversal of T to match with the following notations:</a:t>
            </a:r>
          </a:p>
          <a:p>
            <a:r>
              <a:rPr lang="en-US" sz="2400" b="1" dirty="0"/>
              <a:t>Prefix:    * + a - b c / - d e - + f g h       </a:t>
            </a:r>
          </a:p>
          <a:p>
            <a:r>
              <a:rPr lang="en-US" sz="2400" b="1" dirty="0"/>
              <a:t>Postfix:   a b c - + d e – f g + h - / *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3D87C18A-7DB2-489F-8B85-5AC3650A0260}"/>
              </a:ext>
            </a:extLst>
          </p:cNvPr>
          <p:cNvSpPr txBox="1">
            <a:spLocks/>
          </p:cNvSpPr>
          <p:nvPr/>
        </p:nvSpPr>
        <p:spPr>
          <a:xfrm>
            <a:off x="5051685" y="3687579"/>
            <a:ext cx="6433279" cy="262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r>
              <a:rPr lang="en-US" sz="2400" b="1" dirty="0"/>
              <a:t>……………………..    Preorder</a:t>
            </a:r>
          </a:p>
          <a:p>
            <a:r>
              <a:rPr lang="en-US" sz="2400" b="1" dirty="0"/>
              <a:t>………………………    </a:t>
            </a:r>
            <a:r>
              <a:rPr lang="en-US" sz="2400" b="1" dirty="0" err="1"/>
              <a:t>Postorder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559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F19D07-CD24-4A46-9553-AA100ACC6C07}"/>
              </a:ext>
            </a:extLst>
          </p:cNvPr>
          <p:cNvSpPr/>
          <p:nvPr/>
        </p:nvSpPr>
        <p:spPr>
          <a:xfrm>
            <a:off x="2413418" y="468364"/>
            <a:ext cx="82895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400" dirty="0"/>
              <a:t>Binary Tree Construction</a:t>
            </a:r>
            <a:endParaRPr 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3FB1B49-8DFD-4659-B386-471D9E9AFB24}"/>
              </a:ext>
            </a:extLst>
          </p:cNvPr>
          <p:cNvSpPr/>
          <p:nvPr/>
        </p:nvSpPr>
        <p:spPr>
          <a:xfrm>
            <a:off x="569626" y="2603984"/>
            <a:ext cx="102532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800" dirty="0"/>
              <a:t>Can you construct the binary tree, given two traversal sequences?</a:t>
            </a:r>
          </a:p>
          <a:p>
            <a:endParaRPr lang="en-US" alt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800" dirty="0"/>
              <a:t>Depends on which two sequences are given.</a:t>
            </a:r>
          </a:p>
        </p:txBody>
      </p:sp>
    </p:spTree>
    <p:extLst>
      <p:ext uri="{BB962C8B-B14F-4D97-AF65-F5344CB8AC3E}">
        <p14:creationId xmlns:p14="http://schemas.microsoft.com/office/powerpoint/2010/main" val="242253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026941" y="200195"/>
            <a:ext cx="9805182" cy="20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98000"/>
              </a:lnSpc>
            </a:pPr>
            <a:r>
              <a:rPr lang="en-GB" sz="3200" b="1" u="sng" dirty="0">
                <a:solidFill>
                  <a:srgbClr val="000000"/>
                </a:solidFill>
                <a:latin typeface="Times" panose="02020603050405020304" pitchFamily="18" charset="0"/>
              </a:rPr>
              <a:t>Tree</a:t>
            </a:r>
          </a:p>
          <a:p>
            <a:pPr eaLnBrk="1" hangingPunct="1">
              <a:lnSpc>
                <a:spcPct val="121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</a:rPr>
              <a:t> A nonlinear data structure</a:t>
            </a:r>
          </a:p>
          <a:p>
            <a:pPr eaLnBrk="1" hangingPunct="1">
              <a:lnSpc>
                <a:spcPct val="146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</a:rPr>
              <a:t> Contain a distinguished node R, called the root of tree and a set of sub trees.</a:t>
            </a:r>
          </a:p>
          <a:p>
            <a:pPr eaLnBrk="1" hangingPunct="1">
              <a:lnSpc>
                <a:spcPct val="146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</a:rPr>
              <a:t> Two nodes n1 and n2 are called siblings if they have the same parent node.</a:t>
            </a:r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5302250" y="467995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Oval 3"/>
          <p:cNvSpPr>
            <a:spLocks noChangeArrowheads="1"/>
          </p:cNvSpPr>
          <p:nvPr/>
        </p:nvSpPr>
        <p:spPr bwMode="auto">
          <a:xfrm>
            <a:off x="4965700" y="2887663"/>
            <a:ext cx="685800" cy="6858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/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3810000" y="4017963"/>
            <a:ext cx="685800" cy="6858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/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4953000" y="4017963"/>
            <a:ext cx="685800" cy="6858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/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6096000" y="3981450"/>
            <a:ext cx="685800" cy="6858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4953000" y="5160963"/>
            <a:ext cx="685800" cy="6858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2895600" y="5160963"/>
            <a:ext cx="685800" cy="6858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/>
          </a:p>
        </p:txBody>
      </p:sp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4002088" y="5195888"/>
            <a:ext cx="685800" cy="6858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endParaRPr lang="th-TH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5302250" y="3560763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 flipH="1">
            <a:off x="4192588" y="3560763"/>
            <a:ext cx="1149350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5338763" y="3560763"/>
            <a:ext cx="914400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 flipH="1">
            <a:off x="3121025" y="4703763"/>
            <a:ext cx="920750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4075114" y="4643438"/>
            <a:ext cx="420687" cy="6143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 flipH="1">
            <a:off x="6043613" y="3138489"/>
            <a:ext cx="160655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16"/>
          <p:cNvSpPr>
            <a:spLocks noChangeShapeType="1"/>
          </p:cNvSpPr>
          <p:nvPr/>
        </p:nvSpPr>
        <p:spPr bwMode="auto">
          <a:xfrm flipH="1">
            <a:off x="7226300" y="4343400"/>
            <a:ext cx="11493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7875588" y="2909889"/>
            <a:ext cx="1600200" cy="3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98000"/>
              </a:lnSpc>
            </a:pPr>
            <a:r>
              <a:rPr lang="en-GB">
                <a:solidFill>
                  <a:srgbClr val="000000"/>
                </a:solidFill>
              </a:rPr>
              <a:t>Root</a:t>
            </a:r>
          </a:p>
        </p:txBody>
      </p:sp>
      <p:sp>
        <p:nvSpPr>
          <p:cNvPr id="3091" name="Text Box 18"/>
          <p:cNvSpPr txBox="1">
            <a:spLocks noChangeArrowheads="1"/>
          </p:cNvSpPr>
          <p:nvPr/>
        </p:nvSpPr>
        <p:spPr bwMode="auto">
          <a:xfrm>
            <a:off x="8380413" y="4170364"/>
            <a:ext cx="1600200" cy="3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98000"/>
              </a:lnSpc>
            </a:pPr>
            <a:r>
              <a:rPr lang="en-GB">
                <a:solidFill>
                  <a:srgbClr val="000000"/>
                </a:solidFill>
              </a:rPr>
              <a:t>Subtrees</a:t>
            </a:r>
          </a:p>
        </p:txBody>
      </p:sp>
      <p:sp>
        <p:nvSpPr>
          <p:cNvPr id="3092" name="Text Box 19"/>
          <p:cNvSpPr txBox="1">
            <a:spLocks noChangeArrowheads="1"/>
          </p:cNvSpPr>
          <p:nvPr/>
        </p:nvSpPr>
        <p:spPr bwMode="auto">
          <a:xfrm>
            <a:off x="2438400" y="6172201"/>
            <a:ext cx="4800600" cy="3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98000"/>
              </a:lnSpc>
            </a:pPr>
            <a:r>
              <a:rPr lang="en-GB" dirty="0">
                <a:solidFill>
                  <a:srgbClr val="000000"/>
                </a:solidFill>
              </a:rPr>
              <a:t>Figure: Tree</a:t>
            </a:r>
          </a:p>
        </p:txBody>
      </p:sp>
    </p:spTree>
    <p:extLst>
      <p:ext uri="{BB962C8B-B14F-4D97-AF65-F5344CB8AC3E}">
        <p14:creationId xmlns:p14="http://schemas.microsoft.com/office/powerpoint/2010/main" val="19751649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xmlns="" id="{E7115E58-D290-4A11-AD20-E04792B37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Some Examples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xmlns="" id="{A6EA8BA8-EFB8-4194-9512-A0030360E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838200"/>
            <a:ext cx="1676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preorder </a:t>
            </a:r>
            <a:r>
              <a:rPr lang="en-US" altLang="en-US" dirty="0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238621" name="Group 29">
            <a:extLst>
              <a:ext uri="{FF2B5EF4-FFF2-40B4-BE49-F238E27FC236}">
                <a16:creationId xmlns:a16="http://schemas.microsoft.com/office/drawing/2014/main" xmlns="" id="{E00208A4-5619-4AF1-BBC3-75106387520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838201"/>
            <a:ext cx="1295400" cy="1128713"/>
            <a:chOff x="2448" y="864"/>
            <a:chExt cx="816" cy="711"/>
          </a:xfrm>
        </p:grpSpPr>
        <p:grpSp>
          <p:nvGrpSpPr>
            <p:cNvPr id="238600" name="Group 8">
              <a:extLst>
                <a:ext uri="{FF2B5EF4-FFF2-40B4-BE49-F238E27FC236}">
                  <a16:creationId xmlns:a16="http://schemas.microsoft.com/office/drawing/2014/main" xmlns="" id="{BF867B15-040D-468E-BFA2-45D488645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48"/>
              <a:ext cx="240" cy="288"/>
              <a:chOff x="4176" y="1104"/>
              <a:chExt cx="240" cy="288"/>
            </a:xfrm>
          </p:grpSpPr>
          <p:sp>
            <p:nvSpPr>
              <p:cNvPr id="238601" name="Oval 9">
                <a:extLst>
                  <a:ext uri="{FF2B5EF4-FFF2-40B4-BE49-F238E27FC236}">
                    <a16:creationId xmlns:a16="http://schemas.microsoft.com/office/drawing/2014/main" xmlns="" id="{853B4B10-5B62-43E4-A1DC-134890C4D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02" name="Text Box 10">
                <a:extLst>
                  <a:ext uri="{FF2B5EF4-FFF2-40B4-BE49-F238E27FC236}">
                    <a16:creationId xmlns:a16="http://schemas.microsoft.com/office/drawing/2014/main" xmlns="" id="{F9CE789B-D404-4D59-8591-F7F4B1E670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38603" name="Group 11">
              <a:extLst>
                <a:ext uri="{FF2B5EF4-FFF2-40B4-BE49-F238E27FC236}">
                  <a16:creationId xmlns:a16="http://schemas.microsoft.com/office/drawing/2014/main" xmlns="" id="{0EDF5827-D166-4411-A870-B9451EA6F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864"/>
              <a:ext cx="240" cy="288"/>
              <a:chOff x="4176" y="1104"/>
              <a:chExt cx="240" cy="288"/>
            </a:xfrm>
          </p:grpSpPr>
          <p:sp>
            <p:nvSpPr>
              <p:cNvPr id="238604" name="Oval 12">
                <a:extLst>
                  <a:ext uri="{FF2B5EF4-FFF2-40B4-BE49-F238E27FC236}">
                    <a16:creationId xmlns:a16="http://schemas.microsoft.com/office/drawing/2014/main" xmlns="" id="{435D5ABB-1645-45CF-A12B-6816229B6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05" name="Text Box 13">
                <a:extLst>
                  <a:ext uri="{FF2B5EF4-FFF2-40B4-BE49-F238E27FC236}">
                    <a16:creationId xmlns:a16="http://schemas.microsoft.com/office/drawing/2014/main" xmlns="" id="{ABCA1702-5DB6-4791-90AC-7245908E3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sp>
          <p:nvSpPr>
            <p:cNvPr id="238608" name="Text Box 16">
              <a:extLst>
                <a:ext uri="{FF2B5EF4-FFF2-40B4-BE49-F238E27FC236}">
                  <a16:creationId xmlns:a16="http://schemas.microsoft.com/office/drawing/2014/main" xmlns="" id="{B63AA099-50D7-4872-9CE9-F9FB66396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38609" name="Text Box 17">
              <a:extLst>
                <a:ext uri="{FF2B5EF4-FFF2-40B4-BE49-F238E27FC236}">
                  <a16:creationId xmlns:a16="http://schemas.microsoft.com/office/drawing/2014/main" xmlns="" id="{3909114D-B860-4364-B705-799575F31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38611" name="Line 19">
              <a:extLst>
                <a:ext uri="{FF2B5EF4-FFF2-40B4-BE49-F238E27FC236}">
                  <a16:creationId xmlns:a16="http://schemas.microsoft.com/office/drawing/2014/main" xmlns="" id="{14EFD0A1-8B0E-48B8-94D7-6601E5B15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623" name="Group 31">
            <a:extLst>
              <a:ext uri="{FF2B5EF4-FFF2-40B4-BE49-F238E27FC236}">
                <a16:creationId xmlns:a16="http://schemas.microsoft.com/office/drawing/2014/main" xmlns="" id="{BCC4FEC8-4777-4CAC-95D3-AF5045FF046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838201"/>
            <a:ext cx="1295400" cy="1128713"/>
            <a:chOff x="4176" y="816"/>
            <a:chExt cx="816" cy="711"/>
          </a:xfrm>
        </p:grpSpPr>
        <p:grpSp>
          <p:nvGrpSpPr>
            <p:cNvPr id="238612" name="Group 20">
              <a:extLst>
                <a:ext uri="{FF2B5EF4-FFF2-40B4-BE49-F238E27FC236}">
                  <a16:creationId xmlns:a16="http://schemas.microsoft.com/office/drawing/2014/main" xmlns="" id="{7DBC28E3-99D1-463C-81B9-838C15D52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200"/>
              <a:ext cx="240" cy="288"/>
              <a:chOff x="4176" y="1104"/>
              <a:chExt cx="240" cy="288"/>
            </a:xfrm>
          </p:grpSpPr>
          <p:sp>
            <p:nvSpPr>
              <p:cNvPr id="238613" name="Oval 21">
                <a:extLst>
                  <a:ext uri="{FF2B5EF4-FFF2-40B4-BE49-F238E27FC236}">
                    <a16:creationId xmlns:a16="http://schemas.microsoft.com/office/drawing/2014/main" xmlns="" id="{57FCEBAF-DD44-493F-9197-345D46021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14" name="Text Box 22">
                <a:extLst>
                  <a:ext uri="{FF2B5EF4-FFF2-40B4-BE49-F238E27FC236}">
                    <a16:creationId xmlns:a16="http://schemas.microsoft.com/office/drawing/2014/main" xmlns="" id="{4C30866D-ADD0-4C7D-AD18-B38DB7CA6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38615" name="Group 23">
              <a:extLst>
                <a:ext uri="{FF2B5EF4-FFF2-40B4-BE49-F238E27FC236}">
                  <a16:creationId xmlns:a16="http://schemas.microsoft.com/office/drawing/2014/main" xmlns="" id="{2519C58C-8829-4BF2-8088-C873F8F49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816"/>
              <a:ext cx="240" cy="288"/>
              <a:chOff x="4176" y="1104"/>
              <a:chExt cx="240" cy="288"/>
            </a:xfrm>
          </p:grpSpPr>
          <p:sp>
            <p:nvSpPr>
              <p:cNvPr id="238616" name="Oval 24">
                <a:extLst>
                  <a:ext uri="{FF2B5EF4-FFF2-40B4-BE49-F238E27FC236}">
                    <a16:creationId xmlns:a16="http://schemas.microsoft.com/office/drawing/2014/main" xmlns="" id="{876E25B6-1965-47D8-9A11-CAC1E5AD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17" name="Text Box 25">
                <a:extLst>
                  <a:ext uri="{FF2B5EF4-FFF2-40B4-BE49-F238E27FC236}">
                    <a16:creationId xmlns:a16="http://schemas.microsoft.com/office/drawing/2014/main" xmlns="" id="{10FB8D3E-3967-40C1-8C86-925496D3B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sp>
          <p:nvSpPr>
            <p:cNvPr id="238618" name="Text Box 26">
              <a:extLst>
                <a:ext uri="{FF2B5EF4-FFF2-40B4-BE49-F238E27FC236}">
                  <a16:creationId xmlns:a16="http://schemas.microsoft.com/office/drawing/2014/main" xmlns="" id="{F8878246-4EA5-4350-BB61-9E71EC1B8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38619" name="Text Box 27">
              <a:extLst>
                <a:ext uri="{FF2B5EF4-FFF2-40B4-BE49-F238E27FC236}">
                  <a16:creationId xmlns:a16="http://schemas.microsoft.com/office/drawing/2014/main" xmlns="" id="{8EED2C7F-D13A-4FA3-BE38-9207B00FB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38622" name="Line 30">
              <a:extLst>
                <a:ext uri="{FF2B5EF4-FFF2-40B4-BE49-F238E27FC236}">
                  <a16:creationId xmlns:a16="http://schemas.microsoft.com/office/drawing/2014/main" xmlns="" id="{80C215CB-08C4-4526-BD55-6E9E92A0B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24" name="Rectangle 32">
            <a:extLst>
              <a:ext uri="{FF2B5EF4-FFF2-40B4-BE49-F238E27FC236}">
                <a16:creationId xmlns:a16="http://schemas.microsoft.com/office/drawing/2014/main" xmlns="" id="{30A53E02-EEA3-4AE0-ACB7-4DF47F66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86000"/>
            <a:ext cx="1676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en-US" sz="3200"/>
              <a:t>inorder </a:t>
            </a:r>
            <a:r>
              <a:rPr lang="en-US" altLang="en-US" sz="3200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238625" name="Group 33">
            <a:extLst>
              <a:ext uri="{FF2B5EF4-FFF2-40B4-BE49-F238E27FC236}">
                <a16:creationId xmlns:a16="http://schemas.microsoft.com/office/drawing/2014/main" xmlns="" id="{0B73221C-B8E3-4D0D-9601-0751B0531F8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286001"/>
            <a:ext cx="1295400" cy="1128713"/>
            <a:chOff x="2448" y="864"/>
            <a:chExt cx="816" cy="711"/>
          </a:xfrm>
        </p:grpSpPr>
        <p:grpSp>
          <p:nvGrpSpPr>
            <p:cNvPr id="238626" name="Group 34">
              <a:extLst>
                <a:ext uri="{FF2B5EF4-FFF2-40B4-BE49-F238E27FC236}">
                  <a16:creationId xmlns:a16="http://schemas.microsoft.com/office/drawing/2014/main" xmlns="" id="{A4221ADF-A91C-41FB-A195-73F6E7351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48"/>
              <a:ext cx="240" cy="288"/>
              <a:chOff x="4176" y="1104"/>
              <a:chExt cx="240" cy="288"/>
            </a:xfrm>
          </p:grpSpPr>
          <p:sp>
            <p:nvSpPr>
              <p:cNvPr id="238627" name="Oval 35">
                <a:extLst>
                  <a:ext uri="{FF2B5EF4-FFF2-40B4-BE49-F238E27FC236}">
                    <a16:creationId xmlns:a16="http://schemas.microsoft.com/office/drawing/2014/main" xmlns="" id="{29DA5A22-B9B2-491C-9D8D-7951501BD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28" name="Text Box 36">
                <a:extLst>
                  <a:ext uri="{FF2B5EF4-FFF2-40B4-BE49-F238E27FC236}">
                    <a16:creationId xmlns:a16="http://schemas.microsoft.com/office/drawing/2014/main" xmlns="" id="{A0A6107F-C88F-4A05-957F-DBC7B2528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38629" name="Group 37">
              <a:extLst>
                <a:ext uri="{FF2B5EF4-FFF2-40B4-BE49-F238E27FC236}">
                  <a16:creationId xmlns:a16="http://schemas.microsoft.com/office/drawing/2014/main" xmlns="" id="{5461B369-A77F-4F33-93D2-53FB88888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864"/>
              <a:ext cx="240" cy="288"/>
              <a:chOff x="4176" y="1104"/>
              <a:chExt cx="240" cy="288"/>
            </a:xfrm>
          </p:grpSpPr>
          <p:sp>
            <p:nvSpPr>
              <p:cNvPr id="238630" name="Oval 38">
                <a:extLst>
                  <a:ext uri="{FF2B5EF4-FFF2-40B4-BE49-F238E27FC236}">
                    <a16:creationId xmlns:a16="http://schemas.microsoft.com/office/drawing/2014/main" xmlns="" id="{B06D10FE-4B1E-472D-A99A-98FE5B2B6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31" name="Text Box 39">
                <a:extLst>
                  <a:ext uri="{FF2B5EF4-FFF2-40B4-BE49-F238E27FC236}">
                    <a16:creationId xmlns:a16="http://schemas.microsoft.com/office/drawing/2014/main" xmlns="" id="{CDB62E93-54BE-4712-8E06-071769EAF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sp>
          <p:nvSpPr>
            <p:cNvPr id="238632" name="Text Box 40">
              <a:extLst>
                <a:ext uri="{FF2B5EF4-FFF2-40B4-BE49-F238E27FC236}">
                  <a16:creationId xmlns:a16="http://schemas.microsoft.com/office/drawing/2014/main" xmlns="" id="{91D45774-0009-41D4-9598-8FAE0F13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38633" name="Text Box 41">
              <a:extLst>
                <a:ext uri="{FF2B5EF4-FFF2-40B4-BE49-F238E27FC236}">
                  <a16:creationId xmlns:a16="http://schemas.microsoft.com/office/drawing/2014/main" xmlns="" id="{B5DD5E44-3328-4377-931E-26EE5FE58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38634" name="Line 42">
              <a:extLst>
                <a:ext uri="{FF2B5EF4-FFF2-40B4-BE49-F238E27FC236}">
                  <a16:creationId xmlns:a16="http://schemas.microsoft.com/office/drawing/2014/main" xmlns="" id="{334C6635-F40D-471D-895B-0AD579AC3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635" name="Group 43">
            <a:extLst>
              <a:ext uri="{FF2B5EF4-FFF2-40B4-BE49-F238E27FC236}">
                <a16:creationId xmlns:a16="http://schemas.microsoft.com/office/drawing/2014/main" xmlns="" id="{8002180F-AA0C-463B-87F3-600C33054458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2286001"/>
            <a:ext cx="1295400" cy="1128713"/>
            <a:chOff x="4176" y="816"/>
            <a:chExt cx="816" cy="711"/>
          </a:xfrm>
        </p:grpSpPr>
        <p:grpSp>
          <p:nvGrpSpPr>
            <p:cNvPr id="238636" name="Group 44">
              <a:extLst>
                <a:ext uri="{FF2B5EF4-FFF2-40B4-BE49-F238E27FC236}">
                  <a16:creationId xmlns:a16="http://schemas.microsoft.com/office/drawing/2014/main" xmlns="" id="{5A0E40AB-D71D-4337-98DF-D5786724E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200"/>
              <a:ext cx="240" cy="288"/>
              <a:chOff x="4176" y="1104"/>
              <a:chExt cx="240" cy="288"/>
            </a:xfrm>
          </p:grpSpPr>
          <p:sp>
            <p:nvSpPr>
              <p:cNvPr id="238637" name="Oval 45">
                <a:extLst>
                  <a:ext uri="{FF2B5EF4-FFF2-40B4-BE49-F238E27FC236}">
                    <a16:creationId xmlns:a16="http://schemas.microsoft.com/office/drawing/2014/main" xmlns="" id="{EF22B4B9-0981-4303-9682-67A73A54E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38" name="Text Box 46">
                <a:extLst>
                  <a:ext uri="{FF2B5EF4-FFF2-40B4-BE49-F238E27FC236}">
                    <a16:creationId xmlns:a16="http://schemas.microsoft.com/office/drawing/2014/main" xmlns="" id="{3321E0DB-69F0-46C8-A17F-7A940A142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38639" name="Group 47">
              <a:extLst>
                <a:ext uri="{FF2B5EF4-FFF2-40B4-BE49-F238E27FC236}">
                  <a16:creationId xmlns:a16="http://schemas.microsoft.com/office/drawing/2014/main" xmlns="" id="{19031383-DDB9-4599-B205-C10BA411D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816"/>
              <a:ext cx="240" cy="288"/>
              <a:chOff x="4176" y="1104"/>
              <a:chExt cx="240" cy="288"/>
            </a:xfrm>
          </p:grpSpPr>
          <p:sp>
            <p:nvSpPr>
              <p:cNvPr id="238640" name="Oval 48">
                <a:extLst>
                  <a:ext uri="{FF2B5EF4-FFF2-40B4-BE49-F238E27FC236}">
                    <a16:creationId xmlns:a16="http://schemas.microsoft.com/office/drawing/2014/main" xmlns="" id="{7BD6D3A5-37F5-45BB-B1FD-831AA0E0C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41" name="Text Box 49">
                <a:extLst>
                  <a:ext uri="{FF2B5EF4-FFF2-40B4-BE49-F238E27FC236}">
                    <a16:creationId xmlns:a16="http://schemas.microsoft.com/office/drawing/2014/main" xmlns="" id="{9216484E-3B19-415F-BBF3-DD03C2ADF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sp>
          <p:nvSpPr>
            <p:cNvPr id="238642" name="Text Box 50">
              <a:extLst>
                <a:ext uri="{FF2B5EF4-FFF2-40B4-BE49-F238E27FC236}">
                  <a16:creationId xmlns:a16="http://schemas.microsoft.com/office/drawing/2014/main" xmlns="" id="{4C527854-0279-4F97-B9E9-1DBEC9742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38643" name="Text Box 51">
              <a:extLst>
                <a:ext uri="{FF2B5EF4-FFF2-40B4-BE49-F238E27FC236}">
                  <a16:creationId xmlns:a16="http://schemas.microsoft.com/office/drawing/2014/main" xmlns="" id="{BFDCEDF1-128F-4F48-82AD-7BD7F205C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38644" name="Line 52">
              <a:extLst>
                <a:ext uri="{FF2B5EF4-FFF2-40B4-BE49-F238E27FC236}">
                  <a16:creationId xmlns:a16="http://schemas.microsoft.com/office/drawing/2014/main" xmlns="" id="{6B1CA0BA-9105-4339-AA8F-95C2781A6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45" name="Rectangle 53">
            <a:extLst>
              <a:ext uri="{FF2B5EF4-FFF2-40B4-BE49-F238E27FC236}">
                <a16:creationId xmlns:a16="http://schemas.microsoft.com/office/drawing/2014/main" xmlns="" id="{4A4A5AD3-A169-42E5-9986-3362B55E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33800"/>
            <a:ext cx="1828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en-US" sz="3200"/>
              <a:t>postorder </a:t>
            </a:r>
            <a:r>
              <a:rPr lang="en-US" altLang="en-US" sz="3200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238646" name="Group 54">
            <a:extLst>
              <a:ext uri="{FF2B5EF4-FFF2-40B4-BE49-F238E27FC236}">
                <a16:creationId xmlns:a16="http://schemas.microsoft.com/office/drawing/2014/main" xmlns="" id="{1AAA8BE2-1D98-4530-B3A6-D6A17CC06A8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733801"/>
            <a:ext cx="1295400" cy="1128713"/>
            <a:chOff x="2448" y="864"/>
            <a:chExt cx="816" cy="711"/>
          </a:xfrm>
        </p:grpSpPr>
        <p:grpSp>
          <p:nvGrpSpPr>
            <p:cNvPr id="238647" name="Group 55">
              <a:extLst>
                <a:ext uri="{FF2B5EF4-FFF2-40B4-BE49-F238E27FC236}">
                  <a16:creationId xmlns:a16="http://schemas.microsoft.com/office/drawing/2014/main" xmlns="" id="{F5E9928E-5248-482F-B287-19218179C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48"/>
              <a:ext cx="240" cy="288"/>
              <a:chOff x="4176" y="1104"/>
              <a:chExt cx="240" cy="288"/>
            </a:xfrm>
          </p:grpSpPr>
          <p:sp>
            <p:nvSpPr>
              <p:cNvPr id="238648" name="Oval 56">
                <a:extLst>
                  <a:ext uri="{FF2B5EF4-FFF2-40B4-BE49-F238E27FC236}">
                    <a16:creationId xmlns:a16="http://schemas.microsoft.com/office/drawing/2014/main" xmlns="" id="{2D021D18-513D-49D7-9CFD-F3090D58D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49" name="Text Box 57">
                <a:extLst>
                  <a:ext uri="{FF2B5EF4-FFF2-40B4-BE49-F238E27FC236}">
                    <a16:creationId xmlns:a16="http://schemas.microsoft.com/office/drawing/2014/main" xmlns="" id="{F0E0397F-2470-44D5-8016-46E6E7C3A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38650" name="Group 58">
              <a:extLst>
                <a:ext uri="{FF2B5EF4-FFF2-40B4-BE49-F238E27FC236}">
                  <a16:creationId xmlns:a16="http://schemas.microsoft.com/office/drawing/2014/main" xmlns="" id="{98723041-FE94-4D74-9B59-A6E22C2B1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864"/>
              <a:ext cx="240" cy="288"/>
              <a:chOff x="4176" y="1104"/>
              <a:chExt cx="240" cy="288"/>
            </a:xfrm>
          </p:grpSpPr>
          <p:sp>
            <p:nvSpPr>
              <p:cNvPr id="238651" name="Oval 59">
                <a:extLst>
                  <a:ext uri="{FF2B5EF4-FFF2-40B4-BE49-F238E27FC236}">
                    <a16:creationId xmlns:a16="http://schemas.microsoft.com/office/drawing/2014/main" xmlns="" id="{75DB6064-DE2F-4E74-964B-7F881EF7E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52" name="Text Box 60">
                <a:extLst>
                  <a:ext uri="{FF2B5EF4-FFF2-40B4-BE49-F238E27FC236}">
                    <a16:creationId xmlns:a16="http://schemas.microsoft.com/office/drawing/2014/main" xmlns="" id="{71D2313F-078C-4C90-ADD5-D31B4FB3E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sp>
          <p:nvSpPr>
            <p:cNvPr id="238653" name="Text Box 61">
              <a:extLst>
                <a:ext uri="{FF2B5EF4-FFF2-40B4-BE49-F238E27FC236}">
                  <a16:creationId xmlns:a16="http://schemas.microsoft.com/office/drawing/2014/main" xmlns="" id="{90A64E55-3724-4AAC-98B3-DD8FF31A9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38654" name="Text Box 62">
              <a:extLst>
                <a:ext uri="{FF2B5EF4-FFF2-40B4-BE49-F238E27FC236}">
                  <a16:creationId xmlns:a16="http://schemas.microsoft.com/office/drawing/2014/main" xmlns="" id="{80E7979B-0038-49CA-B7A7-F9F116B1B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38655" name="Line 63">
              <a:extLst>
                <a:ext uri="{FF2B5EF4-FFF2-40B4-BE49-F238E27FC236}">
                  <a16:creationId xmlns:a16="http://schemas.microsoft.com/office/drawing/2014/main" xmlns="" id="{9E55FAFD-85F4-41E5-BC2D-0321B9E0C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656" name="Group 64">
            <a:extLst>
              <a:ext uri="{FF2B5EF4-FFF2-40B4-BE49-F238E27FC236}">
                <a16:creationId xmlns:a16="http://schemas.microsoft.com/office/drawing/2014/main" xmlns="" id="{0A0D39B2-9EF7-49E7-9371-465A73C5977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733801"/>
            <a:ext cx="1295400" cy="1128713"/>
            <a:chOff x="4176" y="816"/>
            <a:chExt cx="816" cy="711"/>
          </a:xfrm>
        </p:grpSpPr>
        <p:grpSp>
          <p:nvGrpSpPr>
            <p:cNvPr id="238657" name="Group 65">
              <a:extLst>
                <a:ext uri="{FF2B5EF4-FFF2-40B4-BE49-F238E27FC236}">
                  <a16:creationId xmlns:a16="http://schemas.microsoft.com/office/drawing/2014/main" xmlns="" id="{2C5F892B-9973-404D-8278-D4AF97AA9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200"/>
              <a:ext cx="240" cy="288"/>
              <a:chOff x="4176" y="1104"/>
              <a:chExt cx="240" cy="288"/>
            </a:xfrm>
          </p:grpSpPr>
          <p:sp>
            <p:nvSpPr>
              <p:cNvPr id="238658" name="Oval 66">
                <a:extLst>
                  <a:ext uri="{FF2B5EF4-FFF2-40B4-BE49-F238E27FC236}">
                    <a16:creationId xmlns:a16="http://schemas.microsoft.com/office/drawing/2014/main" xmlns="" id="{19DCE421-780A-46C3-9881-6E7C85518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59" name="Text Box 67">
                <a:extLst>
                  <a:ext uri="{FF2B5EF4-FFF2-40B4-BE49-F238E27FC236}">
                    <a16:creationId xmlns:a16="http://schemas.microsoft.com/office/drawing/2014/main" xmlns="" id="{0B8B0A37-B5BB-4486-B512-D9A711764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38660" name="Group 68">
              <a:extLst>
                <a:ext uri="{FF2B5EF4-FFF2-40B4-BE49-F238E27FC236}">
                  <a16:creationId xmlns:a16="http://schemas.microsoft.com/office/drawing/2014/main" xmlns="" id="{548CBB85-21EC-477D-81C9-10479136BB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816"/>
              <a:ext cx="240" cy="288"/>
              <a:chOff x="4176" y="1104"/>
              <a:chExt cx="240" cy="288"/>
            </a:xfrm>
          </p:grpSpPr>
          <p:sp>
            <p:nvSpPr>
              <p:cNvPr id="238661" name="Oval 69">
                <a:extLst>
                  <a:ext uri="{FF2B5EF4-FFF2-40B4-BE49-F238E27FC236}">
                    <a16:creationId xmlns:a16="http://schemas.microsoft.com/office/drawing/2014/main" xmlns="" id="{6B347BB8-9080-4155-AA8E-85F877C09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62" name="Text Box 70">
                <a:extLst>
                  <a:ext uri="{FF2B5EF4-FFF2-40B4-BE49-F238E27FC236}">
                    <a16:creationId xmlns:a16="http://schemas.microsoft.com/office/drawing/2014/main" xmlns="" id="{E9A6155B-6E45-405A-B26D-BF57BA6999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sp>
          <p:nvSpPr>
            <p:cNvPr id="238663" name="Text Box 71">
              <a:extLst>
                <a:ext uri="{FF2B5EF4-FFF2-40B4-BE49-F238E27FC236}">
                  <a16:creationId xmlns:a16="http://schemas.microsoft.com/office/drawing/2014/main" xmlns="" id="{78B1F392-229F-4596-A0CC-B1BEC8C7D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38664" name="Text Box 72">
              <a:extLst>
                <a:ext uri="{FF2B5EF4-FFF2-40B4-BE49-F238E27FC236}">
                  <a16:creationId xmlns:a16="http://schemas.microsoft.com/office/drawing/2014/main" xmlns="" id="{7F9FBE42-B1CF-476A-8C55-A996F37E9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38665" name="Line 73">
              <a:extLst>
                <a:ext uri="{FF2B5EF4-FFF2-40B4-BE49-F238E27FC236}">
                  <a16:creationId xmlns:a16="http://schemas.microsoft.com/office/drawing/2014/main" xmlns="" id="{5406A521-4B45-4B2C-A8F1-F4AF0857C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  <p:bldP spid="238624" grpId="0" autoUpdateAnimBg="0"/>
      <p:bldP spid="23864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xmlns="" id="{EFC47DD2-B0F5-434F-B985-82F04A95F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Inorder</a:t>
            </a:r>
            <a:r>
              <a:rPr lang="en-US" altLang="en-US" dirty="0"/>
              <a:t> And Preorder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xmlns="" id="{8536B4B8-8897-46EC-B5D7-D456808D9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9587" y="2057399"/>
            <a:ext cx="9047813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inorder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= g d h b e </a:t>
            </a:r>
            <a:r>
              <a:rPr lang="en-US" altLang="en-US" dirty="0" err="1">
                <a:solidFill>
                  <a:schemeClr val="hlink"/>
                </a:solidFill>
              </a:rPr>
              <a:t>i</a:t>
            </a:r>
            <a:r>
              <a:rPr lang="en-US" altLang="en-US" dirty="0">
                <a:solidFill>
                  <a:schemeClr val="hlink"/>
                </a:solidFill>
              </a:rPr>
              <a:t> a f j c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preorder</a:t>
            </a:r>
            <a:r>
              <a:rPr lang="en-US" altLang="en-US" dirty="0">
                <a:solidFill>
                  <a:schemeClr val="hlink"/>
                </a:solidFill>
              </a:rPr>
              <a:t> = a b d g h e </a:t>
            </a:r>
            <a:r>
              <a:rPr lang="en-US" altLang="en-US" dirty="0" err="1">
                <a:solidFill>
                  <a:schemeClr val="hlink"/>
                </a:solidFill>
              </a:rPr>
              <a:t>i</a:t>
            </a:r>
            <a:r>
              <a:rPr lang="en-US" altLang="en-US" dirty="0">
                <a:solidFill>
                  <a:schemeClr val="hlink"/>
                </a:solidFill>
              </a:rPr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Scan the preorder left to right using the </a:t>
            </a:r>
            <a:r>
              <a:rPr lang="en-US" altLang="en-US" dirty="0" err="1"/>
              <a:t>inorder</a:t>
            </a:r>
            <a:r>
              <a:rPr lang="en-US" altLang="en-US" dirty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</a:t>
            </a:r>
            <a:r>
              <a:rPr lang="en-US" altLang="en-US" dirty="0"/>
              <a:t> is the root of the tree; </a:t>
            </a:r>
            <a:r>
              <a:rPr lang="en-US" altLang="en-US" dirty="0" err="1">
                <a:solidFill>
                  <a:schemeClr val="hlink"/>
                </a:solidFill>
              </a:rPr>
              <a:t>gdhbei</a:t>
            </a:r>
            <a:r>
              <a:rPr lang="en-US" altLang="en-US" dirty="0"/>
              <a:t> are in the left subtree; </a:t>
            </a:r>
            <a:r>
              <a:rPr lang="en-US" altLang="en-US" dirty="0" err="1">
                <a:solidFill>
                  <a:schemeClr val="hlink"/>
                </a:solidFill>
              </a:rPr>
              <a:t>fjc</a:t>
            </a:r>
            <a:r>
              <a:rPr lang="en-US" altLang="en-US" dirty="0"/>
              <a:t> are in the right subtree.</a:t>
            </a:r>
          </a:p>
        </p:txBody>
      </p:sp>
      <p:grpSp>
        <p:nvGrpSpPr>
          <p:cNvPr id="241704" name="Group 40">
            <a:extLst>
              <a:ext uri="{FF2B5EF4-FFF2-40B4-BE49-F238E27FC236}">
                <a16:creationId xmlns:a16="http://schemas.microsoft.com/office/drawing/2014/main" xmlns="" id="{669B8EC3-1487-4865-BE29-C52E946DD64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495801"/>
            <a:ext cx="4572000" cy="1662113"/>
            <a:chOff x="1440" y="2832"/>
            <a:chExt cx="2880" cy="1047"/>
          </a:xfrm>
        </p:grpSpPr>
        <p:grpSp>
          <p:nvGrpSpPr>
            <p:cNvPr id="241695" name="Group 31">
              <a:extLst>
                <a:ext uri="{FF2B5EF4-FFF2-40B4-BE49-F238E27FC236}">
                  <a16:creationId xmlns:a16="http://schemas.microsoft.com/office/drawing/2014/main" xmlns="" id="{9EF7A93D-A1DC-44C4-B538-E88082D7B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832"/>
              <a:ext cx="240" cy="288"/>
              <a:chOff x="4176" y="1104"/>
              <a:chExt cx="240" cy="288"/>
            </a:xfrm>
          </p:grpSpPr>
          <p:sp>
            <p:nvSpPr>
              <p:cNvPr id="241696" name="Oval 32">
                <a:extLst>
                  <a:ext uri="{FF2B5EF4-FFF2-40B4-BE49-F238E27FC236}">
                    <a16:creationId xmlns:a16="http://schemas.microsoft.com/office/drawing/2014/main" xmlns="" id="{8747A0C6-E0C9-495D-A7CD-BE61BA878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97" name="Text Box 33">
                <a:extLst>
                  <a:ext uri="{FF2B5EF4-FFF2-40B4-BE49-F238E27FC236}">
                    <a16:creationId xmlns:a16="http://schemas.microsoft.com/office/drawing/2014/main" xmlns="" id="{7A1E1968-F605-4C6A-B622-34BE00A2E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1698" name="Line 34">
              <a:extLst>
                <a:ext uri="{FF2B5EF4-FFF2-40B4-BE49-F238E27FC236}">
                  <a16:creationId xmlns:a16="http://schemas.microsoft.com/office/drawing/2014/main" xmlns="" id="{EFEE3901-EC5C-469A-B204-02FEFDD47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9" name="Line 35">
              <a:extLst>
                <a:ext uri="{FF2B5EF4-FFF2-40B4-BE49-F238E27FC236}">
                  <a16:creationId xmlns:a16="http://schemas.microsoft.com/office/drawing/2014/main" xmlns="" id="{2AD2DB60-94BA-4F3B-B94C-4566EDE13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00" name="Text Box 36">
              <a:extLst>
                <a:ext uri="{FF2B5EF4-FFF2-40B4-BE49-F238E27FC236}">
                  <a16:creationId xmlns:a16="http://schemas.microsoft.com/office/drawing/2014/main" xmlns="" id="{252BEF8C-9D95-414F-AD94-57E12E7D4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8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41701" name="Text Box 37">
              <a:extLst>
                <a:ext uri="{FF2B5EF4-FFF2-40B4-BE49-F238E27FC236}">
                  <a16:creationId xmlns:a16="http://schemas.microsoft.com/office/drawing/2014/main" xmlns="" id="{69800CD9-B8BF-449E-AC62-1B8FAE25D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gdhbei</a:t>
              </a:r>
            </a:p>
          </p:txBody>
        </p:sp>
        <p:sp>
          <p:nvSpPr>
            <p:cNvPr id="241703" name="Text Box 39">
              <a:extLst>
                <a:ext uri="{FF2B5EF4-FFF2-40B4-BE49-F238E27FC236}">
                  <a16:creationId xmlns:a16="http://schemas.microsoft.com/office/drawing/2014/main" xmlns="" id="{4523B651-0134-498E-BF54-21534FBFA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fjc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xmlns="" id="{EC543EDE-C26F-455D-B473-E2C3014B5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Inorder And Preorder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xmlns="" id="{1A450164-E762-495E-B92F-4F7D55A23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862" y="2667000"/>
            <a:ext cx="10957810" cy="1828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600" dirty="0" err="1"/>
              <a:t>inorder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chemeClr val="hlink"/>
                </a:solidFill>
              </a:rPr>
              <a:t>= g d h b e </a:t>
            </a:r>
            <a:r>
              <a:rPr lang="en-US" altLang="en-US" sz="3600" dirty="0" err="1">
                <a:solidFill>
                  <a:schemeClr val="hlink"/>
                </a:solidFill>
              </a:rPr>
              <a:t>i</a:t>
            </a:r>
            <a:r>
              <a:rPr lang="en-US" altLang="en-US" sz="3600" dirty="0">
                <a:solidFill>
                  <a:schemeClr val="hlink"/>
                </a:solidFill>
              </a:rPr>
              <a:t> a f j c</a:t>
            </a:r>
            <a:endParaRPr lang="en-US" altLang="en-US" sz="3600" dirty="0"/>
          </a:p>
          <a:p>
            <a:pPr>
              <a:lnSpc>
                <a:spcPct val="90000"/>
              </a:lnSpc>
            </a:pPr>
            <a:r>
              <a:rPr lang="en-US" altLang="en-US" sz="3600" dirty="0"/>
              <a:t>preorder = a b d g h e 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c f j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600" dirty="0"/>
          </a:p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rgbClr val="0070C0"/>
                </a:solidFill>
              </a:rPr>
              <a:t>b</a:t>
            </a:r>
            <a:r>
              <a:rPr lang="en-US" altLang="en-US" sz="3600" dirty="0"/>
              <a:t> is the next root; </a:t>
            </a:r>
            <a:r>
              <a:rPr lang="en-US" altLang="en-US" sz="3600" dirty="0" err="1">
                <a:solidFill>
                  <a:srgbClr val="0070C0"/>
                </a:solidFill>
              </a:rPr>
              <a:t>gdh</a:t>
            </a:r>
            <a:r>
              <a:rPr lang="en-US" altLang="en-US" sz="3600" dirty="0">
                <a:solidFill>
                  <a:srgbClr val="0070C0"/>
                </a:solidFill>
              </a:rPr>
              <a:t> </a:t>
            </a:r>
            <a:r>
              <a:rPr lang="en-US" altLang="en-US" sz="3600" dirty="0"/>
              <a:t>are in the left subtree; </a:t>
            </a:r>
            <a:r>
              <a:rPr lang="en-US" altLang="en-US" sz="3600" dirty="0" err="1">
                <a:solidFill>
                  <a:srgbClr val="0070C0"/>
                </a:solidFill>
              </a:rPr>
              <a:t>ei</a:t>
            </a:r>
            <a:r>
              <a:rPr lang="en-US" altLang="en-US" sz="3600" dirty="0">
                <a:solidFill>
                  <a:srgbClr val="0070C0"/>
                </a:solidFill>
              </a:rPr>
              <a:t> </a:t>
            </a:r>
            <a:r>
              <a:rPr lang="en-US" altLang="en-US" sz="3600" dirty="0"/>
              <a:t>are in the right subtree.</a:t>
            </a:r>
          </a:p>
        </p:txBody>
      </p:sp>
      <p:grpSp>
        <p:nvGrpSpPr>
          <p:cNvPr id="242701" name="Group 13">
            <a:extLst>
              <a:ext uri="{FF2B5EF4-FFF2-40B4-BE49-F238E27FC236}">
                <a16:creationId xmlns:a16="http://schemas.microsoft.com/office/drawing/2014/main" xmlns="" id="{523991DE-AA67-45F4-96AC-F18A7A94844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838201"/>
            <a:ext cx="4572000" cy="1662113"/>
            <a:chOff x="1440" y="2832"/>
            <a:chExt cx="2880" cy="1047"/>
          </a:xfrm>
        </p:grpSpPr>
        <p:grpSp>
          <p:nvGrpSpPr>
            <p:cNvPr id="242702" name="Group 14">
              <a:extLst>
                <a:ext uri="{FF2B5EF4-FFF2-40B4-BE49-F238E27FC236}">
                  <a16:creationId xmlns:a16="http://schemas.microsoft.com/office/drawing/2014/main" xmlns="" id="{1F0285F3-CE30-4332-9E49-C8535175A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832"/>
              <a:ext cx="240" cy="288"/>
              <a:chOff x="4176" y="1104"/>
              <a:chExt cx="240" cy="288"/>
            </a:xfrm>
          </p:grpSpPr>
          <p:sp>
            <p:nvSpPr>
              <p:cNvPr id="242703" name="Oval 15">
                <a:extLst>
                  <a:ext uri="{FF2B5EF4-FFF2-40B4-BE49-F238E27FC236}">
                    <a16:creationId xmlns:a16="http://schemas.microsoft.com/office/drawing/2014/main" xmlns="" id="{4B6433D8-94D5-431A-AEA7-17693B764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04" name="Text Box 16">
                <a:extLst>
                  <a:ext uri="{FF2B5EF4-FFF2-40B4-BE49-F238E27FC236}">
                    <a16:creationId xmlns:a16="http://schemas.microsoft.com/office/drawing/2014/main" xmlns="" id="{F089E7C0-465D-4FEB-9F1D-CACB9EF7E5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05" name="Line 17">
              <a:extLst>
                <a:ext uri="{FF2B5EF4-FFF2-40B4-BE49-F238E27FC236}">
                  <a16:creationId xmlns:a16="http://schemas.microsoft.com/office/drawing/2014/main" xmlns="" id="{0CA6B417-8994-451C-8F97-3465568A3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6" name="Line 18">
              <a:extLst>
                <a:ext uri="{FF2B5EF4-FFF2-40B4-BE49-F238E27FC236}">
                  <a16:creationId xmlns:a16="http://schemas.microsoft.com/office/drawing/2014/main" xmlns="" id="{7E23070B-5234-4098-BB77-818F36954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7" name="Text Box 19">
              <a:extLst>
                <a:ext uri="{FF2B5EF4-FFF2-40B4-BE49-F238E27FC236}">
                  <a16:creationId xmlns:a16="http://schemas.microsoft.com/office/drawing/2014/main" xmlns="" id="{CB600FA4-38B4-4397-B48E-3BEBE0B9D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8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42708" name="Text Box 20">
              <a:extLst>
                <a:ext uri="{FF2B5EF4-FFF2-40B4-BE49-F238E27FC236}">
                  <a16:creationId xmlns:a16="http://schemas.microsoft.com/office/drawing/2014/main" xmlns="" id="{6EB4D0DE-89CB-4356-924F-120377BED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gdhbei</a:t>
              </a:r>
            </a:p>
          </p:txBody>
        </p:sp>
        <p:sp>
          <p:nvSpPr>
            <p:cNvPr id="242709" name="Text Box 21">
              <a:extLst>
                <a:ext uri="{FF2B5EF4-FFF2-40B4-BE49-F238E27FC236}">
                  <a16:creationId xmlns:a16="http://schemas.microsoft.com/office/drawing/2014/main" xmlns="" id="{76A70561-FC96-4CB9-A3F6-94DC00F27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fjc</a:t>
              </a:r>
            </a:p>
          </p:txBody>
        </p:sp>
      </p:grpSp>
      <p:grpSp>
        <p:nvGrpSpPr>
          <p:cNvPr id="242726" name="Group 38">
            <a:extLst>
              <a:ext uri="{FF2B5EF4-FFF2-40B4-BE49-F238E27FC236}">
                <a16:creationId xmlns:a16="http://schemas.microsoft.com/office/drawing/2014/main" xmlns="" id="{7028AE65-BC23-42C7-B551-72CD031793F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267201"/>
            <a:ext cx="4724400" cy="2271713"/>
            <a:chOff x="912" y="2688"/>
            <a:chExt cx="2976" cy="1431"/>
          </a:xfrm>
        </p:grpSpPr>
        <p:grpSp>
          <p:nvGrpSpPr>
            <p:cNvPr id="242711" name="Group 23">
              <a:extLst>
                <a:ext uri="{FF2B5EF4-FFF2-40B4-BE49-F238E27FC236}">
                  <a16:creationId xmlns:a16="http://schemas.microsoft.com/office/drawing/2014/main" xmlns="" id="{429D57DF-3BA0-4FD6-8A99-5269AB24C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688"/>
              <a:ext cx="240" cy="288"/>
              <a:chOff x="4176" y="1104"/>
              <a:chExt cx="240" cy="288"/>
            </a:xfrm>
          </p:grpSpPr>
          <p:sp>
            <p:nvSpPr>
              <p:cNvPr id="242712" name="Oval 24">
                <a:extLst>
                  <a:ext uri="{FF2B5EF4-FFF2-40B4-BE49-F238E27FC236}">
                    <a16:creationId xmlns:a16="http://schemas.microsoft.com/office/drawing/2014/main" xmlns="" id="{78CBA567-4D97-4FCF-8B74-F2A0B69CC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13" name="Text Box 25">
                <a:extLst>
                  <a:ext uri="{FF2B5EF4-FFF2-40B4-BE49-F238E27FC236}">
                    <a16:creationId xmlns:a16="http://schemas.microsoft.com/office/drawing/2014/main" xmlns="" id="{63D1A257-AABE-4164-8135-B3282E4E5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14" name="Line 26">
              <a:extLst>
                <a:ext uri="{FF2B5EF4-FFF2-40B4-BE49-F238E27FC236}">
                  <a16:creationId xmlns:a16="http://schemas.microsoft.com/office/drawing/2014/main" xmlns="" id="{B54A1744-084B-4244-A1EE-2A76AB681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5" name="Line 27">
              <a:extLst>
                <a:ext uri="{FF2B5EF4-FFF2-40B4-BE49-F238E27FC236}">
                  <a16:creationId xmlns:a16="http://schemas.microsoft.com/office/drawing/2014/main" xmlns="" id="{C8621943-0A24-4980-B2B3-F52248651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6" name="Text Box 28">
              <a:extLst>
                <a:ext uri="{FF2B5EF4-FFF2-40B4-BE49-F238E27FC236}">
                  <a16:creationId xmlns:a16="http://schemas.microsoft.com/office/drawing/2014/main" xmlns="" id="{A4815A95-3A3A-439C-9E6F-970829DBB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42717" name="Text Box 29">
              <a:extLst>
                <a:ext uri="{FF2B5EF4-FFF2-40B4-BE49-F238E27FC236}">
                  <a16:creationId xmlns:a16="http://schemas.microsoft.com/office/drawing/2014/main" xmlns="" id="{3EFDAA02-7909-4231-849F-C742D40BD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7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gdh</a:t>
              </a:r>
            </a:p>
          </p:txBody>
        </p:sp>
        <p:sp>
          <p:nvSpPr>
            <p:cNvPr id="242718" name="Text Box 30">
              <a:extLst>
                <a:ext uri="{FF2B5EF4-FFF2-40B4-BE49-F238E27FC236}">
                  <a16:creationId xmlns:a16="http://schemas.microsoft.com/office/drawing/2014/main" xmlns="" id="{572991A4-4531-4861-8A8A-AABB732A0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fjc</a:t>
              </a:r>
            </a:p>
          </p:txBody>
        </p:sp>
        <p:grpSp>
          <p:nvGrpSpPr>
            <p:cNvPr id="242719" name="Group 31">
              <a:extLst>
                <a:ext uri="{FF2B5EF4-FFF2-40B4-BE49-F238E27FC236}">
                  <a16:creationId xmlns:a16="http://schemas.microsoft.com/office/drawing/2014/main" xmlns="" id="{49B9B326-FE47-40EF-8FC4-A9671215A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60"/>
              <a:ext cx="240" cy="288"/>
              <a:chOff x="4176" y="1104"/>
              <a:chExt cx="240" cy="288"/>
            </a:xfrm>
          </p:grpSpPr>
          <p:sp>
            <p:nvSpPr>
              <p:cNvPr id="242720" name="Oval 32">
                <a:extLst>
                  <a:ext uri="{FF2B5EF4-FFF2-40B4-BE49-F238E27FC236}">
                    <a16:creationId xmlns:a16="http://schemas.microsoft.com/office/drawing/2014/main" xmlns="" id="{0050B4E7-1E84-4F00-A091-3F285E6DB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21" name="Text Box 33">
                <a:extLst>
                  <a:ext uri="{FF2B5EF4-FFF2-40B4-BE49-F238E27FC236}">
                    <a16:creationId xmlns:a16="http://schemas.microsoft.com/office/drawing/2014/main" xmlns="" id="{D05DC9CF-12AB-4BD3-8B9C-75ABE4A1D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22" name="Text Box 34">
              <a:extLst>
                <a:ext uri="{FF2B5EF4-FFF2-40B4-BE49-F238E27FC236}">
                  <a16:creationId xmlns:a16="http://schemas.microsoft.com/office/drawing/2014/main" xmlns="" id="{B9556EB9-3B29-4FA1-BF51-E44418FFC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42723" name="Text Box 35">
              <a:extLst>
                <a:ext uri="{FF2B5EF4-FFF2-40B4-BE49-F238E27FC236}">
                  <a16:creationId xmlns:a16="http://schemas.microsoft.com/office/drawing/2014/main" xmlns="" id="{080E81F8-B201-4A5E-A15B-4167513E9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ei</a:t>
              </a:r>
            </a:p>
          </p:txBody>
        </p:sp>
        <p:sp>
          <p:nvSpPr>
            <p:cNvPr id="242724" name="Line 36">
              <a:extLst>
                <a:ext uri="{FF2B5EF4-FFF2-40B4-BE49-F238E27FC236}">
                  <a16:creationId xmlns:a16="http://schemas.microsoft.com/office/drawing/2014/main" xmlns="" id="{143B6EB4-1F2D-4F9C-85AF-B26A220F3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25" name="Line 37">
              <a:extLst>
                <a:ext uri="{FF2B5EF4-FFF2-40B4-BE49-F238E27FC236}">
                  <a16:creationId xmlns:a16="http://schemas.microsoft.com/office/drawing/2014/main" xmlns="" id="{FA3DBB72-0686-4735-B1FE-D212652B2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xmlns="" id="{77709417-C6C5-4C67-A748-C567D09B6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Inorder And Preorder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xmlns="" id="{C75DFC2F-B8E4-4D59-BA8B-7427F3C1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9744" y="3133431"/>
            <a:ext cx="11167671" cy="1380110"/>
          </a:xfrm>
        </p:spPr>
        <p:txBody>
          <a:bodyPr>
            <a:noAutofit/>
          </a:bodyPr>
          <a:lstStyle/>
          <a:p>
            <a:r>
              <a:rPr lang="en-US" altLang="en-US" dirty="0" err="1"/>
              <a:t>inorder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= g d h b e </a:t>
            </a:r>
            <a:r>
              <a:rPr lang="en-US" altLang="en-US" dirty="0" err="1">
                <a:solidFill>
                  <a:schemeClr val="hlink"/>
                </a:solidFill>
              </a:rPr>
              <a:t>i</a:t>
            </a:r>
            <a:r>
              <a:rPr lang="en-US" altLang="en-US" dirty="0">
                <a:solidFill>
                  <a:schemeClr val="hlink"/>
                </a:solidFill>
              </a:rPr>
              <a:t> a f j c</a:t>
            </a:r>
          </a:p>
          <a:p>
            <a:r>
              <a:rPr lang="en-US" altLang="en-US" dirty="0"/>
              <a:t>preorder = a b d g h e </a:t>
            </a:r>
            <a:r>
              <a:rPr lang="en-US" altLang="en-US" dirty="0" err="1"/>
              <a:t>i</a:t>
            </a:r>
            <a:r>
              <a:rPr lang="en-US" altLang="en-US" dirty="0"/>
              <a:t> c f j</a:t>
            </a:r>
            <a:endParaRPr lang="en-US" altLang="en-US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d</a:t>
            </a:r>
            <a:r>
              <a:rPr lang="en-US" altLang="en-US" dirty="0"/>
              <a:t> is the next root; </a:t>
            </a:r>
            <a:r>
              <a:rPr lang="en-US" altLang="en-US" dirty="0">
                <a:solidFill>
                  <a:srgbClr val="0070C0"/>
                </a:solidFill>
              </a:rPr>
              <a:t>g </a:t>
            </a:r>
            <a:r>
              <a:rPr lang="en-US" altLang="en-US" dirty="0"/>
              <a:t>is in the left subtree; </a:t>
            </a:r>
            <a:r>
              <a:rPr lang="en-US" altLang="en-US" dirty="0">
                <a:solidFill>
                  <a:srgbClr val="0070C0"/>
                </a:solidFill>
              </a:rPr>
              <a:t>h</a:t>
            </a:r>
            <a:r>
              <a:rPr lang="en-US" altLang="en-US" dirty="0"/>
              <a:t> is in the right subtree.</a:t>
            </a:r>
          </a:p>
        </p:txBody>
      </p:sp>
      <p:grpSp>
        <p:nvGrpSpPr>
          <p:cNvPr id="243725" name="Group 13">
            <a:extLst>
              <a:ext uri="{FF2B5EF4-FFF2-40B4-BE49-F238E27FC236}">
                <a16:creationId xmlns:a16="http://schemas.microsoft.com/office/drawing/2014/main" xmlns="" id="{2EE93735-832C-4E2E-9EB4-8C468ED3976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685801"/>
            <a:ext cx="4724400" cy="1981201"/>
            <a:chOff x="912" y="2688"/>
            <a:chExt cx="2976" cy="1431"/>
          </a:xfrm>
        </p:grpSpPr>
        <p:grpSp>
          <p:nvGrpSpPr>
            <p:cNvPr id="243726" name="Group 14">
              <a:extLst>
                <a:ext uri="{FF2B5EF4-FFF2-40B4-BE49-F238E27FC236}">
                  <a16:creationId xmlns:a16="http://schemas.microsoft.com/office/drawing/2014/main" xmlns="" id="{E9432DFF-7DF7-4874-8432-12CF5615D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688"/>
              <a:ext cx="240" cy="288"/>
              <a:chOff x="4176" y="1104"/>
              <a:chExt cx="240" cy="288"/>
            </a:xfrm>
          </p:grpSpPr>
          <p:sp>
            <p:nvSpPr>
              <p:cNvPr id="243727" name="Oval 15">
                <a:extLst>
                  <a:ext uri="{FF2B5EF4-FFF2-40B4-BE49-F238E27FC236}">
                    <a16:creationId xmlns:a16="http://schemas.microsoft.com/office/drawing/2014/main" xmlns="" id="{F76FA70E-F86A-4099-9225-3773E95A3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28" name="Text Box 16">
                <a:extLst>
                  <a:ext uri="{FF2B5EF4-FFF2-40B4-BE49-F238E27FC236}">
                    <a16:creationId xmlns:a16="http://schemas.microsoft.com/office/drawing/2014/main" xmlns="" id="{43D8DFED-3C2A-41F9-918F-C065EB31D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29" name="Line 17">
              <a:extLst>
                <a:ext uri="{FF2B5EF4-FFF2-40B4-BE49-F238E27FC236}">
                  <a16:creationId xmlns:a16="http://schemas.microsoft.com/office/drawing/2014/main" xmlns="" id="{EDD99A11-F17A-4236-ABD4-645DC5945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30" name="Line 18">
              <a:extLst>
                <a:ext uri="{FF2B5EF4-FFF2-40B4-BE49-F238E27FC236}">
                  <a16:creationId xmlns:a16="http://schemas.microsoft.com/office/drawing/2014/main" xmlns="" id="{182C0E5A-DAE4-4F9D-BBEF-1F0E95DD6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31" name="Text Box 19">
              <a:extLst>
                <a:ext uri="{FF2B5EF4-FFF2-40B4-BE49-F238E27FC236}">
                  <a16:creationId xmlns:a16="http://schemas.microsoft.com/office/drawing/2014/main" xmlns="" id="{E5B249DA-D3F3-4122-AE59-06E995E6C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43732" name="Text Box 20">
              <a:extLst>
                <a:ext uri="{FF2B5EF4-FFF2-40B4-BE49-F238E27FC236}">
                  <a16:creationId xmlns:a16="http://schemas.microsoft.com/office/drawing/2014/main" xmlns="" id="{A72F1598-C0D1-44BE-A306-7C7F20925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7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gdh</a:t>
              </a:r>
            </a:p>
          </p:txBody>
        </p:sp>
        <p:sp>
          <p:nvSpPr>
            <p:cNvPr id="243733" name="Text Box 21">
              <a:extLst>
                <a:ext uri="{FF2B5EF4-FFF2-40B4-BE49-F238E27FC236}">
                  <a16:creationId xmlns:a16="http://schemas.microsoft.com/office/drawing/2014/main" xmlns="" id="{F75DF5EA-FCFA-48E9-9C07-D8778C4EE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fjc</a:t>
              </a:r>
            </a:p>
          </p:txBody>
        </p:sp>
        <p:grpSp>
          <p:nvGrpSpPr>
            <p:cNvPr id="243734" name="Group 22">
              <a:extLst>
                <a:ext uri="{FF2B5EF4-FFF2-40B4-BE49-F238E27FC236}">
                  <a16:creationId xmlns:a16="http://schemas.microsoft.com/office/drawing/2014/main" xmlns="" id="{E28B0884-E879-4560-8C33-037CFBA79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60"/>
              <a:ext cx="240" cy="288"/>
              <a:chOff x="4176" y="1104"/>
              <a:chExt cx="240" cy="288"/>
            </a:xfrm>
          </p:grpSpPr>
          <p:sp>
            <p:nvSpPr>
              <p:cNvPr id="243735" name="Oval 23">
                <a:extLst>
                  <a:ext uri="{FF2B5EF4-FFF2-40B4-BE49-F238E27FC236}">
                    <a16:creationId xmlns:a16="http://schemas.microsoft.com/office/drawing/2014/main" xmlns="" id="{040A1D4F-106B-4EE1-8BC8-A595F373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36" name="Text Box 24">
                <a:extLst>
                  <a:ext uri="{FF2B5EF4-FFF2-40B4-BE49-F238E27FC236}">
                    <a16:creationId xmlns:a16="http://schemas.microsoft.com/office/drawing/2014/main" xmlns="" id="{17D33B4B-1B8D-4AAE-BDA4-E1BD6E19F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37" name="Text Box 25">
              <a:extLst>
                <a:ext uri="{FF2B5EF4-FFF2-40B4-BE49-F238E27FC236}">
                  <a16:creationId xmlns:a16="http://schemas.microsoft.com/office/drawing/2014/main" xmlns="" id="{BB7E7EC9-F846-40EB-95EE-1DB899964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43738" name="Text Box 26">
              <a:extLst>
                <a:ext uri="{FF2B5EF4-FFF2-40B4-BE49-F238E27FC236}">
                  <a16:creationId xmlns:a16="http://schemas.microsoft.com/office/drawing/2014/main" xmlns="" id="{42C49DAD-2084-44D9-B981-08D0BD872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ei</a:t>
              </a:r>
            </a:p>
          </p:txBody>
        </p:sp>
        <p:sp>
          <p:nvSpPr>
            <p:cNvPr id="243739" name="Line 27">
              <a:extLst>
                <a:ext uri="{FF2B5EF4-FFF2-40B4-BE49-F238E27FC236}">
                  <a16:creationId xmlns:a16="http://schemas.microsoft.com/office/drawing/2014/main" xmlns="" id="{A3432A36-2BC7-435A-B8B7-74DBFC50C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40" name="Line 28">
              <a:extLst>
                <a:ext uri="{FF2B5EF4-FFF2-40B4-BE49-F238E27FC236}">
                  <a16:creationId xmlns:a16="http://schemas.microsoft.com/office/drawing/2014/main" xmlns="" id="{CFF60901-8E7C-4DD5-8C33-CB72E36A7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3770" name="Group 58">
            <a:extLst>
              <a:ext uri="{FF2B5EF4-FFF2-40B4-BE49-F238E27FC236}">
                <a16:creationId xmlns:a16="http://schemas.microsoft.com/office/drawing/2014/main" xmlns="" id="{CD19D6E3-095D-43F5-B65C-4FBC91D94F8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771300"/>
            <a:ext cx="4572000" cy="2049681"/>
            <a:chOff x="1248" y="2745"/>
            <a:chExt cx="2880" cy="1479"/>
          </a:xfrm>
        </p:grpSpPr>
        <p:grpSp>
          <p:nvGrpSpPr>
            <p:cNvPr id="243742" name="Group 30">
              <a:extLst>
                <a:ext uri="{FF2B5EF4-FFF2-40B4-BE49-F238E27FC236}">
                  <a16:creationId xmlns:a16="http://schemas.microsoft.com/office/drawing/2014/main" xmlns="" id="{5378D88C-8DA4-4D74-8AD3-3CA804FD8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745"/>
              <a:ext cx="240" cy="288"/>
              <a:chOff x="4176" y="1104"/>
              <a:chExt cx="240" cy="288"/>
            </a:xfrm>
          </p:grpSpPr>
          <p:sp>
            <p:nvSpPr>
              <p:cNvPr id="243743" name="Oval 31">
                <a:extLst>
                  <a:ext uri="{FF2B5EF4-FFF2-40B4-BE49-F238E27FC236}">
                    <a16:creationId xmlns:a16="http://schemas.microsoft.com/office/drawing/2014/main" xmlns="" id="{051B8387-2C7A-4826-B365-1BD8BABF2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44" name="Text Box 32">
                <a:extLst>
                  <a:ext uri="{FF2B5EF4-FFF2-40B4-BE49-F238E27FC236}">
                    <a16:creationId xmlns:a16="http://schemas.microsoft.com/office/drawing/2014/main" xmlns="" id="{D775CEF8-51FB-429A-9986-0D3755903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47" name="Text Box 35">
              <a:extLst>
                <a:ext uri="{FF2B5EF4-FFF2-40B4-BE49-F238E27FC236}">
                  <a16:creationId xmlns:a16="http://schemas.microsoft.com/office/drawing/2014/main" xmlns="" id="{EC4EC934-0328-4A7D-A786-59525001B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74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/>
                <a:t>a</a:t>
              </a:r>
            </a:p>
          </p:txBody>
        </p:sp>
        <p:sp>
          <p:nvSpPr>
            <p:cNvPr id="243748" name="Text Box 36">
              <a:extLst>
                <a:ext uri="{FF2B5EF4-FFF2-40B4-BE49-F238E27FC236}">
                  <a16:creationId xmlns:a16="http://schemas.microsoft.com/office/drawing/2014/main" xmlns="" id="{11BE60B6-61D3-4406-A28E-FFE3FAEA8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84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243749" name="Text Box 37">
              <a:extLst>
                <a:ext uri="{FF2B5EF4-FFF2-40B4-BE49-F238E27FC236}">
                  <a16:creationId xmlns:a16="http://schemas.microsoft.com/office/drawing/2014/main" xmlns="" id="{5D55968E-1DA9-4F5B-AD23-338311B75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7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fjc</a:t>
              </a:r>
            </a:p>
          </p:txBody>
        </p:sp>
        <p:grpSp>
          <p:nvGrpSpPr>
            <p:cNvPr id="243750" name="Group 38">
              <a:extLst>
                <a:ext uri="{FF2B5EF4-FFF2-40B4-BE49-F238E27FC236}">
                  <a16:creationId xmlns:a16="http://schemas.microsoft.com/office/drawing/2014/main" xmlns="" id="{E36224AB-CB8F-4CFC-9D3D-A8D37B186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072"/>
              <a:ext cx="240" cy="288"/>
              <a:chOff x="4176" y="1104"/>
              <a:chExt cx="240" cy="288"/>
            </a:xfrm>
          </p:grpSpPr>
          <p:sp>
            <p:nvSpPr>
              <p:cNvPr id="243751" name="Oval 39">
                <a:extLst>
                  <a:ext uri="{FF2B5EF4-FFF2-40B4-BE49-F238E27FC236}">
                    <a16:creationId xmlns:a16="http://schemas.microsoft.com/office/drawing/2014/main" xmlns="" id="{CBE6700C-7340-442F-A0EC-D9EC96E7D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52" name="Text Box 40">
                <a:extLst>
                  <a:ext uri="{FF2B5EF4-FFF2-40B4-BE49-F238E27FC236}">
                    <a16:creationId xmlns:a16="http://schemas.microsoft.com/office/drawing/2014/main" xmlns="" id="{9BCCF114-732C-421D-B9C1-164382AD3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53" name="Text Box 41">
              <a:extLst>
                <a:ext uri="{FF2B5EF4-FFF2-40B4-BE49-F238E27FC236}">
                  <a16:creationId xmlns:a16="http://schemas.microsoft.com/office/drawing/2014/main" xmlns="" id="{3B8EA5D5-4919-498A-857B-5CAA1C640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07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43754" name="Text Box 42">
              <a:extLst>
                <a:ext uri="{FF2B5EF4-FFF2-40B4-BE49-F238E27FC236}">
                  <a16:creationId xmlns:a16="http://schemas.microsoft.com/office/drawing/2014/main" xmlns="" id="{2523FE9B-5E6B-45AD-BEE9-C57BCDD41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5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chemeClr val="hlink"/>
                  </a:solidFill>
                </a:rPr>
                <a:t>ei</a:t>
              </a:r>
              <a:endParaRPr lang="en-US" altLang="en-US" sz="2800" dirty="0">
                <a:solidFill>
                  <a:schemeClr val="hlink"/>
                </a:solidFill>
              </a:endParaRPr>
            </a:p>
          </p:txBody>
        </p:sp>
        <p:sp>
          <p:nvSpPr>
            <p:cNvPr id="243755" name="Line 43">
              <a:extLst>
                <a:ext uri="{FF2B5EF4-FFF2-40B4-BE49-F238E27FC236}">
                  <a16:creationId xmlns:a16="http://schemas.microsoft.com/office/drawing/2014/main" xmlns="" id="{8383500A-3FE3-4DDC-9700-42C903B71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36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6" name="Line 44">
              <a:extLst>
                <a:ext uri="{FF2B5EF4-FFF2-40B4-BE49-F238E27FC236}">
                  <a16:creationId xmlns:a16="http://schemas.microsoft.com/office/drawing/2014/main" xmlns="" id="{A6C937BD-4568-4AA8-BDB1-7BCCCCFB4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36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7" name="Line 45">
              <a:extLst>
                <a:ext uri="{FF2B5EF4-FFF2-40B4-BE49-F238E27FC236}">
                  <a16:creationId xmlns:a16="http://schemas.microsoft.com/office/drawing/2014/main" xmlns="" id="{574FCD24-ABA9-4E97-8599-CE46012B7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928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8" name="Line 46">
              <a:extLst>
                <a:ext uri="{FF2B5EF4-FFF2-40B4-BE49-F238E27FC236}">
                  <a16:creationId xmlns:a16="http://schemas.microsoft.com/office/drawing/2014/main" xmlns="" id="{F822FD67-6E59-4247-8136-F776CFCF5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28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3759" name="Group 47">
              <a:extLst>
                <a:ext uri="{FF2B5EF4-FFF2-40B4-BE49-F238E27FC236}">
                  <a16:creationId xmlns:a16="http://schemas.microsoft.com/office/drawing/2014/main" xmlns="" id="{C01902D9-D936-4B7E-97E5-757707663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504"/>
              <a:ext cx="240" cy="288"/>
              <a:chOff x="4176" y="1104"/>
              <a:chExt cx="240" cy="288"/>
            </a:xfrm>
          </p:grpSpPr>
          <p:sp>
            <p:nvSpPr>
              <p:cNvPr id="243760" name="Oval 48">
                <a:extLst>
                  <a:ext uri="{FF2B5EF4-FFF2-40B4-BE49-F238E27FC236}">
                    <a16:creationId xmlns:a16="http://schemas.microsoft.com/office/drawing/2014/main" xmlns="" id="{F983E1D4-66D1-4FA1-B220-C14835D4E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61" name="Text Box 49">
                <a:extLst>
                  <a:ext uri="{FF2B5EF4-FFF2-40B4-BE49-F238E27FC236}">
                    <a16:creationId xmlns:a16="http://schemas.microsoft.com/office/drawing/2014/main" xmlns="" id="{4671C73D-FA0C-4D24-ADA2-6DF980FEE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62" name="Text Box 50">
              <a:extLst>
                <a:ext uri="{FF2B5EF4-FFF2-40B4-BE49-F238E27FC236}">
                  <a16:creationId xmlns:a16="http://schemas.microsoft.com/office/drawing/2014/main" xmlns="" id="{5560CD49-C08B-4F7C-B1E6-6CDCA68CF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0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d</a:t>
              </a:r>
            </a:p>
          </p:txBody>
        </p:sp>
        <p:sp>
          <p:nvSpPr>
            <p:cNvPr id="243763" name="Line 51">
              <a:extLst>
                <a:ext uri="{FF2B5EF4-FFF2-40B4-BE49-F238E27FC236}">
                  <a16:creationId xmlns:a16="http://schemas.microsoft.com/office/drawing/2014/main" xmlns="" id="{C292EFC9-FEC8-48E4-9DAF-A820BE24E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64" name="Line 52">
              <a:extLst>
                <a:ext uri="{FF2B5EF4-FFF2-40B4-BE49-F238E27FC236}">
                  <a16:creationId xmlns:a16="http://schemas.microsoft.com/office/drawing/2014/main" xmlns="" id="{C117FF16-71BA-42BD-9390-08B593767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69" name="Text Box 57">
              <a:extLst>
                <a:ext uri="{FF2B5EF4-FFF2-40B4-BE49-F238E27FC236}">
                  <a16:creationId xmlns:a16="http://schemas.microsoft.com/office/drawing/2014/main" xmlns="" id="{D5260AFC-C485-4E7F-81ED-175A22950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97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xmlns="" id="{014BE71A-3BC3-472D-AC8B-302A63511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Inorder And Postorder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xmlns="" id="{1DDF6C3A-265C-4252-A474-1856C9147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Scan </a:t>
            </a:r>
            <a:r>
              <a:rPr lang="en-US" altLang="en-US" dirty="0" err="1"/>
              <a:t>postorder</a:t>
            </a:r>
            <a:r>
              <a:rPr lang="en-US" altLang="en-US" dirty="0"/>
              <a:t> from right to left using </a:t>
            </a:r>
            <a:r>
              <a:rPr lang="en-US" altLang="en-US" dirty="0" err="1"/>
              <a:t>inorder</a:t>
            </a:r>
            <a:r>
              <a:rPr lang="en-US" altLang="en-US" dirty="0"/>
              <a:t> to separate left and right subtrees.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err="1"/>
              <a:t>inorder</a:t>
            </a:r>
            <a:r>
              <a:rPr lang="en-US" altLang="en-US" sz="3600" dirty="0"/>
              <a:t> = g d h b e 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a f j c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err="1"/>
              <a:t>postorder</a:t>
            </a:r>
            <a:r>
              <a:rPr lang="en-US" altLang="en-US" sz="3600" dirty="0"/>
              <a:t> = g h d 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e b j f c a</a:t>
            </a:r>
          </a:p>
          <a:p>
            <a:r>
              <a:rPr lang="en-US" altLang="en-US" dirty="0"/>
              <a:t>Tree root is </a:t>
            </a:r>
            <a:r>
              <a:rPr lang="en-US" altLang="en-US" dirty="0">
                <a:solidFill>
                  <a:srgbClr val="0070C0"/>
                </a:solidFill>
              </a:rPr>
              <a:t>a</a:t>
            </a:r>
            <a:r>
              <a:rPr lang="en-US" altLang="en-US" dirty="0"/>
              <a:t>; </a:t>
            </a:r>
            <a:r>
              <a:rPr lang="en-US" altLang="en-US" dirty="0" err="1">
                <a:solidFill>
                  <a:srgbClr val="0070C0"/>
                </a:solidFill>
              </a:rPr>
              <a:t>gdhbei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are in left subtree; </a:t>
            </a:r>
            <a:r>
              <a:rPr lang="en-US" altLang="en-US" dirty="0" err="1">
                <a:solidFill>
                  <a:srgbClr val="0070C0"/>
                </a:solidFill>
              </a:rPr>
              <a:t>fjc</a:t>
            </a:r>
            <a:r>
              <a:rPr lang="en-US" altLang="en-US" dirty="0"/>
              <a:t> are in right subtree.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8C360063-61A4-4C97-924A-BCE5FB720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410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Preorder And </a:t>
            </a:r>
            <a:r>
              <a:rPr lang="en-US" altLang="en-US" dirty="0" err="1"/>
              <a:t>Postorder</a:t>
            </a:r>
            <a:endParaRPr lang="en-US" altLang="en-US" dirty="0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145F649C-5D82-4EA2-B9CB-75390C370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26670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preorder </a:t>
            </a:r>
            <a:r>
              <a:rPr lang="en-US" altLang="en-US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240644" name="Group 4">
            <a:extLst>
              <a:ext uri="{FF2B5EF4-FFF2-40B4-BE49-F238E27FC236}">
                <a16:creationId xmlns:a16="http://schemas.microsoft.com/office/drawing/2014/main" xmlns="" id="{D28B638E-02FC-4A88-BC60-427CAD3B630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371601"/>
            <a:ext cx="1295400" cy="1128713"/>
            <a:chOff x="2448" y="864"/>
            <a:chExt cx="816" cy="711"/>
          </a:xfrm>
        </p:grpSpPr>
        <p:grpSp>
          <p:nvGrpSpPr>
            <p:cNvPr id="240645" name="Group 5">
              <a:extLst>
                <a:ext uri="{FF2B5EF4-FFF2-40B4-BE49-F238E27FC236}">
                  <a16:creationId xmlns:a16="http://schemas.microsoft.com/office/drawing/2014/main" xmlns="" id="{2D1258A7-6229-422A-BA36-577D49F24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48"/>
              <a:ext cx="240" cy="288"/>
              <a:chOff x="4176" y="1104"/>
              <a:chExt cx="240" cy="288"/>
            </a:xfrm>
          </p:grpSpPr>
          <p:sp>
            <p:nvSpPr>
              <p:cNvPr id="240646" name="Oval 6">
                <a:extLst>
                  <a:ext uri="{FF2B5EF4-FFF2-40B4-BE49-F238E27FC236}">
                    <a16:creationId xmlns:a16="http://schemas.microsoft.com/office/drawing/2014/main" xmlns="" id="{7CC5797E-DB6C-4262-8E45-CB563C97A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47" name="Text Box 7">
                <a:extLst>
                  <a:ext uri="{FF2B5EF4-FFF2-40B4-BE49-F238E27FC236}">
                    <a16:creationId xmlns:a16="http://schemas.microsoft.com/office/drawing/2014/main" xmlns="" id="{4E432700-6C8F-46A6-9673-0D9E588482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40648" name="Group 8">
              <a:extLst>
                <a:ext uri="{FF2B5EF4-FFF2-40B4-BE49-F238E27FC236}">
                  <a16:creationId xmlns:a16="http://schemas.microsoft.com/office/drawing/2014/main" xmlns="" id="{A12ADE91-E59A-4271-B65B-1E5A3D30A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864"/>
              <a:ext cx="240" cy="288"/>
              <a:chOff x="4176" y="1104"/>
              <a:chExt cx="240" cy="288"/>
            </a:xfrm>
          </p:grpSpPr>
          <p:sp>
            <p:nvSpPr>
              <p:cNvPr id="240649" name="Oval 9">
                <a:extLst>
                  <a:ext uri="{FF2B5EF4-FFF2-40B4-BE49-F238E27FC236}">
                    <a16:creationId xmlns:a16="http://schemas.microsoft.com/office/drawing/2014/main" xmlns="" id="{EABD534F-3C81-4BAC-857A-CFDF0F30D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50" name="Text Box 10">
                <a:extLst>
                  <a:ext uri="{FF2B5EF4-FFF2-40B4-BE49-F238E27FC236}">
                    <a16:creationId xmlns:a16="http://schemas.microsoft.com/office/drawing/2014/main" xmlns="" id="{F9E1DB97-546C-45DB-B3F1-8307E45F2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sp>
          <p:nvSpPr>
            <p:cNvPr id="240651" name="Text Box 11">
              <a:extLst>
                <a:ext uri="{FF2B5EF4-FFF2-40B4-BE49-F238E27FC236}">
                  <a16:creationId xmlns:a16="http://schemas.microsoft.com/office/drawing/2014/main" xmlns="" id="{9B8F8030-7370-40F1-8923-3A4C41146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40652" name="Text Box 12">
              <a:extLst>
                <a:ext uri="{FF2B5EF4-FFF2-40B4-BE49-F238E27FC236}">
                  <a16:creationId xmlns:a16="http://schemas.microsoft.com/office/drawing/2014/main" xmlns="" id="{25784367-BCB8-4E79-ADB9-A9A6994FD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40653" name="Line 13">
              <a:extLst>
                <a:ext uri="{FF2B5EF4-FFF2-40B4-BE49-F238E27FC236}">
                  <a16:creationId xmlns:a16="http://schemas.microsoft.com/office/drawing/2014/main" xmlns="" id="{3E3DF3C1-78BB-4099-A8E1-F9B625431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654" name="Group 14">
            <a:extLst>
              <a:ext uri="{FF2B5EF4-FFF2-40B4-BE49-F238E27FC236}">
                <a16:creationId xmlns:a16="http://schemas.microsoft.com/office/drawing/2014/main" xmlns="" id="{7F9E52CB-E15A-47C7-A1E5-F8E204AC941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371601"/>
            <a:ext cx="1295400" cy="1128713"/>
            <a:chOff x="4176" y="816"/>
            <a:chExt cx="816" cy="711"/>
          </a:xfrm>
        </p:grpSpPr>
        <p:grpSp>
          <p:nvGrpSpPr>
            <p:cNvPr id="240655" name="Group 15">
              <a:extLst>
                <a:ext uri="{FF2B5EF4-FFF2-40B4-BE49-F238E27FC236}">
                  <a16:creationId xmlns:a16="http://schemas.microsoft.com/office/drawing/2014/main" xmlns="" id="{A1263F72-798B-41FF-B6C7-5C99F32F4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200"/>
              <a:ext cx="240" cy="288"/>
              <a:chOff x="4176" y="1104"/>
              <a:chExt cx="240" cy="288"/>
            </a:xfrm>
          </p:grpSpPr>
          <p:sp>
            <p:nvSpPr>
              <p:cNvPr id="240656" name="Oval 16">
                <a:extLst>
                  <a:ext uri="{FF2B5EF4-FFF2-40B4-BE49-F238E27FC236}">
                    <a16:creationId xmlns:a16="http://schemas.microsoft.com/office/drawing/2014/main" xmlns="" id="{E6A14905-6163-45EA-885F-B65FCBC79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57" name="Text Box 17">
                <a:extLst>
                  <a:ext uri="{FF2B5EF4-FFF2-40B4-BE49-F238E27FC236}">
                    <a16:creationId xmlns:a16="http://schemas.microsoft.com/office/drawing/2014/main" xmlns="" id="{388F9F5C-2239-4E1C-A3CD-574B6EA73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40658" name="Group 18">
              <a:extLst>
                <a:ext uri="{FF2B5EF4-FFF2-40B4-BE49-F238E27FC236}">
                  <a16:creationId xmlns:a16="http://schemas.microsoft.com/office/drawing/2014/main" xmlns="" id="{28491F93-8F92-44DA-B93D-69856612F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816"/>
              <a:ext cx="240" cy="288"/>
              <a:chOff x="4176" y="1104"/>
              <a:chExt cx="240" cy="288"/>
            </a:xfrm>
          </p:grpSpPr>
          <p:sp>
            <p:nvSpPr>
              <p:cNvPr id="240659" name="Oval 19">
                <a:extLst>
                  <a:ext uri="{FF2B5EF4-FFF2-40B4-BE49-F238E27FC236}">
                    <a16:creationId xmlns:a16="http://schemas.microsoft.com/office/drawing/2014/main" xmlns="" id="{D4BE362E-A48B-400F-AB0A-B22A74847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0" name="Text Box 20">
                <a:extLst>
                  <a:ext uri="{FF2B5EF4-FFF2-40B4-BE49-F238E27FC236}">
                    <a16:creationId xmlns:a16="http://schemas.microsoft.com/office/drawing/2014/main" xmlns="" id="{0AF252D4-316F-4CBE-BE90-8787EE566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sp>
          <p:nvSpPr>
            <p:cNvPr id="240661" name="Text Box 21">
              <a:extLst>
                <a:ext uri="{FF2B5EF4-FFF2-40B4-BE49-F238E27FC236}">
                  <a16:creationId xmlns:a16="http://schemas.microsoft.com/office/drawing/2014/main" xmlns="" id="{11DFD6E6-A7FB-4ECD-8B88-E15DB4F02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a</a:t>
              </a:r>
            </a:p>
          </p:txBody>
        </p:sp>
        <p:sp>
          <p:nvSpPr>
            <p:cNvPr id="240662" name="Text Box 22">
              <a:extLst>
                <a:ext uri="{FF2B5EF4-FFF2-40B4-BE49-F238E27FC236}">
                  <a16:creationId xmlns:a16="http://schemas.microsoft.com/office/drawing/2014/main" xmlns="" id="{34B77660-A313-43EF-B9FB-EB95F437D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b</a:t>
              </a:r>
            </a:p>
          </p:txBody>
        </p:sp>
        <p:sp>
          <p:nvSpPr>
            <p:cNvPr id="240663" name="Line 23">
              <a:extLst>
                <a:ext uri="{FF2B5EF4-FFF2-40B4-BE49-F238E27FC236}">
                  <a16:creationId xmlns:a16="http://schemas.microsoft.com/office/drawing/2014/main" xmlns="" id="{C4FB4869-E0A2-48F7-9F79-00F7FC29C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0685" name="Rectangle 45">
            <a:extLst>
              <a:ext uri="{FF2B5EF4-FFF2-40B4-BE49-F238E27FC236}">
                <a16:creationId xmlns:a16="http://schemas.microsoft.com/office/drawing/2014/main" xmlns="" id="{DB310F37-B9DC-4CF0-A9B4-51A2087B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274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en-US" sz="3200"/>
              <a:t>postorder </a:t>
            </a:r>
            <a:r>
              <a:rPr lang="en-US" altLang="en-US" sz="3200">
                <a:solidFill>
                  <a:schemeClr val="hlink"/>
                </a:solidFill>
              </a:rPr>
              <a:t>= ba</a:t>
            </a:r>
          </a:p>
        </p:txBody>
      </p:sp>
      <p:sp>
        <p:nvSpPr>
          <p:cNvPr id="240727" name="Text Box 87">
            <a:extLst>
              <a:ext uri="{FF2B5EF4-FFF2-40B4-BE49-F238E27FC236}">
                <a16:creationId xmlns:a16="http://schemas.microsoft.com/office/drawing/2014/main" xmlns="" id="{BD031DC6-2CD3-4F1E-8014-C3A6A4512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59" y="3200401"/>
            <a:ext cx="103282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/>
              <a:t>Preorder and </a:t>
            </a:r>
            <a:r>
              <a:rPr lang="en-US" altLang="en-US" sz="3200" dirty="0" err="1"/>
              <a:t>postorder</a:t>
            </a:r>
            <a:r>
              <a:rPr lang="en-US" altLang="en-US" sz="3200" dirty="0"/>
              <a:t> do not uniquely define a binary tree.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endParaRPr lang="en-US" altLang="en-US" sz="3200" dirty="0"/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endParaRPr lang="en-US" altLang="en-US" sz="32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  <p:bldP spid="240685" grpId="0" autoUpdateAnimBg="0"/>
      <p:bldP spid="2407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E1B0A-6C47-4B50-9210-905672D5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47898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Suppose the following sequences list the nodes of a binary tree T in preorder and </a:t>
            </a:r>
            <a:r>
              <a:rPr lang="en-US" sz="3200" dirty="0" err="1"/>
              <a:t>inorder</a:t>
            </a:r>
            <a:r>
              <a:rPr lang="en-US" sz="3200" dirty="0"/>
              <a:t>, respectively: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Preorder: G  B  Q  A  C  K  F  P  D  E  R  H</a:t>
            </a:r>
            <a:br>
              <a:rPr lang="en-US" sz="3200" b="1" dirty="0"/>
            </a:br>
            <a:r>
              <a:rPr lang="en-US" sz="3200" b="1" dirty="0"/>
              <a:t>	</a:t>
            </a:r>
            <a:r>
              <a:rPr lang="en-US" sz="3200" b="1" dirty="0" err="1"/>
              <a:t>Inorder</a:t>
            </a:r>
            <a:r>
              <a:rPr lang="en-US" sz="3200" b="1" dirty="0"/>
              <a:t>:   Q  B  K  C  F  A  G  P  E  D  H  R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>Draw the diagram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756BFC-F89D-40F6-B7E6-99AFE7A7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7580"/>
            <a:ext cx="10515600" cy="2489382"/>
          </a:xfrm>
        </p:spPr>
        <p:txBody>
          <a:bodyPr/>
          <a:lstStyle/>
          <a:p>
            <a:r>
              <a:rPr lang="en-US" dirty="0"/>
              <a:t>Example: 7.1-7.8</a:t>
            </a:r>
          </a:p>
          <a:p>
            <a:r>
              <a:rPr lang="en-US" dirty="0"/>
              <a:t>Solved Problems: 7.1-7.5</a:t>
            </a:r>
          </a:p>
          <a:p>
            <a:r>
              <a:rPr lang="en-US" dirty="0"/>
              <a:t>Supplementary Problems: 7.1-7.6</a:t>
            </a:r>
          </a:p>
        </p:txBody>
      </p:sp>
    </p:spTree>
    <p:extLst>
      <p:ext uri="{BB962C8B-B14F-4D97-AF65-F5344CB8AC3E}">
        <p14:creationId xmlns:p14="http://schemas.microsoft.com/office/powerpoint/2010/main" val="48147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DD3F072-01E7-4CA3-ACCB-6EE6AF05D8A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72684" y="284814"/>
            <a:ext cx="4191000" cy="607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/>
              <a:t>Root</a:t>
            </a:r>
            <a:r>
              <a:rPr lang="en-US" altLang="en-US" sz="2000" dirty="0"/>
              <a:t>: node without parent (A)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/>
              <a:t>Siblings</a:t>
            </a:r>
            <a:r>
              <a:rPr lang="en-US" altLang="en-US" sz="2000" dirty="0"/>
              <a:t>: nodes share the same parent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/>
              <a:t>Internal node</a:t>
            </a:r>
            <a:r>
              <a:rPr lang="en-US" altLang="en-US" sz="2000" dirty="0"/>
              <a:t>: node with at least one child (A, B, C, F)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/>
              <a:t>External node</a:t>
            </a:r>
            <a:r>
              <a:rPr lang="en-US" altLang="en-US" sz="2000" dirty="0"/>
              <a:t> (leaf ): node without children (E, I, J, K, G, H, 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/>
              <a:t>Ancestors</a:t>
            </a:r>
            <a:r>
              <a:rPr lang="en-US" altLang="en-US" sz="2000" dirty="0"/>
              <a:t> of a node: parent, grandparent, grand-grandparent, etc.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/>
              <a:t>Descendant</a:t>
            </a:r>
            <a:r>
              <a:rPr lang="en-US" altLang="en-US" sz="2000" dirty="0"/>
              <a:t> of a node: child, grandchild, grand-grandchild, etc.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/>
              <a:t>Depth / Height</a:t>
            </a:r>
            <a:r>
              <a:rPr lang="en-US" altLang="en-US" sz="2000" dirty="0"/>
              <a:t>: maximum number of node in a branch of tree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/>
              <a:t>Degree</a:t>
            </a:r>
            <a:r>
              <a:rPr lang="en-US" altLang="en-US" sz="2000" dirty="0"/>
              <a:t> </a:t>
            </a:r>
            <a:r>
              <a:rPr lang="en-US" altLang="en-US" sz="2000" b="1" dirty="0"/>
              <a:t>of a node</a:t>
            </a:r>
            <a:r>
              <a:rPr lang="en-US" altLang="en-US" sz="2000" dirty="0"/>
              <a:t>: the number of its children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000" b="1" smtClean="0"/>
              <a:t>Subtree</a:t>
            </a:r>
            <a:r>
              <a:rPr lang="en-US" altLang="en-US" sz="2000" dirty="0"/>
              <a:t>: tree consisting of a node and its descendants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48FFAD2D-9F52-40F1-A0EF-36ACBF834340}"/>
              </a:ext>
            </a:extLst>
          </p:cNvPr>
          <p:cNvGrpSpPr>
            <a:grpSpLocks/>
          </p:cNvGrpSpPr>
          <p:nvPr/>
        </p:nvGrpSpPr>
        <p:grpSpPr bwMode="auto">
          <a:xfrm>
            <a:off x="6932951" y="824459"/>
            <a:ext cx="3708400" cy="5306518"/>
            <a:chOff x="3135" y="1253"/>
            <a:chExt cx="2336" cy="1963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xmlns="" id="{9B71F890-BDD9-4685-900D-83EB25A9C8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xmlns="" id="{D6247F7D-3BA0-4D1C-9E55-27E03BC567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xmlns="" id="{941E987E-73E2-4195-85C1-FFA39DAA86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xmlns="" id="{3A0325AF-8FAA-410F-91BD-6A06EEF1C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xmlns="" id="{61741B48-C764-4CCD-ADA3-A77B941818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xmlns="" id="{89ED747B-ED55-45E7-A016-7C7B68543E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xmlns="" id="{E05A0E2E-942B-4B1C-A2F6-DDFF2AA789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xmlns="" id="{041153A7-A5C1-4131-8C18-CE43CA6461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13" name="AutoShape 14">
              <a:extLst>
                <a:ext uri="{FF2B5EF4-FFF2-40B4-BE49-F238E27FC236}">
                  <a16:creationId xmlns:a16="http://schemas.microsoft.com/office/drawing/2014/main" xmlns="" id="{3B26D7A3-454A-410C-BA10-52726B4B4D08}"/>
                </a:ext>
              </a:extLst>
            </p:cNvPr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>
              <a:extLst>
                <a:ext uri="{FF2B5EF4-FFF2-40B4-BE49-F238E27FC236}">
                  <a16:creationId xmlns:a16="http://schemas.microsoft.com/office/drawing/2014/main" xmlns="" id="{F9F1D20E-6737-4A6D-BA73-A38368E25DA0}"/>
                </a:ext>
              </a:extLst>
            </p:cNvPr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>
              <a:extLst>
                <a:ext uri="{FF2B5EF4-FFF2-40B4-BE49-F238E27FC236}">
                  <a16:creationId xmlns:a16="http://schemas.microsoft.com/office/drawing/2014/main" xmlns="" id="{49510335-95EC-47D0-98FE-C6080222791A}"/>
                </a:ext>
              </a:extLst>
            </p:cNvPr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>
              <a:extLst>
                <a:ext uri="{FF2B5EF4-FFF2-40B4-BE49-F238E27FC236}">
                  <a16:creationId xmlns:a16="http://schemas.microsoft.com/office/drawing/2014/main" xmlns="" id="{BDFACA42-C32D-4AFE-94B8-E8F881E23C67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>
              <a:extLst>
                <a:ext uri="{FF2B5EF4-FFF2-40B4-BE49-F238E27FC236}">
                  <a16:creationId xmlns:a16="http://schemas.microsoft.com/office/drawing/2014/main" xmlns="" id="{5E5DDDEA-D6AB-40D8-BFCE-F6BAB9D52350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>
              <a:extLst>
                <a:ext uri="{FF2B5EF4-FFF2-40B4-BE49-F238E27FC236}">
                  <a16:creationId xmlns:a16="http://schemas.microsoft.com/office/drawing/2014/main" xmlns="" id="{FC6928C3-50A2-4C9B-83C7-B8D87FC3340A}"/>
                </a:ext>
              </a:extLst>
            </p:cNvPr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>
              <a:extLst>
                <a:ext uri="{FF2B5EF4-FFF2-40B4-BE49-F238E27FC236}">
                  <a16:creationId xmlns:a16="http://schemas.microsoft.com/office/drawing/2014/main" xmlns="" id="{65A6DCF9-748B-433A-8DD2-76D8E7184D81}"/>
                </a:ext>
              </a:extLst>
            </p:cNvPr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1">
              <a:extLst>
                <a:ext uri="{FF2B5EF4-FFF2-40B4-BE49-F238E27FC236}">
                  <a16:creationId xmlns:a16="http://schemas.microsoft.com/office/drawing/2014/main" xmlns="" id="{813AB062-46B8-4294-BD7A-4A8A1DC901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1" name="AutoShape 22">
              <a:extLst>
                <a:ext uri="{FF2B5EF4-FFF2-40B4-BE49-F238E27FC236}">
                  <a16:creationId xmlns:a16="http://schemas.microsoft.com/office/drawing/2014/main" xmlns="" id="{3EE725AC-4886-43A6-8829-F3924AF63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J</a:t>
              </a:r>
            </a:p>
          </p:txBody>
        </p:sp>
        <p:cxnSp>
          <p:nvCxnSpPr>
            <p:cNvPr id="22" name="AutoShape 23">
              <a:extLst>
                <a:ext uri="{FF2B5EF4-FFF2-40B4-BE49-F238E27FC236}">
                  <a16:creationId xmlns:a16="http://schemas.microsoft.com/office/drawing/2014/main" xmlns="" id="{8B62D318-AD65-4E67-9A87-EE8E28893770}"/>
                </a:ext>
              </a:extLst>
            </p:cNvPr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4">
              <a:extLst>
                <a:ext uri="{FF2B5EF4-FFF2-40B4-BE49-F238E27FC236}">
                  <a16:creationId xmlns:a16="http://schemas.microsoft.com/office/drawing/2014/main" xmlns="" id="{FFF7DE77-184D-4696-9145-C821D63338E9}"/>
                </a:ext>
              </a:extLst>
            </p:cNvPr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xmlns="" id="{100154DB-EAAE-448A-ABFE-7D95118D6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K</a:t>
              </a:r>
            </a:p>
          </p:txBody>
        </p:sp>
        <p:cxnSp>
          <p:nvCxnSpPr>
            <p:cNvPr id="25" name="AutoShape 26">
              <a:extLst>
                <a:ext uri="{FF2B5EF4-FFF2-40B4-BE49-F238E27FC236}">
                  <a16:creationId xmlns:a16="http://schemas.microsoft.com/office/drawing/2014/main" xmlns="" id="{2F4EE070-0A9D-4607-AA1B-FB45CCE34B63}"/>
                </a:ext>
              </a:extLst>
            </p:cNvPr>
            <p:cNvCxnSpPr>
              <a:cxnSpLocks noChangeShapeType="1"/>
              <a:stCxn id="12" idx="2"/>
              <a:endCxn id="24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7204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r" eaLnBrk="1" hangingPunct="1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</a:pPr>
            <a:fld id="{45F8493F-9C82-4812-BECB-E8117F65B904}" type="slidenum">
              <a:rPr lang="en-GB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>
                  <a:srgbClr val="898989"/>
                </a:buClr>
                <a:buFont typeface="Calibri" panose="020F0502020204030204" pitchFamily="34" charset="0"/>
                <a:buNone/>
              </a:pPr>
              <a:t>4</a:t>
            </a:fld>
            <a:endParaRPr lang="en-GB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78302" y="61913"/>
            <a:ext cx="11324492" cy="38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/>
            <a:r>
              <a:rPr lang="en-GB" sz="2800" b="1" u="sng" dirty="0">
                <a:solidFill>
                  <a:srgbClr val="000000"/>
                </a:solidFill>
                <a:cs typeface="Arial" panose="020B0604020202020204" pitchFamily="34" charset="0"/>
              </a:rPr>
              <a:t>Binary Tree</a:t>
            </a:r>
          </a:p>
          <a:p>
            <a:pPr marL="285750" indent="-285750" eaLnBrk="1" hangingPunct="1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 binary tree T is defined as a finite set of elements, called nodes such that:</a:t>
            </a:r>
          </a:p>
          <a:p>
            <a:pPr marL="285750" indent="-285750" eaLnBrk="1" hangingPunct="1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 contains a distinguished node R, called the root of T and the remaining nodes of T form an ordered pair of disjoint binary trees T1 and T2. T1 and T2 are called the left and right </a:t>
            </a:r>
            <a:r>
              <a:rPr lang="en-GB" sz="2000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subtrees</a:t>
            </a:r>
            <a:r>
              <a:rPr lang="en-GB" sz="2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of R.</a:t>
            </a:r>
          </a:p>
          <a:p>
            <a:pPr marL="285750" indent="-285750" eaLnBrk="1" hangingPunct="1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Any node N in a binary tree T has either 0, 1 or 2 successors.</a:t>
            </a:r>
          </a:p>
          <a:p>
            <a:pPr marL="285750" indent="-285750" eaLnBrk="1" hangingPunct="1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Nodes with no successors are called </a:t>
            </a:r>
            <a:r>
              <a:rPr lang="en-GB" sz="20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terminal</a:t>
            </a:r>
            <a:r>
              <a:rPr lang="en-GB" sz="2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nodes or </a:t>
            </a:r>
            <a:r>
              <a:rPr lang="en-GB" sz="20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leaf</a:t>
            </a:r>
            <a:r>
              <a:rPr lang="en-GB" sz="2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nodes.</a:t>
            </a:r>
          </a:p>
          <a:p>
            <a:pPr marL="285750" indent="-285750" eaLnBrk="1" hangingPunct="1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Example:</a:t>
            </a:r>
          </a:p>
          <a:p>
            <a:pPr eaLnBrk="1" hangingPunct="1">
              <a:buSzPct val="45000"/>
              <a:buFont typeface="StarSymbol" charset="0"/>
              <a:buNone/>
            </a:pPr>
            <a:endParaRPr lang="en-GB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GB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3329066"/>
            <a:ext cx="2794464" cy="260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6912243" y="3752484"/>
            <a:ext cx="3657600" cy="191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Binary Tree: T</a:t>
            </a:r>
          </a:p>
          <a:p>
            <a:pPr eaLnBrk="1" hangingPunct="1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Root: A</a:t>
            </a:r>
          </a:p>
          <a:p>
            <a:pPr eaLnBrk="1" hangingPunct="1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Nodes with 2 Successors: A, B</a:t>
            </a:r>
          </a:p>
          <a:p>
            <a:pPr eaLnBrk="1" hangingPunct="1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Nodes with 1 Successors: C, E</a:t>
            </a:r>
          </a:p>
          <a:p>
            <a:pPr eaLnBrk="1" hangingPunct="1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Terminal Nodes: D, F, G </a:t>
            </a:r>
          </a:p>
          <a:p>
            <a:pPr eaLnBrk="1" hangingPunct="1">
              <a:lnSpc>
                <a:spcPct val="100000"/>
              </a:lnSpc>
              <a:buFont typeface="Calibri" panose="020F0502020204030204" pitchFamily="34" charset="0"/>
              <a:buNone/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133600" y="5867400"/>
            <a:ext cx="510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Figure: Binary Tree T</a:t>
            </a:r>
          </a:p>
        </p:txBody>
      </p:sp>
    </p:spTree>
    <p:extLst>
      <p:ext uri="{BB962C8B-B14F-4D97-AF65-F5344CB8AC3E}">
        <p14:creationId xmlns:p14="http://schemas.microsoft.com/office/powerpoint/2010/main" val="27315275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r" eaLnBrk="1" hangingPunct="1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</a:pPr>
            <a:fld id="{9019793E-CCDA-427F-97A9-7230F749AB0F}" type="slidenum">
              <a:rPr lang="en-GB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>
                  <a:srgbClr val="898989"/>
                </a:buClr>
                <a:buFont typeface="Calibri" panose="020F0502020204030204" pitchFamily="34" charset="0"/>
                <a:buNone/>
              </a:pPr>
              <a:t>5</a:t>
            </a:fld>
            <a:endParaRPr lang="en-GB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534571" y="152401"/>
            <a:ext cx="960002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b="1" u="sng" dirty="0">
                <a:solidFill>
                  <a:srgbClr val="000000"/>
                </a:solidFill>
                <a:cs typeface="Arial" panose="020B0604020202020204" pitchFamily="34" charset="0"/>
              </a:rPr>
              <a:t>Some Basic Terms</a:t>
            </a:r>
            <a:r>
              <a:rPr lang="en-GB" sz="2000" b="1" u="sng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534571" y="533400"/>
            <a:ext cx="11211951" cy="258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cs typeface="Arial" panose="020B0604020202020204" pitchFamily="34" charset="0"/>
              </a:rPr>
              <a:t>Edge: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 line from a node N of T to a successor is called an edge.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cs typeface="Arial" panose="020B0604020202020204" pitchFamily="34" charset="0"/>
              </a:rPr>
              <a:t>Path: 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 sequence of consecutive edges is called a path.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cs typeface="Arial" panose="020B0604020202020204" pitchFamily="34" charset="0"/>
              </a:rPr>
              <a:t>Branch: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 path from root node to a leaf node is called branch.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cs typeface="Arial" panose="020B0604020202020204" pitchFamily="34" charset="0"/>
              </a:rPr>
              <a:t>Level of Binary Tree: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Each node in a binary tree T is assigned a level number. The root R of T has level number 0 and every other node has level number which is one more than the level number of its parent.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cs typeface="Arial" panose="020B0604020202020204" pitchFamily="34" charset="0"/>
              </a:rPr>
              <a:t>Depth of Binary Tree: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Maximum number of nodes in a branch of T is the depth of T.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943599" y="3657601"/>
            <a:ext cx="5409029" cy="16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Binary Tree: T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Edge: (1, 2), (3, 6) ....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Path: (1, 2, 4), (1, 3, 6)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Branch: (1, 2, 4, 8), (1, 2, 5), (1, 3, 6), (1, 3, 7)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Depth: 4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2029264" y="6247232"/>
            <a:ext cx="510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cs typeface="Arial" panose="020B0604020202020204" pitchFamily="34" charset="0"/>
              </a:rPr>
              <a:t>Figure: Binary Tree T.</a:t>
            </a:r>
          </a:p>
        </p:txBody>
      </p:sp>
      <p:pic>
        <p:nvPicPr>
          <p:cNvPr id="61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31" y="3291840"/>
            <a:ext cx="4897369" cy="295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0233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xmlns="" id="{31CF84AF-1A02-404F-A6BB-3D7E5D104D3E}"/>
              </a:ext>
            </a:extLst>
          </p:cNvPr>
          <p:cNvGrpSpPr>
            <a:grpSpLocks/>
          </p:cNvGrpSpPr>
          <p:nvPr/>
        </p:nvGrpSpPr>
        <p:grpSpPr bwMode="auto">
          <a:xfrm>
            <a:off x="525905" y="838201"/>
            <a:ext cx="4540770" cy="4343400"/>
            <a:chOff x="288" y="1392"/>
            <a:chExt cx="1776" cy="2736"/>
          </a:xfrm>
        </p:grpSpPr>
        <p:sp>
          <p:nvSpPr>
            <p:cNvPr id="3" name="Rectangle 12">
              <a:extLst>
                <a:ext uri="{FF2B5EF4-FFF2-40B4-BE49-F238E27FC236}">
                  <a16:creationId xmlns:a16="http://schemas.microsoft.com/office/drawing/2014/main" xmlns="" id="{8F89D47F-3980-4C32-B68E-23BA8C950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xmlns="" id="{D5115194-149C-4806-81A2-C4FCC95B0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2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xmlns="" id="{86BB7720-5A78-400D-A340-2A4A4B8D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xmlns="" id="{B4B8809F-16C7-49F5-ABF1-1B6586440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xmlns="" id="{D1E335D4-797C-4289-BE2D-2DC93048F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xmlns="" id="{E54E3FB1-29FC-49B1-B33E-749383672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xmlns="" id="{800E0E1F-9DF0-4C44-8BA9-DB4F8529D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  <p:sp>
          <p:nvSpPr>
            <p:cNvPr id="10" name="Line 19">
              <a:extLst>
                <a:ext uri="{FF2B5EF4-FFF2-40B4-BE49-F238E27FC236}">
                  <a16:creationId xmlns:a16="http://schemas.microsoft.com/office/drawing/2014/main" xmlns="" id="{7D797C25-2A4D-4ED1-8E2C-BE109E797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33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xmlns="" id="{CBAF7ECC-2761-4870-98DA-9523F26C9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xmlns="" id="{1A29F4E7-C271-4E84-ACB0-F2031A02B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xmlns="" id="{C2516460-B18B-4B57-8D6F-EEF45FFB8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2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B1085F70-4E36-4092-9008-1FDAB96CF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xmlns="" id="{6217380C-7918-4A1A-AA9F-BBBC3CB36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E9D8066F-1B74-41D1-87E5-56D3A3BD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I</a:t>
              </a: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xmlns="" id="{3FF75B63-C5EB-4AE0-938D-25ABFECBD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6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34F09355-B7D4-43AE-A84E-4B260260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xmlns="" id="{B4E921ED-5C3D-484C-B754-092DAA14E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6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" name="Text Box 29">
            <a:extLst>
              <a:ext uri="{FF2B5EF4-FFF2-40B4-BE49-F238E27FC236}">
                <a16:creationId xmlns:a16="http://schemas.microsoft.com/office/drawing/2014/main" xmlns="" id="{478D47D5-2B15-456F-892F-A769201DA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568" y="997817"/>
            <a:ext cx="4395901" cy="473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Property</a:t>
            </a:r>
            <a:r>
              <a:rPr lang="en-US" altLang="en-US" sz="2400" dirty="0"/>
              <a:t>		</a:t>
            </a:r>
            <a:r>
              <a:rPr lang="en-US" altLang="en-US" sz="2400" b="1" dirty="0"/>
              <a:t>Value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Number of nodes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Height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Root Node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Leaves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Interior nodes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Ancestors of  H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Descendants of  B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Siblings of  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Right subtree of A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sz="2400" dirty="0"/>
              <a:t>Degree of this tree</a:t>
            </a:r>
          </a:p>
        </p:txBody>
      </p:sp>
    </p:spTree>
    <p:extLst>
      <p:ext uri="{BB962C8B-B14F-4D97-AF65-F5344CB8AC3E}">
        <p14:creationId xmlns:p14="http://schemas.microsoft.com/office/powerpoint/2010/main" val="95335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r" eaLnBrk="1" hangingPunct="1">
              <a:lnSpc>
                <a:spcPct val="100000"/>
              </a:lnSpc>
              <a:buClr>
                <a:srgbClr val="898989"/>
              </a:buClr>
              <a:buFont typeface="Calibri" panose="020F0502020204030204" pitchFamily="34" charset="0"/>
              <a:buNone/>
            </a:pPr>
            <a:fld id="{61416259-7423-4D11-87D3-A7071A6864BE}" type="slidenum">
              <a:rPr lang="en-GB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>
                  <a:srgbClr val="898989"/>
                </a:buClr>
                <a:buFont typeface="Calibri" panose="020F0502020204030204" pitchFamily="34" charset="0"/>
                <a:buNone/>
              </a:pPr>
              <a:t>7</a:t>
            </a:fld>
            <a:endParaRPr lang="en-GB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45271" y="113178"/>
            <a:ext cx="88207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sz="2400" b="1" u="sng" dirty="0">
                <a:solidFill>
                  <a:srgbClr val="000000"/>
                </a:solidFill>
                <a:cs typeface="Arial" panose="020B0604020202020204" pitchFamily="34" charset="0"/>
              </a:rPr>
              <a:t>Representation of Algebraic Expression Using Binary Tree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905000" y="762000"/>
            <a:ext cx="8305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Expression E = ( ( a +  b ) *  r + w / t ) * x </a:t>
            </a:r>
          </a:p>
        </p:txBody>
      </p:sp>
      <p:sp>
        <p:nvSpPr>
          <p:cNvPr id="7173" name="Oval 6"/>
          <p:cNvSpPr>
            <a:spLocks noChangeArrowheads="1"/>
          </p:cNvSpPr>
          <p:nvPr/>
        </p:nvSpPr>
        <p:spPr bwMode="auto">
          <a:xfrm>
            <a:off x="4044098" y="5274436"/>
            <a:ext cx="484187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 sz="2000">
                <a:solidFill>
                  <a:srgbClr val="FFFFFF"/>
                </a:solidFill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7174" name="Oval 7"/>
          <p:cNvSpPr>
            <a:spLocks noChangeArrowheads="1"/>
          </p:cNvSpPr>
          <p:nvPr/>
        </p:nvSpPr>
        <p:spPr bwMode="auto">
          <a:xfrm>
            <a:off x="4771173" y="2489961"/>
            <a:ext cx="484187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>
                <a:solidFill>
                  <a:srgbClr val="FFFFFF"/>
                </a:solidFill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7175" name="Oval 8"/>
          <p:cNvSpPr>
            <a:spLocks noChangeArrowheads="1"/>
          </p:cNvSpPr>
          <p:nvPr/>
        </p:nvSpPr>
        <p:spPr bwMode="auto">
          <a:xfrm>
            <a:off x="6707923" y="2415348"/>
            <a:ext cx="484187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 sz="2000">
                <a:solidFill>
                  <a:srgbClr val="FFFFFF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5834798" y="3371023"/>
            <a:ext cx="484187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 sz="2000" dirty="0">
                <a:solidFill>
                  <a:srgbClr val="FFFFFF"/>
                </a:solidFill>
                <a:latin typeface="Calibri" panose="020F0502020204030204" pitchFamily="34" charset="0"/>
              </a:rPr>
              <a:t>/</a:t>
            </a:r>
          </a:p>
        </p:txBody>
      </p:sp>
      <p:sp>
        <p:nvSpPr>
          <p:cNvPr id="7177" name="Oval 10"/>
          <p:cNvSpPr>
            <a:spLocks noChangeArrowheads="1"/>
          </p:cNvSpPr>
          <p:nvPr/>
        </p:nvSpPr>
        <p:spPr bwMode="auto">
          <a:xfrm>
            <a:off x="5350609" y="4452111"/>
            <a:ext cx="622300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 sz="2000">
                <a:solidFill>
                  <a:srgbClr val="FFFFFF"/>
                </a:solidFill>
                <a:latin typeface="Calibri" panose="020F0502020204030204" pitchFamily="34" charset="0"/>
              </a:rPr>
              <a:t>w</a:t>
            </a:r>
          </a:p>
        </p:txBody>
      </p:sp>
      <p:sp>
        <p:nvSpPr>
          <p:cNvPr id="7178" name="Oval 11"/>
          <p:cNvSpPr>
            <a:spLocks noChangeArrowheads="1"/>
          </p:cNvSpPr>
          <p:nvPr/>
        </p:nvSpPr>
        <p:spPr bwMode="auto">
          <a:xfrm>
            <a:off x="6642834" y="4406073"/>
            <a:ext cx="484188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>
                <a:solidFill>
                  <a:srgbClr val="FFFFFF"/>
                </a:solidFill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7179" name="Oval 12"/>
          <p:cNvSpPr>
            <a:spLocks noChangeArrowheads="1"/>
          </p:cNvSpPr>
          <p:nvPr/>
        </p:nvSpPr>
        <p:spPr bwMode="auto">
          <a:xfrm>
            <a:off x="4044098" y="3377373"/>
            <a:ext cx="484187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 sz="2200">
                <a:solidFill>
                  <a:srgbClr val="FFFF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180" name="Oval 13"/>
          <p:cNvSpPr>
            <a:spLocks noChangeArrowheads="1"/>
          </p:cNvSpPr>
          <p:nvPr/>
        </p:nvSpPr>
        <p:spPr bwMode="auto">
          <a:xfrm>
            <a:off x="4528284" y="4412423"/>
            <a:ext cx="484188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 sz="2000">
                <a:solidFill>
                  <a:srgbClr val="FFFFFF"/>
                </a:solidFill>
                <a:latin typeface="Calibri" panose="020F0502020204030204" pitchFamily="34" charset="0"/>
              </a:rPr>
              <a:t>r</a:t>
            </a:r>
          </a:p>
        </p:txBody>
      </p:sp>
      <p:sp>
        <p:nvSpPr>
          <p:cNvPr id="7181" name="Oval 14"/>
          <p:cNvSpPr>
            <a:spLocks noChangeArrowheads="1"/>
          </p:cNvSpPr>
          <p:nvPr/>
        </p:nvSpPr>
        <p:spPr bwMode="auto">
          <a:xfrm>
            <a:off x="3559909" y="4412423"/>
            <a:ext cx="484188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 sz="2000">
                <a:solidFill>
                  <a:srgbClr val="FFFFFF"/>
                </a:solidFill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7182" name="Oval 15"/>
          <p:cNvSpPr>
            <a:spLocks noChangeArrowheads="1"/>
          </p:cNvSpPr>
          <p:nvPr/>
        </p:nvSpPr>
        <p:spPr bwMode="auto">
          <a:xfrm>
            <a:off x="3112234" y="5274436"/>
            <a:ext cx="484188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 sz="2000">
                <a:solidFill>
                  <a:srgbClr val="FFFFFF"/>
                </a:solidFill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7183" name="Oval 16"/>
          <p:cNvSpPr>
            <a:spLocks noChangeArrowheads="1"/>
          </p:cNvSpPr>
          <p:nvPr/>
        </p:nvSpPr>
        <p:spPr bwMode="auto">
          <a:xfrm>
            <a:off x="5658584" y="1602548"/>
            <a:ext cx="484188" cy="4445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FFFFFF"/>
              </a:buClr>
              <a:buFont typeface="Calibri" panose="020F0502020204030204" pitchFamily="34" charset="0"/>
              <a:buNone/>
            </a:pPr>
            <a:r>
              <a:rPr lang="en-GB" sz="2000">
                <a:solidFill>
                  <a:srgbClr val="FFFF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 flipV="1">
            <a:off x="3353535" y="4850573"/>
            <a:ext cx="447675" cy="427038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8"/>
          <p:cNvSpPr>
            <a:spLocks noChangeShapeType="1"/>
          </p:cNvSpPr>
          <p:nvPr/>
        </p:nvSpPr>
        <p:spPr bwMode="auto">
          <a:xfrm>
            <a:off x="3801209" y="4856924"/>
            <a:ext cx="484188" cy="41751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 flipV="1">
            <a:off x="3801209" y="3815524"/>
            <a:ext cx="484188" cy="6016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20"/>
          <p:cNvSpPr>
            <a:spLocks noChangeShapeType="1"/>
          </p:cNvSpPr>
          <p:nvPr/>
        </p:nvSpPr>
        <p:spPr bwMode="auto">
          <a:xfrm>
            <a:off x="4285398" y="3820287"/>
            <a:ext cx="484187" cy="59213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1"/>
          <p:cNvSpPr>
            <a:spLocks noChangeShapeType="1"/>
          </p:cNvSpPr>
          <p:nvPr/>
        </p:nvSpPr>
        <p:spPr bwMode="auto">
          <a:xfrm flipV="1">
            <a:off x="5591909" y="3809173"/>
            <a:ext cx="484188" cy="6477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2"/>
          <p:cNvSpPr>
            <a:spLocks noChangeShapeType="1"/>
          </p:cNvSpPr>
          <p:nvPr/>
        </p:nvSpPr>
        <p:spPr bwMode="auto">
          <a:xfrm>
            <a:off x="6077684" y="3815523"/>
            <a:ext cx="806450" cy="592138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3"/>
          <p:cNvSpPr>
            <a:spLocks noChangeShapeType="1"/>
          </p:cNvSpPr>
          <p:nvPr/>
        </p:nvSpPr>
        <p:spPr bwMode="auto">
          <a:xfrm flipV="1">
            <a:off x="4285398" y="2929698"/>
            <a:ext cx="727075" cy="452438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4"/>
          <p:cNvSpPr>
            <a:spLocks noChangeShapeType="1"/>
          </p:cNvSpPr>
          <p:nvPr/>
        </p:nvSpPr>
        <p:spPr bwMode="auto">
          <a:xfrm>
            <a:off x="5012472" y="2932873"/>
            <a:ext cx="1065212" cy="4381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 flipV="1">
            <a:off x="5012472" y="2042287"/>
            <a:ext cx="887412" cy="45243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26"/>
          <p:cNvSpPr>
            <a:spLocks noChangeShapeType="1"/>
          </p:cNvSpPr>
          <p:nvPr/>
        </p:nvSpPr>
        <p:spPr bwMode="auto">
          <a:xfrm>
            <a:off x="5899884" y="2045462"/>
            <a:ext cx="1049338" cy="369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Text Box 27"/>
          <p:cNvSpPr txBox="1">
            <a:spLocks noChangeArrowheads="1"/>
          </p:cNvSpPr>
          <p:nvPr/>
        </p:nvSpPr>
        <p:spPr bwMode="auto">
          <a:xfrm>
            <a:off x="2057400" y="5867400"/>
            <a:ext cx="6553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cs typeface="Arial" panose="020B0604020202020204" pitchFamily="34" charset="0"/>
              </a:rPr>
              <a:t>Figure: Binary Tree T Expressing the Algebraic Expression E.</a:t>
            </a:r>
          </a:p>
        </p:txBody>
      </p:sp>
    </p:spTree>
    <p:extLst>
      <p:ext uri="{BB962C8B-B14F-4D97-AF65-F5344CB8AC3E}">
        <p14:creationId xmlns:p14="http://schemas.microsoft.com/office/powerpoint/2010/main" val="3031619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25839D-757E-475B-9EDC-46206A8FEFFC}"/>
              </a:ext>
            </a:extLst>
          </p:cNvPr>
          <p:cNvSpPr/>
          <p:nvPr/>
        </p:nvSpPr>
        <p:spPr>
          <a:xfrm>
            <a:off x="856119" y="456164"/>
            <a:ext cx="9881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u="sng" dirty="0">
                <a:solidFill>
                  <a:srgbClr val="000000"/>
                </a:solidFill>
                <a:cs typeface="Arial" panose="020B0604020202020204" pitchFamily="34" charset="0"/>
              </a:rPr>
              <a:t>Representation of Algebraic Expression Using 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xmlns="" id="{D42BA7AF-8293-4A9F-B71B-4E1011DEE17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9607" y="1394085"/>
                <a:ext cx="10068393" cy="3863715"/>
              </a:xfrm>
            </p:spPr>
            <p:txBody>
              <a:bodyPr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E=(a-b)/((c*d)+e)</a:t>
                </a:r>
              </a:p>
              <a:p>
                <a:pPr algn="l"/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(2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)(5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D42BA7AF-8293-4A9F-B71B-4E1011DEE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9607" y="1394085"/>
                <a:ext cx="10068393" cy="3863715"/>
              </a:xfrm>
              <a:blipFill>
                <a:blip r:embed="rId2"/>
                <a:stretch>
                  <a:fillRect l="-787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3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FE3FBC-FBE5-4314-989C-2C9D30C5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666"/>
            <a:ext cx="10515600" cy="6026045"/>
          </a:xfrm>
        </p:spPr>
        <p:txBody>
          <a:bodyPr/>
          <a:lstStyle/>
          <a:p>
            <a:r>
              <a:rPr lang="en-US" dirty="0"/>
              <a:t>Complete binary tree</a:t>
            </a:r>
          </a:p>
          <a:p>
            <a:pPr lvl="1"/>
            <a:r>
              <a:rPr lang="en-US" dirty="0"/>
              <a:t>A complete binary tree is a binary tree in which every level, except possibly the last, is completely filled, and all nodes are as far left as possible.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Full binary tree</a:t>
            </a:r>
          </a:p>
          <a:p>
            <a:pPr lvl="1"/>
            <a:r>
              <a:rPr lang="en-US" dirty="0"/>
              <a:t>A full binary tree (sometimes proper binary tree or 2-tree) is a tree in which every node other than the leaves has two children.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D51AD2-271F-4532-817F-A3EC08F2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7" y="4452078"/>
            <a:ext cx="3352800" cy="2083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0C8150-2A40-42C6-8392-FD6826CE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7" y="2031245"/>
            <a:ext cx="3324225" cy="17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1474</Words>
  <Application>Microsoft Macintosh PowerPoint</Application>
  <PresentationFormat>Custom</PresentationFormat>
  <Paragraphs>289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 Representation of Binary Tree </vt:lpstr>
      <vt:lpstr>PowerPoint Presentation</vt:lpstr>
      <vt:lpstr>PowerPoint Presentation</vt:lpstr>
      <vt:lpstr>PowerPoint Presentation</vt:lpstr>
      <vt:lpstr>PowerPoint Presentation</vt:lpstr>
      <vt:lpstr>Find Preorder, Postorder and Inorder traversing of following tree: </vt:lpstr>
      <vt:lpstr>Let E denote the following algebraic expression:         [a+(b-c)]*[(d-e)/(f+g-h)]</vt:lpstr>
      <vt:lpstr>PowerPoint Presentation</vt:lpstr>
      <vt:lpstr>Some Examples</vt:lpstr>
      <vt:lpstr>Inorder And Preorder</vt:lpstr>
      <vt:lpstr>Inorder And Preorder</vt:lpstr>
      <vt:lpstr>Inorder And Preorder</vt:lpstr>
      <vt:lpstr>Inorder And Postorder</vt:lpstr>
      <vt:lpstr>Preorder And Postorder</vt:lpstr>
      <vt:lpstr>Suppose the following sequences list the nodes of a binary tree T in preorder and inorder, respectively:   Preorder: G  B  Q  A  C  K  F  P  D  E  R  H  Inorder:   Q  B  K  C  F  A  G  P  E  D  H  R  Draw the diagram of the tree.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SHIHAB-PC</dc:creator>
  <cp:lastModifiedBy>Faiz Al Faisal</cp:lastModifiedBy>
  <cp:revision>34</cp:revision>
  <dcterms:created xsi:type="dcterms:W3CDTF">2017-04-07T07:42:14Z</dcterms:created>
  <dcterms:modified xsi:type="dcterms:W3CDTF">2022-05-09T04:10:43Z</dcterms:modified>
</cp:coreProperties>
</file>