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1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0805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8655" y="910843"/>
            <a:ext cx="780668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3100" y="2462911"/>
            <a:ext cx="7291070" cy="2392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95671"/>
            <a:ext cx="9144000" cy="1862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5525" y="1911857"/>
            <a:ext cx="4551680" cy="1016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0" spc="-335" dirty="0"/>
              <a:t>RADIX</a:t>
            </a:r>
            <a:r>
              <a:rPr sz="6500" spc="-120" dirty="0"/>
              <a:t> </a:t>
            </a:r>
            <a:r>
              <a:rPr sz="6500" spc="-605" dirty="0"/>
              <a:t>SORT</a:t>
            </a:r>
            <a:endParaRPr sz="6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118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EXAMPLE</a:t>
            </a:r>
            <a:r>
              <a:rPr spc="-45" dirty="0"/>
              <a:t> </a:t>
            </a:r>
            <a:r>
              <a:rPr spc="-250" dirty="0"/>
              <a:t>(LSD)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4650" y="2965450"/>
          <a:ext cx="7620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126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328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636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341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416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131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328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9740" y="2156586"/>
            <a:ext cx="1565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Input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2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118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EXAMPLE</a:t>
            </a:r>
            <a:r>
              <a:rPr spc="-45" dirty="0"/>
              <a:t> </a:t>
            </a:r>
            <a:r>
              <a:rPr spc="-250" dirty="0"/>
              <a:t>(LSD)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4650" y="2965450"/>
          <a:ext cx="815149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9740" y="1947798"/>
            <a:ext cx="58648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35" dirty="0">
                <a:solidFill>
                  <a:srgbClr val="FFFFFF"/>
                </a:solidFill>
                <a:latin typeface="Trebuchet MS"/>
                <a:cs typeface="Trebuchet MS"/>
              </a:rPr>
              <a:t>BinSort </a:t>
            </a:r>
            <a:r>
              <a:rPr sz="2800" b="1" spc="75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2800" b="1" spc="-15" dirty="0">
                <a:solidFill>
                  <a:srgbClr val="FFFFFF"/>
                </a:solidFill>
                <a:latin typeface="Trebuchet MS"/>
                <a:cs typeface="Trebuchet MS"/>
              </a:rPr>
              <a:t>lower </a:t>
            </a:r>
            <a:r>
              <a:rPr sz="2800" b="1" spc="60" dirty="0">
                <a:solidFill>
                  <a:srgbClr val="FFFFFF"/>
                </a:solidFill>
                <a:latin typeface="Trebuchet MS"/>
                <a:cs typeface="Trebuchet MS"/>
              </a:rPr>
              <a:t>digit </a:t>
            </a:r>
            <a:r>
              <a:rPr sz="2800" b="1" spc="14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800" b="1" spc="-4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25" dirty="0">
                <a:solidFill>
                  <a:srgbClr val="FFFFFF"/>
                </a:solidFill>
                <a:latin typeface="Trebuchet MS"/>
                <a:cs typeface="Trebuchet MS"/>
              </a:rPr>
              <a:t>Pass  </a:t>
            </a:r>
            <a:r>
              <a:rPr sz="2800" b="1" spc="-3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8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27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118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EXAMPLE</a:t>
            </a:r>
            <a:r>
              <a:rPr spc="-45" dirty="0"/>
              <a:t> </a:t>
            </a:r>
            <a:r>
              <a:rPr spc="-250" dirty="0"/>
              <a:t>(LSD)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4650" y="2965450"/>
          <a:ext cx="815149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9740" y="1981200"/>
            <a:ext cx="59410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35" dirty="0">
                <a:solidFill>
                  <a:srgbClr val="FFFFFF"/>
                </a:solidFill>
                <a:latin typeface="Trebuchet MS"/>
                <a:cs typeface="Trebuchet MS"/>
              </a:rPr>
              <a:t>BinSort </a:t>
            </a:r>
            <a:r>
              <a:rPr sz="2800" b="1" spc="75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2800" b="1" spc="-15" dirty="0">
                <a:solidFill>
                  <a:srgbClr val="FFFFFF"/>
                </a:solidFill>
                <a:latin typeface="Trebuchet MS"/>
                <a:cs typeface="Trebuchet MS"/>
              </a:rPr>
              <a:t>lower </a:t>
            </a:r>
            <a:r>
              <a:rPr sz="2800" b="1" spc="60" dirty="0">
                <a:solidFill>
                  <a:srgbClr val="FFFFFF"/>
                </a:solidFill>
                <a:latin typeface="Trebuchet MS"/>
                <a:cs typeface="Trebuchet MS"/>
              </a:rPr>
              <a:t>digit </a:t>
            </a:r>
            <a:r>
              <a:rPr sz="2800" b="1" spc="14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800" b="1" spc="-4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25" dirty="0">
                <a:solidFill>
                  <a:srgbClr val="FFFFFF"/>
                </a:solidFill>
                <a:latin typeface="Trebuchet MS"/>
                <a:cs typeface="Trebuchet MS"/>
              </a:rPr>
              <a:t>Pass  </a:t>
            </a:r>
            <a:r>
              <a:rPr sz="2800" b="1" spc="-3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8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27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800" dirty="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3250" y="4337050"/>
          <a:ext cx="8001000" cy="125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118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EXAMPLE</a:t>
            </a:r>
            <a:r>
              <a:rPr spc="-45" dirty="0"/>
              <a:t> </a:t>
            </a:r>
            <a:r>
              <a:rPr spc="-250" dirty="0"/>
              <a:t>(LSD)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2971800"/>
            <a:ext cx="1165225" cy="457200"/>
          </a:xfrm>
          <a:custGeom>
            <a:avLst/>
            <a:gdLst/>
            <a:ahLst/>
            <a:cxnLst/>
            <a:rect l="l" t="t" r="r" b="b"/>
            <a:pathLst>
              <a:path w="1165225" h="457200">
                <a:moveTo>
                  <a:pt x="0" y="457200"/>
                </a:moveTo>
                <a:lnTo>
                  <a:pt x="1164767" y="457200"/>
                </a:lnTo>
                <a:lnTo>
                  <a:pt x="1164767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2965450"/>
          <a:ext cx="815149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9740" y="2156586"/>
            <a:ext cx="3504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BinSort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lower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3250" y="4337050"/>
          <a:ext cx="8001000" cy="125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118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EXAMPLE</a:t>
            </a:r>
            <a:r>
              <a:rPr spc="-45" dirty="0"/>
              <a:t> </a:t>
            </a:r>
            <a:r>
              <a:rPr spc="-250" dirty="0"/>
              <a:t>(LSD)</a:t>
            </a:r>
          </a:p>
        </p:txBody>
      </p:sp>
      <p:sp>
        <p:nvSpPr>
          <p:cNvPr id="3" name="object 3"/>
          <p:cNvSpPr/>
          <p:nvPr/>
        </p:nvSpPr>
        <p:spPr>
          <a:xfrm>
            <a:off x="1545716" y="2971800"/>
            <a:ext cx="1165225" cy="457200"/>
          </a:xfrm>
          <a:custGeom>
            <a:avLst/>
            <a:gdLst/>
            <a:ahLst/>
            <a:cxnLst/>
            <a:rect l="l" t="t" r="r" b="b"/>
            <a:pathLst>
              <a:path w="1165225" h="457200">
                <a:moveTo>
                  <a:pt x="0" y="457200"/>
                </a:moveTo>
                <a:lnTo>
                  <a:pt x="1164767" y="457200"/>
                </a:lnTo>
                <a:lnTo>
                  <a:pt x="1164767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2965450"/>
          <a:ext cx="815149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9740" y="2156586"/>
            <a:ext cx="3504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BinSort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lower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7050" y="4337050"/>
          <a:ext cx="8001000" cy="125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118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EXAMPLE</a:t>
            </a:r>
            <a:r>
              <a:rPr spc="-45" dirty="0"/>
              <a:t> </a:t>
            </a:r>
            <a:r>
              <a:rPr spc="-250" dirty="0"/>
              <a:t>(LSD)</a:t>
            </a:r>
          </a:p>
        </p:txBody>
      </p:sp>
      <p:sp>
        <p:nvSpPr>
          <p:cNvPr id="3" name="object 3"/>
          <p:cNvSpPr/>
          <p:nvPr/>
        </p:nvSpPr>
        <p:spPr>
          <a:xfrm>
            <a:off x="2710560" y="2971800"/>
            <a:ext cx="1165225" cy="457200"/>
          </a:xfrm>
          <a:custGeom>
            <a:avLst/>
            <a:gdLst/>
            <a:ahLst/>
            <a:cxnLst/>
            <a:rect l="l" t="t" r="r" b="b"/>
            <a:pathLst>
              <a:path w="1165225" h="457200">
                <a:moveTo>
                  <a:pt x="0" y="457200"/>
                </a:moveTo>
                <a:lnTo>
                  <a:pt x="1164767" y="457200"/>
                </a:lnTo>
                <a:lnTo>
                  <a:pt x="1164767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2965450"/>
          <a:ext cx="815149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9740" y="2156586"/>
            <a:ext cx="3504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BinSort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lower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7050" y="4337050"/>
          <a:ext cx="8001000" cy="144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118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EXAMPLE</a:t>
            </a:r>
            <a:r>
              <a:rPr spc="-45" dirty="0"/>
              <a:t> </a:t>
            </a:r>
            <a:r>
              <a:rPr spc="-250" dirty="0"/>
              <a:t>(LSD)</a:t>
            </a:r>
          </a:p>
        </p:txBody>
      </p:sp>
      <p:sp>
        <p:nvSpPr>
          <p:cNvPr id="3" name="object 3"/>
          <p:cNvSpPr/>
          <p:nvPr/>
        </p:nvSpPr>
        <p:spPr>
          <a:xfrm>
            <a:off x="3875278" y="2971800"/>
            <a:ext cx="1165225" cy="457200"/>
          </a:xfrm>
          <a:custGeom>
            <a:avLst/>
            <a:gdLst/>
            <a:ahLst/>
            <a:cxnLst/>
            <a:rect l="l" t="t" r="r" b="b"/>
            <a:pathLst>
              <a:path w="1165225" h="457200">
                <a:moveTo>
                  <a:pt x="0" y="457200"/>
                </a:moveTo>
                <a:lnTo>
                  <a:pt x="1164767" y="457200"/>
                </a:lnTo>
                <a:lnTo>
                  <a:pt x="1164767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2965450"/>
          <a:ext cx="815149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9740" y="2156586"/>
            <a:ext cx="3504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BinSort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lower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7050" y="4337050"/>
          <a:ext cx="8001000" cy="144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118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EXAMPLE</a:t>
            </a:r>
            <a:r>
              <a:rPr spc="-45" dirty="0"/>
              <a:t> </a:t>
            </a:r>
            <a:r>
              <a:rPr spc="-250" dirty="0"/>
              <a:t>(LSD)</a:t>
            </a:r>
          </a:p>
        </p:txBody>
      </p:sp>
      <p:sp>
        <p:nvSpPr>
          <p:cNvPr id="3" name="object 3"/>
          <p:cNvSpPr/>
          <p:nvPr/>
        </p:nvSpPr>
        <p:spPr>
          <a:xfrm>
            <a:off x="5040121" y="2971800"/>
            <a:ext cx="1165225" cy="457200"/>
          </a:xfrm>
          <a:custGeom>
            <a:avLst/>
            <a:gdLst/>
            <a:ahLst/>
            <a:cxnLst/>
            <a:rect l="l" t="t" r="r" b="b"/>
            <a:pathLst>
              <a:path w="1165225" h="457200">
                <a:moveTo>
                  <a:pt x="0" y="457200"/>
                </a:moveTo>
                <a:lnTo>
                  <a:pt x="1164767" y="457200"/>
                </a:lnTo>
                <a:lnTo>
                  <a:pt x="1164767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2965450"/>
          <a:ext cx="815149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9740" y="2156586"/>
            <a:ext cx="3504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BinSort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lower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7050" y="4337050"/>
          <a:ext cx="8001000" cy="172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118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EXAMPLE</a:t>
            </a:r>
            <a:r>
              <a:rPr spc="-45" dirty="0"/>
              <a:t> </a:t>
            </a:r>
            <a:r>
              <a:rPr spc="-250" dirty="0"/>
              <a:t>(LSD)</a:t>
            </a:r>
          </a:p>
        </p:txBody>
      </p:sp>
      <p:sp>
        <p:nvSpPr>
          <p:cNvPr id="3" name="object 3"/>
          <p:cNvSpPr/>
          <p:nvPr/>
        </p:nvSpPr>
        <p:spPr>
          <a:xfrm>
            <a:off x="6204839" y="2971800"/>
            <a:ext cx="1034415" cy="457200"/>
          </a:xfrm>
          <a:custGeom>
            <a:avLst/>
            <a:gdLst/>
            <a:ahLst/>
            <a:cxnLst/>
            <a:rect l="l" t="t" r="r" b="b"/>
            <a:pathLst>
              <a:path w="1034415" h="457200">
                <a:moveTo>
                  <a:pt x="0" y="457200"/>
                </a:moveTo>
                <a:lnTo>
                  <a:pt x="1034148" y="457200"/>
                </a:lnTo>
                <a:lnTo>
                  <a:pt x="1034148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2965450"/>
          <a:ext cx="815149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9740" y="2156586"/>
            <a:ext cx="3504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BinSort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lower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7050" y="4337050"/>
          <a:ext cx="8001000" cy="172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118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EXAMPLE</a:t>
            </a:r>
            <a:r>
              <a:rPr spc="-45" dirty="0"/>
              <a:t> </a:t>
            </a:r>
            <a:r>
              <a:rPr spc="-250" dirty="0"/>
              <a:t>(LSD)</a:t>
            </a:r>
          </a:p>
        </p:txBody>
      </p:sp>
      <p:sp>
        <p:nvSpPr>
          <p:cNvPr id="3" name="object 3"/>
          <p:cNvSpPr/>
          <p:nvPr/>
        </p:nvSpPr>
        <p:spPr>
          <a:xfrm>
            <a:off x="7239000" y="29718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457200"/>
                </a:moveTo>
                <a:lnTo>
                  <a:pt x="1295400" y="457200"/>
                </a:lnTo>
                <a:lnTo>
                  <a:pt x="1295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2965450"/>
          <a:ext cx="815149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9740" y="2156586"/>
            <a:ext cx="3504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BinSort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lower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7050" y="4337050"/>
          <a:ext cx="8001000" cy="172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218440">
                        <a:lnSpc>
                          <a:spcPct val="100000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2078862"/>
            <a:ext cx="6069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67915" algn="l"/>
              </a:tabLst>
            </a:pPr>
            <a:r>
              <a:rPr sz="2800" spc="-100" dirty="0"/>
              <a:t>Radix</a:t>
            </a:r>
            <a:r>
              <a:rPr sz="2800" spc="-5" dirty="0"/>
              <a:t> </a:t>
            </a:r>
            <a:r>
              <a:rPr sz="2800" spc="-50" dirty="0"/>
              <a:t>Means</a:t>
            </a:r>
            <a:r>
              <a:rPr sz="2800" dirty="0"/>
              <a:t> </a:t>
            </a:r>
            <a:r>
              <a:rPr sz="2800" spc="-175" dirty="0"/>
              <a:t>:	</a:t>
            </a:r>
            <a:r>
              <a:rPr sz="2800" spc="-110" dirty="0"/>
              <a:t>The </a:t>
            </a:r>
            <a:r>
              <a:rPr sz="2800" spc="-90" dirty="0"/>
              <a:t>base </a:t>
            </a:r>
            <a:r>
              <a:rPr sz="2800" spc="85" dirty="0"/>
              <a:t>of </a:t>
            </a:r>
            <a:r>
              <a:rPr sz="2800" spc="-135" dirty="0"/>
              <a:t>a </a:t>
            </a:r>
            <a:r>
              <a:rPr sz="2800" spc="-60" dirty="0"/>
              <a:t>system</a:t>
            </a:r>
            <a:r>
              <a:rPr sz="2800" spc="114" dirty="0"/>
              <a:t> </a:t>
            </a:r>
            <a:r>
              <a:rPr sz="2800" spc="85" dirty="0"/>
              <a:t>of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numeration</a:t>
            </a:r>
          </a:p>
          <a:p>
            <a:pPr marL="12700">
              <a:lnSpc>
                <a:spcPct val="100000"/>
              </a:lnSpc>
              <a:spcBef>
                <a:spcPts val="4510"/>
              </a:spcBef>
            </a:pPr>
            <a:r>
              <a:rPr sz="2200" spc="-85" dirty="0"/>
              <a:t>Examples:</a:t>
            </a:r>
            <a:endParaRPr sz="2200"/>
          </a:p>
          <a:p>
            <a:pPr marL="203200" marR="5080" indent="-203200">
              <a:lnSpc>
                <a:spcPts val="2380"/>
              </a:lnSpc>
              <a:spcBef>
                <a:spcPts val="3404"/>
              </a:spcBef>
              <a:buChar char="•"/>
              <a:tabLst>
                <a:tab pos="203200" algn="l"/>
              </a:tabLst>
            </a:pPr>
            <a:r>
              <a:rPr sz="2200" spc="-85" dirty="0"/>
              <a:t>The </a:t>
            </a:r>
            <a:r>
              <a:rPr sz="2200" spc="-10" dirty="0"/>
              <a:t>decimal </a:t>
            </a:r>
            <a:r>
              <a:rPr sz="2200" spc="20" dirty="0"/>
              <a:t>number </a:t>
            </a:r>
            <a:r>
              <a:rPr sz="2200" spc="-45" dirty="0"/>
              <a:t>system </a:t>
            </a:r>
            <a:r>
              <a:rPr sz="2200" spc="40" dirty="0"/>
              <a:t>that </a:t>
            </a:r>
            <a:r>
              <a:rPr sz="2200" spc="-40" dirty="0"/>
              <a:t>we </a:t>
            </a:r>
            <a:r>
              <a:rPr sz="2200" spc="-75" dirty="0"/>
              <a:t>use </a:t>
            </a:r>
            <a:r>
              <a:rPr sz="2200" spc="-40" dirty="0"/>
              <a:t>every </a:t>
            </a:r>
            <a:r>
              <a:rPr sz="2200" spc="-25" dirty="0"/>
              <a:t>day </a:t>
            </a:r>
            <a:r>
              <a:rPr sz="2200" spc="-90" dirty="0"/>
              <a:t>has </a:t>
            </a:r>
            <a:r>
              <a:rPr sz="2200" spc="-45" dirty="0"/>
              <a:t>10  </a:t>
            </a:r>
            <a:r>
              <a:rPr sz="2200" spc="30" dirty="0"/>
              <a:t>digits </a:t>
            </a:r>
            <a:r>
              <a:rPr sz="2200" spc="-85" dirty="0"/>
              <a:t>{0,1,2,3,4,5,6,7,8,9} </a:t>
            </a:r>
            <a:r>
              <a:rPr sz="2200" spc="-5" dirty="0"/>
              <a:t>and </a:t>
            </a:r>
            <a:r>
              <a:rPr sz="2200" spc="-55" dirty="0"/>
              <a:t>so </a:t>
            </a:r>
            <a:r>
              <a:rPr sz="2200" spc="25" dirty="0"/>
              <a:t>the </a:t>
            </a:r>
            <a:r>
              <a:rPr sz="2200" spc="-10" dirty="0"/>
              <a:t>radix </a:t>
            </a:r>
            <a:r>
              <a:rPr sz="2200" spc="-70" dirty="0"/>
              <a:t>is</a:t>
            </a:r>
            <a:r>
              <a:rPr sz="2200" spc="60" dirty="0"/>
              <a:t> </a:t>
            </a:r>
            <a:r>
              <a:rPr sz="2200" spc="-75" dirty="0"/>
              <a:t>10.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118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EXAMPLE</a:t>
            </a:r>
            <a:r>
              <a:rPr spc="-45" dirty="0"/>
              <a:t> </a:t>
            </a:r>
            <a:r>
              <a:rPr spc="-250" dirty="0"/>
              <a:t>(LSD)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7050" y="5175250"/>
          <a:ext cx="815149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12140" y="4595240"/>
            <a:ext cx="2107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Sorting: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0850" y="2051050"/>
          <a:ext cx="8001000" cy="172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0795" algn="ctr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218440">
                        <a:lnSpc>
                          <a:spcPct val="100000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118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EXAMPLE</a:t>
            </a:r>
            <a:r>
              <a:rPr spc="-45" dirty="0"/>
              <a:t> </a:t>
            </a:r>
            <a:r>
              <a:rPr spc="-250" dirty="0"/>
              <a:t>(LSD)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2161158"/>
            <a:ext cx="6377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86325" algn="l"/>
              </a:tabLst>
            </a:pPr>
            <a:r>
              <a:rPr sz="2800" b="1" spc="35" dirty="0">
                <a:solidFill>
                  <a:srgbClr val="FFFFFF"/>
                </a:solidFill>
                <a:latin typeface="Trebuchet MS"/>
                <a:cs typeface="Trebuchet MS"/>
              </a:rPr>
              <a:t>BinSort </a:t>
            </a:r>
            <a:r>
              <a:rPr sz="2800" b="1" spc="75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2800" b="1" spc="-25" dirty="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sz="2800" b="1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20" dirty="0">
                <a:solidFill>
                  <a:srgbClr val="FFFFFF"/>
                </a:solidFill>
                <a:latin typeface="Trebuchet MS"/>
                <a:cs typeface="Trebuchet MS"/>
              </a:rPr>
              <a:t>higher</a:t>
            </a:r>
            <a:r>
              <a:rPr sz="28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60" dirty="0">
                <a:solidFill>
                  <a:srgbClr val="FFFFFF"/>
                </a:solidFill>
                <a:latin typeface="Trebuchet MS"/>
                <a:cs typeface="Trebuchet MS"/>
              </a:rPr>
              <a:t>digit	</a:t>
            </a:r>
            <a:r>
              <a:rPr sz="2800" b="1" spc="145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2800" b="1" spc="30" dirty="0">
                <a:solidFill>
                  <a:srgbClr val="FFFFFF"/>
                </a:solidFill>
                <a:latin typeface="Trebuchet MS"/>
                <a:cs typeface="Trebuchet MS"/>
              </a:rPr>
              <a:t>Pass </a:t>
            </a:r>
            <a:r>
              <a:rPr sz="2800" b="1" spc="-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800" b="1" spc="-4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27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7050" y="2965450"/>
          <a:ext cx="815149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118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EXAMPLE</a:t>
            </a:r>
            <a:r>
              <a:rPr spc="-45" dirty="0"/>
              <a:t> </a:t>
            </a:r>
            <a:r>
              <a:rPr spc="-250" dirty="0"/>
              <a:t>(LSD)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2156586"/>
            <a:ext cx="4420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BinSort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next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higher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3250" y="4337050"/>
          <a:ext cx="8001000" cy="125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33400" y="2971800"/>
            <a:ext cx="1165225" cy="457200"/>
          </a:xfrm>
          <a:custGeom>
            <a:avLst/>
            <a:gdLst/>
            <a:ahLst/>
            <a:cxnLst/>
            <a:rect l="l" t="t" r="r" b="b"/>
            <a:pathLst>
              <a:path w="1165225" h="457200">
                <a:moveTo>
                  <a:pt x="0" y="457200"/>
                </a:moveTo>
                <a:lnTo>
                  <a:pt x="1164767" y="457200"/>
                </a:lnTo>
                <a:lnTo>
                  <a:pt x="1164767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7050" y="2965450"/>
          <a:ext cx="815149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118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EXAMPLE</a:t>
            </a:r>
            <a:r>
              <a:rPr spc="-45" dirty="0"/>
              <a:t> </a:t>
            </a:r>
            <a:r>
              <a:rPr spc="-250" dirty="0"/>
              <a:t>(LSD)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2156586"/>
            <a:ext cx="4420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BinSort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next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higher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3250" y="4337050"/>
          <a:ext cx="8001000" cy="125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698117" y="2971800"/>
            <a:ext cx="1165225" cy="457200"/>
          </a:xfrm>
          <a:custGeom>
            <a:avLst/>
            <a:gdLst/>
            <a:ahLst/>
            <a:cxnLst/>
            <a:rect l="l" t="t" r="r" b="b"/>
            <a:pathLst>
              <a:path w="1165225" h="457200">
                <a:moveTo>
                  <a:pt x="0" y="457200"/>
                </a:moveTo>
                <a:lnTo>
                  <a:pt x="1164767" y="457200"/>
                </a:lnTo>
                <a:lnTo>
                  <a:pt x="1164767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7050" y="2965450"/>
          <a:ext cx="815149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118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EXAMPLE</a:t>
            </a:r>
            <a:r>
              <a:rPr spc="-45" dirty="0"/>
              <a:t> </a:t>
            </a:r>
            <a:r>
              <a:rPr spc="-250" dirty="0"/>
              <a:t>(LSD)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2156586"/>
            <a:ext cx="4420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BinSort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next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higher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3250" y="4337050"/>
          <a:ext cx="8001000" cy="144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939160" y="2941320"/>
            <a:ext cx="1165225" cy="487680"/>
          </a:xfrm>
          <a:custGeom>
            <a:avLst/>
            <a:gdLst/>
            <a:ahLst/>
            <a:cxnLst/>
            <a:rect l="l" t="t" r="r" b="b"/>
            <a:pathLst>
              <a:path w="1165225" h="487679">
                <a:moveTo>
                  <a:pt x="0" y="487679"/>
                </a:moveTo>
                <a:lnTo>
                  <a:pt x="1164767" y="487679"/>
                </a:lnTo>
                <a:lnTo>
                  <a:pt x="1164767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3250" y="2934970"/>
          <a:ext cx="8151492" cy="487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7045"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118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EXAMPLE</a:t>
            </a:r>
            <a:r>
              <a:rPr spc="-45" dirty="0"/>
              <a:t> </a:t>
            </a:r>
            <a:r>
              <a:rPr spc="-250" dirty="0"/>
              <a:t>(LSD)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2156586"/>
            <a:ext cx="4420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BinSort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next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higher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3250" y="4337050"/>
          <a:ext cx="8001000" cy="144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027678" y="2971800"/>
            <a:ext cx="1165225" cy="457200"/>
          </a:xfrm>
          <a:custGeom>
            <a:avLst/>
            <a:gdLst/>
            <a:ahLst/>
            <a:cxnLst/>
            <a:rect l="l" t="t" r="r" b="b"/>
            <a:pathLst>
              <a:path w="1165225" h="457200">
                <a:moveTo>
                  <a:pt x="0" y="457200"/>
                </a:moveTo>
                <a:lnTo>
                  <a:pt x="1164767" y="457200"/>
                </a:lnTo>
                <a:lnTo>
                  <a:pt x="1164767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7050" y="2965450"/>
          <a:ext cx="815149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118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EXAMPLE</a:t>
            </a:r>
            <a:r>
              <a:rPr spc="-45" dirty="0"/>
              <a:t> </a:t>
            </a:r>
            <a:r>
              <a:rPr spc="-250" dirty="0"/>
              <a:t>(LSD)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2156586"/>
            <a:ext cx="4420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BinSort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next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higher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3250" y="4337050"/>
          <a:ext cx="8001000" cy="125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192521" y="2971800"/>
            <a:ext cx="1165225" cy="457200"/>
          </a:xfrm>
          <a:custGeom>
            <a:avLst/>
            <a:gdLst/>
            <a:ahLst/>
            <a:cxnLst/>
            <a:rect l="l" t="t" r="r" b="b"/>
            <a:pathLst>
              <a:path w="1165225" h="457200">
                <a:moveTo>
                  <a:pt x="0" y="457200"/>
                </a:moveTo>
                <a:lnTo>
                  <a:pt x="1164767" y="457200"/>
                </a:lnTo>
                <a:lnTo>
                  <a:pt x="1164767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7050" y="2965450"/>
          <a:ext cx="815149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118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EXAMPLE</a:t>
            </a:r>
            <a:r>
              <a:rPr spc="-45" dirty="0"/>
              <a:t> </a:t>
            </a:r>
            <a:r>
              <a:rPr spc="-250" dirty="0"/>
              <a:t>(LSD)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2156586"/>
            <a:ext cx="4420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BinSort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next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higher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3250" y="4337050"/>
          <a:ext cx="8001000" cy="144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357239" y="2971800"/>
            <a:ext cx="1034415" cy="457200"/>
          </a:xfrm>
          <a:custGeom>
            <a:avLst/>
            <a:gdLst/>
            <a:ahLst/>
            <a:cxnLst/>
            <a:rect l="l" t="t" r="r" b="b"/>
            <a:pathLst>
              <a:path w="1034415" h="457200">
                <a:moveTo>
                  <a:pt x="0" y="457200"/>
                </a:moveTo>
                <a:lnTo>
                  <a:pt x="1034148" y="457200"/>
                </a:lnTo>
                <a:lnTo>
                  <a:pt x="1034148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7050" y="2965450"/>
          <a:ext cx="815149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118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EXAMPLE</a:t>
            </a:r>
            <a:r>
              <a:rPr spc="-45" dirty="0"/>
              <a:t> </a:t>
            </a:r>
            <a:r>
              <a:rPr spc="-250" dirty="0"/>
              <a:t>(LSD)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2156586"/>
            <a:ext cx="4420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BinSort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next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higher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3250" y="4337050"/>
          <a:ext cx="8001000" cy="172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391400" y="29718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457200"/>
                </a:moveTo>
                <a:lnTo>
                  <a:pt x="1295400" y="457200"/>
                </a:lnTo>
                <a:lnTo>
                  <a:pt x="1295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7050" y="2965450"/>
          <a:ext cx="815149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118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EXAMPLE</a:t>
            </a:r>
            <a:r>
              <a:rPr spc="-45" dirty="0"/>
              <a:t> </a:t>
            </a:r>
            <a:r>
              <a:rPr spc="-250" dirty="0"/>
              <a:t>(LSD)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450" y="5556250"/>
          <a:ext cx="8151492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7155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939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83540" y="4823536"/>
            <a:ext cx="2105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Sorting: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0850" y="2203450"/>
          <a:ext cx="8001000" cy="172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016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935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8209" y="910843"/>
            <a:ext cx="2806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RADIX</a:t>
            </a:r>
            <a:r>
              <a:rPr spc="-85" dirty="0"/>
              <a:t> </a:t>
            </a:r>
            <a:r>
              <a:rPr spc="-380"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00" y="1994433"/>
            <a:ext cx="6803390" cy="15589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Wingdings"/>
              <a:buChar char=""/>
              <a:tabLst>
                <a:tab pos="241300" algn="l"/>
              </a:tabLst>
            </a:pPr>
            <a:r>
              <a:rPr sz="2800" spc="-100" dirty="0">
                <a:solidFill>
                  <a:srgbClr val="FFFFFF"/>
                </a:solidFill>
                <a:latin typeface="Arial"/>
                <a:cs typeface="Arial"/>
              </a:rPr>
              <a:t>Radix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sort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generalization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bucket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sort.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Wingdings"/>
              <a:buChar char=""/>
              <a:tabLst>
                <a:tab pos="241300" algn="l"/>
              </a:tabLst>
            </a:pPr>
            <a:r>
              <a:rPr sz="2800" spc="6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uses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passes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bucket</a:t>
            </a:r>
            <a:r>
              <a:rPr sz="28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sort.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241300" algn="l"/>
              </a:tabLst>
            </a:pPr>
            <a:r>
              <a:rPr sz="2800" spc="-100" dirty="0">
                <a:solidFill>
                  <a:srgbClr val="FFFFFF"/>
                </a:solidFill>
                <a:latin typeface="Arial"/>
                <a:cs typeface="Arial"/>
              </a:rPr>
              <a:t>Radix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sort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stable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8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fast.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118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EXAMPLE</a:t>
            </a:r>
            <a:r>
              <a:rPr spc="-45" dirty="0"/>
              <a:t> </a:t>
            </a:r>
            <a:r>
              <a:rPr spc="-250" dirty="0"/>
              <a:t>(LSD)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4650" y="2965450"/>
          <a:ext cx="815149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9740" y="1947798"/>
            <a:ext cx="84556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35" dirty="0">
                <a:solidFill>
                  <a:srgbClr val="FFFFFF"/>
                </a:solidFill>
                <a:latin typeface="Trebuchet MS"/>
                <a:cs typeface="Trebuchet MS"/>
              </a:rPr>
              <a:t>BinSort </a:t>
            </a:r>
            <a:r>
              <a:rPr sz="2800" b="1" spc="75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2800" b="1" spc="-25" dirty="0">
                <a:solidFill>
                  <a:srgbClr val="FFFFFF"/>
                </a:solidFill>
                <a:latin typeface="Trebuchet MS"/>
                <a:cs typeface="Trebuchet MS"/>
              </a:rPr>
              <a:t>next </a:t>
            </a:r>
            <a:r>
              <a:rPr sz="2800" b="1" spc="20" dirty="0">
                <a:solidFill>
                  <a:srgbClr val="FFFFFF"/>
                </a:solidFill>
                <a:latin typeface="Trebuchet MS"/>
                <a:cs typeface="Trebuchet MS"/>
              </a:rPr>
              <a:t>higher </a:t>
            </a:r>
            <a:r>
              <a:rPr sz="2800" b="1" spc="15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2800" b="1" spc="25" dirty="0">
                <a:solidFill>
                  <a:srgbClr val="FFFFFF"/>
                </a:solidFill>
                <a:latin typeface="Trebuchet MS"/>
                <a:cs typeface="Trebuchet MS"/>
              </a:rPr>
              <a:t>highest </a:t>
            </a:r>
            <a:r>
              <a:rPr sz="2800" b="1" spc="60" dirty="0">
                <a:solidFill>
                  <a:srgbClr val="FFFFFF"/>
                </a:solidFill>
                <a:latin typeface="Trebuchet MS"/>
                <a:cs typeface="Trebuchet MS"/>
              </a:rPr>
              <a:t>digit</a:t>
            </a:r>
            <a:r>
              <a:rPr sz="2800" b="1" spc="-5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145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2800" b="1" spc="30" dirty="0">
                <a:solidFill>
                  <a:srgbClr val="FFFFFF"/>
                </a:solidFill>
                <a:latin typeface="Trebuchet MS"/>
                <a:cs typeface="Trebuchet MS"/>
              </a:rPr>
              <a:t>Pass </a:t>
            </a:r>
            <a:r>
              <a:rPr sz="2800" b="1" spc="-3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28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27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118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EXAMPLE</a:t>
            </a:r>
            <a:r>
              <a:rPr spc="-45" dirty="0"/>
              <a:t> </a:t>
            </a:r>
            <a:r>
              <a:rPr spc="-250" dirty="0"/>
              <a:t>(LSD)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2971800"/>
            <a:ext cx="1165225" cy="457200"/>
          </a:xfrm>
          <a:custGeom>
            <a:avLst/>
            <a:gdLst/>
            <a:ahLst/>
            <a:cxnLst/>
            <a:rect l="l" t="t" r="r" b="b"/>
            <a:pathLst>
              <a:path w="1165225" h="457200">
                <a:moveTo>
                  <a:pt x="0" y="457200"/>
                </a:moveTo>
                <a:lnTo>
                  <a:pt x="1164767" y="457200"/>
                </a:lnTo>
                <a:lnTo>
                  <a:pt x="1164767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2965450"/>
          <a:ext cx="815149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9740" y="1943226"/>
            <a:ext cx="48279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BinSort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higher/highest 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74650" y="4565650"/>
          <a:ext cx="8001000" cy="125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016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118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EXAMPLE</a:t>
            </a:r>
            <a:r>
              <a:rPr spc="-45" dirty="0"/>
              <a:t> </a:t>
            </a:r>
            <a:r>
              <a:rPr spc="-250" dirty="0"/>
              <a:t>(LSD)</a:t>
            </a:r>
          </a:p>
        </p:txBody>
      </p:sp>
      <p:sp>
        <p:nvSpPr>
          <p:cNvPr id="3" name="object 3"/>
          <p:cNvSpPr/>
          <p:nvPr/>
        </p:nvSpPr>
        <p:spPr>
          <a:xfrm>
            <a:off x="1545716" y="2971800"/>
            <a:ext cx="1165225" cy="457200"/>
          </a:xfrm>
          <a:custGeom>
            <a:avLst/>
            <a:gdLst/>
            <a:ahLst/>
            <a:cxnLst/>
            <a:rect l="l" t="t" r="r" b="b"/>
            <a:pathLst>
              <a:path w="1165225" h="457200">
                <a:moveTo>
                  <a:pt x="0" y="457200"/>
                </a:moveTo>
                <a:lnTo>
                  <a:pt x="1164767" y="457200"/>
                </a:lnTo>
                <a:lnTo>
                  <a:pt x="1164767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2965450"/>
          <a:ext cx="815149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9740" y="1943226"/>
            <a:ext cx="48279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BinSort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higher/highest 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74650" y="4565650"/>
          <a:ext cx="8001000" cy="125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016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118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EXAMPLE</a:t>
            </a:r>
            <a:r>
              <a:rPr spc="-45" dirty="0"/>
              <a:t> </a:t>
            </a:r>
            <a:r>
              <a:rPr spc="-250" dirty="0"/>
              <a:t>(LSD)</a:t>
            </a:r>
          </a:p>
        </p:txBody>
      </p:sp>
      <p:sp>
        <p:nvSpPr>
          <p:cNvPr id="3" name="object 3"/>
          <p:cNvSpPr/>
          <p:nvPr/>
        </p:nvSpPr>
        <p:spPr>
          <a:xfrm>
            <a:off x="2710560" y="2971800"/>
            <a:ext cx="1165225" cy="457200"/>
          </a:xfrm>
          <a:custGeom>
            <a:avLst/>
            <a:gdLst/>
            <a:ahLst/>
            <a:cxnLst/>
            <a:rect l="l" t="t" r="r" b="b"/>
            <a:pathLst>
              <a:path w="1165225" h="457200">
                <a:moveTo>
                  <a:pt x="0" y="457200"/>
                </a:moveTo>
                <a:lnTo>
                  <a:pt x="1164767" y="457200"/>
                </a:lnTo>
                <a:lnTo>
                  <a:pt x="1164767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2965450"/>
          <a:ext cx="815149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9740" y="1943226"/>
            <a:ext cx="48279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BinSort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higher/highest 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74650" y="4565650"/>
          <a:ext cx="8001000" cy="125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016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118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EXAMPLE</a:t>
            </a:r>
            <a:r>
              <a:rPr spc="-45" dirty="0"/>
              <a:t> </a:t>
            </a:r>
            <a:r>
              <a:rPr spc="-250" dirty="0"/>
              <a:t>(LSD)</a:t>
            </a:r>
          </a:p>
        </p:txBody>
      </p:sp>
      <p:sp>
        <p:nvSpPr>
          <p:cNvPr id="3" name="object 3"/>
          <p:cNvSpPr/>
          <p:nvPr/>
        </p:nvSpPr>
        <p:spPr>
          <a:xfrm>
            <a:off x="3875278" y="2971800"/>
            <a:ext cx="1165225" cy="457200"/>
          </a:xfrm>
          <a:custGeom>
            <a:avLst/>
            <a:gdLst/>
            <a:ahLst/>
            <a:cxnLst/>
            <a:rect l="l" t="t" r="r" b="b"/>
            <a:pathLst>
              <a:path w="1165225" h="457200">
                <a:moveTo>
                  <a:pt x="0" y="457200"/>
                </a:moveTo>
                <a:lnTo>
                  <a:pt x="1164767" y="457200"/>
                </a:lnTo>
                <a:lnTo>
                  <a:pt x="1164767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2965450"/>
          <a:ext cx="815149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9740" y="1943226"/>
            <a:ext cx="48279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BinSort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higher/highest 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74650" y="4565650"/>
          <a:ext cx="8001000" cy="144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016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118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EXAMPLE</a:t>
            </a:r>
            <a:r>
              <a:rPr spc="-45" dirty="0"/>
              <a:t> </a:t>
            </a:r>
            <a:r>
              <a:rPr spc="-250" dirty="0"/>
              <a:t>(LSD)</a:t>
            </a:r>
          </a:p>
        </p:txBody>
      </p:sp>
      <p:sp>
        <p:nvSpPr>
          <p:cNvPr id="3" name="object 3"/>
          <p:cNvSpPr/>
          <p:nvPr/>
        </p:nvSpPr>
        <p:spPr>
          <a:xfrm>
            <a:off x="5040121" y="2971800"/>
            <a:ext cx="1165225" cy="457200"/>
          </a:xfrm>
          <a:custGeom>
            <a:avLst/>
            <a:gdLst/>
            <a:ahLst/>
            <a:cxnLst/>
            <a:rect l="l" t="t" r="r" b="b"/>
            <a:pathLst>
              <a:path w="1165225" h="457200">
                <a:moveTo>
                  <a:pt x="0" y="457200"/>
                </a:moveTo>
                <a:lnTo>
                  <a:pt x="1164767" y="457200"/>
                </a:lnTo>
                <a:lnTo>
                  <a:pt x="1164767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2965450"/>
          <a:ext cx="815149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9740" y="1943226"/>
            <a:ext cx="48279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BinSort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higher/highest 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74650" y="4565650"/>
          <a:ext cx="8001000" cy="144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016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118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EXAMPLE</a:t>
            </a:r>
            <a:r>
              <a:rPr spc="-45" dirty="0"/>
              <a:t> </a:t>
            </a:r>
            <a:r>
              <a:rPr spc="-250" dirty="0"/>
              <a:t>(LSD)</a:t>
            </a:r>
          </a:p>
        </p:txBody>
      </p:sp>
      <p:sp>
        <p:nvSpPr>
          <p:cNvPr id="3" name="object 3"/>
          <p:cNvSpPr/>
          <p:nvPr/>
        </p:nvSpPr>
        <p:spPr>
          <a:xfrm>
            <a:off x="6204839" y="2971800"/>
            <a:ext cx="1034415" cy="457200"/>
          </a:xfrm>
          <a:custGeom>
            <a:avLst/>
            <a:gdLst/>
            <a:ahLst/>
            <a:cxnLst/>
            <a:rect l="l" t="t" r="r" b="b"/>
            <a:pathLst>
              <a:path w="1034415" h="457200">
                <a:moveTo>
                  <a:pt x="0" y="457200"/>
                </a:moveTo>
                <a:lnTo>
                  <a:pt x="1034148" y="457200"/>
                </a:lnTo>
                <a:lnTo>
                  <a:pt x="1034148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2965450"/>
          <a:ext cx="815149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9740" y="1943226"/>
            <a:ext cx="48279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BinSort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higher/highest 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74650" y="4565650"/>
          <a:ext cx="8001000" cy="125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016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118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EXAMPLE</a:t>
            </a:r>
            <a:r>
              <a:rPr spc="-45" dirty="0"/>
              <a:t> </a:t>
            </a:r>
            <a:r>
              <a:rPr spc="-250" dirty="0"/>
              <a:t>(LSD)</a:t>
            </a:r>
          </a:p>
        </p:txBody>
      </p:sp>
      <p:sp>
        <p:nvSpPr>
          <p:cNvPr id="3" name="object 3"/>
          <p:cNvSpPr/>
          <p:nvPr/>
        </p:nvSpPr>
        <p:spPr>
          <a:xfrm>
            <a:off x="7239000" y="29718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457200"/>
                </a:moveTo>
                <a:lnTo>
                  <a:pt x="1295400" y="457200"/>
                </a:lnTo>
                <a:lnTo>
                  <a:pt x="1295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2965450"/>
          <a:ext cx="815149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9740" y="1943226"/>
            <a:ext cx="48279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BinSort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higher/highest 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74650" y="4565650"/>
          <a:ext cx="8001000" cy="1931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L="1016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118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EXAMPLE</a:t>
            </a:r>
            <a:r>
              <a:rPr spc="-45" dirty="0"/>
              <a:t> </a:t>
            </a:r>
            <a:r>
              <a:rPr spc="-250" dirty="0"/>
              <a:t>(LSD)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5784850"/>
          <a:ext cx="815149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5940" y="5129021"/>
            <a:ext cx="2107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Sorting: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3250" y="2127250"/>
          <a:ext cx="8001000" cy="1996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2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6041" y="376173"/>
            <a:ext cx="3456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EXAMPLE</a:t>
            </a:r>
            <a:r>
              <a:rPr spc="-60" dirty="0"/>
              <a:t> </a:t>
            </a:r>
            <a:r>
              <a:rPr spc="-250" dirty="0"/>
              <a:t>(LSD)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3082" y="2965450"/>
          <a:ext cx="815149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126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131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328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328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341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416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636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18287" y="1947798"/>
            <a:ext cx="18503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20" dirty="0">
                <a:solidFill>
                  <a:srgbClr val="FFFFFF"/>
                </a:solidFill>
                <a:latin typeface="Trebuchet MS"/>
                <a:cs typeface="Trebuchet MS"/>
              </a:rPr>
              <a:t>Completed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2078862"/>
            <a:ext cx="7642859" cy="19881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Computer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Science </a:t>
            </a:r>
            <a:r>
              <a:rPr sz="2800" spc="-100" dirty="0">
                <a:solidFill>
                  <a:srgbClr val="FFFFFF"/>
                </a:solidFill>
                <a:latin typeface="Arial"/>
                <a:cs typeface="Arial"/>
              </a:rPr>
              <a:t>Radix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Sort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45" dirty="0">
                <a:solidFill>
                  <a:srgbClr val="FFFFFF"/>
                </a:solidFill>
                <a:latin typeface="Arial"/>
                <a:cs typeface="Arial"/>
              </a:rPr>
              <a:t>non </a:t>
            </a:r>
            <a:r>
              <a:rPr sz="2800" spc="-160" dirty="0">
                <a:solidFill>
                  <a:srgbClr val="FFFFFF"/>
                </a:solidFill>
                <a:latin typeface="Arial"/>
                <a:cs typeface="Arial"/>
              </a:rPr>
              <a:t>–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comparative </a:t>
            </a:r>
            <a:r>
              <a:rPr sz="2800" spc="20" dirty="0">
                <a:solidFill>
                  <a:srgbClr val="FF0000"/>
                </a:solidFill>
                <a:latin typeface="Arial"/>
                <a:cs typeface="Arial"/>
              </a:rPr>
              <a:t>integer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sorting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800" spc="5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8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sort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800" spc="6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integer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keys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800" spc="60" dirty="0">
                <a:solidFill>
                  <a:srgbClr val="FFFFFF"/>
                </a:solidFill>
                <a:latin typeface="Arial"/>
                <a:cs typeface="Arial"/>
              </a:rPr>
              <a:t>grouping 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keys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individual 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digits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share 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significant 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position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value.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6041" y="376173"/>
            <a:ext cx="3456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EXAMPLE</a:t>
            </a:r>
            <a:r>
              <a:rPr spc="-60" dirty="0"/>
              <a:t> </a:t>
            </a:r>
            <a:r>
              <a:rPr spc="-250" dirty="0"/>
              <a:t>(LSD)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3082" y="2965450"/>
          <a:ext cx="815149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126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131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328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328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341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416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636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18287" y="1947798"/>
            <a:ext cx="4874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800" b="1" spc="60" dirty="0">
                <a:solidFill>
                  <a:srgbClr val="FFFFFF"/>
                </a:solidFill>
                <a:latin typeface="Trebuchet MS"/>
                <a:cs typeface="Trebuchet MS"/>
              </a:rPr>
              <a:t>Numbers </a:t>
            </a:r>
            <a:r>
              <a:rPr sz="2800" b="1" spc="-60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2800" b="1" spc="65" dirty="0">
                <a:solidFill>
                  <a:srgbClr val="FFFFFF"/>
                </a:solidFill>
                <a:latin typeface="Trebuchet MS"/>
                <a:cs typeface="Trebuchet MS"/>
              </a:rPr>
              <a:t>now</a:t>
            </a:r>
            <a:r>
              <a:rPr sz="2800" b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5" dirty="0">
                <a:solidFill>
                  <a:srgbClr val="FFFFFF"/>
                </a:solidFill>
                <a:latin typeface="Trebuchet MS"/>
                <a:cs typeface="Trebuchet MS"/>
              </a:rPr>
              <a:t>sorted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772" y="772160"/>
            <a:ext cx="29216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heavy" spc="-30" dirty="0">
                <a:solidFill>
                  <a:srgbClr val="8A3E00"/>
                </a:solidFill>
                <a:uFill>
                  <a:solidFill>
                    <a:srgbClr val="8A3E00"/>
                  </a:solidFill>
                </a:uFill>
                <a:latin typeface="Verdana"/>
                <a:cs typeface="Verdana"/>
              </a:rPr>
              <a:t>A</a:t>
            </a:r>
            <a:r>
              <a:rPr u="heavy" spc="-445" dirty="0">
                <a:solidFill>
                  <a:srgbClr val="8A3E00"/>
                </a:solidFill>
                <a:uFill>
                  <a:solidFill>
                    <a:srgbClr val="8A3E00"/>
                  </a:solidFill>
                </a:uFill>
                <a:latin typeface="Verdana"/>
                <a:cs typeface="Verdana"/>
              </a:rPr>
              <a:t>L</a:t>
            </a:r>
            <a:r>
              <a:rPr u="heavy" spc="-50" dirty="0">
                <a:solidFill>
                  <a:srgbClr val="8A3E00"/>
                </a:solidFill>
                <a:uFill>
                  <a:solidFill>
                    <a:srgbClr val="8A3E00"/>
                  </a:solidFill>
                </a:uFill>
                <a:latin typeface="Verdana"/>
                <a:cs typeface="Verdana"/>
              </a:rPr>
              <a:t>G</a:t>
            </a:r>
            <a:r>
              <a:rPr u="heavy" spc="-25" dirty="0">
                <a:solidFill>
                  <a:srgbClr val="8A3E00"/>
                </a:solidFill>
                <a:uFill>
                  <a:solidFill>
                    <a:srgbClr val="8A3E00"/>
                  </a:solidFill>
                </a:uFill>
                <a:latin typeface="Verdana"/>
                <a:cs typeface="Verdana"/>
              </a:rPr>
              <a:t>O</a:t>
            </a:r>
            <a:r>
              <a:rPr u="heavy" spc="-380" dirty="0">
                <a:solidFill>
                  <a:srgbClr val="8A3E00"/>
                </a:solidFill>
                <a:uFill>
                  <a:solidFill>
                    <a:srgbClr val="8A3E00"/>
                  </a:solidFill>
                </a:uFill>
                <a:latin typeface="Verdana"/>
                <a:cs typeface="Verdana"/>
              </a:rPr>
              <a:t>R</a:t>
            </a:r>
            <a:r>
              <a:rPr u="heavy" spc="-215" dirty="0">
                <a:solidFill>
                  <a:srgbClr val="8A3E00"/>
                </a:solidFill>
                <a:uFill>
                  <a:solidFill>
                    <a:srgbClr val="8A3E00"/>
                  </a:solidFill>
                </a:uFill>
                <a:latin typeface="Verdana"/>
                <a:cs typeface="Verdana"/>
              </a:rPr>
              <a:t>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369337"/>
            <a:ext cx="7283450" cy="19431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SzPct val="96428"/>
              <a:buAutoNum type="arabicPeriod"/>
              <a:tabLst>
                <a:tab pos="241300" algn="l"/>
              </a:tabLst>
            </a:pPr>
            <a:r>
              <a:rPr sz="2800" spc="-175" dirty="0">
                <a:solidFill>
                  <a:srgbClr val="FFFFFF"/>
                </a:solidFill>
                <a:latin typeface="Verdana"/>
                <a:cs typeface="Verdana"/>
              </a:rPr>
              <a:t>Create an </a:t>
            </a:r>
            <a:r>
              <a:rPr sz="2800" spc="-215" dirty="0">
                <a:solidFill>
                  <a:srgbClr val="FFFFFF"/>
                </a:solidFill>
                <a:latin typeface="Verdana"/>
                <a:cs typeface="Verdana"/>
              </a:rPr>
              <a:t>array </a:t>
            </a:r>
            <a:r>
              <a:rPr sz="2800" spc="-310" dirty="0">
                <a:solidFill>
                  <a:srgbClr val="FFFFFF"/>
                </a:solidFill>
                <a:latin typeface="Verdana"/>
                <a:cs typeface="Verdana"/>
              </a:rPr>
              <a:t>a[ </a:t>
            </a:r>
            <a:r>
              <a:rPr sz="2800" spc="-320" dirty="0">
                <a:solidFill>
                  <a:srgbClr val="FFFFFF"/>
                </a:solidFill>
                <a:latin typeface="Verdana"/>
                <a:cs typeface="Verdana"/>
              </a:rPr>
              <a:t>0…..n-1]</a:t>
            </a:r>
            <a:r>
              <a:rPr sz="2800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elements.</a:t>
            </a:r>
            <a:endParaRPr sz="2800">
              <a:latin typeface="Verdana"/>
              <a:cs typeface="Verdana"/>
            </a:endParaRPr>
          </a:p>
          <a:p>
            <a:pPr marL="241300" marR="5080" indent="-228600">
              <a:lnSpc>
                <a:spcPts val="3020"/>
              </a:lnSpc>
              <a:spcBef>
                <a:spcPts val="1045"/>
              </a:spcBef>
              <a:buSzPct val="96428"/>
              <a:buAutoNum type="arabicPeriod"/>
              <a:tabLst>
                <a:tab pos="297180" algn="l"/>
              </a:tabLst>
            </a:pPr>
            <a:r>
              <a:rPr sz="2800" spc="-145" dirty="0">
                <a:solidFill>
                  <a:srgbClr val="FFFFFF"/>
                </a:solidFill>
                <a:latin typeface="Verdana"/>
                <a:cs typeface="Verdana"/>
              </a:rPr>
              <a:t>Call </a:t>
            </a:r>
            <a:r>
              <a:rPr sz="2800" spc="-170" dirty="0">
                <a:solidFill>
                  <a:srgbClr val="FFFFFF"/>
                </a:solidFill>
                <a:latin typeface="Verdana"/>
                <a:cs typeface="Verdana"/>
              </a:rPr>
              <a:t>bucket </a:t>
            </a:r>
            <a:r>
              <a:rPr sz="2800" spc="-145" dirty="0">
                <a:solidFill>
                  <a:srgbClr val="FFFFFF"/>
                </a:solidFill>
                <a:latin typeface="Verdana"/>
                <a:cs typeface="Verdana"/>
              </a:rPr>
              <a:t>sort </a:t>
            </a:r>
            <a:r>
              <a:rPr sz="2800" spc="-170" dirty="0">
                <a:solidFill>
                  <a:srgbClr val="FFFFFF"/>
                </a:solidFill>
                <a:latin typeface="Verdana"/>
                <a:cs typeface="Verdana"/>
              </a:rPr>
              <a:t>repeatedly </a:t>
            </a: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2800" spc="-195" dirty="0">
                <a:solidFill>
                  <a:srgbClr val="FFFFFF"/>
                </a:solidFill>
                <a:latin typeface="Verdana"/>
                <a:cs typeface="Verdana"/>
              </a:rPr>
              <a:t>least </a:t>
            </a:r>
            <a:r>
              <a:rPr sz="2800" spc="-11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800" spc="-185" dirty="0">
                <a:solidFill>
                  <a:srgbClr val="FFFFFF"/>
                </a:solidFill>
                <a:latin typeface="Verdana"/>
                <a:cs typeface="Verdana"/>
              </a:rPr>
              <a:t>most  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significant </a:t>
            </a:r>
            <a:r>
              <a:rPr sz="2800" spc="-125" dirty="0">
                <a:solidFill>
                  <a:srgbClr val="FFFFFF"/>
                </a:solidFill>
                <a:latin typeface="Verdana"/>
                <a:cs typeface="Verdana"/>
              </a:rPr>
              <a:t>digit of 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each </a:t>
            </a:r>
            <a:r>
              <a:rPr sz="2800" spc="-175" dirty="0">
                <a:solidFill>
                  <a:srgbClr val="FFFFFF"/>
                </a:solidFill>
                <a:latin typeface="Verdana"/>
                <a:cs typeface="Verdana"/>
              </a:rPr>
              <a:t>element 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2800" spc="-17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50" dirty="0">
                <a:solidFill>
                  <a:srgbClr val="FFFFFF"/>
                </a:solidFill>
                <a:latin typeface="Verdana"/>
                <a:cs typeface="Verdana"/>
              </a:rPr>
              <a:t>key.</a:t>
            </a:r>
            <a:endParaRPr sz="2800">
              <a:latin typeface="Verdana"/>
              <a:cs typeface="Verdana"/>
            </a:endParaRPr>
          </a:p>
          <a:p>
            <a:pPr marL="296545" indent="-283845">
              <a:lnSpc>
                <a:spcPct val="100000"/>
              </a:lnSpc>
              <a:spcBef>
                <a:spcPts val="630"/>
              </a:spcBef>
              <a:buSzPct val="96428"/>
              <a:buAutoNum type="arabicPeriod"/>
              <a:tabLst>
                <a:tab pos="297180" algn="l"/>
              </a:tabLst>
            </a:pPr>
            <a:r>
              <a:rPr sz="2800" spc="-190" dirty="0">
                <a:solidFill>
                  <a:srgbClr val="FFFFFF"/>
                </a:solidFill>
                <a:latin typeface="Verdana"/>
                <a:cs typeface="Verdana"/>
              </a:rPr>
              <a:t>Return </a:t>
            </a:r>
            <a:r>
              <a:rPr sz="2800" spc="-17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sorted</a:t>
            </a: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90" dirty="0">
                <a:solidFill>
                  <a:srgbClr val="FFFFFF"/>
                </a:solidFill>
                <a:latin typeface="Verdana"/>
                <a:cs typeface="Verdana"/>
              </a:rPr>
              <a:t>array.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4053" y="910843"/>
            <a:ext cx="2253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00" y="2078862"/>
            <a:ext cx="7630795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08610" indent="-228600">
              <a:lnSpc>
                <a:spcPts val="3020"/>
              </a:lnSpc>
              <a:spcBef>
                <a:spcPts val="48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17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800" spc="-120" dirty="0">
                <a:solidFill>
                  <a:srgbClr val="FFFFFF"/>
                </a:solidFill>
                <a:latin typeface="Arial"/>
                <a:cs typeface="Arial"/>
              </a:rPr>
              <a:t>pass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over 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2800" spc="100" dirty="0">
                <a:solidFill>
                  <a:srgbClr val="FFFFFF"/>
                </a:solidFill>
                <a:latin typeface="Arial"/>
                <a:cs typeface="Arial"/>
              </a:rPr>
              <a:t>d-digit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numbers and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k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base  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keys 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then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takes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O(n+k).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(Assuming  </a:t>
            </a:r>
            <a:r>
              <a:rPr sz="2800" spc="45" dirty="0">
                <a:solidFill>
                  <a:srgbClr val="FFFFFF"/>
                </a:solidFill>
                <a:latin typeface="Arial"/>
                <a:cs typeface="Arial"/>
              </a:rPr>
              <a:t>counting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sort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800" spc="7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 pass.)</a:t>
            </a:r>
            <a:endParaRPr sz="2800">
              <a:latin typeface="Arial"/>
              <a:cs typeface="Arial"/>
            </a:endParaRPr>
          </a:p>
          <a:p>
            <a:pPr marL="241300" marR="180340" indent="-228600">
              <a:lnSpc>
                <a:spcPts val="3030"/>
              </a:lnSpc>
              <a:spcBef>
                <a:spcPts val="1000"/>
              </a:spcBef>
              <a:buSzPct val="96428"/>
              <a:buFont typeface="Wingdings"/>
              <a:buChar char=""/>
              <a:tabLst>
                <a:tab pos="295910" algn="l"/>
                <a:tab pos="2265680" algn="l"/>
              </a:tabLst>
            </a:pP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Arial"/>
                <a:cs typeface="Arial"/>
              </a:rPr>
              <a:t>d	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passes,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so 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65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2800" spc="7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radix 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sort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O(d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(n+k)).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constant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65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run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2800" spc="2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O(n)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1714" y="2855798"/>
            <a:ext cx="3564254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40" dirty="0"/>
              <a:t>Thank</a:t>
            </a:r>
            <a:r>
              <a:rPr sz="6000" spc="-114" dirty="0"/>
              <a:t> </a:t>
            </a:r>
            <a:r>
              <a:rPr sz="6000" spc="-150" dirty="0"/>
              <a:t>You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8209" y="910843"/>
            <a:ext cx="2806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RADIX</a:t>
            </a:r>
            <a:r>
              <a:rPr spc="-85" dirty="0"/>
              <a:t> </a:t>
            </a:r>
            <a:r>
              <a:rPr spc="-380"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00" y="2078862"/>
            <a:ext cx="8013700" cy="27633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5080" indent="-228600" algn="just">
              <a:lnSpc>
                <a:spcPct val="89300"/>
              </a:lnSpc>
              <a:spcBef>
                <a:spcPts val="455"/>
              </a:spcBef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Unlike </a:t>
            </a:r>
            <a:r>
              <a:rPr sz="2800" spc="4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sorting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algorithms </a:t>
            </a:r>
            <a:r>
              <a:rPr sz="2800" spc="-100" dirty="0">
                <a:solidFill>
                  <a:srgbClr val="FFFFFF"/>
                </a:solidFill>
                <a:latin typeface="Arial"/>
                <a:cs typeface="Arial"/>
              </a:rPr>
              <a:t>Radix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sort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95" dirty="0">
                <a:solidFill>
                  <a:srgbClr val="FFFFFF"/>
                </a:solidFill>
                <a:latin typeface="Arial"/>
                <a:cs typeface="Arial"/>
              </a:rPr>
              <a:t>not 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800" spc="5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above,  </a:t>
            </a:r>
            <a:r>
              <a:rPr sz="2800" spc="90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800" spc="5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45" dirty="0">
                <a:solidFill>
                  <a:srgbClr val="FFFFFF"/>
                </a:solidFill>
                <a:latin typeface="Arial"/>
                <a:cs typeface="Arial"/>
              </a:rPr>
              <a:t>totally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method. </a:t>
            </a:r>
            <a:r>
              <a:rPr sz="2800" spc="6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interesting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because </a:t>
            </a:r>
            <a:r>
              <a:rPr sz="2800" spc="11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requires 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absolute 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minimum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amount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space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minimum 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amount </a:t>
            </a:r>
            <a:r>
              <a:rPr sz="2800" spc="9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movement,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and, 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amazing 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all, </a:t>
            </a:r>
            <a:r>
              <a:rPr sz="2800" spc="10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does </a:t>
            </a:r>
            <a:r>
              <a:rPr sz="2950" i="1" spc="-3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950" i="1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comparisons.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1919" y="910843"/>
            <a:ext cx="4038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0" dirty="0"/>
              <a:t>CLASSIFICATIONS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00" y="1994433"/>
            <a:ext cx="6700520" cy="104648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Significant </a:t>
            </a:r>
            <a:r>
              <a:rPr sz="2800" spc="55" dirty="0">
                <a:solidFill>
                  <a:srgbClr val="FFFFFF"/>
                </a:solidFill>
                <a:latin typeface="Arial"/>
                <a:cs typeface="Arial"/>
              </a:rPr>
              <a:t>Digit </a:t>
            </a:r>
            <a:r>
              <a:rPr sz="2800" spc="-175" dirty="0">
                <a:solidFill>
                  <a:srgbClr val="FFFFFF"/>
                </a:solidFill>
                <a:latin typeface="Arial"/>
                <a:cs typeface="Arial"/>
              </a:rPr>
              <a:t>(LSD)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radix</a:t>
            </a:r>
            <a:r>
              <a:rPr sz="280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sorts</a:t>
            </a:r>
            <a:endParaRPr sz="2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Significant </a:t>
            </a:r>
            <a:r>
              <a:rPr sz="2800" spc="55" dirty="0">
                <a:solidFill>
                  <a:srgbClr val="FFFFFF"/>
                </a:solidFill>
                <a:latin typeface="Arial"/>
                <a:cs typeface="Arial"/>
              </a:rPr>
              <a:t>Digit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(MSD)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radix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sorts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5098" y="464311"/>
            <a:ext cx="5265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5" dirty="0"/>
              <a:t>LEAST </a:t>
            </a:r>
            <a:r>
              <a:rPr sz="3600" spc="-185" dirty="0"/>
              <a:t>SIGNIFICANT</a:t>
            </a:r>
            <a:r>
              <a:rPr sz="3600" spc="-350" dirty="0"/>
              <a:t> </a:t>
            </a:r>
            <a:r>
              <a:rPr sz="3600" spc="-170" dirty="0"/>
              <a:t>DIGIT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73100" y="958088"/>
            <a:ext cx="7799705" cy="259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56354">
              <a:lnSpc>
                <a:spcPct val="100000"/>
              </a:lnSpc>
              <a:spcBef>
                <a:spcPts val="100"/>
              </a:spcBef>
            </a:pP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(LSD) </a:t>
            </a:r>
            <a:r>
              <a:rPr sz="3600" spc="-190" dirty="0">
                <a:solidFill>
                  <a:srgbClr val="FFFFFF"/>
                </a:solidFill>
                <a:latin typeface="Arial"/>
                <a:cs typeface="Arial"/>
              </a:rPr>
              <a:t>RADIX</a:t>
            </a:r>
            <a:r>
              <a:rPr sz="36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70" dirty="0">
                <a:solidFill>
                  <a:srgbClr val="FFFFFF"/>
                </a:solidFill>
                <a:latin typeface="Arial"/>
                <a:cs typeface="Arial"/>
              </a:rPr>
              <a:t>SORTS</a:t>
            </a:r>
            <a:endParaRPr sz="3600">
              <a:latin typeface="Arial"/>
              <a:cs typeface="Arial"/>
            </a:endParaRPr>
          </a:p>
          <a:p>
            <a:pPr marL="241300" marR="886460" indent="-241300">
              <a:lnSpc>
                <a:spcPct val="119600"/>
              </a:lnSpc>
              <a:spcBef>
                <a:spcPts val="3840"/>
              </a:spcBef>
              <a:buFont typeface="Wingdings"/>
              <a:buChar char=""/>
              <a:tabLst>
                <a:tab pos="241300" algn="l"/>
              </a:tabLst>
            </a:pP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times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sort 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05" dirty="0">
                <a:solidFill>
                  <a:srgbClr val="FFFFFF"/>
                </a:solidFill>
                <a:latin typeface="Arial"/>
                <a:cs typeface="Arial"/>
              </a:rPr>
              <a:t>?  </a:t>
            </a:r>
            <a:r>
              <a:rPr sz="2800" spc="6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  <a:p>
            <a:pPr marL="400050">
              <a:lnSpc>
                <a:spcPct val="100000"/>
              </a:lnSpc>
              <a:spcBef>
                <a:spcPts val="675"/>
              </a:spcBef>
            </a:pP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passes 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r>
              <a:rPr sz="28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0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5098" y="464311"/>
            <a:ext cx="5265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5" dirty="0"/>
              <a:t>LEAST </a:t>
            </a:r>
            <a:r>
              <a:rPr sz="3600" spc="-185" dirty="0"/>
              <a:t>SIGNIFICANT</a:t>
            </a:r>
            <a:r>
              <a:rPr sz="3600" spc="-350" dirty="0"/>
              <a:t> </a:t>
            </a:r>
            <a:r>
              <a:rPr sz="3600" spc="-170" dirty="0"/>
              <a:t>DIGIT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17263" y="958088"/>
            <a:ext cx="3955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(LSD) </a:t>
            </a:r>
            <a:r>
              <a:rPr sz="3600" spc="-190" dirty="0">
                <a:solidFill>
                  <a:srgbClr val="FFFFFF"/>
                </a:solidFill>
                <a:latin typeface="Arial"/>
                <a:cs typeface="Arial"/>
              </a:rPr>
              <a:t>RADIX</a:t>
            </a:r>
            <a:r>
              <a:rPr sz="36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70" dirty="0">
                <a:solidFill>
                  <a:srgbClr val="FFFFFF"/>
                </a:solidFill>
                <a:latin typeface="Arial"/>
                <a:cs typeface="Arial"/>
              </a:rPr>
              <a:t>SORTS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2017293"/>
            <a:ext cx="3157220" cy="8820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200" spc="-80" dirty="0">
                <a:solidFill>
                  <a:srgbClr val="FFFFFF"/>
                </a:solidFill>
                <a:latin typeface="Arial"/>
                <a:cs typeface="Arial"/>
              </a:rPr>
              <a:t>Examples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735"/>
              </a:spcBef>
              <a:tabLst>
                <a:tab pos="1513840" algn="l"/>
              </a:tabLst>
            </a:pP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4310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357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251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2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78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5098" y="464311"/>
            <a:ext cx="5265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5" dirty="0"/>
              <a:t>LEAST </a:t>
            </a:r>
            <a:r>
              <a:rPr sz="3600" spc="-185" dirty="0"/>
              <a:t>SIGNIFICANT</a:t>
            </a:r>
            <a:r>
              <a:rPr sz="3600" spc="-350" dirty="0"/>
              <a:t> </a:t>
            </a:r>
            <a:r>
              <a:rPr sz="3600" spc="-170" dirty="0"/>
              <a:t>DIGIT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17263" y="958088"/>
            <a:ext cx="3955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(LSD) </a:t>
            </a:r>
            <a:r>
              <a:rPr sz="3600" spc="-190" dirty="0">
                <a:solidFill>
                  <a:srgbClr val="FFFFFF"/>
                </a:solidFill>
                <a:latin typeface="Arial"/>
                <a:cs typeface="Arial"/>
              </a:rPr>
              <a:t>RADIX</a:t>
            </a:r>
            <a:r>
              <a:rPr sz="36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70" dirty="0">
                <a:solidFill>
                  <a:srgbClr val="FFFFFF"/>
                </a:solidFill>
                <a:latin typeface="Arial"/>
                <a:cs typeface="Arial"/>
              </a:rPr>
              <a:t>SORTS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376985"/>
            <a:ext cx="3157855" cy="8820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200" spc="-80" dirty="0">
                <a:solidFill>
                  <a:srgbClr val="FFFFFF"/>
                </a:solidFill>
                <a:latin typeface="Arial"/>
                <a:cs typeface="Arial"/>
              </a:rPr>
              <a:t>Examples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730"/>
              </a:spcBef>
              <a:tabLst>
                <a:tab pos="1513840" algn="l"/>
              </a:tabLst>
            </a:pP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4310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357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251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2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78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0200" y="3418332"/>
            <a:ext cx="2133600" cy="1077595"/>
          </a:xfrm>
          <a:custGeom>
            <a:avLst/>
            <a:gdLst/>
            <a:ahLst/>
            <a:cxnLst/>
            <a:rect l="l" t="t" r="r" b="b"/>
            <a:pathLst>
              <a:path w="2133600" h="1077595">
                <a:moveTo>
                  <a:pt x="1066800" y="0"/>
                </a:moveTo>
                <a:lnTo>
                  <a:pt x="1004119" y="914"/>
                </a:lnTo>
                <a:lnTo>
                  <a:pt x="942393" y="3624"/>
                </a:lnTo>
                <a:lnTo>
                  <a:pt x="881719" y="8078"/>
                </a:lnTo>
                <a:lnTo>
                  <a:pt x="822200" y="14226"/>
                </a:lnTo>
                <a:lnTo>
                  <a:pt x="763934" y="22019"/>
                </a:lnTo>
                <a:lnTo>
                  <a:pt x="707022" y="31404"/>
                </a:lnTo>
                <a:lnTo>
                  <a:pt x="651563" y="42332"/>
                </a:lnTo>
                <a:lnTo>
                  <a:pt x="597659" y="54752"/>
                </a:lnTo>
                <a:lnTo>
                  <a:pt x="545408" y="68614"/>
                </a:lnTo>
                <a:lnTo>
                  <a:pt x="494911" y="83867"/>
                </a:lnTo>
                <a:lnTo>
                  <a:pt x="446269" y="100461"/>
                </a:lnTo>
                <a:lnTo>
                  <a:pt x="399581" y="118345"/>
                </a:lnTo>
                <a:lnTo>
                  <a:pt x="354947" y="137468"/>
                </a:lnTo>
                <a:lnTo>
                  <a:pt x="312467" y="157781"/>
                </a:lnTo>
                <a:lnTo>
                  <a:pt x="272242" y="179232"/>
                </a:lnTo>
                <a:lnTo>
                  <a:pt x="234371" y="201772"/>
                </a:lnTo>
                <a:lnTo>
                  <a:pt x="198955" y="225349"/>
                </a:lnTo>
                <a:lnTo>
                  <a:pt x="166093" y="249913"/>
                </a:lnTo>
                <a:lnTo>
                  <a:pt x="135887" y="275414"/>
                </a:lnTo>
                <a:lnTo>
                  <a:pt x="83837" y="329023"/>
                </a:lnTo>
                <a:lnTo>
                  <a:pt x="43608" y="385772"/>
                </a:lnTo>
                <a:lnTo>
                  <a:pt x="15999" y="445258"/>
                </a:lnTo>
                <a:lnTo>
                  <a:pt x="1811" y="507076"/>
                </a:lnTo>
                <a:lnTo>
                  <a:pt x="0" y="538733"/>
                </a:lnTo>
                <a:lnTo>
                  <a:pt x="1811" y="570391"/>
                </a:lnTo>
                <a:lnTo>
                  <a:pt x="15999" y="632209"/>
                </a:lnTo>
                <a:lnTo>
                  <a:pt x="43608" y="691695"/>
                </a:lnTo>
                <a:lnTo>
                  <a:pt x="83837" y="748444"/>
                </a:lnTo>
                <a:lnTo>
                  <a:pt x="135887" y="802053"/>
                </a:lnTo>
                <a:lnTo>
                  <a:pt x="166093" y="827554"/>
                </a:lnTo>
                <a:lnTo>
                  <a:pt x="198955" y="852118"/>
                </a:lnTo>
                <a:lnTo>
                  <a:pt x="234371" y="875695"/>
                </a:lnTo>
                <a:lnTo>
                  <a:pt x="272242" y="898235"/>
                </a:lnTo>
                <a:lnTo>
                  <a:pt x="312467" y="919686"/>
                </a:lnTo>
                <a:lnTo>
                  <a:pt x="354947" y="939999"/>
                </a:lnTo>
                <a:lnTo>
                  <a:pt x="399581" y="959122"/>
                </a:lnTo>
                <a:lnTo>
                  <a:pt x="446269" y="977006"/>
                </a:lnTo>
                <a:lnTo>
                  <a:pt x="494911" y="993600"/>
                </a:lnTo>
                <a:lnTo>
                  <a:pt x="545408" y="1008853"/>
                </a:lnTo>
                <a:lnTo>
                  <a:pt x="597659" y="1022715"/>
                </a:lnTo>
                <a:lnTo>
                  <a:pt x="651563" y="1035135"/>
                </a:lnTo>
                <a:lnTo>
                  <a:pt x="707022" y="1046063"/>
                </a:lnTo>
                <a:lnTo>
                  <a:pt x="763934" y="1055448"/>
                </a:lnTo>
                <a:lnTo>
                  <a:pt x="822200" y="1063241"/>
                </a:lnTo>
                <a:lnTo>
                  <a:pt x="881719" y="1069389"/>
                </a:lnTo>
                <a:lnTo>
                  <a:pt x="942393" y="1073843"/>
                </a:lnTo>
                <a:lnTo>
                  <a:pt x="1004119" y="1076553"/>
                </a:lnTo>
                <a:lnTo>
                  <a:pt x="1066800" y="1077467"/>
                </a:lnTo>
                <a:lnTo>
                  <a:pt x="1129480" y="1076553"/>
                </a:lnTo>
                <a:lnTo>
                  <a:pt x="1191206" y="1073843"/>
                </a:lnTo>
                <a:lnTo>
                  <a:pt x="1251880" y="1069389"/>
                </a:lnTo>
                <a:lnTo>
                  <a:pt x="1311399" y="1063241"/>
                </a:lnTo>
                <a:lnTo>
                  <a:pt x="1369665" y="1055448"/>
                </a:lnTo>
                <a:lnTo>
                  <a:pt x="1426577" y="1046063"/>
                </a:lnTo>
                <a:lnTo>
                  <a:pt x="1482036" y="1035135"/>
                </a:lnTo>
                <a:lnTo>
                  <a:pt x="1535940" y="1022715"/>
                </a:lnTo>
                <a:lnTo>
                  <a:pt x="1588191" y="1008853"/>
                </a:lnTo>
                <a:lnTo>
                  <a:pt x="1638688" y="993600"/>
                </a:lnTo>
                <a:lnTo>
                  <a:pt x="1687330" y="977006"/>
                </a:lnTo>
                <a:lnTo>
                  <a:pt x="1734018" y="959122"/>
                </a:lnTo>
                <a:lnTo>
                  <a:pt x="1778652" y="939999"/>
                </a:lnTo>
                <a:lnTo>
                  <a:pt x="1821132" y="919686"/>
                </a:lnTo>
                <a:lnTo>
                  <a:pt x="1861357" y="898235"/>
                </a:lnTo>
                <a:lnTo>
                  <a:pt x="1899228" y="875695"/>
                </a:lnTo>
                <a:lnTo>
                  <a:pt x="1934644" y="852118"/>
                </a:lnTo>
                <a:lnTo>
                  <a:pt x="1967506" y="827554"/>
                </a:lnTo>
                <a:lnTo>
                  <a:pt x="1997712" y="802053"/>
                </a:lnTo>
                <a:lnTo>
                  <a:pt x="2049762" y="748444"/>
                </a:lnTo>
                <a:lnTo>
                  <a:pt x="2089991" y="691695"/>
                </a:lnTo>
                <a:lnTo>
                  <a:pt x="2117600" y="632209"/>
                </a:lnTo>
                <a:lnTo>
                  <a:pt x="2131788" y="570391"/>
                </a:lnTo>
                <a:lnTo>
                  <a:pt x="2133600" y="538733"/>
                </a:lnTo>
                <a:lnTo>
                  <a:pt x="2131788" y="507076"/>
                </a:lnTo>
                <a:lnTo>
                  <a:pt x="2117600" y="445258"/>
                </a:lnTo>
                <a:lnTo>
                  <a:pt x="2089991" y="385772"/>
                </a:lnTo>
                <a:lnTo>
                  <a:pt x="2049762" y="329023"/>
                </a:lnTo>
                <a:lnTo>
                  <a:pt x="1997712" y="275414"/>
                </a:lnTo>
                <a:lnTo>
                  <a:pt x="1967506" y="249913"/>
                </a:lnTo>
                <a:lnTo>
                  <a:pt x="1934644" y="225349"/>
                </a:lnTo>
                <a:lnTo>
                  <a:pt x="1899228" y="201772"/>
                </a:lnTo>
                <a:lnTo>
                  <a:pt x="1861357" y="179232"/>
                </a:lnTo>
                <a:lnTo>
                  <a:pt x="1821132" y="157781"/>
                </a:lnTo>
                <a:lnTo>
                  <a:pt x="1778652" y="137468"/>
                </a:lnTo>
                <a:lnTo>
                  <a:pt x="1734018" y="118345"/>
                </a:lnTo>
                <a:lnTo>
                  <a:pt x="1687330" y="100461"/>
                </a:lnTo>
                <a:lnTo>
                  <a:pt x="1638688" y="83867"/>
                </a:lnTo>
                <a:lnTo>
                  <a:pt x="1588191" y="68614"/>
                </a:lnTo>
                <a:lnTo>
                  <a:pt x="1535940" y="54752"/>
                </a:lnTo>
                <a:lnTo>
                  <a:pt x="1482036" y="42332"/>
                </a:lnTo>
                <a:lnTo>
                  <a:pt x="1426577" y="31404"/>
                </a:lnTo>
                <a:lnTo>
                  <a:pt x="1369665" y="22019"/>
                </a:lnTo>
                <a:lnTo>
                  <a:pt x="1311399" y="14226"/>
                </a:lnTo>
                <a:lnTo>
                  <a:pt x="1251880" y="8078"/>
                </a:lnTo>
                <a:lnTo>
                  <a:pt x="1191206" y="3624"/>
                </a:lnTo>
                <a:lnTo>
                  <a:pt x="1129480" y="914"/>
                </a:lnTo>
                <a:lnTo>
                  <a:pt x="1066800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0200" y="3418332"/>
            <a:ext cx="2133600" cy="1077595"/>
          </a:xfrm>
          <a:custGeom>
            <a:avLst/>
            <a:gdLst/>
            <a:ahLst/>
            <a:cxnLst/>
            <a:rect l="l" t="t" r="r" b="b"/>
            <a:pathLst>
              <a:path w="2133600" h="1077595">
                <a:moveTo>
                  <a:pt x="0" y="538733"/>
                </a:moveTo>
                <a:lnTo>
                  <a:pt x="7177" y="475901"/>
                </a:lnTo>
                <a:lnTo>
                  <a:pt x="28176" y="415198"/>
                </a:lnTo>
                <a:lnTo>
                  <a:pt x="62195" y="357030"/>
                </a:lnTo>
                <a:lnTo>
                  <a:pt x="108435" y="301800"/>
                </a:lnTo>
                <a:lnTo>
                  <a:pt x="166093" y="249913"/>
                </a:lnTo>
                <a:lnTo>
                  <a:pt x="198955" y="225349"/>
                </a:lnTo>
                <a:lnTo>
                  <a:pt x="234371" y="201772"/>
                </a:lnTo>
                <a:lnTo>
                  <a:pt x="272242" y="179232"/>
                </a:lnTo>
                <a:lnTo>
                  <a:pt x="312467" y="157781"/>
                </a:lnTo>
                <a:lnTo>
                  <a:pt x="354947" y="137468"/>
                </a:lnTo>
                <a:lnTo>
                  <a:pt x="399581" y="118345"/>
                </a:lnTo>
                <a:lnTo>
                  <a:pt x="446269" y="100461"/>
                </a:lnTo>
                <a:lnTo>
                  <a:pt x="494911" y="83867"/>
                </a:lnTo>
                <a:lnTo>
                  <a:pt x="545408" y="68614"/>
                </a:lnTo>
                <a:lnTo>
                  <a:pt x="597659" y="54752"/>
                </a:lnTo>
                <a:lnTo>
                  <a:pt x="651563" y="42332"/>
                </a:lnTo>
                <a:lnTo>
                  <a:pt x="707022" y="31404"/>
                </a:lnTo>
                <a:lnTo>
                  <a:pt x="763934" y="22019"/>
                </a:lnTo>
                <a:lnTo>
                  <a:pt x="822200" y="14226"/>
                </a:lnTo>
                <a:lnTo>
                  <a:pt x="881719" y="8078"/>
                </a:lnTo>
                <a:lnTo>
                  <a:pt x="942393" y="3624"/>
                </a:lnTo>
                <a:lnTo>
                  <a:pt x="1004119" y="914"/>
                </a:lnTo>
                <a:lnTo>
                  <a:pt x="1066800" y="0"/>
                </a:lnTo>
                <a:lnTo>
                  <a:pt x="1129480" y="914"/>
                </a:lnTo>
                <a:lnTo>
                  <a:pt x="1191206" y="3624"/>
                </a:lnTo>
                <a:lnTo>
                  <a:pt x="1251880" y="8078"/>
                </a:lnTo>
                <a:lnTo>
                  <a:pt x="1311399" y="14226"/>
                </a:lnTo>
                <a:lnTo>
                  <a:pt x="1369665" y="22019"/>
                </a:lnTo>
                <a:lnTo>
                  <a:pt x="1426577" y="31404"/>
                </a:lnTo>
                <a:lnTo>
                  <a:pt x="1482036" y="42332"/>
                </a:lnTo>
                <a:lnTo>
                  <a:pt x="1535940" y="54752"/>
                </a:lnTo>
                <a:lnTo>
                  <a:pt x="1588191" y="68614"/>
                </a:lnTo>
                <a:lnTo>
                  <a:pt x="1638688" y="83867"/>
                </a:lnTo>
                <a:lnTo>
                  <a:pt x="1687330" y="100461"/>
                </a:lnTo>
                <a:lnTo>
                  <a:pt x="1734018" y="118345"/>
                </a:lnTo>
                <a:lnTo>
                  <a:pt x="1778652" y="137468"/>
                </a:lnTo>
                <a:lnTo>
                  <a:pt x="1821132" y="157781"/>
                </a:lnTo>
                <a:lnTo>
                  <a:pt x="1861357" y="179232"/>
                </a:lnTo>
                <a:lnTo>
                  <a:pt x="1899228" y="201772"/>
                </a:lnTo>
                <a:lnTo>
                  <a:pt x="1934644" y="225349"/>
                </a:lnTo>
                <a:lnTo>
                  <a:pt x="1967506" y="249913"/>
                </a:lnTo>
                <a:lnTo>
                  <a:pt x="1997712" y="275414"/>
                </a:lnTo>
                <a:lnTo>
                  <a:pt x="2049762" y="329023"/>
                </a:lnTo>
                <a:lnTo>
                  <a:pt x="2089991" y="385772"/>
                </a:lnTo>
                <a:lnTo>
                  <a:pt x="2117600" y="445258"/>
                </a:lnTo>
                <a:lnTo>
                  <a:pt x="2131788" y="507076"/>
                </a:lnTo>
                <a:lnTo>
                  <a:pt x="2133600" y="538733"/>
                </a:lnTo>
                <a:lnTo>
                  <a:pt x="2131788" y="570391"/>
                </a:lnTo>
                <a:lnTo>
                  <a:pt x="2117600" y="632209"/>
                </a:lnTo>
                <a:lnTo>
                  <a:pt x="2089991" y="691695"/>
                </a:lnTo>
                <a:lnTo>
                  <a:pt x="2049762" y="748444"/>
                </a:lnTo>
                <a:lnTo>
                  <a:pt x="1997712" y="802053"/>
                </a:lnTo>
                <a:lnTo>
                  <a:pt x="1967506" y="827554"/>
                </a:lnTo>
                <a:lnTo>
                  <a:pt x="1934644" y="852118"/>
                </a:lnTo>
                <a:lnTo>
                  <a:pt x="1899228" y="875695"/>
                </a:lnTo>
                <a:lnTo>
                  <a:pt x="1861357" y="898235"/>
                </a:lnTo>
                <a:lnTo>
                  <a:pt x="1821132" y="919686"/>
                </a:lnTo>
                <a:lnTo>
                  <a:pt x="1778652" y="939999"/>
                </a:lnTo>
                <a:lnTo>
                  <a:pt x="1734018" y="959122"/>
                </a:lnTo>
                <a:lnTo>
                  <a:pt x="1687330" y="977006"/>
                </a:lnTo>
                <a:lnTo>
                  <a:pt x="1638688" y="993600"/>
                </a:lnTo>
                <a:lnTo>
                  <a:pt x="1588191" y="1008853"/>
                </a:lnTo>
                <a:lnTo>
                  <a:pt x="1535940" y="1022715"/>
                </a:lnTo>
                <a:lnTo>
                  <a:pt x="1482036" y="1035135"/>
                </a:lnTo>
                <a:lnTo>
                  <a:pt x="1426577" y="1046063"/>
                </a:lnTo>
                <a:lnTo>
                  <a:pt x="1369665" y="1055448"/>
                </a:lnTo>
                <a:lnTo>
                  <a:pt x="1311399" y="1063241"/>
                </a:lnTo>
                <a:lnTo>
                  <a:pt x="1251880" y="1069389"/>
                </a:lnTo>
                <a:lnTo>
                  <a:pt x="1191206" y="1073843"/>
                </a:lnTo>
                <a:lnTo>
                  <a:pt x="1129480" y="1076553"/>
                </a:lnTo>
                <a:lnTo>
                  <a:pt x="1066800" y="1077467"/>
                </a:lnTo>
                <a:lnTo>
                  <a:pt x="1004119" y="1076553"/>
                </a:lnTo>
                <a:lnTo>
                  <a:pt x="942393" y="1073843"/>
                </a:lnTo>
                <a:lnTo>
                  <a:pt x="881719" y="1069389"/>
                </a:lnTo>
                <a:lnTo>
                  <a:pt x="822200" y="1063241"/>
                </a:lnTo>
                <a:lnTo>
                  <a:pt x="763934" y="1055448"/>
                </a:lnTo>
                <a:lnTo>
                  <a:pt x="707022" y="1046063"/>
                </a:lnTo>
                <a:lnTo>
                  <a:pt x="651563" y="1035135"/>
                </a:lnTo>
                <a:lnTo>
                  <a:pt x="597659" y="1022715"/>
                </a:lnTo>
                <a:lnTo>
                  <a:pt x="545408" y="1008853"/>
                </a:lnTo>
                <a:lnTo>
                  <a:pt x="494911" y="993600"/>
                </a:lnTo>
                <a:lnTo>
                  <a:pt x="446269" y="977006"/>
                </a:lnTo>
                <a:lnTo>
                  <a:pt x="399581" y="959122"/>
                </a:lnTo>
                <a:lnTo>
                  <a:pt x="354947" y="939999"/>
                </a:lnTo>
                <a:lnTo>
                  <a:pt x="312467" y="919686"/>
                </a:lnTo>
                <a:lnTo>
                  <a:pt x="272242" y="898235"/>
                </a:lnTo>
                <a:lnTo>
                  <a:pt x="234371" y="875695"/>
                </a:lnTo>
                <a:lnTo>
                  <a:pt x="198955" y="852118"/>
                </a:lnTo>
                <a:lnTo>
                  <a:pt x="166093" y="827554"/>
                </a:lnTo>
                <a:lnTo>
                  <a:pt x="135887" y="802053"/>
                </a:lnTo>
                <a:lnTo>
                  <a:pt x="83837" y="748444"/>
                </a:lnTo>
                <a:lnTo>
                  <a:pt x="43608" y="691695"/>
                </a:lnTo>
                <a:lnTo>
                  <a:pt x="15999" y="632209"/>
                </a:lnTo>
                <a:lnTo>
                  <a:pt x="1811" y="570391"/>
                </a:lnTo>
                <a:lnTo>
                  <a:pt x="0" y="538733"/>
                </a:lnTo>
                <a:close/>
              </a:path>
            </a:pathLst>
          </a:custGeom>
          <a:ln w="12192">
            <a:solidFill>
              <a:srgbClr val="A31F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06295" y="3472941"/>
            <a:ext cx="4089400" cy="1358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0" dirty="0">
                <a:solidFill>
                  <a:srgbClr val="FFFFFF"/>
                </a:solidFill>
                <a:latin typeface="Arial"/>
                <a:cs typeface="Arial"/>
              </a:rPr>
              <a:t>4310</a:t>
            </a:r>
            <a:endParaRPr sz="40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3065"/>
              </a:spcBef>
              <a:tabLst>
                <a:tab pos="4015740" algn="l"/>
              </a:tabLst>
            </a:pP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spc="-1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pas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spc="-12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3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200" spc="4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40" dirty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ir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3466" y="2743073"/>
            <a:ext cx="412115" cy="700405"/>
          </a:xfrm>
          <a:custGeom>
            <a:avLst/>
            <a:gdLst/>
            <a:ahLst/>
            <a:cxnLst/>
            <a:rect l="l" t="t" r="r" b="b"/>
            <a:pathLst>
              <a:path w="412114" h="700404">
                <a:moveTo>
                  <a:pt x="61067" y="100487"/>
                </a:moveTo>
                <a:lnTo>
                  <a:pt x="59872" y="157863"/>
                </a:lnTo>
                <a:lnTo>
                  <a:pt x="361060" y="700024"/>
                </a:lnTo>
                <a:lnTo>
                  <a:pt x="411606" y="671829"/>
                </a:lnTo>
                <a:lnTo>
                  <a:pt x="110569" y="129854"/>
                </a:lnTo>
                <a:lnTo>
                  <a:pt x="61067" y="100487"/>
                </a:lnTo>
                <a:close/>
              </a:path>
              <a:path w="412114" h="700404">
                <a:moveTo>
                  <a:pt x="5206" y="0"/>
                </a:moveTo>
                <a:lnTo>
                  <a:pt x="0" y="250698"/>
                </a:lnTo>
                <a:lnTo>
                  <a:pt x="2014" y="262018"/>
                </a:lnTo>
                <a:lnTo>
                  <a:pt x="8016" y="271351"/>
                </a:lnTo>
                <a:lnTo>
                  <a:pt x="17091" y="277754"/>
                </a:lnTo>
                <a:lnTo>
                  <a:pt x="28320" y="280288"/>
                </a:lnTo>
                <a:lnTo>
                  <a:pt x="39641" y="278274"/>
                </a:lnTo>
                <a:lnTo>
                  <a:pt x="48974" y="272272"/>
                </a:lnTo>
                <a:lnTo>
                  <a:pt x="55377" y="263197"/>
                </a:lnTo>
                <a:lnTo>
                  <a:pt x="57911" y="251967"/>
                </a:lnTo>
                <a:lnTo>
                  <a:pt x="59872" y="157863"/>
                </a:lnTo>
                <a:lnTo>
                  <a:pt x="7873" y="64262"/>
                </a:lnTo>
                <a:lnTo>
                  <a:pt x="58546" y="36194"/>
                </a:lnTo>
                <a:lnTo>
                  <a:pt x="66214" y="36194"/>
                </a:lnTo>
                <a:lnTo>
                  <a:pt x="5206" y="0"/>
                </a:lnTo>
                <a:close/>
              </a:path>
              <a:path w="412114" h="700404">
                <a:moveTo>
                  <a:pt x="66214" y="36194"/>
                </a:moveTo>
                <a:lnTo>
                  <a:pt x="58546" y="36194"/>
                </a:lnTo>
                <a:lnTo>
                  <a:pt x="110569" y="129854"/>
                </a:lnTo>
                <a:lnTo>
                  <a:pt x="191388" y="177800"/>
                </a:lnTo>
                <a:lnTo>
                  <a:pt x="202223" y="181588"/>
                </a:lnTo>
                <a:lnTo>
                  <a:pt x="213296" y="180959"/>
                </a:lnTo>
                <a:lnTo>
                  <a:pt x="223321" y="176210"/>
                </a:lnTo>
                <a:lnTo>
                  <a:pt x="231012" y="167639"/>
                </a:lnTo>
                <a:lnTo>
                  <a:pt x="234856" y="156805"/>
                </a:lnTo>
                <a:lnTo>
                  <a:pt x="234235" y="145732"/>
                </a:lnTo>
                <a:lnTo>
                  <a:pt x="229494" y="135707"/>
                </a:lnTo>
                <a:lnTo>
                  <a:pt x="220979" y="128015"/>
                </a:lnTo>
                <a:lnTo>
                  <a:pt x="66214" y="36194"/>
                </a:lnTo>
                <a:close/>
              </a:path>
              <a:path w="412114" h="700404">
                <a:moveTo>
                  <a:pt x="58546" y="36194"/>
                </a:moveTo>
                <a:lnTo>
                  <a:pt x="7873" y="64262"/>
                </a:lnTo>
                <a:lnTo>
                  <a:pt x="59872" y="157863"/>
                </a:lnTo>
                <a:lnTo>
                  <a:pt x="61067" y="100487"/>
                </a:lnTo>
                <a:lnTo>
                  <a:pt x="18414" y="75184"/>
                </a:lnTo>
                <a:lnTo>
                  <a:pt x="62102" y="50800"/>
                </a:lnTo>
                <a:lnTo>
                  <a:pt x="66659" y="50800"/>
                </a:lnTo>
                <a:lnTo>
                  <a:pt x="58546" y="36194"/>
                </a:lnTo>
                <a:close/>
              </a:path>
              <a:path w="412114" h="700404">
                <a:moveTo>
                  <a:pt x="66659" y="50800"/>
                </a:moveTo>
                <a:lnTo>
                  <a:pt x="62102" y="50800"/>
                </a:lnTo>
                <a:lnTo>
                  <a:pt x="61067" y="100487"/>
                </a:lnTo>
                <a:lnTo>
                  <a:pt x="110569" y="129854"/>
                </a:lnTo>
                <a:lnTo>
                  <a:pt x="66659" y="50800"/>
                </a:lnTo>
                <a:close/>
              </a:path>
              <a:path w="412114" h="700404">
                <a:moveTo>
                  <a:pt x="62102" y="50800"/>
                </a:moveTo>
                <a:lnTo>
                  <a:pt x="18414" y="75184"/>
                </a:lnTo>
                <a:lnTo>
                  <a:pt x="61067" y="100487"/>
                </a:lnTo>
                <a:lnTo>
                  <a:pt x="62102" y="50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1223</Words>
  <Application>Microsoft Office PowerPoint</Application>
  <PresentationFormat>On-screen Show (4:3)</PresentationFormat>
  <Paragraphs>671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Times New Roman</vt:lpstr>
      <vt:lpstr>Trebuchet MS</vt:lpstr>
      <vt:lpstr>Verdana</vt:lpstr>
      <vt:lpstr>Wingdings</vt:lpstr>
      <vt:lpstr>Office Theme</vt:lpstr>
      <vt:lpstr>RADIX SORT</vt:lpstr>
      <vt:lpstr>Radix Means : The base of a system of</vt:lpstr>
      <vt:lpstr>RADIX SORT</vt:lpstr>
      <vt:lpstr>PowerPoint Presentation</vt:lpstr>
      <vt:lpstr>RADIX SORT</vt:lpstr>
      <vt:lpstr>CLASSIFICATIONS</vt:lpstr>
      <vt:lpstr>LEAST SIGNIFICANT DIGIT</vt:lpstr>
      <vt:lpstr>LEAST SIGNIFICANT DIGIT</vt:lpstr>
      <vt:lpstr>LEAST SIGNIFICANT DIGIT</vt:lpstr>
      <vt:lpstr>EXAMPLE (LSD)</vt:lpstr>
      <vt:lpstr>EXAMPLE (LSD)</vt:lpstr>
      <vt:lpstr>EXAMPLE (LSD)</vt:lpstr>
      <vt:lpstr>EXAMPLE (LSD)</vt:lpstr>
      <vt:lpstr>EXAMPLE (LSD)</vt:lpstr>
      <vt:lpstr>EXAMPLE (LSD)</vt:lpstr>
      <vt:lpstr>EXAMPLE (LSD)</vt:lpstr>
      <vt:lpstr>EXAMPLE (LSD)</vt:lpstr>
      <vt:lpstr>EXAMPLE (LSD)</vt:lpstr>
      <vt:lpstr>EXAMPLE (LSD)</vt:lpstr>
      <vt:lpstr>EXAMPLE (LSD)</vt:lpstr>
      <vt:lpstr>EXAMPLE (LSD)</vt:lpstr>
      <vt:lpstr>EXAMPLE (LSD)</vt:lpstr>
      <vt:lpstr>EXAMPLE (LSD)</vt:lpstr>
      <vt:lpstr>EXAMPLE (LSD)</vt:lpstr>
      <vt:lpstr>EXAMPLE (LSD)</vt:lpstr>
      <vt:lpstr>EXAMPLE (LSD)</vt:lpstr>
      <vt:lpstr>EXAMPLE (LSD)</vt:lpstr>
      <vt:lpstr>EXAMPLE (LSD)</vt:lpstr>
      <vt:lpstr>EXAMPLE (LSD)</vt:lpstr>
      <vt:lpstr>EXAMPLE (LSD)</vt:lpstr>
      <vt:lpstr>EXAMPLE (LSD)</vt:lpstr>
      <vt:lpstr>EXAMPLE (LSD)</vt:lpstr>
      <vt:lpstr>EXAMPLE (LSD)</vt:lpstr>
      <vt:lpstr>EXAMPLE (LSD)</vt:lpstr>
      <vt:lpstr>EXAMPLE (LSD)</vt:lpstr>
      <vt:lpstr>EXAMPLE (LSD)</vt:lpstr>
      <vt:lpstr>EXAMPLE (LSD)</vt:lpstr>
      <vt:lpstr>EXAMPLE (LSD)</vt:lpstr>
      <vt:lpstr>EXAMPLE (LSD)</vt:lpstr>
      <vt:lpstr>EXAMPLE (LSD)</vt:lpstr>
      <vt:lpstr>ALGORITHM</vt:lpstr>
      <vt:lpstr>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</dc:title>
  <cp:lastModifiedBy>shamima akter</cp:lastModifiedBy>
  <cp:revision>2</cp:revision>
  <dcterms:created xsi:type="dcterms:W3CDTF">2019-06-23T19:45:53Z</dcterms:created>
  <dcterms:modified xsi:type="dcterms:W3CDTF">2019-12-11T05:15:26Z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2019-06-23T00:00:00Z</vt:filetime>
  </property>
</Properties>
</file>