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8" r:id="rId2"/>
    <p:sldId id="304" r:id="rId3"/>
    <p:sldId id="305" r:id="rId4"/>
    <p:sldId id="306" r:id="rId5"/>
    <p:sldId id="307" r:id="rId6"/>
    <p:sldId id="308" r:id="rId7"/>
    <p:sldId id="309" r:id="rId8"/>
    <p:sldId id="310" r:id="rId9"/>
    <p:sldId id="311" r:id="rId10"/>
    <p:sldId id="312" r:id="rId11"/>
    <p:sldId id="31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06" autoAdjust="0"/>
    <p:restoredTop sz="97312" autoAdjust="0"/>
  </p:normalViewPr>
  <p:slideViewPr>
    <p:cSldViewPr>
      <p:cViewPr varScale="1">
        <p:scale>
          <a:sx n="70" d="100"/>
          <a:sy n="70" d="100"/>
        </p:scale>
        <p:origin x="1626" y="72"/>
      </p:cViewPr>
      <p:guideLst>
        <p:guide orient="horz" pos="2160"/>
        <p:guide pos="2880"/>
      </p:guideLst>
    </p:cSldViewPr>
  </p:slideViewPr>
  <p:outlineViewPr>
    <p:cViewPr>
      <p:scale>
        <a:sx n="33" d="100"/>
        <a:sy n="33" d="100"/>
      </p:scale>
      <p:origin x="21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109D61-295C-4E7B-896D-258D8C62218F}" type="datetimeFigureOut">
              <a:rPr lang="en-US" smtClean="0"/>
              <a:pPr/>
              <a:t>03-Nov-19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05E933-03AE-4F32-8C5B-7DC0967ACB75}" type="slidenum">
              <a:rPr lang="en-US" smtClean="0"/>
              <a:pPr/>
              <a:t>‹#›</a:t>
            </a:fld>
            <a:endParaRPr lang="en-US"/>
          </a:p>
        </p:txBody>
      </p:sp>
    </p:spTree>
    <p:extLst>
      <p:ext uri="{BB962C8B-B14F-4D97-AF65-F5344CB8AC3E}">
        <p14:creationId xmlns:p14="http://schemas.microsoft.com/office/powerpoint/2010/main" val="1822430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a:t>
            </a:fld>
            <a:endParaRPr lang="en-US"/>
          </a:p>
        </p:txBody>
      </p:sp>
    </p:spTree>
    <p:extLst>
      <p:ext uri="{BB962C8B-B14F-4D97-AF65-F5344CB8AC3E}">
        <p14:creationId xmlns:p14="http://schemas.microsoft.com/office/powerpoint/2010/main" val="3172118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10</a:t>
            </a:fld>
            <a:endParaRPr lang="en-US"/>
          </a:p>
        </p:txBody>
      </p:sp>
    </p:spTree>
    <p:extLst>
      <p:ext uri="{BB962C8B-B14F-4D97-AF65-F5344CB8AC3E}">
        <p14:creationId xmlns:p14="http://schemas.microsoft.com/office/powerpoint/2010/main" val="501603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11</a:t>
            </a:fld>
            <a:endParaRPr lang="en-US"/>
          </a:p>
        </p:txBody>
      </p:sp>
    </p:spTree>
    <p:extLst>
      <p:ext uri="{BB962C8B-B14F-4D97-AF65-F5344CB8AC3E}">
        <p14:creationId xmlns:p14="http://schemas.microsoft.com/office/powerpoint/2010/main" val="239009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2</a:t>
            </a:fld>
            <a:endParaRPr lang="en-US"/>
          </a:p>
        </p:txBody>
      </p:sp>
    </p:spTree>
    <p:extLst>
      <p:ext uri="{BB962C8B-B14F-4D97-AF65-F5344CB8AC3E}">
        <p14:creationId xmlns:p14="http://schemas.microsoft.com/office/powerpoint/2010/main" val="20249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3</a:t>
            </a:fld>
            <a:endParaRPr lang="en-US"/>
          </a:p>
        </p:txBody>
      </p:sp>
    </p:spTree>
    <p:extLst>
      <p:ext uri="{BB962C8B-B14F-4D97-AF65-F5344CB8AC3E}">
        <p14:creationId xmlns:p14="http://schemas.microsoft.com/office/powerpoint/2010/main" val="1594225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4</a:t>
            </a:fld>
            <a:endParaRPr lang="en-US"/>
          </a:p>
        </p:txBody>
      </p:sp>
    </p:spTree>
    <p:extLst>
      <p:ext uri="{BB962C8B-B14F-4D97-AF65-F5344CB8AC3E}">
        <p14:creationId xmlns:p14="http://schemas.microsoft.com/office/powerpoint/2010/main" val="3599861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5</a:t>
            </a:fld>
            <a:endParaRPr lang="en-US"/>
          </a:p>
        </p:txBody>
      </p:sp>
    </p:spTree>
    <p:extLst>
      <p:ext uri="{BB962C8B-B14F-4D97-AF65-F5344CB8AC3E}">
        <p14:creationId xmlns:p14="http://schemas.microsoft.com/office/powerpoint/2010/main" val="1378553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6</a:t>
            </a:fld>
            <a:endParaRPr lang="en-US"/>
          </a:p>
        </p:txBody>
      </p:sp>
    </p:spTree>
    <p:extLst>
      <p:ext uri="{BB962C8B-B14F-4D97-AF65-F5344CB8AC3E}">
        <p14:creationId xmlns:p14="http://schemas.microsoft.com/office/powerpoint/2010/main" val="2559203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7</a:t>
            </a:fld>
            <a:endParaRPr lang="en-US"/>
          </a:p>
        </p:txBody>
      </p:sp>
    </p:spTree>
    <p:extLst>
      <p:ext uri="{BB962C8B-B14F-4D97-AF65-F5344CB8AC3E}">
        <p14:creationId xmlns:p14="http://schemas.microsoft.com/office/powerpoint/2010/main" val="4099682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8</a:t>
            </a:fld>
            <a:endParaRPr lang="en-US"/>
          </a:p>
        </p:txBody>
      </p:sp>
    </p:spTree>
    <p:extLst>
      <p:ext uri="{BB962C8B-B14F-4D97-AF65-F5344CB8AC3E}">
        <p14:creationId xmlns:p14="http://schemas.microsoft.com/office/powerpoint/2010/main" val="3571400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405E933-03AE-4F32-8C5B-7DC0967ACB75}" type="slidenum">
              <a:rPr lang="en-US" smtClean="0"/>
              <a:pPr/>
              <a:t>9</a:t>
            </a:fld>
            <a:endParaRPr lang="en-US"/>
          </a:p>
        </p:txBody>
      </p:sp>
    </p:spTree>
    <p:extLst>
      <p:ext uri="{BB962C8B-B14F-4D97-AF65-F5344CB8AC3E}">
        <p14:creationId xmlns:p14="http://schemas.microsoft.com/office/powerpoint/2010/main" val="332040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A248103-88AF-4073-BE01-4D933CE17747}" type="datetime1">
              <a:rPr lang="en-US" smtClean="0"/>
              <a:t>03-Nov-19</a:t>
            </a:fld>
            <a:endParaRPr lang="en-US"/>
          </a:p>
        </p:txBody>
      </p:sp>
      <p:sp>
        <p:nvSpPr>
          <p:cNvPr id="6" name="Footer Placeholder 5"/>
          <p:cNvSpPr>
            <a:spLocks noGrp="1"/>
          </p:cNvSpPr>
          <p:nvPr>
            <p:ph type="ftr" sz="quarter" idx="11"/>
          </p:nvPr>
        </p:nvSpPr>
        <p:spPr/>
        <p:txBody>
          <a:bodyPr/>
          <a:lstStyle/>
          <a:p>
            <a:r>
              <a:rPr lang="en-US" smtClean="0"/>
              <a:t>Md. Golam Moazzam, Dept. of CSE, JU</a:t>
            </a:r>
            <a:endParaRPr lang="en-US"/>
          </a:p>
        </p:txBody>
      </p:sp>
      <p:sp>
        <p:nvSpPr>
          <p:cNvPr id="7" name="Slide Number Placeholder 6"/>
          <p:cNvSpPr>
            <a:spLocks noGrp="1"/>
          </p:cNvSpPr>
          <p:nvPr>
            <p:ph type="sldNum" sz="quarter" idx="12"/>
          </p:nvPr>
        </p:nvSpPr>
        <p:spPr/>
        <p:txBody>
          <a:bodyPr/>
          <a:lstStyle/>
          <a:p>
            <a:fld id="{8C9281A4-4C9D-4645-98E5-DC94BB779C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43335-8526-4225-A331-2EC6061BE1A6}" type="datetime1">
              <a:rPr lang="en-US" smtClean="0"/>
              <a:t>03-Nov-19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Md. Golam Moazzam, Dept. of CSE, JU</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281A4-4C9D-4645-98E5-DC94BB779CF3}" type="slidenum">
              <a:rPr lang="en-US" smtClean="0"/>
              <a:pPr/>
              <a:t>‹#›</a:t>
            </a:fld>
            <a:endParaRPr lang="en-US"/>
          </a:p>
        </p:txBody>
      </p:sp>
      <p:pic>
        <p:nvPicPr>
          <p:cNvPr id="7" name="Picture 6" descr="JU Mon eps.tif"/>
          <p:cNvPicPr>
            <a:picLocks noChangeAspect="1"/>
          </p:cNvPicPr>
          <p:nvPr/>
        </p:nvPicPr>
        <p:blipFill>
          <a:blip r:embed="rId4" cstate="print"/>
          <a:stretch>
            <a:fillRect/>
          </a:stretch>
        </p:blipFill>
        <p:spPr>
          <a:xfrm>
            <a:off x="381000" y="228600"/>
            <a:ext cx="917067" cy="1135254"/>
          </a:xfrm>
          <a:prstGeom prst="rect">
            <a:avLst/>
          </a:prstGeom>
        </p:spPr>
      </p:pic>
      <p:sp>
        <p:nvSpPr>
          <p:cNvPr id="8" name="TextBox 7"/>
          <p:cNvSpPr txBox="1"/>
          <p:nvPr/>
        </p:nvSpPr>
        <p:spPr>
          <a:xfrm>
            <a:off x="2133600" y="685800"/>
            <a:ext cx="5715000" cy="369332"/>
          </a:xfrm>
          <a:prstGeom prst="rect">
            <a:avLst/>
          </a:prstGeom>
          <a:noFill/>
        </p:spPr>
        <p:txBody>
          <a:bodyPr wrap="square" rtlCol="0">
            <a:spAutoFit/>
          </a:bodyPr>
          <a:lstStyle/>
          <a:p>
            <a:r>
              <a:rPr lang="en-US" dirty="0" smtClean="0"/>
              <a:t>Indexing and Hashing</a:t>
            </a:r>
            <a:endParaRPr lang="en-US" dirty="0"/>
          </a:p>
        </p:txBody>
      </p:sp>
    </p:spTree>
  </p:cSld>
  <p:clrMap bg1="lt1" tx1="dk1" bg2="lt2" tx2="dk2" accent1="accent1" accent2="accent2" accent3="accent3" accent4="accent4" accent5="accent5" accent6="accent6" hlink="hlink" folHlink="folHlink"/>
  <p:sldLayoutIdLst>
    <p:sldLayoutId id="2147483652" r:id="rId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5240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Queues</a:t>
            </a:r>
          </a:p>
          <a:p>
            <a:pPr lvl="1"/>
            <a:r>
              <a:rPr lang="en-US" sz="2000" dirty="0" smtClean="0">
                <a:latin typeface="Times New Roman" pitchFamily="18" charset="0"/>
                <a:cs typeface="Times New Roman" pitchFamily="18" charset="0"/>
              </a:rPr>
              <a:t>A queue is a linear list of elements in which deletions can take place only at one end, called the </a:t>
            </a:r>
            <a:r>
              <a:rPr lang="en-US" sz="2000" i="1" dirty="0" smtClean="0">
                <a:latin typeface="Times New Roman" pitchFamily="18" charset="0"/>
                <a:cs typeface="Times New Roman" pitchFamily="18" charset="0"/>
              </a:rPr>
              <a:t>front</a:t>
            </a:r>
            <a:r>
              <a:rPr lang="en-US" sz="2000" dirty="0" smtClean="0">
                <a:latin typeface="Times New Roman" pitchFamily="18" charset="0"/>
                <a:cs typeface="Times New Roman" pitchFamily="18" charset="0"/>
              </a:rPr>
              <a:t>, and insertions can take place only at the other end, called the </a:t>
            </a:r>
            <a:r>
              <a:rPr lang="en-US" sz="2000" i="1" dirty="0" smtClean="0">
                <a:latin typeface="Times New Roman" pitchFamily="18" charset="0"/>
                <a:cs typeface="Times New Roman" pitchFamily="18" charset="0"/>
              </a:rPr>
              <a:t>rear</a:t>
            </a:r>
            <a:r>
              <a:rPr lang="en-US" sz="2000" dirty="0" smtClean="0">
                <a:latin typeface="Times New Roman" pitchFamily="18" charset="0"/>
                <a:cs typeface="Times New Roman" pitchFamily="18" charset="0"/>
              </a:rPr>
              <a:t>.</a:t>
            </a:r>
          </a:p>
          <a:p>
            <a:pPr lvl="1"/>
            <a:r>
              <a:rPr lang="en-US" sz="2000" dirty="0" smtClean="0">
                <a:latin typeface="Times New Roman" pitchFamily="18" charset="0"/>
                <a:cs typeface="Times New Roman" pitchFamily="18" charset="0"/>
              </a:rPr>
              <a:t>Queues are also called first-in first-out (FIFO) lists, since the first element in a queue will be the first element out of the queue. In other words, the order in which elements enter a queue is the order in which they leave. </a:t>
            </a:r>
          </a:p>
          <a:p>
            <a:pPr lvl="1"/>
            <a:r>
              <a:rPr lang="en-US" sz="2000" dirty="0" smtClean="0">
                <a:latin typeface="Times New Roman" pitchFamily="18" charset="0"/>
                <a:cs typeface="Times New Roman" pitchFamily="18" charset="0"/>
              </a:rPr>
              <a:t>Example: </a:t>
            </a:r>
          </a:p>
          <a:p>
            <a:pPr lvl="2"/>
            <a:r>
              <a:rPr lang="en-US" sz="2000" dirty="0" smtClean="0">
                <a:latin typeface="Times New Roman" pitchFamily="18" charset="0"/>
                <a:cs typeface="Times New Roman" pitchFamily="18" charset="0"/>
              </a:rPr>
              <a:t>A line of people waiting at a bus stop form a queue, where the first person in line is the first person to board the bus.</a:t>
            </a:r>
          </a:p>
          <a:p>
            <a:pPr lvl="2"/>
            <a:r>
              <a:rPr lang="en-US" sz="2000" dirty="0" smtClean="0">
                <a:latin typeface="Times New Roman" pitchFamily="18" charset="0"/>
                <a:cs typeface="Times New Roman" pitchFamily="18" charset="0"/>
              </a:rPr>
              <a:t>A line of people waiting to be served by an ATM machine.</a:t>
            </a:r>
          </a:p>
          <a:p>
            <a:pPr lvl="2"/>
            <a:r>
              <a:rPr lang="en-US" sz="2000" dirty="0" smtClean="0">
                <a:latin typeface="Times New Roman" pitchFamily="18" charset="0"/>
                <a:cs typeface="Times New Roman" pitchFamily="18" charset="0"/>
              </a:rPr>
              <a:t>Collection of documents sent to a shared printer.</a:t>
            </a:r>
          </a:p>
        </p:txBody>
      </p:sp>
      <p:sp>
        <p:nvSpPr>
          <p:cNvPr id="18" name="Date Placeholder 17"/>
          <p:cNvSpPr>
            <a:spLocks noGrp="1"/>
          </p:cNvSpPr>
          <p:nvPr>
            <p:ph type="dt" sz="half" idx="10"/>
          </p:nvPr>
        </p:nvSpPr>
        <p:spPr/>
        <p:txBody>
          <a:bodyPr/>
          <a:lstStyle/>
          <a:p>
            <a:fld id="{851257EB-71BC-4769-98B4-E828620093E9}" type="datetime1">
              <a:rPr lang="en-US" smtClean="0">
                <a:solidFill>
                  <a:srgbClr val="00B050"/>
                </a:solidFill>
              </a:rPr>
              <a:t>03-Nov-19</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a:t>
            </a:fld>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524000"/>
            <a:ext cx="80010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One-Way List Representation of a Priority Queues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One way to maintain a priority queue in memory is by means of a one-way list as follows:</a:t>
            </a:r>
          </a:p>
          <a:p>
            <a:pPr>
              <a:lnSpc>
                <a:spcPct val="90000"/>
              </a:lnSpc>
              <a:buNone/>
            </a:pPr>
            <a:r>
              <a:rPr lang="en-US" sz="2000" dirty="0" smtClean="0">
                <a:latin typeface="Times New Roman" pitchFamily="18" charset="0"/>
                <a:cs typeface="Times New Roman" pitchFamily="18" charset="0"/>
              </a:rPr>
              <a:t>	</a:t>
            </a:r>
          </a:p>
          <a:p>
            <a:pPr>
              <a:lnSpc>
                <a:spcPct val="90000"/>
              </a:lnSpc>
              <a:buNone/>
            </a:pPr>
            <a:r>
              <a:rPr lang="en-US" sz="2000" dirty="0" smtClean="0">
                <a:latin typeface="Times New Roman" pitchFamily="18" charset="0"/>
                <a:cs typeface="Times New Roman" pitchFamily="18" charset="0"/>
              </a:rPr>
              <a:t>	a) Each node contains three items of information:</a:t>
            </a:r>
          </a:p>
          <a:p>
            <a:pPr>
              <a:lnSpc>
                <a:spcPct val="90000"/>
              </a:lnSpc>
              <a:buNone/>
            </a:pPr>
            <a:r>
              <a:rPr lang="en-US" sz="2000" dirty="0" smtClean="0">
                <a:latin typeface="Times New Roman" pitchFamily="18" charset="0"/>
                <a:cs typeface="Times New Roman" pitchFamily="18" charset="0"/>
              </a:rPr>
              <a:t>	    An information field </a:t>
            </a:r>
            <a:r>
              <a:rPr lang="en-US" sz="2000" dirty="0" smtClean="0">
                <a:solidFill>
                  <a:srgbClr val="FF0000"/>
                </a:solidFill>
                <a:latin typeface="Times New Roman" pitchFamily="18" charset="0"/>
                <a:cs typeface="Times New Roman" pitchFamily="18" charset="0"/>
              </a:rPr>
              <a:t>INFO</a:t>
            </a:r>
            <a:r>
              <a:rPr lang="en-US" sz="2000" dirty="0" smtClean="0">
                <a:latin typeface="Times New Roman" pitchFamily="18" charset="0"/>
                <a:cs typeface="Times New Roman" pitchFamily="18" charset="0"/>
              </a:rPr>
              <a:t>, a priority number </a:t>
            </a:r>
            <a:r>
              <a:rPr lang="en-US" sz="2000" dirty="0" smtClean="0">
                <a:solidFill>
                  <a:srgbClr val="FF0000"/>
                </a:solidFill>
                <a:latin typeface="Times New Roman" pitchFamily="18" charset="0"/>
                <a:cs typeface="Times New Roman" pitchFamily="18" charset="0"/>
              </a:rPr>
              <a:t>PRN</a:t>
            </a:r>
            <a:r>
              <a:rPr lang="en-US" sz="2000" dirty="0" smtClean="0">
                <a:latin typeface="Times New Roman" pitchFamily="18" charset="0"/>
                <a:cs typeface="Times New Roman" pitchFamily="18" charset="0"/>
              </a:rPr>
              <a:t> and a link number </a:t>
            </a:r>
          </a:p>
          <a:p>
            <a:pPr>
              <a:lnSpc>
                <a:spcPct val="90000"/>
              </a:lnSpc>
              <a:buNone/>
            </a:pPr>
            <a:r>
              <a:rPr lang="en-US" sz="2000" dirty="0" smtClean="0">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LINK.</a:t>
            </a:r>
          </a:p>
          <a:p>
            <a:pPr>
              <a:lnSpc>
                <a:spcPct val="90000"/>
              </a:lnSpc>
              <a:buNone/>
            </a:pPr>
            <a:r>
              <a:rPr lang="en-US" sz="2000" dirty="0" smtClean="0">
                <a:latin typeface="Times New Roman" pitchFamily="18" charset="0"/>
                <a:cs typeface="Times New Roman" pitchFamily="18" charset="0"/>
              </a:rPr>
              <a:t>	b) A node X proceeds a node Y in the list: </a:t>
            </a:r>
          </a:p>
          <a:p>
            <a:pPr lvl="2">
              <a:lnSpc>
                <a:spcPct val="90000"/>
              </a:lnSpc>
            </a:pPr>
            <a:r>
              <a:rPr lang="en-US" sz="2000" dirty="0" smtClean="0">
                <a:latin typeface="Times New Roman" pitchFamily="18" charset="0"/>
                <a:cs typeface="Times New Roman" pitchFamily="18" charset="0"/>
              </a:rPr>
              <a:t>When X has higher priority than Y  </a:t>
            </a:r>
            <a:r>
              <a:rPr lang="en-US" sz="2000" dirty="0" smtClean="0">
                <a:solidFill>
                  <a:srgbClr val="FF0000"/>
                </a:solidFill>
                <a:latin typeface="Times New Roman" pitchFamily="18" charset="0"/>
                <a:cs typeface="Times New Roman" pitchFamily="18" charset="0"/>
              </a:rPr>
              <a:t>OR</a:t>
            </a:r>
            <a:r>
              <a:rPr lang="en-US" sz="2000" b="1" dirty="0" smtClean="0">
                <a:solidFill>
                  <a:srgbClr val="FF6600"/>
                </a:solidFill>
                <a:latin typeface="Times New Roman" pitchFamily="18" charset="0"/>
                <a:cs typeface="Times New Roman" pitchFamily="18" charset="0"/>
              </a:rPr>
              <a:t> </a:t>
            </a:r>
            <a:endParaRPr lang="en-US" sz="2000" dirty="0" smtClean="0">
              <a:solidFill>
                <a:srgbClr val="FF6600"/>
              </a:solidFill>
              <a:latin typeface="Times New Roman" pitchFamily="18" charset="0"/>
              <a:cs typeface="Times New Roman" pitchFamily="18" charset="0"/>
            </a:endParaRPr>
          </a:p>
          <a:p>
            <a:pPr lvl="2">
              <a:lnSpc>
                <a:spcPct val="90000"/>
              </a:lnSpc>
            </a:pPr>
            <a:r>
              <a:rPr lang="en-US" sz="2000" dirty="0" smtClean="0">
                <a:latin typeface="Times New Roman" pitchFamily="18" charset="0"/>
                <a:cs typeface="Times New Roman" pitchFamily="18" charset="0"/>
              </a:rPr>
              <a:t>When both have the same priority but X was added to the list before Y.</a:t>
            </a:r>
          </a:p>
          <a:p>
            <a:pPr>
              <a:buNone/>
            </a:pPr>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708A9A6F-2876-48FB-A98C-221052AEB5A3}" type="datetime1">
              <a:rPr lang="en-US" smtClean="0">
                <a:solidFill>
                  <a:srgbClr val="00B050"/>
                </a:solidFill>
              </a:rPr>
              <a:t>03-Nov-19</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10</a:t>
            </a:fld>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524000"/>
            <a:ext cx="80010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One-Way List Representation of a Priority Queues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p:txBody>
      </p:sp>
      <p:sp>
        <p:nvSpPr>
          <p:cNvPr id="18" name="Date Placeholder 17"/>
          <p:cNvSpPr>
            <a:spLocks noGrp="1"/>
          </p:cNvSpPr>
          <p:nvPr>
            <p:ph type="dt" sz="half" idx="10"/>
          </p:nvPr>
        </p:nvSpPr>
        <p:spPr/>
        <p:txBody>
          <a:bodyPr/>
          <a:lstStyle/>
          <a:p>
            <a:fld id="{1E74C673-830F-498C-8F59-594099282666}" type="datetime1">
              <a:rPr lang="en-US" smtClean="0">
                <a:solidFill>
                  <a:srgbClr val="00B050"/>
                </a:solidFill>
              </a:rPr>
              <a:t>03-Nov-19</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11</a:t>
            </a:fld>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0" name="Group 42"/>
          <p:cNvGrpSpPr>
            <a:grpSpLocks/>
          </p:cNvGrpSpPr>
          <p:nvPr/>
        </p:nvGrpSpPr>
        <p:grpSpPr bwMode="auto">
          <a:xfrm>
            <a:off x="635000" y="2514600"/>
            <a:ext cx="8212138" cy="2554288"/>
            <a:chOff x="288" y="1584"/>
            <a:chExt cx="5376" cy="1584"/>
          </a:xfrm>
        </p:grpSpPr>
        <p:sp>
          <p:nvSpPr>
            <p:cNvPr id="11" name="Rectangle 5"/>
            <p:cNvSpPr>
              <a:spLocks noChangeArrowheads="1"/>
            </p:cNvSpPr>
            <p:nvPr/>
          </p:nvSpPr>
          <p:spPr bwMode="auto">
            <a:xfrm>
              <a:off x="288" y="1632"/>
              <a:ext cx="5376" cy="1536"/>
            </a:xfrm>
            <a:prstGeom prst="rect">
              <a:avLst/>
            </a:prstGeom>
            <a:solidFill>
              <a:srgbClr val="CCFF99"/>
            </a:solidFill>
            <a:ln w="9525">
              <a:solidFill>
                <a:srgbClr val="0000FF"/>
              </a:solidFill>
              <a:miter lim="800000"/>
              <a:headEnd/>
              <a:tailEnd/>
            </a:ln>
          </p:spPr>
          <p:txBody>
            <a:bodyPr wrap="none" anchor="ctr"/>
            <a:lstStyle/>
            <a:p>
              <a:endParaRPr lang="en-US"/>
            </a:p>
          </p:txBody>
        </p:sp>
        <p:grpSp>
          <p:nvGrpSpPr>
            <p:cNvPr id="12" name="Group 6"/>
            <p:cNvGrpSpPr>
              <a:grpSpLocks/>
            </p:cNvGrpSpPr>
            <p:nvPr/>
          </p:nvGrpSpPr>
          <p:grpSpPr bwMode="auto">
            <a:xfrm>
              <a:off x="336" y="1584"/>
              <a:ext cx="5232" cy="1456"/>
              <a:chOff x="288" y="2380"/>
              <a:chExt cx="5232" cy="1456"/>
            </a:xfrm>
          </p:grpSpPr>
          <p:grpSp>
            <p:nvGrpSpPr>
              <p:cNvPr id="14" name="Group 7"/>
              <p:cNvGrpSpPr>
                <a:grpSpLocks/>
              </p:cNvGrpSpPr>
              <p:nvPr/>
            </p:nvGrpSpPr>
            <p:grpSpPr bwMode="auto">
              <a:xfrm>
                <a:off x="672" y="3034"/>
                <a:ext cx="4848" cy="802"/>
                <a:chOff x="528" y="2544"/>
                <a:chExt cx="4848" cy="802"/>
              </a:xfrm>
            </p:grpSpPr>
            <p:grpSp>
              <p:nvGrpSpPr>
                <p:cNvPr id="23" name="Group 8"/>
                <p:cNvGrpSpPr>
                  <a:grpSpLocks/>
                </p:cNvGrpSpPr>
                <p:nvPr/>
              </p:nvGrpSpPr>
              <p:grpSpPr bwMode="auto">
                <a:xfrm>
                  <a:off x="528" y="2544"/>
                  <a:ext cx="816" cy="226"/>
                  <a:chOff x="528" y="2544"/>
                  <a:chExt cx="816" cy="226"/>
                </a:xfrm>
              </p:grpSpPr>
              <p:sp>
                <p:nvSpPr>
                  <p:cNvPr id="49" name="Text Box 9"/>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AAA</a:t>
                    </a:r>
                  </a:p>
                </p:txBody>
              </p:sp>
              <p:sp>
                <p:nvSpPr>
                  <p:cNvPr id="50" name="Text Box 10"/>
                  <p:cNvSpPr txBox="1">
                    <a:spLocks noChangeArrowheads="1"/>
                  </p:cNvSpPr>
                  <p:nvPr/>
                </p:nvSpPr>
                <p:spPr bwMode="auto">
                  <a:xfrm>
                    <a:off x="960"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1</a:t>
                    </a:r>
                  </a:p>
                </p:txBody>
              </p:sp>
              <p:sp>
                <p:nvSpPr>
                  <p:cNvPr id="51" name="Text Box 11"/>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endParaRPr lang="en-US" sz="1600" b="1">
                      <a:latin typeface="Times New Roman" pitchFamily="18" charset="0"/>
                    </a:endParaRPr>
                  </a:p>
                </p:txBody>
              </p:sp>
            </p:grpSp>
            <p:grpSp>
              <p:nvGrpSpPr>
                <p:cNvPr id="24" name="Group 12"/>
                <p:cNvGrpSpPr>
                  <a:grpSpLocks/>
                </p:cNvGrpSpPr>
                <p:nvPr/>
              </p:nvGrpSpPr>
              <p:grpSpPr bwMode="auto">
                <a:xfrm>
                  <a:off x="1536" y="2544"/>
                  <a:ext cx="816" cy="226"/>
                  <a:chOff x="528" y="2544"/>
                  <a:chExt cx="816" cy="226"/>
                </a:xfrm>
              </p:grpSpPr>
              <p:sp>
                <p:nvSpPr>
                  <p:cNvPr id="46" name="Text Box 13"/>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BBB</a:t>
                    </a:r>
                  </a:p>
                </p:txBody>
              </p:sp>
              <p:sp>
                <p:nvSpPr>
                  <p:cNvPr id="47" name="Text Box 14"/>
                  <p:cNvSpPr txBox="1">
                    <a:spLocks noChangeArrowheads="1"/>
                  </p:cNvSpPr>
                  <p:nvPr/>
                </p:nvSpPr>
                <p:spPr bwMode="auto">
                  <a:xfrm>
                    <a:off x="960"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2</a:t>
                    </a:r>
                  </a:p>
                </p:txBody>
              </p:sp>
              <p:sp>
                <p:nvSpPr>
                  <p:cNvPr id="48" name="Text Box 15"/>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endParaRPr lang="en-US" sz="1600" b="1">
                      <a:latin typeface="Times New Roman" pitchFamily="18" charset="0"/>
                    </a:endParaRPr>
                  </a:p>
                </p:txBody>
              </p:sp>
            </p:grpSp>
            <p:grpSp>
              <p:nvGrpSpPr>
                <p:cNvPr id="25" name="Group 16"/>
                <p:cNvGrpSpPr>
                  <a:grpSpLocks/>
                </p:cNvGrpSpPr>
                <p:nvPr/>
              </p:nvGrpSpPr>
              <p:grpSpPr bwMode="auto">
                <a:xfrm>
                  <a:off x="2544" y="2544"/>
                  <a:ext cx="816" cy="226"/>
                  <a:chOff x="528" y="2544"/>
                  <a:chExt cx="816" cy="226"/>
                </a:xfrm>
              </p:grpSpPr>
              <p:sp>
                <p:nvSpPr>
                  <p:cNvPr id="43" name="Text Box 17"/>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CCC</a:t>
                    </a:r>
                  </a:p>
                </p:txBody>
              </p:sp>
              <p:sp>
                <p:nvSpPr>
                  <p:cNvPr id="44" name="Text Box 18"/>
                  <p:cNvSpPr txBox="1">
                    <a:spLocks noChangeArrowheads="1"/>
                  </p:cNvSpPr>
                  <p:nvPr/>
                </p:nvSpPr>
                <p:spPr bwMode="auto">
                  <a:xfrm>
                    <a:off x="960" y="2544"/>
                    <a:ext cx="192" cy="210"/>
                  </a:xfrm>
                  <a:prstGeom prst="rect">
                    <a:avLst/>
                  </a:prstGeom>
                  <a:noFill/>
                  <a:ln w="28575">
                    <a:solidFill>
                      <a:schemeClr val="tx1"/>
                    </a:solidFill>
                    <a:miter lim="800000"/>
                    <a:headEnd/>
                    <a:tailEnd/>
                  </a:ln>
                </p:spPr>
                <p:txBody>
                  <a:bodyPr>
                    <a:spAutoFit/>
                  </a:bodyPr>
                  <a:lstStyle/>
                  <a:p>
                    <a:pPr>
                      <a:spcBef>
                        <a:spcPct val="50000"/>
                      </a:spcBef>
                    </a:pPr>
                    <a:r>
                      <a:rPr lang="en-US" sz="1600" b="1" dirty="0" smtClean="0">
                        <a:latin typeface="Times New Roman" pitchFamily="18" charset="0"/>
                      </a:rPr>
                      <a:t>2</a:t>
                    </a:r>
                    <a:endParaRPr lang="en-US" sz="1600" b="1" dirty="0">
                      <a:latin typeface="Times New Roman" pitchFamily="18" charset="0"/>
                    </a:endParaRPr>
                  </a:p>
                </p:txBody>
              </p:sp>
              <p:sp>
                <p:nvSpPr>
                  <p:cNvPr id="45" name="Text Box 19"/>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endParaRPr lang="en-US" sz="1600" b="1">
                      <a:latin typeface="Times New Roman" pitchFamily="18" charset="0"/>
                    </a:endParaRPr>
                  </a:p>
                </p:txBody>
              </p:sp>
            </p:grpSp>
            <p:sp>
              <p:nvSpPr>
                <p:cNvPr id="26" name="Line 20"/>
                <p:cNvSpPr>
                  <a:spLocks noChangeShapeType="1"/>
                </p:cNvSpPr>
                <p:nvPr/>
              </p:nvSpPr>
              <p:spPr bwMode="auto">
                <a:xfrm>
                  <a:off x="1248" y="2667"/>
                  <a:ext cx="288" cy="0"/>
                </a:xfrm>
                <a:prstGeom prst="line">
                  <a:avLst/>
                </a:prstGeom>
                <a:noFill/>
                <a:ln w="38100">
                  <a:solidFill>
                    <a:srgbClr val="0000FF"/>
                  </a:solidFill>
                  <a:round/>
                  <a:headEnd type="oval" w="med" len="med"/>
                  <a:tailEnd type="triangle" w="med" len="med"/>
                </a:ln>
              </p:spPr>
              <p:txBody>
                <a:bodyPr/>
                <a:lstStyle/>
                <a:p>
                  <a:endParaRPr lang="en-US"/>
                </a:p>
              </p:txBody>
            </p:sp>
            <p:sp>
              <p:nvSpPr>
                <p:cNvPr id="27" name="Line 21"/>
                <p:cNvSpPr>
                  <a:spLocks noChangeShapeType="1"/>
                </p:cNvSpPr>
                <p:nvPr/>
              </p:nvSpPr>
              <p:spPr bwMode="auto">
                <a:xfrm>
                  <a:off x="2277" y="2661"/>
                  <a:ext cx="288" cy="0"/>
                </a:xfrm>
                <a:prstGeom prst="line">
                  <a:avLst/>
                </a:prstGeom>
                <a:noFill/>
                <a:ln w="38100">
                  <a:solidFill>
                    <a:srgbClr val="0000FF"/>
                  </a:solidFill>
                  <a:round/>
                  <a:headEnd type="oval" w="med" len="med"/>
                  <a:tailEnd type="triangle" w="med" len="med"/>
                </a:ln>
              </p:spPr>
              <p:txBody>
                <a:bodyPr/>
                <a:lstStyle/>
                <a:p>
                  <a:endParaRPr lang="en-US"/>
                </a:p>
              </p:txBody>
            </p:sp>
            <p:grpSp>
              <p:nvGrpSpPr>
                <p:cNvPr id="28" name="Group 22"/>
                <p:cNvGrpSpPr>
                  <a:grpSpLocks/>
                </p:cNvGrpSpPr>
                <p:nvPr/>
              </p:nvGrpSpPr>
              <p:grpSpPr bwMode="auto">
                <a:xfrm>
                  <a:off x="2496" y="3120"/>
                  <a:ext cx="816" cy="226"/>
                  <a:chOff x="528" y="2544"/>
                  <a:chExt cx="816" cy="226"/>
                </a:xfrm>
              </p:grpSpPr>
              <p:sp>
                <p:nvSpPr>
                  <p:cNvPr id="40" name="Text Box 23"/>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DDD</a:t>
                    </a:r>
                  </a:p>
                </p:txBody>
              </p:sp>
              <p:sp>
                <p:nvSpPr>
                  <p:cNvPr id="41" name="Text Box 24"/>
                  <p:cNvSpPr txBox="1">
                    <a:spLocks noChangeArrowheads="1"/>
                  </p:cNvSpPr>
                  <p:nvPr/>
                </p:nvSpPr>
                <p:spPr bwMode="auto">
                  <a:xfrm>
                    <a:off x="960" y="2544"/>
                    <a:ext cx="192" cy="210"/>
                  </a:xfrm>
                  <a:prstGeom prst="rect">
                    <a:avLst/>
                  </a:prstGeom>
                  <a:noFill/>
                  <a:ln w="28575">
                    <a:solidFill>
                      <a:schemeClr val="tx1"/>
                    </a:solidFill>
                    <a:miter lim="800000"/>
                    <a:headEnd/>
                    <a:tailEnd/>
                  </a:ln>
                </p:spPr>
                <p:txBody>
                  <a:bodyPr>
                    <a:spAutoFit/>
                  </a:bodyPr>
                  <a:lstStyle/>
                  <a:p>
                    <a:pPr>
                      <a:spcBef>
                        <a:spcPct val="50000"/>
                      </a:spcBef>
                    </a:pPr>
                    <a:r>
                      <a:rPr lang="en-US" sz="1600" b="1" dirty="0" smtClean="0">
                        <a:latin typeface="Times New Roman" pitchFamily="18" charset="0"/>
                      </a:rPr>
                      <a:t>4</a:t>
                    </a:r>
                    <a:endParaRPr lang="en-US" sz="1600" b="1" dirty="0">
                      <a:latin typeface="Times New Roman" pitchFamily="18" charset="0"/>
                    </a:endParaRPr>
                  </a:p>
                </p:txBody>
              </p:sp>
              <p:sp>
                <p:nvSpPr>
                  <p:cNvPr id="42" name="Text Box 25"/>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endParaRPr lang="en-US" sz="1600" b="1">
                      <a:latin typeface="Times New Roman" pitchFamily="18" charset="0"/>
                    </a:endParaRPr>
                  </a:p>
                </p:txBody>
              </p:sp>
            </p:grpSp>
            <p:grpSp>
              <p:nvGrpSpPr>
                <p:cNvPr id="29" name="Group 26"/>
                <p:cNvGrpSpPr>
                  <a:grpSpLocks/>
                </p:cNvGrpSpPr>
                <p:nvPr/>
              </p:nvGrpSpPr>
              <p:grpSpPr bwMode="auto">
                <a:xfrm>
                  <a:off x="3504" y="3120"/>
                  <a:ext cx="816" cy="226"/>
                  <a:chOff x="528" y="2544"/>
                  <a:chExt cx="816" cy="226"/>
                </a:xfrm>
              </p:grpSpPr>
              <p:sp>
                <p:nvSpPr>
                  <p:cNvPr id="37" name="Text Box 27"/>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EEE</a:t>
                    </a:r>
                  </a:p>
                </p:txBody>
              </p:sp>
              <p:sp>
                <p:nvSpPr>
                  <p:cNvPr id="38" name="Text Box 28"/>
                  <p:cNvSpPr txBox="1">
                    <a:spLocks noChangeArrowheads="1"/>
                  </p:cNvSpPr>
                  <p:nvPr/>
                </p:nvSpPr>
                <p:spPr bwMode="auto">
                  <a:xfrm>
                    <a:off x="960"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5</a:t>
                    </a:r>
                  </a:p>
                </p:txBody>
              </p:sp>
              <p:sp>
                <p:nvSpPr>
                  <p:cNvPr id="39" name="Text Box 29"/>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endParaRPr lang="en-US" sz="1600" b="1">
                      <a:latin typeface="Times New Roman" pitchFamily="18" charset="0"/>
                    </a:endParaRPr>
                  </a:p>
                </p:txBody>
              </p:sp>
            </p:grpSp>
            <p:grpSp>
              <p:nvGrpSpPr>
                <p:cNvPr id="30" name="Group 30"/>
                <p:cNvGrpSpPr>
                  <a:grpSpLocks/>
                </p:cNvGrpSpPr>
                <p:nvPr/>
              </p:nvGrpSpPr>
              <p:grpSpPr bwMode="auto">
                <a:xfrm>
                  <a:off x="4560" y="3120"/>
                  <a:ext cx="816" cy="226"/>
                  <a:chOff x="528" y="2544"/>
                  <a:chExt cx="816" cy="226"/>
                </a:xfrm>
              </p:grpSpPr>
              <p:sp>
                <p:nvSpPr>
                  <p:cNvPr id="34" name="Text Box 31"/>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FFF</a:t>
                    </a:r>
                  </a:p>
                </p:txBody>
              </p:sp>
              <p:sp>
                <p:nvSpPr>
                  <p:cNvPr id="35" name="Text Box 32"/>
                  <p:cNvSpPr txBox="1">
                    <a:spLocks noChangeArrowheads="1"/>
                  </p:cNvSpPr>
                  <p:nvPr/>
                </p:nvSpPr>
                <p:spPr bwMode="auto">
                  <a:xfrm>
                    <a:off x="960"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6</a:t>
                    </a:r>
                  </a:p>
                </p:txBody>
              </p:sp>
              <p:sp>
                <p:nvSpPr>
                  <p:cNvPr id="36" name="Text Box 33"/>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cs typeface="Times New Roman" pitchFamily="18" charset="0"/>
                      </a:rPr>
                      <a:t>×</a:t>
                    </a:r>
                  </a:p>
                </p:txBody>
              </p:sp>
            </p:grpSp>
            <p:sp>
              <p:nvSpPr>
                <p:cNvPr id="31" name="Line 34"/>
                <p:cNvSpPr>
                  <a:spLocks noChangeShapeType="1"/>
                </p:cNvSpPr>
                <p:nvPr/>
              </p:nvSpPr>
              <p:spPr bwMode="auto">
                <a:xfrm>
                  <a:off x="3216" y="3243"/>
                  <a:ext cx="288" cy="0"/>
                </a:xfrm>
                <a:prstGeom prst="line">
                  <a:avLst/>
                </a:prstGeom>
                <a:noFill/>
                <a:ln w="38100">
                  <a:solidFill>
                    <a:srgbClr val="0000FF"/>
                  </a:solidFill>
                  <a:round/>
                  <a:headEnd type="oval" w="med" len="med"/>
                  <a:tailEnd type="triangle" w="med" len="med"/>
                </a:ln>
              </p:spPr>
              <p:txBody>
                <a:bodyPr/>
                <a:lstStyle/>
                <a:p>
                  <a:endParaRPr lang="en-US"/>
                </a:p>
              </p:txBody>
            </p:sp>
            <p:sp>
              <p:nvSpPr>
                <p:cNvPr id="32" name="Line 35"/>
                <p:cNvSpPr>
                  <a:spLocks noChangeShapeType="1"/>
                </p:cNvSpPr>
                <p:nvPr/>
              </p:nvSpPr>
              <p:spPr bwMode="auto">
                <a:xfrm>
                  <a:off x="4245" y="3237"/>
                  <a:ext cx="288" cy="0"/>
                </a:xfrm>
                <a:prstGeom prst="line">
                  <a:avLst/>
                </a:prstGeom>
                <a:noFill/>
                <a:ln w="38100">
                  <a:solidFill>
                    <a:srgbClr val="0000FF"/>
                  </a:solidFill>
                  <a:round/>
                  <a:headEnd type="oval" w="med" len="med"/>
                  <a:tailEnd type="triangle" w="med" len="med"/>
                </a:ln>
              </p:spPr>
              <p:txBody>
                <a:bodyPr/>
                <a:lstStyle/>
                <a:p>
                  <a:endParaRPr lang="en-US"/>
                </a:p>
              </p:txBody>
            </p:sp>
            <p:sp>
              <p:nvSpPr>
                <p:cNvPr id="33" name="Freeform 36"/>
                <p:cNvSpPr>
                  <a:spLocks/>
                </p:cNvSpPr>
                <p:nvPr/>
              </p:nvSpPr>
              <p:spPr bwMode="auto">
                <a:xfrm>
                  <a:off x="2208" y="2608"/>
                  <a:ext cx="1400" cy="640"/>
                </a:xfrm>
                <a:custGeom>
                  <a:avLst/>
                  <a:gdLst>
                    <a:gd name="T0" fmla="*/ 1056 w 1400"/>
                    <a:gd name="T1" fmla="*/ 32 h 640"/>
                    <a:gd name="T2" fmla="*/ 1248 w 1400"/>
                    <a:gd name="T3" fmla="*/ 32 h 640"/>
                    <a:gd name="T4" fmla="*/ 1392 w 1400"/>
                    <a:gd name="T5" fmla="*/ 224 h 640"/>
                    <a:gd name="T6" fmla="*/ 1200 w 1400"/>
                    <a:gd name="T7" fmla="*/ 320 h 640"/>
                    <a:gd name="T8" fmla="*/ 528 w 1400"/>
                    <a:gd name="T9" fmla="*/ 320 h 640"/>
                    <a:gd name="T10" fmla="*/ 96 w 1400"/>
                    <a:gd name="T11" fmla="*/ 416 h 640"/>
                    <a:gd name="T12" fmla="*/ 0 w 1400"/>
                    <a:gd name="T13" fmla="*/ 608 h 640"/>
                    <a:gd name="T14" fmla="*/ 96 w 1400"/>
                    <a:gd name="T15" fmla="*/ 608 h 640"/>
                    <a:gd name="T16" fmla="*/ 288 w 1400"/>
                    <a:gd name="T17" fmla="*/ 608 h 6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0"/>
                    <a:gd name="T28" fmla="*/ 0 h 640"/>
                    <a:gd name="T29" fmla="*/ 1400 w 1400"/>
                    <a:gd name="T30" fmla="*/ 640 h 6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0" h="640">
                      <a:moveTo>
                        <a:pt x="1056" y="32"/>
                      </a:moveTo>
                      <a:cubicBezTo>
                        <a:pt x="1124" y="16"/>
                        <a:pt x="1192" y="0"/>
                        <a:pt x="1248" y="32"/>
                      </a:cubicBezTo>
                      <a:cubicBezTo>
                        <a:pt x="1304" y="64"/>
                        <a:pt x="1400" y="176"/>
                        <a:pt x="1392" y="224"/>
                      </a:cubicBezTo>
                      <a:cubicBezTo>
                        <a:pt x="1384" y="272"/>
                        <a:pt x="1344" y="304"/>
                        <a:pt x="1200" y="320"/>
                      </a:cubicBezTo>
                      <a:cubicBezTo>
                        <a:pt x="1056" y="336"/>
                        <a:pt x="712" y="304"/>
                        <a:pt x="528" y="320"/>
                      </a:cubicBezTo>
                      <a:cubicBezTo>
                        <a:pt x="344" y="336"/>
                        <a:pt x="184" y="368"/>
                        <a:pt x="96" y="416"/>
                      </a:cubicBezTo>
                      <a:cubicBezTo>
                        <a:pt x="8" y="464"/>
                        <a:pt x="0" y="576"/>
                        <a:pt x="0" y="608"/>
                      </a:cubicBezTo>
                      <a:cubicBezTo>
                        <a:pt x="0" y="640"/>
                        <a:pt x="48" y="608"/>
                        <a:pt x="96" y="608"/>
                      </a:cubicBezTo>
                      <a:cubicBezTo>
                        <a:pt x="144" y="608"/>
                        <a:pt x="216" y="608"/>
                        <a:pt x="288" y="608"/>
                      </a:cubicBezTo>
                    </a:path>
                  </a:pathLst>
                </a:custGeom>
                <a:noFill/>
                <a:ln w="28575">
                  <a:solidFill>
                    <a:srgbClr val="0000FF"/>
                  </a:solidFill>
                  <a:round/>
                  <a:headEnd type="oval" w="med" len="med"/>
                  <a:tailEnd type="triangle" w="med" len="med"/>
                </a:ln>
              </p:spPr>
              <p:txBody>
                <a:bodyPr/>
                <a:lstStyle/>
                <a:p>
                  <a:endParaRPr lang="en-US"/>
                </a:p>
              </p:txBody>
            </p:sp>
          </p:grpSp>
          <p:sp>
            <p:nvSpPr>
              <p:cNvPr id="16" name="Rectangle 37"/>
              <p:cNvSpPr>
                <a:spLocks noChangeArrowheads="1"/>
              </p:cNvSpPr>
              <p:nvPr/>
            </p:nvSpPr>
            <p:spPr bwMode="auto">
              <a:xfrm>
                <a:off x="288" y="2544"/>
                <a:ext cx="384" cy="240"/>
              </a:xfrm>
              <a:prstGeom prst="rect">
                <a:avLst/>
              </a:prstGeom>
              <a:solidFill>
                <a:srgbClr val="FF6600"/>
              </a:solidFill>
              <a:ln w="9525">
                <a:solidFill>
                  <a:schemeClr val="tx1"/>
                </a:solidFill>
                <a:miter lim="800000"/>
                <a:headEnd/>
                <a:tailEnd/>
              </a:ln>
            </p:spPr>
            <p:txBody>
              <a:bodyPr wrap="none" anchor="ctr"/>
              <a:lstStyle/>
              <a:p>
                <a:endParaRPr lang="en-US"/>
              </a:p>
            </p:txBody>
          </p:sp>
          <p:sp>
            <p:nvSpPr>
              <p:cNvPr id="21" name="Freeform 38"/>
              <p:cNvSpPr>
                <a:spLocks/>
              </p:cNvSpPr>
              <p:nvPr/>
            </p:nvSpPr>
            <p:spPr bwMode="auto">
              <a:xfrm>
                <a:off x="440" y="2664"/>
                <a:ext cx="472" cy="544"/>
              </a:xfrm>
              <a:custGeom>
                <a:avLst/>
                <a:gdLst>
                  <a:gd name="T0" fmla="*/ 80 w 472"/>
                  <a:gd name="T1" fmla="*/ 24 h 544"/>
                  <a:gd name="T2" fmla="*/ 416 w 472"/>
                  <a:gd name="T3" fmla="*/ 24 h 544"/>
                  <a:gd name="T4" fmla="*/ 416 w 472"/>
                  <a:gd name="T5" fmla="*/ 168 h 544"/>
                  <a:gd name="T6" fmla="*/ 416 w 472"/>
                  <a:gd name="T7" fmla="*/ 264 h 544"/>
                  <a:gd name="T8" fmla="*/ 128 w 472"/>
                  <a:gd name="T9" fmla="*/ 264 h 544"/>
                  <a:gd name="T10" fmla="*/ 32 w 472"/>
                  <a:gd name="T11" fmla="*/ 264 h 544"/>
                  <a:gd name="T12" fmla="*/ 32 w 472"/>
                  <a:gd name="T13" fmla="*/ 504 h 544"/>
                  <a:gd name="T14" fmla="*/ 224 w 472"/>
                  <a:gd name="T15" fmla="*/ 504 h 544"/>
                  <a:gd name="T16" fmla="*/ 0 60000 65536"/>
                  <a:gd name="T17" fmla="*/ 0 60000 65536"/>
                  <a:gd name="T18" fmla="*/ 0 60000 65536"/>
                  <a:gd name="T19" fmla="*/ 0 60000 65536"/>
                  <a:gd name="T20" fmla="*/ 0 60000 65536"/>
                  <a:gd name="T21" fmla="*/ 0 60000 65536"/>
                  <a:gd name="T22" fmla="*/ 0 60000 65536"/>
                  <a:gd name="T23" fmla="*/ 0 60000 65536"/>
                  <a:gd name="T24" fmla="*/ 0 w 472"/>
                  <a:gd name="T25" fmla="*/ 0 h 544"/>
                  <a:gd name="T26" fmla="*/ 472 w 472"/>
                  <a:gd name="T27" fmla="*/ 544 h 5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2" h="544">
                    <a:moveTo>
                      <a:pt x="80" y="24"/>
                    </a:moveTo>
                    <a:cubicBezTo>
                      <a:pt x="220" y="12"/>
                      <a:pt x="360" y="0"/>
                      <a:pt x="416" y="24"/>
                    </a:cubicBezTo>
                    <a:cubicBezTo>
                      <a:pt x="472" y="48"/>
                      <a:pt x="416" y="128"/>
                      <a:pt x="416" y="168"/>
                    </a:cubicBezTo>
                    <a:cubicBezTo>
                      <a:pt x="416" y="208"/>
                      <a:pt x="464" y="248"/>
                      <a:pt x="416" y="264"/>
                    </a:cubicBezTo>
                    <a:cubicBezTo>
                      <a:pt x="368" y="280"/>
                      <a:pt x="192" y="264"/>
                      <a:pt x="128" y="264"/>
                    </a:cubicBezTo>
                    <a:cubicBezTo>
                      <a:pt x="64" y="264"/>
                      <a:pt x="48" y="224"/>
                      <a:pt x="32" y="264"/>
                    </a:cubicBezTo>
                    <a:cubicBezTo>
                      <a:pt x="16" y="304"/>
                      <a:pt x="0" y="464"/>
                      <a:pt x="32" y="504"/>
                    </a:cubicBezTo>
                    <a:cubicBezTo>
                      <a:pt x="64" y="544"/>
                      <a:pt x="144" y="524"/>
                      <a:pt x="224" y="504"/>
                    </a:cubicBezTo>
                  </a:path>
                </a:pathLst>
              </a:custGeom>
              <a:noFill/>
              <a:ln w="28575">
                <a:solidFill>
                  <a:srgbClr val="0000FF"/>
                </a:solidFill>
                <a:round/>
                <a:headEnd type="oval" w="med" len="med"/>
                <a:tailEnd type="triangle" w="med" len="med"/>
              </a:ln>
            </p:spPr>
            <p:txBody>
              <a:bodyPr/>
              <a:lstStyle/>
              <a:p>
                <a:endParaRPr lang="en-US"/>
              </a:p>
            </p:txBody>
          </p:sp>
          <p:sp>
            <p:nvSpPr>
              <p:cNvPr id="22" name="Text Box 39"/>
              <p:cNvSpPr txBox="1">
                <a:spLocks noChangeArrowheads="1"/>
              </p:cNvSpPr>
              <p:nvPr/>
            </p:nvSpPr>
            <p:spPr bwMode="auto">
              <a:xfrm>
                <a:off x="288" y="2380"/>
                <a:ext cx="418" cy="209"/>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Start</a:t>
                </a:r>
              </a:p>
            </p:txBody>
          </p:sp>
        </p:grpSp>
        <p:sp>
          <p:nvSpPr>
            <p:cNvPr id="13" name="Text Box 40"/>
            <p:cNvSpPr txBox="1">
              <a:spLocks noChangeArrowheads="1"/>
            </p:cNvSpPr>
            <p:nvPr/>
          </p:nvSpPr>
          <p:spPr bwMode="auto">
            <a:xfrm>
              <a:off x="1104" y="2048"/>
              <a:ext cx="432" cy="189"/>
            </a:xfrm>
            <a:prstGeom prst="rect">
              <a:avLst/>
            </a:prstGeom>
            <a:noFill/>
            <a:ln w="9525">
              <a:noFill/>
              <a:miter lim="800000"/>
              <a:headEnd/>
              <a:tailEnd/>
            </a:ln>
          </p:spPr>
          <p:txBody>
            <a:bodyPr>
              <a:spAutoFit/>
            </a:bodyPr>
            <a:lstStyle/>
            <a:p>
              <a:pPr>
                <a:spcBef>
                  <a:spcPct val="50000"/>
                </a:spcBef>
              </a:pPr>
              <a:r>
                <a:rPr lang="en-US" sz="1400" b="1">
                  <a:solidFill>
                    <a:srgbClr val="FF6600"/>
                  </a:solidFill>
                  <a:latin typeface="Times New Roman" pitchFamily="18" charset="0"/>
                </a:rPr>
                <a:t>PRN</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5240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Representation of Queues </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Queues may be represented in the computer by a linear array </a:t>
            </a:r>
            <a:r>
              <a:rPr lang="en-US" sz="2000" b="1" dirty="0" smtClean="0">
                <a:solidFill>
                  <a:srgbClr val="FF0000"/>
                </a:solidFill>
                <a:latin typeface="Times New Roman" pitchFamily="18" charset="0"/>
                <a:cs typeface="Times New Roman" pitchFamily="18" charset="0"/>
              </a:rPr>
              <a:t>QUEUE</a:t>
            </a:r>
            <a:r>
              <a:rPr lang="en-US" sz="2000" dirty="0" smtClean="0">
                <a:latin typeface="Times New Roman" pitchFamily="18" charset="0"/>
                <a:cs typeface="Times New Roman" pitchFamily="18" charset="0"/>
              </a:rPr>
              <a:t> and two pointer variables: </a:t>
            </a:r>
            <a:r>
              <a:rPr lang="en-US" sz="2000" b="1" dirty="0" smtClean="0">
                <a:solidFill>
                  <a:srgbClr val="FF0000"/>
                </a:solidFill>
                <a:latin typeface="Times New Roman" pitchFamily="18" charset="0"/>
                <a:cs typeface="Times New Roman" pitchFamily="18" charset="0"/>
              </a:rPr>
              <a:t>FRONT</a:t>
            </a:r>
            <a:r>
              <a:rPr lang="en-US" sz="2000" dirty="0" smtClean="0">
                <a:latin typeface="Times New Roman" pitchFamily="18" charset="0"/>
                <a:cs typeface="Times New Roman" pitchFamily="18" charset="0"/>
              </a:rPr>
              <a:t>, containing the location of the front element of the queue; and </a:t>
            </a:r>
            <a:r>
              <a:rPr lang="en-US" sz="2000" b="1" dirty="0" smtClean="0">
                <a:solidFill>
                  <a:srgbClr val="FF0000"/>
                </a:solidFill>
                <a:latin typeface="Times New Roman" pitchFamily="18" charset="0"/>
                <a:cs typeface="Times New Roman" pitchFamily="18" charset="0"/>
              </a:rPr>
              <a:t>REAR</a:t>
            </a:r>
            <a:r>
              <a:rPr lang="en-US" sz="2000" dirty="0" smtClean="0">
                <a:latin typeface="Times New Roman" pitchFamily="18" charset="0"/>
                <a:cs typeface="Times New Roman" pitchFamily="18" charset="0"/>
              </a:rPr>
              <a:t>, containing .the location of the rear element of the queue. </a:t>
            </a:r>
          </a:p>
          <a:p>
            <a:pPr lvl="1"/>
            <a:r>
              <a:rPr lang="en-US" sz="2000" dirty="0" smtClean="0">
                <a:latin typeface="Times New Roman" pitchFamily="18" charset="0"/>
                <a:cs typeface="Times New Roman" pitchFamily="18" charset="0"/>
              </a:rPr>
              <a:t>FRONT = NULL indicates that the queue is empty. </a:t>
            </a:r>
          </a:p>
          <a:p>
            <a:pPr lvl="1"/>
            <a:r>
              <a:rPr lang="en-US" sz="2000" dirty="0" smtClean="0">
                <a:latin typeface="Times New Roman" pitchFamily="18" charset="0"/>
                <a:cs typeface="Times New Roman" pitchFamily="18" charset="0"/>
              </a:rPr>
              <a:t>The following Figure indicates the way elements will be deleted from the queue and the way new elements will be added to the queue. Whenever an element is deleted from the queue, the value of FRONT is increased by 1.</a:t>
            </a:r>
          </a:p>
          <a:p>
            <a:pPr lvl="1">
              <a:buNone/>
            </a:pPr>
            <a:r>
              <a:rPr lang="en-US" sz="2000" dirty="0" smtClean="0">
                <a:latin typeface="Times New Roman" pitchFamily="18" charset="0"/>
                <a:cs typeface="Times New Roman" pitchFamily="18" charset="0"/>
              </a:rPr>
              <a:t>				FRONT := FRONT + 1 </a:t>
            </a:r>
          </a:p>
          <a:p>
            <a:pPr lvl="1"/>
            <a:r>
              <a:rPr lang="en-US" sz="2000" dirty="0" smtClean="0">
                <a:latin typeface="Times New Roman" pitchFamily="18" charset="0"/>
                <a:cs typeface="Times New Roman" pitchFamily="18" charset="0"/>
              </a:rPr>
              <a:t>Similarly, whenever an element is added to the queue, the value of REAR is increased by 1. </a:t>
            </a:r>
          </a:p>
          <a:p>
            <a:pPr lvl="1">
              <a:buNone/>
            </a:pPr>
            <a:r>
              <a:rPr lang="en-US" sz="2000" dirty="0" smtClean="0">
                <a:latin typeface="Times New Roman" pitchFamily="18" charset="0"/>
                <a:cs typeface="Times New Roman" pitchFamily="18" charset="0"/>
              </a:rPr>
              <a:t>				REAR := REAR + 1 </a:t>
            </a:r>
          </a:p>
        </p:txBody>
      </p:sp>
      <p:sp>
        <p:nvSpPr>
          <p:cNvPr id="18" name="Date Placeholder 17"/>
          <p:cNvSpPr>
            <a:spLocks noGrp="1"/>
          </p:cNvSpPr>
          <p:nvPr>
            <p:ph type="dt" sz="half" idx="10"/>
          </p:nvPr>
        </p:nvSpPr>
        <p:spPr/>
        <p:txBody>
          <a:bodyPr/>
          <a:lstStyle/>
          <a:p>
            <a:fld id="{17F0CF57-38F2-4F41-82E5-9AC06E095FA7}" type="datetime1">
              <a:rPr lang="en-US" smtClean="0">
                <a:solidFill>
                  <a:srgbClr val="00B050"/>
                </a:solidFill>
              </a:rPr>
              <a:t>03-Nov-19</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2</a:t>
            </a:fld>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5240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Representation of Queues </a:t>
            </a:r>
            <a:endParaRPr lang="en-US" sz="2000" dirty="0" smtClean="0">
              <a:latin typeface="Times New Roman" pitchFamily="18" charset="0"/>
              <a:cs typeface="Times New Roman" pitchFamily="18" charset="0"/>
            </a:endParaRPr>
          </a:p>
          <a:p>
            <a:pPr lvl="1"/>
            <a:endParaRPr lang="en-US" sz="2000"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9F021661-6AB2-4461-824C-67D6CD692BBD}" type="datetime1">
              <a:rPr lang="en-US" smtClean="0">
                <a:solidFill>
                  <a:srgbClr val="00B050"/>
                </a:solidFill>
              </a:rPr>
              <a:t>03-Nov-19</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3</a:t>
            </a:fld>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p:nvPr/>
        </p:nvPicPr>
        <p:blipFill>
          <a:blip r:embed="rId4"/>
          <a:srcRect/>
          <a:stretch>
            <a:fillRect/>
          </a:stretch>
        </p:blipFill>
        <p:spPr bwMode="auto">
          <a:xfrm>
            <a:off x="1524000" y="1981200"/>
            <a:ext cx="58674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5240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Procedure 6.13: Write a procedure that inserts an ITEM onto a queue.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QINSERT (QUEUE, N, FRONT, REAR, ITEM)</a:t>
            </a:r>
          </a:p>
          <a:p>
            <a:pPr>
              <a:buNone/>
            </a:pPr>
            <a:r>
              <a:rPr lang="en-US" sz="2000" dirty="0" smtClean="0">
                <a:latin typeface="Times New Roman" pitchFamily="18" charset="0"/>
                <a:cs typeface="Times New Roman" pitchFamily="18" charset="0"/>
              </a:rPr>
              <a:t>	This procedure inserts an element ITEM into a queue.</a:t>
            </a:r>
          </a:p>
          <a:p>
            <a:pPr lvl="2">
              <a:buNone/>
            </a:pPr>
            <a:r>
              <a:rPr lang="en-US" sz="1800" dirty="0" smtClean="0">
                <a:latin typeface="Times New Roman" pitchFamily="18" charset="0"/>
                <a:cs typeface="Times New Roman" pitchFamily="18" charset="0"/>
              </a:rPr>
              <a:t>1.   If FRONT = 1 and REAR = N, or if FRONT = REAR + 1, then</a:t>
            </a:r>
          </a:p>
          <a:p>
            <a:pPr lvl="2">
              <a:buNone/>
            </a:pPr>
            <a:r>
              <a:rPr lang="en-US" sz="1800" dirty="0" smtClean="0">
                <a:latin typeface="Times New Roman" pitchFamily="18" charset="0"/>
                <a:cs typeface="Times New Roman" pitchFamily="18" charset="0"/>
              </a:rPr>
              <a:t> 		Write: OVERFLOW, and Return.</a:t>
            </a:r>
          </a:p>
          <a:p>
            <a:pPr lvl="2">
              <a:buNone/>
            </a:pPr>
            <a:r>
              <a:rPr lang="en-US" sz="1800" dirty="0" smtClean="0">
                <a:latin typeface="Times New Roman" pitchFamily="18" charset="0"/>
                <a:cs typeface="Times New Roman" pitchFamily="18" charset="0"/>
              </a:rPr>
              <a:t>2.    If FRONT = NULL, then</a:t>
            </a:r>
          </a:p>
          <a:p>
            <a:pPr lvl="2">
              <a:buNone/>
            </a:pPr>
            <a:r>
              <a:rPr lang="en-US" sz="1800" dirty="0" smtClean="0">
                <a:latin typeface="Times New Roman" pitchFamily="18" charset="0"/>
                <a:cs typeface="Times New Roman" pitchFamily="18" charset="0"/>
              </a:rPr>
              <a:t>		Set FRONT = 1 and REAR = 1</a:t>
            </a:r>
          </a:p>
          <a:p>
            <a:pPr lvl="2">
              <a:buNone/>
            </a:pPr>
            <a:r>
              <a:rPr lang="en-US" sz="1800" dirty="0" smtClean="0">
                <a:latin typeface="Times New Roman" pitchFamily="18" charset="0"/>
                <a:cs typeface="Times New Roman" pitchFamily="18" charset="0"/>
              </a:rPr>
              <a:t>       Else if REAR = N, then</a:t>
            </a:r>
          </a:p>
          <a:p>
            <a:pPr lvl="2">
              <a:buNone/>
            </a:pPr>
            <a:r>
              <a:rPr lang="en-US" sz="1800" dirty="0" smtClean="0">
                <a:latin typeface="Times New Roman" pitchFamily="18" charset="0"/>
                <a:cs typeface="Times New Roman" pitchFamily="18" charset="0"/>
              </a:rPr>
              <a:t>		Set REAR = 1</a:t>
            </a:r>
          </a:p>
          <a:p>
            <a:pPr lvl="2">
              <a:buNone/>
            </a:pPr>
            <a:r>
              <a:rPr lang="en-US" sz="1800" dirty="0" smtClean="0">
                <a:latin typeface="Times New Roman" pitchFamily="18" charset="0"/>
                <a:cs typeface="Times New Roman" pitchFamily="18" charset="0"/>
              </a:rPr>
              <a:t>       Else</a:t>
            </a:r>
          </a:p>
          <a:p>
            <a:pPr lvl="2">
              <a:buNone/>
            </a:pPr>
            <a:r>
              <a:rPr lang="en-US" sz="1800" dirty="0" smtClean="0">
                <a:latin typeface="Times New Roman" pitchFamily="18" charset="0"/>
                <a:cs typeface="Times New Roman" pitchFamily="18" charset="0"/>
              </a:rPr>
              <a:t>		Set REAR = REAR + 1</a:t>
            </a:r>
          </a:p>
          <a:p>
            <a:pPr lvl="2">
              <a:buNone/>
            </a:pPr>
            <a:r>
              <a:rPr lang="en-US" sz="1800" dirty="0" smtClean="0">
                <a:latin typeface="Times New Roman" pitchFamily="18" charset="0"/>
                <a:cs typeface="Times New Roman" pitchFamily="18" charset="0"/>
              </a:rPr>
              <a:t>       [End of If structure.]</a:t>
            </a:r>
          </a:p>
          <a:p>
            <a:pPr lvl="2">
              <a:buNone/>
            </a:pPr>
            <a:r>
              <a:rPr lang="en-US" sz="1800" dirty="0" smtClean="0">
                <a:latin typeface="Times New Roman" pitchFamily="18" charset="0"/>
                <a:cs typeface="Times New Roman" pitchFamily="18" charset="0"/>
              </a:rPr>
              <a:t>3.    Set QUEUE [REAR] = ITEM</a:t>
            </a:r>
          </a:p>
          <a:p>
            <a:pPr lvl="2">
              <a:buNone/>
            </a:pPr>
            <a:r>
              <a:rPr lang="en-US" sz="1800" dirty="0" smtClean="0">
                <a:latin typeface="Times New Roman" pitchFamily="18" charset="0"/>
                <a:cs typeface="Times New Roman" pitchFamily="18" charset="0"/>
              </a:rPr>
              <a:t>4.    Return.</a:t>
            </a:r>
          </a:p>
        </p:txBody>
      </p:sp>
      <p:sp>
        <p:nvSpPr>
          <p:cNvPr id="18" name="Date Placeholder 17"/>
          <p:cNvSpPr>
            <a:spLocks noGrp="1"/>
          </p:cNvSpPr>
          <p:nvPr>
            <p:ph type="dt" sz="half" idx="10"/>
          </p:nvPr>
        </p:nvSpPr>
        <p:spPr/>
        <p:txBody>
          <a:bodyPr/>
          <a:lstStyle/>
          <a:p>
            <a:fld id="{033F4AC7-F10D-47D1-8463-FC9FE9B28E40}" type="datetime1">
              <a:rPr lang="en-US" smtClean="0">
                <a:solidFill>
                  <a:srgbClr val="00B050"/>
                </a:solidFill>
              </a:rPr>
              <a:t>03-Nov-19</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4</a:t>
            </a:fld>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5240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Procedure 6.14: </a:t>
            </a:r>
            <a:r>
              <a:rPr lang="en-US" sz="1800" b="1" dirty="0" smtClean="0">
                <a:latin typeface="Times New Roman" pitchFamily="18" charset="0"/>
                <a:cs typeface="Times New Roman" pitchFamily="18" charset="0"/>
              </a:rPr>
              <a:t>Write a procedure that deletes an element from a queue.</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QDELETE(QUEUE, N, FRONT, REAR, ITEM) </a:t>
            </a:r>
          </a:p>
          <a:p>
            <a:pPr>
              <a:buNone/>
            </a:pPr>
            <a:r>
              <a:rPr lang="en-US" sz="2000" dirty="0" smtClean="0">
                <a:latin typeface="Times New Roman" pitchFamily="18" charset="0"/>
                <a:cs typeface="Times New Roman" pitchFamily="18" charset="0"/>
              </a:rPr>
              <a:t>	This procedure deletes an element from a queue and assigns it to the variable ITEM. </a:t>
            </a:r>
          </a:p>
          <a:p>
            <a:pPr lvl="2">
              <a:buNone/>
            </a:pPr>
            <a:r>
              <a:rPr lang="en-US" sz="1800" dirty="0" smtClean="0">
                <a:latin typeface="Times New Roman" pitchFamily="18" charset="0"/>
                <a:cs typeface="Times New Roman" pitchFamily="18" charset="0"/>
              </a:rPr>
              <a:t>1.   If FRONT:= NULL, then: Write: UNDERFLOW, and Return. </a:t>
            </a:r>
          </a:p>
          <a:p>
            <a:pPr lvl="2">
              <a:buNone/>
            </a:pPr>
            <a:r>
              <a:rPr lang="en-US" sz="1800" dirty="0" smtClean="0">
                <a:latin typeface="Times New Roman" pitchFamily="18" charset="0"/>
                <a:cs typeface="Times New Roman" pitchFamily="18" charset="0"/>
              </a:rPr>
              <a:t>2.   Set ITEM:= QUEUE[FRONT]. </a:t>
            </a:r>
          </a:p>
          <a:p>
            <a:pPr lvl="2">
              <a:buNone/>
            </a:pPr>
            <a:r>
              <a:rPr lang="en-US" sz="1800" dirty="0" smtClean="0">
                <a:latin typeface="Times New Roman" pitchFamily="18" charset="0"/>
                <a:cs typeface="Times New Roman" pitchFamily="18" charset="0"/>
              </a:rPr>
              <a:t>3.   If FRONT= REAR, then:  </a:t>
            </a:r>
          </a:p>
          <a:p>
            <a:pPr lvl="2">
              <a:buNone/>
            </a:pPr>
            <a:r>
              <a:rPr lang="en-US" sz="1800" dirty="0" smtClean="0">
                <a:latin typeface="Times New Roman" pitchFamily="18" charset="0"/>
                <a:cs typeface="Times New Roman" pitchFamily="18" charset="0"/>
              </a:rPr>
              <a:t>		Set FRONT := NULL and REAR := NULL. </a:t>
            </a:r>
          </a:p>
          <a:p>
            <a:pPr lvl="2">
              <a:buNone/>
            </a:pPr>
            <a:r>
              <a:rPr lang="en-US" sz="1800" dirty="0" smtClean="0">
                <a:latin typeface="Times New Roman" pitchFamily="18" charset="0"/>
                <a:cs typeface="Times New Roman" pitchFamily="18" charset="0"/>
              </a:rPr>
              <a:t>	   Else if FRONT = N, then: </a:t>
            </a:r>
          </a:p>
          <a:p>
            <a:pPr lvl="2">
              <a:buNone/>
            </a:pPr>
            <a:r>
              <a:rPr lang="en-US" sz="1800" dirty="0" smtClean="0">
                <a:latin typeface="Times New Roman" pitchFamily="18" charset="0"/>
                <a:cs typeface="Times New Roman" pitchFamily="18" charset="0"/>
              </a:rPr>
              <a:t>		Set FRONT := 1. </a:t>
            </a:r>
          </a:p>
          <a:p>
            <a:pPr lvl="2">
              <a:buNone/>
            </a:pPr>
            <a:r>
              <a:rPr lang="en-US" sz="1800" dirty="0" smtClean="0">
                <a:latin typeface="Times New Roman" pitchFamily="18" charset="0"/>
                <a:cs typeface="Times New Roman" pitchFamily="18" charset="0"/>
              </a:rPr>
              <a:t>	   Else: </a:t>
            </a:r>
          </a:p>
          <a:p>
            <a:pPr lvl="2">
              <a:buNone/>
            </a:pPr>
            <a:r>
              <a:rPr lang="en-US" sz="1800" dirty="0" smtClean="0">
                <a:latin typeface="Times New Roman" pitchFamily="18" charset="0"/>
                <a:cs typeface="Times New Roman" pitchFamily="18" charset="0"/>
              </a:rPr>
              <a:t>		Set FRONT := FRONT + 1</a:t>
            </a:r>
          </a:p>
          <a:p>
            <a:pPr lvl="2">
              <a:buNone/>
            </a:pPr>
            <a:r>
              <a:rPr lang="en-US" sz="1800" dirty="0" smtClean="0">
                <a:latin typeface="Times New Roman" pitchFamily="18" charset="0"/>
                <a:cs typeface="Times New Roman" pitchFamily="18" charset="0"/>
              </a:rPr>
              <a:t>	   [End of If structure.]</a:t>
            </a:r>
          </a:p>
          <a:p>
            <a:pPr lvl="2">
              <a:buNone/>
            </a:pPr>
            <a:r>
              <a:rPr lang="en-US" sz="1800" dirty="0" smtClean="0">
                <a:latin typeface="Times New Roman" pitchFamily="18" charset="0"/>
                <a:cs typeface="Times New Roman" pitchFamily="18" charset="0"/>
              </a:rPr>
              <a:t>4.   Return.</a:t>
            </a:r>
          </a:p>
        </p:txBody>
      </p:sp>
      <p:sp>
        <p:nvSpPr>
          <p:cNvPr id="18" name="Date Placeholder 17"/>
          <p:cNvSpPr>
            <a:spLocks noGrp="1"/>
          </p:cNvSpPr>
          <p:nvPr>
            <p:ph type="dt" sz="half" idx="10"/>
          </p:nvPr>
        </p:nvSpPr>
        <p:spPr/>
        <p:txBody>
          <a:bodyPr/>
          <a:lstStyle/>
          <a:p>
            <a:fld id="{56F1FE0E-4A02-4D0C-9E4C-13878696B696}" type="datetime1">
              <a:rPr lang="en-US" smtClean="0">
                <a:solidFill>
                  <a:srgbClr val="00B050"/>
                </a:solidFill>
              </a:rPr>
              <a:t>03-Nov-19</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5</a:t>
            </a:fld>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5240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DEQUES </a:t>
            </a: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 </a:t>
            </a:r>
            <a:r>
              <a:rPr lang="en-US" sz="2000" i="1" dirty="0" err="1" smtClean="0">
                <a:latin typeface="Times New Roman" pitchFamily="18" charset="0"/>
                <a:cs typeface="Times New Roman" pitchFamily="18" charset="0"/>
              </a:rPr>
              <a:t>deque</a:t>
            </a:r>
            <a:r>
              <a:rPr lang="en-US" sz="2000" dirty="0" smtClean="0">
                <a:latin typeface="Times New Roman" pitchFamily="18" charset="0"/>
                <a:cs typeface="Times New Roman" pitchFamily="18" charset="0"/>
              </a:rPr>
              <a:t> is a linear list in which elements can be added or removed at either end but not in the middle. The term </a:t>
            </a:r>
            <a:r>
              <a:rPr lang="en-US" sz="2000" dirty="0" err="1" smtClean="0">
                <a:latin typeface="Times New Roman" pitchFamily="18" charset="0"/>
                <a:cs typeface="Times New Roman" pitchFamily="18" charset="0"/>
              </a:rPr>
              <a:t>deque</a:t>
            </a:r>
            <a:r>
              <a:rPr lang="en-US" sz="2000" dirty="0" smtClean="0">
                <a:latin typeface="Times New Roman" pitchFamily="18" charset="0"/>
                <a:cs typeface="Times New Roman" pitchFamily="18" charset="0"/>
              </a:rPr>
              <a:t> is a contraction of the name </a:t>
            </a:r>
            <a:r>
              <a:rPr lang="en-US" sz="2000" i="1" dirty="0" smtClean="0">
                <a:latin typeface="Times New Roman" pitchFamily="18" charset="0"/>
                <a:cs typeface="Times New Roman" pitchFamily="18" charset="0"/>
              </a:rPr>
              <a:t>double-ended queue. </a:t>
            </a:r>
          </a:p>
          <a:p>
            <a:pPr lvl="1"/>
            <a:r>
              <a:rPr lang="en-US" sz="2000" dirty="0" err="1" smtClean="0">
                <a:latin typeface="Times New Roman" pitchFamily="18" charset="0"/>
                <a:cs typeface="Times New Roman" pitchFamily="18" charset="0"/>
              </a:rPr>
              <a:t>Deque</a:t>
            </a:r>
            <a:r>
              <a:rPr lang="en-US" sz="2000" dirty="0" smtClean="0">
                <a:latin typeface="Times New Roman" pitchFamily="18" charset="0"/>
                <a:cs typeface="Times New Roman" pitchFamily="18" charset="0"/>
              </a:rPr>
              <a:t> is maintained in memory by a circular array </a:t>
            </a:r>
            <a:r>
              <a:rPr lang="en-US" sz="2000" dirty="0" smtClean="0">
                <a:solidFill>
                  <a:srgbClr val="FF0000"/>
                </a:solidFill>
                <a:latin typeface="Times New Roman" pitchFamily="18" charset="0"/>
                <a:cs typeface="Times New Roman" pitchFamily="18" charset="0"/>
              </a:rPr>
              <a:t>DEQUE</a:t>
            </a:r>
            <a:r>
              <a:rPr lang="en-US" sz="2000" dirty="0" smtClean="0">
                <a:latin typeface="Times New Roman" pitchFamily="18" charset="0"/>
                <a:cs typeface="Times New Roman" pitchFamily="18" charset="0"/>
              </a:rPr>
              <a:t> with pointers </a:t>
            </a:r>
            <a:r>
              <a:rPr lang="en-US" sz="2000" dirty="0" smtClean="0">
                <a:solidFill>
                  <a:srgbClr val="FF0000"/>
                </a:solidFill>
                <a:latin typeface="Times New Roman" pitchFamily="18" charset="0"/>
                <a:cs typeface="Times New Roman" pitchFamily="18" charset="0"/>
              </a:rPr>
              <a:t>LEFT</a:t>
            </a:r>
            <a:r>
              <a:rPr lang="en-US" sz="2000" dirty="0" smtClean="0">
                <a:latin typeface="Times New Roman" pitchFamily="18" charset="0"/>
                <a:cs typeface="Times New Roman" pitchFamily="18" charset="0"/>
              </a:rPr>
              <a:t> and </a:t>
            </a:r>
            <a:r>
              <a:rPr lang="en-US" sz="2000" dirty="0" smtClean="0">
                <a:solidFill>
                  <a:srgbClr val="FF0000"/>
                </a:solidFill>
                <a:latin typeface="Times New Roman" pitchFamily="18" charset="0"/>
                <a:cs typeface="Times New Roman" pitchFamily="18" charset="0"/>
              </a:rPr>
              <a:t>RIGHT</a:t>
            </a:r>
            <a:r>
              <a:rPr lang="en-US" sz="2000" dirty="0" smtClean="0">
                <a:latin typeface="Times New Roman" pitchFamily="18" charset="0"/>
                <a:cs typeface="Times New Roman" pitchFamily="18" charset="0"/>
              </a:rPr>
              <a:t>, which point to the two ends of the </a:t>
            </a:r>
            <a:r>
              <a:rPr lang="en-US" sz="2000" dirty="0" err="1" smtClean="0">
                <a:latin typeface="Times New Roman" pitchFamily="18" charset="0"/>
                <a:cs typeface="Times New Roman" pitchFamily="18" charset="0"/>
              </a:rPr>
              <a:t>deque</a:t>
            </a:r>
            <a:r>
              <a:rPr lang="en-US" sz="2000" dirty="0" smtClean="0">
                <a:latin typeface="Times New Roman" pitchFamily="18" charset="0"/>
                <a:cs typeface="Times New Roman" pitchFamily="18" charset="0"/>
              </a:rPr>
              <a:t>.</a:t>
            </a:r>
          </a:p>
          <a:p>
            <a:pPr lvl="1"/>
            <a:r>
              <a:rPr lang="en-US" sz="2000" dirty="0" smtClean="0">
                <a:latin typeface="Times New Roman" pitchFamily="18" charset="0"/>
                <a:cs typeface="Times New Roman" pitchFamily="18" charset="0"/>
              </a:rPr>
              <a:t>Elements extend from the left end to the right end in the array. </a:t>
            </a:r>
          </a:p>
          <a:p>
            <a:pPr lvl="1"/>
            <a:r>
              <a:rPr lang="en-US" sz="2000" dirty="0" smtClean="0">
                <a:latin typeface="Times New Roman" pitchFamily="18" charset="0"/>
                <a:cs typeface="Times New Roman" pitchFamily="18" charset="0"/>
              </a:rPr>
              <a:t>Figure pictures two </a:t>
            </a:r>
            <a:r>
              <a:rPr lang="en-US" sz="2000" dirty="0" err="1" smtClean="0">
                <a:latin typeface="Times New Roman" pitchFamily="18" charset="0"/>
                <a:cs typeface="Times New Roman" pitchFamily="18" charset="0"/>
              </a:rPr>
              <a:t>deques</a:t>
            </a:r>
            <a:r>
              <a:rPr lang="en-US" sz="2000" dirty="0" smtClean="0">
                <a:latin typeface="Times New Roman" pitchFamily="18" charset="0"/>
                <a:cs typeface="Times New Roman" pitchFamily="18" charset="0"/>
              </a:rPr>
              <a:t>, each with 4 elements maintained in an array with N = 8 memory locations.</a:t>
            </a:r>
          </a:p>
          <a:p>
            <a:pPr lvl="1"/>
            <a:r>
              <a:rPr lang="en-US" sz="2000" dirty="0" smtClean="0">
                <a:latin typeface="Times New Roman" pitchFamily="18" charset="0"/>
                <a:cs typeface="Times New Roman" pitchFamily="18" charset="0"/>
              </a:rPr>
              <a:t>LEFT = NULL indicates that a </a:t>
            </a:r>
            <a:r>
              <a:rPr lang="en-US" sz="2000" dirty="0" err="1" smtClean="0">
                <a:latin typeface="Times New Roman" pitchFamily="18" charset="0"/>
                <a:cs typeface="Times New Roman" pitchFamily="18" charset="0"/>
              </a:rPr>
              <a:t>deque</a:t>
            </a:r>
            <a:r>
              <a:rPr lang="en-US" sz="2000" dirty="0" smtClean="0">
                <a:latin typeface="Times New Roman" pitchFamily="18" charset="0"/>
                <a:cs typeface="Times New Roman" pitchFamily="18" charset="0"/>
              </a:rPr>
              <a:t> is empty. </a:t>
            </a:r>
          </a:p>
        </p:txBody>
      </p:sp>
      <p:sp>
        <p:nvSpPr>
          <p:cNvPr id="18" name="Date Placeholder 17"/>
          <p:cNvSpPr>
            <a:spLocks noGrp="1"/>
          </p:cNvSpPr>
          <p:nvPr>
            <p:ph type="dt" sz="half" idx="10"/>
          </p:nvPr>
        </p:nvSpPr>
        <p:spPr/>
        <p:txBody>
          <a:bodyPr/>
          <a:lstStyle/>
          <a:p>
            <a:fld id="{BC3397C5-5C33-4BE5-A60C-209E07C4D0D0}" type="datetime1">
              <a:rPr lang="en-US" smtClean="0">
                <a:solidFill>
                  <a:srgbClr val="00B050"/>
                </a:solidFill>
              </a:rPr>
              <a:t>03-Nov-19</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6</a:t>
            </a:fld>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5240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DEQUES </a:t>
            </a:r>
            <a:endParaRPr lang="en-US" sz="2000"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a:p>
            <a:pPr>
              <a:buNone/>
            </a:pPr>
            <a:endParaRPr lang="en-US" sz="2000" i="1"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648D8927-5BA4-47B1-9AF1-D7CF9BD8FE2E}" type="datetime1">
              <a:rPr lang="en-US" smtClean="0">
                <a:solidFill>
                  <a:srgbClr val="00B050"/>
                </a:solidFill>
              </a:rPr>
              <a:t>03-Nov-19</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7</a:t>
            </a:fld>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p:nvPr/>
        </p:nvPicPr>
        <p:blipFill>
          <a:blip r:embed="rId4"/>
          <a:srcRect/>
          <a:stretch>
            <a:fillRect/>
          </a:stretch>
        </p:blipFill>
        <p:spPr bwMode="auto">
          <a:xfrm>
            <a:off x="1447800" y="2057400"/>
            <a:ext cx="62484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524000"/>
            <a:ext cx="82296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DEQUES </a:t>
            </a:r>
            <a:endParaRPr lang="en-US" sz="2000" dirty="0" smtClean="0">
              <a:latin typeface="Times New Roman" pitchFamily="18" charset="0"/>
              <a:cs typeface="Times New Roman" pitchFamily="18" charset="0"/>
            </a:endParaRPr>
          </a:p>
          <a:p>
            <a:endParaRPr lang="en-US" sz="2000" i="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There are two variations of a </a:t>
            </a:r>
            <a:r>
              <a:rPr lang="en-US" sz="2000" dirty="0" err="1" smtClean="0">
                <a:latin typeface="Times New Roman" pitchFamily="18" charset="0"/>
                <a:cs typeface="Times New Roman" pitchFamily="18" charset="0"/>
              </a:rPr>
              <a:t>deque</a:t>
            </a:r>
            <a:r>
              <a:rPr lang="en-US" sz="2000" dirty="0" smtClean="0">
                <a:latin typeface="Times New Roman" pitchFamily="18" charset="0"/>
                <a:cs typeface="Times New Roman" pitchFamily="18" charset="0"/>
              </a:rPr>
              <a:t>:</a:t>
            </a:r>
          </a:p>
          <a:p>
            <a:pPr lvl="1"/>
            <a:r>
              <a:rPr lang="en-US" sz="2000" b="1" dirty="0" smtClean="0">
                <a:latin typeface="Times New Roman" pitchFamily="18" charset="0"/>
                <a:cs typeface="Times New Roman" pitchFamily="18" charset="0"/>
              </a:rPr>
              <a:t>An input-restricted </a:t>
            </a:r>
            <a:r>
              <a:rPr lang="en-US" sz="2000" b="1" dirty="0" err="1" smtClean="0">
                <a:latin typeface="Times New Roman" pitchFamily="18" charset="0"/>
                <a:cs typeface="Times New Roman" pitchFamily="18" charset="0"/>
              </a:rPr>
              <a:t>deque</a:t>
            </a:r>
            <a:endParaRPr lang="en-US" sz="2000" b="1" dirty="0" smtClean="0">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	An input-restricted </a:t>
            </a:r>
            <a:r>
              <a:rPr lang="en-US" sz="2000" dirty="0" err="1" smtClean="0">
                <a:latin typeface="Times New Roman" pitchFamily="18" charset="0"/>
                <a:cs typeface="Times New Roman" pitchFamily="18" charset="0"/>
              </a:rPr>
              <a:t>deque</a:t>
            </a:r>
            <a:r>
              <a:rPr lang="en-US" sz="2000" dirty="0" smtClean="0">
                <a:latin typeface="Times New Roman" pitchFamily="18" charset="0"/>
                <a:cs typeface="Times New Roman" pitchFamily="18" charset="0"/>
              </a:rPr>
              <a:t> is a </a:t>
            </a:r>
            <a:r>
              <a:rPr lang="en-US" sz="2000" dirty="0" err="1" smtClean="0">
                <a:latin typeface="Times New Roman" pitchFamily="18" charset="0"/>
                <a:cs typeface="Times New Roman" pitchFamily="18" charset="0"/>
              </a:rPr>
              <a:t>deque</a:t>
            </a:r>
            <a:r>
              <a:rPr lang="en-US" sz="2000" dirty="0" smtClean="0">
                <a:latin typeface="Times New Roman" pitchFamily="18" charset="0"/>
                <a:cs typeface="Times New Roman" pitchFamily="18" charset="0"/>
              </a:rPr>
              <a:t> which allows insertions at only one end of the list but allows deletions at both ends of the list.</a:t>
            </a:r>
          </a:p>
          <a:p>
            <a:pPr lvl="1">
              <a:buNone/>
            </a:pP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An output-restricted </a:t>
            </a:r>
            <a:r>
              <a:rPr lang="en-US" sz="2000" b="1" dirty="0" err="1" smtClean="0">
                <a:latin typeface="Times New Roman" pitchFamily="18" charset="0"/>
                <a:cs typeface="Times New Roman" pitchFamily="18" charset="0"/>
              </a:rPr>
              <a:t>deque</a:t>
            </a:r>
            <a:endParaRPr lang="en-US" sz="2000" b="1" dirty="0" smtClean="0">
              <a:latin typeface="Times New Roman" pitchFamily="18" charset="0"/>
              <a:cs typeface="Times New Roman" pitchFamily="18" charset="0"/>
            </a:endParaRPr>
          </a:p>
          <a:p>
            <a:pPr lvl="1">
              <a:buNone/>
            </a:pPr>
            <a:r>
              <a:rPr lang="en-US" sz="2000" dirty="0" smtClean="0">
                <a:latin typeface="Times New Roman" pitchFamily="18" charset="0"/>
                <a:cs typeface="Times New Roman" pitchFamily="18" charset="0"/>
              </a:rPr>
              <a:t>	An output-restricted </a:t>
            </a:r>
            <a:r>
              <a:rPr lang="en-US" sz="2000" dirty="0" err="1" smtClean="0">
                <a:latin typeface="Times New Roman" pitchFamily="18" charset="0"/>
                <a:cs typeface="Times New Roman" pitchFamily="18" charset="0"/>
              </a:rPr>
              <a:t>deque</a:t>
            </a:r>
            <a:r>
              <a:rPr lang="en-US" sz="2000" dirty="0" smtClean="0">
                <a:latin typeface="Times New Roman" pitchFamily="18" charset="0"/>
                <a:cs typeface="Times New Roman" pitchFamily="18" charset="0"/>
              </a:rPr>
              <a:t> is a </a:t>
            </a:r>
            <a:r>
              <a:rPr lang="en-US" sz="2000" dirty="0" err="1" smtClean="0">
                <a:latin typeface="Times New Roman" pitchFamily="18" charset="0"/>
                <a:cs typeface="Times New Roman" pitchFamily="18" charset="0"/>
              </a:rPr>
              <a:t>deque</a:t>
            </a:r>
            <a:r>
              <a:rPr lang="en-US" sz="2000" dirty="0" smtClean="0">
                <a:latin typeface="Times New Roman" pitchFamily="18" charset="0"/>
                <a:cs typeface="Times New Roman" pitchFamily="18" charset="0"/>
              </a:rPr>
              <a:t> which allows deletions at only one end of the list but allows insertions at both ends of the list.</a:t>
            </a:r>
            <a:endParaRPr lang="en-US" sz="2000" i="1" dirty="0" smtClean="0">
              <a:latin typeface="Times New Roman" pitchFamily="18" charset="0"/>
              <a:cs typeface="Times New Roman" pitchFamily="18" charset="0"/>
            </a:endParaRPr>
          </a:p>
        </p:txBody>
      </p:sp>
      <p:sp>
        <p:nvSpPr>
          <p:cNvPr id="18" name="Date Placeholder 17"/>
          <p:cNvSpPr>
            <a:spLocks noGrp="1"/>
          </p:cNvSpPr>
          <p:nvPr>
            <p:ph type="dt" sz="half" idx="10"/>
          </p:nvPr>
        </p:nvSpPr>
        <p:spPr/>
        <p:txBody>
          <a:bodyPr/>
          <a:lstStyle/>
          <a:p>
            <a:fld id="{3037F39D-037D-4E33-88DE-F11FC12DB0FA}" type="datetime1">
              <a:rPr lang="en-US" smtClean="0">
                <a:solidFill>
                  <a:srgbClr val="00B050"/>
                </a:solidFill>
              </a:rPr>
              <a:t>03-Nov-19</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8</a:t>
            </a:fld>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14"/>
          <p:cNvSpPr>
            <a:spLocks noGrp="1"/>
          </p:cNvSpPr>
          <p:nvPr>
            <p:ph type="title" idx="4294967295"/>
          </p:nvPr>
        </p:nvSpPr>
        <p:spPr>
          <a:xfrm>
            <a:off x="1219200" y="350838"/>
            <a:ext cx="6934200" cy="792162"/>
          </a:xfrm>
          <a:prstGeom prst="rect">
            <a:avLst/>
          </a:prstGeom>
        </p:spPr>
        <p:txBody>
          <a:bodyPr/>
          <a:lstStyle/>
          <a:p>
            <a:r>
              <a:rPr lang="en-US" dirty="0" smtClean="0">
                <a:latin typeface="Times New Roman" pitchFamily="18" charset="0"/>
                <a:cs typeface="Times New Roman" pitchFamily="18" charset="0"/>
              </a:rPr>
              <a:t>Data Structures- </a:t>
            </a:r>
            <a:r>
              <a:rPr lang="en-US" sz="4000" dirty="0" smtClean="0">
                <a:latin typeface="Times New Roman" pitchFamily="18" charset="0"/>
                <a:cs typeface="Times New Roman" pitchFamily="18" charset="0"/>
              </a:rPr>
              <a:t>Chapter 6</a:t>
            </a:r>
            <a:endParaRPr lang="en-US" dirty="0">
              <a:latin typeface="Times New Roman" pitchFamily="18" charset="0"/>
              <a:cs typeface="Times New Roman" pitchFamily="18" charset="0"/>
            </a:endParaRPr>
          </a:p>
        </p:txBody>
      </p:sp>
      <p:sp>
        <p:nvSpPr>
          <p:cNvPr id="17" name="Content Placeholder 16"/>
          <p:cNvSpPr>
            <a:spLocks noGrp="1"/>
          </p:cNvSpPr>
          <p:nvPr>
            <p:ph sz="half" idx="4294967295"/>
          </p:nvPr>
        </p:nvSpPr>
        <p:spPr>
          <a:xfrm>
            <a:off x="533400" y="1524000"/>
            <a:ext cx="7772400" cy="4800600"/>
          </a:xfrm>
          <a:prstGeom prst="rect">
            <a:avLst/>
          </a:prstGeom>
        </p:spPr>
        <p:txBody>
          <a:bodyPr/>
          <a:lstStyle/>
          <a:p>
            <a:pPr>
              <a:buFont typeface="Wingdings" pitchFamily="2" charset="2"/>
              <a:buChar char="q"/>
            </a:pPr>
            <a:r>
              <a:rPr lang="en-US" sz="2000" b="1" dirty="0" smtClean="0">
                <a:latin typeface="Times New Roman" pitchFamily="18" charset="0"/>
                <a:cs typeface="Times New Roman" pitchFamily="18" charset="0"/>
              </a:rPr>
              <a:t>Priority Queues </a:t>
            </a:r>
            <a:endParaRPr lang="en-US" sz="2000" dirty="0" smtClean="0">
              <a:latin typeface="Times New Roman" pitchFamily="18" charset="0"/>
              <a:cs typeface="Times New Roman" pitchFamily="18" charset="0"/>
            </a:endParaRPr>
          </a:p>
          <a:p>
            <a:endParaRPr lang="en-US" sz="2000" i="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 priority queue is a collection of elements such that each element has been assigned a priority and such that the order in which the elements are deleted and processed comes from the following rules:</a:t>
            </a:r>
          </a:p>
          <a:p>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An element of higher priority is processed before any element of lower priority.</a:t>
            </a:r>
          </a:p>
          <a:p>
            <a:pPr lvl="1"/>
            <a:r>
              <a:rPr lang="en-US" sz="2000" dirty="0" smtClean="0">
                <a:latin typeface="Times New Roman" pitchFamily="18" charset="0"/>
                <a:cs typeface="Times New Roman" pitchFamily="18" charset="0"/>
              </a:rPr>
              <a:t>Two elements with the same priority are processed according to the  order in which they were added to the queue.</a:t>
            </a:r>
          </a:p>
        </p:txBody>
      </p:sp>
      <p:sp>
        <p:nvSpPr>
          <p:cNvPr id="18" name="Date Placeholder 17"/>
          <p:cNvSpPr>
            <a:spLocks noGrp="1"/>
          </p:cNvSpPr>
          <p:nvPr>
            <p:ph type="dt" sz="half" idx="10"/>
          </p:nvPr>
        </p:nvSpPr>
        <p:spPr/>
        <p:txBody>
          <a:bodyPr/>
          <a:lstStyle/>
          <a:p>
            <a:fld id="{89579C7F-22C6-46DF-BBD4-90C10AAD68E2}" type="datetime1">
              <a:rPr lang="en-US" smtClean="0">
                <a:solidFill>
                  <a:srgbClr val="00B050"/>
                </a:solidFill>
              </a:rPr>
              <a:t>03-Nov-19</a:t>
            </a:fld>
            <a:endParaRPr lang="en-US" dirty="0">
              <a:solidFill>
                <a:srgbClr val="00B050"/>
              </a:solidFill>
            </a:endParaRPr>
          </a:p>
        </p:txBody>
      </p:sp>
      <p:sp>
        <p:nvSpPr>
          <p:cNvPr id="19" name="Slide Number Placeholder 18"/>
          <p:cNvSpPr>
            <a:spLocks noGrp="1"/>
          </p:cNvSpPr>
          <p:nvPr>
            <p:ph type="sldNum" sz="quarter" idx="12"/>
          </p:nvPr>
        </p:nvSpPr>
        <p:spPr/>
        <p:txBody>
          <a:bodyPr/>
          <a:lstStyle/>
          <a:p>
            <a:fld id="{8C9281A4-4C9D-4645-98E5-DC94BB779CF3}" type="slidenum">
              <a:rPr lang="en-US" smtClean="0">
                <a:solidFill>
                  <a:srgbClr val="00B050"/>
                </a:solidFill>
              </a:rPr>
              <a:pPr/>
              <a:t>9</a:t>
            </a:fld>
            <a:endParaRPr lang="en-US">
              <a:solidFill>
                <a:srgbClr val="00B050"/>
              </a:solidFill>
            </a:endParaRPr>
          </a:p>
        </p:txBody>
      </p:sp>
      <p:pic>
        <p:nvPicPr>
          <p:cNvPr id="7" name="Picture 6" descr="JU Mon eps.tif"/>
          <p:cNvPicPr>
            <a:picLocks noChangeAspect="1"/>
          </p:cNvPicPr>
          <p:nvPr/>
        </p:nvPicPr>
        <p:blipFill>
          <a:blip r:embed="rId3" cstate="print"/>
          <a:stretch>
            <a:fillRect/>
          </a:stretch>
        </p:blipFill>
        <p:spPr>
          <a:xfrm>
            <a:off x="182880" y="137162"/>
            <a:ext cx="800213" cy="990598"/>
          </a:xfrm>
          <a:prstGeom prst="rect">
            <a:avLst/>
          </a:prstGeom>
        </p:spPr>
      </p:pic>
      <p:cxnSp>
        <p:nvCxnSpPr>
          <p:cNvPr id="9" name="Straight Connector 8"/>
          <p:cNvCxnSpPr/>
          <p:nvPr/>
        </p:nvCxnSpPr>
        <p:spPr>
          <a:xfrm>
            <a:off x="1143000" y="1143000"/>
            <a:ext cx="7010400" cy="0"/>
          </a:xfrm>
          <a:prstGeom prst="line">
            <a:avLst/>
          </a:prstGeom>
          <a:ln cmpd="sng"/>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2500</TotalTime>
  <Words>487</Words>
  <Application>Microsoft Office PowerPoint</Application>
  <PresentationFormat>On-screen Show (4:3)</PresentationFormat>
  <Paragraphs>136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lpstr>Data Structures- Chapter 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ASUS</cp:lastModifiedBy>
  <cp:revision>1790</cp:revision>
  <dcterms:created xsi:type="dcterms:W3CDTF">2014-09-22T15:27:45Z</dcterms:created>
  <dcterms:modified xsi:type="dcterms:W3CDTF">2019-11-02T20:00:37Z</dcterms:modified>
</cp:coreProperties>
</file>