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 Appliance Demand Forecasting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Pankaj Bajirao Patil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83098" y="712150"/>
            <a:ext cx="8622299" cy="38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Variable Selection:</a:t>
            </a:r>
            <a:r>
              <a:rPr lang="en"/>
              <a:t> Boruta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2400"/>
              <a:t>Details: package(Boruta)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2400"/>
              <a:t>Function: boruta.train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2400"/>
              <a:t>Tentative Fix Function: TentativeRoughFix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0" y="-100"/>
            <a:ext cx="9144000" cy="51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 </a:t>
            </a:r>
          </a:p>
          <a:p>
            <a:pPr indent="4572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Modeling </a:t>
            </a:r>
          </a:p>
          <a:p>
            <a:pPr indent="-412750" lvl="0" marL="1371600" rtl="0">
              <a:spcBef>
                <a:spcPts val="0"/>
              </a:spcBef>
              <a:spcAft>
                <a:spcPts val="1000"/>
              </a:spcAft>
              <a:buSzPct val="65909"/>
              <a:buChar char="●"/>
            </a:pPr>
            <a:r>
              <a:rPr b="0" lang="en" sz="4400"/>
              <a:t>Linear Regression</a:t>
            </a:r>
          </a:p>
          <a:p>
            <a:pPr indent="-412750" lvl="0" marL="1371600" rtl="0">
              <a:spcBef>
                <a:spcPts val="0"/>
              </a:spcBef>
              <a:spcAft>
                <a:spcPts val="1000"/>
              </a:spcAft>
              <a:buSzPct val="65909"/>
              <a:buChar char="●"/>
            </a:pPr>
            <a:r>
              <a:rPr b="0" lang="en" sz="4400"/>
              <a:t>ARIMA Time Series</a:t>
            </a:r>
          </a:p>
          <a:p>
            <a:pPr indent="-412750" lvl="0" marL="1371600" rtl="0">
              <a:spcBef>
                <a:spcPts val="0"/>
              </a:spcBef>
              <a:spcAft>
                <a:spcPts val="1000"/>
              </a:spcAft>
              <a:buSzPct val="65909"/>
              <a:buChar char="●"/>
            </a:pPr>
            <a:r>
              <a:rPr b="0" lang="en" sz="4400"/>
              <a:t>Forecast</a:t>
            </a:r>
          </a:p>
          <a:p>
            <a:pPr indent="-412750" lvl="0" marL="1371600" rtl="0">
              <a:spcBef>
                <a:spcPts val="0"/>
              </a:spcBef>
              <a:spcAft>
                <a:spcPts val="1000"/>
              </a:spcAft>
              <a:buSzPct val="65909"/>
              <a:buChar char="●"/>
            </a:pPr>
            <a:r>
              <a:rPr b="0" lang="en" sz="4400"/>
              <a:t>HoltWinters**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1400"/>
              <a:t>															               **Selected Model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83098" y="712150"/>
            <a:ext cx="8622300" cy="38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Modeling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b="0" lang="en" sz="2400"/>
              <a:t>HoltWinters method provided accurate forecasts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b="0" lang="en" sz="2400"/>
              <a:t>Seasonality was captured using additive process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83098" y="712150"/>
            <a:ext cx="8622300" cy="38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Results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b="0" lang="en" sz="2400"/>
              <a:t>MAPE : 5.67%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b="0" lang="en" sz="2400"/>
              <a:t>Maximum Inaccuracy = 21.49%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b="0" lang="en" sz="2400"/>
              <a:t>Maximum accuracy = 0.61%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7" name="Shape 15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2855550" y="21904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Statement</a:t>
            </a:r>
          </a:p>
        </p:txBody>
      </p:sp>
      <p:sp>
        <p:nvSpPr>
          <p:cNvPr id="80" name="Shape 80"/>
          <p:cNvSpPr txBox="1"/>
          <p:nvPr>
            <p:ph idx="4294967295" type="title"/>
          </p:nvPr>
        </p:nvSpPr>
        <p:spPr>
          <a:xfrm>
            <a:off x="535775" y="1480150"/>
            <a:ext cx="5197199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Generate quarterly forecasts for Industry Shipment Demand for Q3 and Q4 of 2015 for each of the 13 product categories - 2 Door Bottom Mount, Front Load, Built-in Ovens, French Door, Dishwasher, MHC, Top Mount, Freezer, Free Standing Ranges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83100" y="712150"/>
            <a:ext cx="8631599" cy="383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Key Observations</a:t>
            </a:r>
          </a:p>
          <a:p>
            <a:pPr indent="-425450" lvl="0" marL="457200" rtl="0">
              <a:spcBef>
                <a:spcPts val="0"/>
              </a:spcBef>
              <a:buSzPct val="100000"/>
              <a:buChar char="●"/>
            </a:pPr>
            <a:r>
              <a:rPr lang="en" sz="3100"/>
              <a:t>No outliers in data</a:t>
            </a:r>
          </a:p>
          <a:p>
            <a:pPr indent="-425450" lvl="0" marL="457200" rtl="0">
              <a:spcBef>
                <a:spcPts val="0"/>
              </a:spcBef>
              <a:buSzPct val="100000"/>
              <a:buChar char="●"/>
            </a:pPr>
            <a:r>
              <a:rPr lang="en" sz="3100"/>
              <a:t>Macroeconomic Factors varies consistently *</a:t>
            </a:r>
          </a:p>
          <a:p>
            <a:pPr indent="-425450" lvl="0" marL="457200" rtl="0">
              <a:spcBef>
                <a:spcPts val="0"/>
              </a:spcBef>
              <a:buSzPct val="100000"/>
              <a:buChar char="●"/>
            </a:pPr>
            <a:r>
              <a:rPr lang="en" sz="3100"/>
              <a:t>Enough data points on each product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Key Observations</a:t>
            </a:r>
          </a:p>
          <a:p>
            <a:pPr indent="-425450" lvl="0" marL="457200">
              <a:spcBef>
                <a:spcPts val="0"/>
              </a:spcBef>
              <a:buSzPct val="100000"/>
              <a:buChar char="●"/>
            </a:pPr>
            <a:r>
              <a:rPr lang="en" sz="3100"/>
              <a:t>Few macroeconomic variables vary  inconsistently and they need to be checked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100"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83098" y="712150"/>
            <a:ext cx="8622300" cy="38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Assumptions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b="0" lang="en" sz="2400"/>
              <a:t>Significant macroeconomic factors do not vary inconsistently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b="0" lang="en" sz="2400"/>
              <a:t>There are no major market upsets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