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9" r:id="rId2"/>
    <p:sldId id="256"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17" autoAdjust="0"/>
  </p:normalViewPr>
  <p:slideViewPr>
    <p:cSldViewPr snapToGrid="0">
      <p:cViewPr varScale="1">
        <p:scale>
          <a:sx n="63" d="100"/>
          <a:sy n="63" d="100"/>
        </p:scale>
        <p:origin x="804"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D70B7-E7D8-483B-9670-9200FBDE3120}" type="datetimeFigureOut">
              <a:rPr lang="en-US" smtClean="0"/>
              <a:t>5/1/2020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CC4952-50B8-4BF7-9831-0A9A3ACB0621}" type="slidenum">
              <a:rPr lang="en-US" smtClean="0"/>
              <a:t>‹#›</a:t>
            </a:fld>
            <a:endParaRPr lang="en-US"/>
          </a:p>
        </p:txBody>
      </p:sp>
    </p:spTree>
    <p:extLst>
      <p:ext uri="{BB962C8B-B14F-4D97-AF65-F5344CB8AC3E}">
        <p14:creationId xmlns:p14="http://schemas.microsoft.com/office/powerpoint/2010/main" val="3365628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CC4952-50B8-4BF7-9831-0A9A3ACB0621}" type="slidenum">
              <a:rPr lang="en-US" smtClean="0"/>
              <a:t>16</a:t>
            </a:fld>
            <a:endParaRPr lang="en-US"/>
          </a:p>
        </p:txBody>
      </p:sp>
    </p:spTree>
    <p:extLst>
      <p:ext uri="{BB962C8B-B14F-4D97-AF65-F5344CB8AC3E}">
        <p14:creationId xmlns:p14="http://schemas.microsoft.com/office/powerpoint/2010/main" val="2106522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416A-F149-4960-80C6-0B42605128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321BB5-0BC0-43E9-9A2E-9ACD3D4FD5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EA2BCC-9925-4A99-9EF6-81BFEA417E27}"/>
              </a:ext>
            </a:extLst>
          </p:cNvPr>
          <p:cNvSpPr>
            <a:spLocks noGrp="1"/>
          </p:cNvSpPr>
          <p:nvPr>
            <p:ph type="dt" sz="half" idx="10"/>
          </p:nvPr>
        </p:nvSpPr>
        <p:spPr/>
        <p:txBody>
          <a:bodyPr/>
          <a:lstStyle/>
          <a:p>
            <a:fld id="{6EFBDC3F-5F0E-4D20-8F09-BAA9246BF31D}" type="datetimeFigureOut">
              <a:rPr lang="en-US" smtClean="0"/>
              <a:t>5/1/2020</a:t>
            </a:fld>
            <a:endParaRPr lang="en-US"/>
          </a:p>
        </p:txBody>
      </p:sp>
      <p:sp>
        <p:nvSpPr>
          <p:cNvPr id="5" name="Footer Placeholder 4">
            <a:extLst>
              <a:ext uri="{FF2B5EF4-FFF2-40B4-BE49-F238E27FC236}">
                <a16:creationId xmlns:a16="http://schemas.microsoft.com/office/drawing/2014/main" id="{DFE49608-C631-4799-B79A-DF5081FBB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A29A-8434-4936-B728-3220F8426E0F}"/>
              </a:ext>
            </a:extLst>
          </p:cNvPr>
          <p:cNvSpPr>
            <a:spLocks noGrp="1"/>
          </p:cNvSpPr>
          <p:nvPr>
            <p:ph type="sldNum" sz="quarter" idx="12"/>
          </p:nvPr>
        </p:nvSpPr>
        <p:spPr/>
        <p:txBody>
          <a:bodyPr/>
          <a:lstStyle/>
          <a:p>
            <a:fld id="{FA754E3A-33FB-4081-86BD-35F7C9FBD020}" type="slidenum">
              <a:rPr lang="en-US" smtClean="0"/>
              <a:t>‹#›</a:t>
            </a:fld>
            <a:endParaRPr lang="en-US"/>
          </a:p>
        </p:txBody>
      </p:sp>
    </p:spTree>
    <p:extLst>
      <p:ext uri="{BB962C8B-B14F-4D97-AF65-F5344CB8AC3E}">
        <p14:creationId xmlns:p14="http://schemas.microsoft.com/office/powerpoint/2010/main" val="2244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065A6-3230-415C-9D9A-E6E7BB4FB6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617BE8-2482-415F-AD07-8D52662B28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5AB31-D592-4FA9-BE99-5DBDC9E262A1}"/>
              </a:ext>
            </a:extLst>
          </p:cNvPr>
          <p:cNvSpPr>
            <a:spLocks noGrp="1"/>
          </p:cNvSpPr>
          <p:nvPr>
            <p:ph type="dt" sz="half" idx="10"/>
          </p:nvPr>
        </p:nvSpPr>
        <p:spPr/>
        <p:txBody>
          <a:bodyPr/>
          <a:lstStyle/>
          <a:p>
            <a:fld id="{6EFBDC3F-5F0E-4D20-8F09-BAA9246BF31D}" type="datetimeFigureOut">
              <a:rPr lang="en-US" smtClean="0"/>
              <a:t>5/1/2020</a:t>
            </a:fld>
            <a:endParaRPr lang="en-US"/>
          </a:p>
        </p:txBody>
      </p:sp>
      <p:sp>
        <p:nvSpPr>
          <p:cNvPr id="5" name="Footer Placeholder 4">
            <a:extLst>
              <a:ext uri="{FF2B5EF4-FFF2-40B4-BE49-F238E27FC236}">
                <a16:creationId xmlns:a16="http://schemas.microsoft.com/office/drawing/2014/main" id="{512658A3-2AFF-4621-920B-D2B7BC98A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FC333-9C32-4E52-B970-4BA67562C187}"/>
              </a:ext>
            </a:extLst>
          </p:cNvPr>
          <p:cNvSpPr>
            <a:spLocks noGrp="1"/>
          </p:cNvSpPr>
          <p:nvPr>
            <p:ph type="sldNum" sz="quarter" idx="12"/>
          </p:nvPr>
        </p:nvSpPr>
        <p:spPr/>
        <p:txBody>
          <a:bodyPr/>
          <a:lstStyle/>
          <a:p>
            <a:fld id="{FA754E3A-33FB-4081-86BD-35F7C9FBD020}" type="slidenum">
              <a:rPr lang="en-US" smtClean="0"/>
              <a:t>‹#›</a:t>
            </a:fld>
            <a:endParaRPr lang="en-US"/>
          </a:p>
        </p:txBody>
      </p:sp>
    </p:spTree>
    <p:extLst>
      <p:ext uri="{BB962C8B-B14F-4D97-AF65-F5344CB8AC3E}">
        <p14:creationId xmlns:p14="http://schemas.microsoft.com/office/powerpoint/2010/main" val="1198288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CBD4F-A87A-4C60-AB09-EEE2B0FC1C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485C97-0C96-4F33-8013-4644CF569C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625CE-5589-4750-A9C3-F9137BEAD1DA}"/>
              </a:ext>
            </a:extLst>
          </p:cNvPr>
          <p:cNvSpPr>
            <a:spLocks noGrp="1"/>
          </p:cNvSpPr>
          <p:nvPr>
            <p:ph type="dt" sz="half" idx="10"/>
          </p:nvPr>
        </p:nvSpPr>
        <p:spPr/>
        <p:txBody>
          <a:bodyPr/>
          <a:lstStyle/>
          <a:p>
            <a:fld id="{6EFBDC3F-5F0E-4D20-8F09-BAA9246BF31D}" type="datetimeFigureOut">
              <a:rPr lang="en-US" smtClean="0"/>
              <a:t>5/1/2020</a:t>
            </a:fld>
            <a:endParaRPr lang="en-US"/>
          </a:p>
        </p:txBody>
      </p:sp>
      <p:sp>
        <p:nvSpPr>
          <p:cNvPr id="5" name="Footer Placeholder 4">
            <a:extLst>
              <a:ext uri="{FF2B5EF4-FFF2-40B4-BE49-F238E27FC236}">
                <a16:creationId xmlns:a16="http://schemas.microsoft.com/office/drawing/2014/main" id="{8FC3458B-845D-462D-A0E4-F29AC626C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F8E74-903B-4DBE-8883-9B5A058315BF}"/>
              </a:ext>
            </a:extLst>
          </p:cNvPr>
          <p:cNvSpPr>
            <a:spLocks noGrp="1"/>
          </p:cNvSpPr>
          <p:nvPr>
            <p:ph type="sldNum" sz="quarter" idx="12"/>
          </p:nvPr>
        </p:nvSpPr>
        <p:spPr/>
        <p:txBody>
          <a:bodyPr/>
          <a:lstStyle/>
          <a:p>
            <a:fld id="{FA754E3A-33FB-4081-86BD-35F7C9FBD020}" type="slidenum">
              <a:rPr lang="en-US" smtClean="0"/>
              <a:t>‹#›</a:t>
            </a:fld>
            <a:endParaRPr lang="en-US"/>
          </a:p>
        </p:txBody>
      </p:sp>
    </p:spTree>
    <p:extLst>
      <p:ext uri="{BB962C8B-B14F-4D97-AF65-F5344CB8AC3E}">
        <p14:creationId xmlns:p14="http://schemas.microsoft.com/office/powerpoint/2010/main" val="304271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95725-0DE7-41DF-89AF-D32B548764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A5C64D-3070-4564-8A1E-8846C1E8B0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D266-688A-486D-8244-CADFCA88BEEB}"/>
              </a:ext>
            </a:extLst>
          </p:cNvPr>
          <p:cNvSpPr>
            <a:spLocks noGrp="1"/>
          </p:cNvSpPr>
          <p:nvPr>
            <p:ph type="dt" sz="half" idx="10"/>
          </p:nvPr>
        </p:nvSpPr>
        <p:spPr/>
        <p:txBody>
          <a:bodyPr/>
          <a:lstStyle/>
          <a:p>
            <a:fld id="{6EFBDC3F-5F0E-4D20-8F09-BAA9246BF31D}" type="datetimeFigureOut">
              <a:rPr lang="en-US" smtClean="0"/>
              <a:t>5/1/2020</a:t>
            </a:fld>
            <a:endParaRPr lang="en-US"/>
          </a:p>
        </p:txBody>
      </p:sp>
      <p:sp>
        <p:nvSpPr>
          <p:cNvPr id="5" name="Footer Placeholder 4">
            <a:extLst>
              <a:ext uri="{FF2B5EF4-FFF2-40B4-BE49-F238E27FC236}">
                <a16:creationId xmlns:a16="http://schemas.microsoft.com/office/drawing/2014/main" id="{8071E2B0-A7C7-4549-A6A9-90CAAC03B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940B7-8AD3-4D73-9EC8-C4F57F76512D}"/>
              </a:ext>
            </a:extLst>
          </p:cNvPr>
          <p:cNvSpPr>
            <a:spLocks noGrp="1"/>
          </p:cNvSpPr>
          <p:nvPr>
            <p:ph type="sldNum" sz="quarter" idx="12"/>
          </p:nvPr>
        </p:nvSpPr>
        <p:spPr/>
        <p:txBody>
          <a:bodyPr/>
          <a:lstStyle/>
          <a:p>
            <a:fld id="{FA754E3A-33FB-4081-86BD-35F7C9FBD020}" type="slidenum">
              <a:rPr lang="en-US" smtClean="0"/>
              <a:t>‹#›</a:t>
            </a:fld>
            <a:endParaRPr lang="en-US"/>
          </a:p>
        </p:txBody>
      </p:sp>
    </p:spTree>
    <p:extLst>
      <p:ext uri="{BB962C8B-B14F-4D97-AF65-F5344CB8AC3E}">
        <p14:creationId xmlns:p14="http://schemas.microsoft.com/office/powerpoint/2010/main" val="421488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F8AB-216B-42E5-8B67-11D1FDFFCA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22A234-CDDD-4276-BD0F-A2C801155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C4C661-7B6B-49E5-B4A9-3489F0F0ED83}"/>
              </a:ext>
            </a:extLst>
          </p:cNvPr>
          <p:cNvSpPr>
            <a:spLocks noGrp="1"/>
          </p:cNvSpPr>
          <p:nvPr>
            <p:ph type="dt" sz="half" idx="10"/>
          </p:nvPr>
        </p:nvSpPr>
        <p:spPr/>
        <p:txBody>
          <a:bodyPr/>
          <a:lstStyle/>
          <a:p>
            <a:fld id="{6EFBDC3F-5F0E-4D20-8F09-BAA9246BF31D}" type="datetimeFigureOut">
              <a:rPr lang="en-US" smtClean="0"/>
              <a:t>5/1/2020</a:t>
            </a:fld>
            <a:endParaRPr lang="en-US"/>
          </a:p>
        </p:txBody>
      </p:sp>
      <p:sp>
        <p:nvSpPr>
          <p:cNvPr id="5" name="Footer Placeholder 4">
            <a:extLst>
              <a:ext uri="{FF2B5EF4-FFF2-40B4-BE49-F238E27FC236}">
                <a16:creationId xmlns:a16="http://schemas.microsoft.com/office/drawing/2014/main" id="{3307191C-9A2E-4C09-9BCC-90424BDFB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7B23E-E8DA-492F-A61B-408B8ABAD557}"/>
              </a:ext>
            </a:extLst>
          </p:cNvPr>
          <p:cNvSpPr>
            <a:spLocks noGrp="1"/>
          </p:cNvSpPr>
          <p:nvPr>
            <p:ph type="sldNum" sz="quarter" idx="12"/>
          </p:nvPr>
        </p:nvSpPr>
        <p:spPr/>
        <p:txBody>
          <a:bodyPr/>
          <a:lstStyle/>
          <a:p>
            <a:fld id="{FA754E3A-33FB-4081-86BD-35F7C9FBD020}" type="slidenum">
              <a:rPr lang="en-US" smtClean="0"/>
              <a:t>‹#›</a:t>
            </a:fld>
            <a:endParaRPr lang="en-US"/>
          </a:p>
        </p:txBody>
      </p:sp>
    </p:spTree>
    <p:extLst>
      <p:ext uri="{BB962C8B-B14F-4D97-AF65-F5344CB8AC3E}">
        <p14:creationId xmlns:p14="http://schemas.microsoft.com/office/powerpoint/2010/main" val="3052394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2CEB5-3A04-4E96-B3A6-B9B57F7FC8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EF8338-1EC1-4A8A-B57E-5F6668EDEC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7C7981-C319-4BB2-94F6-0BAF00C929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B78F93-A09C-4FF6-9AAC-318B9AF64A20}"/>
              </a:ext>
            </a:extLst>
          </p:cNvPr>
          <p:cNvSpPr>
            <a:spLocks noGrp="1"/>
          </p:cNvSpPr>
          <p:nvPr>
            <p:ph type="dt" sz="half" idx="10"/>
          </p:nvPr>
        </p:nvSpPr>
        <p:spPr/>
        <p:txBody>
          <a:bodyPr/>
          <a:lstStyle/>
          <a:p>
            <a:fld id="{6EFBDC3F-5F0E-4D20-8F09-BAA9246BF31D}" type="datetimeFigureOut">
              <a:rPr lang="en-US" smtClean="0"/>
              <a:t>5/1/2020</a:t>
            </a:fld>
            <a:endParaRPr lang="en-US"/>
          </a:p>
        </p:txBody>
      </p:sp>
      <p:sp>
        <p:nvSpPr>
          <p:cNvPr id="6" name="Footer Placeholder 5">
            <a:extLst>
              <a:ext uri="{FF2B5EF4-FFF2-40B4-BE49-F238E27FC236}">
                <a16:creationId xmlns:a16="http://schemas.microsoft.com/office/drawing/2014/main" id="{48856CEE-0E32-4DF6-868B-E05ABCEF1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4AE726-84B0-4AA3-9338-1A5E90F8C323}"/>
              </a:ext>
            </a:extLst>
          </p:cNvPr>
          <p:cNvSpPr>
            <a:spLocks noGrp="1"/>
          </p:cNvSpPr>
          <p:nvPr>
            <p:ph type="sldNum" sz="quarter" idx="12"/>
          </p:nvPr>
        </p:nvSpPr>
        <p:spPr/>
        <p:txBody>
          <a:bodyPr/>
          <a:lstStyle/>
          <a:p>
            <a:fld id="{FA754E3A-33FB-4081-86BD-35F7C9FBD020}" type="slidenum">
              <a:rPr lang="en-US" smtClean="0"/>
              <a:t>‹#›</a:t>
            </a:fld>
            <a:endParaRPr lang="en-US"/>
          </a:p>
        </p:txBody>
      </p:sp>
    </p:spTree>
    <p:extLst>
      <p:ext uri="{BB962C8B-B14F-4D97-AF65-F5344CB8AC3E}">
        <p14:creationId xmlns:p14="http://schemas.microsoft.com/office/powerpoint/2010/main" val="386234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61AC-CF15-44CA-9826-B5EEFB3BCF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FB9991-EAFD-414B-85EC-8FDB592D1E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A693A1-BC3B-49DC-A516-D053FE26AF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A3B5BC-CAEE-4143-BAF5-6E57D7CFA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AC829C-EB3B-43F6-B560-A6A8C88E59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E8E302-D89B-476A-A0DA-10932A61B780}"/>
              </a:ext>
            </a:extLst>
          </p:cNvPr>
          <p:cNvSpPr>
            <a:spLocks noGrp="1"/>
          </p:cNvSpPr>
          <p:nvPr>
            <p:ph type="dt" sz="half" idx="10"/>
          </p:nvPr>
        </p:nvSpPr>
        <p:spPr/>
        <p:txBody>
          <a:bodyPr/>
          <a:lstStyle/>
          <a:p>
            <a:fld id="{6EFBDC3F-5F0E-4D20-8F09-BAA9246BF31D}" type="datetimeFigureOut">
              <a:rPr lang="en-US" smtClean="0"/>
              <a:t>5/1/2020</a:t>
            </a:fld>
            <a:endParaRPr lang="en-US"/>
          </a:p>
        </p:txBody>
      </p:sp>
      <p:sp>
        <p:nvSpPr>
          <p:cNvPr id="8" name="Footer Placeholder 7">
            <a:extLst>
              <a:ext uri="{FF2B5EF4-FFF2-40B4-BE49-F238E27FC236}">
                <a16:creationId xmlns:a16="http://schemas.microsoft.com/office/drawing/2014/main" id="{1E896F30-1DA3-44F2-B53D-CB8F9B6627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F7C3AA-7108-4E73-88FF-A12FCCFAE944}"/>
              </a:ext>
            </a:extLst>
          </p:cNvPr>
          <p:cNvSpPr>
            <a:spLocks noGrp="1"/>
          </p:cNvSpPr>
          <p:nvPr>
            <p:ph type="sldNum" sz="quarter" idx="12"/>
          </p:nvPr>
        </p:nvSpPr>
        <p:spPr/>
        <p:txBody>
          <a:bodyPr/>
          <a:lstStyle/>
          <a:p>
            <a:fld id="{FA754E3A-33FB-4081-86BD-35F7C9FBD020}" type="slidenum">
              <a:rPr lang="en-US" smtClean="0"/>
              <a:t>‹#›</a:t>
            </a:fld>
            <a:endParaRPr lang="en-US"/>
          </a:p>
        </p:txBody>
      </p:sp>
    </p:spTree>
    <p:extLst>
      <p:ext uri="{BB962C8B-B14F-4D97-AF65-F5344CB8AC3E}">
        <p14:creationId xmlns:p14="http://schemas.microsoft.com/office/powerpoint/2010/main" val="82029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7592-510B-40E6-8262-39942A54E9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446894-6110-45AD-B105-346AF0BEEDCE}"/>
              </a:ext>
            </a:extLst>
          </p:cNvPr>
          <p:cNvSpPr>
            <a:spLocks noGrp="1"/>
          </p:cNvSpPr>
          <p:nvPr>
            <p:ph type="dt" sz="half" idx="10"/>
          </p:nvPr>
        </p:nvSpPr>
        <p:spPr/>
        <p:txBody>
          <a:bodyPr/>
          <a:lstStyle/>
          <a:p>
            <a:fld id="{6EFBDC3F-5F0E-4D20-8F09-BAA9246BF31D}" type="datetimeFigureOut">
              <a:rPr lang="en-US" smtClean="0"/>
              <a:t>5/1/2020</a:t>
            </a:fld>
            <a:endParaRPr lang="en-US"/>
          </a:p>
        </p:txBody>
      </p:sp>
      <p:sp>
        <p:nvSpPr>
          <p:cNvPr id="4" name="Footer Placeholder 3">
            <a:extLst>
              <a:ext uri="{FF2B5EF4-FFF2-40B4-BE49-F238E27FC236}">
                <a16:creationId xmlns:a16="http://schemas.microsoft.com/office/drawing/2014/main" id="{0CF45DF3-71E0-45F6-B836-4ED0D17072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DA59C2-FED5-47FC-9DF0-D9CD4FAFCF53}"/>
              </a:ext>
            </a:extLst>
          </p:cNvPr>
          <p:cNvSpPr>
            <a:spLocks noGrp="1"/>
          </p:cNvSpPr>
          <p:nvPr>
            <p:ph type="sldNum" sz="quarter" idx="12"/>
          </p:nvPr>
        </p:nvSpPr>
        <p:spPr/>
        <p:txBody>
          <a:bodyPr/>
          <a:lstStyle/>
          <a:p>
            <a:fld id="{FA754E3A-33FB-4081-86BD-35F7C9FBD020}" type="slidenum">
              <a:rPr lang="en-US" smtClean="0"/>
              <a:t>‹#›</a:t>
            </a:fld>
            <a:endParaRPr lang="en-US"/>
          </a:p>
        </p:txBody>
      </p:sp>
    </p:spTree>
    <p:extLst>
      <p:ext uri="{BB962C8B-B14F-4D97-AF65-F5344CB8AC3E}">
        <p14:creationId xmlns:p14="http://schemas.microsoft.com/office/powerpoint/2010/main" val="3094807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2F424-8C36-4ECD-83D8-49AA0C8B9E2C}"/>
              </a:ext>
            </a:extLst>
          </p:cNvPr>
          <p:cNvSpPr>
            <a:spLocks noGrp="1"/>
          </p:cNvSpPr>
          <p:nvPr>
            <p:ph type="dt" sz="half" idx="10"/>
          </p:nvPr>
        </p:nvSpPr>
        <p:spPr/>
        <p:txBody>
          <a:bodyPr/>
          <a:lstStyle/>
          <a:p>
            <a:fld id="{6EFBDC3F-5F0E-4D20-8F09-BAA9246BF31D}" type="datetimeFigureOut">
              <a:rPr lang="en-US" smtClean="0"/>
              <a:t>5/1/2020</a:t>
            </a:fld>
            <a:endParaRPr lang="en-US"/>
          </a:p>
        </p:txBody>
      </p:sp>
      <p:sp>
        <p:nvSpPr>
          <p:cNvPr id="3" name="Footer Placeholder 2">
            <a:extLst>
              <a:ext uri="{FF2B5EF4-FFF2-40B4-BE49-F238E27FC236}">
                <a16:creationId xmlns:a16="http://schemas.microsoft.com/office/drawing/2014/main" id="{47DADE1A-8636-40BB-AA29-5E6DE8D8D0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100ADA-A789-4C4A-9494-067E0B41989B}"/>
              </a:ext>
            </a:extLst>
          </p:cNvPr>
          <p:cNvSpPr>
            <a:spLocks noGrp="1"/>
          </p:cNvSpPr>
          <p:nvPr>
            <p:ph type="sldNum" sz="quarter" idx="12"/>
          </p:nvPr>
        </p:nvSpPr>
        <p:spPr/>
        <p:txBody>
          <a:bodyPr/>
          <a:lstStyle/>
          <a:p>
            <a:fld id="{FA754E3A-33FB-4081-86BD-35F7C9FBD020}" type="slidenum">
              <a:rPr lang="en-US" smtClean="0"/>
              <a:t>‹#›</a:t>
            </a:fld>
            <a:endParaRPr lang="en-US"/>
          </a:p>
        </p:txBody>
      </p:sp>
    </p:spTree>
    <p:extLst>
      <p:ext uri="{BB962C8B-B14F-4D97-AF65-F5344CB8AC3E}">
        <p14:creationId xmlns:p14="http://schemas.microsoft.com/office/powerpoint/2010/main" val="335709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D546-5929-473A-9054-BEC36263F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2ED769-E098-4DBE-A36C-209B4265B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ADC703-E52D-4333-B24C-1BA7E038D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C92206-92E6-47A1-BBEF-D06FC2F7BE63}"/>
              </a:ext>
            </a:extLst>
          </p:cNvPr>
          <p:cNvSpPr>
            <a:spLocks noGrp="1"/>
          </p:cNvSpPr>
          <p:nvPr>
            <p:ph type="dt" sz="half" idx="10"/>
          </p:nvPr>
        </p:nvSpPr>
        <p:spPr/>
        <p:txBody>
          <a:bodyPr/>
          <a:lstStyle/>
          <a:p>
            <a:fld id="{6EFBDC3F-5F0E-4D20-8F09-BAA9246BF31D}" type="datetimeFigureOut">
              <a:rPr lang="en-US" smtClean="0"/>
              <a:t>5/1/2020</a:t>
            </a:fld>
            <a:endParaRPr lang="en-US"/>
          </a:p>
        </p:txBody>
      </p:sp>
      <p:sp>
        <p:nvSpPr>
          <p:cNvPr id="6" name="Footer Placeholder 5">
            <a:extLst>
              <a:ext uri="{FF2B5EF4-FFF2-40B4-BE49-F238E27FC236}">
                <a16:creationId xmlns:a16="http://schemas.microsoft.com/office/drawing/2014/main" id="{989BBE2B-1F13-4487-90BD-8A0EFA570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BCFB-1193-46BE-9C96-E18DC9B8B280}"/>
              </a:ext>
            </a:extLst>
          </p:cNvPr>
          <p:cNvSpPr>
            <a:spLocks noGrp="1"/>
          </p:cNvSpPr>
          <p:nvPr>
            <p:ph type="sldNum" sz="quarter" idx="12"/>
          </p:nvPr>
        </p:nvSpPr>
        <p:spPr/>
        <p:txBody>
          <a:bodyPr/>
          <a:lstStyle/>
          <a:p>
            <a:fld id="{FA754E3A-33FB-4081-86BD-35F7C9FBD020}" type="slidenum">
              <a:rPr lang="en-US" smtClean="0"/>
              <a:t>‹#›</a:t>
            </a:fld>
            <a:endParaRPr lang="en-US"/>
          </a:p>
        </p:txBody>
      </p:sp>
    </p:spTree>
    <p:extLst>
      <p:ext uri="{BB962C8B-B14F-4D97-AF65-F5344CB8AC3E}">
        <p14:creationId xmlns:p14="http://schemas.microsoft.com/office/powerpoint/2010/main" val="2028204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07AA-75F6-42D3-9DA5-2E263F39B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D8FD97-D6E0-4234-B804-D90D5FFB60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3E057A-D77D-4AD6-8C9C-71AC99F91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11F9F-BFFF-4117-AE13-A29AEB6B0A2A}"/>
              </a:ext>
            </a:extLst>
          </p:cNvPr>
          <p:cNvSpPr>
            <a:spLocks noGrp="1"/>
          </p:cNvSpPr>
          <p:nvPr>
            <p:ph type="dt" sz="half" idx="10"/>
          </p:nvPr>
        </p:nvSpPr>
        <p:spPr/>
        <p:txBody>
          <a:bodyPr/>
          <a:lstStyle/>
          <a:p>
            <a:fld id="{6EFBDC3F-5F0E-4D20-8F09-BAA9246BF31D}" type="datetimeFigureOut">
              <a:rPr lang="en-US" smtClean="0"/>
              <a:t>5/1/2020</a:t>
            </a:fld>
            <a:endParaRPr lang="en-US"/>
          </a:p>
        </p:txBody>
      </p:sp>
      <p:sp>
        <p:nvSpPr>
          <p:cNvPr id="6" name="Footer Placeholder 5">
            <a:extLst>
              <a:ext uri="{FF2B5EF4-FFF2-40B4-BE49-F238E27FC236}">
                <a16:creationId xmlns:a16="http://schemas.microsoft.com/office/drawing/2014/main" id="{470EC5AA-3DC3-4CE6-866D-7B473FF42F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F9BA56-BE68-4E45-B823-D26172F832BE}"/>
              </a:ext>
            </a:extLst>
          </p:cNvPr>
          <p:cNvSpPr>
            <a:spLocks noGrp="1"/>
          </p:cNvSpPr>
          <p:nvPr>
            <p:ph type="sldNum" sz="quarter" idx="12"/>
          </p:nvPr>
        </p:nvSpPr>
        <p:spPr/>
        <p:txBody>
          <a:bodyPr/>
          <a:lstStyle/>
          <a:p>
            <a:fld id="{FA754E3A-33FB-4081-86BD-35F7C9FBD020}" type="slidenum">
              <a:rPr lang="en-US" smtClean="0"/>
              <a:t>‹#›</a:t>
            </a:fld>
            <a:endParaRPr lang="en-US"/>
          </a:p>
        </p:txBody>
      </p:sp>
    </p:spTree>
    <p:extLst>
      <p:ext uri="{BB962C8B-B14F-4D97-AF65-F5344CB8AC3E}">
        <p14:creationId xmlns:p14="http://schemas.microsoft.com/office/powerpoint/2010/main" val="132399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C3D0E4-53D1-4311-BB9A-BD66AF774E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F3E633-0B55-49A8-B2F5-B2EC392FAB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43A07-C44C-4C9B-A9E3-D8B0BC0B4E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BDC3F-5F0E-4D20-8F09-BAA9246BF31D}" type="datetimeFigureOut">
              <a:rPr lang="en-US" smtClean="0"/>
              <a:t>5/1/2020</a:t>
            </a:fld>
            <a:endParaRPr lang="en-US"/>
          </a:p>
        </p:txBody>
      </p:sp>
      <p:sp>
        <p:nvSpPr>
          <p:cNvPr id="5" name="Footer Placeholder 4">
            <a:extLst>
              <a:ext uri="{FF2B5EF4-FFF2-40B4-BE49-F238E27FC236}">
                <a16:creationId xmlns:a16="http://schemas.microsoft.com/office/drawing/2014/main" id="{E39E22FA-44F2-4313-9FA3-485B88153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F3977B-882B-458D-A447-641923DB2A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754E3A-33FB-4081-86BD-35F7C9FBD020}" type="slidenum">
              <a:rPr lang="en-US" smtClean="0"/>
              <a:t>‹#›</a:t>
            </a:fld>
            <a:endParaRPr lang="en-US"/>
          </a:p>
        </p:txBody>
      </p:sp>
    </p:spTree>
    <p:extLst>
      <p:ext uri="{BB962C8B-B14F-4D97-AF65-F5344CB8AC3E}">
        <p14:creationId xmlns:p14="http://schemas.microsoft.com/office/powerpoint/2010/main" val="3921834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eo.nyu.edu/catalog/nyu_2451_34572"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hark99/clustering-the-battle-of-neighborhoods#DATA-DESCRIPTIO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DBCD-6341-4C91-B990-3FF704276133}"/>
              </a:ext>
            </a:extLst>
          </p:cNvPr>
          <p:cNvSpPr>
            <a:spLocks noGrp="1"/>
          </p:cNvSpPr>
          <p:nvPr>
            <p:ph type="title"/>
          </p:nvPr>
        </p:nvSpPr>
        <p:spPr>
          <a:xfrm>
            <a:off x="838200" y="1076325"/>
            <a:ext cx="10515600" cy="3952875"/>
          </a:xfrm>
        </p:spPr>
        <p:txBody>
          <a:bodyPr/>
          <a:lstStyle/>
          <a:p>
            <a:pPr algn="ctr"/>
            <a:r>
              <a:rPr lang="en-US" dirty="0"/>
              <a:t>IBM </a:t>
            </a:r>
            <a:r>
              <a:rPr lang="en-US" dirty="0" err="1"/>
              <a:t>DataScience</a:t>
            </a:r>
            <a:r>
              <a:rPr lang="en-US" dirty="0"/>
              <a:t> Final Capstone </a:t>
            </a:r>
            <a:br>
              <a:rPr lang="en-US" dirty="0"/>
            </a:br>
            <a:r>
              <a:rPr lang="en-US" dirty="0"/>
              <a:t>Battle of Neighborhoods</a:t>
            </a:r>
          </a:p>
        </p:txBody>
      </p:sp>
    </p:spTree>
    <p:extLst>
      <p:ext uri="{BB962C8B-B14F-4D97-AF65-F5344CB8AC3E}">
        <p14:creationId xmlns:p14="http://schemas.microsoft.com/office/powerpoint/2010/main" val="346869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F32FA9-3852-451D-8CD6-6119C4A724E5}"/>
              </a:ext>
            </a:extLst>
          </p:cNvPr>
          <p:cNvSpPr/>
          <p:nvPr/>
        </p:nvSpPr>
        <p:spPr>
          <a:xfrm>
            <a:off x="742949" y="509110"/>
            <a:ext cx="10563225" cy="1569660"/>
          </a:xfrm>
          <a:prstGeom prst="rect">
            <a:avLst/>
          </a:prstGeom>
        </p:spPr>
        <p:txBody>
          <a:bodyPr wrap="square">
            <a:spAutoFit/>
          </a:bodyPr>
          <a:lstStyle/>
          <a:p>
            <a:r>
              <a:rPr lang="en-US" sz="2400" dirty="0">
                <a:solidFill>
                  <a:srgbClr val="000000"/>
                </a:solidFill>
                <a:latin typeface="Arial" panose="020B0604020202020204" pitchFamily="34" charset="0"/>
                <a:ea typeface="Times New Roman" panose="02020603050405020304" pitchFamily="18" charset="0"/>
              </a:rPr>
              <a:t>A </a:t>
            </a:r>
            <a:r>
              <a:rPr lang="en-US" sz="2400" dirty="0" err="1">
                <a:solidFill>
                  <a:srgbClr val="000000"/>
                </a:solidFill>
                <a:latin typeface="Arial" panose="020B0604020202020204" pitchFamily="34" charset="0"/>
                <a:ea typeface="Times New Roman" panose="02020603050405020304" pitchFamily="18" charset="0"/>
              </a:rPr>
              <a:t>Dataframe</a:t>
            </a:r>
            <a:r>
              <a:rPr lang="en-US" sz="2400" dirty="0">
                <a:solidFill>
                  <a:srgbClr val="000000"/>
                </a:solidFill>
                <a:latin typeface="Arial" panose="020B0604020202020204" pitchFamily="34" charset="0"/>
                <a:ea typeface="Times New Roman" panose="02020603050405020304" pitchFamily="18" charset="0"/>
              </a:rPr>
              <a:t> of Borough Downtown Toronto is created with it’s neighborhoods containing latitude and longitude. The Downtown Toronto Neighborhoods are separately viewed using Folium for better understanding the Downtown Toronto Neighborhoods </a:t>
            </a:r>
            <a:endParaRPr lang="en-US" sz="2400" dirty="0"/>
          </a:p>
        </p:txBody>
      </p:sp>
      <p:pic>
        <p:nvPicPr>
          <p:cNvPr id="3" name="Picture 2" descr="A picture containing text, map&#10;&#10;Description automatically generated">
            <a:extLst>
              <a:ext uri="{FF2B5EF4-FFF2-40B4-BE49-F238E27FC236}">
                <a16:creationId xmlns:a16="http://schemas.microsoft.com/office/drawing/2014/main" id="{6DB11E30-DBA8-4C3D-93A3-559BDC206C2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62149" y="2078770"/>
            <a:ext cx="7820025" cy="4522055"/>
          </a:xfrm>
          <a:prstGeom prst="rect">
            <a:avLst/>
          </a:prstGeom>
        </p:spPr>
      </p:pic>
    </p:spTree>
    <p:extLst>
      <p:ext uri="{BB962C8B-B14F-4D97-AF65-F5344CB8AC3E}">
        <p14:creationId xmlns:p14="http://schemas.microsoft.com/office/powerpoint/2010/main" val="4160591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9A1143-2DAA-4360-A3BF-B6C89D1534E7}"/>
              </a:ext>
            </a:extLst>
          </p:cNvPr>
          <p:cNvSpPr/>
          <p:nvPr/>
        </p:nvSpPr>
        <p:spPr>
          <a:xfrm>
            <a:off x="599440" y="320378"/>
            <a:ext cx="10637520" cy="1323439"/>
          </a:xfrm>
          <a:prstGeom prst="rect">
            <a:avLst/>
          </a:prstGeom>
        </p:spPr>
        <p:txBody>
          <a:bodyPr wrap="square">
            <a:spAutoFit/>
          </a:bodyPr>
          <a:lstStyle/>
          <a:p>
            <a:r>
              <a:rPr lang="en-US" sz="2000" dirty="0">
                <a:solidFill>
                  <a:srgbClr val="000000"/>
                </a:solidFill>
                <a:latin typeface="Arial" panose="020B0604020202020204" pitchFamily="34" charset="0"/>
                <a:ea typeface="Times New Roman" panose="02020603050405020304" pitchFamily="18" charset="0"/>
              </a:rPr>
              <a:t>The response of the Foursquare API venues information for the Neighborhoods of Downtown Toronto result after converting into </a:t>
            </a:r>
            <a:r>
              <a:rPr lang="en-US" sz="2000" dirty="0" err="1">
                <a:solidFill>
                  <a:srgbClr val="000000"/>
                </a:solidFill>
                <a:latin typeface="Arial" panose="020B0604020202020204" pitchFamily="34" charset="0"/>
                <a:ea typeface="Times New Roman" panose="02020603050405020304" pitchFamily="18" charset="0"/>
              </a:rPr>
              <a:t>Dataframe</a:t>
            </a:r>
            <a:r>
              <a:rPr lang="en-US" sz="2000" dirty="0">
                <a:solidFill>
                  <a:srgbClr val="000000"/>
                </a:solidFill>
                <a:latin typeface="Arial" panose="020B0604020202020204" pitchFamily="34" charset="0"/>
                <a:ea typeface="Times New Roman" panose="02020603050405020304" pitchFamily="18" charset="0"/>
              </a:rPr>
              <a:t>, The Venues are Categorized into Venue Categories using data obtained from the Foursquare </a:t>
            </a:r>
            <a:r>
              <a:rPr lang="en-US" sz="2000" dirty="0" err="1">
                <a:solidFill>
                  <a:srgbClr val="000000"/>
                </a:solidFill>
                <a:latin typeface="Arial" panose="020B0604020202020204" pitchFamily="34" charset="0"/>
                <a:ea typeface="Times New Roman" panose="02020603050405020304" pitchFamily="18" charset="0"/>
              </a:rPr>
              <a:t>API.The</a:t>
            </a:r>
            <a:r>
              <a:rPr lang="en-US" sz="2000" dirty="0">
                <a:solidFill>
                  <a:srgbClr val="000000"/>
                </a:solidFill>
                <a:latin typeface="Arial" panose="020B0604020202020204" pitchFamily="34" charset="0"/>
                <a:ea typeface="Times New Roman" panose="02020603050405020304" pitchFamily="18" charset="0"/>
              </a:rPr>
              <a:t> number of Venues returned in each neighborhood is counted for Downtown Toronto and Manhattan </a:t>
            </a:r>
          </a:p>
        </p:txBody>
      </p:sp>
      <p:pic>
        <p:nvPicPr>
          <p:cNvPr id="3" name="Picture 2" descr="A screenshot of a cell phone&#10;&#10;Description automatically generated">
            <a:extLst>
              <a:ext uri="{FF2B5EF4-FFF2-40B4-BE49-F238E27FC236}">
                <a16:creationId xmlns:a16="http://schemas.microsoft.com/office/drawing/2014/main" id="{EC6FB950-2443-4A46-8720-BBAEB44F6200}"/>
              </a:ext>
            </a:extLst>
          </p:cNvPr>
          <p:cNvPicPr/>
          <p:nvPr/>
        </p:nvPicPr>
        <p:blipFill>
          <a:blip r:embed="rId2">
            <a:extLst>
              <a:ext uri="{28A0092B-C50C-407E-A947-70E740481C1C}">
                <a14:useLocalDpi xmlns:a14="http://schemas.microsoft.com/office/drawing/2010/main" val="0"/>
              </a:ext>
            </a:extLst>
          </a:blip>
          <a:stretch>
            <a:fillRect/>
          </a:stretch>
        </p:blipFill>
        <p:spPr>
          <a:xfrm>
            <a:off x="1587500" y="2360612"/>
            <a:ext cx="8661400" cy="4294188"/>
          </a:xfrm>
          <a:prstGeom prst="rect">
            <a:avLst/>
          </a:prstGeom>
        </p:spPr>
      </p:pic>
      <p:sp>
        <p:nvSpPr>
          <p:cNvPr id="4" name="TextBox 3">
            <a:extLst>
              <a:ext uri="{FF2B5EF4-FFF2-40B4-BE49-F238E27FC236}">
                <a16:creationId xmlns:a16="http://schemas.microsoft.com/office/drawing/2014/main" id="{C26E3FCC-9812-4C5E-B9B0-AE8A507D846D}"/>
              </a:ext>
            </a:extLst>
          </p:cNvPr>
          <p:cNvSpPr txBox="1"/>
          <p:nvPr/>
        </p:nvSpPr>
        <p:spPr>
          <a:xfrm>
            <a:off x="4020820" y="1725215"/>
            <a:ext cx="6228080" cy="553998"/>
          </a:xfrm>
          <a:prstGeom prst="rect">
            <a:avLst/>
          </a:prstGeom>
          <a:noFill/>
        </p:spPr>
        <p:txBody>
          <a:bodyPr wrap="square" rtlCol="0">
            <a:spAutoFit/>
          </a:bodyPr>
          <a:lstStyle/>
          <a:p>
            <a:r>
              <a:rPr lang="en-US" sz="3000" dirty="0"/>
              <a:t>Manhattan</a:t>
            </a:r>
          </a:p>
        </p:txBody>
      </p:sp>
    </p:spTree>
    <p:extLst>
      <p:ext uri="{BB962C8B-B14F-4D97-AF65-F5344CB8AC3E}">
        <p14:creationId xmlns:p14="http://schemas.microsoft.com/office/powerpoint/2010/main" val="250471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889C758E-6ACE-4E0F-A179-D70D3FFDD82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9120" y="964882"/>
            <a:ext cx="11033760" cy="5202238"/>
          </a:xfrm>
          <a:prstGeom prst="rect">
            <a:avLst/>
          </a:prstGeom>
        </p:spPr>
      </p:pic>
      <p:sp>
        <p:nvSpPr>
          <p:cNvPr id="3" name="TextBox 2">
            <a:extLst>
              <a:ext uri="{FF2B5EF4-FFF2-40B4-BE49-F238E27FC236}">
                <a16:creationId xmlns:a16="http://schemas.microsoft.com/office/drawing/2014/main" id="{482230C2-27CB-4DEA-B431-1F539F6CBC4C}"/>
              </a:ext>
            </a:extLst>
          </p:cNvPr>
          <p:cNvSpPr txBox="1"/>
          <p:nvPr/>
        </p:nvSpPr>
        <p:spPr>
          <a:xfrm>
            <a:off x="4257040" y="380404"/>
            <a:ext cx="6228080" cy="553998"/>
          </a:xfrm>
          <a:prstGeom prst="rect">
            <a:avLst/>
          </a:prstGeom>
          <a:noFill/>
        </p:spPr>
        <p:txBody>
          <a:bodyPr wrap="square" rtlCol="0">
            <a:spAutoFit/>
          </a:bodyPr>
          <a:lstStyle/>
          <a:p>
            <a:r>
              <a:rPr lang="en-US" sz="3000" dirty="0"/>
              <a:t>Downtown Toronto</a:t>
            </a:r>
          </a:p>
        </p:txBody>
      </p:sp>
    </p:spTree>
    <p:extLst>
      <p:ext uri="{BB962C8B-B14F-4D97-AF65-F5344CB8AC3E}">
        <p14:creationId xmlns:p14="http://schemas.microsoft.com/office/powerpoint/2010/main" val="736423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DEB362-BB7B-48A9-A5A2-1461ED0513D8}"/>
              </a:ext>
            </a:extLst>
          </p:cNvPr>
          <p:cNvSpPr/>
          <p:nvPr/>
        </p:nvSpPr>
        <p:spPr>
          <a:xfrm>
            <a:off x="619760" y="278846"/>
            <a:ext cx="10657840" cy="2727221"/>
          </a:xfrm>
          <a:prstGeom prst="rect">
            <a:avLst/>
          </a:prstGeom>
        </p:spPr>
        <p:txBody>
          <a:bodyPr wrap="square">
            <a:spAutoFit/>
          </a:bodyPr>
          <a:lstStyle/>
          <a:p>
            <a:pPr>
              <a:lnSpc>
                <a:spcPct val="107000"/>
              </a:lnSpc>
              <a:spcAft>
                <a:spcPts val="800"/>
              </a:spcAft>
            </a:pPr>
            <a:r>
              <a:rPr lang="en-US" sz="35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Modelling:</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Final </a:t>
            </a:r>
            <a:r>
              <a:rPr lang="en-US" sz="24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Dataframe</a:t>
            </a: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of Manhattan containing neighborhoods with latitude and longitude information can be used to find the venues surrounding each neighborhoods within 500 meters radius by requesting the data from </a:t>
            </a:r>
            <a:r>
              <a:rPr lang="en-US" sz="24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FourSquare</a:t>
            </a: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API. The JSON File returned from the Foursquare API is converted into pandas </a:t>
            </a:r>
            <a:r>
              <a:rPr lang="en-US" sz="24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Dataframe</a:t>
            </a: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8C4B20CF-A371-4B82-B607-C9C14AF9DCFA}"/>
              </a:ext>
            </a:extLst>
          </p:cNvPr>
          <p:cNvSpPr/>
          <p:nvPr/>
        </p:nvSpPr>
        <p:spPr>
          <a:xfrm>
            <a:off x="690880" y="3188947"/>
            <a:ext cx="10586720" cy="2546082"/>
          </a:xfrm>
          <a:prstGeom prst="rect">
            <a:avLst/>
          </a:prstGeom>
        </p:spPr>
        <p:txBody>
          <a:bodyPr wrap="square">
            <a:spAutoFit/>
          </a:bodyPr>
          <a:lstStyle/>
          <a:p>
            <a:pPr>
              <a:lnSpc>
                <a:spcPct val="107000"/>
              </a:lnSpc>
              <a:spcAft>
                <a:spcPts val="800"/>
              </a:spcAft>
            </a:pP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Preprocessing: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This </a:t>
            </a:r>
            <a:r>
              <a:rPr lang="en-US" sz="24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Dataframe</a:t>
            </a: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contains the venues information along with venue categories to corresponding neighborhoods. One hot encoding should be performed. The Venue Category that is present for a neighborhood is assigned 1 and else is assigned 0. Resultant </a:t>
            </a:r>
            <a:r>
              <a:rPr lang="en-US" sz="24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Dataframe</a:t>
            </a: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of Manhattan Neighborhoods venue data. Resultant </a:t>
            </a:r>
            <a:r>
              <a:rPr lang="en-US" sz="24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Dataframe</a:t>
            </a: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of Downtown Toronto Neighborhoods venue data.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544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BF7D43-B164-41A3-9402-E41C8213A833}"/>
              </a:ext>
            </a:extLst>
          </p:cNvPr>
          <p:cNvSpPr/>
          <p:nvPr/>
        </p:nvSpPr>
        <p:spPr>
          <a:xfrm>
            <a:off x="589280" y="453112"/>
            <a:ext cx="10810240" cy="1885516"/>
          </a:xfrm>
          <a:prstGeom prst="rect">
            <a:avLst/>
          </a:prstGeom>
        </p:spPr>
        <p:txBody>
          <a:bodyPr wrap="square">
            <a:spAutoFit/>
          </a:bodyPr>
          <a:lstStyle/>
          <a:p>
            <a:pPr>
              <a:lnSpc>
                <a:spcPct val="107000"/>
              </a:lnSpc>
              <a:spcAft>
                <a:spcPts val="800"/>
              </a:spcAft>
            </a:pPr>
            <a:r>
              <a:rPr lang="en-US" sz="2200" dirty="0">
                <a:latin typeface="Arial" panose="020B0604020202020204" pitchFamily="34" charset="0"/>
                <a:ea typeface="Calibri" panose="020F0502020204030204" pitchFamily="34" charset="0"/>
                <a:cs typeface="Times New Roman" panose="02020603050405020304" pitchFamily="18" charset="0"/>
              </a:rPr>
              <a:t>The Venue data after one hot encoding is grouped by Neighborhoods and the mean of the frequency of occurrence of venues in each venue category for the Neighborhoods is calculated. The Frequency of occurrence of each venue category for the Manhattan. The Frequency of occurrence of each venue category for the Downtown Toronto</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38CAF354-1FF6-4862-9E3E-905A4DC5DF57}"/>
              </a:ext>
            </a:extLst>
          </p:cNvPr>
          <p:cNvSpPr/>
          <p:nvPr/>
        </p:nvSpPr>
        <p:spPr>
          <a:xfrm>
            <a:off x="589280" y="2338628"/>
            <a:ext cx="10728960" cy="769441"/>
          </a:xfrm>
          <a:prstGeom prst="rect">
            <a:avLst/>
          </a:prstGeom>
        </p:spPr>
        <p:txBody>
          <a:bodyPr wrap="square">
            <a:spAutoFit/>
          </a:bodyPr>
          <a:lstStyle/>
          <a:p>
            <a:r>
              <a:rPr lang="en-US" sz="2200" dirty="0">
                <a:latin typeface="Arial" panose="020B0604020202020204" pitchFamily="34" charset="0"/>
                <a:ea typeface="Calibri" panose="020F0502020204030204" pitchFamily="34" charset="0"/>
              </a:rPr>
              <a:t>Finally, a </a:t>
            </a:r>
            <a:r>
              <a:rPr lang="en-US" sz="2200" dirty="0" err="1">
                <a:latin typeface="Arial" panose="020B0604020202020204" pitchFamily="34" charset="0"/>
                <a:ea typeface="Calibri" panose="020F0502020204030204" pitchFamily="34" charset="0"/>
              </a:rPr>
              <a:t>Dataframe</a:t>
            </a:r>
            <a:r>
              <a:rPr lang="en-US" sz="2200" dirty="0">
                <a:latin typeface="Arial" panose="020B0604020202020204" pitchFamily="34" charset="0"/>
                <a:ea typeface="Calibri" panose="020F0502020204030204" pitchFamily="34" charset="0"/>
              </a:rPr>
              <a:t> of 10 common venues is created for the neighborhoods in Manhattan and 10 common venues for the neighborhoods in Downtown Toronto </a:t>
            </a:r>
            <a:endParaRPr lang="en-US" sz="2200" dirty="0"/>
          </a:p>
        </p:txBody>
      </p:sp>
      <p:sp>
        <p:nvSpPr>
          <p:cNvPr id="5" name="Rectangle 4">
            <a:extLst>
              <a:ext uri="{FF2B5EF4-FFF2-40B4-BE49-F238E27FC236}">
                <a16:creationId xmlns:a16="http://schemas.microsoft.com/office/drawing/2014/main" id="{8F8FC482-E473-415A-9847-57F813A2C1BC}"/>
              </a:ext>
            </a:extLst>
          </p:cNvPr>
          <p:cNvSpPr/>
          <p:nvPr/>
        </p:nvSpPr>
        <p:spPr>
          <a:xfrm>
            <a:off x="589280" y="3301109"/>
            <a:ext cx="11084560" cy="2972352"/>
          </a:xfrm>
          <a:prstGeom prst="rect">
            <a:avLst/>
          </a:prstGeom>
        </p:spPr>
        <p:txBody>
          <a:bodyPr wrap="square">
            <a:spAutoFit/>
          </a:bodyPr>
          <a:lstStyle/>
          <a:p>
            <a:pPr>
              <a:lnSpc>
                <a:spcPct val="107000"/>
              </a:lnSpc>
            </a:pPr>
            <a:r>
              <a:rPr lang="en-US" sz="2200" dirty="0">
                <a:latin typeface="Arial" panose="020B0604020202020204" pitchFamily="34" charset="0"/>
                <a:ea typeface="Calibri" panose="020F0502020204030204" pitchFamily="34" charset="0"/>
                <a:cs typeface="Times New Roman" panose="02020603050405020304" pitchFamily="18" charset="0"/>
              </a:rPr>
              <a:t>The Similarity between the Manhattan and Downtown Toronto Neighborhoods will be found using clustering the Neighborhoods that are similar using K-means clustering which is an unsupervised machine learning algorithm. K-means clustering uses a predefined cluster size for clustering. The Cluster Size of 5 shall be used to cluster the Neighborhoods of Manhattan and Downtown Toronto into 5 clusters. Based on the clusters of neighborhoods obtained from the similar venues the neighborhood from Manhattan can be shortlisted based on the amenities, venues, tourist spots etc. which is similar to the neighborhood current city Downtown Toronto.</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0268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15C5C1-1627-46C5-BD88-D2BFB7CF6557}"/>
              </a:ext>
            </a:extLst>
          </p:cNvPr>
          <p:cNvSpPr/>
          <p:nvPr/>
        </p:nvSpPr>
        <p:spPr>
          <a:xfrm>
            <a:off x="548640" y="233233"/>
            <a:ext cx="10515600" cy="1395254"/>
          </a:xfrm>
          <a:prstGeom prst="rect">
            <a:avLst/>
          </a:prstGeom>
        </p:spPr>
        <p:txBody>
          <a:bodyPr wrap="square">
            <a:spAutoFit/>
          </a:bodyPr>
          <a:lstStyle/>
          <a:p>
            <a:pPr>
              <a:lnSpc>
                <a:spcPct val="107000"/>
              </a:lnSpc>
              <a:spcAft>
                <a:spcPts val="800"/>
              </a:spcAft>
            </a:pPr>
            <a:r>
              <a:rPr lang="en-US" sz="30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Results</a:t>
            </a:r>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Arial" panose="020B0604020202020204" pitchFamily="34" charset="0"/>
                <a:ea typeface="Calibri" panose="020F0502020204030204" pitchFamily="34" charset="0"/>
                <a:cs typeface="Times New Roman" panose="02020603050405020304" pitchFamily="18" charset="0"/>
              </a:rPr>
              <a:t>The resultant 5 clusters obtained from K-means clustering. Examining each cluster of Manhattan Neighborhood and Downtown Toronto Neighborhood.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screenshot of a cell phone&#10;&#10;Description automatically generated">
            <a:extLst>
              <a:ext uri="{FF2B5EF4-FFF2-40B4-BE49-F238E27FC236}">
                <a16:creationId xmlns:a16="http://schemas.microsoft.com/office/drawing/2014/main" id="{48873BB7-67B3-43E9-8608-FE9DD79CB70E}"/>
              </a:ext>
            </a:extLst>
          </p:cNvPr>
          <p:cNvPicPr/>
          <p:nvPr/>
        </p:nvPicPr>
        <p:blipFill>
          <a:blip r:embed="rId2">
            <a:extLst>
              <a:ext uri="{28A0092B-C50C-407E-A947-70E740481C1C}">
                <a14:useLocalDpi xmlns:a14="http://schemas.microsoft.com/office/drawing/2010/main" val="0"/>
              </a:ext>
            </a:extLst>
          </a:blip>
          <a:stretch>
            <a:fillRect/>
          </a:stretch>
        </p:blipFill>
        <p:spPr>
          <a:xfrm>
            <a:off x="548640" y="2130727"/>
            <a:ext cx="10515600" cy="4203066"/>
          </a:xfrm>
          <a:prstGeom prst="rect">
            <a:avLst/>
          </a:prstGeom>
        </p:spPr>
      </p:pic>
      <p:sp>
        <p:nvSpPr>
          <p:cNvPr id="5" name="Rectangle 4">
            <a:extLst>
              <a:ext uri="{FF2B5EF4-FFF2-40B4-BE49-F238E27FC236}">
                <a16:creationId xmlns:a16="http://schemas.microsoft.com/office/drawing/2014/main" id="{516338B9-927F-479F-8E07-5CC6B567C4A5}"/>
              </a:ext>
            </a:extLst>
          </p:cNvPr>
          <p:cNvSpPr/>
          <p:nvPr/>
        </p:nvSpPr>
        <p:spPr>
          <a:xfrm>
            <a:off x="548640" y="1628487"/>
            <a:ext cx="2262158"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rPr>
              <a:t>Cluster 1 Manhattan</a:t>
            </a:r>
            <a:endParaRPr lang="en-US" dirty="0"/>
          </a:p>
        </p:txBody>
      </p:sp>
    </p:spTree>
    <p:extLst>
      <p:ext uri="{BB962C8B-B14F-4D97-AF65-F5344CB8AC3E}">
        <p14:creationId xmlns:p14="http://schemas.microsoft.com/office/powerpoint/2010/main" val="1482346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8475F4-2548-4E71-ACA2-AE08CA53A70A}"/>
              </a:ext>
            </a:extLst>
          </p:cNvPr>
          <p:cNvPicPr/>
          <p:nvPr/>
        </p:nvPicPr>
        <p:blipFill>
          <a:blip r:embed="rId3">
            <a:extLst>
              <a:ext uri="{28A0092B-C50C-407E-A947-70E740481C1C}">
                <a14:useLocalDpi xmlns:a14="http://schemas.microsoft.com/office/drawing/2010/main" val="0"/>
              </a:ext>
            </a:extLst>
          </a:blip>
          <a:stretch>
            <a:fillRect/>
          </a:stretch>
        </p:blipFill>
        <p:spPr>
          <a:xfrm>
            <a:off x="525780" y="400406"/>
            <a:ext cx="10975340" cy="1494155"/>
          </a:xfrm>
          <a:prstGeom prst="rect">
            <a:avLst/>
          </a:prstGeom>
        </p:spPr>
      </p:pic>
      <p:sp>
        <p:nvSpPr>
          <p:cNvPr id="4" name="Rectangle 3">
            <a:extLst>
              <a:ext uri="{FF2B5EF4-FFF2-40B4-BE49-F238E27FC236}">
                <a16:creationId xmlns:a16="http://schemas.microsoft.com/office/drawing/2014/main" id="{E02156D0-0B99-465F-A2C5-6C47118F1652}"/>
              </a:ext>
            </a:extLst>
          </p:cNvPr>
          <p:cNvSpPr/>
          <p:nvPr/>
        </p:nvSpPr>
        <p:spPr>
          <a:xfrm>
            <a:off x="525780" y="215740"/>
            <a:ext cx="3078792"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rPr>
              <a:t>Cluster 1 Downtown Toronto</a:t>
            </a:r>
            <a:endParaRPr lang="en-US" dirty="0"/>
          </a:p>
        </p:txBody>
      </p:sp>
      <p:pic>
        <p:nvPicPr>
          <p:cNvPr id="5" name="Picture 4" descr="A screenshot of a cell phone&#10;&#10;Description automatically generated">
            <a:extLst>
              <a:ext uri="{FF2B5EF4-FFF2-40B4-BE49-F238E27FC236}">
                <a16:creationId xmlns:a16="http://schemas.microsoft.com/office/drawing/2014/main" id="{F62ABBBC-BB5A-4900-865A-4F0AF3E2F6F8}"/>
              </a:ext>
            </a:extLst>
          </p:cNvPr>
          <p:cNvPicPr/>
          <p:nvPr/>
        </p:nvPicPr>
        <p:blipFill>
          <a:blip r:embed="rId4">
            <a:extLst>
              <a:ext uri="{28A0092B-C50C-407E-A947-70E740481C1C}">
                <a14:useLocalDpi xmlns:a14="http://schemas.microsoft.com/office/drawing/2010/main" val="0"/>
              </a:ext>
            </a:extLst>
          </a:blip>
          <a:stretch>
            <a:fillRect/>
          </a:stretch>
        </p:blipFill>
        <p:spPr>
          <a:xfrm>
            <a:off x="434340" y="2159494"/>
            <a:ext cx="11158220" cy="1149985"/>
          </a:xfrm>
          <a:prstGeom prst="rect">
            <a:avLst/>
          </a:prstGeom>
        </p:spPr>
      </p:pic>
      <p:sp>
        <p:nvSpPr>
          <p:cNvPr id="6" name="Rectangle 5">
            <a:extLst>
              <a:ext uri="{FF2B5EF4-FFF2-40B4-BE49-F238E27FC236}">
                <a16:creationId xmlns:a16="http://schemas.microsoft.com/office/drawing/2014/main" id="{7069BA56-F8D0-40E0-8288-7BB3A9C0570F}"/>
              </a:ext>
            </a:extLst>
          </p:cNvPr>
          <p:cNvSpPr/>
          <p:nvPr/>
        </p:nvSpPr>
        <p:spPr>
          <a:xfrm>
            <a:off x="516890" y="1903936"/>
            <a:ext cx="2262158"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rPr>
              <a:t>Cluster 2 Manhattan</a:t>
            </a:r>
            <a:endParaRPr lang="en-US" dirty="0"/>
          </a:p>
        </p:txBody>
      </p:sp>
      <p:sp>
        <p:nvSpPr>
          <p:cNvPr id="7" name="Rectangle 6">
            <a:extLst>
              <a:ext uri="{FF2B5EF4-FFF2-40B4-BE49-F238E27FC236}">
                <a16:creationId xmlns:a16="http://schemas.microsoft.com/office/drawing/2014/main" id="{C050B747-7632-475E-B5B0-67611F3A4356}"/>
              </a:ext>
            </a:extLst>
          </p:cNvPr>
          <p:cNvSpPr/>
          <p:nvPr/>
        </p:nvSpPr>
        <p:spPr>
          <a:xfrm>
            <a:off x="516890" y="3429000"/>
            <a:ext cx="3018840"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rPr>
              <a:t>Cluster 2 </a:t>
            </a:r>
            <a:r>
              <a:rPr lang="en-US" dirty="0" err="1">
                <a:latin typeface="Arial" panose="020B0604020202020204" pitchFamily="34" charset="0"/>
                <a:ea typeface="Calibri" panose="020F0502020204030204" pitchFamily="34" charset="0"/>
              </a:rPr>
              <a:t>DowntownToronto</a:t>
            </a:r>
            <a:endParaRPr lang="en-US" dirty="0"/>
          </a:p>
        </p:txBody>
      </p:sp>
      <p:pic>
        <p:nvPicPr>
          <p:cNvPr id="8" name="Picture 7" descr="A screenshot of a cell phone&#10;&#10;Description automatically generated">
            <a:extLst>
              <a:ext uri="{FF2B5EF4-FFF2-40B4-BE49-F238E27FC236}">
                <a16:creationId xmlns:a16="http://schemas.microsoft.com/office/drawing/2014/main" id="{1256F76E-EA7F-4834-9D9C-223AC683781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434340" y="3812422"/>
            <a:ext cx="11158220" cy="2829838"/>
          </a:xfrm>
          <a:prstGeom prst="rect">
            <a:avLst/>
          </a:prstGeom>
        </p:spPr>
      </p:pic>
    </p:spTree>
    <p:extLst>
      <p:ext uri="{BB962C8B-B14F-4D97-AF65-F5344CB8AC3E}">
        <p14:creationId xmlns:p14="http://schemas.microsoft.com/office/powerpoint/2010/main" val="1930216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DDDCF6CC-AF86-44A6-AF4E-BA03E9FFA85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67384" y="523874"/>
            <a:ext cx="10996295" cy="4535805"/>
          </a:xfrm>
          <a:prstGeom prst="rect">
            <a:avLst/>
          </a:prstGeom>
        </p:spPr>
      </p:pic>
      <p:sp>
        <p:nvSpPr>
          <p:cNvPr id="3" name="Rectangle 2">
            <a:extLst>
              <a:ext uri="{FF2B5EF4-FFF2-40B4-BE49-F238E27FC236}">
                <a16:creationId xmlns:a16="http://schemas.microsoft.com/office/drawing/2014/main" id="{40BD8896-3BDB-4BBC-81B2-D7D9CAF754CB}"/>
              </a:ext>
            </a:extLst>
          </p:cNvPr>
          <p:cNvSpPr/>
          <p:nvPr/>
        </p:nvSpPr>
        <p:spPr>
          <a:xfrm>
            <a:off x="667383" y="281413"/>
            <a:ext cx="2262158"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rPr>
              <a:t>Cluster 3 Manhattan</a:t>
            </a:r>
            <a:endParaRPr lang="en-US" dirty="0"/>
          </a:p>
        </p:txBody>
      </p:sp>
      <p:pic>
        <p:nvPicPr>
          <p:cNvPr id="4" name="Picture 3">
            <a:extLst>
              <a:ext uri="{FF2B5EF4-FFF2-40B4-BE49-F238E27FC236}">
                <a16:creationId xmlns:a16="http://schemas.microsoft.com/office/drawing/2014/main" id="{07DC32E4-77C2-4532-8335-B7E6449DD73B}"/>
              </a:ext>
            </a:extLst>
          </p:cNvPr>
          <p:cNvPicPr/>
          <p:nvPr/>
        </p:nvPicPr>
        <p:blipFill>
          <a:blip r:embed="rId3">
            <a:extLst>
              <a:ext uri="{28A0092B-C50C-407E-A947-70E740481C1C}">
                <a14:useLocalDpi xmlns:a14="http://schemas.microsoft.com/office/drawing/2010/main" val="0"/>
              </a:ext>
            </a:extLst>
          </a:blip>
          <a:stretch>
            <a:fillRect/>
          </a:stretch>
        </p:blipFill>
        <p:spPr>
          <a:xfrm>
            <a:off x="829736" y="5583595"/>
            <a:ext cx="10551160" cy="1119862"/>
          </a:xfrm>
          <a:prstGeom prst="rect">
            <a:avLst/>
          </a:prstGeom>
        </p:spPr>
      </p:pic>
      <p:sp>
        <p:nvSpPr>
          <p:cNvPr id="5" name="Rectangle 4">
            <a:extLst>
              <a:ext uri="{FF2B5EF4-FFF2-40B4-BE49-F238E27FC236}">
                <a16:creationId xmlns:a16="http://schemas.microsoft.com/office/drawing/2014/main" id="{D06687E3-A4A4-4D13-905F-0511D23D8423}"/>
              </a:ext>
            </a:extLst>
          </p:cNvPr>
          <p:cNvSpPr/>
          <p:nvPr/>
        </p:nvSpPr>
        <p:spPr>
          <a:xfrm>
            <a:off x="829736" y="5220196"/>
            <a:ext cx="3078792"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rPr>
              <a:t>Cluster 3 Downtown Toronto</a:t>
            </a:r>
            <a:endParaRPr lang="en-US" dirty="0"/>
          </a:p>
        </p:txBody>
      </p:sp>
    </p:spTree>
    <p:extLst>
      <p:ext uri="{BB962C8B-B14F-4D97-AF65-F5344CB8AC3E}">
        <p14:creationId xmlns:p14="http://schemas.microsoft.com/office/powerpoint/2010/main" val="3440537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4C9906-B2E0-49D9-AAB2-99AB6C45AC7A}"/>
              </a:ext>
            </a:extLst>
          </p:cNvPr>
          <p:cNvPicPr/>
          <p:nvPr/>
        </p:nvPicPr>
        <p:blipFill>
          <a:blip r:embed="rId2">
            <a:extLst>
              <a:ext uri="{28A0092B-C50C-407E-A947-70E740481C1C}">
                <a14:useLocalDpi xmlns:a14="http://schemas.microsoft.com/office/drawing/2010/main" val="0"/>
              </a:ext>
            </a:extLst>
          </a:blip>
          <a:stretch>
            <a:fillRect/>
          </a:stretch>
        </p:blipFill>
        <p:spPr>
          <a:xfrm>
            <a:off x="753110" y="844550"/>
            <a:ext cx="10615930" cy="1055370"/>
          </a:xfrm>
          <a:prstGeom prst="rect">
            <a:avLst/>
          </a:prstGeom>
        </p:spPr>
      </p:pic>
      <p:sp>
        <p:nvSpPr>
          <p:cNvPr id="3" name="Rectangle 2">
            <a:extLst>
              <a:ext uri="{FF2B5EF4-FFF2-40B4-BE49-F238E27FC236}">
                <a16:creationId xmlns:a16="http://schemas.microsoft.com/office/drawing/2014/main" id="{1F0A1FDA-81D0-40E8-9A8B-138BFF1E82A5}"/>
              </a:ext>
            </a:extLst>
          </p:cNvPr>
          <p:cNvSpPr/>
          <p:nvPr/>
        </p:nvSpPr>
        <p:spPr>
          <a:xfrm>
            <a:off x="667383" y="281413"/>
            <a:ext cx="2262158"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rPr>
              <a:t>Cluster 4 Manhattan</a:t>
            </a:r>
            <a:endParaRPr lang="en-US" dirty="0"/>
          </a:p>
        </p:txBody>
      </p:sp>
      <p:pic>
        <p:nvPicPr>
          <p:cNvPr id="4" name="Picture 3">
            <a:extLst>
              <a:ext uri="{FF2B5EF4-FFF2-40B4-BE49-F238E27FC236}">
                <a16:creationId xmlns:a16="http://schemas.microsoft.com/office/drawing/2014/main" id="{1F95E30C-B677-48F2-9C99-C707BE89529B}"/>
              </a:ext>
            </a:extLst>
          </p:cNvPr>
          <p:cNvPicPr/>
          <p:nvPr/>
        </p:nvPicPr>
        <p:blipFill>
          <a:blip r:embed="rId3">
            <a:extLst>
              <a:ext uri="{28A0092B-C50C-407E-A947-70E740481C1C}">
                <a14:useLocalDpi xmlns:a14="http://schemas.microsoft.com/office/drawing/2010/main" val="0"/>
              </a:ext>
            </a:extLst>
          </a:blip>
          <a:stretch>
            <a:fillRect/>
          </a:stretch>
        </p:blipFill>
        <p:spPr>
          <a:xfrm>
            <a:off x="753110" y="2533646"/>
            <a:ext cx="10615930" cy="1418594"/>
          </a:xfrm>
          <a:prstGeom prst="rect">
            <a:avLst/>
          </a:prstGeom>
        </p:spPr>
      </p:pic>
      <p:sp>
        <p:nvSpPr>
          <p:cNvPr id="5" name="Rectangle 4">
            <a:extLst>
              <a:ext uri="{FF2B5EF4-FFF2-40B4-BE49-F238E27FC236}">
                <a16:creationId xmlns:a16="http://schemas.microsoft.com/office/drawing/2014/main" id="{7F926463-F677-486F-8483-0AED63ACC2DF}"/>
              </a:ext>
            </a:extLst>
          </p:cNvPr>
          <p:cNvSpPr/>
          <p:nvPr/>
        </p:nvSpPr>
        <p:spPr>
          <a:xfrm>
            <a:off x="667383" y="1990339"/>
            <a:ext cx="3078792"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rPr>
              <a:t>Cluster 4 Downtown Toronto</a:t>
            </a:r>
            <a:endParaRPr lang="en-US" dirty="0"/>
          </a:p>
        </p:txBody>
      </p:sp>
      <p:pic>
        <p:nvPicPr>
          <p:cNvPr id="7" name="Picture 6" descr="A screenshot of a cell phone&#10;&#10;Description automatically generated">
            <a:extLst>
              <a:ext uri="{FF2B5EF4-FFF2-40B4-BE49-F238E27FC236}">
                <a16:creationId xmlns:a16="http://schemas.microsoft.com/office/drawing/2014/main" id="{57745D30-060B-4B29-935A-85B2376988F9}"/>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40383" y="4544664"/>
            <a:ext cx="10615929" cy="1978908"/>
          </a:xfrm>
          <a:prstGeom prst="rect">
            <a:avLst/>
          </a:prstGeom>
        </p:spPr>
      </p:pic>
      <p:sp>
        <p:nvSpPr>
          <p:cNvPr id="8" name="Rectangle 7">
            <a:extLst>
              <a:ext uri="{FF2B5EF4-FFF2-40B4-BE49-F238E27FC236}">
                <a16:creationId xmlns:a16="http://schemas.microsoft.com/office/drawing/2014/main" id="{113E85CF-C28B-4C51-BAE2-6889C04C17E4}"/>
              </a:ext>
            </a:extLst>
          </p:cNvPr>
          <p:cNvSpPr/>
          <p:nvPr/>
        </p:nvSpPr>
        <p:spPr>
          <a:xfrm>
            <a:off x="667383" y="1990338"/>
            <a:ext cx="3078792"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rPr>
              <a:t>Cluster 4 Downtown Toronto</a:t>
            </a:r>
            <a:endParaRPr lang="en-US" dirty="0"/>
          </a:p>
        </p:txBody>
      </p:sp>
      <p:sp>
        <p:nvSpPr>
          <p:cNvPr id="9" name="Rectangle 8">
            <a:extLst>
              <a:ext uri="{FF2B5EF4-FFF2-40B4-BE49-F238E27FC236}">
                <a16:creationId xmlns:a16="http://schemas.microsoft.com/office/drawing/2014/main" id="{D293E553-5C7A-4302-8F7F-96152E51FA15}"/>
              </a:ext>
            </a:extLst>
          </p:cNvPr>
          <p:cNvSpPr/>
          <p:nvPr/>
        </p:nvSpPr>
        <p:spPr>
          <a:xfrm>
            <a:off x="674678" y="3941549"/>
            <a:ext cx="3078792"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rPr>
              <a:t>Cluster 5 Downtown Toronto</a:t>
            </a:r>
            <a:endParaRPr lang="en-US" dirty="0"/>
          </a:p>
        </p:txBody>
      </p:sp>
    </p:spTree>
    <p:extLst>
      <p:ext uri="{BB962C8B-B14F-4D97-AF65-F5344CB8AC3E}">
        <p14:creationId xmlns:p14="http://schemas.microsoft.com/office/powerpoint/2010/main" val="1414425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C13C1ACE-B360-4714-8FDB-1479A67D469E}"/>
              </a:ext>
            </a:extLst>
          </p:cNvPr>
          <p:cNvPicPr/>
          <p:nvPr/>
        </p:nvPicPr>
        <p:blipFill>
          <a:blip r:embed="rId2">
            <a:extLst>
              <a:ext uri="{28A0092B-C50C-407E-A947-70E740481C1C}">
                <a14:useLocalDpi xmlns:a14="http://schemas.microsoft.com/office/drawing/2010/main" val="0"/>
              </a:ext>
            </a:extLst>
          </a:blip>
          <a:stretch>
            <a:fillRect/>
          </a:stretch>
        </p:blipFill>
        <p:spPr>
          <a:xfrm>
            <a:off x="407987" y="714988"/>
            <a:ext cx="11376026" cy="5279411"/>
          </a:xfrm>
          <a:prstGeom prst="rect">
            <a:avLst/>
          </a:prstGeom>
        </p:spPr>
      </p:pic>
      <p:sp>
        <p:nvSpPr>
          <p:cNvPr id="3" name="Rectangle 2">
            <a:extLst>
              <a:ext uri="{FF2B5EF4-FFF2-40B4-BE49-F238E27FC236}">
                <a16:creationId xmlns:a16="http://schemas.microsoft.com/office/drawing/2014/main" id="{84B4E102-FCE8-41F4-AFAD-8E78ACC7D3CC}"/>
              </a:ext>
            </a:extLst>
          </p:cNvPr>
          <p:cNvSpPr/>
          <p:nvPr/>
        </p:nvSpPr>
        <p:spPr>
          <a:xfrm>
            <a:off x="591185" y="254217"/>
            <a:ext cx="2262158"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rPr>
              <a:t>Cluster 5 Manhattan</a:t>
            </a:r>
            <a:endParaRPr lang="en-US" dirty="0"/>
          </a:p>
        </p:txBody>
      </p:sp>
    </p:spTree>
    <p:extLst>
      <p:ext uri="{BB962C8B-B14F-4D97-AF65-F5344CB8AC3E}">
        <p14:creationId xmlns:p14="http://schemas.microsoft.com/office/powerpoint/2010/main" val="251439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4B85F8-4729-443A-9DD7-6324CEB49039}"/>
              </a:ext>
            </a:extLst>
          </p:cNvPr>
          <p:cNvSpPr/>
          <p:nvPr/>
        </p:nvSpPr>
        <p:spPr>
          <a:xfrm>
            <a:off x="876300" y="943690"/>
            <a:ext cx="9353550" cy="4693593"/>
          </a:xfrm>
          <a:prstGeom prst="rect">
            <a:avLst/>
          </a:prstGeom>
        </p:spPr>
        <p:txBody>
          <a:bodyPr wrap="square">
            <a:spAutoFit/>
          </a:bodyPr>
          <a:lstStyle/>
          <a:p>
            <a:pPr>
              <a:spcAft>
                <a:spcPts val="600"/>
              </a:spcAft>
            </a:pPr>
            <a:r>
              <a:rPr lang="en-US" sz="3500" b="0" dirty="0">
                <a:solidFill>
                  <a:srgbClr val="000000"/>
                </a:solidFill>
                <a:effectLst/>
                <a:latin typeface="Arial" panose="020B0604020202020204" pitchFamily="34" charset="0"/>
                <a:ea typeface="Times New Roman" panose="02020603050405020304" pitchFamily="18" charset="0"/>
              </a:rPr>
              <a:t>1. Introduction and Business Problem</a:t>
            </a:r>
            <a:endParaRPr lang="en-US" sz="3500" b="1" dirty="0">
              <a:effectLst/>
              <a:latin typeface="Times New Roman" panose="02020603050405020304" pitchFamily="18" charset="0"/>
              <a:ea typeface="Times New Roman" panose="02020603050405020304" pitchFamily="18" charset="0"/>
            </a:endParaRPr>
          </a:p>
          <a:p>
            <a:pPr>
              <a:spcAft>
                <a:spcPts val="600"/>
              </a:spcAft>
            </a:pPr>
            <a:r>
              <a:rPr lang="en-US" sz="2400" b="0" dirty="0">
                <a:solidFill>
                  <a:srgbClr val="000000"/>
                </a:solidFill>
                <a:effectLst/>
                <a:latin typeface="Arial" panose="020B0604020202020204" pitchFamily="34" charset="0"/>
                <a:ea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endParaRPr>
          </a:p>
          <a:p>
            <a:pPr>
              <a:spcAft>
                <a:spcPts val="600"/>
              </a:spcAft>
            </a:pPr>
            <a:r>
              <a:rPr lang="en-US" sz="3000" b="0" dirty="0">
                <a:solidFill>
                  <a:srgbClr val="000000"/>
                </a:solidFill>
                <a:effectLst/>
                <a:latin typeface="Arial" panose="020B0604020202020204" pitchFamily="34" charset="0"/>
                <a:ea typeface="Times New Roman" panose="02020603050405020304" pitchFamily="18" charset="0"/>
              </a:rPr>
              <a:t>Introduction:</a:t>
            </a:r>
            <a:endParaRPr lang="en-US" sz="3000" b="1" dirty="0">
              <a:effectLst/>
              <a:latin typeface="Times New Roman" panose="02020603050405020304" pitchFamily="18" charset="0"/>
              <a:ea typeface="Times New Roman" panose="02020603050405020304" pitchFamily="18" charset="0"/>
            </a:endParaRPr>
          </a:p>
          <a:p>
            <a:pPr>
              <a:spcAft>
                <a:spcPts val="600"/>
              </a:spcAft>
            </a:pPr>
            <a:r>
              <a:rPr lang="en-US" sz="2400" dirty="0">
                <a:solidFill>
                  <a:srgbClr val="000000"/>
                </a:solidFill>
                <a:latin typeface="Arial" panose="020B0604020202020204" pitchFamily="34" charset="0"/>
                <a:ea typeface="Times New Roman" panose="02020603050405020304" pitchFamily="18" charset="0"/>
              </a:rPr>
              <a:t>People seeking better career opportunities migrate from one city to another city. It is often difficult for them to find a neighborhood which is nearby to their new work location and suitable for their family in the new city. Most of the cases people love their current neighborhood because of its amenities, venues and tourist spots, so they look for neighborhood which is more similar to their current neighborhood.</a:t>
            </a:r>
            <a:endParaRPr lang="en-US" sz="2400" b="1" dirty="0">
              <a:effectLst/>
              <a:latin typeface="Times New Roman" panose="02020603050405020304" pitchFamily="18" charset="0"/>
              <a:ea typeface="Times New Roman" panose="02020603050405020304" pitchFamily="18" charset="0"/>
            </a:endParaRPr>
          </a:p>
          <a:p>
            <a:pPr>
              <a:spcAft>
                <a:spcPts val="600"/>
              </a:spcAft>
            </a:pPr>
            <a:r>
              <a:rPr lang="en-US" sz="2400" dirty="0">
                <a:solidFill>
                  <a:srgbClr val="000000"/>
                </a:solidFill>
                <a:latin typeface="Arial" panose="020B0604020202020204" pitchFamily="34" charset="0"/>
                <a:ea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01468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C83DDA-8291-417C-82AD-DD79DDD1420A}"/>
              </a:ext>
            </a:extLst>
          </p:cNvPr>
          <p:cNvSpPr/>
          <p:nvPr/>
        </p:nvSpPr>
        <p:spPr>
          <a:xfrm>
            <a:off x="599440" y="311835"/>
            <a:ext cx="8585200" cy="369332"/>
          </a:xfrm>
          <a:prstGeom prst="rect">
            <a:avLst/>
          </a:prstGeom>
        </p:spPr>
        <p:txBody>
          <a:bodyPr wrap="square">
            <a:spAutoFit/>
          </a:bodyPr>
          <a:lstStyle/>
          <a:p>
            <a:r>
              <a:rPr lang="en-US" dirty="0">
                <a:latin typeface="Arial" panose="020B0604020202020204" pitchFamily="34" charset="0"/>
                <a:ea typeface="Calibri" panose="020F0502020204030204" pitchFamily="34" charset="0"/>
              </a:rPr>
              <a:t>Visualizing Clustered Neighborhood using folium for Manhattan </a:t>
            </a:r>
            <a:endParaRPr lang="en-US" dirty="0"/>
          </a:p>
        </p:txBody>
      </p:sp>
      <p:pic>
        <p:nvPicPr>
          <p:cNvPr id="3" name="Picture 2" descr="A picture containing text, map&#10;&#10;Description automatically generated">
            <a:extLst>
              <a:ext uri="{FF2B5EF4-FFF2-40B4-BE49-F238E27FC236}">
                <a16:creationId xmlns:a16="http://schemas.microsoft.com/office/drawing/2014/main" id="{5C9393AC-5478-4F7D-9AEF-0EE707E471A1}"/>
              </a:ext>
            </a:extLst>
          </p:cNvPr>
          <p:cNvPicPr/>
          <p:nvPr/>
        </p:nvPicPr>
        <p:blipFill>
          <a:blip r:embed="rId2">
            <a:extLst>
              <a:ext uri="{28A0092B-C50C-407E-A947-70E740481C1C}">
                <a14:useLocalDpi xmlns:a14="http://schemas.microsoft.com/office/drawing/2010/main" val="0"/>
              </a:ext>
            </a:extLst>
          </a:blip>
          <a:stretch>
            <a:fillRect/>
          </a:stretch>
        </p:blipFill>
        <p:spPr>
          <a:xfrm>
            <a:off x="838200" y="856614"/>
            <a:ext cx="10551160" cy="5503545"/>
          </a:xfrm>
          <a:prstGeom prst="rect">
            <a:avLst/>
          </a:prstGeom>
        </p:spPr>
      </p:pic>
    </p:spTree>
    <p:extLst>
      <p:ext uri="{BB962C8B-B14F-4D97-AF65-F5344CB8AC3E}">
        <p14:creationId xmlns:p14="http://schemas.microsoft.com/office/powerpoint/2010/main" val="1441929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map&#10;&#10;Description automatically generated">
            <a:extLst>
              <a:ext uri="{FF2B5EF4-FFF2-40B4-BE49-F238E27FC236}">
                <a16:creationId xmlns:a16="http://schemas.microsoft.com/office/drawing/2014/main" id="{BFAA684C-6A69-4F10-AB5E-DF6E75B1E93A}"/>
              </a:ext>
            </a:extLst>
          </p:cNvPr>
          <p:cNvPicPr/>
          <p:nvPr/>
        </p:nvPicPr>
        <p:blipFill>
          <a:blip r:embed="rId2">
            <a:extLst>
              <a:ext uri="{28A0092B-C50C-407E-A947-70E740481C1C}">
                <a14:useLocalDpi xmlns:a14="http://schemas.microsoft.com/office/drawing/2010/main" val="0"/>
              </a:ext>
            </a:extLst>
          </a:blip>
          <a:stretch>
            <a:fillRect/>
          </a:stretch>
        </p:blipFill>
        <p:spPr>
          <a:xfrm>
            <a:off x="411480" y="757396"/>
            <a:ext cx="10358120" cy="5846604"/>
          </a:xfrm>
          <a:prstGeom prst="rect">
            <a:avLst/>
          </a:prstGeom>
        </p:spPr>
      </p:pic>
      <p:sp>
        <p:nvSpPr>
          <p:cNvPr id="3" name="Rectangle 2">
            <a:extLst>
              <a:ext uri="{FF2B5EF4-FFF2-40B4-BE49-F238E27FC236}">
                <a16:creationId xmlns:a16="http://schemas.microsoft.com/office/drawing/2014/main" id="{8D13F454-B4F2-4486-8135-64AEA8887F38}"/>
              </a:ext>
            </a:extLst>
          </p:cNvPr>
          <p:cNvSpPr/>
          <p:nvPr/>
        </p:nvSpPr>
        <p:spPr>
          <a:xfrm>
            <a:off x="304800" y="254000"/>
            <a:ext cx="8585200" cy="369332"/>
          </a:xfrm>
          <a:prstGeom prst="rect">
            <a:avLst/>
          </a:prstGeom>
        </p:spPr>
        <p:txBody>
          <a:bodyPr wrap="square">
            <a:spAutoFit/>
          </a:bodyPr>
          <a:lstStyle/>
          <a:p>
            <a:r>
              <a:rPr lang="en-US" dirty="0">
                <a:latin typeface="Arial" panose="020B0604020202020204" pitchFamily="34" charset="0"/>
                <a:ea typeface="Calibri" panose="020F0502020204030204" pitchFamily="34" charset="0"/>
              </a:rPr>
              <a:t>Visualizing Clustered Neighborhood using folium for Downtown Toronto </a:t>
            </a:r>
            <a:endParaRPr lang="en-US" dirty="0"/>
          </a:p>
        </p:txBody>
      </p:sp>
    </p:spTree>
    <p:extLst>
      <p:ext uri="{BB962C8B-B14F-4D97-AF65-F5344CB8AC3E}">
        <p14:creationId xmlns:p14="http://schemas.microsoft.com/office/powerpoint/2010/main" val="978850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9DC279-F022-40BC-9A50-17E5FD83C814}"/>
              </a:ext>
            </a:extLst>
          </p:cNvPr>
          <p:cNvSpPr/>
          <p:nvPr/>
        </p:nvSpPr>
        <p:spPr>
          <a:xfrm>
            <a:off x="711200" y="318373"/>
            <a:ext cx="10200640" cy="5722657"/>
          </a:xfrm>
          <a:prstGeom prst="rect">
            <a:avLst/>
          </a:prstGeom>
        </p:spPr>
        <p:txBody>
          <a:bodyPr wrap="square">
            <a:spAutoFit/>
          </a:bodyPr>
          <a:lstStyle/>
          <a:p>
            <a:pPr>
              <a:lnSpc>
                <a:spcPct val="107000"/>
              </a:lnSpc>
              <a:spcAft>
                <a:spcPts val="800"/>
              </a:spcAft>
            </a:pPr>
            <a:r>
              <a:rPr lang="en-US" sz="2400" dirty="0">
                <a:latin typeface="Arial" panose="020B0604020202020204" pitchFamily="34" charset="0"/>
                <a:ea typeface="Calibri" panose="020F0502020204030204" pitchFamily="34" charset="0"/>
                <a:cs typeface="Times New Roman" panose="02020603050405020304" pitchFamily="18" charset="0"/>
              </a:rPr>
              <a:t>The Cluster 1 in Manhattan most common venues are Restaurant, Pizza place, Coffee Shop whereas the Cluster 1 in Downtown Toronto most common venue is Airport.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Arial" panose="020B0604020202020204" pitchFamily="34" charset="0"/>
                <a:ea typeface="Calibri" panose="020F0502020204030204" pitchFamily="34" charset="0"/>
                <a:cs typeface="Times New Roman" panose="02020603050405020304" pitchFamily="18" charset="0"/>
              </a:rPr>
              <a:t>The Cluster 2 in Manhattan most common venue is Park and cluster 2 in Downtown Toronto most common venue is Coffee Shop.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Arial" panose="020B0604020202020204" pitchFamily="34" charset="0"/>
                <a:ea typeface="Calibri" panose="020F0502020204030204" pitchFamily="34" charset="0"/>
                <a:cs typeface="Times New Roman" panose="02020603050405020304" pitchFamily="18" charset="0"/>
              </a:rPr>
              <a:t>The Cluster 3 in Manhattan most common venue is Restaurant, Pizza place and cluster 3 in Downtown Toronto most common venue is park.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Arial" panose="020B0604020202020204" pitchFamily="34" charset="0"/>
                <a:ea typeface="Calibri" panose="020F0502020204030204" pitchFamily="34" charset="0"/>
                <a:cs typeface="Times New Roman" panose="02020603050405020304" pitchFamily="18" charset="0"/>
              </a:rPr>
              <a:t>The Cluster 4 in Manhattan most common venue is Sandwich place and cluster 3 in Downtown Toronto is grocery store.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Arial" panose="020B0604020202020204" pitchFamily="34" charset="0"/>
                <a:ea typeface="Calibri" panose="020F0502020204030204" pitchFamily="34" charset="0"/>
                <a:cs typeface="Times New Roman" panose="02020603050405020304" pitchFamily="18" charset="0"/>
              </a:rPr>
              <a:t>The Cluster 5 in Manhattan most common venue is Park, Coffee shop, Cluster 5 in Downtown Toronto is Coffee Shop.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Arial" panose="020B0604020202020204" pitchFamily="34" charset="0"/>
                <a:ea typeface="Calibri" panose="020F0502020204030204" pitchFamily="34" charset="0"/>
                <a:cs typeface="Times New Roman" panose="02020603050405020304" pitchFamily="18" charset="0"/>
              </a:rPr>
              <a:t>Each Cluster is Color coded and is plotted using Folium for Manhattan and Downtown Toronto.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8600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E201E1CE-F528-4A15-824F-575AB7AD736C}"/>
              </a:ext>
            </a:extLst>
          </p:cNvPr>
          <p:cNvSpPr/>
          <p:nvPr/>
        </p:nvSpPr>
        <p:spPr>
          <a:xfrm>
            <a:off x="568960" y="427154"/>
            <a:ext cx="11196320" cy="5839227"/>
          </a:xfrm>
          <a:prstGeom prst="rect">
            <a:avLst/>
          </a:prstGeom>
        </p:spPr>
        <p:txBody>
          <a:bodyPr wrap="square">
            <a:spAutoFit/>
          </a:bodyPr>
          <a:lstStyle/>
          <a:p>
            <a:pPr>
              <a:lnSpc>
                <a:spcPct val="107000"/>
              </a:lnSpc>
              <a:spcAft>
                <a:spcPts val="800"/>
              </a:spcAft>
            </a:pPr>
            <a:r>
              <a:rPr lang="en-US" sz="35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 Discussion</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Arial" panose="020B0604020202020204" pitchFamily="34" charset="0"/>
                <a:ea typeface="Calibri" panose="020F0502020204030204" pitchFamily="34" charset="0"/>
                <a:cs typeface="Times New Roman" panose="02020603050405020304" pitchFamily="18" charset="0"/>
              </a:rPr>
              <a:t>Based on the most common venues the Restaurants, Parks, Coffee Shop are similar in both Manhattan and Downtown Toronto. But based on the Clusters there is an another observation that Manhattan is more diverse in terms of availability of restaurants when compared to Downtown Toronto, There are Chinese restaurants, Italian Restaurants, Mexican Restaurants in Manhattan. This depicts that there are people of different cultures living in Manhattan. So, the people migrating from Downtown Toronto to Manhattan, New York will find it more similar as far the venues, Parks for children and Coffee shops are concerned and provides a great opportunity to explore the people from diverse cultures living in Manhattan. If the family is more interested in amenities like theatre, Park, Coffee Shop then Cluster 5 of Manhattan is more suitable but if they are interested to explore the diverse culture in Manhattan then Cluster 3 and Cluster 1 is more Suitable.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3951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1EE695-D91F-4567-9ED8-880B41FB55F9}"/>
              </a:ext>
            </a:extLst>
          </p:cNvPr>
          <p:cNvSpPr/>
          <p:nvPr/>
        </p:nvSpPr>
        <p:spPr>
          <a:xfrm>
            <a:off x="497840" y="990576"/>
            <a:ext cx="11135360" cy="4833887"/>
          </a:xfrm>
          <a:prstGeom prst="rect">
            <a:avLst/>
          </a:prstGeom>
        </p:spPr>
        <p:txBody>
          <a:bodyPr wrap="square">
            <a:spAutoFit/>
          </a:bodyPr>
          <a:lstStyle/>
          <a:p>
            <a:pPr>
              <a:lnSpc>
                <a:spcPct val="107000"/>
              </a:lnSpc>
              <a:spcAft>
                <a:spcPts val="800"/>
              </a:spcAft>
            </a:pPr>
            <a:r>
              <a:rPr lang="en-US" sz="35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 Conclusion</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Arial" panose="020B0604020202020204" pitchFamily="34" charset="0"/>
                <a:ea typeface="Calibri" panose="020F0502020204030204" pitchFamily="34" charset="0"/>
              </a:rPr>
              <a:t>This project helps a person migrating to new city and is unaware of the neighborhoods. But due to the love with his current neighborhood he wants to find a neighborhood similar to his current neighborhood. Based on the venue data we could find a similar neighborhood to the current neighborhood and in addition to that suggest more neighborhood options to the person who really wants to explore a diverse culture existing in the new place. We can further expand this idea such that based on the user input we can immediately give recommendations possible suitable neighborhood based on his current neighborhood information and also based on his favorite type of restaurant and food, favorite weekend venue etc. to recommend more suitable neighborhoods during their migration to a new city. </a:t>
            </a:r>
            <a:endParaRPr lang="en-US" sz="2400" dirty="0"/>
          </a:p>
        </p:txBody>
      </p:sp>
    </p:spTree>
    <p:extLst>
      <p:ext uri="{BB962C8B-B14F-4D97-AF65-F5344CB8AC3E}">
        <p14:creationId xmlns:p14="http://schemas.microsoft.com/office/powerpoint/2010/main" val="3477649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0A1FE9-510B-4400-A16B-5EFA7BF4E091}"/>
              </a:ext>
            </a:extLst>
          </p:cNvPr>
          <p:cNvSpPr/>
          <p:nvPr/>
        </p:nvSpPr>
        <p:spPr>
          <a:xfrm>
            <a:off x="933449" y="774427"/>
            <a:ext cx="10153651" cy="5570756"/>
          </a:xfrm>
          <a:prstGeom prst="rect">
            <a:avLst/>
          </a:prstGeom>
        </p:spPr>
        <p:txBody>
          <a:bodyPr wrap="square">
            <a:spAutoFit/>
          </a:bodyPr>
          <a:lstStyle/>
          <a:p>
            <a:pPr>
              <a:spcAft>
                <a:spcPts val="600"/>
              </a:spcAft>
            </a:pPr>
            <a:r>
              <a:rPr lang="en-US" sz="3900" b="0" dirty="0">
                <a:solidFill>
                  <a:srgbClr val="000000"/>
                </a:solidFill>
                <a:effectLst/>
                <a:latin typeface="Arial" panose="020B0604020202020204" pitchFamily="34" charset="0"/>
                <a:ea typeface="Times New Roman" panose="02020603050405020304" pitchFamily="18" charset="0"/>
              </a:rPr>
              <a:t>Business Problem:</a:t>
            </a:r>
            <a:endParaRPr lang="en-US" sz="3900" b="1" dirty="0">
              <a:effectLst/>
              <a:latin typeface="Times New Roman" panose="02020603050405020304" pitchFamily="18" charset="0"/>
              <a:ea typeface="Times New Roman" panose="02020603050405020304" pitchFamily="18" charset="0"/>
            </a:endParaRPr>
          </a:p>
          <a:p>
            <a:pPr>
              <a:spcAft>
                <a:spcPts val="600"/>
              </a:spcAft>
            </a:pPr>
            <a:r>
              <a:rPr lang="en-US" sz="2400" dirty="0">
                <a:solidFill>
                  <a:srgbClr val="000000"/>
                </a:solidFill>
                <a:latin typeface="Arial" panose="020B0604020202020204" pitchFamily="34" charset="0"/>
                <a:ea typeface="Times New Roman" panose="02020603050405020304" pitchFamily="18" charset="0"/>
              </a:rPr>
              <a:t>Today migration from one place to another place for better career opportunities is a most common phenomenon. Such a drastic change in the neighborhood from their currently habituated neighborhood is usually difficult for an individual and his family to adjust. On a positive note every city has its own unique and diverse neighborhoods which usually people like to explore. We can find aspects in which both the cities are similar based on the information like venues, tourist spots, restaurants etc. The goal is to analyze neighborhoods in cities and find similar neighborhoods to help people migrating to new cities to live comfortably as they are doing in their current city. In my case study, A person from Toronto wants to migrate to New York seeking a better career opportunity. By, Analyzing the Current Neighborhood of that person in Toronto we should be able to suggest a Similar Neighborhood for that person in New York.</a:t>
            </a:r>
            <a:endParaRPr lang="en-US"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74153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4387DD-1200-45AA-B2A7-F1E110D64C26}"/>
              </a:ext>
            </a:extLst>
          </p:cNvPr>
          <p:cNvSpPr/>
          <p:nvPr/>
        </p:nvSpPr>
        <p:spPr>
          <a:xfrm>
            <a:off x="280987" y="142875"/>
            <a:ext cx="11630025" cy="7479483"/>
          </a:xfrm>
          <a:prstGeom prst="rect">
            <a:avLst/>
          </a:prstGeom>
        </p:spPr>
        <p:txBody>
          <a:bodyPr wrap="square">
            <a:spAutoFit/>
          </a:bodyPr>
          <a:lstStyle/>
          <a:p>
            <a:pPr>
              <a:lnSpc>
                <a:spcPct val="107000"/>
              </a:lnSpc>
              <a:spcAft>
                <a:spcPts val="600"/>
              </a:spcAft>
            </a:pPr>
            <a:r>
              <a:rPr lang="en-US" sz="35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Data Acquisition and Data Cleaning</a:t>
            </a:r>
          </a:p>
          <a:p>
            <a:pPr>
              <a:lnSpc>
                <a:spcPct val="107000"/>
              </a:lnSpc>
              <a:spcAft>
                <a:spcPts val="6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30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Data Acquisition:</a:t>
            </a:r>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buAutoNum type="arabicPeriod"/>
            </a:pP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data on Neighborhoods and Boroughs in New York City is obtained from an open source spatial data repository. Link - </a:t>
            </a:r>
            <a:r>
              <a:rPr lang="en-US" sz="2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https://geo.nyu.edu/catalog/nyu_2451_34572</a:t>
            </a: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marL="457200" indent="-457200">
              <a:lnSpc>
                <a:spcPct val="107000"/>
              </a:lnSpc>
              <a:spcAft>
                <a:spcPts val="600"/>
              </a:spcAft>
              <a:buAutoNum type="arabicPeriod" startAt="2"/>
            </a:pP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data on Neighborhoods and Borough in Toronto the information is taken from the Wikipedia list. Link - </a:t>
            </a:r>
            <a:r>
              <a:rPr lang="en-US" sz="20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https://en.wikipedia.org/wiki/List_of_postal_codes_of_Canada:_M</a:t>
            </a:r>
            <a:endParaRPr lang="en-US" sz="20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buAutoNum type="arabicPeriod" startAt="2"/>
            </a:pP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Geo Spatial Coordinates CSV of the Toronto Neighborhoods and Borough is obtained from different dataset of Latitude and Longitude of different Postal Codes.</a:t>
            </a:r>
          </a:p>
          <a:p>
            <a:pPr marL="457200" indent="-457200">
              <a:lnSpc>
                <a:spcPct val="107000"/>
              </a:lnSpc>
              <a:spcAft>
                <a:spcPts val="600"/>
              </a:spcAft>
              <a:buAutoNum type="arabicPeriod" startAt="2"/>
            </a:pPr>
            <a:r>
              <a:rPr lang="en-US" sz="2400" dirty="0">
                <a:latin typeface="Arial" panose="020B0604020202020204" pitchFamily="34" charset="0"/>
                <a:cs typeface="Arial" panose="020B0604020202020204" pitchFamily="34" charset="0"/>
              </a:rPr>
              <a:t>The information such as venues, restaurants, parks, hotels etc. is collected using the Foursquare API for the neighborhoods in Toronto and New York. Foursquare API provides location-based experiences with information like venues, check-ins. Foursquare API provides the venue information in the JSON format.</a:t>
            </a:r>
            <a:endParaRPr lang="en-US"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6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buAutoNum type="arabicPeriod"/>
            </a:pPr>
            <a:endPar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25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5B41692-0A1B-4858-AFEA-553C6800BD78}"/>
              </a:ext>
            </a:extLst>
          </p:cNvPr>
          <p:cNvSpPr>
            <a:spLocks noChangeArrowheads="1"/>
          </p:cNvSpPr>
          <p:nvPr/>
        </p:nvSpPr>
        <p:spPr bwMode="auto">
          <a:xfrm>
            <a:off x="647700" y="361176"/>
            <a:ext cx="272382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 Cleaning:</a:t>
            </a:r>
            <a:endParaRPr kumimoji="0" lang="en-US" altLang="en-US" sz="3000" b="0" i="0" u="none" strike="noStrike" cap="none" normalizeH="0" baseline="0" dirty="0">
              <a:ln>
                <a:noFill/>
              </a:ln>
              <a:solidFill>
                <a:schemeClr val="tx1"/>
              </a:solidFill>
              <a:effectLst/>
              <a:latin typeface="Arial" panose="020B0604020202020204" pitchFamily="34" charset="0"/>
            </a:endParaRPr>
          </a:p>
        </p:txBody>
      </p:sp>
      <p:sp>
        <p:nvSpPr>
          <p:cNvPr id="4" name="Rectangle 3">
            <a:hlinkClick r:id="rId2"/>
            <a:extLst>
              <a:ext uri="{FF2B5EF4-FFF2-40B4-BE49-F238E27FC236}">
                <a16:creationId xmlns:a16="http://schemas.microsoft.com/office/drawing/2014/main" id="{560CA75F-6E2D-4EE3-A073-8A4FB4A72941}"/>
              </a:ext>
            </a:extLst>
          </p:cNvPr>
          <p:cNvSpPr>
            <a:spLocks noChangeArrowheads="1"/>
          </p:cNvSpPr>
          <p:nvPr/>
        </p:nvSpPr>
        <p:spPr bwMode="auto">
          <a:xfrm>
            <a:off x="838200" y="1034446"/>
            <a:ext cx="1000305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1. The data on Neighborhoods and Boroughs in New York City is </a:t>
            </a:r>
          </a:p>
          <a:p>
            <a:pPr lvl="0" eaLnBrk="0" fontAlgn="base" hangingPunct="0">
              <a:spcBef>
                <a:spcPct val="0"/>
              </a:spcBef>
              <a:spcAft>
                <a:spcPct val="0"/>
              </a:spcAft>
            </a:pP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obtained in the JSON Format. So </a:t>
            </a:r>
            <a:r>
              <a:rPr kumimoji="0" lang="en-US" altLang="en-US" sz="24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pandas.io.json</a:t>
            </a: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is used to transform </a:t>
            </a:r>
          </a:p>
          <a:p>
            <a:pPr lvl="0" eaLnBrk="0" fontAlgn="base" hangingPunct="0">
              <a:spcBef>
                <a:spcPct val="0"/>
              </a:spcBef>
              <a:spcAft>
                <a:spcPct val="0"/>
              </a:spcAft>
            </a:pP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this JSON data into Pandas </a:t>
            </a:r>
            <a:r>
              <a:rPr kumimoji="0" lang="en-US" altLang="en-US" sz="24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Dataframe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F06EB4A0-5611-49B6-BDB1-949FFEFA5351}"/>
              </a:ext>
            </a:extLst>
          </p:cNvPr>
          <p:cNvSpPr/>
          <p:nvPr/>
        </p:nvSpPr>
        <p:spPr>
          <a:xfrm>
            <a:off x="771525" y="2459504"/>
            <a:ext cx="9963150" cy="1938992"/>
          </a:xfrm>
          <a:prstGeom prst="rect">
            <a:avLst/>
          </a:prstGeom>
        </p:spPr>
        <p:txBody>
          <a:bodyPr wrap="square">
            <a:spAutoFit/>
          </a:bodyPr>
          <a:lstStyle/>
          <a:p>
            <a:r>
              <a:rPr lang="en-US" sz="2400" dirty="0">
                <a:solidFill>
                  <a:srgbClr val="000000"/>
                </a:solidFill>
                <a:latin typeface="Arial" panose="020B0604020202020204" pitchFamily="34" charset="0"/>
                <a:ea typeface="Times New Roman" panose="02020603050405020304" pitchFamily="18" charset="0"/>
              </a:rPr>
              <a:t> 2. The data of Neighborhoods of Toronto is obtained by Web Scraping                    the List of Postal Code of Canada : M using Beautiful Soap python package. Beautiful Soap is a popular python package for web scraping and parsing HTML files. The Resultant Pandas </a:t>
            </a:r>
            <a:r>
              <a:rPr lang="en-US" sz="2400" dirty="0" err="1">
                <a:solidFill>
                  <a:srgbClr val="000000"/>
                </a:solidFill>
                <a:latin typeface="Arial" panose="020B0604020202020204" pitchFamily="34" charset="0"/>
                <a:ea typeface="Times New Roman" panose="02020603050405020304" pitchFamily="18" charset="0"/>
              </a:rPr>
              <a:t>DataFrame</a:t>
            </a:r>
            <a:r>
              <a:rPr lang="en-US" sz="2400" dirty="0">
                <a:solidFill>
                  <a:srgbClr val="000000"/>
                </a:solidFill>
                <a:latin typeface="Arial" panose="020B0604020202020204" pitchFamily="34" charset="0"/>
                <a:ea typeface="Times New Roman" panose="02020603050405020304" pitchFamily="18" charset="0"/>
              </a:rPr>
              <a:t> of    Neighborhood of Toronto is created from the Wikipedia lists web page.</a:t>
            </a:r>
            <a:endParaRPr lang="en-US" sz="2400" dirty="0"/>
          </a:p>
        </p:txBody>
      </p:sp>
      <p:sp>
        <p:nvSpPr>
          <p:cNvPr id="6" name="Rectangle 5">
            <a:extLst>
              <a:ext uri="{FF2B5EF4-FFF2-40B4-BE49-F238E27FC236}">
                <a16:creationId xmlns:a16="http://schemas.microsoft.com/office/drawing/2014/main" id="{E278109F-C777-4C13-9932-967960480476}"/>
              </a:ext>
            </a:extLst>
          </p:cNvPr>
          <p:cNvSpPr/>
          <p:nvPr/>
        </p:nvSpPr>
        <p:spPr>
          <a:xfrm>
            <a:off x="838200" y="4586585"/>
            <a:ext cx="10003059" cy="1200329"/>
          </a:xfrm>
          <a:prstGeom prst="rect">
            <a:avLst/>
          </a:prstGeom>
        </p:spPr>
        <p:txBody>
          <a:bodyPr wrap="square">
            <a:spAutoFit/>
          </a:bodyPr>
          <a:lstStyle/>
          <a:p>
            <a:r>
              <a:rPr lang="en-US" sz="2400" dirty="0">
                <a:solidFill>
                  <a:srgbClr val="000000"/>
                </a:solidFill>
                <a:latin typeface="Arial" panose="020B0604020202020204" pitchFamily="34" charset="0"/>
                <a:ea typeface="Times New Roman" panose="02020603050405020304" pitchFamily="18" charset="0"/>
              </a:rPr>
              <a:t>3. The Geo Spatial Coordinates CSV is loaded into Pandas    </a:t>
            </a:r>
            <a:r>
              <a:rPr lang="en-US" sz="2400" dirty="0" err="1">
                <a:solidFill>
                  <a:srgbClr val="000000"/>
                </a:solidFill>
                <a:latin typeface="Arial" panose="020B0604020202020204" pitchFamily="34" charset="0"/>
                <a:ea typeface="Times New Roman" panose="02020603050405020304" pitchFamily="18" charset="0"/>
              </a:rPr>
              <a:t>Dataframe</a:t>
            </a:r>
            <a:r>
              <a:rPr lang="en-US" sz="2400" dirty="0">
                <a:solidFill>
                  <a:srgbClr val="000000"/>
                </a:solidFill>
                <a:latin typeface="Arial" panose="020B0604020202020204" pitchFamily="34" charset="0"/>
                <a:ea typeface="Times New Roman" panose="02020603050405020304" pitchFamily="18" charset="0"/>
              </a:rPr>
              <a:t> to obtain the latitude and longitude information of Postal Code of Borough and Neighborhoods of Toronto </a:t>
            </a:r>
            <a:endParaRPr lang="en-US" sz="2400" dirty="0"/>
          </a:p>
        </p:txBody>
      </p:sp>
    </p:spTree>
    <p:extLst>
      <p:ext uri="{BB962C8B-B14F-4D97-AF65-F5344CB8AC3E}">
        <p14:creationId xmlns:p14="http://schemas.microsoft.com/office/powerpoint/2010/main" val="5615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0E2F7E-C590-419B-B606-E525A42FF400}"/>
              </a:ext>
            </a:extLst>
          </p:cNvPr>
          <p:cNvSpPr/>
          <p:nvPr/>
        </p:nvSpPr>
        <p:spPr>
          <a:xfrm>
            <a:off x="885826" y="499586"/>
            <a:ext cx="10144124" cy="1569660"/>
          </a:xfrm>
          <a:prstGeom prst="rect">
            <a:avLst/>
          </a:prstGeom>
        </p:spPr>
        <p:txBody>
          <a:bodyPr wrap="square">
            <a:spAutoFit/>
          </a:bodyPr>
          <a:lstStyle/>
          <a:p>
            <a:r>
              <a:rPr lang="en-US" sz="2400" dirty="0">
                <a:solidFill>
                  <a:srgbClr val="000000"/>
                </a:solidFill>
                <a:latin typeface="Arial" panose="020B0604020202020204" pitchFamily="34" charset="0"/>
                <a:ea typeface="Times New Roman" panose="02020603050405020304" pitchFamily="18" charset="0"/>
              </a:rPr>
              <a:t>4. The Pandas </a:t>
            </a:r>
            <a:r>
              <a:rPr lang="en-US" sz="2400" dirty="0" err="1">
                <a:solidFill>
                  <a:srgbClr val="000000"/>
                </a:solidFill>
                <a:latin typeface="Arial" panose="020B0604020202020204" pitchFamily="34" charset="0"/>
                <a:ea typeface="Times New Roman" panose="02020603050405020304" pitchFamily="18" charset="0"/>
              </a:rPr>
              <a:t>Dataframe</a:t>
            </a:r>
            <a:r>
              <a:rPr lang="en-US" sz="2400" dirty="0">
                <a:solidFill>
                  <a:srgbClr val="000000"/>
                </a:solidFill>
                <a:latin typeface="Arial" panose="020B0604020202020204" pitchFamily="34" charset="0"/>
                <a:ea typeface="Times New Roman" panose="02020603050405020304" pitchFamily="18" charset="0"/>
              </a:rPr>
              <a:t> on Borough and Neighborhoods of Toronto is merged with the Geo Spatial Coordinates CSV of Toronto to obtain a single </a:t>
            </a:r>
            <a:r>
              <a:rPr lang="en-US" sz="2400" dirty="0" err="1">
                <a:solidFill>
                  <a:srgbClr val="000000"/>
                </a:solidFill>
                <a:latin typeface="Arial" panose="020B0604020202020204" pitchFamily="34" charset="0"/>
                <a:ea typeface="Times New Roman" panose="02020603050405020304" pitchFamily="18" charset="0"/>
              </a:rPr>
              <a:t>Dataframe</a:t>
            </a:r>
            <a:r>
              <a:rPr lang="en-US" sz="2400" dirty="0">
                <a:solidFill>
                  <a:srgbClr val="000000"/>
                </a:solidFill>
                <a:latin typeface="Arial" panose="020B0604020202020204" pitchFamily="34" charset="0"/>
                <a:ea typeface="Times New Roman" panose="02020603050405020304" pitchFamily="18" charset="0"/>
              </a:rPr>
              <a:t> consisting Neighborhoods and Borough of Toronto and their respective Latitude and Longitude information </a:t>
            </a:r>
            <a:endParaRPr lang="en-US" sz="2400" dirty="0"/>
          </a:p>
        </p:txBody>
      </p:sp>
      <p:sp>
        <p:nvSpPr>
          <p:cNvPr id="3" name="Rectangle 2">
            <a:extLst>
              <a:ext uri="{FF2B5EF4-FFF2-40B4-BE49-F238E27FC236}">
                <a16:creationId xmlns:a16="http://schemas.microsoft.com/office/drawing/2014/main" id="{982C20FF-AB8F-4E66-A092-5AA676E6C1EB}"/>
              </a:ext>
            </a:extLst>
          </p:cNvPr>
          <p:cNvSpPr/>
          <p:nvPr/>
        </p:nvSpPr>
        <p:spPr>
          <a:xfrm>
            <a:off x="885826" y="2283603"/>
            <a:ext cx="9524999" cy="1569660"/>
          </a:xfrm>
          <a:prstGeom prst="rect">
            <a:avLst/>
          </a:prstGeom>
        </p:spPr>
        <p:txBody>
          <a:bodyPr wrap="square">
            <a:spAutoFit/>
          </a:bodyPr>
          <a:lstStyle/>
          <a:p>
            <a:r>
              <a:rPr lang="en-US" sz="2400" dirty="0">
                <a:solidFill>
                  <a:srgbClr val="000000"/>
                </a:solidFill>
                <a:latin typeface="Arial" panose="020B0604020202020204" pitchFamily="34" charset="0"/>
                <a:ea typeface="Times New Roman" panose="02020603050405020304" pitchFamily="18" charset="0"/>
              </a:rPr>
              <a:t>5. The </a:t>
            </a:r>
            <a:r>
              <a:rPr lang="en-US" sz="2400" dirty="0" err="1">
                <a:solidFill>
                  <a:srgbClr val="000000"/>
                </a:solidFill>
                <a:latin typeface="Arial" panose="020B0604020202020204" pitchFamily="34" charset="0"/>
                <a:ea typeface="Times New Roman" panose="02020603050405020304" pitchFamily="18" charset="0"/>
              </a:rPr>
              <a:t>FourSquare</a:t>
            </a:r>
            <a:r>
              <a:rPr lang="en-US" sz="2400" dirty="0">
                <a:solidFill>
                  <a:srgbClr val="000000"/>
                </a:solidFill>
                <a:latin typeface="Arial" panose="020B0604020202020204" pitchFamily="34" charset="0"/>
                <a:ea typeface="Times New Roman" panose="02020603050405020304" pitchFamily="18" charset="0"/>
              </a:rPr>
              <a:t> API venue information is obtained through API call using requests python package through </a:t>
            </a:r>
            <a:r>
              <a:rPr lang="en-US" sz="2400" dirty="0" err="1">
                <a:solidFill>
                  <a:srgbClr val="000000"/>
                </a:solidFill>
                <a:latin typeface="Arial" panose="020B0604020202020204" pitchFamily="34" charset="0"/>
                <a:ea typeface="Times New Roman" panose="02020603050405020304" pitchFamily="18" charset="0"/>
              </a:rPr>
              <a:t>FourSquare</a:t>
            </a:r>
            <a:r>
              <a:rPr lang="en-US" sz="2400" dirty="0">
                <a:solidFill>
                  <a:srgbClr val="000000"/>
                </a:solidFill>
                <a:latin typeface="Arial" panose="020B0604020202020204" pitchFamily="34" charset="0"/>
                <a:ea typeface="Times New Roman" panose="02020603050405020304" pitchFamily="18" charset="0"/>
              </a:rPr>
              <a:t> API credentials. The obtained result is JSON using </a:t>
            </a:r>
            <a:r>
              <a:rPr lang="en-US" sz="2400" dirty="0" err="1">
                <a:solidFill>
                  <a:srgbClr val="000000"/>
                </a:solidFill>
                <a:latin typeface="Arial" panose="020B0604020202020204" pitchFamily="34" charset="0"/>
                <a:ea typeface="Times New Roman" panose="02020603050405020304" pitchFamily="18" charset="0"/>
              </a:rPr>
              <a:t>pandas.io.json</a:t>
            </a:r>
            <a:r>
              <a:rPr lang="en-US" sz="2400" dirty="0">
                <a:solidFill>
                  <a:srgbClr val="000000"/>
                </a:solidFill>
                <a:latin typeface="Arial" panose="020B0604020202020204" pitchFamily="34" charset="0"/>
                <a:ea typeface="Times New Roman" panose="02020603050405020304" pitchFamily="18" charset="0"/>
              </a:rPr>
              <a:t> the JSON is transformed into a pandas </a:t>
            </a:r>
            <a:r>
              <a:rPr lang="en-US" sz="2400" dirty="0" err="1">
                <a:solidFill>
                  <a:srgbClr val="000000"/>
                </a:solidFill>
                <a:latin typeface="Arial" panose="020B0604020202020204" pitchFamily="34" charset="0"/>
                <a:ea typeface="Times New Roman" panose="02020603050405020304" pitchFamily="18" charset="0"/>
              </a:rPr>
              <a:t>Dataframe</a:t>
            </a:r>
            <a:r>
              <a:rPr lang="en-US" sz="2400" dirty="0">
                <a:solidFill>
                  <a:srgbClr val="000000"/>
                </a:solidFill>
                <a:latin typeface="Arial" panose="020B0604020202020204" pitchFamily="34" charset="0"/>
                <a:ea typeface="Times New Roman" panose="02020603050405020304" pitchFamily="18" charset="0"/>
              </a:rPr>
              <a:t>.</a:t>
            </a:r>
            <a:endParaRPr lang="en-US" sz="2400" dirty="0"/>
          </a:p>
        </p:txBody>
      </p:sp>
      <p:sp>
        <p:nvSpPr>
          <p:cNvPr id="4" name="Rectangle 3">
            <a:extLst>
              <a:ext uri="{FF2B5EF4-FFF2-40B4-BE49-F238E27FC236}">
                <a16:creationId xmlns:a16="http://schemas.microsoft.com/office/drawing/2014/main" id="{B8E9DDFE-7CD2-4A38-A1A9-E918081C8021}"/>
              </a:ext>
            </a:extLst>
          </p:cNvPr>
          <p:cNvSpPr/>
          <p:nvPr/>
        </p:nvSpPr>
        <p:spPr>
          <a:xfrm>
            <a:off x="819150" y="4049015"/>
            <a:ext cx="10848975" cy="2677656"/>
          </a:xfrm>
          <a:prstGeom prst="rect">
            <a:avLst/>
          </a:prstGeom>
        </p:spPr>
        <p:txBody>
          <a:bodyPr wrap="square">
            <a:spAutoFit/>
          </a:bodyPr>
          <a:lstStyle/>
          <a:p>
            <a:r>
              <a:rPr lang="en-US" sz="2400" dirty="0">
                <a:solidFill>
                  <a:srgbClr val="000000"/>
                </a:solidFill>
                <a:latin typeface="Arial" panose="020B0604020202020204" pitchFamily="34" charset="0"/>
                <a:ea typeface="Times New Roman" panose="02020603050405020304" pitchFamily="18" charset="0"/>
              </a:rPr>
              <a:t>6. The Final </a:t>
            </a:r>
            <a:r>
              <a:rPr lang="en-US" sz="2400" dirty="0" err="1">
                <a:solidFill>
                  <a:srgbClr val="000000"/>
                </a:solidFill>
                <a:latin typeface="Arial" panose="020B0604020202020204" pitchFamily="34" charset="0"/>
                <a:ea typeface="Times New Roman" panose="02020603050405020304" pitchFamily="18" charset="0"/>
              </a:rPr>
              <a:t>Dataframe</a:t>
            </a:r>
            <a:r>
              <a:rPr lang="en-US" sz="2400" dirty="0">
                <a:solidFill>
                  <a:srgbClr val="000000"/>
                </a:solidFill>
                <a:latin typeface="Arial" panose="020B0604020202020204" pitchFamily="34" charset="0"/>
                <a:ea typeface="Times New Roman" panose="02020603050405020304" pitchFamily="18" charset="0"/>
              </a:rPr>
              <a:t> after combining the </a:t>
            </a:r>
            <a:r>
              <a:rPr lang="en-US" sz="2400" dirty="0" err="1">
                <a:solidFill>
                  <a:srgbClr val="000000"/>
                </a:solidFill>
                <a:latin typeface="Arial" panose="020B0604020202020204" pitchFamily="34" charset="0"/>
                <a:ea typeface="Times New Roman" panose="02020603050405020304" pitchFamily="18" charset="0"/>
              </a:rPr>
              <a:t>FourSquare</a:t>
            </a:r>
            <a:r>
              <a:rPr lang="en-US" sz="2400" dirty="0">
                <a:solidFill>
                  <a:srgbClr val="000000"/>
                </a:solidFill>
                <a:latin typeface="Arial" panose="020B0604020202020204" pitchFamily="34" charset="0"/>
                <a:ea typeface="Times New Roman" panose="02020603050405020304" pitchFamily="18" charset="0"/>
              </a:rPr>
              <a:t> API venue data with the </a:t>
            </a:r>
            <a:r>
              <a:rPr lang="en-US" sz="2400" dirty="0" err="1">
                <a:solidFill>
                  <a:srgbClr val="000000"/>
                </a:solidFill>
                <a:latin typeface="Arial" panose="020B0604020202020204" pitchFamily="34" charset="0"/>
                <a:ea typeface="Times New Roman" panose="02020603050405020304" pitchFamily="18" charset="0"/>
              </a:rPr>
              <a:t>Dataframe</a:t>
            </a:r>
            <a:r>
              <a:rPr lang="en-US" sz="2400" dirty="0">
                <a:solidFill>
                  <a:srgbClr val="000000"/>
                </a:solidFill>
                <a:latin typeface="Arial" panose="020B0604020202020204" pitchFamily="34" charset="0"/>
                <a:ea typeface="Times New Roman" panose="02020603050405020304" pitchFamily="18" charset="0"/>
              </a:rPr>
              <a:t> of Neighborhoods and Borough of Toronto and New York Cities </a:t>
            </a:r>
            <a:r>
              <a:rPr lang="en-US" sz="2400" dirty="0" err="1">
                <a:solidFill>
                  <a:srgbClr val="000000"/>
                </a:solidFill>
                <a:latin typeface="Arial" panose="020B0604020202020204" pitchFamily="34" charset="0"/>
                <a:ea typeface="Times New Roman" panose="02020603050405020304" pitchFamily="18" charset="0"/>
              </a:rPr>
              <a:t>Seperately</a:t>
            </a:r>
            <a:r>
              <a:rPr lang="en-US" sz="2400" dirty="0">
                <a:solidFill>
                  <a:srgbClr val="000000"/>
                </a:solidFill>
                <a:latin typeface="Arial" panose="020B0604020202020204" pitchFamily="34" charset="0"/>
                <a:ea typeface="Times New Roman" panose="02020603050405020304" pitchFamily="18" charset="0"/>
              </a:rPr>
              <a:t> and renaming the Columns of the resulting </a:t>
            </a:r>
            <a:r>
              <a:rPr lang="en-US" sz="2400" dirty="0" err="1">
                <a:solidFill>
                  <a:srgbClr val="000000"/>
                </a:solidFill>
                <a:latin typeface="Arial" panose="020B0604020202020204" pitchFamily="34" charset="0"/>
                <a:ea typeface="Times New Roman" panose="02020603050405020304" pitchFamily="18" charset="0"/>
              </a:rPr>
              <a:t>Dataframe</a:t>
            </a:r>
            <a:r>
              <a:rPr lang="en-US" sz="2400" dirty="0">
                <a:solidFill>
                  <a:srgbClr val="000000"/>
                </a:solidFill>
                <a:latin typeface="Arial" panose="020B0604020202020204" pitchFamily="34" charset="0"/>
                <a:ea typeface="Times New Roman" panose="02020603050405020304" pitchFamily="18" charset="0"/>
              </a:rPr>
              <a:t> { name – Venue , </a:t>
            </a:r>
            <a:r>
              <a:rPr lang="en-US" sz="2400" dirty="0" err="1">
                <a:solidFill>
                  <a:srgbClr val="000000"/>
                </a:solidFill>
                <a:latin typeface="Arial" panose="020B0604020202020204" pitchFamily="34" charset="0"/>
                <a:ea typeface="Times New Roman" panose="02020603050405020304" pitchFamily="18" charset="0"/>
              </a:rPr>
              <a:t>lat</a:t>
            </a:r>
            <a:r>
              <a:rPr lang="en-US" sz="2400" dirty="0">
                <a:solidFill>
                  <a:srgbClr val="000000"/>
                </a:solidFill>
                <a:latin typeface="Arial" panose="020B0604020202020204" pitchFamily="34" charset="0"/>
                <a:ea typeface="Times New Roman" panose="02020603050405020304" pitchFamily="18" charset="0"/>
              </a:rPr>
              <a:t> – Venue Latitude , </a:t>
            </a:r>
            <a:r>
              <a:rPr lang="en-US" sz="2400" dirty="0" err="1">
                <a:solidFill>
                  <a:srgbClr val="000000"/>
                </a:solidFill>
                <a:latin typeface="Arial" panose="020B0604020202020204" pitchFamily="34" charset="0"/>
                <a:ea typeface="Times New Roman" panose="02020603050405020304" pitchFamily="18" charset="0"/>
              </a:rPr>
              <a:t>lng</a:t>
            </a:r>
            <a:r>
              <a:rPr lang="en-US" sz="2400" dirty="0">
                <a:solidFill>
                  <a:srgbClr val="000000"/>
                </a:solidFill>
                <a:latin typeface="Arial" panose="020B0604020202020204" pitchFamily="34" charset="0"/>
                <a:ea typeface="Times New Roman" panose="02020603050405020304" pitchFamily="18" charset="0"/>
              </a:rPr>
              <a:t> – Venue Longitude and categories – Venue Category }. The </a:t>
            </a:r>
            <a:r>
              <a:rPr lang="en-US" sz="2400" dirty="0" err="1">
                <a:solidFill>
                  <a:srgbClr val="000000"/>
                </a:solidFill>
                <a:latin typeface="Arial" panose="020B0604020202020204" pitchFamily="34" charset="0"/>
                <a:ea typeface="Times New Roman" panose="02020603050405020304" pitchFamily="18" charset="0"/>
              </a:rPr>
              <a:t>Dataframe</a:t>
            </a:r>
            <a:r>
              <a:rPr lang="en-US" sz="2400" dirty="0">
                <a:solidFill>
                  <a:srgbClr val="000000"/>
                </a:solidFill>
                <a:latin typeface="Arial" panose="020B0604020202020204" pitchFamily="34" charset="0"/>
                <a:ea typeface="Times New Roman" panose="02020603050405020304" pitchFamily="18" charset="0"/>
              </a:rPr>
              <a:t> obtained for </a:t>
            </a:r>
            <a:r>
              <a:rPr lang="en-US" sz="2400" dirty="0" err="1">
                <a:solidFill>
                  <a:srgbClr val="000000"/>
                </a:solidFill>
                <a:latin typeface="Arial" panose="020B0604020202020204" pitchFamily="34" charset="0"/>
                <a:ea typeface="Times New Roman" panose="02020603050405020304" pitchFamily="18" charset="0"/>
              </a:rPr>
              <a:t>Newyork</a:t>
            </a:r>
            <a:r>
              <a:rPr lang="en-US" sz="2400" dirty="0">
                <a:solidFill>
                  <a:srgbClr val="000000"/>
                </a:solidFill>
                <a:latin typeface="Arial" panose="020B0604020202020204" pitchFamily="34" charset="0"/>
                <a:ea typeface="Times New Roman" panose="02020603050405020304" pitchFamily="18" charset="0"/>
              </a:rPr>
              <a:t> after keeping only Manhattan Borough and The </a:t>
            </a:r>
            <a:r>
              <a:rPr lang="en-US" sz="2400" dirty="0" err="1">
                <a:solidFill>
                  <a:srgbClr val="000000"/>
                </a:solidFill>
                <a:latin typeface="Arial" panose="020B0604020202020204" pitchFamily="34" charset="0"/>
                <a:ea typeface="Times New Roman" panose="02020603050405020304" pitchFamily="18" charset="0"/>
              </a:rPr>
              <a:t>Dataframe</a:t>
            </a:r>
            <a:r>
              <a:rPr lang="en-US" sz="2400" dirty="0">
                <a:solidFill>
                  <a:srgbClr val="000000"/>
                </a:solidFill>
                <a:latin typeface="Arial" panose="020B0604020202020204" pitchFamily="34" charset="0"/>
                <a:ea typeface="Times New Roman" panose="02020603050405020304" pitchFamily="18" charset="0"/>
              </a:rPr>
              <a:t> obtained for Toronto after keeping only Downtown Toronto Borough</a:t>
            </a:r>
            <a:endParaRPr lang="en-US" sz="2400" dirty="0"/>
          </a:p>
        </p:txBody>
      </p:sp>
    </p:spTree>
    <p:extLst>
      <p:ext uri="{BB962C8B-B14F-4D97-AF65-F5344CB8AC3E}">
        <p14:creationId xmlns:p14="http://schemas.microsoft.com/office/powerpoint/2010/main" val="27041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1DADEC-AD9E-4214-80FA-ADF670A5FC3F}"/>
              </a:ext>
            </a:extLst>
          </p:cNvPr>
          <p:cNvSpPr/>
          <p:nvPr/>
        </p:nvSpPr>
        <p:spPr>
          <a:xfrm>
            <a:off x="466724" y="120237"/>
            <a:ext cx="10620375" cy="2573269"/>
          </a:xfrm>
          <a:prstGeom prst="rect">
            <a:avLst/>
          </a:prstGeom>
        </p:spPr>
        <p:txBody>
          <a:bodyPr wrap="square">
            <a:spAutoFit/>
          </a:bodyPr>
          <a:lstStyle/>
          <a:p>
            <a:pPr>
              <a:lnSpc>
                <a:spcPct val="107000"/>
              </a:lnSpc>
              <a:spcAft>
                <a:spcPts val="800"/>
              </a:spcAft>
            </a:pPr>
            <a:r>
              <a:rPr lang="en-US" sz="35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 Methodology</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30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Data Analysis:</a:t>
            </a:r>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000000"/>
                </a:solidFill>
                <a:latin typeface="Arial" panose="020B0604020202020204" pitchFamily="34" charset="0"/>
                <a:ea typeface="Times New Roman" panose="02020603050405020304" pitchFamily="18" charset="0"/>
              </a:rPr>
              <a:t>Separate Data Analysis is performed for the Venue Data Extracted for the Neighborhoods of Toronto and Neighborhoods of New York. The areas Highlighted in Blue in the Map are the Neighborhoods of </a:t>
            </a:r>
            <a:r>
              <a:rPr lang="en-US" sz="2000" dirty="0" err="1">
                <a:solidFill>
                  <a:srgbClr val="000000"/>
                </a:solidFill>
                <a:latin typeface="Arial" panose="020B0604020202020204" pitchFamily="34" charset="0"/>
                <a:ea typeface="Times New Roman" panose="02020603050405020304" pitchFamily="18" charset="0"/>
              </a:rPr>
              <a:t>Newyork</a:t>
            </a:r>
            <a:r>
              <a:rPr lang="en-US" sz="2000" dirty="0">
                <a:solidFill>
                  <a:srgbClr val="000000"/>
                </a:solidFill>
                <a:latin typeface="Arial" panose="020B0604020202020204" pitchFamily="34" charset="0"/>
                <a:ea typeface="Times New Roman" panose="02020603050405020304" pitchFamily="18" charset="0"/>
              </a:rPr>
              <a:t> that is plotted using Folium from the </a:t>
            </a:r>
            <a:r>
              <a:rPr lang="en-US" sz="2000" dirty="0" err="1">
                <a:solidFill>
                  <a:srgbClr val="000000"/>
                </a:solidFill>
                <a:latin typeface="Arial" panose="020B0604020202020204" pitchFamily="34" charset="0"/>
                <a:ea typeface="Times New Roman" panose="02020603050405020304" pitchFamily="18" charset="0"/>
              </a:rPr>
              <a:t>Newyork</a:t>
            </a:r>
            <a:r>
              <a:rPr lang="en-US" sz="2000" dirty="0">
                <a:solidFill>
                  <a:srgbClr val="000000"/>
                </a:solidFill>
                <a:latin typeface="Arial" panose="020B0604020202020204" pitchFamily="34" charset="0"/>
                <a:ea typeface="Times New Roman" panose="02020603050405020304" pitchFamily="18" charset="0"/>
              </a:rPr>
              <a:t> Borough Neighborhoods </a:t>
            </a:r>
            <a:r>
              <a:rPr lang="en-US" sz="2000" dirty="0" err="1">
                <a:solidFill>
                  <a:srgbClr val="000000"/>
                </a:solidFill>
                <a:latin typeface="Arial" panose="020B0604020202020204" pitchFamily="34" charset="0"/>
                <a:ea typeface="Times New Roman" panose="02020603050405020304" pitchFamily="18" charset="0"/>
              </a:rPr>
              <a:t>Dataframe</a:t>
            </a:r>
            <a:endParaRPr lang="en-US" sz="2000" dirty="0"/>
          </a:p>
        </p:txBody>
      </p:sp>
      <p:pic>
        <p:nvPicPr>
          <p:cNvPr id="3" name="Picture 2" descr="A picture containing text, map&#10;&#10;Description automatically generated">
            <a:extLst>
              <a:ext uri="{FF2B5EF4-FFF2-40B4-BE49-F238E27FC236}">
                <a16:creationId xmlns:a16="http://schemas.microsoft.com/office/drawing/2014/main" id="{AC11794D-62D3-4D39-A3A4-51F8A7DDA47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57324" y="2693506"/>
            <a:ext cx="8010525" cy="4183544"/>
          </a:xfrm>
          <a:prstGeom prst="rect">
            <a:avLst/>
          </a:prstGeom>
        </p:spPr>
      </p:pic>
    </p:spTree>
    <p:extLst>
      <p:ext uri="{BB962C8B-B14F-4D97-AF65-F5344CB8AC3E}">
        <p14:creationId xmlns:p14="http://schemas.microsoft.com/office/powerpoint/2010/main" val="58413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EA8F2F-9277-4220-BF22-416C07148B8F}"/>
              </a:ext>
            </a:extLst>
          </p:cNvPr>
          <p:cNvSpPr/>
          <p:nvPr/>
        </p:nvSpPr>
        <p:spPr>
          <a:xfrm>
            <a:off x="714375" y="514351"/>
            <a:ext cx="10734675" cy="1569660"/>
          </a:xfrm>
          <a:prstGeom prst="rect">
            <a:avLst/>
          </a:prstGeom>
        </p:spPr>
        <p:txBody>
          <a:bodyPr wrap="square">
            <a:spAutoFit/>
          </a:bodyPr>
          <a:lstStyle/>
          <a:p>
            <a:r>
              <a:rPr lang="en-US" sz="2400" dirty="0">
                <a:solidFill>
                  <a:srgbClr val="000000"/>
                </a:solidFill>
                <a:latin typeface="Arial" panose="020B0604020202020204" pitchFamily="34" charset="0"/>
                <a:ea typeface="Times New Roman" panose="02020603050405020304" pitchFamily="18" charset="0"/>
              </a:rPr>
              <a:t>A </a:t>
            </a:r>
            <a:r>
              <a:rPr lang="en-US" sz="2400" dirty="0" err="1">
                <a:solidFill>
                  <a:srgbClr val="000000"/>
                </a:solidFill>
                <a:latin typeface="Arial" panose="020B0604020202020204" pitchFamily="34" charset="0"/>
                <a:ea typeface="Times New Roman" panose="02020603050405020304" pitchFamily="18" charset="0"/>
              </a:rPr>
              <a:t>Dataframe</a:t>
            </a:r>
            <a:r>
              <a:rPr lang="en-US" sz="2400" dirty="0">
                <a:solidFill>
                  <a:srgbClr val="000000"/>
                </a:solidFill>
                <a:latin typeface="Arial" panose="020B0604020202020204" pitchFamily="34" charset="0"/>
                <a:ea typeface="Times New Roman" panose="02020603050405020304" pitchFamily="18" charset="0"/>
              </a:rPr>
              <a:t> of Borough Manhattan is created with it’s neighborhoods containing latitude and longitude. The Manhattan Neighborhoods are separately viewed using Folium for better understanding the Manhattan Neighborhoods </a:t>
            </a:r>
            <a:endParaRPr lang="en-US" sz="2400" dirty="0"/>
          </a:p>
        </p:txBody>
      </p:sp>
      <p:pic>
        <p:nvPicPr>
          <p:cNvPr id="6" name="Picture 5">
            <a:extLst>
              <a:ext uri="{FF2B5EF4-FFF2-40B4-BE49-F238E27FC236}">
                <a16:creationId xmlns:a16="http://schemas.microsoft.com/office/drawing/2014/main" id="{AD2DD77F-D0BB-4F7B-BB1E-655CFB9AE78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39899" y="2084011"/>
            <a:ext cx="8337551" cy="4714875"/>
          </a:xfrm>
          <a:prstGeom prst="rect">
            <a:avLst/>
          </a:prstGeom>
        </p:spPr>
      </p:pic>
    </p:spTree>
    <p:extLst>
      <p:ext uri="{BB962C8B-B14F-4D97-AF65-F5344CB8AC3E}">
        <p14:creationId xmlns:p14="http://schemas.microsoft.com/office/powerpoint/2010/main" val="57128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5B36AC-2F26-4F81-8054-8C8378ADC385}"/>
              </a:ext>
            </a:extLst>
          </p:cNvPr>
          <p:cNvSpPr/>
          <p:nvPr/>
        </p:nvSpPr>
        <p:spPr>
          <a:xfrm>
            <a:off x="733424" y="567035"/>
            <a:ext cx="10448925" cy="830997"/>
          </a:xfrm>
          <a:prstGeom prst="rect">
            <a:avLst/>
          </a:prstGeom>
        </p:spPr>
        <p:txBody>
          <a:bodyPr wrap="square">
            <a:spAutoFit/>
          </a:bodyPr>
          <a:lstStyle/>
          <a:p>
            <a:r>
              <a:rPr lang="en-US" sz="2400" dirty="0">
                <a:solidFill>
                  <a:srgbClr val="000000"/>
                </a:solidFill>
                <a:latin typeface="Arial" panose="020B0604020202020204" pitchFamily="34" charset="0"/>
                <a:ea typeface="Times New Roman" panose="02020603050405020304" pitchFamily="18" charset="0"/>
              </a:rPr>
              <a:t>The areas highlighted in Blue in the Map are the Neighborhoods of Toronto that is plotted using Folium from the Toronto Borough Neighborhoods Data </a:t>
            </a:r>
            <a:endParaRPr lang="en-US" sz="2400" dirty="0"/>
          </a:p>
        </p:txBody>
      </p:sp>
      <p:pic>
        <p:nvPicPr>
          <p:cNvPr id="3" name="Picture 2" descr="A picture containing text, map&#10;&#10;Description automatically generated">
            <a:extLst>
              <a:ext uri="{FF2B5EF4-FFF2-40B4-BE49-F238E27FC236}">
                <a16:creationId xmlns:a16="http://schemas.microsoft.com/office/drawing/2014/main" id="{85739CA0-F2EC-4A63-89BD-08E961BB09B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90674" y="1757680"/>
            <a:ext cx="8562975" cy="4357370"/>
          </a:xfrm>
          <a:prstGeom prst="rect">
            <a:avLst/>
          </a:prstGeom>
        </p:spPr>
      </p:pic>
    </p:spTree>
    <p:extLst>
      <p:ext uri="{BB962C8B-B14F-4D97-AF65-F5344CB8AC3E}">
        <p14:creationId xmlns:p14="http://schemas.microsoft.com/office/powerpoint/2010/main" val="161967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1627</Words>
  <Application>Microsoft Office PowerPoint</Application>
  <PresentationFormat>Widescreen</PresentationFormat>
  <Paragraphs>66</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IBM DataScience Final Capstone  Battle of Neighborhoods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Seerapu, Pankaj (uic37799)</dc:creator>
  <cp:lastModifiedBy>Seerapu, Pankaj (uic37799)</cp:lastModifiedBy>
  <cp:revision>31</cp:revision>
  <dcterms:created xsi:type="dcterms:W3CDTF">2020-05-01T00:03:48Z</dcterms:created>
  <dcterms:modified xsi:type="dcterms:W3CDTF">2020-05-01T00:51:11Z</dcterms:modified>
</cp:coreProperties>
</file>