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67" r:id="rId2"/>
    <p:sldId id="300" r:id="rId3"/>
    <p:sldId id="301" r:id="rId4"/>
    <p:sldId id="323" r:id="rId5"/>
    <p:sldId id="324" r:id="rId6"/>
    <p:sldId id="325" r:id="rId7"/>
    <p:sldId id="326" r:id="rId8"/>
    <p:sldId id="327" r:id="rId9"/>
    <p:sldId id="328" r:id="rId10"/>
    <p:sldId id="282" r:id="rId11"/>
    <p:sldId id="276" r:id="rId12"/>
    <p:sldId id="284" r:id="rId13"/>
    <p:sldId id="275" r:id="rId14"/>
    <p:sldId id="277" r:id="rId15"/>
    <p:sldId id="314" r:id="rId16"/>
    <p:sldId id="287" r:id="rId17"/>
    <p:sldId id="330" r:id="rId18"/>
    <p:sldId id="303" r:id="rId19"/>
    <p:sldId id="302" r:id="rId20"/>
    <p:sldId id="317" r:id="rId21"/>
    <p:sldId id="331" r:id="rId22"/>
    <p:sldId id="269" r:id="rId23"/>
    <p:sldId id="292" r:id="rId24"/>
    <p:sldId id="271" r:id="rId25"/>
    <p:sldId id="329" r:id="rId26"/>
    <p:sldId id="332" r:id="rId27"/>
    <p:sldId id="333" r:id="rId28"/>
    <p:sldId id="288" r:id="rId29"/>
    <p:sldId id="304" r:id="rId30"/>
    <p:sldId id="278" r:id="rId31"/>
    <p:sldId id="321" r:id="rId32"/>
    <p:sldId id="334" r:id="rId33"/>
    <p:sldId id="272" r:id="rId34"/>
    <p:sldId id="279" r:id="rId35"/>
    <p:sldId id="335" r:id="rId36"/>
    <p:sldId id="336" r:id="rId37"/>
    <p:sldId id="337" r:id="rId38"/>
    <p:sldId id="338" r:id="rId39"/>
    <p:sldId id="339" r:id="rId40"/>
    <p:sldId id="340" r:id="rId41"/>
    <p:sldId id="341" r:id="rId42"/>
    <p:sldId id="351" r:id="rId43"/>
    <p:sldId id="352" r:id="rId44"/>
    <p:sldId id="315" r:id="rId45"/>
    <p:sldId id="290" r:id="rId46"/>
    <p:sldId id="306" r:id="rId47"/>
    <p:sldId id="318" r:id="rId48"/>
    <p:sldId id="343" r:id="rId49"/>
    <p:sldId id="316" r:id="rId50"/>
    <p:sldId id="319" r:id="rId51"/>
    <p:sldId id="320" r:id="rId52"/>
    <p:sldId id="322" r:id="rId53"/>
    <p:sldId id="296"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9FB"/>
    <a:srgbClr val="F1E4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1659" autoAdjust="0"/>
  </p:normalViewPr>
  <p:slideViewPr>
    <p:cSldViewPr>
      <p:cViewPr varScale="1">
        <p:scale>
          <a:sx n="62" d="100"/>
          <a:sy n="62" d="100"/>
        </p:scale>
        <p:origin x="-1906" y="-96"/>
      </p:cViewPr>
      <p:guideLst>
        <p:guide orient="horz" pos="2160"/>
        <p:guide pos="2880"/>
      </p:guideLst>
    </p:cSldViewPr>
  </p:slideViewPr>
  <p:notesTextViewPr>
    <p:cViewPr>
      <p:scale>
        <a:sx n="1" d="1"/>
        <a:sy n="1" d="1"/>
      </p:scale>
      <p:origin x="0" y="1877"/>
    </p:cViewPr>
  </p:notesTextViewPr>
  <p:sorterViewPr>
    <p:cViewPr>
      <p:scale>
        <a:sx n="120" d="100"/>
        <a:sy n="120" d="100"/>
      </p:scale>
      <p:origin x="0" y="93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E5A8E7-C4D9-4713-A427-6088D9C9E9AE}" type="datetimeFigureOut">
              <a:rPr lang="en-US" smtClean="0"/>
              <a:t>5/1/2015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257EB-403E-41C5-B662-5D63B4B1DA32}" type="slidenum">
              <a:rPr lang="en-US" smtClean="0"/>
              <a:t>‹#›</a:t>
            </a:fld>
            <a:endParaRPr lang="en-US" dirty="0"/>
          </a:p>
        </p:txBody>
      </p:sp>
    </p:spTree>
    <p:extLst>
      <p:ext uri="{BB962C8B-B14F-4D97-AF65-F5344CB8AC3E}">
        <p14:creationId xmlns:p14="http://schemas.microsoft.com/office/powerpoint/2010/main" val="360072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2872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 all crowds</a:t>
            </a:r>
            <a:r>
              <a:rPr lang="en-US" baseline="0" dirty="0" smtClean="0"/>
              <a:t> (groups) are “wise”.  Example:  crazed investors in a stock market bubble.</a:t>
            </a:r>
          </a:p>
          <a:p>
            <a:r>
              <a:rPr lang="en-US" dirty="0" smtClean="0"/>
              <a:t>Not all crowds improve wisdom.</a:t>
            </a:r>
            <a:r>
              <a:rPr lang="en-US" baseline="0" dirty="0" smtClean="0"/>
              <a:t>  </a:t>
            </a:r>
            <a:r>
              <a:rPr lang="en-US" dirty="0" smtClean="0"/>
              <a:t>If a </a:t>
            </a:r>
            <a:r>
              <a:rPr lang="en-US" dirty="0" err="1" smtClean="0"/>
              <a:t>commmittee</a:t>
            </a:r>
            <a:r>
              <a:rPr lang="en-US" dirty="0" smtClean="0"/>
              <a:t> were of all like minded people,  the purpose behind the committee is lost. </a:t>
            </a:r>
          </a:p>
          <a:p>
            <a:endParaRPr lang="en-US" dirty="0" smtClean="0"/>
          </a:p>
          <a:p>
            <a:endParaRPr lang="en-US" baseline="0" dirty="0" smtClean="0"/>
          </a:p>
          <a:p>
            <a:r>
              <a:rPr lang="en-US" baseline="0" dirty="0" smtClean="0"/>
              <a:t>there needs to be disagreement in a committee to have the potential to improve from individual</a:t>
            </a:r>
          </a:p>
          <a:p>
            <a:r>
              <a:rPr lang="en-US" baseline="0" dirty="0" smtClean="0"/>
              <a:t>ensembles tend to yield better results when there is a significant diversity among the models</a:t>
            </a:r>
          </a:p>
          <a:p>
            <a:endParaRPr lang="en-US" baseline="0" dirty="0" smtClean="0"/>
          </a:p>
          <a:p>
            <a:endParaRPr lang="en-US" baseline="0" dirty="0" smtClean="0"/>
          </a:p>
          <a:p>
            <a:r>
              <a:rPr lang="en-US" baseline="0" dirty="0" smtClean="0"/>
              <a:t>Pre-</a:t>
            </a:r>
            <a:r>
              <a:rPr lang="en-US" baseline="0" dirty="0" err="1" smtClean="0"/>
              <a:t>exisiting</a:t>
            </a:r>
            <a:r>
              <a:rPr lang="en-US" baseline="0" dirty="0" smtClean="0"/>
              <a:t> Bias</a:t>
            </a:r>
            <a:endParaRPr lang="en-US" dirty="0"/>
          </a:p>
        </p:txBody>
      </p:sp>
      <p:sp>
        <p:nvSpPr>
          <p:cNvPr id="4" name="Slide Number Placeholder 3"/>
          <p:cNvSpPr>
            <a:spLocks noGrp="1"/>
          </p:cNvSpPr>
          <p:nvPr>
            <p:ph type="sldNum" sz="quarter" idx="10"/>
          </p:nvPr>
        </p:nvSpPr>
        <p:spPr/>
        <p:txBody>
          <a:bodyPr/>
          <a:lstStyle/>
          <a:p>
            <a:fld id="{79E257EB-403E-41C5-B662-5D63B4B1DA32}" type="slidenum">
              <a:rPr lang="en-US" smtClean="0"/>
              <a:t>11</a:t>
            </a:fld>
            <a:endParaRPr lang="en-US"/>
          </a:p>
        </p:txBody>
      </p:sp>
    </p:spTree>
    <p:extLst>
      <p:ext uri="{BB962C8B-B14F-4D97-AF65-F5344CB8AC3E}">
        <p14:creationId xmlns:p14="http://schemas.microsoft.com/office/powerpoint/2010/main" val="762877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obtain better predictive performance</a:t>
            </a:r>
            <a:r>
              <a:rPr lang="en-US" baseline="0" dirty="0" smtClean="0"/>
              <a:t> </a:t>
            </a:r>
            <a:r>
              <a:rPr lang="en-US" dirty="0" smtClean="0"/>
              <a:t>than could be obtained from any of the models independently</a:t>
            </a:r>
          </a:p>
          <a:p>
            <a:endParaRPr lang="en-US" dirty="0" smtClean="0"/>
          </a:p>
          <a:p>
            <a:r>
              <a:rPr lang="en-US" dirty="0" smtClean="0"/>
              <a:t>Explanation systems build some human-readable intermediary, then use that intermediary to make predictions. </a:t>
            </a:r>
          </a:p>
          <a:p>
            <a:endParaRPr lang="en-US" dirty="0" smtClean="0"/>
          </a:p>
          <a:p>
            <a:r>
              <a:rPr lang="en-US" dirty="0" smtClean="0"/>
              <a:t>Performance systems don't bother with explaining themselves, they just make predictions.</a:t>
            </a:r>
          </a:p>
          <a:p>
            <a:endParaRPr lang="en-US" dirty="0" smtClean="0"/>
          </a:p>
          <a:p>
            <a:r>
              <a:rPr lang="en-US" dirty="0" smtClean="0"/>
              <a:t>In the above, decision trees are an explanation system and Naive Bayes was a performance system.</a:t>
            </a:r>
          </a:p>
          <a:p>
            <a:endParaRPr lang="en-US" dirty="0"/>
          </a:p>
        </p:txBody>
      </p:sp>
      <p:sp>
        <p:nvSpPr>
          <p:cNvPr id="4" name="Slide Number Placeholder 3"/>
          <p:cNvSpPr>
            <a:spLocks noGrp="1"/>
          </p:cNvSpPr>
          <p:nvPr>
            <p:ph type="sldNum" sz="quarter" idx="10"/>
          </p:nvPr>
        </p:nvSpPr>
        <p:spPr/>
        <p:txBody>
          <a:bodyPr/>
          <a:lstStyle/>
          <a:p>
            <a:fld id="{79E257EB-403E-41C5-B662-5D63B4B1DA32}" type="slidenum">
              <a:rPr lang="en-US" smtClean="0"/>
              <a:t>13</a:t>
            </a:fld>
            <a:endParaRPr lang="en-US"/>
          </a:p>
        </p:txBody>
      </p:sp>
    </p:spTree>
    <p:extLst>
      <p:ext uri="{BB962C8B-B14F-4D97-AF65-F5344CB8AC3E}">
        <p14:creationId xmlns:p14="http://schemas.microsoft.com/office/powerpoint/2010/main" val="1335721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Diversification : choose diverse models to cover different</a:t>
            </a:r>
          </a:p>
          <a:p>
            <a:r>
              <a:rPr lang="en-US" dirty="0" smtClean="0"/>
              <a:t>regions of your instance space</a:t>
            </a:r>
          </a:p>
          <a:p>
            <a:r>
              <a:rPr lang="en-US" dirty="0" smtClean="0"/>
              <a:t>From “The Wisdom</a:t>
            </a:r>
            <a:r>
              <a:rPr lang="en-US" baseline="0" dirty="0" smtClean="0"/>
              <a:t> of the Crowds”  by James </a:t>
            </a:r>
            <a:r>
              <a:rPr lang="en-US" baseline="0" dirty="0" err="1" smtClean="0"/>
              <a:t>Surowiecki</a:t>
            </a:r>
            <a:endParaRPr lang="en-US" baseline="0" dirty="0" smtClean="0"/>
          </a:p>
          <a:p>
            <a:r>
              <a:rPr lang="en-US" dirty="0" smtClean="0"/>
              <a:t>Perspective and  proximity</a:t>
            </a:r>
          </a:p>
          <a:p>
            <a:endParaRPr lang="en-US" dirty="0" smtClean="0"/>
          </a:p>
          <a:p>
            <a:r>
              <a:rPr lang="en-US" dirty="0" err="1" smtClean="0"/>
              <a:t>Intégration</a:t>
            </a:r>
            <a:r>
              <a:rPr lang="en-US" dirty="0" smtClean="0"/>
              <a:t> : combine these models to maximize the</a:t>
            </a:r>
          </a:p>
          <a:p>
            <a:r>
              <a:rPr lang="en-US" dirty="0" smtClean="0"/>
              <a:t>performance of the ensemble.</a:t>
            </a:r>
          </a:p>
          <a:p>
            <a:r>
              <a:rPr lang="en-US" dirty="0" err="1" smtClean="0"/>
              <a:t>Datamining</a:t>
            </a:r>
            <a:endParaRPr lang="en-US" dirty="0"/>
          </a:p>
        </p:txBody>
      </p:sp>
      <p:sp>
        <p:nvSpPr>
          <p:cNvPr id="4" name="Slide Number Placeholder 3"/>
          <p:cNvSpPr>
            <a:spLocks noGrp="1"/>
          </p:cNvSpPr>
          <p:nvPr>
            <p:ph type="sldNum" sz="quarter" idx="10"/>
          </p:nvPr>
        </p:nvSpPr>
        <p:spPr/>
        <p:txBody>
          <a:bodyPr/>
          <a:lstStyle/>
          <a:p>
            <a:fld id="{79E257EB-403E-41C5-B662-5D63B4B1DA32}" type="slidenum">
              <a:rPr lang="en-US" smtClean="0"/>
              <a:t>14</a:t>
            </a:fld>
            <a:endParaRPr lang="en-US" dirty="0"/>
          </a:p>
        </p:txBody>
      </p:sp>
    </p:spTree>
    <p:extLst>
      <p:ext uri="{BB962C8B-B14F-4D97-AF65-F5344CB8AC3E}">
        <p14:creationId xmlns:p14="http://schemas.microsoft.com/office/powerpoint/2010/main" val="3037200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Vary Data or</a:t>
            </a:r>
            <a:r>
              <a:rPr lang="en-US" baseline="0" dirty="0" smtClean="0"/>
              <a:t> model parameters by resampling,  adding noise,  recoding data,  </a:t>
            </a:r>
            <a:r>
              <a:rPr lang="en-US" baseline="0" dirty="0" err="1" smtClean="0"/>
              <a:t>varieing</a:t>
            </a:r>
            <a:r>
              <a:rPr lang="en-US" baseline="0" dirty="0" smtClean="0"/>
              <a:t> learning rates, pruning, or random seeds. </a:t>
            </a:r>
          </a:p>
          <a:p>
            <a:endParaRPr lang="en-US" baseline="0" dirty="0" smtClean="0"/>
          </a:p>
          <a:p>
            <a:r>
              <a:rPr lang="en-US" baseline="0" dirty="0" smtClean="0"/>
              <a:t>Variance Reduction:  build complex, </a:t>
            </a:r>
            <a:r>
              <a:rPr lang="en-US" baseline="0" dirty="0" err="1" smtClean="0"/>
              <a:t>overfit</a:t>
            </a:r>
            <a:r>
              <a:rPr lang="en-US" baseline="0" dirty="0" smtClean="0"/>
              <a:t> models, all models built in the same manner</a:t>
            </a:r>
          </a:p>
          <a:p>
            <a:r>
              <a:rPr lang="en-US" baseline="0" dirty="0" smtClean="0"/>
              <a:t>Bias </a:t>
            </a:r>
            <a:r>
              <a:rPr lang="en-US" baseline="0" dirty="0" err="1" smtClean="0"/>
              <a:t>Reducction</a:t>
            </a:r>
            <a:r>
              <a:rPr lang="en-US" baseline="0" dirty="0" smtClean="0"/>
              <a:t>:  Build simple models,  </a:t>
            </a:r>
          </a:p>
          <a:p>
            <a:endParaRPr lang="en-US" baseline="0" dirty="0" smtClean="0"/>
          </a:p>
          <a:p>
            <a:r>
              <a:rPr lang="en-US" dirty="0" smtClean="0"/>
              <a:t>Return: new prediction algorithm that combines outputs from collection of prediction algorithms</a:t>
            </a:r>
          </a:p>
          <a:p>
            <a:r>
              <a:rPr lang="en-US" dirty="0" smtClean="0"/>
              <a:t>Desired Properties </a:t>
            </a:r>
          </a:p>
          <a:p>
            <a:r>
              <a:rPr lang="en-US" dirty="0" smtClean="0"/>
              <a:t>Guarantees of performance of combined prediction</a:t>
            </a:r>
          </a:p>
          <a:p>
            <a:r>
              <a:rPr lang="en-US" dirty="0" smtClean="0"/>
              <a:t>ability to improve weak classifiers</a:t>
            </a:r>
          </a:p>
          <a:p>
            <a:endParaRPr lang="en-US" dirty="0"/>
          </a:p>
        </p:txBody>
      </p:sp>
      <p:sp>
        <p:nvSpPr>
          <p:cNvPr id="4" name="Slide Number Placeholder 3"/>
          <p:cNvSpPr>
            <a:spLocks noGrp="1"/>
          </p:cNvSpPr>
          <p:nvPr>
            <p:ph type="sldNum" sz="quarter" idx="10"/>
          </p:nvPr>
        </p:nvSpPr>
        <p:spPr/>
        <p:txBody>
          <a:bodyPr/>
          <a:lstStyle/>
          <a:p>
            <a:fld id="{79E257EB-403E-41C5-B662-5D63B4B1DA32}" type="slidenum">
              <a:rPr lang="en-US" smtClean="0"/>
              <a:t>16</a:t>
            </a:fld>
            <a:endParaRPr lang="en-US" dirty="0"/>
          </a:p>
        </p:txBody>
      </p:sp>
    </p:spTree>
    <p:extLst>
      <p:ext uri="{BB962C8B-B14F-4D97-AF65-F5344CB8AC3E}">
        <p14:creationId xmlns:p14="http://schemas.microsoft.com/office/powerpoint/2010/main" val="3876452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defTabSz="914400" eaLnBrk="1" hangingPunct="1">
              <a:spcBef>
                <a:spcPct val="0"/>
              </a:spcBef>
            </a:pPr>
            <a:fld id="{9E50527D-BF3F-4A17-9252-BF26FDDD4B88}" type="slidenum">
              <a:rPr lang="en-US" altLang="en-US" sz="1100" smtClean="0"/>
              <a:pPr defTabSz="914400" eaLnBrk="1" hangingPunct="1">
                <a:spcBef>
                  <a:spcPct val="0"/>
                </a:spcBef>
              </a:pPr>
              <a:t>17</a:t>
            </a:fld>
            <a:endParaRPr lang="en-US" altLang="en-US" sz="11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Decision Trees:  Small</a:t>
            </a:r>
            <a:r>
              <a:rPr lang="en-US" baseline="0" dirty="0" smtClean="0"/>
              <a:t> Trees have high Bias</a:t>
            </a:r>
          </a:p>
          <a:p>
            <a:r>
              <a:rPr lang="en-US" baseline="0" dirty="0" smtClean="0"/>
              <a:t>	Large trees have </a:t>
            </a:r>
            <a:r>
              <a:rPr lang="en-US" baseline="0" dirty="0" err="1" smtClean="0"/>
              <a:t>haigh</a:t>
            </a:r>
            <a:r>
              <a:rPr lang="en-US" baseline="0" dirty="0" smtClean="0"/>
              <a:t> variance.</a:t>
            </a:r>
          </a:p>
          <a:p>
            <a:endParaRPr lang="en-US" baseline="0" dirty="0" smtClean="0"/>
          </a:p>
          <a:p>
            <a:r>
              <a:rPr lang="en-US" baseline="0" dirty="0" smtClean="0"/>
              <a:t>General:</a:t>
            </a:r>
          </a:p>
          <a:p>
            <a:r>
              <a:rPr lang="en-US" baseline="0" dirty="0" smtClean="0"/>
              <a:t>Model with many parameters generally have low bias,  fit the </a:t>
            </a:r>
            <a:r>
              <a:rPr lang="en-US" baseline="0" dirty="0" err="1" smtClean="0"/>
              <a:t>dta</a:t>
            </a:r>
            <a:r>
              <a:rPr lang="en-US" baseline="0" dirty="0" smtClean="0"/>
              <a:t> well, have high variance</a:t>
            </a:r>
          </a:p>
          <a:p>
            <a:r>
              <a:rPr lang="en-US" baseline="0" dirty="0" smtClean="0"/>
              <a:t>Models with few parameters(attributes)  generally have high bias,  do not fit data well, and low variance (</a:t>
            </a:r>
            <a:r>
              <a:rPr lang="en-US" baseline="0" dirty="0" err="1" smtClean="0"/>
              <a:t>ie</a:t>
            </a:r>
            <a:r>
              <a:rPr lang="en-US" baseline="0" dirty="0" smtClean="0"/>
              <a:t> </a:t>
            </a:r>
            <a:r>
              <a:rPr lang="en-US" baseline="0" dirty="0" err="1" smtClean="0"/>
              <a:t>filt</a:t>
            </a:r>
            <a:r>
              <a:rPr lang="en-US" baseline="0" dirty="0" smtClean="0"/>
              <a:t> does not change for different data sets)</a:t>
            </a:r>
            <a:endParaRPr lang="en-US" dirty="0"/>
          </a:p>
        </p:txBody>
      </p:sp>
      <p:sp>
        <p:nvSpPr>
          <p:cNvPr id="4" name="Slide Number Placeholder 3"/>
          <p:cNvSpPr>
            <a:spLocks noGrp="1"/>
          </p:cNvSpPr>
          <p:nvPr>
            <p:ph type="sldNum" sz="quarter" idx="10"/>
          </p:nvPr>
        </p:nvSpPr>
        <p:spPr/>
        <p:txBody>
          <a:bodyPr/>
          <a:lstStyle/>
          <a:p>
            <a:fld id="{79E257EB-403E-41C5-B662-5D63B4B1DA32}" type="slidenum">
              <a:rPr lang="en-US" smtClean="0"/>
              <a:t>18</a:t>
            </a:fld>
            <a:endParaRPr lang="en-US" dirty="0"/>
          </a:p>
        </p:txBody>
      </p:sp>
    </p:spTree>
    <p:extLst>
      <p:ext uri="{BB962C8B-B14F-4D97-AF65-F5344CB8AC3E}">
        <p14:creationId xmlns:p14="http://schemas.microsoft.com/office/powerpoint/2010/main" val="1522807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Theoretical tool for analyzing how much specific training set affects performance of classifier</a:t>
            </a:r>
          </a:p>
          <a:p>
            <a:endParaRPr lang="en-US" dirty="0" smtClean="0"/>
          </a:p>
          <a:p>
            <a:r>
              <a:rPr lang="en-US" dirty="0" smtClean="0"/>
              <a:t>Understanding how different sources of error lead to bias and variance helps us improve the data fitting process resulting in more accurate models. There is a tradeoff between a model's ability to minimize bias and variance. Understanding these two types of error can help us diagnose model results and avoid the mistake of over- or under-fitting. </a:t>
            </a:r>
          </a:p>
          <a:p>
            <a:r>
              <a:rPr lang="en-US" dirty="0" smtClean="0"/>
              <a:t>Bias</a:t>
            </a:r>
            <a:r>
              <a:rPr lang="en-US" baseline="0" dirty="0" smtClean="0"/>
              <a:t> Measures how well the learning method matches the problem.  </a:t>
            </a:r>
          </a:p>
          <a:p>
            <a:r>
              <a:rPr lang="en-US" baseline="0" dirty="0" smtClean="0"/>
              <a:t>Small sample size increases variance. </a:t>
            </a:r>
            <a:endParaRPr lang="en-US" dirty="0"/>
          </a:p>
        </p:txBody>
      </p:sp>
      <p:sp>
        <p:nvSpPr>
          <p:cNvPr id="4" name="Slide Number Placeholder 3"/>
          <p:cNvSpPr>
            <a:spLocks noGrp="1"/>
          </p:cNvSpPr>
          <p:nvPr>
            <p:ph type="sldNum" sz="quarter" idx="10"/>
          </p:nvPr>
        </p:nvSpPr>
        <p:spPr/>
        <p:txBody>
          <a:bodyPr/>
          <a:lstStyle/>
          <a:p>
            <a:fld id="{79E257EB-403E-41C5-B662-5D63B4B1DA32}" type="slidenum">
              <a:rPr lang="en-US" smtClean="0"/>
              <a:t>19</a:t>
            </a:fld>
            <a:endParaRPr lang="en-US" dirty="0"/>
          </a:p>
        </p:txBody>
      </p:sp>
    </p:spTree>
    <p:extLst>
      <p:ext uri="{BB962C8B-B14F-4D97-AF65-F5344CB8AC3E}">
        <p14:creationId xmlns:p14="http://schemas.microsoft.com/office/powerpoint/2010/main" val="998744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vary the data used to train a given algorithm</a:t>
            </a:r>
          </a:p>
          <a:p>
            <a:r>
              <a:rPr lang="en-US" dirty="0" smtClean="0"/>
              <a:t>vary the algorithms trained on a given data</a:t>
            </a:r>
            <a:endParaRPr lang="en-US" dirty="0"/>
          </a:p>
        </p:txBody>
      </p:sp>
      <p:sp>
        <p:nvSpPr>
          <p:cNvPr id="4" name="Slide Number Placeholder 3"/>
          <p:cNvSpPr>
            <a:spLocks noGrp="1"/>
          </p:cNvSpPr>
          <p:nvPr>
            <p:ph type="sldNum" sz="quarter" idx="10"/>
          </p:nvPr>
        </p:nvSpPr>
        <p:spPr/>
        <p:txBody>
          <a:bodyPr/>
          <a:lstStyle/>
          <a:p>
            <a:fld id="{79E257EB-403E-41C5-B662-5D63B4B1DA32}" type="slidenum">
              <a:rPr lang="en-US" smtClean="0"/>
              <a:t>20</a:t>
            </a:fld>
            <a:endParaRPr lang="en-US" dirty="0"/>
          </a:p>
        </p:txBody>
      </p:sp>
    </p:spTree>
    <p:extLst>
      <p:ext uri="{BB962C8B-B14F-4D97-AF65-F5344CB8AC3E}">
        <p14:creationId xmlns:p14="http://schemas.microsoft.com/office/powerpoint/2010/main" val="3221608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defTabSz="914400" eaLnBrk="1" hangingPunct="1">
              <a:spcBef>
                <a:spcPct val="0"/>
              </a:spcBef>
            </a:pPr>
            <a:fld id="{21E2A3C4-951F-4AA3-93FE-C5EBFBC96BD8}" type="slidenum">
              <a:rPr lang="en-US" altLang="en-US" sz="1100" smtClean="0"/>
              <a:pPr defTabSz="914400" eaLnBrk="1" hangingPunct="1">
                <a:spcBef>
                  <a:spcPct val="0"/>
                </a:spcBef>
              </a:pPr>
              <a:t>21</a:t>
            </a:fld>
            <a:endParaRPr lang="en-US" altLang="en-US" sz="11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Classification uses weighted vote</a:t>
            </a:r>
          </a:p>
          <a:p>
            <a:r>
              <a:rPr lang="en-US" dirty="0" smtClean="0"/>
              <a:t>Numeric prediction uses average vote</a:t>
            </a:r>
          </a:p>
          <a:p>
            <a:endParaRPr lang="en-US" dirty="0" smtClean="0"/>
          </a:p>
          <a:p>
            <a:r>
              <a:rPr lang="en-US" dirty="0" smtClean="0"/>
              <a:t>“Two heads are better than one” </a:t>
            </a:r>
          </a:p>
          <a:p>
            <a:r>
              <a:rPr lang="en-US" dirty="0" smtClean="0"/>
              <a:t>Produce multiple classifiers from one data set</a:t>
            </a:r>
          </a:p>
          <a:p>
            <a:r>
              <a:rPr lang="en-US" dirty="0" smtClean="0"/>
              <a:t>Application of bootstrap sampling</a:t>
            </a:r>
          </a:p>
          <a:p>
            <a:r>
              <a:rPr lang="en-US" dirty="0" smtClean="0"/>
              <a:t>Given: set D containing m training examples</a:t>
            </a:r>
          </a:p>
          <a:p>
            <a:r>
              <a:rPr lang="en-US" dirty="0" smtClean="0"/>
              <a:t>Create S[</a:t>
            </a:r>
            <a:r>
              <a:rPr lang="en-US" dirty="0" err="1" smtClean="0"/>
              <a:t>i</a:t>
            </a:r>
            <a:r>
              <a:rPr lang="en-US" dirty="0" smtClean="0"/>
              <a:t>] by drawing m examples at random with replacement from D</a:t>
            </a:r>
          </a:p>
          <a:p>
            <a:r>
              <a:rPr lang="en-US" dirty="0" smtClean="0"/>
              <a:t>S[</a:t>
            </a:r>
            <a:r>
              <a:rPr lang="en-US" dirty="0" err="1" smtClean="0"/>
              <a:t>i</a:t>
            </a:r>
            <a:r>
              <a:rPr lang="en-US" dirty="0" smtClean="0"/>
              <a:t>] of size m: expected to leave out 0.37 of examples from D</a:t>
            </a:r>
          </a:p>
          <a:p>
            <a:r>
              <a:rPr lang="en-US" dirty="0" smtClean="0"/>
              <a:t>Bagging</a:t>
            </a:r>
          </a:p>
          <a:p>
            <a:r>
              <a:rPr lang="en-US" dirty="0" smtClean="0"/>
              <a:t>Create k bootstrap samples S[1], S[2], …, S[k]</a:t>
            </a:r>
          </a:p>
          <a:p>
            <a:r>
              <a:rPr lang="en-US" dirty="0" smtClean="0"/>
              <a:t>Train distinct model on each S[</a:t>
            </a:r>
            <a:r>
              <a:rPr lang="en-US" dirty="0" err="1" smtClean="0"/>
              <a:t>i</a:t>
            </a:r>
            <a:r>
              <a:rPr lang="en-US" dirty="0" smtClean="0"/>
              <a:t>] to produce k classifiers</a:t>
            </a:r>
          </a:p>
          <a:p>
            <a:r>
              <a:rPr lang="en-US" dirty="0" smtClean="0"/>
              <a:t>Classify new instance by classifier vote (equal weights)</a:t>
            </a:r>
          </a:p>
          <a:p>
            <a:endParaRPr lang="en-US" dirty="0" smtClean="0"/>
          </a:p>
          <a:p>
            <a:endParaRPr lang="en-US" dirty="0"/>
          </a:p>
        </p:txBody>
      </p:sp>
    </p:spTree>
    <p:extLst>
      <p:ext uri="{BB962C8B-B14F-4D97-AF65-F5344CB8AC3E}">
        <p14:creationId xmlns:p14="http://schemas.microsoft.com/office/powerpoint/2010/main" val="4072872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way of introducing ensemble</a:t>
            </a:r>
            <a:r>
              <a:rPr lang="en-US" baseline="0" dirty="0" smtClean="0"/>
              <a:t> learning I am going to discuss three concepts .</a:t>
            </a:r>
          </a:p>
          <a:p>
            <a:pPr marL="228600" indent="-228600">
              <a:buAutoNum type="arabicPeriod"/>
            </a:pPr>
            <a:r>
              <a:rPr lang="en-US" baseline="0" dirty="0" err="1" smtClean="0"/>
              <a:t>Occams</a:t>
            </a:r>
            <a:r>
              <a:rPr lang="en-US" baseline="0" dirty="0" smtClean="0"/>
              <a:t> Razor</a:t>
            </a:r>
          </a:p>
          <a:p>
            <a:pPr marL="228600" indent="-228600">
              <a:buAutoNum type="arabicPeriod"/>
            </a:pPr>
            <a:r>
              <a:rPr lang="en-US" baseline="0" dirty="0" smtClean="0"/>
              <a:t>Epicurus Principle</a:t>
            </a:r>
          </a:p>
          <a:p>
            <a:pPr marL="228600" indent="-228600">
              <a:buAutoNum type="arabicPeriod"/>
            </a:pPr>
            <a:r>
              <a:rPr lang="en-US" baseline="0" dirty="0" smtClean="0"/>
              <a:t>And The Condorcet Jury Theorem</a:t>
            </a:r>
            <a:endParaRPr lang="en-US" dirty="0" smtClean="0"/>
          </a:p>
          <a:p>
            <a:endParaRPr lang="en-US" dirty="0" smtClean="0"/>
          </a:p>
          <a:p>
            <a:r>
              <a:rPr lang="en-US" dirty="0" smtClean="0"/>
              <a:t>The first we attribute to William of Ockham , Ockham did not invent the "razor"; but it</a:t>
            </a:r>
            <a:r>
              <a:rPr lang="en-US" baseline="0" dirty="0" smtClean="0"/>
              <a:t> has been attributed to him because of</a:t>
            </a:r>
            <a:r>
              <a:rPr lang="en-US" dirty="0" smtClean="0"/>
              <a:t> the frequency and effectiveness with which he used it (</a:t>
            </a:r>
            <a:r>
              <a:rPr lang="en-US" dirty="0" err="1" smtClean="0"/>
              <a:t>Ariew</a:t>
            </a:r>
            <a:r>
              <a:rPr lang="en-US" dirty="0" smtClean="0"/>
              <a:t> 1976). Ockham stated the principle in various ways, but the most popular version "entities must not be multiplied beyond necessity" was written by John Punch from Cork in 1639 (Meyer 1957).[13]</a:t>
            </a:r>
          </a:p>
          <a:p>
            <a:r>
              <a:rPr lang="en-US" dirty="0" smtClean="0"/>
              <a:t>"We consider it a good principle to explain the phenomena by the simplest hypothesis possible."[</a:t>
            </a:r>
          </a:p>
          <a:p>
            <a:endParaRPr lang="en-US" dirty="0" smtClean="0"/>
          </a:p>
          <a:p>
            <a:r>
              <a:rPr lang="en-US" dirty="0" smtClean="0"/>
              <a:t>The </a:t>
            </a:r>
            <a:r>
              <a:rPr lang="en-US" dirty="0" err="1" smtClean="0"/>
              <a:t>anchient</a:t>
            </a:r>
            <a:r>
              <a:rPr lang="en-US" dirty="0" smtClean="0"/>
              <a:t> </a:t>
            </a:r>
            <a:r>
              <a:rPr lang="en-US" dirty="0" err="1" smtClean="0"/>
              <a:t>greek</a:t>
            </a:r>
            <a:r>
              <a:rPr lang="en-US" dirty="0" smtClean="0"/>
              <a:t> </a:t>
            </a:r>
            <a:r>
              <a:rPr lang="en-US" dirty="0" err="1" smtClean="0"/>
              <a:t>philospher</a:t>
            </a:r>
            <a:r>
              <a:rPr lang="en-US" dirty="0" smtClean="0"/>
              <a:t> Epicurus stated. </a:t>
            </a:r>
          </a:p>
          <a:p>
            <a:endParaRPr lang="en-US" dirty="0" smtClean="0"/>
          </a:p>
          <a:p>
            <a:r>
              <a:rPr lang="en-US" dirty="0" smtClean="0"/>
              <a:t>These two theorem</a:t>
            </a:r>
            <a:r>
              <a:rPr lang="en-US" baseline="0" dirty="0" smtClean="0"/>
              <a:t>s may appear to be contradictory it is the goal in DM to learn to balance them to achieve best performance.</a:t>
            </a:r>
            <a:endParaRPr lang="en-US" dirty="0" smtClean="0"/>
          </a:p>
          <a:p>
            <a:endParaRPr lang="en-US" dirty="0" smtClean="0"/>
          </a:p>
          <a:p>
            <a:r>
              <a:rPr lang="en-US" dirty="0" smtClean="0"/>
              <a:t>The Condorcet Jury Theorem stems</a:t>
            </a:r>
            <a:r>
              <a:rPr lang="en-US" baseline="0" dirty="0" smtClean="0"/>
              <a:t> from political science, the </a:t>
            </a:r>
            <a:r>
              <a:rPr lang="en-US" baseline="0" dirty="0" err="1" smtClean="0"/>
              <a:t>theorm</a:t>
            </a:r>
            <a:r>
              <a:rPr lang="en-US" baseline="0" dirty="0" smtClean="0"/>
              <a:t> on the relative probability  of a given group of individual arriving  at a correct decision. </a:t>
            </a:r>
          </a:p>
          <a:p>
            <a:r>
              <a:rPr lang="en-US" baseline="0" dirty="0" smtClean="0"/>
              <a:t>Example </a:t>
            </a:r>
            <a:endParaRPr lang="en-US" dirty="0" smtClean="0"/>
          </a:p>
          <a:p>
            <a:r>
              <a:rPr lang="en-US" dirty="0" smtClean="0"/>
              <a:t>Francis Galton(1822- 1911): In the late 1860s, Galton conceived of a measure to quantify normal variation: the standard deviation. [25]In 1906, visiting a livestock fair, he stumbled upon an intriguing contest. An ox was on display, and the villagers were invited to guess the animal's weight after it was slaughtered and dressed. Nearly 800 participated, but not one person hit the exact mark: 1,198 pounds. Galton stated that "the middlemost estimate expresses the </a:t>
            </a:r>
            <a:r>
              <a:rPr lang="en-US" dirty="0" err="1" smtClean="0"/>
              <a:t>vox</a:t>
            </a:r>
            <a:r>
              <a:rPr lang="en-US" dirty="0" smtClean="0"/>
              <a:t> </a:t>
            </a:r>
            <a:r>
              <a:rPr lang="en-US" dirty="0" err="1" smtClean="0"/>
              <a:t>populi</a:t>
            </a:r>
            <a:r>
              <a:rPr lang="en-US" dirty="0" smtClean="0"/>
              <a:t>, every other estimate being condemned as too low or too high by a majority of the voters",[24] and calculated this value (in modern terminology, the median) as 1,207 pounds. To his surprise, this was within 0.8% of the weight measured by the judges. Soon afterwards, he acknowledged[25] that the mean of the guesses, at 1,197 pounds, was even more accurate.[26][27]</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9E257EB-403E-41C5-B662-5D63B4B1DA32}" type="slidenum">
              <a:rPr lang="en-US" smtClean="0"/>
              <a:t>3</a:t>
            </a:fld>
            <a:endParaRPr lang="en-US" dirty="0"/>
          </a:p>
        </p:txBody>
      </p:sp>
    </p:spTree>
    <p:extLst>
      <p:ext uri="{BB962C8B-B14F-4D97-AF65-F5344CB8AC3E}">
        <p14:creationId xmlns:p14="http://schemas.microsoft.com/office/powerpoint/2010/main" val="3228352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independent training dataset from original train data by altering the dataset by deleting some instances and replicating others.</a:t>
            </a:r>
            <a:r>
              <a:rPr lang="en-US" baseline="0" dirty="0" smtClean="0"/>
              <a:t> </a:t>
            </a:r>
          </a:p>
          <a:p>
            <a:endParaRPr lang="en-US" baseline="0" dirty="0" smtClean="0"/>
          </a:p>
          <a:p>
            <a:r>
              <a:rPr lang="en-US" dirty="0" smtClean="0"/>
              <a:t>Each sample is different from the original data set, but will be similar in distribution and variability. </a:t>
            </a:r>
            <a:endParaRPr lang="en-US" dirty="0"/>
          </a:p>
        </p:txBody>
      </p:sp>
      <p:sp>
        <p:nvSpPr>
          <p:cNvPr id="4" name="Slide Number Placeholder 3"/>
          <p:cNvSpPr>
            <a:spLocks noGrp="1"/>
          </p:cNvSpPr>
          <p:nvPr>
            <p:ph type="sldNum" sz="quarter" idx="10"/>
          </p:nvPr>
        </p:nvSpPr>
        <p:spPr/>
        <p:txBody>
          <a:bodyPr/>
          <a:lstStyle/>
          <a:p>
            <a:fld id="{79E257EB-403E-41C5-B662-5D63B4B1DA32}" type="slidenum">
              <a:rPr lang="en-US" smtClean="0"/>
              <a:t>23</a:t>
            </a:fld>
            <a:endParaRPr lang="en-US" dirty="0"/>
          </a:p>
        </p:txBody>
      </p:sp>
    </p:spTree>
    <p:extLst>
      <p:ext uri="{BB962C8B-B14F-4D97-AF65-F5344CB8AC3E}">
        <p14:creationId xmlns:p14="http://schemas.microsoft.com/office/powerpoint/2010/main" val="833143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smtClean="0"/>
              <a:t>Bagged Classifiers hard to analyze</a:t>
            </a:r>
          </a:p>
          <a:p>
            <a:endParaRPr lang="en-US" dirty="0"/>
          </a:p>
        </p:txBody>
      </p:sp>
    </p:spTree>
    <p:extLst>
      <p:ext uri="{BB962C8B-B14F-4D97-AF65-F5344CB8AC3E}">
        <p14:creationId xmlns:p14="http://schemas.microsoft.com/office/powerpoint/2010/main" val="4072872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defTabSz="914400" eaLnBrk="1" hangingPunct="1">
              <a:spcBef>
                <a:spcPct val="0"/>
              </a:spcBef>
            </a:pPr>
            <a:fld id="{2BAEA14C-9116-4420-8D5E-5BFA96141FD4}" type="slidenum">
              <a:rPr lang="en-US" altLang="en-US" sz="1100" smtClean="0"/>
              <a:pPr defTabSz="914400" eaLnBrk="1" hangingPunct="1">
                <a:spcBef>
                  <a:spcPct val="0"/>
                </a:spcBef>
              </a:pPr>
              <a:t>25</a:t>
            </a:fld>
            <a:endParaRPr lang="en-US" altLang="en-US" sz="11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defTabSz="914400" eaLnBrk="1" hangingPunct="1">
              <a:spcBef>
                <a:spcPct val="0"/>
              </a:spcBef>
            </a:pPr>
            <a:fld id="{2668C1B9-00CB-4066-9C80-8393107C051D}" type="slidenum">
              <a:rPr lang="en-US" altLang="en-US" sz="1100" smtClean="0"/>
              <a:pPr defTabSz="914400" eaLnBrk="1" hangingPunct="1">
                <a:spcBef>
                  <a:spcPct val="0"/>
                </a:spcBef>
              </a:pPr>
              <a:t>26</a:t>
            </a:fld>
            <a:endParaRPr lang="en-US" altLang="en-US" sz="110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defTabSz="914400" eaLnBrk="1" hangingPunct="1">
              <a:spcBef>
                <a:spcPct val="0"/>
              </a:spcBef>
            </a:pPr>
            <a:fld id="{11D40754-4026-44C5-ACC6-FE29A5DFA63F}" type="slidenum">
              <a:rPr lang="en-US" altLang="en-US" sz="1100" smtClean="0"/>
              <a:pPr defTabSz="914400" eaLnBrk="1" hangingPunct="1">
                <a:spcBef>
                  <a:spcPct val="0"/>
                </a:spcBef>
              </a:pPr>
              <a:t>27</a:t>
            </a:fld>
            <a:endParaRPr lang="en-US" altLang="en-US" sz="11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learner is unstable</a:t>
            </a:r>
          </a:p>
          <a:p>
            <a:r>
              <a:rPr lang="en-US" dirty="0" smtClean="0"/>
              <a:t>Small change to training set causes large change in output hypothesis</a:t>
            </a:r>
          </a:p>
          <a:p>
            <a:r>
              <a:rPr lang="en-US" dirty="0" smtClean="0"/>
              <a:t>True for decision trees, neural networks; not true for k-nearest neighbor</a:t>
            </a:r>
          </a:p>
          <a:p>
            <a:r>
              <a:rPr lang="en-US" dirty="0" smtClean="0"/>
              <a:t>Experimentally, bagging can help substantially for unstable learners</a:t>
            </a:r>
          </a:p>
          <a:p>
            <a:r>
              <a:rPr lang="en-US" dirty="0" smtClean="0"/>
              <a:t>Can possibly  degrade results for stable learners</a:t>
            </a:r>
          </a:p>
          <a:p>
            <a:endParaRPr lang="en-US" dirty="0" smtClean="0"/>
          </a:p>
          <a:p>
            <a:r>
              <a:rPr lang="en-US" dirty="0" smtClean="0"/>
              <a:t>Instability a result of small datasets:  Slight changes to the training data can result in a different attribute being chosen at a particular nodes,  with significant ramifications for the sub tree structure (pg. 353)</a:t>
            </a:r>
          </a:p>
          <a:p>
            <a:endParaRPr lang="en-US" dirty="0" smtClean="0"/>
          </a:p>
          <a:p>
            <a:r>
              <a:rPr lang="en-US" dirty="0" smtClean="0"/>
              <a:t>generate new datasets of size n by sampling with replacement from original dataset</a:t>
            </a:r>
          </a:p>
          <a:p>
            <a:endParaRPr lang="en-US" dirty="0"/>
          </a:p>
        </p:txBody>
      </p:sp>
      <p:sp>
        <p:nvSpPr>
          <p:cNvPr id="4" name="Slide Number Placeholder 3"/>
          <p:cNvSpPr>
            <a:spLocks noGrp="1"/>
          </p:cNvSpPr>
          <p:nvPr>
            <p:ph type="sldNum" sz="quarter" idx="10"/>
          </p:nvPr>
        </p:nvSpPr>
        <p:spPr/>
        <p:txBody>
          <a:bodyPr/>
          <a:lstStyle/>
          <a:p>
            <a:fld id="{79E257EB-403E-41C5-B662-5D63B4B1DA32}" type="slidenum">
              <a:rPr lang="en-US" smtClean="0"/>
              <a:t>28</a:t>
            </a:fld>
            <a:endParaRPr lang="en-US" dirty="0"/>
          </a:p>
        </p:txBody>
      </p:sp>
    </p:spTree>
    <p:extLst>
      <p:ext uri="{BB962C8B-B14F-4D97-AF65-F5344CB8AC3E}">
        <p14:creationId xmlns:p14="http://schemas.microsoft.com/office/powerpoint/2010/main" val="1756845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 Weak Learner?</a:t>
            </a:r>
          </a:p>
          <a:p>
            <a:r>
              <a:rPr lang="en-US" dirty="0" smtClean="0"/>
              <a:t>Takes labeled training data</a:t>
            </a:r>
          </a:p>
          <a:p>
            <a:r>
              <a:rPr lang="en-US" dirty="0" smtClean="0"/>
              <a:t>Creates classifiers which will perform better than random guessing </a:t>
            </a:r>
          </a:p>
          <a:p>
            <a:r>
              <a:rPr lang="en-US" dirty="0" smtClean="0"/>
              <a:t>Combine Weak Classifiers</a:t>
            </a:r>
          </a:p>
          <a:p>
            <a:r>
              <a:rPr lang="en-US" dirty="0" smtClean="0"/>
              <a:t>Weighted Voting</a:t>
            </a:r>
          </a:p>
          <a:p>
            <a:r>
              <a:rPr lang="en-US" dirty="0" smtClean="0"/>
              <a:t>Construct Strong Classifier by weighting voting of the weak classifiers</a:t>
            </a:r>
          </a:p>
          <a:p>
            <a:r>
              <a:rPr lang="en-US" dirty="0" smtClean="0"/>
              <a:t>Goal</a:t>
            </a:r>
          </a:p>
          <a:p>
            <a:r>
              <a:rPr lang="en-US" dirty="0" smtClean="0"/>
              <a:t>Weak Classifiers with better predictive power get larger weight</a:t>
            </a:r>
          </a:p>
          <a:p>
            <a:r>
              <a:rPr lang="en-US" dirty="0" smtClean="0"/>
              <a:t>Iteratively add weak classifiers</a:t>
            </a:r>
          </a:p>
          <a:p>
            <a:r>
              <a:rPr lang="en-US" dirty="0" smtClean="0"/>
              <a:t>To increase accuracy of the combined classifier though minimization of a cost function.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9E257EB-403E-41C5-B662-5D63B4B1DA32}" type="slidenum">
              <a:rPr lang="en-US" smtClean="0"/>
              <a:t>30</a:t>
            </a:fld>
            <a:endParaRPr lang="en-US" dirty="0"/>
          </a:p>
        </p:txBody>
      </p:sp>
    </p:spTree>
    <p:extLst>
      <p:ext uri="{BB962C8B-B14F-4D97-AF65-F5344CB8AC3E}">
        <p14:creationId xmlns:p14="http://schemas.microsoft.com/office/powerpoint/2010/main" val="2458363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defTabSz="914400" eaLnBrk="1" hangingPunct="1">
              <a:spcBef>
                <a:spcPct val="0"/>
              </a:spcBef>
            </a:pPr>
            <a:fld id="{7BFBB804-1188-4BAF-842A-A8C048B5C4CE}" type="slidenum">
              <a:rPr lang="en-US" altLang="en-US" sz="1100" smtClean="0"/>
              <a:pPr defTabSz="914400" eaLnBrk="1" hangingPunct="1">
                <a:spcBef>
                  <a:spcPct val="0"/>
                </a:spcBef>
              </a:pPr>
              <a:t>32</a:t>
            </a:fld>
            <a:endParaRPr lang="en-US" altLang="en-US" sz="11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Dependent Method:  (interaction between learning runs) </a:t>
            </a:r>
          </a:p>
          <a:p>
            <a:endParaRPr lang="en-US" dirty="0" smtClean="0"/>
          </a:p>
          <a:p>
            <a:r>
              <a:rPr lang="en-US" dirty="0" smtClean="0"/>
              <a:t>incrementally building an ensemble by training each new model instance to emphasize the training instances that previous models </a:t>
            </a:r>
            <a:r>
              <a:rPr lang="en-US" dirty="0" err="1" smtClean="0"/>
              <a:t>mis</a:t>
            </a:r>
            <a:r>
              <a:rPr lang="en-US" dirty="0" smtClean="0"/>
              <a:t>-classified.  Score</a:t>
            </a:r>
            <a:r>
              <a:rPr lang="en-US" baseline="0" dirty="0" smtClean="0"/>
              <a:t> each </a:t>
            </a:r>
            <a:r>
              <a:rPr lang="en-US" baseline="0" dirty="0" err="1" smtClean="0"/>
              <a:t>datapoint</a:t>
            </a:r>
            <a:r>
              <a:rPr lang="en-US" baseline="0" dirty="0" smtClean="0"/>
              <a:t>, indicating </a:t>
            </a:r>
            <a:endParaRPr lang="en-US" dirty="0" smtClean="0"/>
          </a:p>
          <a:p>
            <a:endParaRPr lang="en-US" dirty="0" smtClean="0"/>
          </a:p>
          <a:p>
            <a:r>
              <a:rPr lang="en-US" dirty="0" smtClean="0"/>
              <a:t>Weighting is used to influence more successful models</a:t>
            </a:r>
          </a:p>
          <a:p>
            <a:r>
              <a:rPr lang="en-US" dirty="0" smtClean="0"/>
              <a:t>Iterative procedure - new models are influenced by performance of previously built ones</a:t>
            </a:r>
          </a:p>
          <a:p>
            <a:r>
              <a:rPr lang="en-US" dirty="0" smtClean="0"/>
              <a:t>New model is encouraged to become expert for instances classified incorrectly by earlier models</a:t>
            </a:r>
          </a:p>
          <a:p>
            <a:r>
              <a:rPr lang="en-US" dirty="0" smtClean="0"/>
              <a:t>Intuitive justification - models should be experts that complement each other</a:t>
            </a:r>
          </a:p>
          <a:p>
            <a:endParaRPr lang="en-US" dirty="0" smtClean="0"/>
          </a:p>
          <a:p>
            <a:r>
              <a:rPr lang="en-US" dirty="0" smtClean="0"/>
              <a:t>More</a:t>
            </a:r>
            <a:r>
              <a:rPr lang="en-US" baseline="0" dirty="0" smtClean="0"/>
              <a:t> likely to </a:t>
            </a:r>
            <a:r>
              <a:rPr lang="en-US" baseline="0" dirty="0" err="1" smtClean="0"/>
              <a:t>overfit</a:t>
            </a:r>
            <a:r>
              <a:rPr lang="en-US" baseline="0" dirty="0" smtClean="0"/>
              <a:t> data </a:t>
            </a:r>
            <a:r>
              <a:rPr lang="en-US" baseline="0" dirty="0" err="1" smtClean="0"/>
              <a:t>thatn</a:t>
            </a:r>
            <a:r>
              <a:rPr lang="en-US" baseline="0" dirty="0" smtClean="0"/>
              <a:t> bagging.  </a:t>
            </a:r>
            <a:endParaRPr lang="en-US" dirty="0" smtClean="0"/>
          </a:p>
          <a:p>
            <a:endParaRPr lang="en-US" dirty="0"/>
          </a:p>
        </p:txBody>
      </p:sp>
    </p:spTree>
    <p:extLst>
      <p:ext uri="{BB962C8B-B14F-4D97-AF65-F5344CB8AC3E}">
        <p14:creationId xmlns:p14="http://schemas.microsoft.com/office/powerpoint/2010/main" val="40728721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Reweight example where classification</a:t>
            </a:r>
            <a:r>
              <a:rPr lang="en-US" baseline="0" dirty="0" smtClean="0"/>
              <a:t> is incorrect</a:t>
            </a:r>
          </a:p>
          <a:p>
            <a:r>
              <a:rPr lang="en-US" baseline="0" dirty="0" smtClean="0"/>
              <a:t>Combine models via the weighted sum. </a:t>
            </a:r>
            <a:endParaRPr lang="en-US" dirty="0"/>
          </a:p>
        </p:txBody>
      </p:sp>
      <p:sp>
        <p:nvSpPr>
          <p:cNvPr id="4" name="Slide Number Placeholder 3"/>
          <p:cNvSpPr>
            <a:spLocks noGrp="1"/>
          </p:cNvSpPr>
          <p:nvPr>
            <p:ph type="sldNum" sz="quarter" idx="10"/>
          </p:nvPr>
        </p:nvSpPr>
        <p:spPr/>
        <p:txBody>
          <a:bodyPr/>
          <a:lstStyle/>
          <a:p>
            <a:fld id="{79E257EB-403E-41C5-B662-5D63B4B1DA32}" type="slidenum">
              <a:rPr lang="en-US" smtClean="0"/>
              <a:t>34</a:t>
            </a:fld>
            <a:endParaRPr lang="en-US" dirty="0"/>
          </a:p>
        </p:txBody>
      </p:sp>
    </p:spTree>
    <p:extLst>
      <p:ext uri="{BB962C8B-B14F-4D97-AF65-F5344CB8AC3E}">
        <p14:creationId xmlns:p14="http://schemas.microsoft.com/office/powerpoint/2010/main" val="3034348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err="1" smtClean="0"/>
              <a:t>c</a:t>
            </a:r>
            <a:r>
              <a:rPr lang="en-US" altLang="en-US" sz="1200" dirty="0" err="1" smtClean="0">
                <a:latin typeface="Verdana" pitchFamily="34" charset="0"/>
              </a:rPr>
              <a:t>Polikar</a:t>
            </a:r>
            <a:r>
              <a:rPr lang="en-US" altLang="en-US" sz="1200" dirty="0" smtClean="0">
                <a:latin typeface="Verdana" pitchFamily="34" charset="0"/>
              </a:rPr>
              <a:t> R., “Ensemble Based Systems in Decision Making,” </a:t>
            </a:r>
            <a:r>
              <a:rPr lang="en-US" altLang="en-US" sz="1200" i="1" dirty="0" smtClean="0">
                <a:latin typeface="Verdana" pitchFamily="34" charset="0"/>
              </a:rPr>
              <a:t>IEEE Circuits and Systems Magazine</a:t>
            </a:r>
            <a:r>
              <a:rPr lang="en-US" altLang="en-US" sz="1200" dirty="0" smtClean="0">
                <a:latin typeface="Verdana" pitchFamily="34" charset="0"/>
              </a:rPr>
              <a:t>, vol.6, no. 3, pp. 21-45, 2006</a:t>
            </a:r>
          </a:p>
          <a:p>
            <a:pPr eaLnBrk="1" hangingPunct="1"/>
            <a:r>
              <a:rPr lang="en-US" altLang="en-US" sz="1200" dirty="0" err="1" smtClean="0">
                <a:latin typeface="Verdana" pitchFamily="34" charset="0"/>
              </a:rPr>
              <a:t>Polikar</a:t>
            </a:r>
            <a:r>
              <a:rPr lang="en-US" altLang="en-US" sz="1200" dirty="0" smtClean="0">
                <a:latin typeface="Verdana" pitchFamily="34" charset="0"/>
              </a:rPr>
              <a:t> R., “Bootstrap Inspired Techniques in Computational Intelligence,” </a:t>
            </a:r>
            <a:r>
              <a:rPr lang="en-US" altLang="en-US" sz="1200" i="1" dirty="0" smtClean="0">
                <a:latin typeface="Verdana" pitchFamily="34" charset="0"/>
              </a:rPr>
              <a:t>IEEE Signal Processing Magazine</a:t>
            </a:r>
            <a:r>
              <a:rPr lang="en-US" altLang="en-US" sz="1200" dirty="0" smtClean="0">
                <a:latin typeface="Verdana" pitchFamily="34" charset="0"/>
              </a:rPr>
              <a:t>, vol.24, no. 4, pp. 56-72, 2007</a:t>
            </a:r>
          </a:p>
          <a:p>
            <a:pPr eaLnBrk="1" hangingPunct="1"/>
            <a:r>
              <a:rPr lang="en-US" altLang="en-US" sz="1200" dirty="0" err="1" smtClean="0">
                <a:latin typeface="Verdana" pitchFamily="34" charset="0"/>
              </a:rPr>
              <a:t>Polikar</a:t>
            </a:r>
            <a:r>
              <a:rPr lang="en-US" altLang="en-US" sz="1200" dirty="0" smtClean="0">
                <a:latin typeface="Verdana" pitchFamily="34" charset="0"/>
              </a:rPr>
              <a:t> R., “Ensemble Learning,” </a:t>
            </a:r>
            <a:r>
              <a:rPr lang="en-US" altLang="en-US" sz="1200" dirty="0" err="1" smtClean="0">
                <a:latin typeface="Verdana" pitchFamily="34" charset="0"/>
              </a:rPr>
              <a:t>Scholarpedia</a:t>
            </a:r>
            <a:r>
              <a:rPr lang="en-US" altLang="en-US" sz="1200" dirty="0" smtClean="0">
                <a:latin typeface="Verdana" pitchFamily="34" charset="0"/>
              </a:rPr>
              <a:t>, 2008.</a:t>
            </a:r>
          </a:p>
          <a:p>
            <a:pPr eaLnBrk="1" hangingPunct="1"/>
            <a:endParaRPr lang="en-US" altLang="zh-TW" sz="1400" dirty="0" smtClean="0">
              <a:latin typeface="Verdana" pitchFamily="34" charset="0"/>
              <a:ea typeface="PMingLiU" pitchFamily="18" charset="-120"/>
            </a:endParaRPr>
          </a:p>
          <a:p>
            <a:endParaRPr lang="en-US" altLang="en-US" dirty="0"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defTabSz="914400" eaLnBrk="1" hangingPunct="1">
              <a:spcBef>
                <a:spcPct val="0"/>
              </a:spcBef>
            </a:pPr>
            <a:fld id="{93E67271-055A-4B78-930E-1A8DA0D0AC9D}" type="slidenum">
              <a:rPr lang="en-US" altLang="en-US" sz="1100" smtClean="0"/>
              <a:pPr defTabSz="914400" eaLnBrk="1" hangingPunct="1">
                <a:spcBef>
                  <a:spcPct val="0"/>
                </a:spcBef>
              </a:pPr>
              <a:t>4</a:t>
            </a:fld>
            <a:endParaRPr lang="en-US" altLang="en-US" sz="110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defTabSz="914400" eaLnBrk="1" hangingPunct="1">
              <a:spcBef>
                <a:spcPct val="0"/>
              </a:spcBef>
            </a:pPr>
            <a:fld id="{A4DB0C10-F322-4C7F-8439-F7B77D7798C4}" type="slidenum">
              <a:rPr lang="en-US" altLang="en-US" sz="1100" smtClean="0"/>
              <a:pPr defTabSz="914400" eaLnBrk="1" hangingPunct="1">
                <a:spcBef>
                  <a:spcPct val="0"/>
                </a:spcBef>
              </a:pPr>
              <a:t>35</a:t>
            </a:fld>
            <a:endParaRPr lang="en-US" altLang="en-US" sz="110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defTabSz="914400" eaLnBrk="1" hangingPunct="1">
              <a:spcBef>
                <a:spcPct val="0"/>
              </a:spcBef>
            </a:pPr>
            <a:fld id="{089A8FD0-DE01-4AE7-892F-57677D42BD68}" type="slidenum">
              <a:rPr lang="en-US" altLang="en-US" sz="1100" smtClean="0"/>
              <a:pPr defTabSz="914400" eaLnBrk="1" hangingPunct="1">
                <a:spcBef>
                  <a:spcPct val="0"/>
                </a:spcBef>
              </a:pPr>
              <a:t>36</a:t>
            </a:fld>
            <a:endParaRPr lang="en-US" altLang="en-US" sz="110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defTabSz="914400" eaLnBrk="1" hangingPunct="1">
              <a:spcBef>
                <a:spcPct val="0"/>
              </a:spcBef>
            </a:pPr>
            <a:fld id="{497D5A92-9459-4B24-9C06-1CF035E9E235}" type="slidenum">
              <a:rPr lang="en-US" altLang="en-US" sz="1100" smtClean="0"/>
              <a:pPr defTabSz="914400" eaLnBrk="1" hangingPunct="1">
                <a:spcBef>
                  <a:spcPct val="0"/>
                </a:spcBef>
              </a:pPr>
              <a:t>37</a:t>
            </a:fld>
            <a:endParaRPr lang="en-US" altLang="en-US" sz="110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defTabSz="914400" eaLnBrk="1" hangingPunct="1">
              <a:spcBef>
                <a:spcPct val="0"/>
              </a:spcBef>
            </a:pPr>
            <a:fld id="{97414C8C-C69F-4B13-91BD-C22FBC6D42F4}" type="slidenum">
              <a:rPr lang="en-US" altLang="en-US" sz="1100" smtClean="0"/>
              <a:pPr defTabSz="914400" eaLnBrk="1" hangingPunct="1">
                <a:spcBef>
                  <a:spcPct val="0"/>
                </a:spcBef>
              </a:pPr>
              <a:t>38</a:t>
            </a:fld>
            <a:endParaRPr lang="en-US" altLang="en-US" sz="110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defTabSz="914400" eaLnBrk="1" hangingPunct="1">
              <a:spcBef>
                <a:spcPct val="0"/>
              </a:spcBef>
            </a:pPr>
            <a:fld id="{5BBF45B8-72C9-4778-A624-84A939546A8D}" type="slidenum">
              <a:rPr lang="en-US" altLang="en-US" sz="1100" smtClean="0"/>
              <a:pPr defTabSz="914400" eaLnBrk="1" hangingPunct="1">
                <a:spcBef>
                  <a:spcPct val="0"/>
                </a:spcBef>
              </a:pPr>
              <a:t>39</a:t>
            </a:fld>
            <a:endParaRPr lang="en-US" altLang="en-US" sz="110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A two dimensional</a:t>
            </a:r>
            <a:r>
              <a:rPr lang="en-US" altLang="en-US" baseline="0" dirty="0" smtClean="0"/>
              <a:t> two-category classification task is shown at the tip</a:t>
            </a:r>
          </a:p>
          <a:p>
            <a:r>
              <a:rPr lang="en-US" altLang="en-US" baseline="0" dirty="0" smtClean="0"/>
              <a:t>The middle row shows 3 component (linear) classifiers </a:t>
            </a:r>
            <a:r>
              <a:rPr lang="en-US" altLang="en-US" baseline="0" dirty="0" err="1" smtClean="0"/>
              <a:t>Ck</a:t>
            </a:r>
            <a:r>
              <a:rPr lang="en-US" altLang="en-US" baseline="0" dirty="0" smtClean="0"/>
              <a:t> trained by LMS algorithm where their training pattern were chosen through the basic boosting procedure</a:t>
            </a:r>
          </a:p>
          <a:p>
            <a:r>
              <a:rPr lang="en-US" altLang="en-US" baseline="0" dirty="0" smtClean="0"/>
              <a:t>The final classification is given by the voting of the three component classifiers and yields a nonlinear decision boundary as shown in the bottom</a:t>
            </a:r>
          </a:p>
          <a:p>
            <a:r>
              <a:rPr lang="en-US" altLang="en-US" baseline="0" dirty="0" smtClean="0"/>
              <a:t>Given that the component classifiers are weak learners (i.e. each can learn a training set better than a chance) then the ensemble classifiers will have a lower training error on the full training set D than does any single component classifier</a:t>
            </a:r>
          </a:p>
          <a:p>
            <a:endParaRPr lang="en-US" altLang="en-US" baseline="0" dirty="0" smtClean="0"/>
          </a:p>
          <a:p>
            <a:endParaRPr lang="en-US" altLang="en-US" baseline="0" dirty="0" smtClean="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defTabSz="914400" eaLnBrk="1" hangingPunct="1">
              <a:spcBef>
                <a:spcPct val="0"/>
              </a:spcBef>
            </a:pPr>
            <a:fld id="{1AB7002A-416D-4E83-9E44-04E59E2ACAF0}" type="slidenum">
              <a:rPr lang="en-US" altLang="en-US" sz="1100" smtClean="0"/>
              <a:pPr defTabSz="914400" eaLnBrk="1" hangingPunct="1">
                <a:spcBef>
                  <a:spcPct val="0"/>
                </a:spcBef>
              </a:pPr>
              <a:t>40</a:t>
            </a:fld>
            <a:endParaRPr lang="en-US" altLang="en-US" sz="110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smtClean="0"/>
              <a:t>Ada</a:t>
            </a:r>
            <a:r>
              <a:rPr lang="en-US" altLang="en-US" baseline="0" dirty="0" err="1" smtClean="0"/>
              <a:t>Boost</a:t>
            </a:r>
            <a:r>
              <a:rPr lang="en-US" altLang="en-US" baseline="0" dirty="0" smtClean="0"/>
              <a:t> applied to a weak learning system ca reduce the training error E exponentially as the number of component classifiers </a:t>
            </a:r>
            <a:r>
              <a:rPr lang="en-US" altLang="en-US" baseline="0" dirty="0" err="1" smtClean="0"/>
              <a:t>Kmax</a:t>
            </a:r>
            <a:r>
              <a:rPr lang="en-US" altLang="en-US" baseline="0" dirty="0" smtClean="0"/>
              <a:t> is increased</a:t>
            </a:r>
          </a:p>
          <a:p>
            <a:r>
              <a:rPr lang="en-US" altLang="en-US" baseline="0" dirty="0" smtClean="0"/>
              <a:t>Because </a:t>
            </a:r>
            <a:r>
              <a:rPr lang="en-US" altLang="en-US" baseline="0" dirty="0" err="1" smtClean="0"/>
              <a:t>AdaBoost</a:t>
            </a:r>
            <a:r>
              <a:rPr lang="en-US" altLang="en-US" baseline="0" dirty="0" smtClean="0"/>
              <a:t> “focuses on” Difficult training patterns, the training error of each successive component classifier (measured on its own weighted </a:t>
            </a:r>
            <a:r>
              <a:rPr lang="en-US" altLang="en-US" baseline="0" dirty="0" err="1" smtClean="0"/>
              <a:t>trianing</a:t>
            </a:r>
            <a:r>
              <a:rPr lang="en-US" altLang="en-US" baseline="0" dirty="0" smtClean="0"/>
              <a:t> set) is generally larger that that of any previous component classifier (shown in grey)</a:t>
            </a:r>
          </a:p>
          <a:p>
            <a:r>
              <a:rPr lang="en-US" altLang="en-US" baseline="0" dirty="0" err="1" smtClean="0"/>
              <a:t>Netervtheless</a:t>
            </a:r>
            <a:r>
              <a:rPr lang="en-US" altLang="en-US" baseline="0" dirty="0" smtClean="0"/>
              <a:t>, so long as the component classifier </a:t>
            </a:r>
            <a:r>
              <a:rPr lang="en-US" altLang="en-US" baseline="0" dirty="0" err="1" smtClean="0"/>
              <a:t>sperfomr</a:t>
            </a:r>
            <a:r>
              <a:rPr lang="en-US" altLang="en-US" baseline="0" dirty="0" smtClean="0"/>
              <a:t> better than chance (e.g. have error less than 0.5 on a tow –category problem) the weighted ensemble decision </a:t>
            </a:r>
            <a:r>
              <a:rPr lang="en-US" altLang="en-US" baseline="0" dirty="0" err="1" smtClean="0"/>
              <a:t>nsures</a:t>
            </a:r>
            <a:r>
              <a:rPr lang="en-US" altLang="en-US" baseline="0" dirty="0" smtClean="0"/>
              <a:t> that the training error will decrease, as given by …</a:t>
            </a:r>
          </a:p>
          <a:p>
            <a:r>
              <a:rPr lang="en-US" altLang="en-US" baseline="0" dirty="0" smtClean="0"/>
              <a:t>It is often found that the test error decreases in boosted systems as well as </a:t>
            </a:r>
            <a:r>
              <a:rPr lang="en-US" altLang="en-US" baseline="0" dirty="0" err="1" smtClean="0"/>
              <a:t>hown</a:t>
            </a:r>
            <a:r>
              <a:rPr lang="en-US" altLang="en-US" baseline="0" dirty="0" smtClean="0"/>
              <a:t> in red</a:t>
            </a:r>
          </a:p>
          <a:p>
            <a:endParaRPr lang="en-US" altLang="en-US" dirty="0" smtClean="0"/>
          </a:p>
          <a:p>
            <a:pPr eaLnBrk="1" hangingPunct="1"/>
            <a:r>
              <a:rPr lang="en-US" altLang="zh-TW" sz="1200" b="0" dirty="0" err="1" smtClean="0">
                <a:ea typeface="PMingLiU" pitchFamily="18" charset="-120"/>
              </a:rPr>
              <a:t>AdaBoost</a:t>
            </a:r>
            <a:r>
              <a:rPr lang="en-US" altLang="zh-TW" sz="1200" b="0" dirty="0" smtClean="0">
                <a:ea typeface="PMingLiU" pitchFamily="18" charset="-120"/>
              </a:rPr>
              <a:t> does not seem to be affected by </a:t>
            </a:r>
            <a:r>
              <a:rPr lang="en-US" altLang="zh-TW" sz="1200" b="0" dirty="0" err="1" smtClean="0">
                <a:ea typeface="PMingLiU" pitchFamily="18" charset="-120"/>
              </a:rPr>
              <a:t>overfitting</a:t>
            </a:r>
            <a:endParaRPr lang="en-US" altLang="zh-TW" sz="1200" b="0" dirty="0" smtClean="0">
              <a:ea typeface="PMingLiU" pitchFamily="18" charset="-120"/>
            </a:endParaRPr>
          </a:p>
          <a:p>
            <a:pPr eaLnBrk="1" hangingPunct="1"/>
            <a:endParaRPr lang="zh-TW" altLang="en-US" sz="1200" b="0" dirty="0" smtClean="0">
              <a:ea typeface="PMingLiU" pitchFamily="18" charset="-120"/>
            </a:endParaRPr>
          </a:p>
          <a:p>
            <a:endParaRPr lang="en-US" altLang="en-US" dirty="0" smtClean="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defTabSz="914400" eaLnBrk="1" hangingPunct="1">
              <a:spcBef>
                <a:spcPct val="0"/>
              </a:spcBef>
            </a:pPr>
            <a:fld id="{136C882B-8DFD-45B1-A3F1-CFFA9EFDC5CF}" type="slidenum">
              <a:rPr lang="en-US" altLang="en-US" sz="1100" smtClean="0"/>
              <a:pPr defTabSz="914400" eaLnBrk="1" hangingPunct="1">
                <a:spcBef>
                  <a:spcPct val="0"/>
                </a:spcBef>
              </a:pPr>
              <a:t>41</a:t>
            </a:fld>
            <a:endParaRPr lang="en-US" altLang="en-US" sz="110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defTabSz="912813" eaLnBrk="0" hangingPunct="0">
              <a:defRPr sz="1600">
                <a:solidFill>
                  <a:schemeClr val="tx1"/>
                </a:solidFill>
                <a:latin typeface="Times New Roman" pitchFamily="18" charset="0"/>
              </a:defRPr>
            </a:lvl1pPr>
            <a:lvl2pPr marL="742950" indent="-285750" defTabSz="912813" eaLnBrk="0" hangingPunct="0">
              <a:defRPr sz="1600">
                <a:solidFill>
                  <a:schemeClr val="tx1"/>
                </a:solidFill>
                <a:latin typeface="Times New Roman" pitchFamily="18" charset="0"/>
              </a:defRPr>
            </a:lvl2pPr>
            <a:lvl3pPr marL="1143000" indent="-228600" defTabSz="912813" eaLnBrk="0" hangingPunct="0">
              <a:defRPr sz="1600">
                <a:solidFill>
                  <a:schemeClr val="tx1"/>
                </a:solidFill>
                <a:latin typeface="Times New Roman" pitchFamily="18" charset="0"/>
              </a:defRPr>
            </a:lvl3pPr>
            <a:lvl4pPr marL="1600200" indent="-228600" defTabSz="912813" eaLnBrk="0" hangingPunct="0">
              <a:defRPr sz="1600">
                <a:solidFill>
                  <a:schemeClr val="tx1"/>
                </a:solidFill>
                <a:latin typeface="Times New Roman" pitchFamily="18" charset="0"/>
              </a:defRPr>
            </a:lvl4pPr>
            <a:lvl5pPr marL="2057400" indent="-228600" defTabSz="912813" eaLnBrk="0" hangingPunct="0">
              <a:defRPr sz="1600">
                <a:solidFill>
                  <a:schemeClr val="tx1"/>
                </a:solidFill>
                <a:latin typeface="Times New Roman" pitchFamily="18" charset="0"/>
              </a:defRPr>
            </a:lvl5pPr>
            <a:lvl6pPr marL="2514600" indent="-228600" defTabSz="912813" eaLnBrk="0" fontAlgn="base" hangingPunct="0">
              <a:spcBef>
                <a:spcPct val="0"/>
              </a:spcBef>
              <a:spcAft>
                <a:spcPct val="0"/>
              </a:spcAft>
              <a:defRPr sz="1600">
                <a:solidFill>
                  <a:schemeClr val="tx1"/>
                </a:solidFill>
                <a:latin typeface="Times New Roman" pitchFamily="18" charset="0"/>
              </a:defRPr>
            </a:lvl6pPr>
            <a:lvl7pPr marL="2971800" indent="-228600" defTabSz="912813" eaLnBrk="0" fontAlgn="base" hangingPunct="0">
              <a:spcBef>
                <a:spcPct val="0"/>
              </a:spcBef>
              <a:spcAft>
                <a:spcPct val="0"/>
              </a:spcAft>
              <a:defRPr sz="1600">
                <a:solidFill>
                  <a:schemeClr val="tx1"/>
                </a:solidFill>
                <a:latin typeface="Times New Roman" pitchFamily="18" charset="0"/>
              </a:defRPr>
            </a:lvl7pPr>
            <a:lvl8pPr marL="3429000" indent="-228600" defTabSz="912813" eaLnBrk="0" fontAlgn="base" hangingPunct="0">
              <a:spcBef>
                <a:spcPct val="0"/>
              </a:spcBef>
              <a:spcAft>
                <a:spcPct val="0"/>
              </a:spcAft>
              <a:defRPr sz="1600">
                <a:solidFill>
                  <a:schemeClr val="tx1"/>
                </a:solidFill>
                <a:latin typeface="Times New Roman" pitchFamily="18" charset="0"/>
              </a:defRPr>
            </a:lvl8pPr>
            <a:lvl9pPr marL="3886200" indent="-228600" defTabSz="912813" eaLnBrk="0" fontAlgn="base" hangingPunct="0">
              <a:spcBef>
                <a:spcPct val="0"/>
              </a:spcBef>
              <a:spcAft>
                <a:spcPct val="0"/>
              </a:spcAft>
              <a:defRPr sz="1600">
                <a:solidFill>
                  <a:schemeClr val="tx1"/>
                </a:solidFill>
                <a:latin typeface="Times New Roman" pitchFamily="18" charset="0"/>
              </a:defRPr>
            </a:lvl9pPr>
          </a:lstStyle>
          <a:p>
            <a:pPr eaLnBrk="1" hangingPunct="1"/>
            <a:fld id="{B925968B-9707-42B2-A1CD-8DE9E86884AB}" type="slidenum">
              <a:rPr lang="en-US" altLang="en-US" sz="1200"/>
              <a:pPr eaLnBrk="1" hangingPunct="1"/>
              <a:t>42</a:t>
            </a:fld>
            <a:endParaRPr lang="en-US" altLang="en-US" sz="120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pPr eaLnBrk="1" hangingPunct="1"/>
            <a:endParaRPr lang="en-GB"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defTabSz="912813" eaLnBrk="0" hangingPunct="0">
              <a:defRPr sz="1600">
                <a:solidFill>
                  <a:schemeClr val="tx1"/>
                </a:solidFill>
                <a:latin typeface="Times New Roman" pitchFamily="18" charset="0"/>
              </a:defRPr>
            </a:lvl1pPr>
            <a:lvl2pPr marL="742950" indent="-285750" defTabSz="912813" eaLnBrk="0" hangingPunct="0">
              <a:defRPr sz="1600">
                <a:solidFill>
                  <a:schemeClr val="tx1"/>
                </a:solidFill>
                <a:latin typeface="Times New Roman" pitchFamily="18" charset="0"/>
              </a:defRPr>
            </a:lvl2pPr>
            <a:lvl3pPr marL="1143000" indent="-228600" defTabSz="912813" eaLnBrk="0" hangingPunct="0">
              <a:defRPr sz="1600">
                <a:solidFill>
                  <a:schemeClr val="tx1"/>
                </a:solidFill>
                <a:latin typeface="Times New Roman" pitchFamily="18" charset="0"/>
              </a:defRPr>
            </a:lvl3pPr>
            <a:lvl4pPr marL="1600200" indent="-228600" defTabSz="912813" eaLnBrk="0" hangingPunct="0">
              <a:defRPr sz="1600">
                <a:solidFill>
                  <a:schemeClr val="tx1"/>
                </a:solidFill>
                <a:latin typeface="Times New Roman" pitchFamily="18" charset="0"/>
              </a:defRPr>
            </a:lvl4pPr>
            <a:lvl5pPr marL="2057400" indent="-228600" defTabSz="912813" eaLnBrk="0" hangingPunct="0">
              <a:defRPr sz="1600">
                <a:solidFill>
                  <a:schemeClr val="tx1"/>
                </a:solidFill>
                <a:latin typeface="Times New Roman" pitchFamily="18" charset="0"/>
              </a:defRPr>
            </a:lvl5pPr>
            <a:lvl6pPr marL="2514600" indent="-228600" defTabSz="912813" eaLnBrk="0" fontAlgn="base" hangingPunct="0">
              <a:spcBef>
                <a:spcPct val="0"/>
              </a:spcBef>
              <a:spcAft>
                <a:spcPct val="0"/>
              </a:spcAft>
              <a:defRPr sz="1600">
                <a:solidFill>
                  <a:schemeClr val="tx1"/>
                </a:solidFill>
                <a:latin typeface="Times New Roman" pitchFamily="18" charset="0"/>
              </a:defRPr>
            </a:lvl6pPr>
            <a:lvl7pPr marL="2971800" indent="-228600" defTabSz="912813" eaLnBrk="0" fontAlgn="base" hangingPunct="0">
              <a:spcBef>
                <a:spcPct val="0"/>
              </a:spcBef>
              <a:spcAft>
                <a:spcPct val="0"/>
              </a:spcAft>
              <a:defRPr sz="1600">
                <a:solidFill>
                  <a:schemeClr val="tx1"/>
                </a:solidFill>
                <a:latin typeface="Times New Roman" pitchFamily="18" charset="0"/>
              </a:defRPr>
            </a:lvl7pPr>
            <a:lvl8pPr marL="3429000" indent="-228600" defTabSz="912813" eaLnBrk="0" fontAlgn="base" hangingPunct="0">
              <a:spcBef>
                <a:spcPct val="0"/>
              </a:spcBef>
              <a:spcAft>
                <a:spcPct val="0"/>
              </a:spcAft>
              <a:defRPr sz="1600">
                <a:solidFill>
                  <a:schemeClr val="tx1"/>
                </a:solidFill>
                <a:latin typeface="Times New Roman" pitchFamily="18" charset="0"/>
              </a:defRPr>
            </a:lvl8pPr>
            <a:lvl9pPr marL="3886200" indent="-228600" defTabSz="912813" eaLnBrk="0" fontAlgn="base" hangingPunct="0">
              <a:spcBef>
                <a:spcPct val="0"/>
              </a:spcBef>
              <a:spcAft>
                <a:spcPct val="0"/>
              </a:spcAft>
              <a:defRPr sz="1600">
                <a:solidFill>
                  <a:schemeClr val="tx1"/>
                </a:solidFill>
                <a:latin typeface="Times New Roman" pitchFamily="18" charset="0"/>
              </a:defRPr>
            </a:lvl9pPr>
          </a:lstStyle>
          <a:p>
            <a:pPr eaLnBrk="1" hangingPunct="1"/>
            <a:fld id="{095F2772-3807-4130-93FE-57CA35CAB0BD}" type="slidenum">
              <a:rPr lang="en-US" altLang="en-US" sz="1200"/>
              <a:pPr eaLnBrk="1" hangingPunct="1"/>
              <a:t>43</a:t>
            </a:fld>
            <a:endParaRPr lang="en-US" altLang="en-US" sz="120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r>
              <a:rPr lang="fr-BE" altLang="en-US" sz="2400" dirty="0" err="1" smtClean="0"/>
              <a:t>Adaboost</a:t>
            </a:r>
            <a:r>
              <a:rPr lang="fr-BE" altLang="en-US" sz="2400" dirty="0" smtClean="0"/>
              <a:t> and MART are </a:t>
            </a:r>
            <a:r>
              <a:rPr lang="fr-BE" altLang="en-US" sz="2400" dirty="0" err="1" smtClean="0"/>
              <a:t>only</a:t>
            </a:r>
            <a:r>
              <a:rPr lang="fr-BE" altLang="en-US" sz="2400" dirty="0" smtClean="0"/>
              <a:t> </a:t>
            </a:r>
            <a:r>
              <a:rPr lang="fr-BE" altLang="en-US" sz="2400" dirty="0" err="1" smtClean="0"/>
              <a:t>two</a:t>
            </a:r>
            <a:r>
              <a:rPr lang="fr-BE" altLang="en-US" sz="2400" dirty="0" smtClean="0"/>
              <a:t> </a:t>
            </a:r>
            <a:r>
              <a:rPr lang="fr-BE" altLang="en-US" sz="2400" dirty="0" err="1" smtClean="0"/>
              <a:t>boosting</a:t>
            </a:r>
            <a:r>
              <a:rPr lang="fr-BE" altLang="en-US" sz="2400" dirty="0" smtClean="0"/>
              <a:t> </a:t>
            </a:r>
            <a:r>
              <a:rPr lang="fr-BE" altLang="en-US" sz="2400" dirty="0" err="1" smtClean="0"/>
              <a:t>variants</a:t>
            </a:r>
            <a:r>
              <a:rPr lang="fr-BE" altLang="en-US" sz="2400" dirty="0" smtClean="0"/>
              <a:t> There are </a:t>
            </a:r>
            <a:r>
              <a:rPr lang="fr-BE" altLang="en-US" sz="2400" dirty="0" err="1" smtClean="0"/>
              <a:t>many</a:t>
            </a:r>
            <a:r>
              <a:rPr lang="fr-BE" altLang="en-US" sz="2400" dirty="0" smtClean="0"/>
              <a:t> </a:t>
            </a:r>
            <a:r>
              <a:rPr lang="fr-BE" altLang="en-US" sz="2400" dirty="0" err="1" smtClean="0"/>
              <a:t>other</a:t>
            </a:r>
            <a:r>
              <a:rPr lang="fr-BE" altLang="en-US" sz="2400" dirty="0" smtClean="0"/>
              <a:t> </a:t>
            </a:r>
            <a:r>
              <a:rPr lang="fr-BE" altLang="en-US" sz="2400" dirty="0" err="1" smtClean="0"/>
              <a:t>boosting</a:t>
            </a:r>
            <a:r>
              <a:rPr lang="fr-BE" altLang="en-US" sz="2400" dirty="0" smtClean="0"/>
              <a:t> type </a:t>
            </a:r>
            <a:r>
              <a:rPr lang="fr-BE" altLang="en-US" sz="2400" dirty="0" err="1" smtClean="0"/>
              <a:t>algorithms</a:t>
            </a:r>
            <a:endParaRPr lang="fr-BE" altLang="en-US" sz="2400" dirty="0" smtClean="0"/>
          </a:p>
          <a:p>
            <a:pPr eaLnBrk="1" hangingPunct="1"/>
            <a:r>
              <a:rPr lang="fr-BE" altLang="en-US" sz="2400" dirty="0" err="1" smtClean="0"/>
              <a:t>Boosting</a:t>
            </a:r>
            <a:r>
              <a:rPr lang="fr-BE" altLang="en-US" sz="2400" dirty="0" smtClean="0"/>
              <a:t> </a:t>
            </a:r>
            <a:r>
              <a:rPr lang="fr-BE" altLang="en-US" sz="2400" dirty="0" err="1" smtClean="0"/>
              <a:t>decision</a:t>
            </a:r>
            <a:r>
              <a:rPr lang="fr-BE" altLang="en-US" sz="2400" dirty="0" smtClean="0"/>
              <a:t>/</a:t>
            </a:r>
            <a:r>
              <a:rPr lang="fr-BE" altLang="en-US" sz="2400" dirty="0" err="1" smtClean="0"/>
              <a:t>regression</a:t>
            </a:r>
            <a:r>
              <a:rPr lang="fr-BE" altLang="en-US" sz="2400" dirty="0" smtClean="0"/>
              <a:t> </a:t>
            </a:r>
            <a:r>
              <a:rPr lang="fr-BE" altLang="en-US" sz="2400" dirty="0" err="1" smtClean="0"/>
              <a:t>trees</a:t>
            </a:r>
            <a:r>
              <a:rPr lang="fr-BE" altLang="en-US" sz="2400" dirty="0" smtClean="0"/>
              <a:t> </a:t>
            </a:r>
            <a:r>
              <a:rPr lang="fr-BE" altLang="en-US" sz="2400" dirty="0" err="1" smtClean="0"/>
              <a:t>improves</a:t>
            </a:r>
            <a:r>
              <a:rPr lang="fr-BE" altLang="en-US" sz="2400" dirty="0" smtClean="0"/>
              <a:t> </a:t>
            </a:r>
            <a:r>
              <a:rPr lang="fr-BE" altLang="en-US" sz="2400" dirty="0" err="1" smtClean="0"/>
              <a:t>their</a:t>
            </a:r>
            <a:r>
              <a:rPr lang="fr-BE" altLang="en-US" sz="2400" dirty="0" smtClean="0"/>
              <a:t> </a:t>
            </a:r>
            <a:r>
              <a:rPr lang="fr-BE" altLang="en-US" sz="2400" dirty="0" err="1" smtClean="0"/>
              <a:t>accuracy</a:t>
            </a:r>
            <a:r>
              <a:rPr lang="fr-BE" altLang="en-US" sz="2400" dirty="0" smtClean="0"/>
              <a:t> </a:t>
            </a:r>
            <a:r>
              <a:rPr lang="fr-BE" altLang="en-US" sz="2400" dirty="0" err="1" smtClean="0"/>
              <a:t>often</a:t>
            </a:r>
            <a:r>
              <a:rPr lang="fr-BE" altLang="en-US" sz="2400" dirty="0" smtClean="0"/>
              <a:t> </a:t>
            </a:r>
            <a:r>
              <a:rPr lang="fr-BE" altLang="en-US" sz="2400" dirty="0" err="1" smtClean="0"/>
              <a:t>dramatically</a:t>
            </a:r>
            <a:r>
              <a:rPr lang="fr-BE" altLang="en-US" sz="2400" dirty="0" smtClean="0"/>
              <a:t>. </a:t>
            </a:r>
            <a:r>
              <a:rPr lang="fr-BE" altLang="en-US" sz="2400" dirty="0" err="1" smtClean="0"/>
              <a:t>However</a:t>
            </a:r>
            <a:r>
              <a:rPr lang="fr-BE" altLang="en-US" sz="2400" dirty="0" smtClean="0"/>
              <a:t>, </a:t>
            </a:r>
            <a:r>
              <a:rPr lang="fr-BE" altLang="en-US" sz="2400" dirty="0" err="1" smtClean="0"/>
              <a:t>boosting</a:t>
            </a:r>
            <a:r>
              <a:rPr lang="fr-BE" altLang="en-US" sz="2400" dirty="0" smtClean="0"/>
              <a:t> </a:t>
            </a:r>
            <a:r>
              <a:rPr lang="fr-BE" altLang="en-US" sz="2400" dirty="0" err="1" smtClean="0"/>
              <a:t>is</a:t>
            </a:r>
            <a:r>
              <a:rPr lang="fr-BE" altLang="en-US" sz="2400" dirty="0" smtClean="0"/>
              <a:t> more sensible to noise </a:t>
            </a:r>
            <a:r>
              <a:rPr lang="fr-BE" altLang="en-US" sz="2400" dirty="0" err="1" smtClean="0"/>
              <a:t>than</a:t>
            </a:r>
            <a:r>
              <a:rPr lang="fr-BE" altLang="en-US" sz="2400" dirty="0" smtClean="0"/>
              <a:t> </a:t>
            </a:r>
            <a:r>
              <a:rPr lang="fr-BE" altLang="en-US" sz="2400" dirty="0" err="1" smtClean="0"/>
              <a:t>averaging</a:t>
            </a:r>
            <a:r>
              <a:rPr lang="fr-BE" altLang="en-US" sz="2400" dirty="0" smtClean="0"/>
              <a:t> techniques (</a:t>
            </a:r>
            <a:r>
              <a:rPr lang="fr-BE" altLang="en-US" sz="2400" dirty="0" err="1" smtClean="0"/>
              <a:t>overfitting</a:t>
            </a:r>
            <a:r>
              <a:rPr lang="fr-BE" altLang="en-US" sz="2400" dirty="0" smtClean="0"/>
              <a:t>)</a:t>
            </a:r>
          </a:p>
          <a:p>
            <a:pPr eaLnBrk="1" hangingPunct="1"/>
            <a:r>
              <a:rPr lang="fr-BE" altLang="en-US" sz="2400" dirty="0" smtClean="0"/>
              <a:t>For </a:t>
            </a:r>
            <a:r>
              <a:rPr lang="fr-BE" altLang="en-US" sz="2400" dirty="0" err="1" smtClean="0"/>
              <a:t>boosting</a:t>
            </a:r>
            <a:r>
              <a:rPr lang="fr-BE" altLang="en-US" sz="2400" dirty="0" smtClean="0"/>
              <a:t> to </a:t>
            </a:r>
            <a:r>
              <a:rPr lang="fr-BE" altLang="en-US" sz="2400" dirty="0" err="1" smtClean="0"/>
              <a:t>work</a:t>
            </a:r>
            <a:r>
              <a:rPr lang="fr-BE" altLang="en-US" sz="2400" dirty="0" smtClean="0"/>
              <a:t>, the </a:t>
            </a:r>
            <a:r>
              <a:rPr lang="fr-BE" altLang="en-US" sz="2400" dirty="0" err="1" smtClean="0"/>
              <a:t>models</a:t>
            </a:r>
            <a:r>
              <a:rPr lang="fr-BE" altLang="en-US" sz="2400" dirty="0" smtClean="0"/>
              <a:t> </a:t>
            </a:r>
            <a:r>
              <a:rPr lang="fr-BE" altLang="en-US" sz="2400" dirty="0" err="1" smtClean="0"/>
              <a:t>need</a:t>
            </a:r>
            <a:r>
              <a:rPr lang="fr-BE" altLang="en-US" sz="2400" dirty="0" smtClean="0"/>
              <a:t> not to </a:t>
            </a:r>
            <a:r>
              <a:rPr lang="fr-BE" altLang="en-US" sz="2400" dirty="0" err="1" smtClean="0"/>
              <a:t>be</a:t>
            </a:r>
            <a:r>
              <a:rPr lang="fr-BE" altLang="en-US" sz="2400" dirty="0" smtClean="0"/>
              <a:t> </a:t>
            </a:r>
            <a:r>
              <a:rPr lang="fr-BE" altLang="en-US" sz="2400" dirty="0" err="1" smtClean="0"/>
              <a:t>perfect</a:t>
            </a:r>
            <a:r>
              <a:rPr lang="fr-BE" altLang="en-US" sz="2400" dirty="0" smtClean="0"/>
              <a:t> on the </a:t>
            </a:r>
            <a:r>
              <a:rPr lang="fr-BE" altLang="en-US" sz="2400" dirty="0" err="1" smtClean="0"/>
              <a:t>learning</a:t>
            </a:r>
            <a:r>
              <a:rPr lang="fr-BE" altLang="en-US" sz="2400" dirty="0" smtClean="0"/>
              <a:t> </a:t>
            </a:r>
            <a:r>
              <a:rPr lang="fr-BE" altLang="en-US" sz="2400" dirty="0" err="1" smtClean="0"/>
              <a:t>sample</a:t>
            </a:r>
            <a:r>
              <a:rPr lang="fr-BE" altLang="en-US" sz="2400" dirty="0" smtClean="0"/>
              <a:t>. </a:t>
            </a:r>
            <a:r>
              <a:rPr lang="fr-BE" altLang="en-US" sz="2400" dirty="0" err="1" smtClean="0"/>
              <a:t>With</a:t>
            </a:r>
            <a:r>
              <a:rPr lang="fr-BE" altLang="en-US" sz="2400" dirty="0" smtClean="0"/>
              <a:t> </a:t>
            </a:r>
            <a:r>
              <a:rPr lang="fr-BE" altLang="en-US" sz="2400" dirty="0" err="1" smtClean="0"/>
              <a:t>trees</a:t>
            </a:r>
            <a:r>
              <a:rPr lang="fr-BE" altLang="en-US" sz="2400" dirty="0" smtClean="0"/>
              <a:t>, </a:t>
            </a:r>
            <a:r>
              <a:rPr lang="fr-BE" altLang="en-US" sz="2400" dirty="0" err="1" smtClean="0"/>
              <a:t>there</a:t>
            </a:r>
            <a:r>
              <a:rPr lang="fr-BE" altLang="en-US" sz="2400" dirty="0" smtClean="0"/>
              <a:t> are </a:t>
            </a:r>
            <a:r>
              <a:rPr lang="fr-BE" altLang="en-US" sz="2400" dirty="0" err="1" smtClean="0"/>
              <a:t>two</a:t>
            </a:r>
            <a:r>
              <a:rPr lang="fr-BE" altLang="en-US" sz="2400" dirty="0" smtClean="0"/>
              <a:t> possible </a:t>
            </a:r>
            <a:r>
              <a:rPr lang="fr-BE" altLang="en-US" sz="2400" dirty="0" err="1" smtClean="0"/>
              <a:t>strategies</a:t>
            </a:r>
            <a:r>
              <a:rPr lang="fr-BE" altLang="en-US" sz="2400" dirty="0" smtClean="0"/>
              <a:t>:</a:t>
            </a:r>
          </a:p>
          <a:p>
            <a:pPr lvl="1" eaLnBrk="1" hangingPunct="1"/>
            <a:r>
              <a:rPr lang="fr-BE" altLang="en-US" sz="2000" dirty="0" smtClean="0"/>
              <a:t>Use </a:t>
            </a:r>
            <a:r>
              <a:rPr lang="fr-BE" altLang="en-US" sz="2000" dirty="0" err="1" smtClean="0"/>
              <a:t>pruned</a:t>
            </a:r>
            <a:r>
              <a:rPr lang="fr-BE" altLang="en-US" sz="2000" dirty="0" smtClean="0"/>
              <a:t> </a:t>
            </a:r>
            <a:r>
              <a:rPr lang="fr-BE" altLang="en-US" sz="2000" dirty="0" err="1" smtClean="0"/>
              <a:t>trees</a:t>
            </a:r>
            <a:r>
              <a:rPr lang="fr-BE" altLang="en-US" sz="2000" dirty="0" smtClean="0"/>
              <a:t> (</a:t>
            </a:r>
            <a:r>
              <a:rPr lang="fr-BE" altLang="en-US" sz="2000" dirty="0" err="1" smtClean="0"/>
              <a:t>pre-pruned</a:t>
            </a:r>
            <a:r>
              <a:rPr lang="fr-BE" altLang="en-US" sz="2000" dirty="0" smtClean="0"/>
              <a:t> or post-</a:t>
            </a:r>
            <a:r>
              <a:rPr lang="fr-BE" altLang="en-US" sz="2000" dirty="0" err="1" smtClean="0"/>
              <a:t>pruned</a:t>
            </a:r>
            <a:r>
              <a:rPr lang="fr-BE" altLang="en-US" sz="2000" dirty="0" smtClean="0"/>
              <a:t> by cross-validation)</a:t>
            </a:r>
          </a:p>
          <a:p>
            <a:pPr lvl="1" eaLnBrk="1" hangingPunct="1"/>
            <a:r>
              <a:rPr lang="fr-BE" altLang="en-US" sz="2000" dirty="0" err="1" smtClean="0"/>
              <a:t>Limit</a:t>
            </a:r>
            <a:r>
              <a:rPr lang="fr-BE" altLang="en-US" sz="2000" dirty="0" smtClean="0"/>
              <a:t> the </a:t>
            </a:r>
            <a:r>
              <a:rPr lang="fr-BE" altLang="en-US" sz="2000" dirty="0" err="1" smtClean="0"/>
              <a:t>number</a:t>
            </a:r>
            <a:r>
              <a:rPr lang="fr-BE" altLang="en-US" sz="2000" dirty="0" smtClean="0"/>
              <a:t> of </a:t>
            </a:r>
            <a:r>
              <a:rPr lang="fr-BE" altLang="en-US" sz="2000" dirty="0" err="1" smtClean="0"/>
              <a:t>tree</a:t>
            </a:r>
            <a:r>
              <a:rPr lang="fr-BE" altLang="en-US" sz="2000" dirty="0" smtClean="0"/>
              <a:t> tests (and split first the </a:t>
            </a:r>
            <a:r>
              <a:rPr lang="fr-BE" altLang="en-US" sz="2000" dirty="0" err="1" smtClean="0"/>
              <a:t>most</a:t>
            </a:r>
            <a:r>
              <a:rPr lang="fr-BE" altLang="en-US" sz="2000" dirty="0" smtClean="0"/>
              <a:t> impure </a:t>
            </a:r>
            <a:r>
              <a:rPr lang="fr-BE" altLang="en-US" sz="2000" dirty="0" err="1" smtClean="0"/>
              <a:t>nodes</a:t>
            </a:r>
            <a:r>
              <a:rPr lang="fr-BE" altLang="en-US" sz="2000" dirty="0" smtClean="0"/>
              <a:t>)</a:t>
            </a:r>
          </a:p>
          <a:p>
            <a:pPr eaLnBrk="1" hangingPunct="1"/>
            <a:r>
              <a:rPr lang="fr-BE" altLang="en-US" sz="2400" dirty="0" smtClean="0">
                <a:sym typeface="Symbol" pitchFamily="18" charset="2"/>
              </a:rPr>
              <a:t></a:t>
            </a:r>
            <a:r>
              <a:rPr lang="fr-BE" altLang="en-US" sz="2400" dirty="0" smtClean="0"/>
              <a:t> </a:t>
            </a:r>
            <a:r>
              <a:rPr lang="fr-BE" altLang="en-US" sz="2400" dirty="0" err="1" smtClean="0"/>
              <a:t>there</a:t>
            </a:r>
            <a:r>
              <a:rPr lang="fr-BE" altLang="en-US" sz="2400" dirty="0" smtClean="0"/>
              <a:t> </a:t>
            </a:r>
            <a:r>
              <a:rPr lang="fr-BE" altLang="en-US" sz="2400" dirty="0" err="1" smtClean="0"/>
              <a:t>is</a:t>
            </a:r>
            <a:r>
              <a:rPr lang="fr-BE" altLang="en-US" sz="2400" dirty="0" smtClean="0"/>
              <a:t> </a:t>
            </a:r>
            <a:r>
              <a:rPr lang="fr-BE" altLang="en-US" sz="2400" dirty="0" err="1" smtClean="0"/>
              <a:t>again</a:t>
            </a:r>
            <a:r>
              <a:rPr lang="fr-BE" altLang="en-US" sz="2400" dirty="0" smtClean="0"/>
              <a:t> a </a:t>
            </a:r>
            <a:r>
              <a:rPr lang="fr-BE" altLang="en-US" sz="2400" dirty="0" err="1" smtClean="0"/>
              <a:t>bias</a:t>
            </a:r>
            <a:r>
              <a:rPr lang="fr-BE" altLang="en-US" sz="2400" dirty="0" smtClean="0"/>
              <a:t>/variance </a:t>
            </a:r>
            <a:r>
              <a:rPr lang="fr-BE" altLang="en-US" sz="2400" dirty="0" err="1" smtClean="0"/>
              <a:t>tradeoff</a:t>
            </a:r>
            <a:r>
              <a:rPr lang="fr-BE" altLang="en-US" sz="2400" dirty="0" smtClean="0"/>
              <a:t> </a:t>
            </a:r>
            <a:r>
              <a:rPr lang="fr-BE" altLang="en-US" sz="2400" dirty="0" err="1" smtClean="0"/>
              <a:t>with</a:t>
            </a:r>
            <a:r>
              <a:rPr lang="fr-BE" altLang="en-US" sz="2400" dirty="0" smtClean="0"/>
              <a:t> respect to the </a:t>
            </a:r>
            <a:r>
              <a:rPr lang="fr-BE" altLang="en-US" sz="2400" dirty="0" err="1" smtClean="0"/>
              <a:t>tree</a:t>
            </a:r>
            <a:r>
              <a:rPr lang="fr-BE" altLang="en-US" sz="2400" dirty="0" smtClean="0"/>
              <a:t> size</a:t>
            </a:r>
            <a:endParaRPr lang="en-GB" altLang="en-US" sz="2400" dirty="0" smtClean="0"/>
          </a:p>
          <a:p>
            <a:pPr eaLnBrk="1" hangingPunct="1"/>
            <a:endParaRPr lang="en-GB" alt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If</a:t>
            </a:r>
            <a:r>
              <a:rPr lang="en-US" baseline="0" dirty="0" smtClean="0"/>
              <a:t> you have 3 different models based on three different learning algorithms.  Normally you would </a:t>
            </a:r>
            <a:r>
              <a:rPr lang="en-US" baseline="0" dirty="0" err="1" smtClean="0"/>
              <a:t>evalute</a:t>
            </a:r>
            <a:r>
              <a:rPr lang="en-US" baseline="0" dirty="0" smtClean="0"/>
              <a:t> the best model(based on expected error of each algorithm by </a:t>
            </a:r>
            <a:r>
              <a:rPr lang="en-US" baseline="0" dirty="0" err="1" smtClean="0"/>
              <a:t>corss</a:t>
            </a:r>
            <a:r>
              <a:rPr lang="en-US" baseline="0" dirty="0" smtClean="0"/>
              <a:t> validation and choose best one to form a model for prediction on future data.  However it would be nice if we could take advantage of   </a:t>
            </a:r>
            <a:r>
              <a:rPr lang="en-US" dirty="0" smtClean="0"/>
              <a:t>Epicurus’ Principle</a:t>
            </a:r>
          </a:p>
          <a:p>
            <a:r>
              <a:rPr lang="en-US" dirty="0" smtClean="0"/>
              <a:t>“keep all theories that are consistent with the data”, and use all three for prediction and combine the outputs.</a:t>
            </a:r>
          </a:p>
          <a:p>
            <a:endParaRPr lang="en-US" dirty="0" smtClean="0"/>
          </a:p>
          <a:p>
            <a:r>
              <a:rPr lang="en-US" dirty="0" smtClean="0"/>
              <a:t>Stacking is</a:t>
            </a:r>
            <a:r>
              <a:rPr lang="en-US" baseline="0" dirty="0" smtClean="0"/>
              <a:t> a meta learner, which replaces the voting procedure utilized by bagging and boosting.  The problem with voting  (as we see in politics) , it is not clear which classifier to “trust”.  </a:t>
            </a:r>
          </a:p>
          <a:p>
            <a:endParaRPr lang="en-US" baseline="0" dirty="0" smtClean="0"/>
          </a:p>
          <a:p>
            <a:r>
              <a:rPr lang="en-US" baseline="0" dirty="0" smtClean="0"/>
              <a:t>Stacking tries to learn which classifiers are reliable, by using a “meta-learner”  to discover how to best combine the output of the base learners. </a:t>
            </a:r>
          </a:p>
          <a:p>
            <a:endParaRPr lang="en-US" baseline="0" dirty="0" smtClean="0"/>
          </a:p>
          <a:p>
            <a:r>
              <a:rPr lang="en-US" dirty="0" smtClean="0"/>
              <a:t>Used to combine models of different types  </a:t>
            </a:r>
          </a:p>
          <a:p>
            <a:r>
              <a:rPr lang="en-US" dirty="0" smtClean="0"/>
              <a:t>DT, Naïve Bayes and k-nearest neighbor</a:t>
            </a:r>
          </a:p>
          <a:p>
            <a:r>
              <a:rPr lang="en-US" dirty="0" smtClean="0"/>
              <a:t>With several algorithms available, instead of performing cross validation and selecting the best one</a:t>
            </a:r>
            <a:r>
              <a:rPr lang="en-US" baseline="0" dirty="0" smtClean="0"/>
              <a:t> </a:t>
            </a:r>
            <a:r>
              <a:rPr lang="en-US" dirty="0" smtClean="0"/>
              <a:t>it’s better to combine them</a:t>
            </a:r>
          </a:p>
          <a:p>
            <a:r>
              <a:rPr lang="en-US" dirty="0" smtClean="0"/>
              <a:t>	Use un-weighted voting (as in bagging)</a:t>
            </a:r>
            <a:r>
              <a:rPr lang="en-US" baseline="0" dirty="0" smtClean="0"/>
              <a:t> only </a:t>
            </a:r>
            <a:r>
              <a:rPr lang="en-US" dirty="0" smtClean="0"/>
              <a:t>makes sense only if the learning algorithms perform comparably well</a:t>
            </a:r>
          </a:p>
          <a:p>
            <a:r>
              <a:rPr lang="en-US" dirty="0" smtClean="0"/>
              <a:t>Stacking uses a meta learner instead of voting – the goal of the meta</a:t>
            </a:r>
          </a:p>
          <a:p>
            <a:r>
              <a:rPr lang="en-US" dirty="0" smtClean="0"/>
              <a:t>it is not clear which classifier to trust</a:t>
            </a:r>
          </a:p>
          <a:p>
            <a:endParaRPr lang="en-US" dirty="0" smtClean="0"/>
          </a:p>
          <a:p>
            <a:r>
              <a:rPr lang="en-US" dirty="0" smtClean="0"/>
              <a:t>learner is to learn which classifiers are the reliable ones</a:t>
            </a:r>
          </a:p>
          <a:p>
            <a:endParaRPr lang="en-US" dirty="0" smtClean="0"/>
          </a:p>
          <a:p>
            <a:r>
              <a:rPr lang="en-US" dirty="0" smtClean="0"/>
              <a:t>Hard to analyze theoretically - “black magic”</a:t>
            </a:r>
          </a:p>
          <a:p>
            <a:r>
              <a:rPr lang="en-US" dirty="0" smtClean="0"/>
              <a:t>Uses meta learner instead of voting to combine predictions of base learners</a:t>
            </a:r>
          </a:p>
          <a:p>
            <a:r>
              <a:rPr lang="en-US" dirty="0" smtClean="0"/>
              <a:t>Predictions of base learners ( level-0 models) are used as input for meta learner ( level-1 model)</a:t>
            </a:r>
          </a:p>
          <a:p>
            <a:r>
              <a:rPr lang="en-US" dirty="0" smtClean="0"/>
              <a:t>Base learners usually different learning schemes</a:t>
            </a:r>
          </a:p>
          <a:p>
            <a:r>
              <a:rPr lang="en-US" dirty="0" smtClean="0"/>
              <a:t>Predictions on training data can’t be used to generate data for level-1 model!</a:t>
            </a:r>
          </a:p>
          <a:p>
            <a:r>
              <a:rPr lang="en-US" dirty="0" smtClean="0"/>
              <a:t>Cross-validation-like scheme is employed</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E257EB-403E-41C5-B662-5D63B4B1DA32}" type="slidenum">
              <a:rPr lang="en-US" smtClean="0"/>
              <a:t>45</a:t>
            </a:fld>
            <a:endParaRPr lang="en-US" dirty="0"/>
          </a:p>
        </p:txBody>
      </p:sp>
    </p:spTree>
    <p:extLst>
      <p:ext uri="{BB962C8B-B14F-4D97-AF65-F5344CB8AC3E}">
        <p14:creationId xmlns:p14="http://schemas.microsoft.com/office/powerpoint/2010/main" val="960527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defTabSz="914400" eaLnBrk="1" hangingPunct="1">
              <a:spcBef>
                <a:spcPct val="0"/>
              </a:spcBef>
            </a:pPr>
            <a:fld id="{16BF77A6-5050-4DB0-B4AA-FCB562F434CD}" type="slidenum">
              <a:rPr lang="en-US" altLang="en-US" sz="1100" smtClean="0"/>
              <a:pPr defTabSz="914400" eaLnBrk="1" hangingPunct="1">
                <a:spcBef>
                  <a:spcPct val="0"/>
                </a:spcBef>
              </a:pPr>
              <a:t>5</a:t>
            </a:fld>
            <a:endParaRPr lang="en-US" altLang="en-US" sz="110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all of the other algorithms are trained using the available data, then a combiner algorithm is trained to make a final prediction using all the predictions of the other algorithms as additional inputs. If an arbitrary combiner algorithm is used, then stacking can theoretically represent any of the ensemble techniques described in this article, although in practice, a single-layer logistic regression model is often used as the combiner.</a:t>
            </a:r>
          </a:p>
          <a:p>
            <a:endParaRPr lang="en-US" dirty="0" smtClean="0"/>
          </a:p>
          <a:p>
            <a:r>
              <a:rPr lang="en-US" dirty="0" smtClean="0"/>
              <a:t>Meta learner(combiner) is called level–1 model</a:t>
            </a:r>
          </a:p>
          <a:p>
            <a:r>
              <a:rPr lang="en-US" dirty="0" smtClean="0"/>
              <a:t>Base classifiers - level-0 models</a:t>
            </a:r>
          </a:p>
          <a:p>
            <a:r>
              <a:rPr lang="en-US" dirty="0" smtClean="0"/>
              <a:t>Outputs of the level-0 models are inputs to the level-1 model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E257EB-403E-41C5-B662-5D63B4B1DA32}" type="slidenum">
              <a:rPr lang="en-US" smtClean="0"/>
              <a:t>46</a:t>
            </a:fld>
            <a:endParaRPr lang="en-US" dirty="0"/>
          </a:p>
        </p:txBody>
      </p:sp>
    </p:spTree>
    <p:extLst>
      <p:ext uri="{BB962C8B-B14F-4D97-AF65-F5344CB8AC3E}">
        <p14:creationId xmlns:p14="http://schemas.microsoft.com/office/powerpoint/2010/main" val="20157253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defTabSz="914400" eaLnBrk="1" hangingPunct="1">
              <a:spcBef>
                <a:spcPct val="0"/>
              </a:spcBef>
            </a:pPr>
            <a:fld id="{C98F22CC-CDE8-4AC4-AE4A-D4B1679F6505}" type="slidenum">
              <a:rPr lang="en-US" altLang="en-US" sz="1100" smtClean="0"/>
              <a:pPr defTabSz="914400" eaLnBrk="1" hangingPunct="1">
                <a:spcBef>
                  <a:spcPct val="0"/>
                </a:spcBef>
              </a:pPr>
              <a:t>48</a:t>
            </a:fld>
            <a:endParaRPr lang="en-US" altLang="en-US" sz="110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improves considerably over cross-validated model selection</a:t>
            </a:r>
          </a:p>
          <a:p>
            <a:r>
              <a:rPr lang="en-US" dirty="0" smtClean="0"/>
              <a:t>on average, 3 hypotheses play a significant role in the combined hypothesis</a:t>
            </a:r>
          </a:p>
          <a:p>
            <a:endParaRPr lang="en-US" dirty="0" smtClean="0"/>
          </a:p>
          <a:p>
            <a:r>
              <a:rPr lang="en-US" dirty="0" smtClean="0"/>
              <a:t>Training sets for “leaves”: sampled with replacement; combiner: validation set</a:t>
            </a:r>
          </a:p>
          <a:p>
            <a:endParaRPr lang="en-US" dirty="0"/>
          </a:p>
        </p:txBody>
      </p:sp>
      <p:sp>
        <p:nvSpPr>
          <p:cNvPr id="4" name="Slide Number Placeholder 3"/>
          <p:cNvSpPr>
            <a:spLocks noGrp="1"/>
          </p:cNvSpPr>
          <p:nvPr>
            <p:ph type="sldNum" sz="quarter" idx="10"/>
          </p:nvPr>
        </p:nvSpPr>
        <p:spPr/>
        <p:txBody>
          <a:bodyPr/>
          <a:lstStyle/>
          <a:p>
            <a:fld id="{79E257EB-403E-41C5-B662-5D63B4B1DA32}" type="slidenum">
              <a:rPr lang="en-US" smtClean="0"/>
              <a:t>49</a:t>
            </a:fld>
            <a:endParaRPr lang="en-US" dirty="0"/>
          </a:p>
        </p:txBody>
      </p:sp>
    </p:spTree>
    <p:extLst>
      <p:ext uri="{BB962C8B-B14F-4D97-AF65-F5344CB8AC3E}">
        <p14:creationId xmlns:p14="http://schemas.microsoft.com/office/powerpoint/2010/main" val="5649514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http://blog.revolutionanalytics.com/2014/04/ensemble-packages-in-r.html</a:t>
            </a:r>
          </a:p>
          <a:p>
            <a:endParaRPr lang="en-US" dirty="0" smtClean="0"/>
          </a:p>
          <a:p>
            <a:r>
              <a:rPr lang="en-US" dirty="0" err="1" smtClean="0"/>
              <a:t>ipred</a:t>
            </a:r>
            <a:r>
              <a:rPr lang="en-US" dirty="0" smtClean="0"/>
              <a:t> does bagging which has been incorporated into both Random Forest and Gradient Boosting.  But the </a:t>
            </a:r>
            <a:r>
              <a:rPr lang="en-US" dirty="0" err="1" smtClean="0"/>
              <a:t>ipred</a:t>
            </a:r>
            <a:r>
              <a:rPr lang="en-US" dirty="0" smtClean="0"/>
              <a:t> package has the ability to incorporate more than one type of base learner.  One of the examples in the package documentation incorporates Linear Discriminant Analysis in addition to Binary Decision Tree.  It is hard to find ensemble methods using base learners other than binary decision trees.  Simultaneously using two (or more) different base learners is singular to this package.</a:t>
            </a:r>
          </a:p>
          <a:p>
            <a:endParaRPr lang="en-US" dirty="0" smtClean="0"/>
          </a:p>
          <a:p>
            <a:r>
              <a:rPr lang="en-US" dirty="0" smtClean="0"/>
              <a:t>Random Forest: It solves regression and classification problems, has an unsupervised mode, produces marginal plots of prediction versus individual attributes, ranks attributes by importance.  It also produces a similarity matrix measuring how frequently two rows from the input wind up in the same leaf node together.  That gives a measure of how close the two rows are in their effect on the trained model. </a:t>
            </a:r>
            <a:endParaRPr lang="en-US" dirty="0"/>
          </a:p>
        </p:txBody>
      </p:sp>
      <p:sp>
        <p:nvSpPr>
          <p:cNvPr id="4" name="Slide Number Placeholder 3"/>
          <p:cNvSpPr>
            <a:spLocks noGrp="1"/>
          </p:cNvSpPr>
          <p:nvPr>
            <p:ph type="sldNum" sz="quarter" idx="10"/>
          </p:nvPr>
        </p:nvSpPr>
        <p:spPr/>
        <p:txBody>
          <a:bodyPr/>
          <a:lstStyle/>
          <a:p>
            <a:fld id="{79E257EB-403E-41C5-B662-5D63B4B1DA32}" type="slidenum">
              <a:rPr lang="en-US" smtClean="0"/>
              <a:t>51</a:t>
            </a:fld>
            <a:endParaRPr lang="en-US" dirty="0"/>
          </a:p>
        </p:txBody>
      </p:sp>
    </p:spTree>
    <p:extLst>
      <p:ext uri="{BB962C8B-B14F-4D97-AF65-F5344CB8AC3E}">
        <p14:creationId xmlns:p14="http://schemas.microsoft.com/office/powerpoint/2010/main" val="41669409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similarities and differences between bagging and boosting?</a:t>
            </a:r>
          </a:p>
          <a:p>
            <a:r>
              <a:rPr lang="en-US" dirty="0" smtClean="0"/>
              <a:t>1.	Both can be applied to both classification and numeric prediction.</a:t>
            </a:r>
          </a:p>
          <a:p>
            <a:r>
              <a:rPr lang="en-US" dirty="0" smtClean="0"/>
              <a:t>2.	Both use voting (for classification) or averaging (for numeric prediction).  However, in bagging the models receive equal weight, and in boosting the models are weighted by confidence to give more influence to the more successful ones.</a:t>
            </a:r>
          </a:p>
          <a:p>
            <a:r>
              <a:rPr lang="en-US" dirty="0" smtClean="0"/>
              <a:t>3.	In bagging, individual models are built separately, which means they can be built in parallel.  In boosting, each new model is influenced by the performance of those built previously. Boosting encourages new models to become experts for instances handled incorrectly by earlier ones by assigning greater weight to those instances.  Boosting models must be built sequentially since each new one depends on the results of the previous ones.</a:t>
            </a:r>
          </a:p>
          <a:p>
            <a:r>
              <a:rPr lang="en-US" dirty="0" smtClean="0"/>
              <a:t>4.	Both combine models of the same type – for example, decision trees.</a:t>
            </a:r>
          </a:p>
          <a:p>
            <a:r>
              <a:rPr lang="en-US" dirty="0" smtClean="0"/>
              <a:t>5.	Both work with weak or unstable learners.  Boosting is limited in that the error when building the model cannot exceed 50%.</a:t>
            </a:r>
          </a:p>
          <a:p>
            <a:r>
              <a:rPr lang="en-US" dirty="0" smtClean="0"/>
              <a:t>6.	Both use sampling with replacement</a:t>
            </a:r>
          </a:p>
          <a:p>
            <a:r>
              <a:rPr lang="en-US" dirty="0" smtClean="0"/>
              <a:t>7.	Bagging reduces the variance of unstable methods, while boosting methods reduces both the bias and variance of unstable methods but increased the variance for Naive-Bayes (which is very stable) http://robotics.stanford.edu/~ronnyk/vote.pdf </a:t>
            </a:r>
          </a:p>
          <a:p>
            <a:r>
              <a:rPr lang="en-US" dirty="0" smtClean="0"/>
              <a:t>8.	Unlike bagging, boosting sometimes fails in practical situations: It can generate a classifier that is significantly less accurate than a single classifier built from the same data. This indicates that the combined classifier </a:t>
            </a:r>
            <a:r>
              <a:rPr lang="en-US" dirty="0" err="1" smtClean="0"/>
              <a:t>overfits</a:t>
            </a:r>
            <a:r>
              <a:rPr lang="en-US" dirty="0" smtClean="0"/>
              <a:t> the data.</a:t>
            </a:r>
          </a:p>
          <a:p>
            <a:r>
              <a:rPr lang="en-US" dirty="0" smtClean="0"/>
              <a:t>9.	In boosting, the training error will theoretically decrease exponentially.</a:t>
            </a:r>
          </a:p>
          <a:p>
            <a:r>
              <a:rPr lang="en-US" dirty="0" smtClean="0"/>
              <a:t>10.	If boosting does succeed in reducing the error on fresh test data, it often does so in a spectacular way.</a:t>
            </a:r>
          </a:p>
          <a:p>
            <a:endParaRPr lang="en-US" dirty="0" smtClean="0"/>
          </a:p>
          <a:p>
            <a:endParaRPr lang="en-US" dirty="0" smtClean="0"/>
          </a:p>
          <a:p>
            <a:pPr eaLnBrk="1" hangingPunct="1"/>
            <a:r>
              <a:rPr lang="en-US" altLang="zh-TW" b="0" dirty="0" smtClean="0">
                <a:ea typeface="PMingLiU" pitchFamily="18" charset="-120"/>
              </a:rPr>
              <a:t>Ensemble systems are useful in practice</a:t>
            </a:r>
          </a:p>
          <a:p>
            <a:pPr eaLnBrk="1" hangingPunct="1"/>
            <a:r>
              <a:rPr lang="en-US" altLang="zh-TW" b="0" dirty="0" smtClean="0">
                <a:ea typeface="PMingLiU" pitchFamily="18" charset="-120"/>
              </a:rPr>
              <a:t>Diversity of the base classifiers is important</a:t>
            </a:r>
          </a:p>
          <a:p>
            <a:pPr eaLnBrk="1" hangingPunct="1"/>
            <a:r>
              <a:rPr lang="en-US" altLang="zh-TW" b="0" dirty="0" smtClean="0">
                <a:ea typeface="PMingLiU" pitchFamily="18" charset="-120"/>
              </a:rPr>
              <a:t>Ensemble generation techniques: bagging, </a:t>
            </a:r>
            <a:r>
              <a:rPr lang="en-US" altLang="zh-TW" b="0" dirty="0" err="1" smtClean="0">
                <a:ea typeface="PMingLiU" pitchFamily="18" charset="-120"/>
              </a:rPr>
              <a:t>AdaBoost</a:t>
            </a:r>
            <a:r>
              <a:rPr lang="en-US" altLang="zh-TW" b="0" dirty="0" smtClean="0">
                <a:ea typeface="PMingLiU" pitchFamily="18" charset="-120"/>
              </a:rPr>
              <a:t>, mixture of experts</a:t>
            </a:r>
          </a:p>
          <a:p>
            <a:pPr eaLnBrk="1" hangingPunct="1"/>
            <a:r>
              <a:rPr lang="en-US" altLang="zh-TW" b="0" dirty="0" smtClean="0">
                <a:ea typeface="PMingLiU" pitchFamily="18" charset="-120"/>
              </a:rPr>
              <a:t>Diverse classifier combination strategies</a:t>
            </a:r>
          </a:p>
          <a:p>
            <a:pPr eaLnBrk="1" hangingPunct="1"/>
            <a:r>
              <a:rPr lang="en-US" altLang="zh-TW" b="0" dirty="0" smtClean="0">
                <a:ea typeface="PMingLiU" pitchFamily="18" charset="-120"/>
              </a:rPr>
              <a:t>No single ensemble generation algorithm or combination rule is universally better than others </a:t>
            </a:r>
          </a:p>
          <a:p>
            <a:pPr eaLnBrk="1" hangingPunct="1"/>
            <a:r>
              <a:rPr lang="en-US" altLang="zh-TW" b="0" dirty="0" smtClean="0">
                <a:ea typeface="PMingLiU" pitchFamily="18" charset="-120"/>
              </a:rPr>
              <a:t>Effectiveness on real world data depends on the classifier diversity and characteristics of the data </a:t>
            </a:r>
            <a:endParaRPr lang="zh-TW" altLang="en-US" b="0" dirty="0" smtClean="0">
              <a:ea typeface="PMingLiU" pitchFamily="18" charset="-120"/>
            </a:endParaRPr>
          </a:p>
          <a:p>
            <a:endParaRPr lang="en-US" dirty="0"/>
          </a:p>
        </p:txBody>
      </p:sp>
      <p:sp>
        <p:nvSpPr>
          <p:cNvPr id="4" name="Slide Number Placeholder 3"/>
          <p:cNvSpPr>
            <a:spLocks noGrp="1"/>
          </p:cNvSpPr>
          <p:nvPr>
            <p:ph type="sldNum" sz="quarter" idx="10"/>
          </p:nvPr>
        </p:nvSpPr>
        <p:spPr/>
        <p:txBody>
          <a:bodyPr/>
          <a:lstStyle/>
          <a:p>
            <a:fld id="{79E257EB-403E-41C5-B662-5D63B4B1DA32}" type="slidenum">
              <a:rPr lang="en-US" smtClean="0"/>
              <a:t>53</a:t>
            </a:fld>
            <a:endParaRPr lang="en-US" dirty="0"/>
          </a:p>
        </p:txBody>
      </p:sp>
    </p:spTree>
    <p:extLst>
      <p:ext uri="{BB962C8B-B14F-4D97-AF65-F5344CB8AC3E}">
        <p14:creationId xmlns:p14="http://schemas.microsoft.com/office/powerpoint/2010/main" val="8349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defTabSz="914400" eaLnBrk="1" hangingPunct="1">
              <a:spcBef>
                <a:spcPct val="0"/>
              </a:spcBef>
            </a:pPr>
            <a:fld id="{B87B747C-DD40-4533-BA08-17C6DC22D3D2}" type="slidenum">
              <a:rPr lang="en-US" altLang="en-US" sz="1100" smtClean="0"/>
              <a:pPr defTabSz="914400" eaLnBrk="1" hangingPunct="1">
                <a:spcBef>
                  <a:spcPct val="0"/>
                </a:spcBef>
              </a:pPr>
              <a:t>6</a:t>
            </a:fld>
            <a:endParaRPr lang="en-US" altLang="en-US" sz="11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defTabSz="914400" eaLnBrk="1" hangingPunct="1">
              <a:spcBef>
                <a:spcPct val="0"/>
              </a:spcBef>
            </a:pPr>
            <a:fld id="{BDA1D400-F733-46E4-80B0-FE1CE083B657}" type="slidenum">
              <a:rPr lang="en-US" altLang="en-US" sz="1100" smtClean="0"/>
              <a:pPr defTabSz="914400" eaLnBrk="1" hangingPunct="1">
                <a:spcBef>
                  <a:spcPct val="0"/>
                </a:spcBef>
              </a:pPr>
              <a:t>7</a:t>
            </a:fld>
            <a:endParaRPr lang="en-US" altLang="en-US" sz="11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defTabSz="914400" eaLnBrk="1" hangingPunct="1">
              <a:spcBef>
                <a:spcPct val="0"/>
              </a:spcBef>
            </a:pPr>
            <a:fld id="{BAF4E43F-EF3A-478B-958E-BA5AF2E1BB2C}" type="slidenum">
              <a:rPr lang="en-US" altLang="en-US" sz="1100" smtClean="0"/>
              <a:pPr defTabSz="914400" eaLnBrk="1" hangingPunct="1">
                <a:spcBef>
                  <a:spcPct val="0"/>
                </a:spcBef>
              </a:pPr>
              <a:t>8</a:t>
            </a:fld>
            <a:endParaRPr lang="en-US" altLang="en-US" sz="11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defTabSz="914400" eaLnBrk="1" hangingPunct="1">
              <a:spcBef>
                <a:spcPct val="0"/>
              </a:spcBef>
            </a:pPr>
            <a:fld id="{4F22C40A-09BB-402B-9994-F43DE8858F77}" type="slidenum">
              <a:rPr lang="en-US" altLang="en-US" sz="1100" smtClean="0"/>
              <a:pPr defTabSz="914400" eaLnBrk="1" hangingPunct="1">
                <a:spcBef>
                  <a:spcPct val="0"/>
                </a:spcBef>
              </a:pPr>
              <a:t>9</a:t>
            </a:fld>
            <a:endParaRPr lang="en-US" altLang="en-US" sz="11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Ensemble Definition</a:t>
            </a:r>
          </a:p>
          <a:p>
            <a:r>
              <a:rPr lang="en-US" dirty="0" smtClean="0"/>
              <a:t>“A unit or group of complementary parts that contribute to a single effect”</a:t>
            </a:r>
          </a:p>
          <a:p>
            <a:endParaRPr lang="en-US" dirty="0" smtClean="0"/>
          </a:p>
          <a:p>
            <a:r>
              <a:rPr lang="en-US" dirty="0" smtClean="0"/>
              <a:t>Supervised learning algorithms</a:t>
            </a:r>
          </a:p>
          <a:p>
            <a:r>
              <a:rPr lang="en-US" dirty="0" smtClean="0"/>
              <a:t>Can be applied to both classification and numeric prediction problems</a:t>
            </a:r>
          </a:p>
          <a:p>
            <a:r>
              <a:rPr lang="en-US" dirty="0" smtClean="0"/>
              <a:t>Combine expert opinions.</a:t>
            </a:r>
            <a:r>
              <a:rPr lang="en-US" baseline="0" dirty="0" smtClean="0"/>
              <a:t> </a:t>
            </a:r>
          </a:p>
          <a:p>
            <a:r>
              <a:rPr lang="en-US" baseline="0" dirty="0" smtClean="0"/>
              <a:t>Discuss diversification techniques as well as why it is important to </a:t>
            </a:r>
            <a:r>
              <a:rPr lang="en-US" baseline="0" dirty="0" err="1" smtClean="0"/>
              <a:t>diversiy</a:t>
            </a:r>
            <a:r>
              <a:rPr lang="en-US" baseline="0" dirty="0" smtClean="0"/>
              <a:t> the “experts/models/</a:t>
            </a:r>
            <a:r>
              <a:rPr lang="en-US" baseline="0" dirty="0" err="1" smtClean="0"/>
              <a:t>algrothms</a:t>
            </a:r>
            <a:r>
              <a:rPr lang="en-US" baseline="0" dirty="0" smtClean="0"/>
              <a:t>/learners”</a:t>
            </a:r>
            <a:endParaRPr lang="en-US" dirty="0" smtClean="0"/>
          </a:p>
          <a:p>
            <a:endParaRPr lang="en-US" dirty="0" smtClean="0"/>
          </a:p>
          <a:p>
            <a:r>
              <a:rPr lang="en-US" dirty="0" smtClean="0"/>
              <a:t>Does everyone,</a:t>
            </a:r>
            <a:r>
              <a:rPr lang="en-US" baseline="0" dirty="0" smtClean="0"/>
              <a:t> or anyone understand what I mean by strong or weak classifier?</a:t>
            </a:r>
            <a:endParaRPr lang="en-US" dirty="0" smtClean="0"/>
          </a:p>
          <a:p>
            <a:r>
              <a:rPr lang="en-US" dirty="0" smtClean="0"/>
              <a:t>Weak Classifiers (weak learners)</a:t>
            </a:r>
          </a:p>
          <a:p>
            <a:r>
              <a:rPr lang="en-US" dirty="0" smtClean="0"/>
              <a:t>Classifiers which perform slightly better than a random classifier. These are thus classifiers which have some predictive power.</a:t>
            </a:r>
          </a:p>
          <a:p>
            <a:r>
              <a:rPr lang="en-US" dirty="0" smtClean="0"/>
              <a:t>Classifier which is only slightly correlated with the true classification (it can label examples better than random guessing)</a:t>
            </a:r>
          </a:p>
          <a:p>
            <a:r>
              <a:rPr lang="en-US" dirty="0" smtClean="0"/>
              <a:t>Example:  Decision Stump</a:t>
            </a:r>
          </a:p>
          <a:p>
            <a:r>
              <a:rPr lang="en-US" dirty="0" smtClean="0"/>
              <a:t>Strong Classifier (strong learner)</a:t>
            </a:r>
          </a:p>
          <a:p>
            <a:r>
              <a:rPr lang="en-US" dirty="0" smtClean="0"/>
              <a:t>classifier that is arbitrarily well-correlated with the true classification</a:t>
            </a:r>
          </a:p>
          <a:p>
            <a:r>
              <a:rPr lang="en-US" dirty="0" smtClean="0"/>
              <a:t>Example: Naive Bayes, Neural Networks or SVM</a:t>
            </a:r>
          </a:p>
          <a:p>
            <a:endParaRPr lang="en-US" dirty="0"/>
          </a:p>
        </p:txBody>
      </p:sp>
      <p:sp>
        <p:nvSpPr>
          <p:cNvPr id="4" name="Slide Number Placeholder 3"/>
          <p:cNvSpPr>
            <a:spLocks noGrp="1"/>
          </p:cNvSpPr>
          <p:nvPr>
            <p:ph type="sldNum" sz="quarter" idx="10"/>
          </p:nvPr>
        </p:nvSpPr>
        <p:spPr/>
        <p:txBody>
          <a:bodyPr/>
          <a:lstStyle/>
          <a:p>
            <a:fld id="{79E257EB-403E-41C5-B662-5D63B4B1DA32}" type="slidenum">
              <a:rPr lang="en-US" smtClean="0"/>
              <a:t>10</a:t>
            </a:fld>
            <a:endParaRPr lang="en-US" dirty="0"/>
          </a:p>
        </p:txBody>
      </p:sp>
    </p:spTree>
    <p:extLst>
      <p:ext uri="{BB962C8B-B14F-4D97-AF65-F5344CB8AC3E}">
        <p14:creationId xmlns:p14="http://schemas.microsoft.com/office/powerpoint/2010/main" val="2800212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0057264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8451546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04800"/>
            <a:ext cx="22098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304800"/>
            <a:ext cx="64770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41000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577557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0131932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00200"/>
            <a:ext cx="43434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3434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28931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2492507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9097206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068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101011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0596581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Grp="1" noChangeArrowheads="1"/>
          </p:cNvSpPr>
          <p:nvPr>
            <p:ph type="title"/>
          </p:nvPr>
        </p:nvSpPr>
        <p:spPr bwMode="auto">
          <a:xfrm>
            <a:off x="152400" y="304800"/>
            <a:ext cx="8839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p>
            <a:pPr lvl="0"/>
            <a:r>
              <a:rPr lang="en-US" dirty="0" smtClean="0"/>
              <a:t>Click to edit Master title style</a:t>
            </a:r>
          </a:p>
        </p:txBody>
      </p:sp>
      <p:sp>
        <p:nvSpPr>
          <p:cNvPr id="1027" name="Rectangle 34"/>
          <p:cNvSpPr>
            <a:spLocks noGrp="1" noChangeArrowheads="1"/>
          </p:cNvSpPr>
          <p:nvPr>
            <p:ph type="body" idx="1"/>
          </p:nvPr>
        </p:nvSpPr>
        <p:spPr bwMode="auto">
          <a:xfrm>
            <a:off x="152400" y="1600200"/>
            <a:ext cx="8839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67" name="Rectangle 43"/>
          <p:cNvSpPr>
            <a:spLocks noChangeArrowheads="1"/>
          </p:cNvSpPr>
          <p:nvPr/>
        </p:nvSpPr>
        <p:spPr bwMode="auto">
          <a:xfrm>
            <a:off x="152400" y="228600"/>
            <a:ext cx="8839200" cy="76200"/>
          </a:xfrm>
          <a:prstGeom prst="rect">
            <a:avLst/>
          </a:prstGeom>
          <a:solidFill>
            <a:srgbClr val="0000CC"/>
          </a:solidFill>
          <a:ln w="12700">
            <a:noFill/>
            <a:miter lim="800000"/>
            <a:headEnd/>
            <a:tailEnd/>
          </a:ln>
          <a:effectLst/>
        </p:spPr>
        <p:txBody>
          <a:bodyPr wrap="none" anchor="ctr"/>
          <a:lstStyle/>
          <a:p>
            <a:pPr algn="r" eaLnBrk="0" fontAlgn="base" hangingPunct="0">
              <a:spcBef>
                <a:spcPct val="0"/>
              </a:spcBef>
              <a:spcAft>
                <a:spcPct val="0"/>
              </a:spcAft>
              <a:defRPr/>
            </a:pPr>
            <a:endParaRPr lang="en-US" sz="1000" b="1" dirty="0">
              <a:solidFill>
                <a:srgbClr val="000000"/>
              </a:solidFill>
            </a:endParaRPr>
          </a:p>
        </p:txBody>
      </p:sp>
      <p:sp>
        <p:nvSpPr>
          <p:cNvPr id="1068" name="Rectangle 44"/>
          <p:cNvSpPr>
            <a:spLocks noChangeArrowheads="1"/>
          </p:cNvSpPr>
          <p:nvPr/>
        </p:nvSpPr>
        <p:spPr bwMode="auto">
          <a:xfrm>
            <a:off x="152400" y="228600"/>
            <a:ext cx="8839200" cy="76200"/>
          </a:xfrm>
          <a:prstGeom prst="rect">
            <a:avLst/>
          </a:prstGeom>
          <a:solidFill>
            <a:srgbClr val="000080"/>
          </a:solidFill>
          <a:ln w="12700">
            <a:noFill/>
            <a:miter lim="800000"/>
            <a:headEnd/>
            <a:tailEnd/>
          </a:ln>
          <a:effectLst/>
        </p:spPr>
        <p:txBody>
          <a:bodyPr wrap="none" anchor="ctr"/>
          <a:lstStyle/>
          <a:p>
            <a:pPr algn="r" eaLnBrk="0" fontAlgn="base" hangingPunct="0">
              <a:spcBef>
                <a:spcPct val="0"/>
              </a:spcBef>
              <a:spcAft>
                <a:spcPct val="0"/>
              </a:spcAft>
              <a:defRPr/>
            </a:pPr>
            <a:endParaRPr lang="en-US" sz="1000" b="1" dirty="0">
              <a:solidFill>
                <a:srgbClr val="000000"/>
              </a:solidFill>
            </a:endParaRPr>
          </a:p>
        </p:txBody>
      </p:sp>
      <p:sp>
        <p:nvSpPr>
          <p:cNvPr id="1069" name="Rectangle 45"/>
          <p:cNvSpPr>
            <a:spLocks noChangeArrowheads="1"/>
          </p:cNvSpPr>
          <p:nvPr/>
        </p:nvSpPr>
        <p:spPr bwMode="auto">
          <a:xfrm flipV="1">
            <a:off x="1752600" y="6400800"/>
            <a:ext cx="5943600" cy="74612"/>
          </a:xfrm>
          <a:prstGeom prst="rect">
            <a:avLst/>
          </a:prstGeom>
          <a:solidFill>
            <a:srgbClr val="1544A3"/>
          </a:solidFill>
          <a:ln w="12700">
            <a:noFill/>
            <a:miter lim="800000"/>
            <a:headEnd/>
            <a:tailEnd/>
          </a:ln>
          <a:effectLst/>
        </p:spPr>
        <p:txBody>
          <a:bodyPr wrap="none" anchor="ctr"/>
          <a:lstStyle/>
          <a:p>
            <a:pPr algn="r" eaLnBrk="0" fontAlgn="base" hangingPunct="0">
              <a:spcBef>
                <a:spcPct val="0"/>
              </a:spcBef>
              <a:spcAft>
                <a:spcPct val="0"/>
              </a:spcAft>
              <a:defRPr/>
            </a:pPr>
            <a:endParaRPr lang="en-US" sz="1000" b="1" dirty="0">
              <a:solidFill>
                <a:srgbClr val="000000"/>
              </a:solidFill>
            </a:endParaRPr>
          </a:p>
        </p:txBody>
      </p:sp>
      <p:pic>
        <p:nvPicPr>
          <p:cNvPr id="1033" name="Picture 5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01762" y="6270970"/>
            <a:ext cx="809312" cy="19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55425" y="6254496"/>
            <a:ext cx="1525800" cy="457200"/>
          </a:xfrm>
          <a:prstGeom prst="rect">
            <a:avLst/>
          </a:prstGeom>
        </p:spPr>
      </p:pic>
      <p:pic>
        <p:nvPicPr>
          <p:cNvPr id="5" name="Picture 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801763" y="6501400"/>
            <a:ext cx="1225217" cy="228600"/>
          </a:xfrm>
          <a:prstGeom prst="rect">
            <a:avLst/>
          </a:prstGeom>
        </p:spPr>
      </p:pic>
      <p:pic>
        <p:nvPicPr>
          <p:cNvPr id="1029" name="Picture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46504" y="6492240"/>
            <a:ext cx="3482791"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9493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rtl="0" eaLnBrk="0" fontAlgn="base" hangingPunct="0">
        <a:lnSpc>
          <a:spcPct val="95000"/>
        </a:lnSpc>
        <a:spcBef>
          <a:spcPct val="0"/>
        </a:spcBef>
        <a:spcAft>
          <a:spcPct val="0"/>
        </a:spcAft>
        <a:defRPr sz="3600" b="1" i="1">
          <a:solidFill>
            <a:srgbClr val="1544A3"/>
          </a:solidFill>
          <a:latin typeface="+mj-lt"/>
          <a:ea typeface="+mj-ea"/>
          <a:cs typeface="+mj-cs"/>
        </a:defRPr>
      </a:lvl1pPr>
      <a:lvl2pPr algn="ctr" rtl="0" eaLnBrk="0" fontAlgn="base" hangingPunct="0">
        <a:lnSpc>
          <a:spcPct val="95000"/>
        </a:lnSpc>
        <a:spcBef>
          <a:spcPct val="0"/>
        </a:spcBef>
        <a:spcAft>
          <a:spcPct val="0"/>
        </a:spcAft>
        <a:defRPr sz="3600" b="1" i="1">
          <a:solidFill>
            <a:srgbClr val="000099"/>
          </a:solidFill>
          <a:latin typeface="Helvetica" pitchFamily="-96" charset="0"/>
        </a:defRPr>
      </a:lvl2pPr>
      <a:lvl3pPr algn="ctr" rtl="0" eaLnBrk="0" fontAlgn="base" hangingPunct="0">
        <a:lnSpc>
          <a:spcPct val="95000"/>
        </a:lnSpc>
        <a:spcBef>
          <a:spcPct val="0"/>
        </a:spcBef>
        <a:spcAft>
          <a:spcPct val="0"/>
        </a:spcAft>
        <a:defRPr sz="3600" b="1" i="1">
          <a:solidFill>
            <a:srgbClr val="000099"/>
          </a:solidFill>
          <a:latin typeface="Helvetica" pitchFamily="-96" charset="0"/>
        </a:defRPr>
      </a:lvl3pPr>
      <a:lvl4pPr algn="ctr" rtl="0" eaLnBrk="0" fontAlgn="base" hangingPunct="0">
        <a:lnSpc>
          <a:spcPct val="95000"/>
        </a:lnSpc>
        <a:spcBef>
          <a:spcPct val="0"/>
        </a:spcBef>
        <a:spcAft>
          <a:spcPct val="0"/>
        </a:spcAft>
        <a:defRPr sz="3600" b="1" i="1">
          <a:solidFill>
            <a:srgbClr val="000099"/>
          </a:solidFill>
          <a:latin typeface="Helvetica" pitchFamily="-96" charset="0"/>
        </a:defRPr>
      </a:lvl4pPr>
      <a:lvl5pPr algn="ctr" rtl="0" eaLnBrk="0" fontAlgn="base" hangingPunct="0">
        <a:lnSpc>
          <a:spcPct val="95000"/>
        </a:lnSpc>
        <a:spcBef>
          <a:spcPct val="0"/>
        </a:spcBef>
        <a:spcAft>
          <a:spcPct val="0"/>
        </a:spcAft>
        <a:defRPr sz="3600" b="1" i="1">
          <a:solidFill>
            <a:srgbClr val="000099"/>
          </a:solidFill>
          <a:latin typeface="Helvetica" pitchFamily="-96" charset="0"/>
        </a:defRPr>
      </a:lvl5pPr>
      <a:lvl6pPr marL="457200" algn="ctr" rtl="0" eaLnBrk="0" fontAlgn="base" hangingPunct="0">
        <a:lnSpc>
          <a:spcPct val="95000"/>
        </a:lnSpc>
        <a:spcBef>
          <a:spcPct val="0"/>
        </a:spcBef>
        <a:spcAft>
          <a:spcPct val="0"/>
        </a:spcAft>
        <a:defRPr sz="3600" b="1" i="1">
          <a:solidFill>
            <a:srgbClr val="000099"/>
          </a:solidFill>
          <a:latin typeface="Helvetica" pitchFamily="-96" charset="0"/>
        </a:defRPr>
      </a:lvl6pPr>
      <a:lvl7pPr marL="914400" algn="ctr" rtl="0" eaLnBrk="0" fontAlgn="base" hangingPunct="0">
        <a:lnSpc>
          <a:spcPct val="95000"/>
        </a:lnSpc>
        <a:spcBef>
          <a:spcPct val="0"/>
        </a:spcBef>
        <a:spcAft>
          <a:spcPct val="0"/>
        </a:spcAft>
        <a:defRPr sz="3600" b="1" i="1">
          <a:solidFill>
            <a:srgbClr val="000099"/>
          </a:solidFill>
          <a:latin typeface="Helvetica" pitchFamily="-96" charset="0"/>
        </a:defRPr>
      </a:lvl7pPr>
      <a:lvl8pPr marL="1371600" algn="ctr" rtl="0" eaLnBrk="0" fontAlgn="base" hangingPunct="0">
        <a:lnSpc>
          <a:spcPct val="95000"/>
        </a:lnSpc>
        <a:spcBef>
          <a:spcPct val="0"/>
        </a:spcBef>
        <a:spcAft>
          <a:spcPct val="0"/>
        </a:spcAft>
        <a:defRPr sz="3600" b="1" i="1">
          <a:solidFill>
            <a:srgbClr val="000099"/>
          </a:solidFill>
          <a:latin typeface="Helvetica" pitchFamily="-96" charset="0"/>
        </a:defRPr>
      </a:lvl8pPr>
      <a:lvl9pPr marL="1828800" algn="ctr" rtl="0" eaLnBrk="0" fontAlgn="base" hangingPunct="0">
        <a:lnSpc>
          <a:spcPct val="95000"/>
        </a:lnSpc>
        <a:spcBef>
          <a:spcPct val="0"/>
        </a:spcBef>
        <a:spcAft>
          <a:spcPct val="0"/>
        </a:spcAft>
        <a:defRPr sz="3600" b="1" i="1">
          <a:solidFill>
            <a:srgbClr val="000099"/>
          </a:solidFill>
          <a:latin typeface="Helvetica" pitchFamily="-96" charset="0"/>
        </a:defRPr>
      </a:lvl9pPr>
    </p:titleStyle>
    <p:bodyStyle>
      <a:lvl1pPr marL="342900" indent="-342900" algn="l" rtl="0" eaLnBrk="0" fontAlgn="base" hangingPunct="0">
        <a:lnSpc>
          <a:spcPct val="95000"/>
        </a:lnSpc>
        <a:spcBef>
          <a:spcPct val="20000"/>
        </a:spcBef>
        <a:spcAft>
          <a:spcPct val="0"/>
        </a:spcAft>
        <a:buClr>
          <a:schemeClr val="tx1"/>
        </a:buClr>
        <a:buSzPct val="100000"/>
        <a:buChar char="•"/>
        <a:defRPr sz="2800" b="1">
          <a:solidFill>
            <a:schemeClr val="tx1"/>
          </a:solidFill>
          <a:latin typeface="+mn-lt"/>
          <a:ea typeface="+mn-ea"/>
          <a:cs typeface="+mn-cs"/>
        </a:defRPr>
      </a:lvl1pPr>
      <a:lvl2pPr marL="742950" indent="-285750" algn="l" rtl="0" eaLnBrk="0" fontAlgn="base" hangingPunct="0">
        <a:lnSpc>
          <a:spcPct val="95000"/>
        </a:lnSpc>
        <a:spcBef>
          <a:spcPct val="20000"/>
        </a:spcBef>
        <a:spcAft>
          <a:spcPct val="0"/>
        </a:spcAft>
        <a:buClr>
          <a:schemeClr val="tx1"/>
        </a:buClr>
        <a:buSzPct val="100000"/>
        <a:buChar char="•"/>
        <a:defRPr sz="2400">
          <a:solidFill>
            <a:schemeClr val="tx1"/>
          </a:solidFill>
          <a:latin typeface="+mn-lt"/>
        </a:defRPr>
      </a:lvl2pPr>
      <a:lvl3pPr marL="1143000" indent="-228600" algn="l" rtl="0" eaLnBrk="0" fontAlgn="base" hangingPunct="0">
        <a:lnSpc>
          <a:spcPct val="95000"/>
        </a:lnSpc>
        <a:spcBef>
          <a:spcPct val="20000"/>
        </a:spcBef>
        <a:spcAft>
          <a:spcPct val="0"/>
        </a:spcAft>
        <a:buClr>
          <a:schemeClr val="tx1"/>
        </a:buClr>
        <a:buSzPct val="100000"/>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Helvetica" pitchFamily="34" charset="0"/>
          <a:cs typeface="Helvetica" pitchFamily="34" charset="0"/>
        </a:defRPr>
      </a:lvl4pPr>
      <a:lvl5pPr marL="2057400" indent="-228600" algn="l" rtl="0" eaLnBrk="0" fontAlgn="base" hangingPunct="0">
        <a:spcBef>
          <a:spcPct val="20000"/>
        </a:spcBef>
        <a:spcAft>
          <a:spcPct val="0"/>
        </a:spcAft>
        <a:buChar char="»"/>
        <a:defRPr sz="2000">
          <a:solidFill>
            <a:schemeClr val="tx1"/>
          </a:solidFill>
          <a:latin typeface="Helvetica" pitchFamily="34" charset="0"/>
          <a:cs typeface="Helvetica" pitchFamily="34" charset="0"/>
        </a:defRPr>
      </a:lvl5pPr>
      <a:lvl6pPr marL="2514600" indent="-228600" algn="l" rtl="0" eaLnBrk="0" fontAlgn="base" hangingPunct="0">
        <a:spcBef>
          <a:spcPct val="20000"/>
        </a:spcBef>
        <a:spcAft>
          <a:spcPct val="0"/>
        </a:spcAft>
        <a:buChar char="»"/>
        <a:defRPr sz="2000">
          <a:solidFill>
            <a:schemeClr val="tx1"/>
          </a:solidFill>
          <a:latin typeface="Times" pitchFamily="-96" charset="0"/>
        </a:defRPr>
      </a:lvl6pPr>
      <a:lvl7pPr marL="2971800" indent="-228600" algn="l" rtl="0" eaLnBrk="0" fontAlgn="base" hangingPunct="0">
        <a:spcBef>
          <a:spcPct val="20000"/>
        </a:spcBef>
        <a:spcAft>
          <a:spcPct val="0"/>
        </a:spcAft>
        <a:buChar char="»"/>
        <a:defRPr sz="2000">
          <a:solidFill>
            <a:schemeClr val="tx1"/>
          </a:solidFill>
          <a:latin typeface="Times" pitchFamily="-96" charset="0"/>
        </a:defRPr>
      </a:lvl7pPr>
      <a:lvl8pPr marL="3429000" indent="-228600" algn="l" rtl="0" eaLnBrk="0" fontAlgn="base" hangingPunct="0">
        <a:spcBef>
          <a:spcPct val="20000"/>
        </a:spcBef>
        <a:spcAft>
          <a:spcPct val="0"/>
        </a:spcAft>
        <a:buChar char="»"/>
        <a:defRPr sz="2000">
          <a:solidFill>
            <a:schemeClr val="tx1"/>
          </a:solidFill>
          <a:latin typeface="Times" pitchFamily="-96" charset="0"/>
        </a:defRPr>
      </a:lvl8pPr>
      <a:lvl9pPr marL="3886200" indent="-228600" algn="l" rtl="0" eaLnBrk="0" fontAlgn="base" hangingPunct="0">
        <a:spcBef>
          <a:spcPct val="20000"/>
        </a:spcBef>
        <a:spcAft>
          <a:spcPct val="0"/>
        </a:spcAft>
        <a:buChar char="»"/>
        <a:defRPr sz="2000">
          <a:solidFill>
            <a:schemeClr val="tx1"/>
          </a:solidFill>
          <a:latin typeface="Times" pitchFamily="-96"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scikit-learn.org/stable/modules/generated/sklearn.ensemble.GradientBoostingClassifier.html#sklearn.ensemble.GradientBoostingClassifier" TargetMode="External"/><Relationship Id="rId3" Type="http://schemas.openxmlformats.org/officeDocument/2006/relationships/hyperlink" Target="http://scikit-learn.org/stable/modules/generated/sklearn.ensemble.AdaBoostRegressor.html#sklearn.ensemble.AdaBoostRegressor" TargetMode="External"/><Relationship Id="rId7" Type="http://schemas.openxmlformats.org/officeDocument/2006/relationships/hyperlink" Target="http://scikit-learn.org/stable/modules/generated/sklearn.ensemble.ExtraTreesRegressor.html#sklearn.ensemble.ExtraTreesRegressor" TargetMode="External"/><Relationship Id="rId12" Type="http://schemas.openxmlformats.org/officeDocument/2006/relationships/hyperlink" Target="http://scikit-learn.org/stable/modules/generated/sklearn.ensemble.RandomForestRegressor.html#sklearn.ensemble.RandomForestRegressor" TargetMode="External"/><Relationship Id="rId2" Type="http://schemas.openxmlformats.org/officeDocument/2006/relationships/hyperlink" Target="http://scikit-learn.org/stable/modules/generated/sklearn.ensemble.AdaBoostClassifier.html#sklearn.ensemble.AdaBoostClassifier" TargetMode="External"/><Relationship Id="rId1" Type="http://schemas.openxmlformats.org/officeDocument/2006/relationships/slideLayout" Target="../slideLayouts/slideLayout2.xml"/><Relationship Id="rId6" Type="http://schemas.openxmlformats.org/officeDocument/2006/relationships/hyperlink" Target="http://scikit-learn.org/stable/modules/generated/sklearn.ensemble.ExtraTreesClassifier.html#sklearn.ensemble.ExtraTreesClassifier" TargetMode="External"/><Relationship Id="rId11" Type="http://schemas.openxmlformats.org/officeDocument/2006/relationships/hyperlink" Target="http://scikit-learn.org/stable/modules/generated/sklearn.ensemble.RandomTreesEmbedding.html#sklearn.ensemble.RandomTreesEmbedding" TargetMode="External"/><Relationship Id="rId5" Type="http://schemas.openxmlformats.org/officeDocument/2006/relationships/hyperlink" Target="http://scikit-learn.org/stable/modules/generated/sklearn.ensemble.BaggingRegressor.html#sklearn.ensemble.BaggingRegressor" TargetMode="External"/><Relationship Id="rId10" Type="http://schemas.openxmlformats.org/officeDocument/2006/relationships/hyperlink" Target="http://scikit-learn.org/stable/modules/generated/sklearn.ensemble.RandomForestClassifier.html#sklearn.ensemble.RandomForestClassifier" TargetMode="External"/><Relationship Id="rId4" Type="http://schemas.openxmlformats.org/officeDocument/2006/relationships/hyperlink" Target="http://scikit-learn.org/stable/modules/generated/sklearn.ensemble.BaggingClassifier.html#sklearn.ensemble.BaggingClassifier" TargetMode="External"/><Relationship Id="rId9" Type="http://schemas.openxmlformats.org/officeDocument/2006/relationships/hyperlink" Target="http://scikit-learn.org/stable/modules/generated/sklearn.ensemble.GradientBoostingRegressor.html#sklearn.ensemble.GradientBoostingRegressor"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Ensemble Learning</a:t>
            </a:r>
            <a:endParaRPr lang="en-US" dirty="0"/>
          </a:p>
        </p:txBody>
      </p:sp>
    </p:spTree>
    <p:extLst>
      <p:ext uri="{BB962C8B-B14F-4D97-AF65-F5344CB8AC3E}">
        <p14:creationId xmlns:p14="http://schemas.microsoft.com/office/powerpoint/2010/main" val="205599351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Ensemble Learning</a:t>
            </a:r>
            <a:endParaRPr lang="en-US" dirty="0"/>
          </a:p>
        </p:txBody>
      </p:sp>
      <p:sp>
        <p:nvSpPr>
          <p:cNvPr id="3" name="Content Placeholder 2"/>
          <p:cNvSpPr>
            <a:spLocks noGrp="1"/>
          </p:cNvSpPr>
          <p:nvPr>
            <p:ph idx="1"/>
          </p:nvPr>
        </p:nvSpPr>
        <p:spPr>
          <a:xfrm>
            <a:off x="152400" y="1600200"/>
            <a:ext cx="8839200" cy="4343400"/>
          </a:xfrm>
        </p:spPr>
        <p:txBody>
          <a:bodyPr/>
          <a:lstStyle/>
          <a:p>
            <a:r>
              <a:rPr lang="en-US" dirty="0" smtClean="0"/>
              <a:t>Basic idea </a:t>
            </a:r>
          </a:p>
          <a:p>
            <a:pPr lvl="1"/>
            <a:r>
              <a:rPr lang="en-US" dirty="0" smtClean="0"/>
              <a:t>Create multiple models</a:t>
            </a:r>
          </a:p>
          <a:p>
            <a:pPr lvl="2"/>
            <a:r>
              <a:rPr lang="en-US" dirty="0" smtClean="0"/>
              <a:t>Build different “experts” by diversification</a:t>
            </a:r>
          </a:p>
          <a:p>
            <a:pPr lvl="2"/>
            <a:r>
              <a:rPr lang="en-US" dirty="0"/>
              <a:t>Select models that maximizes some performance criterion on a test </a:t>
            </a:r>
            <a:r>
              <a:rPr lang="en-US" dirty="0" smtClean="0"/>
              <a:t>set</a:t>
            </a:r>
          </a:p>
          <a:p>
            <a:pPr lvl="1"/>
            <a:r>
              <a:rPr lang="en-US" dirty="0" smtClean="0"/>
              <a:t>Combine </a:t>
            </a:r>
            <a:r>
              <a:rPr lang="en-US" dirty="0"/>
              <a:t>models into a single </a:t>
            </a:r>
            <a:r>
              <a:rPr lang="en-US" dirty="0" smtClean="0"/>
              <a:t>decision</a:t>
            </a:r>
          </a:p>
          <a:p>
            <a:pPr lvl="2"/>
            <a:r>
              <a:rPr lang="en-US" dirty="0"/>
              <a:t>T</a:t>
            </a:r>
            <a:r>
              <a:rPr lang="en-US" dirty="0" smtClean="0"/>
              <a:t>rained </a:t>
            </a:r>
            <a:r>
              <a:rPr lang="en-US" dirty="0"/>
              <a:t>ensemble, represents a single </a:t>
            </a:r>
            <a:r>
              <a:rPr lang="en-US" dirty="0" smtClean="0"/>
              <a:t>hypothesis</a:t>
            </a:r>
          </a:p>
          <a:p>
            <a:pPr lvl="1"/>
            <a:r>
              <a:rPr lang="en-US" dirty="0" smtClean="0"/>
              <a:t>Result</a:t>
            </a:r>
            <a:endParaRPr lang="en-US" dirty="0"/>
          </a:p>
          <a:p>
            <a:pPr lvl="2"/>
            <a:r>
              <a:rPr lang="en-US" dirty="0" smtClean="0"/>
              <a:t>Improve </a:t>
            </a:r>
            <a:r>
              <a:rPr lang="en-US" dirty="0"/>
              <a:t>reliability</a:t>
            </a:r>
          </a:p>
          <a:p>
            <a:pPr lvl="2"/>
            <a:r>
              <a:rPr lang="en-US" dirty="0" smtClean="0"/>
              <a:t>Improve predictive </a:t>
            </a:r>
            <a:r>
              <a:rPr lang="en-US" dirty="0"/>
              <a:t>performance</a:t>
            </a:r>
          </a:p>
          <a:p>
            <a:pPr lvl="1"/>
            <a:endParaRPr lang="en-US" dirty="0" smtClean="0"/>
          </a:p>
          <a:p>
            <a:endParaRPr lang="en-US" dirty="0"/>
          </a:p>
        </p:txBody>
      </p:sp>
    </p:spTree>
    <p:extLst>
      <p:ext uri="{BB962C8B-B14F-4D97-AF65-F5344CB8AC3E}">
        <p14:creationId xmlns:p14="http://schemas.microsoft.com/office/powerpoint/2010/main" val="257906768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it always work?</a:t>
            </a:r>
            <a:endParaRPr lang="en-US" dirty="0"/>
          </a:p>
        </p:txBody>
      </p:sp>
      <p:sp>
        <p:nvSpPr>
          <p:cNvPr id="3" name="Content Placeholder 2"/>
          <p:cNvSpPr>
            <a:spLocks noGrp="1"/>
          </p:cNvSpPr>
          <p:nvPr>
            <p:ph idx="1"/>
          </p:nvPr>
        </p:nvSpPr>
        <p:spPr/>
        <p:txBody>
          <a:bodyPr/>
          <a:lstStyle/>
          <a:p>
            <a:r>
              <a:rPr lang="en-US" dirty="0" smtClean="0"/>
              <a:t>Models are only as good </a:t>
            </a:r>
            <a:r>
              <a:rPr lang="en-US" smtClean="0"/>
              <a:t>as their </a:t>
            </a:r>
            <a:r>
              <a:rPr lang="en-US" dirty="0" smtClean="0"/>
              <a:t>“experts”</a:t>
            </a:r>
          </a:p>
          <a:p>
            <a:pPr lvl="1"/>
            <a:r>
              <a:rPr lang="en-US" dirty="0" smtClean="0"/>
              <a:t>Divergent ideas within a committee has the potential to strengthen an individual recommendation</a:t>
            </a:r>
          </a:p>
          <a:p>
            <a:pPr lvl="1"/>
            <a:r>
              <a:rPr lang="en-US" dirty="0"/>
              <a:t>ensembles tend to yield better results when there is a significant diversity among the models</a:t>
            </a:r>
          </a:p>
          <a:p>
            <a:pPr lvl="1"/>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161336162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vs. Strong Learners</a:t>
            </a:r>
            <a:endParaRPr lang="en-US" dirty="0"/>
          </a:p>
        </p:txBody>
      </p:sp>
      <p:sp>
        <p:nvSpPr>
          <p:cNvPr id="3" name="Content Placeholder 2"/>
          <p:cNvSpPr>
            <a:spLocks noGrp="1"/>
          </p:cNvSpPr>
          <p:nvPr>
            <p:ph idx="1"/>
          </p:nvPr>
        </p:nvSpPr>
        <p:spPr>
          <a:xfrm>
            <a:off x="152400" y="1371600"/>
            <a:ext cx="8839200" cy="4343400"/>
          </a:xfrm>
        </p:spPr>
        <p:txBody>
          <a:bodyPr/>
          <a:lstStyle/>
          <a:p>
            <a:r>
              <a:rPr lang="en-US" dirty="0" smtClean="0"/>
              <a:t>Weak Classifiers (weak learners)</a:t>
            </a:r>
          </a:p>
          <a:p>
            <a:pPr lvl="1"/>
            <a:r>
              <a:rPr lang="en-US" dirty="0"/>
              <a:t>C</a:t>
            </a:r>
            <a:r>
              <a:rPr lang="en-US" dirty="0" smtClean="0"/>
              <a:t>lassifiers </a:t>
            </a:r>
            <a:r>
              <a:rPr lang="en-US" dirty="0"/>
              <a:t>which </a:t>
            </a:r>
            <a:r>
              <a:rPr lang="en-US" dirty="0" smtClean="0"/>
              <a:t>perform </a:t>
            </a:r>
            <a:r>
              <a:rPr lang="en-US" dirty="0"/>
              <a:t>slightly better than a random classifier. </a:t>
            </a:r>
            <a:r>
              <a:rPr lang="en-US" dirty="0" smtClean="0"/>
              <a:t>These </a:t>
            </a:r>
            <a:r>
              <a:rPr lang="en-US" dirty="0"/>
              <a:t>classifiers </a:t>
            </a:r>
            <a:r>
              <a:rPr lang="en-US" dirty="0" smtClean="0"/>
              <a:t>are considered </a:t>
            </a:r>
            <a:r>
              <a:rPr lang="en-US" dirty="0"/>
              <a:t>have some </a:t>
            </a:r>
            <a:r>
              <a:rPr lang="en-US" dirty="0" smtClean="0"/>
              <a:t>predictive power.</a:t>
            </a:r>
          </a:p>
          <a:p>
            <a:pPr lvl="1"/>
            <a:r>
              <a:rPr lang="en-US" dirty="0" smtClean="0"/>
              <a:t>Classifier </a:t>
            </a:r>
            <a:r>
              <a:rPr lang="en-US" dirty="0"/>
              <a:t>which is only slightly correlated with the true classification (it can label examples better than random guessing</a:t>
            </a:r>
            <a:r>
              <a:rPr lang="en-US" dirty="0" smtClean="0"/>
              <a:t>)</a:t>
            </a:r>
          </a:p>
          <a:p>
            <a:pPr lvl="1"/>
            <a:r>
              <a:rPr lang="en-US" dirty="0" smtClean="0"/>
              <a:t>Example:  Decision Stump</a:t>
            </a:r>
          </a:p>
          <a:p>
            <a:r>
              <a:rPr lang="en-US" dirty="0" smtClean="0"/>
              <a:t>Strong Classifier (strong learner)</a:t>
            </a:r>
          </a:p>
          <a:p>
            <a:pPr lvl="1"/>
            <a:r>
              <a:rPr lang="en-US" dirty="0"/>
              <a:t>classifier that is arbitrarily well-correlated with the true </a:t>
            </a:r>
            <a:r>
              <a:rPr lang="en-US" dirty="0" smtClean="0"/>
              <a:t>classification</a:t>
            </a:r>
          </a:p>
          <a:p>
            <a:pPr lvl="1"/>
            <a:r>
              <a:rPr lang="en-US" dirty="0" smtClean="0"/>
              <a:t>Example: </a:t>
            </a:r>
            <a:r>
              <a:rPr lang="en-US" dirty="0"/>
              <a:t>Naive Bayes, Neural Networks or SVM</a:t>
            </a:r>
          </a:p>
          <a:p>
            <a:pPr lvl="1"/>
            <a:endParaRPr lang="en-US" dirty="0"/>
          </a:p>
          <a:p>
            <a:endParaRPr lang="en-US" dirty="0"/>
          </a:p>
        </p:txBody>
      </p:sp>
    </p:spTree>
    <p:extLst>
      <p:ext uri="{BB962C8B-B14F-4D97-AF65-F5344CB8AC3E}">
        <p14:creationId xmlns:p14="http://schemas.microsoft.com/office/powerpoint/2010/main" val="343364395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Ensemble Learning</a:t>
            </a:r>
            <a:endParaRPr lang="en-US" dirty="0"/>
          </a:p>
        </p:txBody>
      </p:sp>
      <p:sp>
        <p:nvSpPr>
          <p:cNvPr id="3" name="Content Placeholder 2"/>
          <p:cNvSpPr>
            <a:spLocks noGrp="1"/>
          </p:cNvSpPr>
          <p:nvPr>
            <p:ph idx="1"/>
          </p:nvPr>
        </p:nvSpPr>
        <p:spPr>
          <a:xfrm>
            <a:off x="152400" y="1447800"/>
            <a:ext cx="8839200" cy="4343400"/>
          </a:xfrm>
        </p:spPr>
        <p:txBody>
          <a:bodyPr/>
          <a:lstStyle/>
          <a:p>
            <a:r>
              <a:rPr lang="en-US" dirty="0" smtClean="0"/>
              <a:t>Supervised </a:t>
            </a:r>
            <a:r>
              <a:rPr lang="en-US" dirty="0"/>
              <a:t>Learning </a:t>
            </a:r>
            <a:r>
              <a:rPr lang="en-US" dirty="0" smtClean="0"/>
              <a:t>Technique</a:t>
            </a:r>
          </a:p>
          <a:p>
            <a:r>
              <a:rPr lang="en-US" dirty="0" smtClean="0"/>
              <a:t>Advantage</a:t>
            </a:r>
            <a:endParaRPr lang="en-US" dirty="0"/>
          </a:p>
          <a:p>
            <a:pPr lvl="1"/>
            <a:r>
              <a:rPr lang="en-US" dirty="0"/>
              <a:t>often improves predictive </a:t>
            </a:r>
            <a:r>
              <a:rPr lang="en-US" dirty="0" smtClean="0"/>
              <a:t>performance and reliability</a:t>
            </a:r>
            <a:endParaRPr lang="en-US" dirty="0"/>
          </a:p>
          <a:p>
            <a:r>
              <a:rPr lang="en-US" dirty="0"/>
              <a:t>Disadvantage</a:t>
            </a:r>
          </a:p>
          <a:p>
            <a:pPr lvl="1"/>
            <a:r>
              <a:rPr lang="en-US" dirty="0"/>
              <a:t>Produces output that is very hard to analyze</a:t>
            </a:r>
          </a:p>
          <a:p>
            <a:pPr lvl="2"/>
            <a:r>
              <a:rPr lang="en-US" dirty="0"/>
              <a:t>Loss of Interpretability: which factors contribute to the improved decision</a:t>
            </a:r>
          </a:p>
          <a:p>
            <a:pPr lvl="2"/>
            <a:r>
              <a:rPr lang="en-US" dirty="0"/>
              <a:t>Learning systems or performance system (vs. explanation system</a:t>
            </a:r>
            <a:r>
              <a:rPr lang="en-US" dirty="0" smtClean="0"/>
              <a:t>)</a:t>
            </a:r>
            <a:endParaRPr lang="en-US" dirty="0"/>
          </a:p>
          <a:p>
            <a:pPr lvl="1"/>
            <a:r>
              <a:rPr lang="en-US" dirty="0"/>
              <a:t>Requires additional compute cycles</a:t>
            </a:r>
          </a:p>
          <a:p>
            <a:endParaRPr lang="en-US" dirty="0"/>
          </a:p>
          <a:p>
            <a:endParaRPr lang="en-US" dirty="0"/>
          </a:p>
        </p:txBody>
      </p:sp>
    </p:spTree>
    <p:extLst>
      <p:ext uri="{BB962C8B-B14F-4D97-AF65-F5344CB8AC3E}">
        <p14:creationId xmlns:p14="http://schemas.microsoft.com/office/powerpoint/2010/main" val="398943549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Criteria</a:t>
            </a:r>
            <a:endParaRPr lang="en-US" dirty="0"/>
          </a:p>
        </p:txBody>
      </p:sp>
      <p:sp>
        <p:nvSpPr>
          <p:cNvPr id="3" name="Content Placeholder 2"/>
          <p:cNvSpPr>
            <a:spLocks noGrp="1"/>
          </p:cNvSpPr>
          <p:nvPr>
            <p:ph idx="1"/>
          </p:nvPr>
        </p:nvSpPr>
        <p:spPr>
          <a:xfrm>
            <a:off x="152400" y="1219200"/>
            <a:ext cx="8839200" cy="4343400"/>
          </a:xfrm>
        </p:spPr>
        <p:txBody>
          <a:bodyPr/>
          <a:lstStyle/>
          <a:p>
            <a:r>
              <a:rPr lang="en-US" dirty="0" smtClean="0"/>
              <a:t>Diversify</a:t>
            </a:r>
          </a:p>
          <a:p>
            <a:pPr lvl="1"/>
            <a:r>
              <a:rPr lang="en-US" dirty="0"/>
              <a:t>Decentralization</a:t>
            </a:r>
          </a:p>
          <a:p>
            <a:pPr lvl="2"/>
            <a:r>
              <a:rPr lang="en-US" dirty="0" smtClean="0"/>
              <a:t>Specialized, </a:t>
            </a:r>
            <a:r>
              <a:rPr lang="en-US" dirty="0"/>
              <a:t>local knowledge (colloquial wisdom</a:t>
            </a:r>
            <a:r>
              <a:rPr lang="en-US" dirty="0" smtClean="0"/>
              <a:t>)</a:t>
            </a:r>
          </a:p>
          <a:p>
            <a:pPr lvl="1"/>
            <a:r>
              <a:rPr lang="en-US" dirty="0" smtClean="0"/>
              <a:t>Diversity of Opinion</a:t>
            </a:r>
          </a:p>
          <a:p>
            <a:pPr lvl="2"/>
            <a:r>
              <a:rPr lang="en-US" dirty="0" smtClean="0"/>
              <a:t>private information, “even if its just and eccentric interpretation of the known facts”</a:t>
            </a:r>
          </a:p>
          <a:p>
            <a:pPr lvl="1"/>
            <a:r>
              <a:rPr lang="en-US" dirty="0" smtClean="0"/>
              <a:t>Independence</a:t>
            </a:r>
          </a:p>
          <a:p>
            <a:pPr lvl="2"/>
            <a:r>
              <a:rPr lang="en-US" dirty="0" smtClean="0"/>
              <a:t>opinions aren’t determined by the opinions of those around them</a:t>
            </a:r>
          </a:p>
          <a:p>
            <a:r>
              <a:rPr lang="en-US" dirty="0" smtClean="0"/>
              <a:t>Combine</a:t>
            </a:r>
          </a:p>
          <a:p>
            <a:pPr lvl="1"/>
            <a:r>
              <a:rPr lang="en-US" dirty="0" smtClean="0"/>
              <a:t>Mechanisms for turning private judgments into collective decision</a:t>
            </a:r>
            <a:endParaRPr lang="en-US" dirty="0"/>
          </a:p>
        </p:txBody>
      </p:sp>
    </p:spTree>
    <p:extLst>
      <p:ext uri="{BB962C8B-B14F-4D97-AF65-F5344CB8AC3E}">
        <p14:creationId xmlns:p14="http://schemas.microsoft.com/office/powerpoint/2010/main" val="63536782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1041400"/>
          </a:xfrm>
        </p:spPr>
        <p:txBody>
          <a:bodyPr/>
          <a:lstStyle/>
          <a:p>
            <a:r>
              <a:rPr lang="en-US" dirty="0" smtClean="0"/>
              <a:t>Key Criteria: How</a:t>
            </a:r>
            <a:endParaRPr lang="en-US" dirty="0"/>
          </a:p>
        </p:txBody>
      </p:sp>
      <p:sp>
        <p:nvSpPr>
          <p:cNvPr id="3" name="Content Placeholder 2"/>
          <p:cNvSpPr>
            <a:spLocks noGrp="1"/>
          </p:cNvSpPr>
          <p:nvPr>
            <p:ph idx="1"/>
          </p:nvPr>
        </p:nvSpPr>
        <p:spPr>
          <a:xfrm>
            <a:off x="152400" y="1143000"/>
            <a:ext cx="8839200" cy="4343400"/>
          </a:xfrm>
        </p:spPr>
        <p:txBody>
          <a:bodyPr/>
          <a:lstStyle/>
          <a:p>
            <a:r>
              <a:rPr lang="en-US" dirty="0" smtClean="0"/>
              <a:t>Diversify</a:t>
            </a:r>
          </a:p>
          <a:p>
            <a:pPr lvl="1"/>
            <a:r>
              <a:rPr lang="en-US" dirty="0"/>
              <a:t>Resampling : vary the data used to train a given algorithm</a:t>
            </a:r>
          </a:p>
          <a:p>
            <a:pPr lvl="2"/>
            <a:r>
              <a:rPr lang="en-US" dirty="0"/>
              <a:t>Bagging : "bootstrap aggregation"</a:t>
            </a:r>
          </a:p>
          <a:p>
            <a:pPr lvl="2"/>
            <a:r>
              <a:rPr lang="en-US" dirty="0" smtClean="0"/>
              <a:t>Randomization: </a:t>
            </a:r>
            <a:r>
              <a:rPr lang="en-US" dirty="0"/>
              <a:t>bagging + "variable resampling"</a:t>
            </a:r>
          </a:p>
          <a:p>
            <a:pPr lvl="2"/>
            <a:r>
              <a:rPr lang="en-US" dirty="0"/>
              <a:t>Boosting : resampling through adaptive weighting</a:t>
            </a:r>
          </a:p>
          <a:p>
            <a:pPr lvl="1"/>
            <a:r>
              <a:rPr lang="en-US" dirty="0"/>
              <a:t>Hybrid learning : vary the algorithms trained on a given dataset</a:t>
            </a:r>
          </a:p>
          <a:p>
            <a:pPr lvl="2"/>
            <a:r>
              <a:rPr lang="en-US" dirty="0"/>
              <a:t>Stacking : "stacked </a:t>
            </a:r>
            <a:r>
              <a:rPr lang="en-US" dirty="0" smtClean="0"/>
              <a:t>generalization“</a:t>
            </a:r>
          </a:p>
          <a:p>
            <a:r>
              <a:rPr lang="en-US" dirty="0" smtClean="0"/>
              <a:t>Combine</a:t>
            </a:r>
          </a:p>
          <a:p>
            <a:pPr lvl="1"/>
            <a:r>
              <a:rPr lang="en-US" dirty="0"/>
              <a:t>Static : integration procedure is fixed, </a:t>
            </a:r>
            <a:r>
              <a:rPr lang="en-US" dirty="0" smtClean="0"/>
              <a:t>such as vote</a:t>
            </a:r>
          </a:p>
          <a:p>
            <a:pPr lvl="2"/>
            <a:r>
              <a:rPr lang="en-US" dirty="0" smtClean="0"/>
              <a:t> retain the majority </a:t>
            </a:r>
            <a:r>
              <a:rPr lang="en-US" dirty="0"/>
              <a:t>or mean/median of the individual predictions</a:t>
            </a:r>
          </a:p>
          <a:p>
            <a:pPr lvl="1"/>
            <a:r>
              <a:rPr lang="en-US" dirty="0"/>
              <a:t>Dynamic : base predictions are combined using an </a:t>
            </a:r>
            <a:r>
              <a:rPr lang="en-US" dirty="0" smtClean="0"/>
              <a:t>adaptive procedure</a:t>
            </a:r>
            <a:r>
              <a:rPr lang="en-US" dirty="0"/>
              <a:t>, </a:t>
            </a:r>
            <a:r>
              <a:rPr lang="en-US" dirty="0" smtClean="0"/>
              <a:t>or </a:t>
            </a:r>
            <a:r>
              <a:rPr lang="en-US" dirty="0"/>
              <a:t>meta-learning</a:t>
            </a:r>
          </a:p>
        </p:txBody>
      </p:sp>
    </p:spTree>
    <p:extLst>
      <p:ext uri="{BB962C8B-B14F-4D97-AF65-F5344CB8AC3E}">
        <p14:creationId xmlns:p14="http://schemas.microsoft.com/office/powerpoint/2010/main" val="138705612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041400"/>
          </a:xfrm>
        </p:spPr>
        <p:txBody>
          <a:bodyPr/>
          <a:lstStyle/>
          <a:p>
            <a:r>
              <a:rPr lang="en-US" dirty="0" smtClean="0"/>
              <a:t>Creating Ensemble Models</a:t>
            </a:r>
            <a:endParaRPr lang="en-US" dirty="0"/>
          </a:p>
        </p:txBody>
      </p:sp>
      <p:sp>
        <p:nvSpPr>
          <p:cNvPr id="3" name="Content Placeholder 2"/>
          <p:cNvSpPr>
            <a:spLocks noGrp="1"/>
          </p:cNvSpPr>
          <p:nvPr>
            <p:ph idx="1"/>
          </p:nvPr>
        </p:nvSpPr>
        <p:spPr>
          <a:xfrm>
            <a:off x="457200" y="990600"/>
            <a:ext cx="8839200" cy="4343400"/>
          </a:xfrm>
        </p:spPr>
        <p:txBody>
          <a:bodyPr/>
          <a:lstStyle/>
          <a:p>
            <a:r>
              <a:rPr lang="en-US" dirty="0"/>
              <a:t>Given</a:t>
            </a:r>
          </a:p>
          <a:p>
            <a:pPr lvl="1"/>
            <a:r>
              <a:rPr lang="en-US" sz="2200" dirty="0"/>
              <a:t>Training data set </a:t>
            </a:r>
            <a:r>
              <a:rPr lang="en-US" sz="2200" dirty="0" smtClean="0"/>
              <a:t>[D] </a:t>
            </a:r>
          </a:p>
          <a:p>
            <a:pPr lvl="2"/>
            <a:r>
              <a:rPr lang="en-US" dirty="0" smtClean="0"/>
              <a:t>Labeled for </a:t>
            </a:r>
            <a:r>
              <a:rPr lang="en-US" dirty="0"/>
              <a:t>supervised learning</a:t>
            </a:r>
          </a:p>
          <a:p>
            <a:pPr lvl="1"/>
            <a:r>
              <a:rPr lang="en-US" sz="2200" dirty="0"/>
              <a:t>Collection of inductive learning algorithms </a:t>
            </a:r>
            <a:endParaRPr lang="en-US" sz="2200" dirty="0" smtClean="0"/>
          </a:p>
          <a:p>
            <a:r>
              <a:rPr lang="en-US" dirty="0" smtClean="0"/>
              <a:t>Create Diverse Models:</a:t>
            </a:r>
          </a:p>
          <a:p>
            <a:pPr lvl="1"/>
            <a:r>
              <a:rPr lang="en-US" sz="2200" dirty="0" smtClean="0"/>
              <a:t>Vary Data</a:t>
            </a:r>
          </a:p>
          <a:p>
            <a:pPr lvl="1"/>
            <a:r>
              <a:rPr lang="en-US" sz="2200" dirty="0" smtClean="0"/>
              <a:t>Vary Model Parameters</a:t>
            </a:r>
          </a:p>
          <a:p>
            <a:pPr lvl="1"/>
            <a:r>
              <a:rPr lang="en-US" sz="2200" dirty="0" smtClean="0"/>
              <a:t>Vary Methods</a:t>
            </a:r>
          </a:p>
          <a:p>
            <a:r>
              <a:rPr lang="en-US" dirty="0" smtClean="0"/>
              <a:t>Combine Models</a:t>
            </a:r>
          </a:p>
          <a:p>
            <a:pPr lvl="1"/>
            <a:r>
              <a:rPr lang="en-US" sz="2200" dirty="0" smtClean="0"/>
              <a:t>Dynamic or static procedures</a:t>
            </a:r>
          </a:p>
          <a:p>
            <a:r>
              <a:rPr lang="en-US" dirty="0" smtClean="0"/>
              <a:t>Goal</a:t>
            </a:r>
          </a:p>
          <a:p>
            <a:pPr lvl="1"/>
            <a:r>
              <a:rPr lang="en-US" sz="2200" dirty="0" smtClean="0"/>
              <a:t>Reduce Variance</a:t>
            </a:r>
          </a:p>
          <a:p>
            <a:pPr lvl="1"/>
            <a:r>
              <a:rPr lang="en-US" sz="2200" dirty="0" smtClean="0"/>
              <a:t>Reduce Bias</a:t>
            </a:r>
          </a:p>
          <a:p>
            <a:pPr lvl="1"/>
            <a:endParaRPr lang="en-US" dirty="0"/>
          </a:p>
          <a:p>
            <a:endParaRPr lang="en-US" dirty="0"/>
          </a:p>
        </p:txBody>
      </p:sp>
    </p:spTree>
    <p:extLst>
      <p:ext uri="{BB962C8B-B14F-4D97-AF65-F5344CB8AC3E}">
        <p14:creationId xmlns:p14="http://schemas.microsoft.com/office/powerpoint/2010/main" val="324266294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bwMode="auto">
          <a:xfrm>
            <a:off x="293688" y="457200"/>
            <a:ext cx="8574087" cy="554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000" dirty="0" smtClean="0">
                <a:ea typeface="PMingLiU" pitchFamily="18" charset="-120"/>
              </a:rPr>
              <a:t>Creating An Ensemble</a:t>
            </a:r>
            <a:endParaRPr lang="zh-TW" altLang="en-US" sz="4000" dirty="0" smtClean="0">
              <a:ea typeface="PMingLiU" pitchFamily="18" charset="-120"/>
            </a:endParaRPr>
          </a:p>
        </p:txBody>
      </p:sp>
      <p:sp>
        <p:nvSpPr>
          <p:cNvPr id="25603" name="內容版面配置區 2"/>
          <p:cNvSpPr>
            <a:spLocks noGrp="1"/>
          </p:cNvSpPr>
          <p:nvPr>
            <p:ph idx="1"/>
          </p:nvPr>
        </p:nvSpPr>
        <p:spPr bwMode="auto">
          <a:xfrm>
            <a:off x="503238" y="1827213"/>
            <a:ext cx="8259762" cy="5259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dirty="0" smtClean="0">
                <a:ea typeface="PMingLiU" pitchFamily="18" charset="-120"/>
              </a:rPr>
              <a:t>Two questions:</a:t>
            </a:r>
          </a:p>
          <a:p>
            <a:pPr lvl="1" eaLnBrk="1" hangingPunct="1"/>
            <a:r>
              <a:rPr lang="en-US" altLang="zh-TW" sz="2800" dirty="0" smtClean="0">
                <a:ea typeface="PMingLiU" pitchFamily="18" charset="-120"/>
              </a:rPr>
              <a:t>How will the individual classifiers be generated?</a:t>
            </a:r>
          </a:p>
          <a:p>
            <a:pPr lvl="1" eaLnBrk="1" hangingPunct="1"/>
            <a:r>
              <a:rPr lang="en-US" altLang="zh-TW" sz="2800" dirty="0" smtClean="0">
                <a:ea typeface="PMingLiU" pitchFamily="18" charset="-120"/>
              </a:rPr>
              <a:t>How will they differ from each other?</a:t>
            </a:r>
          </a:p>
          <a:p>
            <a:pPr eaLnBrk="1" hangingPunct="1"/>
            <a:r>
              <a:rPr lang="en-US" altLang="zh-TW" dirty="0" smtClean="0">
                <a:ea typeface="PMingLiU" pitchFamily="18" charset="-120"/>
              </a:rPr>
              <a:t>Answer determines the diversity of classifiers &amp; fusion performance</a:t>
            </a:r>
          </a:p>
          <a:p>
            <a:pPr eaLnBrk="1" hangingPunct="1"/>
            <a:r>
              <a:rPr lang="en-US" altLang="zh-TW" dirty="0" smtClean="0">
                <a:ea typeface="PMingLiU" pitchFamily="18" charset="-120"/>
              </a:rPr>
              <a:t>Seek to improve ensemble diversity by some heuristic methods</a:t>
            </a:r>
          </a:p>
          <a:p>
            <a:pPr eaLnBrk="1" hangingPunct="1">
              <a:buFont typeface="Arial" charset="0"/>
              <a:buNone/>
            </a:pPr>
            <a:endParaRPr lang="zh-TW" altLang="en-US" dirty="0" smtClean="0">
              <a:ea typeface="PMingLiU" pitchFamily="18" charset="-120"/>
            </a:endParaRPr>
          </a:p>
        </p:txBody>
      </p:sp>
      <p:sp>
        <p:nvSpPr>
          <p:cNvPr id="25604" name="投影片編號版面配置區 4"/>
          <p:cNvSpPr>
            <a:spLocks noGrp="1"/>
          </p:cNvSpPr>
          <p:nvPr>
            <p:ph type="sldNum" sz="quarter" idx="4294967295"/>
          </p:nvPr>
        </p:nvSpPr>
        <p:spPr bwMode="auto">
          <a:xfrm>
            <a:off x="8524875" y="6491288"/>
            <a:ext cx="568325" cy="323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774D45B-D42D-497B-8E96-98EB345290C9}" type="slidenum">
              <a:rPr lang="en-US" altLang="zh-TW" sz="1800" smtClean="0">
                <a:latin typeface="Verdana" pitchFamily="34" charset="0"/>
                <a:ea typeface="PMingLiU" pitchFamily="18" charset="-120"/>
              </a:rPr>
              <a:pPr eaLnBrk="1" hangingPunct="1"/>
              <a:t>17</a:t>
            </a:fld>
            <a:endParaRPr lang="en-US" altLang="zh-TW" sz="1800" smtClean="0">
              <a:latin typeface="Verdana" pitchFamily="34" charset="0"/>
              <a:ea typeface="PMingLiU" pitchFamily="18" charset="-120"/>
            </a:endParaRPr>
          </a:p>
        </p:txBody>
      </p:sp>
    </p:spTree>
    <p:extLst>
      <p:ext uri="{BB962C8B-B14F-4D97-AF65-F5344CB8AC3E}">
        <p14:creationId xmlns:p14="http://schemas.microsoft.com/office/powerpoint/2010/main" val="322521485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Bias-Variance Decomposition</a:t>
            </a:r>
          </a:p>
        </p:txBody>
      </p:sp>
      <p:sp>
        <p:nvSpPr>
          <p:cNvPr id="3" name="Content Placeholder 2"/>
          <p:cNvSpPr>
            <a:spLocks noGrp="1"/>
          </p:cNvSpPr>
          <p:nvPr>
            <p:ph idx="1"/>
          </p:nvPr>
        </p:nvSpPr>
        <p:spPr>
          <a:xfrm>
            <a:off x="152400" y="1066800"/>
            <a:ext cx="8839200" cy="4572000"/>
          </a:xfrm>
        </p:spPr>
        <p:txBody>
          <a:bodyPr/>
          <a:lstStyle/>
          <a:p>
            <a:r>
              <a:rPr lang="en-US" dirty="0" smtClean="0"/>
              <a:t>Bias</a:t>
            </a:r>
          </a:p>
          <a:p>
            <a:pPr lvl="1"/>
            <a:r>
              <a:rPr lang="en-US" dirty="0" smtClean="0"/>
              <a:t>The hypothesis space made available by a particular classification method does not include sufficient hypotheses</a:t>
            </a:r>
          </a:p>
          <a:p>
            <a:pPr lvl="1"/>
            <a:r>
              <a:rPr lang="en-US" dirty="0"/>
              <a:t>the difference between the expected (or average) prediction of our model and the actual </a:t>
            </a:r>
            <a:r>
              <a:rPr lang="en-US" dirty="0" smtClean="0"/>
              <a:t>value </a:t>
            </a:r>
          </a:p>
          <a:p>
            <a:r>
              <a:rPr lang="en-US" dirty="0" smtClean="0"/>
              <a:t>Variance</a:t>
            </a:r>
          </a:p>
          <a:p>
            <a:pPr lvl="1"/>
            <a:r>
              <a:rPr lang="en-US" dirty="0" smtClean="0"/>
              <a:t>The hypothesis space made available is too large for the training data, and the selected </a:t>
            </a:r>
            <a:r>
              <a:rPr lang="en-US" dirty="0"/>
              <a:t>h</a:t>
            </a:r>
            <a:r>
              <a:rPr lang="en-US" dirty="0" smtClean="0"/>
              <a:t>ypothesis may not be accurate on unseen data</a:t>
            </a:r>
          </a:p>
          <a:p>
            <a:pPr lvl="1"/>
            <a:r>
              <a:rPr lang="en-US" dirty="0"/>
              <a:t>the variability of a model prediction for any given data </a:t>
            </a:r>
            <a:r>
              <a:rPr lang="en-US" dirty="0" smtClean="0"/>
              <a:t>point</a:t>
            </a:r>
          </a:p>
        </p:txBody>
      </p:sp>
    </p:spTree>
    <p:extLst>
      <p:ext uri="{BB962C8B-B14F-4D97-AF65-F5344CB8AC3E}">
        <p14:creationId xmlns:p14="http://schemas.microsoft.com/office/powerpoint/2010/main" val="186975580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676400"/>
            <a:ext cx="3200400" cy="3200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Bias-Variance Decomposition</a:t>
            </a:r>
            <a:endParaRPr lang="en-US" dirty="0"/>
          </a:p>
        </p:txBody>
      </p:sp>
      <p:sp>
        <p:nvSpPr>
          <p:cNvPr id="3" name="Content Placeholder 2"/>
          <p:cNvSpPr>
            <a:spLocks noGrp="1"/>
          </p:cNvSpPr>
          <p:nvPr>
            <p:ph idx="1"/>
          </p:nvPr>
        </p:nvSpPr>
        <p:spPr>
          <a:xfrm>
            <a:off x="152400" y="1600200"/>
            <a:ext cx="5715000" cy="4343400"/>
          </a:xfrm>
        </p:spPr>
        <p:txBody>
          <a:bodyPr/>
          <a:lstStyle/>
          <a:p>
            <a:r>
              <a:rPr lang="en-US" dirty="0" smtClean="0"/>
              <a:t>Bias</a:t>
            </a:r>
            <a:r>
              <a:rPr lang="en-US" dirty="0"/>
              <a:t>: </a:t>
            </a:r>
            <a:r>
              <a:rPr lang="en-US" dirty="0" smtClean="0"/>
              <a:t>the </a:t>
            </a:r>
            <a:r>
              <a:rPr lang="en-US" dirty="0"/>
              <a:t>difference between the expected (or average) prediction of </a:t>
            </a:r>
            <a:r>
              <a:rPr lang="en-US" dirty="0" smtClean="0"/>
              <a:t>the </a:t>
            </a:r>
            <a:r>
              <a:rPr lang="en-US" dirty="0"/>
              <a:t>model and the </a:t>
            </a:r>
            <a:r>
              <a:rPr lang="en-US" dirty="0" smtClean="0"/>
              <a:t>actual </a:t>
            </a:r>
            <a:r>
              <a:rPr lang="en-US" dirty="0" smtClean="0"/>
              <a:t>value</a:t>
            </a:r>
            <a:endParaRPr lang="en-US" dirty="0" smtClean="0"/>
          </a:p>
          <a:p>
            <a:r>
              <a:rPr lang="en-US" dirty="0" smtClean="0"/>
              <a:t>Variance</a:t>
            </a:r>
            <a:r>
              <a:rPr lang="en-US" dirty="0"/>
              <a:t>: </a:t>
            </a:r>
            <a:r>
              <a:rPr lang="en-US" dirty="0" smtClean="0"/>
              <a:t>the </a:t>
            </a:r>
            <a:r>
              <a:rPr lang="en-US" dirty="0"/>
              <a:t>variability of a model prediction for </a:t>
            </a:r>
            <a:r>
              <a:rPr lang="en-US" dirty="0" smtClean="0"/>
              <a:t>any </a:t>
            </a:r>
            <a:r>
              <a:rPr lang="en-US" dirty="0"/>
              <a:t>given data </a:t>
            </a:r>
            <a:r>
              <a:rPr lang="en-US" dirty="0" smtClean="0"/>
              <a:t>point </a:t>
            </a:r>
            <a:endParaRPr lang="en-US" dirty="0" smtClean="0"/>
          </a:p>
          <a:p>
            <a:r>
              <a:rPr lang="en-US" dirty="0"/>
              <a:t>Total Expected Error = Bias + Variance</a:t>
            </a:r>
          </a:p>
          <a:p>
            <a:endParaRPr lang="en-US" dirty="0" smtClean="0"/>
          </a:p>
        </p:txBody>
      </p:sp>
    </p:spTree>
    <p:extLst>
      <p:ext uri="{BB962C8B-B14F-4D97-AF65-F5344CB8AC3E}">
        <p14:creationId xmlns:p14="http://schemas.microsoft.com/office/powerpoint/2010/main" val="182460828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solidFill>
                  <a:schemeClr val="tx2">
                    <a:lumMod val="75000"/>
                    <a:lumOff val="25000"/>
                  </a:schemeClr>
                </a:solidFill>
              </a:rPr>
              <a:t>Theory</a:t>
            </a:r>
          </a:p>
          <a:p>
            <a:r>
              <a:rPr lang="en-US" dirty="0" smtClean="0"/>
              <a:t>Methods</a:t>
            </a:r>
          </a:p>
          <a:p>
            <a:pPr lvl="1"/>
            <a:r>
              <a:rPr lang="en-US" dirty="0" smtClean="0"/>
              <a:t>Resampling Methods</a:t>
            </a:r>
          </a:p>
          <a:p>
            <a:pPr lvl="2"/>
            <a:r>
              <a:rPr lang="en-US" dirty="0" smtClean="0"/>
              <a:t>Bagging</a:t>
            </a:r>
          </a:p>
          <a:p>
            <a:pPr lvl="2"/>
            <a:r>
              <a:rPr lang="en-US" dirty="0" smtClean="0"/>
              <a:t>Randomization</a:t>
            </a:r>
          </a:p>
          <a:p>
            <a:pPr lvl="2"/>
            <a:r>
              <a:rPr lang="en-US" dirty="0" smtClean="0"/>
              <a:t>Boosting</a:t>
            </a:r>
          </a:p>
          <a:p>
            <a:pPr lvl="1"/>
            <a:r>
              <a:rPr lang="en-US" dirty="0" smtClean="0"/>
              <a:t>Hybrid Methods</a:t>
            </a:r>
          </a:p>
          <a:p>
            <a:pPr lvl="2"/>
            <a:r>
              <a:rPr lang="en-US" dirty="0" smtClean="0"/>
              <a:t>Stacking</a:t>
            </a:r>
          </a:p>
          <a:p>
            <a:r>
              <a:rPr lang="en-US" dirty="0" smtClean="0"/>
              <a:t>Implementations</a:t>
            </a:r>
            <a:endParaRPr lang="en-US" dirty="0"/>
          </a:p>
        </p:txBody>
      </p:sp>
    </p:spTree>
    <p:extLst>
      <p:ext uri="{BB962C8B-B14F-4D97-AF65-F5344CB8AC3E}">
        <p14:creationId xmlns:p14="http://schemas.microsoft.com/office/powerpoint/2010/main" val="101299807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Theory</a:t>
            </a:r>
          </a:p>
          <a:p>
            <a:r>
              <a:rPr lang="en-US" dirty="0" smtClean="0">
                <a:solidFill>
                  <a:schemeClr val="tx2">
                    <a:lumMod val="75000"/>
                    <a:lumOff val="25000"/>
                  </a:schemeClr>
                </a:solidFill>
              </a:rPr>
              <a:t>Methods</a:t>
            </a:r>
          </a:p>
          <a:p>
            <a:pPr lvl="1"/>
            <a:r>
              <a:rPr lang="en-US" dirty="0" smtClean="0">
                <a:solidFill>
                  <a:schemeClr val="tx2">
                    <a:lumMod val="75000"/>
                    <a:lumOff val="25000"/>
                  </a:schemeClr>
                </a:solidFill>
              </a:rPr>
              <a:t>Resampling Methods</a:t>
            </a:r>
          </a:p>
          <a:p>
            <a:pPr lvl="2"/>
            <a:r>
              <a:rPr lang="en-US" dirty="0" smtClean="0">
                <a:solidFill>
                  <a:schemeClr val="tx2">
                    <a:lumMod val="75000"/>
                    <a:lumOff val="25000"/>
                  </a:schemeClr>
                </a:solidFill>
              </a:rPr>
              <a:t>Bagging</a:t>
            </a:r>
          </a:p>
          <a:p>
            <a:pPr lvl="2"/>
            <a:r>
              <a:rPr lang="en-US" dirty="0" smtClean="0">
                <a:solidFill>
                  <a:schemeClr val="tx2">
                    <a:lumMod val="75000"/>
                    <a:lumOff val="25000"/>
                  </a:schemeClr>
                </a:solidFill>
              </a:rPr>
              <a:t>Randomization</a:t>
            </a:r>
          </a:p>
          <a:p>
            <a:pPr lvl="2"/>
            <a:r>
              <a:rPr lang="en-US" dirty="0" smtClean="0">
                <a:solidFill>
                  <a:schemeClr val="tx2">
                    <a:lumMod val="75000"/>
                    <a:lumOff val="25000"/>
                  </a:schemeClr>
                </a:solidFill>
              </a:rPr>
              <a:t>Boosting</a:t>
            </a:r>
          </a:p>
          <a:p>
            <a:pPr lvl="1"/>
            <a:r>
              <a:rPr lang="en-US" dirty="0" smtClean="0">
                <a:solidFill>
                  <a:schemeClr val="tx2">
                    <a:lumMod val="75000"/>
                    <a:lumOff val="25000"/>
                  </a:schemeClr>
                </a:solidFill>
              </a:rPr>
              <a:t>Hybrid Methods</a:t>
            </a:r>
          </a:p>
          <a:p>
            <a:pPr lvl="2"/>
            <a:r>
              <a:rPr lang="en-US" dirty="0" smtClean="0">
                <a:solidFill>
                  <a:schemeClr val="tx2">
                    <a:lumMod val="75000"/>
                    <a:lumOff val="25000"/>
                  </a:schemeClr>
                </a:solidFill>
              </a:rPr>
              <a:t>Stacking</a:t>
            </a:r>
          </a:p>
          <a:p>
            <a:r>
              <a:rPr lang="en-US" dirty="0" smtClean="0"/>
              <a:t>Implementations</a:t>
            </a:r>
            <a:endParaRPr lang="en-US" dirty="0"/>
          </a:p>
        </p:txBody>
      </p:sp>
    </p:spTree>
    <p:extLst>
      <p:ext uri="{BB962C8B-B14F-4D97-AF65-F5344CB8AC3E}">
        <p14:creationId xmlns:p14="http://schemas.microsoft.com/office/powerpoint/2010/main" val="108801208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bwMode="auto">
          <a:xfrm>
            <a:off x="293688" y="284162"/>
            <a:ext cx="8574087" cy="5540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000" dirty="0" smtClean="0">
                <a:ea typeface="PMingLiU" pitchFamily="18" charset="-120"/>
              </a:rPr>
              <a:t>Bagging</a:t>
            </a:r>
            <a:endParaRPr lang="zh-TW" altLang="en-US" sz="4000" dirty="0" smtClean="0">
              <a:ea typeface="PMingLiU" pitchFamily="18" charset="-120"/>
            </a:endParaRPr>
          </a:p>
        </p:txBody>
      </p:sp>
      <p:sp>
        <p:nvSpPr>
          <p:cNvPr id="26627" name="內容版面配置區 2"/>
          <p:cNvSpPr>
            <a:spLocks noGrp="1"/>
          </p:cNvSpPr>
          <p:nvPr>
            <p:ph idx="1"/>
          </p:nvPr>
        </p:nvSpPr>
        <p:spPr bwMode="auto">
          <a:xfrm>
            <a:off x="174625" y="1112838"/>
            <a:ext cx="8918575" cy="5440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ts val="1200"/>
              </a:spcBef>
            </a:pPr>
            <a:r>
              <a:rPr lang="en-US" altLang="zh-TW" sz="2300" b="0" dirty="0" smtClean="0">
                <a:solidFill>
                  <a:schemeClr val="tx2">
                    <a:lumMod val="75000"/>
                    <a:lumOff val="25000"/>
                  </a:schemeClr>
                </a:solidFill>
                <a:ea typeface="PMingLiU" pitchFamily="18" charset="-120"/>
              </a:rPr>
              <a:t>Bagging</a:t>
            </a:r>
            <a:r>
              <a:rPr lang="en-US" altLang="zh-TW" sz="2300" b="0" dirty="0" smtClean="0">
                <a:ea typeface="PMingLiU" pitchFamily="18" charset="-120"/>
              </a:rPr>
              <a:t>, short for Bootstrap </a:t>
            </a:r>
            <a:r>
              <a:rPr lang="en-US" altLang="zh-TW" sz="2300" b="0" dirty="0">
                <a:ea typeface="PMingLiU" pitchFamily="18" charset="-120"/>
              </a:rPr>
              <a:t>A</a:t>
            </a:r>
            <a:r>
              <a:rPr lang="en-US" altLang="zh-TW" sz="2300" b="0" dirty="0" smtClean="0">
                <a:ea typeface="PMingLiU" pitchFamily="18" charset="-120"/>
              </a:rPr>
              <a:t>ggregating, is one of the earliest ensemble based algorithms</a:t>
            </a:r>
          </a:p>
          <a:p>
            <a:pPr eaLnBrk="1" hangingPunct="1">
              <a:spcBef>
                <a:spcPts val="1200"/>
              </a:spcBef>
            </a:pPr>
            <a:r>
              <a:rPr lang="en-US" altLang="zh-TW" sz="2300" b="0" dirty="0" smtClean="0">
                <a:ea typeface="PMingLiU" pitchFamily="18" charset="-120"/>
              </a:rPr>
              <a:t>It is also one of the most intuitive and simplest to implement, with a surprisingly good performance</a:t>
            </a:r>
          </a:p>
          <a:p>
            <a:pPr eaLnBrk="1" hangingPunct="1">
              <a:spcBef>
                <a:spcPts val="1200"/>
              </a:spcBef>
            </a:pPr>
            <a:r>
              <a:rPr lang="en-US" altLang="zh-TW" sz="2300" b="0" dirty="0" smtClean="0">
                <a:ea typeface="PMingLiU" pitchFamily="18" charset="-120"/>
              </a:rPr>
              <a:t>Use bootstrapped replicas of the training data; large number of (say 200)  training subsets are randomly drawn - </a:t>
            </a:r>
            <a:r>
              <a:rPr lang="en-US" altLang="zh-TW" sz="2300" b="0" dirty="0" smtClean="0">
                <a:solidFill>
                  <a:schemeClr val="tx2">
                    <a:lumMod val="75000"/>
                    <a:lumOff val="25000"/>
                  </a:schemeClr>
                </a:solidFill>
                <a:ea typeface="PMingLiU" pitchFamily="18" charset="-120"/>
              </a:rPr>
              <a:t>with replacement </a:t>
            </a:r>
            <a:r>
              <a:rPr lang="en-US" altLang="zh-TW" sz="2300" b="0" dirty="0" smtClean="0">
                <a:ea typeface="PMingLiU" pitchFamily="18" charset="-120"/>
              </a:rPr>
              <a:t>- from the entire training data</a:t>
            </a:r>
          </a:p>
          <a:p>
            <a:pPr eaLnBrk="1" hangingPunct="1">
              <a:spcBef>
                <a:spcPts val="1200"/>
              </a:spcBef>
            </a:pPr>
            <a:r>
              <a:rPr lang="en-US" altLang="zh-TW" sz="2300" b="0" dirty="0" smtClean="0">
                <a:ea typeface="PMingLiU" pitchFamily="18" charset="-120"/>
              </a:rPr>
              <a:t>Each resampled training set is used to train a different classifier of the same type</a:t>
            </a:r>
          </a:p>
          <a:p>
            <a:pPr eaLnBrk="1" hangingPunct="1">
              <a:spcBef>
                <a:spcPts val="1200"/>
              </a:spcBef>
            </a:pPr>
            <a:r>
              <a:rPr lang="en-US" altLang="zh-TW" sz="2300" b="0" dirty="0" smtClean="0">
                <a:ea typeface="PMingLiU" pitchFamily="18" charset="-120"/>
              </a:rPr>
              <a:t>Individual classifiers are combined by taking a majority vote of their decisions</a:t>
            </a:r>
          </a:p>
          <a:p>
            <a:pPr eaLnBrk="1" hangingPunct="1">
              <a:spcBef>
                <a:spcPts val="1200"/>
              </a:spcBef>
            </a:pPr>
            <a:r>
              <a:rPr lang="en-US" altLang="zh-TW" sz="2300" b="0" dirty="0" smtClean="0">
                <a:ea typeface="PMingLiU" pitchFamily="18" charset="-120"/>
              </a:rPr>
              <a:t>Bagging is appealing for small training set; relatively large portion of the samples is included in each subset</a:t>
            </a:r>
            <a:endParaRPr lang="zh-TW" altLang="en-US" sz="2300" b="0" dirty="0" smtClean="0">
              <a:ea typeface="PMingLiU" pitchFamily="18" charset="-120"/>
            </a:endParaRPr>
          </a:p>
        </p:txBody>
      </p:sp>
      <p:sp>
        <p:nvSpPr>
          <p:cNvPr id="26628" name="投影片編號版面配置區 4"/>
          <p:cNvSpPr>
            <a:spLocks noGrp="1"/>
          </p:cNvSpPr>
          <p:nvPr>
            <p:ph type="sldNum" sz="quarter" idx="4294967295"/>
          </p:nvPr>
        </p:nvSpPr>
        <p:spPr bwMode="auto">
          <a:xfrm>
            <a:off x="8524875" y="6491288"/>
            <a:ext cx="568325" cy="323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1B7D1DF5-E413-4854-8D1D-B9B5C9F06DFC}" type="slidenum">
              <a:rPr lang="en-US" altLang="zh-TW" sz="1800" smtClean="0">
                <a:latin typeface="Verdana" pitchFamily="34" charset="0"/>
                <a:ea typeface="PMingLiU" pitchFamily="18" charset="-120"/>
              </a:rPr>
              <a:pPr eaLnBrk="1" hangingPunct="1"/>
              <a:t>21</a:t>
            </a:fld>
            <a:endParaRPr lang="en-US" altLang="zh-TW" sz="1800" smtClean="0">
              <a:latin typeface="Verdana" pitchFamily="34" charset="0"/>
              <a:ea typeface="PMingLiU" pitchFamily="18" charset="-120"/>
            </a:endParaRPr>
          </a:p>
        </p:txBody>
      </p:sp>
    </p:spTree>
    <p:extLst>
      <p:ext uri="{BB962C8B-B14F-4D97-AF65-F5344CB8AC3E}">
        <p14:creationId xmlns:p14="http://schemas.microsoft.com/office/powerpoint/2010/main" val="418499327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Method</a:t>
            </a:r>
            <a:endParaRPr lang="en-US" dirty="0"/>
          </a:p>
        </p:txBody>
      </p:sp>
      <p:sp>
        <p:nvSpPr>
          <p:cNvPr id="3" name="Content Placeholder 2"/>
          <p:cNvSpPr>
            <a:spLocks noGrp="1"/>
          </p:cNvSpPr>
          <p:nvPr>
            <p:ph idx="1"/>
          </p:nvPr>
        </p:nvSpPr>
        <p:spPr>
          <a:xfrm>
            <a:off x="152400" y="1524000"/>
            <a:ext cx="8839200" cy="4343400"/>
          </a:xfrm>
        </p:spPr>
        <p:txBody>
          <a:bodyPr/>
          <a:lstStyle/>
          <a:p>
            <a:r>
              <a:rPr lang="en-US" dirty="0" smtClean="0"/>
              <a:t>Bootstrap Aggregation Theory</a:t>
            </a:r>
          </a:p>
          <a:p>
            <a:pPr lvl="1"/>
            <a:r>
              <a:rPr lang="en-US" dirty="0"/>
              <a:t>Simplest way of combing </a:t>
            </a:r>
            <a:r>
              <a:rPr lang="en-US" dirty="0" smtClean="0"/>
              <a:t>predictions </a:t>
            </a:r>
            <a:endParaRPr lang="en-US" dirty="0"/>
          </a:p>
          <a:p>
            <a:pPr lvl="1"/>
            <a:r>
              <a:rPr lang="en-US" dirty="0" smtClean="0"/>
              <a:t>Combine multiple Independent models, of same type, using </a:t>
            </a:r>
            <a:r>
              <a:rPr lang="en-US" dirty="0"/>
              <a:t>vote with equal </a:t>
            </a:r>
            <a:r>
              <a:rPr lang="en-US" dirty="0" smtClean="0"/>
              <a:t>weight</a:t>
            </a:r>
          </a:p>
          <a:p>
            <a:r>
              <a:rPr lang="en-US" dirty="0" smtClean="0"/>
              <a:t>Strategy</a:t>
            </a:r>
          </a:p>
          <a:p>
            <a:pPr lvl="1"/>
            <a:r>
              <a:rPr lang="en-US" dirty="0" smtClean="0"/>
              <a:t>Diversify data sets via bootstrapping</a:t>
            </a:r>
          </a:p>
          <a:p>
            <a:pPr lvl="1"/>
            <a:r>
              <a:rPr lang="en-US" dirty="0" smtClean="0"/>
              <a:t>Create multiple models build from each data set</a:t>
            </a:r>
          </a:p>
          <a:p>
            <a:pPr lvl="1"/>
            <a:r>
              <a:rPr lang="en-US" dirty="0" smtClean="0"/>
              <a:t>Combining decisions of models </a:t>
            </a:r>
          </a:p>
          <a:p>
            <a:pPr lvl="2"/>
            <a:r>
              <a:rPr lang="en-US" dirty="0" smtClean="0"/>
              <a:t>Using static “voting” (classification) or averaging/mean(regression)</a:t>
            </a:r>
          </a:p>
        </p:txBody>
      </p:sp>
    </p:spTree>
    <p:extLst>
      <p:ext uri="{BB962C8B-B14F-4D97-AF65-F5344CB8AC3E}">
        <p14:creationId xmlns:p14="http://schemas.microsoft.com/office/powerpoint/2010/main" val="407802171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 Review</a:t>
            </a:r>
            <a:endParaRPr lang="en-US" dirty="0"/>
          </a:p>
        </p:txBody>
      </p:sp>
      <p:sp>
        <p:nvSpPr>
          <p:cNvPr id="3" name="Content Placeholder 2"/>
          <p:cNvSpPr>
            <a:spLocks noGrp="1"/>
          </p:cNvSpPr>
          <p:nvPr>
            <p:ph idx="1"/>
          </p:nvPr>
        </p:nvSpPr>
        <p:spPr/>
        <p:txBody>
          <a:bodyPr/>
          <a:lstStyle/>
          <a:p>
            <a:r>
              <a:rPr lang="en-US" dirty="0" smtClean="0"/>
              <a:t>Method for estimating the generalization error of a learning method</a:t>
            </a:r>
          </a:p>
          <a:p>
            <a:r>
              <a:rPr lang="en-US" dirty="0" smtClean="0"/>
              <a:t>Resampling</a:t>
            </a:r>
          </a:p>
          <a:p>
            <a:pPr lvl="1"/>
            <a:r>
              <a:rPr lang="en-US" dirty="0" smtClean="0"/>
              <a:t>Instances </a:t>
            </a:r>
            <a:r>
              <a:rPr lang="en-US" dirty="0"/>
              <a:t>are randomly sampled with replacement to create new sample </a:t>
            </a:r>
            <a:r>
              <a:rPr lang="en-US" dirty="0" smtClean="0"/>
              <a:t>set to be applied to classifier to  create model</a:t>
            </a:r>
            <a:endParaRPr lang="en-US" dirty="0"/>
          </a:p>
          <a:p>
            <a:pPr lvl="1"/>
            <a:endParaRPr lang="en-US" dirty="0" smtClean="0"/>
          </a:p>
          <a:p>
            <a:pPr marL="914400" lvl="2" indent="0">
              <a:buNone/>
            </a:pPr>
            <a:endParaRPr lang="en-US" dirty="0" smtClean="0"/>
          </a:p>
        </p:txBody>
      </p:sp>
    </p:spTree>
    <p:extLst>
      <p:ext uri="{BB962C8B-B14F-4D97-AF65-F5344CB8AC3E}">
        <p14:creationId xmlns:p14="http://schemas.microsoft.com/office/powerpoint/2010/main" val="230020782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a:t>
            </a:r>
            <a:br>
              <a:rPr lang="en-US" dirty="0" smtClean="0"/>
            </a:br>
            <a:r>
              <a:rPr lang="en-US" sz="1800" dirty="0" smtClean="0"/>
              <a:t>pseudo code</a:t>
            </a:r>
            <a:endParaRPr lang="en-US" sz="1800" dirty="0"/>
          </a:p>
        </p:txBody>
      </p:sp>
      <p:sp>
        <p:nvSpPr>
          <p:cNvPr id="3" name="Content Placeholder 2"/>
          <p:cNvSpPr>
            <a:spLocks noGrp="1"/>
          </p:cNvSpPr>
          <p:nvPr>
            <p:ph idx="1"/>
          </p:nvPr>
        </p:nvSpPr>
        <p:spPr>
          <a:xfrm>
            <a:off x="0" y="1143000"/>
            <a:ext cx="8839200" cy="4343400"/>
          </a:xfrm>
        </p:spPr>
        <p:txBody>
          <a:bodyPr/>
          <a:lstStyle/>
          <a:p>
            <a:r>
              <a:rPr lang="en-US" dirty="0" smtClean="0"/>
              <a:t>Sample several training sets (D1, D2, D3) </a:t>
            </a:r>
          </a:p>
          <a:p>
            <a:pPr lvl="1"/>
            <a:r>
              <a:rPr lang="en-US" dirty="0" smtClean="0"/>
              <a:t>size n from Data set D </a:t>
            </a:r>
          </a:p>
          <a:p>
            <a:pPr lvl="1"/>
            <a:r>
              <a:rPr lang="en-US" dirty="0" smtClean="0"/>
              <a:t>using bootstrapping</a:t>
            </a:r>
          </a:p>
          <a:p>
            <a:r>
              <a:rPr lang="en-US" dirty="0" smtClean="0"/>
              <a:t>Build a classifier for each training set (M)</a:t>
            </a:r>
          </a:p>
          <a:p>
            <a:r>
              <a:rPr lang="en-US" dirty="0" smtClean="0"/>
              <a:t>Combine predictions (P)</a:t>
            </a:r>
          </a:p>
        </p:txBody>
      </p:sp>
      <p:sp>
        <p:nvSpPr>
          <p:cNvPr id="7" name="Rectangle 6"/>
          <p:cNvSpPr/>
          <p:nvPr/>
        </p:nvSpPr>
        <p:spPr bwMode="auto">
          <a:xfrm>
            <a:off x="1560388" y="4752654"/>
            <a:ext cx="9906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Model</a:t>
            </a:r>
            <a:r>
              <a:rPr kumimoji="0" lang="en-US" sz="1000" b="1" i="0" u="none" strike="noStrike" cap="none" normalizeH="0" dirty="0" smtClean="0">
                <a:ln>
                  <a:noFill/>
                </a:ln>
                <a:solidFill>
                  <a:schemeClr val="tx1"/>
                </a:solidFill>
                <a:effectLst/>
                <a:latin typeface="Helvetica" pitchFamily="-96" charset="0"/>
              </a:rPr>
              <a:t> M</a:t>
            </a:r>
            <a:endParaRPr kumimoji="0" lang="en-US" sz="1000" b="1" i="0" u="none" strike="noStrike" cap="none" normalizeH="0" baseline="0" dirty="0" smtClean="0">
              <a:ln>
                <a:noFill/>
              </a:ln>
              <a:solidFill>
                <a:schemeClr val="tx1"/>
              </a:solidFill>
              <a:effectLst/>
              <a:latin typeface="Helvetica" pitchFamily="-96" charset="0"/>
            </a:endParaRPr>
          </a:p>
        </p:txBody>
      </p:sp>
      <p:sp>
        <p:nvSpPr>
          <p:cNvPr id="9" name="Rectangle 8"/>
          <p:cNvSpPr/>
          <p:nvPr/>
        </p:nvSpPr>
        <p:spPr bwMode="auto">
          <a:xfrm>
            <a:off x="3810428" y="5407631"/>
            <a:ext cx="9906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Prediction</a:t>
            </a:r>
            <a:r>
              <a:rPr kumimoji="0" lang="en-US" sz="1000" b="1" i="0" u="none" strike="noStrike" cap="none" normalizeH="0" dirty="0" smtClean="0">
                <a:ln>
                  <a:noFill/>
                </a:ln>
                <a:solidFill>
                  <a:schemeClr val="tx1"/>
                </a:solidFill>
                <a:effectLst/>
                <a:latin typeface="Helvetica" pitchFamily="-96" charset="0"/>
              </a:rPr>
              <a:t> P2</a:t>
            </a:r>
            <a:endParaRPr kumimoji="0" lang="en-US" sz="1000" b="1" i="0" u="none" strike="noStrike" cap="none" normalizeH="0" baseline="0" dirty="0" smtClean="0">
              <a:ln>
                <a:noFill/>
              </a:ln>
              <a:solidFill>
                <a:schemeClr val="tx1"/>
              </a:solidFill>
              <a:effectLst/>
              <a:latin typeface="Helvetica" pitchFamily="-96" charset="0"/>
            </a:endParaRPr>
          </a:p>
        </p:txBody>
      </p:sp>
      <p:sp>
        <p:nvSpPr>
          <p:cNvPr id="10" name="Rectangle 9"/>
          <p:cNvSpPr/>
          <p:nvPr/>
        </p:nvSpPr>
        <p:spPr bwMode="auto">
          <a:xfrm>
            <a:off x="3810000" y="4761644"/>
            <a:ext cx="9906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Model</a:t>
            </a:r>
            <a:r>
              <a:rPr kumimoji="0" lang="en-US" sz="1000" b="1" i="0" u="none" strike="noStrike" cap="none" normalizeH="0" dirty="0" smtClean="0">
                <a:ln>
                  <a:noFill/>
                </a:ln>
                <a:solidFill>
                  <a:schemeClr val="tx1"/>
                </a:solidFill>
                <a:effectLst/>
                <a:latin typeface="Helvetica" pitchFamily="-96" charset="0"/>
              </a:rPr>
              <a:t> M</a:t>
            </a:r>
            <a:endParaRPr kumimoji="0" lang="en-US" sz="1000" b="1" i="0" u="none" strike="noStrike" cap="none" normalizeH="0" baseline="0" dirty="0" smtClean="0">
              <a:ln>
                <a:noFill/>
              </a:ln>
              <a:solidFill>
                <a:schemeClr val="tx1"/>
              </a:solidFill>
              <a:effectLst/>
              <a:latin typeface="Helvetica" pitchFamily="-96" charset="0"/>
            </a:endParaRPr>
          </a:p>
        </p:txBody>
      </p:sp>
      <p:sp>
        <p:nvSpPr>
          <p:cNvPr id="11" name="Rectangle 10"/>
          <p:cNvSpPr/>
          <p:nvPr/>
        </p:nvSpPr>
        <p:spPr bwMode="auto">
          <a:xfrm>
            <a:off x="5650787" y="4724400"/>
            <a:ext cx="9906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Model</a:t>
            </a:r>
            <a:r>
              <a:rPr kumimoji="0" lang="en-US" sz="1000" b="1" i="0" u="none" strike="noStrike" cap="none" normalizeH="0" dirty="0" smtClean="0">
                <a:ln>
                  <a:noFill/>
                </a:ln>
                <a:solidFill>
                  <a:schemeClr val="tx1"/>
                </a:solidFill>
                <a:effectLst/>
                <a:latin typeface="Helvetica" pitchFamily="-96" charset="0"/>
              </a:rPr>
              <a:t> M</a:t>
            </a:r>
            <a:endParaRPr kumimoji="0" lang="en-US" sz="1000" b="1" i="0" u="none" strike="noStrike" cap="none" normalizeH="0" baseline="0" dirty="0" smtClean="0">
              <a:ln>
                <a:noFill/>
              </a:ln>
              <a:solidFill>
                <a:schemeClr val="tx1"/>
              </a:solidFill>
              <a:effectLst/>
              <a:latin typeface="Helvetica" pitchFamily="-96" charset="0"/>
            </a:endParaRPr>
          </a:p>
        </p:txBody>
      </p:sp>
      <p:sp>
        <p:nvSpPr>
          <p:cNvPr id="12" name="Rectangle 11"/>
          <p:cNvSpPr/>
          <p:nvPr/>
        </p:nvSpPr>
        <p:spPr bwMode="auto">
          <a:xfrm>
            <a:off x="5638800" y="4117369"/>
            <a:ext cx="9906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Data d3</a:t>
            </a:r>
          </a:p>
        </p:txBody>
      </p:sp>
      <p:sp>
        <p:nvSpPr>
          <p:cNvPr id="13" name="Rectangle 12"/>
          <p:cNvSpPr/>
          <p:nvPr/>
        </p:nvSpPr>
        <p:spPr bwMode="auto">
          <a:xfrm>
            <a:off x="3810000" y="4110520"/>
            <a:ext cx="9906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Data D2</a:t>
            </a:r>
          </a:p>
        </p:txBody>
      </p:sp>
      <p:sp>
        <p:nvSpPr>
          <p:cNvPr id="14" name="Rectangle 13"/>
          <p:cNvSpPr/>
          <p:nvPr/>
        </p:nvSpPr>
        <p:spPr bwMode="auto">
          <a:xfrm>
            <a:off x="1560388" y="4114800"/>
            <a:ext cx="9906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  Data D1   </a:t>
            </a:r>
          </a:p>
        </p:txBody>
      </p:sp>
      <p:sp>
        <p:nvSpPr>
          <p:cNvPr id="15" name="Rectangle 14"/>
          <p:cNvSpPr/>
          <p:nvPr/>
        </p:nvSpPr>
        <p:spPr bwMode="auto">
          <a:xfrm>
            <a:off x="1562100" y="5411912"/>
            <a:ext cx="9906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Prediction P1</a:t>
            </a:r>
          </a:p>
        </p:txBody>
      </p:sp>
      <p:sp>
        <p:nvSpPr>
          <p:cNvPr id="16" name="Rectangle 15"/>
          <p:cNvSpPr/>
          <p:nvPr/>
        </p:nvSpPr>
        <p:spPr bwMode="auto">
          <a:xfrm>
            <a:off x="5650787" y="5408487"/>
            <a:ext cx="9906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Prediction P3</a:t>
            </a:r>
          </a:p>
        </p:txBody>
      </p:sp>
      <p:cxnSp>
        <p:nvCxnSpPr>
          <p:cNvPr id="18" name="Straight Arrow Connector 17"/>
          <p:cNvCxnSpPr>
            <a:stCxn id="14" idx="2"/>
            <a:endCxn id="7" idx="0"/>
          </p:cNvCxnSpPr>
          <p:nvPr/>
        </p:nvCxnSpPr>
        <p:spPr bwMode="auto">
          <a:xfrm>
            <a:off x="2055688" y="4419600"/>
            <a:ext cx="0" cy="33305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a:stCxn id="13" idx="2"/>
            <a:endCxn id="10" idx="0"/>
          </p:cNvCxnSpPr>
          <p:nvPr/>
        </p:nvCxnSpPr>
        <p:spPr bwMode="auto">
          <a:xfrm>
            <a:off x="4305300" y="4415320"/>
            <a:ext cx="0" cy="3463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Straight Arrow Connector 30"/>
          <p:cNvCxnSpPr>
            <a:stCxn id="12" idx="2"/>
            <a:endCxn id="11" idx="0"/>
          </p:cNvCxnSpPr>
          <p:nvPr/>
        </p:nvCxnSpPr>
        <p:spPr bwMode="auto">
          <a:xfrm>
            <a:off x="6134100" y="4422169"/>
            <a:ext cx="11987" cy="30223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Elbow Connector 33"/>
          <p:cNvCxnSpPr>
            <a:stCxn id="69" idx="3"/>
            <a:endCxn id="12" idx="0"/>
          </p:cNvCxnSpPr>
          <p:nvPr/>
        </p:nvCxnSpPr>
        <p:spPr bwMode="auto">
          <a:xfrm>
            <a:off x="4480989" y="3740918"/>
            <a:ext cx="1653111" cy="376451"/>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37" name="Elbow Connector 36"/>
          <p:cNvCxnSpPr>
            <a:endCxn id="14" idx="0"/>
          </p:cNvCxnSpPr>
          <p:nvPr/>
        </p:nvCxnSpPr>
        <p:spPr bwMode="auto">
          <a:xfrm rot="10800000" flipV="1">
            <a:off x="2055688" y="3733800"/>
            <a:ext cx="2057400" cy="381000"/>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41"/>
          <p:cNvCxnSpPr>
            <a:endCxn id="13" idx="0"/>
          </p:cNvCxnSpPr>
          <p:nvPr/>
        </p:nvCxnSpPr>
        <p:spPr bwMode="auto">
          <a:xfrm>
            <a:off x="4305300" y="3733800"/>
            <a:ext cx="0" cy="3767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5" name="Straight Arrow Connector 44"/>
          <p:cNvCxnSpPr>
            <a:stCxn id="7" idx="2"/>
            <a:endCxn id="15" idx="0"/>
          </p:cNvCxnSpPr>
          <p:nvPr/>
        </p:nvCxnSpPr>
        <p:spPr bwMode="auto">
          <a:xfrm>
            <a:off x="2055688" y="5057454"/>
            <a:ext cx="1712" cy="35445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8" name="Straight Arrow Connector 47"/>
          <p:cNvCxnSpPr>
            <a:stCxn id="10" idx="2"/>
            <a:endCxn id="9" idx="0"/>
          </p:cNvCxnSpPr>
          <p:nvPr/>
        </p:nvCxnSpPr>
        <p:spPr bwMode="auto">
          <a:xfrm>
            <a:off x="4305300" y="5066444"/>
            <a:ext cx="428" cy="34118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2" name="Straight Arrow Connector 51"/>
          <p:cNvCxnSpPr>
            <a:stCxn id="11" idx="2"/>
            <a:endCxn id="16" idx="0"/>
          </p:cNvCxnSpPr>
          <p:nvPr/>
        </p:nvCxnSpPr>
        <p:spPr bwMode="auto">
          <a:xfrm>
            <a:off x="6146087" y="5029200"/>
            <a:ext cx="0" cy="37928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Elbow Connector 54"/>
          <p:cNvCxnSpPr>
            <a:endCxn id="70" idx="1"/>
          </p:cNvCxnSpPr>
          <p:nvPr/>
        </p:nvCxnSpPr>
        <p:spPr bwMode="auto">
          <a:xfrm>
            <a:off x="2057400" y="5716712"/>
            <a:ext cx="2099846" cy="457201"/>
          </a:xfrm>
          <a:prstGeom prst="bentConnector3">
            <a:avLst>
              <a:gd name="adj1" fmla="val -396"/>
            </a:avLst>
          </a:prstGeom>
          <a:solidFill>
            <a:schemeClr val="accent1"/>
          </a:solidFill>
          <a:ln w="9525" cap="flat" cmpd="sng" algn="ctr">
            <a:solidFill>
              <a:schemeClr val="tx1"/>
            </a:solidFill>
            <a:prstDash val="solid"/>
            <a:round/>
            <a:headEnd type="none" w="med" len="med"/>
            <a:tailEnd type="arrow"/>
          </a:ln>
          <a:effectLst/>
        </p:spPr>
      </p:cxnSp>
      <p:cxnSp>
        <p:nvCxnSpPr>
          <p:cNvPr id="59" name="Elbow Connector 58"/>
          <p:cNvCxnSpPr>
            <a:endCxn id="70" idx="3"/>
          </p:cNvCxnSpPr>
          <p:nvPr/>
        </p:nvCxnSpPr>
        <p:spPr bwMode="auto">
          <a:xfrm rot="10800000" flipV="1">
            <a:off x="4495801" y="5716711"/>
            <a:ext cx="1692741" cy="457202"/>
          </a:xfrm>
          <a:prstGeom prst="bentConnector3">
            <a:avLst>
              <a:gd name="adj1" fmla="val -377"/>
            </a:avLst>
          </a:prstGeom>
          <a:solidFill>
            <a:schemeClr val="accent1"/>
          </a:solidFill>
          <a:ln w="9525" cap="flat" cmpd="sng" algn="ctr">
            <a:solidFill>
              <a:schemeClr val="tx1"/>
            </a:solidFill>
            <a:prstDash val="solid"/>
            <a:round/>
            <a:headEnd type="none" w="med" len="med"/>
            <a:tailEnd type="arrow"/>
          </a:ln>
          <a:effectLst/>
        </p:spPr>
      </p:cxnSp>
      <p:cxnSp>
        <p:nvCxnSpPr>
          <p:cNvPr id="63" name="Straight Arrow Connector 62"/>
          <p:cNvCxnSpPr>
            <a:stCxn id="9" idx="2"/>
            <a:endCxn id="70" idx="0"/>
          </p:cNvCxnSpPr>
          <p:nvPr/>
        </p:nvCxnSpPr>
        <p:spPr bwMode="auto">
          <a:xfrm>
            <a:off x="4305728" y="5712431"/>
            <a:ext cx="20795" cy="2768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9" name="TextBox 68"/>
          <p:cNvSpPr txBox="1"/>
          <p:nvPr/>
        </p:nvSpPr>
        <p:spPr>
          <a:xfrm>
            <a:off x="4129611" y="3556252"/>
            <a:ext cx="351378" cy="369332"/>
          </a:xfrm>
          <a:prstGeom prst="rect">
            <a:avLst/>
          </a:prstGeom>
          <a:solidFill>
            <a:schemeClr val="tx2">
              <a:lumMod val="25000"/>
              <a:lumOff val="75000"/>
            </a:schemeClr>
          </a:solidFill>
        </p:spPr>
        <p:txBody>
          <a:bodyPr wrap="none" rtlCol="0">
            <a:spAutoFit/>
          </a:bodyPr>
          <a:lstStyle/>
          <a:p>
            <a:r>
              <a:rPr lang="en-US" dirty="0" smtClean="0"/>
              <a:t>D</a:t>
            </a:r>
            <a:endParaRPr lang="en-US" dirty="0"/>
          </a:p>
        </p:txBody>
      </p:sp>
      <p:sp>
        <p:nvSpPr>
          <p:cNvPr id="70" name="TextBox 69"/>
          <p:cNvSpPr txBox="1"/>
          <p:nvPr/>
        </p:nvSpPr>
        <p:spPr>
          <a:xfrm>
            <a:off x="4157246" y="5989247"/>
            <a:ext cx="338554" cy="369332"/>
          </a:xfrm>
          <a:prstGeom prst="rect">
            <a:avLst/>
          </a:prstGeom>
          <a:solidFill>
            <a:schemeClr val="tx2">
              <a:lumMod val="25000"/>
              <a:lumOff val="75000"/>
            </a:schemeClr>
          </a:solidFill>
        </p:spPr>
        <p:txBody>
          <a:bodyPr wrap="none" rtlCol="0">
            <a:spAutoFit/>
          </a:bodyPr>
          <a:lstStyle/>
          <a:p>
            <a:r>
              <a:rPr lang="en-US" dirty="0"/>
              <a:t>P</a:t>
            </a:r>
          </a:p>
        </p:txBody>
      </p:sp>
    </p:spTree>
    <p:extLst>
      <p:ext uri="{BB962C8B-B14F-4D97-AF65-F5344CB8AC3E}">
        <p14:creationId xmlns:p14="http://schemas.microsoft.com/office/powerpoint/2010/main" val="148466973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p:cNvSpPr>
            <a:spLocks noGrp="1"/>
          </p:cNvSpPr>
          <p:nvPr>
            <p:ph type="title"/>
          </p:nvPr>
        </p:nvSpPr>
        <p:spPr bwMode="auto">
          <a:xfrm>
            <a:off x="293688" y="231775"/>
            <a:ext cx="8574087" cy="606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000" dirty="0" smtClean="0">
                <a:latin typeface="Verdana" pitchFamily="34" charset="0"/>
                <a:ea typeface="PMingLiU" pitchFamily="18" charset="-120"/>
              </a:rPr>
              <a:t>Sampling with Replacement</a:t>
            </a:r>
            <a:endParaRPr lang="zh-TW" altLang="en-US" sz="4000" dirty="0" smtClean="0">
              <a:latin typeface="Verdana" pitchFamily="34" charset="0"/>
              <a:ea typeface="PMingLiU" pitchFamily="18" charset="-120"/>
            </a:endParaRPr>
          </a:p>
        </p:txBody>
      </p:sp>
      <p:sp>
        <p:nvSpPr>
          <p:cNvPr id="22531" name="內容版面配置區 2"/>
          <p:cNvSpPr>
            <a:spLocks noGrp="1"/>
          </p:cNvSpPr>
          <p:nvPr>
            <p:ph idx="1"/>
          </p:nvPr>
        </p:nvSpPr>
        <p:spPr bwMode="auto">
          <a:xfrm>
            <a:off x="461963" y="990600"/>
            <a:ext cx="8224837" cy="1374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2400" b="0" dirty="0" smtClean="0">
                <a:ea typeface="PMingLiU" pitchFamily="18" charset="-120"/>
              </a:rPr>
              <a:t>Random &amp; overlapping training sets to train three classifiers; they are combined to obtain a more accurate classification</a:t>
            </a:r>
            <a:endParaRPr lang="zh-TW" altLang="en-US" sz="2400" b="0" dirty="0" smtClean="0">
              <a:ea typeface="PMingLiU" pitchFamily="18" charset="-120"/>
            </a:endParaRPr>
          </a:p>
        </p:txBody>
      </p:sp>
      <p:sp>
        <p:nvSpPr>
          <p:cNvPr id="22532" name="投影片編號版面配置區 4"/>
          <p:cNvSpPr>
            <a:spLocks noGrp="1"/>
          </p:cNvSpPr>
          <p:nvPr>
            <p:ph type="sldNum" sz="quarter" idx="4294967295"/>
          </p:nvPr>
        </p:nvSpPr>
        <p:spPr bwMode="auto">
          <a:xfrm>
            <a:off x="8524875" y="6491288"/>
            <a:ext cx="568325" cy="323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0CC0EAC5-35A0-4504-A5AD-450E1A0B6FC8}" type="slidenum">
              <a:rPr lang="en-US" altLang="zh-TW" sz="1800" smtClean="0">
                <a:latin typeface="Verdana" pitchFamily="34" charset="0"/>
                <a:ea typeface="PMingLiU" pitchFamily="18" charset="-120"/>
              </a:rPr>
              <a:pPr eaLnBrk="1" hangingPunct="1"/>
              <a:t>25</a:t>
            </a:fld>
            <a:endParaRPr lang="en-US" altLang="zh-TW" sz="1800" smtClean="0">
              <a:latin typeface="Verdana" pitchFamily="34" charset="0"/>
              <a:ea typeface="PMingLiU" pitchFamily="18" charset="-120"/>
            </a:endParaRPr>
          </a:p>
        </p:txBody>
      </p:sp>
      <p:pic>
        <p:nvPicPr>
          <p:cNvPr id="225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675" y="2198688"/>
            <a:ext cx="6096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675816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p:cNvSpPr>
          <p:nvPr>
            <p:ph type="title"/>
          </p:nvPr>
        </p:nvSpPr>
        <p:spPr bwMode="auto">
          <a:xfrm>
            <a:off x="293688" y="228600"/>
            <a:ext cx="8574087" cy="554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000" dirty="0" smtClean="0">
                <a:latin typeface="Verdana" pitchFamily="34" charset="0"/>
                <a:ea typeface="PMingLiU" pitchFamily="18" charset="-120"/>
              </a:rPr>
              <a:t>Bagging </a:t>
            </a:r>
            <a:r>
              <a:rPr lang="en-US" altLang="zh-TW" sz="4000" dirty="0" err="1" smtClean="0">
                <a:latin typeface="Verdana" pitchFamily="34" charset="0"/>
                <a:ea typeface="PMingLiU" pitchFamily="18" charset="-120"/>
              </a:rPr>
              <a:t>Pseudocode</a:t>
            </a:r>
            <a:endParaRPr lang="zh-TW" altLang="en-US" sz="4000" dirty="0" smtClean="0">
              <a:latin typeface="Verdana" pitchFamily="34" charset="0"/>
              <a:ea typeface="PMingLiU" pitchFamily="18" charset="-120"/>
            </a:endParaRPr>
          </a:p>
        </p:txBody>
      </p:sp>
      <p:graphicFrame>
        <p:nvGraphicFramePr>
          <p:cNvPr id="27651" name="內容版面配置區 5"/>
          <p:cNvGraphicFramePr>
            <a:graphicFrameLocks noGrp="1" noChangeAspect="1"/>
          </p:cNvGraphicFramePr>
          <p:nvPr>
            <p:ph idx="1"/>
            <p:extLst>
              <p:ext uri="{D42A27DB-BD31-4B8C-83A1-F6EECF244321}">
                <p14:modId xmlns:p14="http://schemas.microsoft.com/office/powerpoint/2010/main" val="1512484840"/>
              </p:ext>
            </p:extLst>
          </p:nvPr>
        </p:nvGraphicFramePr>
        <p:xfrm>
          <a:off x="1295400" y="1138238"/>
          <a:ext cx="6324600" cy="5372240"/>
        </p:xfrm>
        <a:graphic>
          <a:graphicData uri="http://schemas.openxmlformats.org/presentationml/2006/ole">
            <mc:AlternateContent xmlns:mc="http://schemas.openxmlformats.org/markup-compatibility/2006">
              <mc:Choice xmlns:v="urn:schemas-microsoft-com:vml" Requires="v">
                <p:oleObj spid="_x0000_s1033" name="Equation" r:id="rId4" imgW="4051300" imgH="3441700" progId="Equation.3">
                  <p:embed/>
                </p:oleObj>
              </mc:Choice>
              <mc:Fallback>
                <p:oleObj name="Equation" r:id="rId4" imgW="4051300" imgH="3441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138238"/>
                        <a:ext cx="6324600" cy="5372240"/>
                      </a:xfrm>
                      <a:prstGeom prst="rect">
                        <a:avLst/>
                      </a:prstGeom>
                      <a:solidFill>
                        <a:srgbClr val="CCFFFF"/>
                      </a:solidFill>
                      <a:ln w="38100" cmpd="thinThick">
                        <a:solidFill>
                          <a:schemeClr val="tx1"/>
                        </a:solidFill>
                        <a:miter lim="800000"/>
                        <a:headEnd/>
                        <a:tailEnd/>
                      </a:ln>
                    </p:spPr>
                  </p:pic>
                </p:oleObj>
              </mc:Fallback>
            </mc:AlternateContent>
          </a:graphicData>
        </a:graphic>
      </p:graphicFrame>
      <p:sp>
        <p:nvSpPr>
          <p:cNvPr id="27652" name="投影片編號版面配置區 4"/>
          <p:cNvSpPr>
            <a:spLocks noGrp="1"/>
          </p:cNvSpPr>
          <p:nvPr>
            <p:ph type="sldNum" sz="quarter" idx="4294967295"/>
          </p:nvPr>
        </p:nvSpPr>
        <p:spPr bwMode="auto">
          <a:xfrm>
            <a:off x="8524875" y="6491288"/>
            <a:ext cx="568325" cy="323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7DDAA07-5742-407C-B657-35385A022BCE}" type="slidenum">
              <a:rPr lang="en-US" altLang="zh-TW" sz="1800" smtClean="0">
                <a:latin typeface="Verdana" pitchFamily="34" charset="0"/>
                <a:ea typeface="PMingLiU" pitchFamily="18" charset="-120"/>
              </a:rPr>
              <a:pPr eaLnBrk="1" hangingPunct="1"/>
              <a:t>26</a:t>
            </a:fld>
            <a:endParaRPr lang="en-US" altLang="zh-TW" sz="1800" smtClean="0">
              <a:latin typeface="Verdana" pitchFamily="34" charset="0"/>
              <a:ea typeface="PMingLiU" pitchFamily="18" charset="-120"/>
            </a:endParaRPr>
          </a:p>
        </p:txBody>
      </p:sp>
    </p:spTree>
    <p:extLst>
      <p:ext uri="{BB962C8B-B14F-4D97-AF65-F5344CB8AC3E}">
        <p14:creationId xmlns:p14="http://schemas.microsoft.com/office/powerpoint/2010/main" val="211734806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p:cNvSpPr>
            <a:spLocks noGrp="1"/>
          </p:cNvSpPr>
          <p:nvPr>
            <p:ph type="title"/>
          </p:nvPr>
        </p:nvSpPr>
        <p:spPr bwMode="auto">
          <a:xfrm>
            <a:off x="293688" y="436563"/>
            <a:ext cx="8574087" cy="554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000" dirty="0" smtClean="0">
                <a:ea typeface="PMingLiU" pitchFamily="18" charset="-120"/>
              </a:rPr>
              <a:t>Variations of Bagging</a:t>
            </a:r>
            <a:endParaRPr lang="zh-TW" altLang="en-US" sz="4000" dirty="0" smtClean="0">
              <a:ea typeface="PMingLiU" pitchFamily="18" charset="-120"/>
            </a:endParaRPr>
          </a:p>
        </p:txBody>
      </p:sp>
      <p:sp>
        <p:nvSpPr>
          <p:cNvPr id="28675" name="內容版面配置區 2"/>
          <p:cNvSpPr>
            <a:spLocks noGrp="1"/>
          </p:cNvSpPr>
          <p:nvPr>
            <p:ph idx="1"/>
          </p:nvPr>
        </p:nvSpPr>
        <p:spPr bwMode="auto">
          <a:xfrm>
            <a:off x="195263" y="1265238"/>
            <a:ext cx="8793162" cy="5259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Arial" charset="0"/>
              <a:buNone/>
            </a:pPr>
            <a:r>
              <a:rPr lang="en-US" altLang="zh-TW" b="1" dirty="0" smtClean="0">
                <a:ea typeface="PMingLiU" pitchFamily="18" charset="-120"/>
              </a:rPr>
              <a:t>Random Forests</a:t>
            </a:r>
          </a:p>
          <a:p>
            <a:pPr lvl="1" eaLnBrk="1" hangingPunct="1"/>
            <a:r>
              <a:rPr lang="en-US" altLang="zh-TW" sz="2800" dirty="0" smtClean="0">
                <a:ea typeface="PMingLiU" pitchFamily="18" charset="-120"/>
              </a:rPr>
              <a:t>so-called because it is constructed from decision trees</a:t>
            </a:r>
          </a:p>
          <a:p>
            <a:pPr lvl="1" eaLnBrk="1" hangingPunct="1"/>
            <a:r>
              <a:rPr lang="en-US" altLang="zh-TW" sz="2800" dirty="0" smtClean="0">
                <a:ea typeface="PMingLiU" pitchFamily="18" charset="-120"/>
              </a:rPr>
              <a:t>A random forest is created from individual decision trees, whose training parameters  vary randomly</a:t>
            </a:r>
          </a:p>
          <a:p>
            <a:pPr lvl="1" eaLnBrk="1" hangingPunct="1"/>
            <a:r>
              <a:rPr lang="en-US" altLang="zh-TW" sz="2800" dirty="0" smtClean="0">
                <a:ea typeface="PMingLiU" pitchFamily="18" charset="-120"/>
              </a:rPr>
              <a:t>Such parameters can be bootstrapped replicas of the training data, as in bagging</a:t>
            </a:r>
          </a:p>
          <a:p>
            <a:pPr lvl="1" eaLnBrk="1" hangingPunct="1"/>
            <a:r>
              <a:rPr lang="en-US" altLang="zh-TW" sz="2800" dirty="0" smtClean="0">
                <a:ea typeface="PMingLiU" pitchFamily="18" charset="-120"/>
              </a:rPr>
              <a:t>But  they can also be different feature subsets as in random subspace methods</a:t>
            </a:r>
          </a:p>
        </p:txBody>
      </p:sp>
      <p:sp>
        <p:nvSpPr>
          <p:cNvPr id="28676" name="投影片編號版面配置區 4"/>
          <p:cNvSpPr>
            <a:spLocks noGrp="1"/>
          </p:cNvSpPr>
          <p:nvPr>
            <p:ph type="sldNum" sz="quarter" idx="4294967295"/>
          </p:nvPr>
        </p:nvSpPr>
        <p:spPr bwMode="auto">
          <a:xfrm>
            <a:off x="8524875" y="6491288"/>
            <a:ext cx="568325" cy="323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9BFF4DE-6D91-45B4-95B2-54AE8F0C7525}" type="slidenum">
              <a:rPr lang="en-US" altLang="zh-TW" sz="1800" smtClean="0">
                <a:latin typeface="Verdana" pitchFamily="34" charset="0"/>
                <a:ea typeface="PMingLiU" pitchFamily="18" charset="-120"/>
              </a:rPr>
              <a:pPr eaLnBrk="1" hangingPunct="1"/>
              <a:t>27</a:t>
            </a:fld>
            <a:endParaRPr lang="en-US" altLang="zh-TW" sz="1800" smtClean="0">
              <a:latin typeface="Verdana" pitchFamily="34" charset="0"/>
              <a:ea typeface="PMingLiU" pitchFamily="18" charset="-120"/>
            </a:endParaRPr>
          </a:p>
        </p:txBody>
      </p:sp>
    </p:spTree>
    <p:extLst>
      <p:ext uri="{BB962C8B-B14F-4D97-AF65-F5344CB8AC3E}">
        <p14:creationId xmlns:p14="http://schemas.microsoft.com/office/powerpoint/2010/main" val="7679989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Summary</a:t>
            </a:r>
            <a:endParaRPr lang="en-US" dirty="0"/>
          </a:p>
        </p:txBody>
      </p:sp>
      <p:sp>
        <p:nvSpPr>
          <p:cNvPr id="3" name="Content Placeholder 2"/>
          <p:cNvSpPr>
            <a:spLocks noGrp="1"/>
          </p:cNvSpPr>
          <p:nvPr>
            <p:ph idx="1"/>
          </p:nvPr>
        </p:nvSpPr>
        <p:spPr>
          <a:xfrm>
            <a:off x="152400" y="1371600"/>
            <a:ext cx="8839200" cy="4343400"/>
          </a:xfrm>
        </p:spPr>
        <p:txBody>
          <a:bodyPr/>
          <a:lstStyle/>
          <a:p>
            <a:r>
              <a:rPr lang="en-US" dirty="0" smtClean="0"/>
              <a:t>Uses Bootstrap resampling</a:t>
            </a:r>
          </a:p>
          <a:p>
            <a:pPr lvl="1"/>
            <a:r>
              <a:rPr lang="en-US" dirty="0" smtClean="0"/>
              <a:t>Highly overlapping training sets</a:t>
            </a:r>
          </a:p>
          <a:p>
            <a:r>
              <a:rPr lang="en-US" dirty="0" smtClean="0"/>
              <a:t>Bagging </a:t>
            </a:r>
            <a:r>
              <a:rPr lang="en-US" dirty="0"/>
              <a:t>reduces </a:t>
            </a:r>
            <a:r>
              <a:rPr lang="en-US" dirty="0" smtClean="0"/>
              <a:t>error due to variance</a:t>
            </a:r>
          </a:p>
          <a:p>
            <a:pPr lvl="1"/>
            <a:r>
              <a:rPr lang="en-US" dirty="0"/>
              <a:t>R</a:t>
            </a:r>
            <a:r>
              <a:rPr lang="en-US" dirty="0" smtClean="0"/>
              <a:t>educing </a:t>
            </a:r>
            <a:r>
              <a:rPr lang="en-US" dirty="0"/>
              <a:t>the overall expected error</a:t>
            </a:r>
          </a:p>
          <a:p>
            <a:pPr lvl="1"/>
            <a:r>
              <a:rPr lang="en-US" dirty="0" smtClean="0"/>
              <a:t>Usually </a:t>
            </a:r>
            <a:r>
              <a:rPr lang="en-US" dirty="0"/>
              <a:t>more </a:t>
            </a:r>
            <a:r>
              <a:rPr lang="en-US" dirty="0" smtClean="0"/>
              <a:t>classifiers/models </a:t>
            </a:r>
            <a:r>
              <a:rPr lang="en-US" dirty="0"/>
              <a:t>the better</a:t>
            </a:r>
          </a:p>
          <a:p>
            <a:r>
              <a:rPr lang="en-US" dirty="0" smtClean="0"/>
              <a:t>Good with noisy data</a:t>
            </a:r>
          </a:p>
          <a:p>
            <a:pPr lvl="1"/>
            <a:r>
              <a:rPr lang="en-US" dirty="0" smtClean="0"/>
              <a:t>Avoids over fitting</a:t>
            </a:r>
          </a:p>
          <a:p>
            <a:r>
              <a:rPr lang="en-US" dirty="0" smtClean="0"/>
              <a:t>Good with unstable learners  </a:t>
            </a:r>
            <a:endParaRPr lang="en-US" dirty="0"/>
          </a:p>
          <a:p>
            <a:r>
              <a:rPr lang="en-US" dirty="0" smtClean="0"/>
              <a:t>Results are usually better then individual classifier</a:t>
            </a:r>
          </a:p>
          <a:p>
            <a:pPr marL="0" indent="0">
              <a:buNone/>
            </a:pP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78887050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Randomization</a:t>
            </a:r>
            <a:endParaRPr lang="en-US" dirty="0"/>
          </a:p>
        </p:txBody>
      </p:sp>
      <p:sp>
        <p:nvSpPr>
          <p:cNvPr id="3" name="Content Placeholder 2"/>
          <p:cNvSpPr>
            <a:spLocks noGrp="1"/>
          </p:cNvSpPr>
          <p:nvPr>
            <p:ph idx="1"/>
          </p:nvPr>
        </p:nvSpPr>
        <p:spPr>
          <a:xfrm>
            <a:off x="152400" y="1295400"/>
            <a:ext cx="8839200" cy="4800600"/>
          </a:xfrm>
        </p:spPr>
        <p:txBody>
          <a:bodyPr/>
          <a:lstStyle/>
          <a:p>
            <a:r>
              <a:rPr lang="en-US" dirty="0"/>
              <a:t>Randomization </a:t>
            </a:r>
            <a:endParaRPr lang="en-US" dirty="0" smtClean="0"/>
          </a:p>
          <a:p>
            <a:pPr lvl="1"/>
            <a:r>
              <a:rPr lang="en-US" dirty="0" smtClean="0"/>
              <a:t>Modifies learning algorithm</a:t>
            </a:r>
          </a:p>
          <a:p>
            <a:pPr lvl="1"/>
            <a:r>
              <a:rPr lang="en-US" dirty="0" smtClean="0"/>
              <a:t>Can be applied to stable learners</a:t>
            </a:r>
            <a:endParaRPr lang="en-US" dirty="0"/>
          </a:p>
          <a:p>
            <a:r>
              <a:rPr lang="en-US" dirty="0" smtClean="0"/>
              <a:t>Randomization Implementations</a:t>
            </a:r>
          </a:p>
          <a:p>
            <a:pPr lvl="1"/>
            <a:r>
              <a:rPr lang="en-US" dirty="0" smtClean="0"/>
              <a:t>Rotation Forests</a:t>
            </a:r>
          </a:p>
          <a:p>
            <a:pPr lvl="2"/>
            <a:r>
              <a:rPr lang="en-US" dirty="0" smtClean="0"/>
              <a:t>Ensembles using rotated random subspaces</a:t>
            </a:r>
          </a:p>
          <a:p>
            <a:pPr lvl="1"/>
            <a:r>
              <a:rPr lang="en-US" dirty="0" smtClean="0"/>
              <a:t>Random forests</a:t>
            </a:r>
          </a:p>
          <a:p>
            <a:pPr lvl="2"/>
            <a:r>
              <a:rPr lang="en-US" dirty="0"/>
              <a:t>Bag ensembles of random </a:t>
            </a:r>
            <a:r>
              <a:rPr lang="en-US" dirty="0" smtClean="0"/>
              <a:t>trees</a:t>
            </a:r>
          </a:p>
          <a:p>
            <a:pPr lvl="1"/>
            <a:r>
              <a:rPr lang="en-US" dirty="0" smtClean="0"/>
              <a:t>Random Committee</a:t>
            </a:r>
          </a:p>
          <a:p>
            <a:pPr lvl="2"/>
            <a:r>
              <a:rPr lang="en-US" dirty="0" smtClean="0"/>
              <a:t>Ensembles using different random number seeds</a:t>
            </a:r>
          </a:p>
          <a:p>
            <a:pPr lvl="1"/>
            <a:r>
              <a:rPr lang="en-US" dirty="0" smtClean="0"/>
              <a:t>Random Subspace</a:t>
            </a:r>
          </a:p>
          <a:p>
            <a:pPr lvl="2"/>
            <a:r>
              <a:rPr lang="en-US" dirty="0" smtClean="0"/>
              <a:t>Ensembles using rotated random subspaces</a:t>
            </a:r>
            <a:endParaRPr lang="en-US" dirty="0"/>
          </a:p>
          <a:p>
            <a:endParaRPr lang="en-US" dirty="0"/>
          </a:p>
        </p:txBody>
      </p:sp>
    </p:spTree>
    <p:extLst>
      <p:ext uri="{BB962C8B-B14F-4D97-AF65-F5344CB8AC3E}">
        <p14:creationId xmlns:p14="http://schemas.microsoft.com/office/powerpoint/2010/main" val="37666536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a:xfrm>
            <a:off x="152400" y="1371600"/>
            <a:ext cx="8839200" cy="4343400"/>
          </a:xfrm>
        </p:spPr>
        <p:txBody>
          <a:bodyPr/>
          <a:lstStyle/>
          <a:p>
            <a:r>
              <a:rPr lang="en-US" dirty="0" smtClean="0"/>
              <a:t>Occam’s Razor</a:t>
            </a:r>
          </a:p>
          <a:p>
            <a:pPr lvl="1"/>
            <a:r>
              <a:rPr lang="en-US" dirty="0" smtClean="0"/>
              <a:t>“among the theories that are consistent with the data, select the simplest one”</a:t>
            </a:r>
          </a:p>
          <a:p>
            <a:r>
              <a:rPr lang="en-US" dirty="0" smtClean="0"/>
              <a:t>Epicurus’ Principle</a:t>
            </a:r>
          </a:p>
          <a:p>
            <a:pPr lvl="1"/>
            <a:r>
              <a:rPr lang="en-US" dirty="0" smtClean="0"/>
              <a:t>Principle </a:t>
            </a:r>
            <a:r>
              <a:rPr lang="en-US" dirty="0"/>
              <a:t>of Multiple Explanations</a:t>
            </a:r>
            <a:endParaRPr lang="en-US" dirty="0" smtClean="0"/>
          </a:p>
          <a:p>
            <a:pPr lvl="2"/>
            <a:r>
              <a:rPr lang="en-US" dirty="0" smtClean="0"/>
              <a:t>“keep all theories that are consistent with the data”</a:t>
            </a:r>
          </a:p>
          <a:p>
            <a:r>
              <a:rPr lang="en-US" dirty="0" smtClean="0"/>
              <a:t>The </a:t>
            </a:r>
            <a:r>
              <a:rPr lang="en-US" dirty="0"/>
              <a:t>Condorcet Jury Theorem </a:t>
            </a:r>
          </a:p>
          <a:p>
            <a:pPr lvl="1"/>
            <a:r>
              <a:rPr lang="en-US" dirty="0"/>
              <a:t>“Aggregation of information from groups can results in improved decisions vs.  an individual “expert” </a:t>
            </a:r>
            <a:r>
              <a:rPr lang="en-US" dirty="0" smtClean="0"/>
              <a:t>decision“</a:t>
            </a:r>
            <a:endParaRPr lang="en-US" dirty="0"/>
          </a:p>
          <a:p>
            <a:pPr lvl="1"/>
            <a:endParaRPr lang="en-US" dirty="0" smtClean="0"/>
          </a:p>
        </p:txBody>
      </p:sp>
    </p:spTree>
    <p:extLst>
      <p:ext uri="{BB962C8B-B14F-4D97-AF65-F5344CB8AC3E}">
        <p14:creationId xmlns:p14="http://schemas.microsoft.com/office/powerpoint/2010/main" val="412164532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Boosting: Method</a:t>
            </a:r>
            <a:endParaRPr lang="en-US" dirty="0"/>
          </a:p>
        </p:txBody>
      </p:sp>
      <p:sp>
        <p:nvSpPr>
          <p:cNvPr id="3" name="Content Placeholder 2"/>
          <p:cNvSpPr>
            <a:spLocks noGrp="1"/>
          </p:cNvSpPr>
          <p:nvPr>
            <p:ph idx="1"/>
          </p:nvPr>
        </p:nvSpPr>
        <p:spPr>
          <a:xfrm>
            <a:off x="152400" y="1143000"/>
            <a:ext cx="8839200" cy="4800600"/>
          </a:xfrm>
        </p:spPr>
        <p:txBody>
          <a:bodyPr/>
          <a:lstStyle/>
          <a:p>
            <a:r>
              <a:rPr lang="en-US" dirty="0"/>
              <a:t>Theory</a:t>
            </a:r>
          </a:p>
          <a:p>
            <a:pPr lvl="1"/>
            <a:r>
              <a:rPr lang="en-US" dirty="0"/>
              <a:t>Construct Strong Classifier by weighting voting of the weak </a:t>
            </a:r>
            <a:r>
              <a:rPr lang="en-US" dirty="0" smtClean="0"/>
              <a:t>classifiers</a:t>
            </a:r>
          </a:p>
          <a:p>
            <a:pPr lvl="2"/>
            <a:r>
              <a:rPr lang="en-US" dirty="0" smtClean="0"/>
              <a:t>Strong </a:t>
            </a:r>
            <a:r>
              <a:rPr lang="en-US" dirty="0"/>
              <a:t>learners are very difficult to construct</a:t>
            </a:r>
          </a:p>
          <a:p>
            <a:pPr lvl="2"/>
            <a:r>
              <a:rPr lang="en-US" dirty="0"/>
              <a:t>Constructing weaker learners is relatively easy</a:t>
            </a:r>
          </a:p>
          <a:p>
            <a:r>
              <a:rPr lang="en-US" dirty="0"/>
              <a:t>Strategy</a:t>
            </a:r>
          </a:p>
          <a:p>
            <a:pPr lvl="1"/>
            <a:r>
              <a:rPr lang="en-US" dirty="0" smtClean="0"/>
              <a:t>Construct Weak Classifier</a:t>
            </a:r>
          </a:p>
          <a:p>
            <a:pPr lvl="2"/>
            <a:r>
              <a:rPr lang="en-US" dirty="0"/>
              <a:t>Diversify using sequential adaptive resampling by </a:t>
            </a:r>
            <a:r>
              <a:rPr lang="en-US" dirty="0" smtClean="0"/>
              <a:t>weighting</a:t>
            </a:r>
          </a:p>
          <a:p>
            <a:pPr lvl="1"/>
            <a:r>
              <a:rPr lang="en-US" dirty="0"/>
              <a:t>“Boost” </a:t>
            </a:r>
            <a:r>
              <a:rPr lang="en-US" dirty="0" smtClean="0"/>
              <a:t>Weak Classifier </a:t>
            </a:r>
            <a:r>
              <a:rPr lang="en-US" dirty="0"/>
              <a:t>to a strong </a:t>
            </a:r>
            <a:r>
              <a:rPr lang="en-US" dirty="0" smtClean="0"/>
              <a:t>learner</a:t>
            </a:r>
          </a:p>
          <a:p>
            <a:pPr lvl="1"/>
            <a:r>
              <a:rPr lang="en-US" dirty="0" smtClean="0"/>
              <a:t>Combine Weak Classifiers</a:t>
            </a:r>
          </a:p>
          <a:p>
            <a:pPr lvl="2"/>
            <a:r>
              <a:rPr lang="en-US" dirty="0" smtClean="0"/>
              <a:t>Integrate using weighted voting</a:t>
            </a:r>
          </a:p>
          <a:p>
            <a:pPr marL="457200" lvl="1" indent="0">
              <a:buNone/>
            </a:pPr>
            <a:endParaRPr lang="en-US" sz="2800" dirty="0"/>
          </a:p>
        </p:txBody>
      </p:sp>
    </p:spTree>
    <p:extLst>
      <p:ext uri="{BB962C8B-B14F-4D97-AF65-F5344CB8AC3E}">
        <p14:creationId xmlns:p14="http://schemas.microsoft.com/office/powerpoint/2010/main" val="234125871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vs. Strong Learners</a:t>
            </a:r>
            <a:endParaRPr lang="en-US" dirty="0"/>
          </a:p>
        </p:txBody>
      </p:sp>
      <p:sp>
        <p:nvSpPr>
          <p:cNvPr id="3" name="Content Placeholder 2"/>
          <p:cNvSpPr>
            <a:spLocks noGrp="1"/>
          </p:cNvSpPr>
          <p:nvPr>
            <p:ph idx="1"/>
          </p:nvPr>
        </p:nvSpPr>
        <p:spPr>
          <a:xfrm>
            <a:off x="152400" y="1371600"/>
            <a:ext cx="8839200" cy="4343400"/>
          </a:xfrm>
        </p:spPr>
        <p:txBody>
          <a:bodyPr/>
          <a:lstStyle/>
          <a:p>
            <a:r>
              <a:rPr lang="en-US" dirty="0" smtClean="0"/>
              <a:t>Weak Classifiers (weak learners)</a:t>
            </a:r>
          </a:p>
          <a:p>
            <a:pPr lvl="1"/>
            <a:r>
              <a:rPr lang="en-US" dirty="0"/>
              <a:t>C</a:t>
            </a:r>
            <a:r>
              <a:rPr lang="en-US" dirty="0" smtClean="0"/>
              <a:t>lassifiers </a:t>
            </a:r>
            <a:r>
              <a:rPr lang="en-US" dirty="0"/>
              <a:t>which </a:t>
            </a:r>
            <a:r>
              <a:rPr lang="en-US" dirty="0" smtClean="0"/>
              <a:t>perform </a:t>
            </a:r>
            <a:r>
              <a:rPr lang="en-US" dirty="0"/>
              <a:t>slightly better than a random classifier. </a:t>
            </a:r>
            <a:r>
              <a:rPr lang="en-US" dirty="0" smtClean="0"/>
              <a:t>These </a:t>
            </a:r>
            <a:r>
              <a:rPr lang="en-US" dirty="0"/>
              <a:t>classifiers </a:t>
            </a:r>
            <a:r>
              <a:rPr lang="en-US" dirty="0" smtClean="0"/>
              <a:t>are considered </a:t>
            </a:r>
            <a:r>
              <a:rPr lang="en-US" dirty="0"/>
              <a:t>have some </a:t>
            </a:r>
            <a:r>
              <a:rPr lang="en-US" dirty="0" smtClean="0"/>
              <a:t>predictive power.</a:t>
            </a:r>
          </a:p>
          <a:p>
            <a:pPr lvl="1"/>
            <a:r>
              <a:rPr lang="en-US" dirty="0" smtClean="0"/>
              <a:t>Classifier </a:t>
            </a:r>
            <a:r>
              <a:rPr lang="en-US" dirty="0"/>
              <a:t>which is only slightly correlated with the true classification (it can label examples better than random guessing</a:t>
            </a:r>
            <a:r>
              <a:rPr lang="en-US" dirty="0" smtClean="0"/>
              <a:t>)</a:t>
            </a:r>
          </a:p>
          <a:p>
            <a:pPr lvl="1"/>
            <a:r>
              <a:rPr lang="en-US" dirty="0" smtClean="0"/>
              <a:t>Example:  Decision Stump</a:t>
            </a:r>
          </a:p>
          <a:p>
            <a:r>
              <a:rPr lang="en-US" dirty="0" smtClean="0"/>
              <a:t>Strong Classifier (strong learner)</a:t>
            </a:r>
          </a:p>
          <a:p>
            <a:pPr lvl="1"/>
            <a:r>
              <a:rPr lang="en-US" dirty="0"/>
              <a:t>classifier that is arbitrarily well-correlated with the true </a:t>
            </a:r>
            <a:r>
              <a:rPr lang="en-US" dirty="0" smtClean="0"/>
              <a:t>classification</a:t>
            </a:r>
          </a:p>
          <a:p>
            <a:pPr lvl="1"/>
            <a:r>
              <a:rPr lang="en-US" dirty="0" smtClean="0"/>
              <a:t>Example: </a:t>
            </a:r>
            <a:r>
              <a:rPr lang="en-US" dirty="0"/>
              <a:t>Naive Bayes, Neural Networks or SVM</a:t>
            </a:r>
          </a:p>
          <a:p>
            <a:pPr lvl="1"/>
            <a:endParaRPr lang="en-US" dirty="0"/>
          </a:p>
          <a:p>
            <a:endParaRPr lang="en-US" dirty="0"/>
          </a:p>
        </p:txBody>
      </p:sp>
    </p:spTree>
    <p:extLst>
      <p:ext uri="{BB962C8B-B14F-4D97-AF65-F5344CB8AC3E}">
        <p14:creationId xmlns:p14="http://schemas.microsoft.com/office/powerpoint/2010/main" val="415395396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p:cNvSpPr>
          <p:nvPr>
            <p:ph type="title"/>
          </p:nvPr>
        </p:nvSpPr>
        <p:spPr bwMode="auto">
          <a:xfrm>
            <a:off x="293688" y="284162"/>
            <a:ext cx="8574087" cy="5540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000" dirty="0" smtClean="0">
                <a:latin typeface="Verdana" pitchFamily="34" charset="0"/>
                <a:ea typeface="PMingLiU" pitchFamily="18" charset="-120"/>
              </a:rPr>
              <a:t>Boosting</a:t>
            </a:r>
            <a:endParaRPr lang="zh-TW" altLang="en-US" sz="4000" dirty="0" smtClean="0">
              <a:latin typeface="Verdana" pitchFamily="34" charset="0"/>
              <a:ea typeface="PMingLiU" pitchFamily="18" charset="-120"/>
            </a:endParaRPr>
          </a:p>
        </p:txBody>
      </p:sp>
      <p:sp>
        <p:nvSpPr>
          <p:cNvPr id="29699" name="內容版面配置區 2"/>
          <p:cNvSpPr>
            <a:spLocks noGrp="1"/>
          </p:cNvSpPr>
          <p:nvPr>
            <p:ph idx="1"/>
          </p:nvPr>
        </p:nvSpPr>
        <p:spPr bwMode="auto">
          <a:xfrm>
            <a:off x="149225" y="1293812"/>
            <a:ext cx="8974138" cy="5259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2400" b="0" dirty="0" smtClean="0">
                <a:ea typeface="PMingLiU" pitchFamily="18" charset="-120"/>
              </a:rPr>
              <a:t>Boost the performance of a weak learner to the level of a strong one </a:t>
            </a:r>
          </a:p>
          <a:p>
            <a:pPr eaLnBrk="1" hangingPunct="1"/>
            <a:r>
              <a:rPr lang="en-US" altLang="zh-TW" sz="2400" b="0" dirty="0" smtClean="0">
                <a:ea typeface="PMingLiU" pitchFamily="18" charset="-120"/>
              </a:rPr>
              <a:t>Boosting creates an ensemble of classifiers by resampling the data; classifiers combined by majority voting</a:t>
            </a:r>
          </a:p>
          <a:p>
            <a:pPr lvl="1" eaLnBrk="1" hangingPunct="1"/>
            <a:r>
              <a:rPr lang="en-US" altLang="zh-TW" sz="2000" dirty="0" smtClean="0">
                <a:ea typeface="PMingLiU" pitchFamily="18" charset="-120"/>
              </a:rPr>
              <a:t>resampling is strategically geared to provide the most informative training data for each consecutive classifier </a:t>
            </a:r>
          </a:p>
          <a:p>
            <a:pPr eaLnBrk="1" hangingPunct="1"/>
            <a:r>
              <a:rPr lang="en-US" altLang="zh-TW" sz="2400" b="0" dirty="0" smtClean="0">
                <a:ea typeface="PMingLiU" pitchFamily="18" charset="-120"/>
              </a:rPr>
              <a:t>Boosting creates three weak classifiers:</a:t>
            </a:r>
          </a:p>
          <a:p>
            <a:pPr lvl="1" eaLnBrk="1" hangingPunct="1"/>
            <a:r>
              <a:rPr lang="en-US" altLang="zh-TW" sz="2000" dirty="0" smtClean="0">
                <a:ea typeface="PMingLiU" pitchFamily="18" charset="-120"/>
              </a:rPr>
              <a:t>First classifier C1 is trained with a random subset of the available training data</a:t>
            </a:r>
          </a:p>
          <a:p>
            <a:pPr lvl="1" eaLnBrk="1" hangingPunct="1"/>
            <a:r>
              <a:rPr lang="en-US" altLang="zh-TW" sz="2000" dirty="0" smtClean="0">
                <a:ea typeface="PMingLiU" pitchFamily="18" charset="-120"/>
              </a:rPr>
              <a:t>Training set for second classifier C2 is chosen as the most informative subset, given C1; half of the training data for C2 is correctly classified by C1, other half is misclassified by C1</a:t>
            </a:r>
          </a:p>
          <a:p>
            <a:pPr lvl="1" eaLnBrk="1" hangingPunct="1"/>
            <a:r>
              <a:rPr lang="en-US" altLang="zh-TW" sz="2000" dirty="0" smtClean="0">
                <a:ea typeface="PMingLiU" pitchFamily="18" charset="-120"/>
              </a:rPr>
              <a:t>Third classifier C3 is trained on instances on which both C1 &amp; C2 disagree</a:t>
            </a:r>
          </a:p>
        </p:txBody>
      </p:sp>
      <p:sp>
        <p:nvSpPr>
          <p:cNvPr id="29700" name="投影片編號版面配置區 4"/>
          <p:cNvSpPr>
            <a:spLocks noGrp="1"/>
          </p:cNvSpPr>
          <p:nvPr>
            <p:ph type="sldNum" sz="quarter" idx="4294967295"/>
          </p:nvPr>
        </p:nvSpPr>
        <p:spPr bwMode="auto">
          <a:xfrm>
            <a:off x="8524875" y="6491288"/>
            <a:ext cx="568325" cy="323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D69D7BCE-21C2-4084-AACA-FDAF57C740B2}" type="slidenum">
              <a:rPr lang="en-US" altLang="zh-TW" sz="1800" smtClean="0">
                <a:latin typeface="Verdana" pitchFamily="34" charset="0"/>
                <a:ea typeface="PMingLiU" pitchFamily="18" charset="-120"/>
              </a:rPr>
              <a:pPr eaLnBrk="1" hangingPunct="1"/>
              <a:t>32</a:t>
            </a:fld>
            <a:endParaRPr lang="en-US" altLang="zh-TW" sz="1800" smtClean="0">
              <a:latin typeface="Verdana" pitchFamily="34" charset="0"/>
              <a:ea typeface="PMingLiU" pitchFamily="18" charset="-120"/>
            </a:endParaRPr>
          </a:p>
        </p:txBody>
      </p:sp>
    </p:spTree>
    <p:extLst>
      <p:ext uri="{BB962C8B-B14F-4D97-AF65-F5344CB8AC3E}">
        <p14:creationId xmlns:p14="http://schemas.microsoft.com/office/powerpoint/2010/main" val="138353150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oosting</a:t>
            </a:r>
            <a:endParaRPr lang="en-US" dirty="0"/>
          </a:p>
        </p:txBody>
      </p:sp>
      <p:sp>
        <p:nvSpPr>
          <p:cNvPr id="3" name="Content Placeholder 2"/>
          <p:cNvSpPr>
            <a:spLocks noGrp="1"/>
          </p:cNvSpPr>
          <p:nvPr>
            <p:ph idx="1"/>
          </p:nvPr>
        </p:nvSpPr>
        <p:spPr>
          <a:xfrm>
            <a:off x="152400" y="1676400"/>
            <a:ext cx="8839200" cy="4343400"/>
          </a:xfrm>
        </p:spPr>
        <p:txBody>
          <a:bodyPr/>
          <a:lstStyle/>
          <a:p>
            <a:r>
              <a:rPr lang="en-US" dirty="0" smtClean="0"/>
              <a:t>Create classifier using training dataset</a:t>
            </a:r>
          </a:p>
          <a:p>
            <a:r>
              <a:rPr lang="en-US" dirty="0" smtClean="0"/>
              <a:t>Score each data point, indicating incorrect decisions or errors</a:t>
            </a:r>
          </a:p>
          <a:p>
            <a:r>
              <a:rPr lang="en-US" dirty="0" smtClean="0"/>
              <a:t>Retrain, focusing on incorrect decisions</a:t>
            </a:r>
          </a:p>
          <a:p>
            <a:r>
              <a:rPr lang="en-US" dirty="0" smtClean="0"/>
              <a:t>Repeat</a:t>
            </a:r>
          </a:p>
          <a:p>
            <a:r>
              <a:rPr lang="en-US" dirty="0" smtClean="0"/>
              <a:t>Final Prediction is weighted average of all the models</a:t>
            </a:r>
          </a:p>
        </p:txBody>
      </p:sp>
    </p:spTree>
    <p:extLst>
      <p:ext uri="{BB962C8B-B14F-4D97-AF65-F5344CB8AC3E}">
        <p14:creationId xmlns:p14="http://schemas.microsoft.com/office/powerpoint/2010/main" val="145739111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Elbow Connector 56"/>
          <p:cNvCxnSpPr>
            <a:endCxn id="6" idx="0"/>
          </p:cNvCxnSpPr>
          <p:nvPr/>
        </p:nvCxnSpPr>
        <p:spPr bwMode="auto">
          <a:xfrm rot="10800000" flipV="1">
            <a:off x="1600200" y="5544303"/>
            <a:ext cx="3162300" cy="201947"/>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24" name="Elbow Connector 23"/>
          <p:cNvCxnSpPr>
            <a:stCxn id="10" idx="2"/>
            <a:endCxn id="5" idx="0"/>
          </p:cNvCxnSpPr>
          <p:nvPr/>
        </p:nvCxnSpPr>
        <p:spPr bwMode="auto">
          <a:xfrm rot="5400000">
            <a:off x="3028736" y="3143036"/>
            <a:ext cx="305228" cy="3162300"/>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27" name="Elbow Connector 26"/>
          <p:cNvCxnSpPr>
            <a:stCxn id="8" idx="2"/>
          </p:cNvCxnSpPr>
          <p:nvPr/>
        </p:nvCxnSpPr>
        <p:spPr bwMode="auto">
          <a:xfrm rot="5400000">
            <a:off x="3090505" y="3602249"/>
            <a:ext cx="181690" cy="3162300"/>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2" name="Title 1"/>
          <p:cNvSpPr>
            <a:spLocks noGrp="1"/>
          </p:cNvSpPr>
          <p:nvPr>
            <p:ph type="title"/>
          </p:nvPr>
        </p:nvSpPr>
        <p:spPr>
          <a:xfrm>
            <a:off x="152400" y="152400"/>
            <a:ext cx="8839200" cy="1041400"/>
          </a:xfrm>
        </p:spPr>
        <p:txBody>
          <a:bodyPr/>
          <a:lstStyle/>
          <a:p>
            <a:r>
              <a:rPr lang="en-US" dirty="0" smtClean="0"/>
              <a:t>Boosting</a:t>
            </a:r>
            <a:endParaRPr lang="en-US" sz="1800" dirty="0"/>
          </a:p>
        </p:txBody>
      </p:sp>
      <p:sp>
        <p:nvSpPr>
          <p:cNvPr id="3" name="Content Placeholder 2"/>
          <p:cNvSpPr>
            <a:spLocks noGrp="1"/>
          </p:cNvSpPr>
          <p:nvPr>
            <p:ph idx="1"/>
          </p:nvPr>
        </p:nvSpPr>
        <p:spPr>
          <a:xfrm>
            <a:off x="152400" y="1066800"/>
            <a:ext cx="8839200" cy="4800600"/>
          </a:xfrm>
        </p:spPr>
        <p:txBody>
          <a:bodyPr/>
          <a:lstStyle/>
          <a:p>
            <a:r>
              <a:rPr lang="en-US" dirty="0" smtClean="0"/>
              <a:t>Construct Weak Classifiers</a:t>
            </a:r>
          </a:p>
          <a:p>
            <a:pPr lvl="1"/>
            <a:r>
              <a:rPr lang="en-US" dirty="0" smtClean="0"/>
              <a:t>Using different data distributions</a:t>
            </a:r>
          </a:p>
          <a:p>
            <a:pPr lvl="3"/>
            <a:r>
              <a:rPr lang="en-US" sz="1800" dirty="0" smtClean="0"/>
              <a:t>Start with uniform weight</a:t>
            </a:r>
          </a:p>
          <a:p>
            <a:pPr lvl="3"/>
            <a:r>
              <a:rPr lang="en-US" sz="1800" dirty="0" smtClean="0"/>
              <a:t>Iterate through method</a:t>
            </a:r>
          </a:p>
          <a:p>
            <a:pPr lvl="4"/>
            <a:r>
              <a:rPr lang="en-US" sz="1600" dirty="0" smtClean="0"/>
              <a:t>Increase weights of the examples which are not correctly learned</a:t>
            </a:r>
          </a:p>
          <a:p>
            <a:pPr lvl="4"/>
            <a:r>
              <a:rPr lang="en-US" sz="1600" dirty="0" smtClean="0"/>
              <a:t>Decrease weights of example which are correctly learned by the weak learner</a:t>
            </a:r>
          </a:p>
          <a:p>
            <a:pPr lvl="1"/>
            <a:r>
              <a:rPr lang="en-US" dirty="0" smtClean="0"/>
              <a:t>Focus on difficult example what are not correctly classified in previous step</a:t>
            </a:r>
          </a:p>
        </p:txBody>
      </p:sp>
      <p:sp>
        <p:nvSpPr>
          <p:cNvPr id="4" name="Rectangle 3"/>
          <p:cNvSpPr/>
          <p:nvPr/>
        </p:nvSpPr>
        <p:spPr bwMode="auto">
          <a:xfrm>
            <a:off x="1181100" y="4343400"/>
            <a:ext cx="8382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latin typeface="Helvetica" pitchFamily="-96" charset="0"/>
              </a:rPr>
              <a:t>Weighted D1</a:t>
            </a:r>
            <a:endParaRPr kumimoji="0" lang="en-US" sz="1000" b="1" i="0" u="none" strike="noStrike" cap="none" normalizeH="0" baseline="0" dirty="0" smtClean="0">
              <a:ln>
                <a:noFill/>
              </a:ln>
              <a:solidFill>
                <a:schemeClr val="tx1"/>
              </a:solidFill>
              <a:effectLst/>
              <a:latin typeface="Helvetica" pitchFamily="-96" charset="0"/>
            </a:endParaRPr>
          </a:p>
        </p:txBody>
      </p:sp>
      <p:sp>
        <p:nvSpPr>
          <p:cNvPr id="5" name="Rectangle 4"/>
          <p:cNvSpPr/>
          <p:nvPr/>
        </p:nvSpPr>
        <p:spPr bwMode="auto">
          <a:xfrm>
            <a:off x="1181100" y="4876800"/>
            <a:ext cx="8382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Weighted D2</a:t>
            </a:r>
          </a:p>
        </p:txBody>
      </p:sp>
      <p:sp>
        <p:nvSpPr>
          <p:cNvPr id="6" name="Rectangle 5"/>
          <p:cNvSpPr/>
          <p:nvPr/>
        </p:nvSpPr>
        <p:spPr bwMode="auto">
          <a:xfrm>
            <a:off x="1181100" y="5746251"/>
            <a:ext cx="8382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Weighted</a:t>
            </a:r>
            <a:r>
              <a:rPr kumimoji="0" lang="en-US" sz="1000" b="1" i="0" u="none" strike="noStrike" cap="none" normalizeH="0" dirty="0" smtClean="0">
                <a:ln>
                  <a:noFill/>
                </a:ln>
                <a:solidFill>
                  <a:schemeClr val="tx1"/>
                </a:solidFill>
                <a:effectLst/>
                <a:latin typeface="Helvetica" pitchFamily="-96" charset="0"/>
              </a:rPr>
              <a:t> </a:t>
            </a:r>
            <a:r>
              <a:rPr kumimoji="0" lang="en-US" sz="1000" b="1" i="0" u="none" strike="noStrike" cap="none" normalizeH="0" dirty="0" err="1" smtClean="0">
                <a:ln>
                  <a:noFill/>
                </a:ln>
                <a:solidFill>
                  <a:schemeClr val="tx1"/>
                </a:solidFill>
                <a:effectLst/>
                <a:latin typeface="Helvetica" pitchFamily="-96" charset="0"/>
              </a:rPr>
              <a:t>Dn</a:t>
            </a:r>
            <a:endParaRPr kumimoji="0" lang="en-US" sz="1000" b="1" i="0" u="none" strike="noStrike" cap="none" normalizeH="0" baseline="0" dirty="0" smtClean="0">
              <a:ln>
                <a:noFill/>
              </a:ln>
              <a:solidFill>
                <a:schemeClr val="tx1"/>
              </a:solidFill>
              <a:effectLst/>
              <a:latin typeface="Helvetica" pitchFamily="-96" charset="0"/>
            </a:endParaRPr>
          </a:p>
        </p:txBody>
      </p:sp>
      <p:sp>
        <p:nvSpPr>
          <p:cNvPr id="7" name="Rectangle 6"/>
          <p:cNvSpPr/>
          <p:nvPr/>
        </p:nvSpPr>
        <p:spPr bwMode="auto">
          <a:xfrm>
            <a:off x="4343400" y="5746251"/>
            <a:ext cx="8382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Prediction </a:t>
            </a:r>
            <a:r>
              <a:rPr kumimoji="0" lang="en-US" sz="1000" b="1" i="0" u="none" strike="noStrike" cap="none" normalizeH="0" baseline="0" dirty="0" err="1" smtClean="0">
                <a:ln>
                  <a:noFill/>
                </a:ln>
                <a:solidFill>
                  <a:schemeClr val="tx1"/>
                </a:solidFill>
                <a:effectLst/>
                <a:latin typeface="Helvetica" pitchFamily="-96" charset="0"/>
              </a:rPr>
              <a:t>Pn</a:t>
            </a:r>
            <a:endParaRPr kumimoji="0" lang="en-US" sz="1000" b="1" i="0" u="none" strike="noStrike" cap="none" normalizeH="0" baseline="0" dirty="0" smtClean="0">
              <a:ln>
                <a:noFill/>
              </a:ln>
              <a:solidFill>
                <a:schemeClr val="tx1"/>
              </a:solidFill>
              <a:effectLst/>
              <a:latin typeface="Helvetica" pitchFamily="-96" charset="0"/>
            </a:endParaRPr>
          </a:p>
        </p:txBody>
      </p:sp>
      <p:sp>
        <p:nvSpPr>
          <p:cNvPr id="8" name="Rectangle 7"/>
          <p:cNvSpPr/>
          <p:nvPr/>
        </p:nvSpPr>
        <p:spPr bwMode="auto">
          <a:xfrm>
            <a:off x="4343400" y="4863954"/>
            <a:ext cx="8382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Prediction P2</a:t>
            </a:r>
          </a:p>
        </p:txBody>
      </p:sp>
      <p:sp>
        <p:nvSpPr>
          <p:cNvPr id="9" name="Rectangle 8"/>
          <p:cNvSpPr/>
          <p:nvPr/>
        </p:nvSpPr>
        <p:spPr bwMode="auto">
          <a:xfrm>
            <a:off x="2693970" y="4867810"/>
            <a:ext cx="8382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Model</a:t>
            </a:r>
            <a:r>
              <a:rPr kumimoji="0" lang="en-US" sz="1000" b="1" i="0" u="none" strike="noStrike" cap="none" normalizeH="0" dirty="0" smtClean="0">
                <a:ln>
                  <a:noFill/>
                </a:ln>
                <a:solidFill>
                  <a:schemeClr val="tx1"/>
                </a:solidFill>
                <a:effectLst/>
                <a:latin typeface="Helvetica" pitchFamily="-96" charset="0"/>
              </a:rPr>
              <a:t> M</a:t>
            </a:r>
            <a:endParaRPr kumimoji="0" lang="en-US" sz="1000" b="1" i="0" u="none" strike="noStrike" cap="none" normalizeH="0" baseline="0" dirty="0" smtClean="0">
              <a:ln>
                <a:noFill/>
              </a:ln>
              <a:solidFill>
                <a:schemeClr val="tx1"/>
              </a:solidFill>
              <a:effectLst/>
              <a:latin typeface="Helvetica" pitchFamily="-96" charset="0"/>
            </a:endParaRPr>
          </a:p>
        </p:txBody>
      </p:sp>
      <p:sp>
        <p:nvSpPr>
          <p:cNvPr id="10" name="Rectangle 9"/>
          <p:cNvSpPr/>
          <p:nvPr/>
        </p:nvSpPr>
        <p:spPr bwMode="auto">
          <a:xfrm>
            <a:off x="4343400" y="4342972"/>
            <a:ext cx="8382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Prediction P1</a:t>
            </a:r>
          </a:p>
        </p:txBody>
      </p:sp>
      <p:sp>
        <p:nvSpPr>
          <p:cNvPr id="11" name="Rectangle 10"/>
          <p:cNvSpPr/>
          <p:nvPr/>
        </p:nvSpPr>
        <p:spPr bwMode="auto">
          <a:xfrm>
            <a:off x="2721367" y="4343400"/>
            <a:ext cx="8382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Model M</a:t>
            </a:r>
          </a:p>
        </p:txBody>
      </p:sp>
      <p:sp>
        <p:nvSpPr>
          <p:cNvPr id="12" name="Rectangle 11"/>
          <p:cNvSpPr/>
          <p:nvPr/>
        </p:nvSpPr>
        <p:spPr bwMode="auto">
          <a:xfrm>
            <a:off x="2648592" y="5746251"/>
            <a:ext cx="8382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Model</a:t>
            </a:r>
            <a:r>
              <a:rPr kumimoji="0" lang="en-US" sz="1000" b="1" i="0" u="none" strike="noStrike" cap="none" normalizeH="0" dirty="0" smtClean="0">
                <a:ln>
                  <a:noFill/>
                </a:ln>
                <a:solidFill>
                  <a:schemeClr val="tx1"/>
                </a:solidFill>
                <a:effectLst/>
                <a:latin typeface="Helvetica" pitchFamily="-96" charset="0"/>
              </a:rPr>
              <a:t> M</a:t>
            </a:r>
            <a:endParaRPr kumimoji="0" lang="en-US" sz="1000" b="1" i="0" u="none" strike="noStrike" cap="none" normalizeH="0" baseline="0" dirty="0" smtClean="0">
              <a:ln>
                <a:noFill/>
              </a:ln>
              <a:solidFill>
                <a:schemeClr val="tx1"/>
              </a:solidFill>
              <a:effectLst/>
              <a:latin typeface="Helvetica" pitchFamily="-96" charset="0"/>
            </a:endParaRPr>
          </a:p>
        </p:txBody>
      </p:sp>
      <p:sp>
        <p:nvSpPr>
          <p:cNvPr id="13" name="TextBox 12"/>
          <p:cNvSpPr txBox="1"/>
          <p:nvPr/>
        </p:nvSpPr>
        <p:spPr>
          <a:xfrm>
            <a:off x="3657600" y="4481962"/>
            <a:ext cx="555233" cy="246221"/>
          </a:xfrm>
          <a:prstGeom prst="rect">
            <a:avLst/>
          </a:prstGeom>
          <a:noFill/>
        </p:spPr>
        <p:txBody>
          <a:bodyPr wrap="square" rtlCol="0">
            <a:spAutoFit/>
          </a:bodyPr>
          <a:lstStyle/>
          <a:p>
            <a:r>
              <a:rPr lang="en-US" sz="1000" dirty="0" smtClean="0"/>
              <a:t>error</a:t>
            </a:r>
            <a:endParaRPr lang="en-US" sz="1000" dirty="0"/>
          </a:p>
        </p:txBody>
      </p:sp>
      <p:sp>
        <p:nvSpPr>
          <p:cNvPr id="15" name="TextBox 14"/>
          <p:cNvSpPr txBox="1"/>
          <p:nvPr/>
        </p:nvSpPr>
        <p:spPr>
          <a:xfrm>
            <a:off x="3660168" y="5028023"/>
            <a:ext cx="555233" cy="246221"/>
          </a:xfrm>
          <a:prstGeom prst="rect">
            <a:avLst/>
          </a:prstGeom>
          <a:noFill/>
        </p:spPr>
        <p:txBody>
          <a:bodyPr wrap="square" rtlCol="0">
            <a:spAutoFit/>
          </a:bodyPr>
          <a:lstStyle/>
          <a:p>
            <a:r>
              <a:rPr lang="en-US" sz="1000" dirty="0" smtClean="0"/>
              <a:t>error</a:t>
            </a:r>
            <a:endParaRPr lang="en-US" sz="1000" dirty="0"/>
          </a:p>
        </p:txBody>
      </p:sp>
      <p:sp>
        <p:nvSpPr>
          <p:cNvPr id="16" name="TextBox 15"/>
          <p:cNvSpPr txBox="1"/>
          <p:nvPr/>
        </p:nvSpPr>
        <p:spPr>
          <a:xfrm>
            <a:off x="3637479" y="5296262"/>
            <a:ext cx="555233" cy="246221"/>
          </a:xfrm>
          <a:prstGeom prst="rect">
            <a:avLst/>
          </a:prstGeom>
          <a:noFill/>
        </p:spPr>
        <p:txBody>
          <a:bodyPr wrap="square" rtlCol="0">
            <a:spAutoFit/>
          </a:bodyPr>
          <a:lstStyle/>
          <a:p>
            <a:r>
              <a:rPr lang="en-US" sz="1000" dirty="0" smtClean="0"/>
              <a:t>error</a:t>
            </a:r>
            <a:endParaRPr lang="en-US" sz="1000" dirty="0"/>
          </a:p>
        </p:txBody>
      </p:sp>
      <p:cxnSp>
        <p:nvCxnSpPr>
          <p:cNvPr id="18" name="Straight Arrow Connector 17"/>
          <p:cNvCxnSpPr>
            <a:stCxn id="4" idx="3"/>
            <a:endCxn id="11" idx="1"/>
          </p:cNvCxnSpPr>
          <p:nvPr/>
        </p:nvCxnSpPr>
        <p:spPr bwMode="auto">
          <a:xfrm>
            <a:off x="2019300" y="4457700"/>
            <a:ext cx="70206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Straight Arrow Connector 20"/>
          <p:cNvCxnSpPr>
            <a:stCxn id="11" idx="3"/>
            <a:endCxn id="10" idx="1"/>
          </p:cNvCxnSpPr>
          <p:nvPr/>
        </p:nvCxnSpPr>
        <p:spPr bwMode="auto">
          <a:xfrm flipV="1">
            <a:off x="3559567" y="4457272"/>
            <a:ext cx="783833" cy="4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Straight Arrow Connector 30"/>
          <p:cNvCxnSpPr/>
          <p:nvPr/>
        </p:nvCxnSpPr>
        <p:spPr bwMode="auto">
          <a:xfrm>
            <a:off x="1524000" y="4572000"/>
            <a:ext cx="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Straight Arrow Connector 33"/>
          <p:cNvCxnSpPr/>
          <p:nvPr/>
        </p:nvCxnSpPr>
        <p:spPr bwMode="auto">
          <a:xfrm>
            <a:off x="1524000" y="5105400"/>
            <a:ext cx="0" cy="1811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a:off x="1524000" y="5500137"/>
            <a:ext cx="0" cy="24622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4" name="Straight Arrow Connector 43"/>
          <p:cNvCxnSpPr>
            <a:stCxn id="5" idx="3"/>
            <a:endCxn id="9" idx="1"/>
          </p:cNvCxnSpPr>
          <p:nvPr/>
        </p:nvCxnSpPr>
        <p:spPr bwMode="auto">
          <a:xfrm flipV="1">
            <a:off x="2019300" y="4982110"/>
            <a:ext cx="674670" cy="89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7" name="Straight Arrow Connector 46"/>
          <p:cNvCxnSpPr>
            <a:stCxn id="9" idx="3"/>
            <a:endCxn id="8" idx="1"/>
          </p:cNvCxnSpPr>
          <p:nvPr/>
        </p:nvCxnSpPr>
        <p:spPr bwMode="auto">
          <a:xfrm flipV="1">
            <a:off x="3532170" y="4978254"/>
            <a:ext cx="811230" cy="38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a:stCxn id="6" idx="3"/>
            <a:endCxn id="12" idx="1"/>
          </p:cNvCxnSpPr>
          <p:nvPr/>
        </p:nvCxnSpPr>
        <p:spPr bwMode="auto">
          <a:xfrm>
            <a:off x="2019300" y="5860551"/>
            <a:ext cx="62929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4" name="Straight Arrow Connector 53"/>
          <p:cNvCxnSpPr/>
          <p:nvPr/>
        </p:nvCxnSpPr>
        <p:spPr bwMode="auto">
          <a:xfrm>
            <a:off x="3486792" y="5860551"/>
            <a:ext cx="856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9" name="TextBox 58"/>
          <p:cNvSpPr txBox="1"/>
          <p:nvPr/>
        </p:nvSpPr>
        <p:spPr>
          <a:xfrm>
            <a:off x="1367547" y="5274244"/>
            <a:ext cx="312906" cy="246221"/>
          </a:xfrm>
          <a:prstGeom prst="rect">
            <a:avLst/>
          </a:prstGeom>
          <a:noFill/>
        </p:spPr>
        <p:txBody>
          <a:bodyPr wrap="none" rtlCol="0">
            <a:spAutoFit/>
          </a:bodyPr>
          <a:lstStyle/>
          <a:p>
            <a:r>
              <a:rPr lang="en-US" sz="1000" dirty="0" smtClean="0"/>
              <a:t>…</a:t>
            </a:r>
            <a:endParaRPr lang="en-US" sz="1000" dirty="0"/>
          </a:p>
        </p:txBody>
      </p:sp>
      <p:sp>
        <p:nvSpPr>
          <p:cNvPr id="60" name="TextBox 59"/>
          <p:cNvSpPr txBox="1"/>
          <p:nvPr/>
        </p:nvSpPr>
        <p:spPr>
          <a:xfrm>
            <a:off x="4606047" y="5286536"/>
            <a:ext cx="312906" cy="246221"/>
          </a:xfrm>
          <a:prstGeom prst="rect">
            <a:avLst/>
          </a:prstGeom>
          <a:noFill/>
        </p:spPr>
        <p:txBody>
          <a:bodyPr wrap="none" rtlCol="0">
            <a:spAutoFit/>
          </a:bodyPr>
          <a:lstStyle/>
          <a:p>
            <a:r>
              <a:rPr lang="en-US" sz="1000" dirty="0" smtClean="0"/>
              <a:t>…</a:t>
            </a:r>
            <a:endParaRPr lang="en-US" sz="1000" dirty="0"/>
          </a:p>
        </p:txBody>
      </p:sp>
    </p:spTree>
    <p:extLst>
      <p:ext uri="{BB962C8B-B14F-4D97-AF65-F5344CB8AC3E}">
        <p14:creationId xmlns:p14="http://schemas.microsoft.com/office/powerpoint/2010/main" val="102961773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p:cNvSpPr>
            <a:spLocks noGrp="1"/>
          </p:cNvSpPr>
          <p:nvPr>
            <p:ph type="title"/>
          </p:nvPr>
        </p:nvSpPr>
        <p:spPr bwMode="auto">
          <a:xfrm>
            <a:off x="293688" y="284163"/>
            <a:ext cx="8574087" cy="554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000" dirty="0" smtClean="0">
                <a:ea typeface="PMingLiU" pitchFamily="18" charset="-120"/>
              </a:rPr>
              <a:t>Boosting </a:t>
            </a:r>
            <a:r>
              <a:rPr lang="en-US" sz="4000" dirty="0"/>
              <a:t>Pseudo Code</a:t>
            </a:r>
            <a:endParaRPr lang="zh-TW" altLang="en-US" sz="4000" dirty="0" smtClean="0">
              <a:ea typeface="PMingLiU" pitchFamily="18" charset="-120"/>
            </a:endParaRPr>
          </a:p>
        </p:txBody>
      </p:sp>
      <p:graphicFrame>
        <p:nvGraphicFramePr>
          <p:cNvPr id="30723" name="內容版面配置區 5"/>
          <p:cNvGraphicFramePr>
            <a:graphicFrameLocks noGrp="1" noChangeAspect="1"/>
          </p:cNvGraphicFramePr>
          <p:nvPr>
            <p:ph idx="1"/>
            <p:extLst>
              <p:ext uri="{D42A27DB-BD31-4B8C-83A1-F6EECF244321}">
                <p14:modId xmlns:p14="http://schemas.microsoft.com/office/powerpoint/2010/main" val="4037278055"/>
              </p:ext>
            </p:extLst>
          </p:nvPr>
        </p:nvGraphicFramePr>
        <p:xfrm>
          <a:off x="376238" y="1260475"/>
          <a:ext cx="8510587" cy="4835525"/>
        </p:xfrm>
        <a:graphic>
          <a:graphicData uri="http://schemas.openxmlformats.org/presentationml/2006/ole">
            <mc:AlternateContent xmlns:mc="http://schemas.openxmlformats.org/markup-compatibility/2006">
              <mc:Choice xmlns:v="urn:schemas-microsoft-com:vml" Requires="v">
                <p:oleObj spid="_x0000_s2057" name="Equation" r:id="rId4" imgW="6057900" imgH="3441700" progId="Equation.3">
                  <p:embed/>
                </p:oleObj>
              </mc:Choice>
              <mc:Fallback>
                <p:oleObj name="Equation" r:id="rId4" imgW="6057900" imgH="3441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238" y="1260475"/>
                        <a:ext cx="8510587" cy="4835525"/>
                      </a:xfrm>
                      <a:prstGeom prst="rect">
                        <a:avLst/>
                      </a:prstGeom>
                      <a:solidFill>
                        <a:srgbClr val="CCECFF"/>
                      </a:solidFill>
                      <a:ln w="41275" cmpd="thinThick">
                        <a:solidFill>
                          <a:schemeClr val="tx1"/>
                        </a:solidFill>
                        <a:miter lim="800000"/>
                        <a:headEnd/>
                        <a:tailEnd/>
                      </a:ln>
                    </p:spPr>
                  </p:pic>
                </p:oleObj>
              </mc:Fallback>
            </mc:AlternateContent>
          </a:graphicData>
        </a:graphic>
      </p:graphicFrame>
      <p:sp>
        <p:nvSpPr>
          <p:cNvPr id="30724" name="投影片編號版面配置區 4"/>
          <p:cNvSpPr>
            <a:spLocks noGrp="1"/>
          </p:cNvSpPr>
          <p:nvPr>
            <p:ph type="sldNum" sz="quarter" idx="4294967295"/>
          </p:nvPr>
        </p:nvSpPr>
        <p:spPr bwMode="auto">
          <a:xfrm>
            <a:off x="8524875" y="6491288"/>
            <a:ext cx="568325" cy="323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7A522E24-0870-46D2-A568-8FCB3C96A116}" type="slidenum">
              <a:rPr lang="en-US" altLang="zh-TW" sz="1800" smtClean="0">
                <a:latin typeface="Verdana" pitchFamily="34" charset="0"/>
                <a:ea typeface="PMingLiU" pitchFamily="18" charset="-120"/>
              </a:rPr>
              <a:pPr eaLnBrk="1" hangingPunct="1"/>
              <a:t>35</a:t>
            </a:fld>
            <a:endParaRPr lang="en-US" altLang="zh-TW" sz="1800" smtClean="0">
              <a:latin typeface="Verdana" pitchFamily="34" charset="0"/>
              <a:ea typeface="PMingLiU" pitchFamily="18" charset="-120"/>
            </a:endParaRPr>
          </a:p>
        </p:txBody>
      </p:sp>
    </p:spTree>
    <p:extLst>
      <p:ext uri="{BB962C8B-B14F-4D97-AF65-F5344CB8AC3E}">
        <p14:creationId xmlns:p14="http://schemas.microsoft.com/office/powerpoint/2010/main" val="244514297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標題 1"/>
          <p:cNvSpPr>
            <a:spLocks noGrp="1"/>
          </p:cNvSpPr>
          <p:nvPr>
            <p:ph type="title"/>
          </p:nvPr>
        </p:nvSpPr>
        <p:spPr bwMode="auto">
          <a:xfrm>
            <a:off x="293688" y="284163"/>
            <a:ext cx="8574087" cy="554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000" dirty="0" err="1" smtClean="0">
                <a:ea typeface="PMingLiU" pitchFamily="18" charset="-120"/>
              </a:rPr>
              <a:t>AdaBoost</a:t>
            </a:r>
            <a:r>
              <a:rPr lang="en-US" altLang="zh-TW" sz="4000" dirty="0" smtClean="0">
                <a:ea typeface="PMingLiU" pitchFamily="18" charset="-120"/>
              </a:rPr>
              <a:t> </a:t>
            </a:r>
            <a:endParaRPr lang="zh-TW" altLang="en-US" sz="4000" dirty="0" smtClean="0">
              <a:ea typeface="PMingLiU" pitchFamily="18" charset="-120"/>
            </a:endParaRPr>
          </a:p>
        </p:txBody>
      </p:sp>
      <p:sp>
        <p:nvSpPr>
          <p:cNvPr id="31747" name="內容版面配置區 2"/>
          <p:cNvSpPr>
            <a:spLocks noGrp="1"/>
          </p:cNvSpPr>
          <p:nvPr>
            <p:ph idx="1"/>
          </p:nvPr>
        </p:nvSpPr>
        <p:spPr bwMode="auto">
          <a:xfrm>
            <a:off x="153988" y="1066800"/>
            <a:ext cx="8939212" cy="5259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ts val="1200"/>
              </a:spcBef>
            </a:pPr>
            <a:r>
              <a:rPr lang="en-US" altLang="zh-TW" sz="2400" b="0" dirty="0" err="1" smtClean="0">
                <a:ea typeface="PMingLiU" pitchFamily="18" charset="-120"/>
              </a:rPr>
              <a:t>AdaBoost</a:t>
            </a:r>
            <a:r>
              <a:rPr lang="en-US" altLang="zh-TW" sz="2400" b="0" dirty="0" smtClean="0">
                <a:ea typeface="PMingLiU" pitchFamily="18" charset="-120"/>
              </a:rPr>
              <a:t> (1997) is a more general version of the boosting algorithm; AdaBoost.M1 can handle multiclass problems</a:t>
            </a:r>
          </a:p>
          <a:p>
            <a:pPr eaLnBrk="1" hangingPunct="1">
              <a:spcBef>
                <a:spcPts val="1200"/>
              </a:spcBef>
            </a:pPr>
            <a:r>
              <a:rPr lang="en-US" altLang="zh-TW" sz="2400" b="0" dirty="0" err="1" smtClean="0">
                <a:ea typeface="PMingLiU" pitchFamily="18" charset="-120"/>
              </a:rPr>
              <a:t>AdaBoost</a:t>
            </a:r>
            <a:r>
              <a:rPr lang="en-US" altLang="zh-TW" sz="2400" b="0" dirty="0" smtClean="0">
                <a:ea typeface="PMingLiU" pitchFamily="18" charset="-120"/>
              </a:rPr>
              <a:t> generates a set of hypotheses (classifiers), and combines them through weighted majority voting of the classes predicted by the individual hypotheses</a:t>
            </a:r>
          </a:p>
          <a:p>
            <a:pPr eaLnBrk="1" hangingPunct="1">
              <a:spcBef>
                <a:spcPts val="1200"/>
              </a:spcBef>
            </a:pPr>
            <a:r>
              <a:rPr lang="en-US" altLang="zh-TW" sz="2400" b="0" dirty="0" smtClean="0">
                <a:ea typeface="PMingLiU" pitchFamily="18" charset="-120"/>
              </a:rPr>
              <a:t>Hypotheses are generated by training a weak classifier; samples are drawn from an iteratively updated distribution of the training set</a:t>
            </a:r>
          </a:p>
          <a:p>
            <a:pPr eaLnBrk="1" hangingPunct="1">
              <a:spcBef>
                <a:spcPts val="1200"/>
              </a:spcBef>
            </a:pPr>
            <a:r>
              <a:rPr lang="en-US" altLang="zh-TW" sz="2400" b="0" dirty="0" smtClean="0">
                <a:ea typeface="PMingLiU" pitchFamily="18" charset="-120"/>
              </a:rPr>
              <a:t>This distribution update ensures that instances misclassified by the previous classifier are more likely to be included in the training data of the next classifier</a:t>
            </a:r>
          </a:p>
          <a:p>
            <a:pPr eaLnBrk="1" hangingPunct="1">
              <a:spcBef>
                <a:spcPts val="1200"/>
              </a:spcBef>
            </a:pPr>
            <a:r>
              <a:rPr lang="en-US" altLang="zh-TW" sz="2400" b="0" dirty="0" smtClean="0">
                <a:ea typeface="PMingLiU" pitchFamily="18" charset="-120"/>
              </a:rPr>
              <a:t>Consecutive classifiers are trained on increasingly hard-to-classify samples</a:t>
            </a:r>
          </a:p>
        </p:txBody>
      </p:sp>
      <p:sp>
        <p:nvSpPr>
          <p:cNvPr id="31748" name="投影片編號版面配置區 4"/>
          <p:cNvSpPr>
            <a:spLocks noGrp="1"/>
          </p:cNvSpPr>
          <p:nvPr>
            <p:ph type="sldNum" sz="quarter" idx="4294967295"/>
          </p:nvPr>
        </p:nvSpPr>
        <p:spPr bwMode="auto">
          <a:xfrm>
            <a:off x="8524875" y="6491288"/>
            <a:ext cx="568325" cy="323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36510567-927B-447E-80A6-60CD4A8615B2}" type="slidenum">
              <a:rPr lang="en-US" altLang="zh-TW" sz="1800" smtClean="0">
                <a:latin typeface="Verdana" pitchFamily="34" charset="0"/>
                <a:ea typeface="PMingLiU" pitchFamily="18" charset="-120"/>
              </a:rPr>
              <a:pPr eaLnBrk="1" hangingPunct="1"/>
              <a:t>36</a:t>
            </a:fld>
            <a:endParaRPr lang="en-US" altLang="zh-TW" sz="1800" smtClean="0">
              <a:latin typeface="Verdana" pitchFamily="34" charset="0"/>
              <a:ea typeface="PMingLiU" pitchFamily="18" charset="-120"/>
            </a:endParaRPr>
          </a:p>
        </p:txBody>
      </p:sp>
    </p:spTree>
    <p:extLst>
      <p:ext uri="{BB962C8B-B14F-4D97-AF65-F5344CB8AC3E}">
        <p14:creationId xmlns:p14="http://schemas.microsoft.com/office/powerpoint/2010/main" val="67058521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bwMode="auto">
          <a:xfrm>
            <a:off x="293688" y="284162"/>
            <a:ext cx="8574087" cy="5540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000" dirty="0" err="1" smtClean="0">
                <a:ea typeface="PMingLiU" pitchFamily="18" charset="-120"/>
              </a:rPr>
              <a:t>AdaBoost</a:t>
            </a:r>
            <a:r>
              <a:rPr lang="en-US" altLang="zh-TW" sz="4000" dirty="0" smtClean="0">
                <a:ea typeface="PMingLiU" pitchFamily="18" charset="-120"/>
              </a:rPr>
              <a:t> </a:t>
            </a:r>
            <a:endParaRPr lang="zh-TW" altLang="en-US" sz="4000" dirty="0" smtClean="0">
              <a:ea typeface="PMingLiU" pitchFamily="18" charset="-120"/>
            </a:endParaRPr>
          </a:p>
        </p:txBody>
      </p:sp>
      <p:sp>
        <p:nvSpPr>
          <p:cNvPr id="32771" name="內容版面配置區 2"/>
          <p:cNvSpPr>
            <a:spLocks noGrp="1"/>
          </p:cNvSpPr>
          <p:nvPr>
            <p:ph idx="1"/>
          </p:nvPr>
        </p:nvSpPr>
        <p:spPr bwMode="auto">
          <a:xfrm>
            <a:off x="390525" y="1127125"/>
            <a:ext cx="8516938" cy="5502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2000" b="0" dirty="0" smtClean="0">
                <a:ea typeface="PMingLiU" pitchFamily="18" charset="-120"/>
              </a:rPr>
              <a:t>A weight distribution </a:t>
            </a:r>
            <a:r>
              <a:rPr lang="en-US" altLang="zh-TW" sz="2000" b="0" i="1" dirty="0" smtClean="0">
                <a:ea typeface="PMingLiU" pitchFamily="18" charset="-120"/>
              </a:rPr>
              <a:t>D</a:t>
            </a:r>
            <a:r>
              <a:rPr lang="en-US" altLang="zh-TW" sz="2000" b="0" i="1" baseline="-25000" dirty="0" smtClean="0">
                <a:ea typeface="PMingLiU" pitchFamily="18" charset="-120"/>
              </a:rPr>
              <a:t>t</a:t>
            </a:r>
            <a:r>
              <a:rPr lang="en-US" altLang="zh-TW" sz="2000" b="0" i="1" dirty="0" smtClean="0">
                <a:ea typeface="PMingLiU" pitchFamily="18" charset="-120"/>
              </a:rPr>
              <a:t>(</a:t>
            </a:r>
            <a:r>
              <a:rPr lang="en-US" altLang="zh-TW" sz="2000" b="0" i="1" dirty="0" err="1" smtClean="0">
                <a:ea typeface="PMingLiU" pitchFamily="18" charset="-120"/>
              </a:rPr>
              <a:t>i</a:t>
            </a:r>
            <a:r>
              <a:rPr lang="en-US" altLang="zh-TW" sz="2000" b="0" i="1" dirty="0" smtClean="0">
                <a:ea typeface="PMingLiU" pitchFamily="18" charset="-120"/>
              </a:rPr>
              <a:t>)</a:t>
            </a:r>
            <a:r>
              <a:rPr lang="en-US" altLang="zh-TW" sz="2000" b="0" dirty="0" smtClean="0">
                <a:ea typeface="PMingLiU" pitchFamily="18" charset="-120"/>
              </a:rPr>
              <a:t> on training instances </a:t>
            </a:r>
            <a:r>
              <a:rPr lang="en-US" altLang="zh-TW" sz="2000" b="0" i="1" dirty="0" smtClean="0">
                <a:ea typeface="PMingLiU" pitchFamily="18" charset="-120"/>
              </a:rPr>
              <a:t>x</a:t>
            </a:r>
            <a:r>
              <a:rPr lang="en-US" altLang="zh-TW" sz="2000" b="0" i="1" baseline="-25000" dirty="0" smtClean="0">
                <a:ea typeface="PMingLiU" pitchFamily="18" charset="-120"/>
              </a:rPr>
              <a:t>i</a:t>
            </a:r>
            <a:r>
              <a:rPr lang="en-US" altLang="zh-TW" sz="2000" b="0" dirty="0" smtClean="0">
                <a:ea typeface="PMingLiU" pitchFamily="18" charset="-120"/>
              </a:rPr>
              <a:t> , </a:t>
            </a:r>
            <a:r>
              <a:rPr lang="en-US" altLang="zh-TW" sz="2000" b="0" i="1" dirty="0" err="1" smtClean="0">
                <a:ea typeface="PMingLiU" pitchFamily="18" charset="-120"/>
              </a:rPr>
              <a:t>i</a:t>
            </a:r>
            <a:r>
              <a:rPr lang="en-US" altLang="zh-TW" sz="2000" b="0" i="1" dirty="0" smtClean="0">
                <a:ea typeface="PMingLiU" pitchFamily="18" charset="-120"/>
              </a:rPr>
              <a:t>=1,…,N</a:t>
            </a:r>
            <a:r>
              <a:rPr lang="en-US" altLang="zh-TW" sz="2000" b="0" dirty="0" smtClean="0">
                <a:ea typeface="PMingLiU" pitchFamily="18" charset="-120"/>
              </a:rPr>
              <a:t>                 from which training data subsets  </a:t>
            </a:r>
            <a:r>
              <a:rPr lang="en-US" altLang="zh-TW" sz="2000" b="0" i="1" dirty="0" smtClean="0">
                <a:ea typeface="PMingLiU" pitchFamily="18" charset="-120"/>
              </a:rPr>
              <a:t>S</a:t>
            </a:r>
            <a:r>
              <a:rPr lang="en-US" altLang="zh-TW" sz="2000" b="0" i="1" baseline="-25000" dirty="0" smtClean="0">
                <a:ea typeface="PMingLiU" pitchFamily="18" charset="-120"/>
              </a:rPr>
              <a:t>t</a:t>
            </a:r>
            <a:r>
              <a:rPr lang="en-US" altLang="zh-TW" sz="2000" b="0" dirty="0" smtClean="0">
                <a:ea typeface="PMingLiU" pitchFamily="18" charset="-120"/>
              </a:rPr>
              <a:t> are chosen for each consecutive classifier (hypothesis) </a:t>
            </a:r>
            <a:r>
              <a:rPr lang="en-US" altLang="zh-TW" sz="2000" b="0" i="1" dirty="0" err="1" smtClean="0">
                <a:ea typeface="PMingLiU" pitchFamily="18" charset="-120"/>
              </a:rPr>
              <a:t>h</a:t>
            </a:r>
            <a:r>
              <a:rPr lang="en-US" altLang="zh-TW" sz="2000" b="0" i="1" baseline="-25000" dirty="0" err="1" smtClean="0">
                <a:ea typeface="PMingLiU" pitchFamily="18" charset="-120"/>
              </a:rPr>
              <a:t>t</a:t>
            </a:r>
            <a:r>
              <a:rPr lang="en-US" altLang="zh-TW" sz="2000" b="0" dirty="0" smtClean="0">
                <a:ea typeface="PMingLiU" pitchFamily="18" charset="-120"/>
              </a:rPr>
              <a:t>    </a:t>
            </a:r>
          </a:p>
          <a:p>
            <a:pPr eaLnBrk="1" hangingPunct="1"/>
            <a:r>
              <a:rPr lang="en-US" altLang="zh-TW" sz="2000" b="0" dirty="0" smtClean="0">
                <a:ea typeface="PMingLiU" pitchFamily="18" charset="-120"/>
              </a:rPr>
              <a:t>A normalized error is then obtained as </a:t>
            </a:r>
            <a:r>
              <a:rPr lang="en-US" altLang="zh-TW" sz="2000" b="0" i="1" dirty="0" smtClean="0">
                <a:ea typeface="PMingLiU" pitchFamily="18" charset="-120"/>
                <a:sym typeface="Symbol" pitchFamily="18" charset="2"/>
              </a:rPr>
              <a:t></a:t>
            </a:r>
            <a:r>
              <a:rPr lang="en-US" altLang="zh-TW" sz="2000" b="0" i="1" baseline="-25000" dirty="0" smtClean="0">
                <a:ea typeface="PMingLiU" pitchFamily="18" charset="-120"/>
                <a:sym typeface="Symbol" pitchFamily="18" charset="2"/>
              </a:rPr>
              <a:t>t</a:t>
            </a:r>
            <a:r>
              <a:rPr lang="en-US" altLang="zh-TW" sz="2000" b="0" dirty="0" smtClean="0">
                <a:ea typeface="PMingLiU" pitchFamily="18" charset="-120"/>
              </a:rPr>
              <a:t> , such that for  0&lt;</a:t>
            </a:r>
            <a:r>
              <a:rPr lang="en-US" altLang="zh-TW" sz="2000" b="0" i="1" dirty="0" smtClean="0">
                <a:ea typeface="PMingLiU" pitchFamily="18" charset="-120"/>
                <a:sym typeface="Symbol" pitchFamily="18" charset="2"/>
              </a:rPr>
              <a:t></a:t>
            </a:r>
            <a:r>
              <a:rPr lang="en-US" altLang="zh-TW" sz="2000" b="0" i="1" baseline="-25000" dirty="0" smtClean="0">
                <a:ea typeface="PMingLiU" pitchFamily="18" charset="-120"/>
                <a:sym typeface="Symbol" pitchFamily="18" charset="2"/>
              </a:rPr>
              <a:t>t</a:t>
            </a:r>
            <a:r>
              <a:rPr lang="en-US" altLang="zh-TW" sz="2000" b="0" dirty="0" smtClean="0">
                <a:ea typeface="PMingLiU" pitchFamily="18" charset="-120"/>
              </a:rPr>
              <a:t> &lt;1/2, they have 0&lt; </a:t>
            </a:r>
            <a:r>
              <a:rPr lang="en-US" altLang="zh-TW" sz="2000" b="0" i="1" dirty="0" smtClean="0">
                <a:ea typeface="PMingLiU" pitchFamily="18" charset="-120"/>
                <a:sym typeface="Symbol" pitchFamily="18" charset="2"/>
              </a:rPr>
              <a:t></a:t>
            </a:r>
            <a:r>
              <a:rPr lang="en-US" altLang="zh-TW" sz="2000" b="0" i="1" baseline="-25000" dirty="0" smtClean="0">
                <a:ea typeface="PMingLiU" pitchFamily="18" charset="-120"/>
                <a:sym typeface="Symbol" pitchFamily="18" charset="2"/>
              </a:rPr>
              <a:t>t</a:t>
            </a:r>
            <a:r>
              <a:rPr lang="en-US" altLang="zh-TW" sz="2000" b="0" dirty="0" smtClean="0">
                <a:ea typeface="PMingLiU" pitchFamily="18" charset="-120"/>
              </a:rPr>
              <a:t> &lt;1             </a:t>
            </a:r>
          </a:p>
          <a:p>
            <a:pPr eaLnBrk="1" hangingPunct="1"/>
            <a:r>
              <a:rPr lang="en-US" altLang="zh-TW" sz="2000" b="0" dirty="0" smtClean="0">
                <a:ea typeface="PMingLiU" pitchFamily="18" charset="-120"/>
              </a:rPr>
              <a:t>Distribution update rule</a:t>
            </a:r>
            <a:r>
              <a:rPr lang="en-US" altLang="zh-TW" sz="1200" b="0" dirty="0" smtClean="0">
                <a:ea typeface="PMingLiU" pitchFamily="18" charset="-120"/>
              </a:rPr>
              <a:t>: </a:t>
            </a:r>
          </a:p>
          <a:p>
            <a:pPr lvl="1" eaLnBrk="1" hangingPunct="1"/>
            <a:r>
              <a:rPr lang="en-US" altLang="zh-TW" sz="1600" dirty="0" smtClean="0">
                <a:ea typeface="PMingLiU" pitchFamily="18" charset="-120"/>
              </a:rPr>
              <a:t>The distribution weights of those instances that are correctly classified by the current hypothesis are reduced by a factor of </a:t>
            </a:r>
            <a:r>
              <a:rPr lang="en-US" altLang="zh-TW" sz="1600" i="1" dirty="0" smtClean="0">
                <a:ea typeface="PMingLiU" pitchFamily="18" charset="-120"/>
                <a:sym typeface="Symbol" pitchFamily="18" charset="2"/>
              </a:rPr>
              <a:t></a:t>
            </a:r>
            <a:r>
              <a:rPr lang="en-US" altLang="zh-TW" sz="1600" i="1" baseline="-25000" dirty="0" smtClean="0">
                <a:ea typeface="PMingLiU" pitchFamily="18" charset="-120"/>
                <a:sym typeface="Symbol" pitchFamily="18" charset="2"/>
              </a:rPr>
              <a:t>t</a:t>
            </a:r>
            <a:r>
              <a:rPr lang="en-US" altLang="zh-TW" sz="1600" dirty="0" smtClean="0">
                <a:ea typeface="PMingLiU" pitchFamily="18" charset="-120"/>
              </a:rPr>
              <a:t> , whereas the weights of the misclassified instances are unchanged. </a:t>
            </a:r>
          </a:p>
          <a:p>
            <a:pPr lvl="1" eaLnBrk="1" hangingPunct="1"/>
            <a:r>
              <a:rPr lang="en-US" altLang="zh-TW" sz="1600" dirty="0" err="1" smtClean="0">
                <a:ea typeface="PMingLiU" pitchFamily="18" charset="-120"/>
              </a:rPr>
              <a:t>AdaBoost</a:t>
            </a:r>
            <a:r>
              <a:rPr lang="en-US" altLang="zh-TW" sz="1600" dirty="0" smtClean="0">
                <a:ea typeface="PMingLiU" pitchFamily="18" charset="-120"/>
              </a:rPr>
              <a:t> focuses on increasingly difficult instances   </a:t>
            </a:r>
          </a:p>
          <a:p>
            <a:pPr eaLnBrk="1" hangingPunct="1"/>
            <a:r>
              <a:rPr lang="en-US" altLang="zh-TW" sz="2000" b="0" dirty="0" err="1" smtClean="0">
                <a:ea typeface="PMingLiU" pitchFamily="18" charset="-120"/>
              </a:rPr>
              <a:t>AdaBoost</a:t>
            </a:r>
            <a:r>
              <a:rPr lang="en-US" altLang="zh-TW" sz="2000" b="0" dirty="0" smtClean="0">
                <a:ea typeface="PMingLiU" pitchFamily="18" charset="-120"/>
              </a:rPr>
              <a:t> raises the weights of instanced misclassified by </a:t>
            </a:r>
            <a:r>
              <a:rPr lang="en-US" altLang="zh-TW" sz="2000" b="0" i="1" dirty="0" err="1" smtClean="0">
                <a:ea typeface="PMingLiU" pitchFamily="18" charset="-120"/>
              </a:rPr>
              <a:t>h</a:t>
            </a:r>
            <a:r>
              <a:rPr lang="en-US" altLang="zh-TW" sz="2000" b="0" i="1" baseline="-25000" dirty="0" err="1" smtClean="0">
                <a:ea typeface="PMingLiU" pitchFamily="18" charset="-120"/>
              </a:rPr>
              <a:t>t</a:t>
            </a:r>
            <a:r>
              <a:rPr lang="en-US" altLang="zh-TW" sz="2000" b="0" dirty="0" smtClean="0">
                <a:ea typeface="PMingLiU" pitchFamily="18" charset="-120"/>
              </a:rPr>
              <a:t> , and lowers the weights of correctly classified instances</a:t>
            </a:r>
          </a:p>
          <a:p>
            <a:pPr eaLnBrk="1" hangingPunct="1"/>
            <a:r>
              <a:rPr lang="en-US" altLang="zh-TW" sz="2000" b="0" dirty="0" err="1" smtClean="0">
                <a:ea typeface="PMingLiU" pitchFamily="18" charset="-120"/>
              </a:rPr>
              <a:t>AdaBoost</a:t>
            </a:r>
            <a:r>
              <a:rPr lang="en-US" altLang="zh-TW" sz="2000" b="0" dirty="0" smtClean="0">
                <a:ea typeface="PMingLiU" pitchFamily="18" charset="-120"/>
              </a:rPr>
              <a:t> is ready for classifying unlabeled test instances. Unlike bagging or boosting, </a:t>
            </a:r>
            <a:r>
              <a:rPr lang="en-US" altLang="zh-TW" sz="2000" b="0" dirty="0" err="1" smtClean="0">
                <a:ea typeface="PMingLiU" pitchFamily="18" charset="-120"/>
              </a:rPr>
              <a:t>AdaBoost</a:t>
            </a:r>
            <a:r>
              <a:rPr lang="en-US" altLang="zh-TW" sz="2000" b="0" dirty="0" smtClean="0">
                <a:ea typeface="PMingLiU" pitchFamily="18" charset="-120"/>
              </a:rPr>
              <a:t> uses the weighted majority voting</a:t>
            </a:r>
          </a:p>
          <a:p>
            <a:pPr eaLnBrk="1" hangingPunct="1"/>
            <a:r>
              <a:rPr lang="en-US" altLang="zh-TW" sz="2000" b="0" dirty="0" smtClean="0">
                <a:ea typeface="PMingLiU" pitchFamily="18" charset="-120"/>
              </a:rPr>
              <a:t>1/</a:t>
            </a:r>
            <a:r>
              <a:rPr lang="en-US" altLang="zh-TW" sz="2000" b="0" i="1" dirty="0" smtClean="0">
                <a:ea typeface="PMingLiU" pitchFamily="18" charset="-120"/>
                <a:sym typeface="Symbol" pitchFamily="18" charset="2"/>
              </a:rPr>
              <a:t></a:t>
            </a:r>
            <a:r>
              <a:rPr lang="en-US" altLang="zh-TW" sz="2000" b="0" i="1" baseline="-25000" dirty="0" smtClean="0">
                <a:ea typeface="PMingLiU" pitchFamily="18" charset="-120"/>
                <a:sym typeface="Symbol" pitchFamily="18" charset="2"/>
              </a:rPr>
              <a:t>t</a:t>
            </a:r>
            <a:r>
              <a:rPr lang="en-US" altLang="zh-TW" sz="2000" b="0" dirty="0" smtClean="0">
                <a:ea typeface="PMingLiU" pitchFamily="18" charset="-120"/>
              </a:rPr>
              <a:t> is therefore a measure of performance, of the </a:t>
            </a:r>
            <a:r>
              <a:rPr lang="en-US" altLang="zh-TW" sz="2000" b="0" dirty="0" err="1" smtClean="0">
                <a:ea typeface="PMingLiU" pitchFamily="18" charset="-120"/>
              </a:rPr>
              <a:t>t</a:t>
            </a:r>
            <a:r>
              <a:rPr lang="en-US" altLang="zh-TW" sz="2000" b="0" i="1" baseline="30000" dirty="0" err="1" smtClean="0">
                <a:ea typeface="PMingLiU" pitchFamily="18" charset="-120"/>
              </a:rPr>
              <a:t>th</a:t>
            </a:r>
            <a:r>
              <a:rPr lang="en-US" altLang="zh-TW" sz="2000" b="0" dirty="0" smtClean="0">
                <a:ea typeface="PMingLiU" pitchFamily="18" charset="-120"/>
              </a:rPr>
              <a:t> hypothesis and can be used to weight the classifiers  </a:t>
            </a:r>
            <a:endParaRPr lang="zh-TW" altLang="en-US" sz="2000" b="0" dirty="0" smtClean="0">
              <a:ea typeface="PMingLiU" pitchFamily="18" charset="-120"/>
            </a:endParaRPr>
          </a:p>
        </p:txBody>
      </p:sp>
      <p:sp>
        <p:nvSpPr>
          <p:cNvPr id="32772" name="投影片編號版面配置區 4"/>
          <p:cNvSpPr>
            <a:spLocks noGrp="1"/>
          </p:cNvSpPr>
          <p:nvPr>
            <p:ph type="sldNum" sz="quarter" idx="4294967295"/>
          </p:nvPr>
        </p:nvSpPr>
        <p:spPr bwMode="auto">
          <a:xfrm>
            <a:off x="8524875" y="6491288"/>
            <a:ext cx="568325" cy="323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EB7744C3-3BDB-4870-B691-597E571D341F}" type="slidenum">
              <a:rPr lang="en-US" altLang="zh-TW" sz="1800" smtClean="0">
                <a:latin typeface="Verdana" pitchFamily="34" charset="0"/>
                <a:ea typeface="PMingLiU" pitchFamily="18" charset="-120"/>
              </a:rPr>
              <a:pPr eaLnBrk="1" hangingPunct="1"/>
              <a:t>37</a:t>
            </a:fld>
            <a:endParaRPr lang="en-US" altLang="zh-TW" sz="1800" smtClean="0">
              <a:latin typeface="Verdana" pitchFamily="34" charset="0"/>
              <a:ea typeface="PMingLiU" pitchFamily="18" charset="-120"/>
            </a:endParaRPr>
          </a:p>
        </p:txBody>
      </p:sp>
    </p:spTree>
    <p:extLst>
      <p:ext uri="{BB962C8B-B14F-4D97-AF65-F5344CB8AC3E}">
        <p14:creationId xmlns:p14="http://schemas.microsoft.com/office/powerpoint/2010/main" val="383323298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標題 1"/>
          <p:cNvSpPr>
            <a:spLocks noGrp="1"/>
          </p:cNvSpPr>
          <p:nvPr>
            <p:ph type="title"/>
          </p:nvPr>
        </p:nvSpPr>
        <p:spPr bwMode="auto">
          <a:xfrm>
            <a:off x="293688" y="228600"/>
            <a:ext cx="8574087" cy="554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000" i="0" dirty="0" smtClean="0">
                <a:ea typeface="PMingLiU" pitchFamily="18" charset="-120"/>
              </a:rPr>
              <a:t>AdaBoost.M1</a:t>
            </a:r>
            <a:endParaRPr lang="zh-TW" altLang="en-US" sz="4000" i="0" dirty="0" smtClean="0">
              <a:ea typeface="PMingLiU" pitchFamily="18" charset="-120"/>
            </a:endParaRPr>
          </a:p>
        </p:txBody>
      </p:sp>
      <p:graphicFrame>
        <p:nvGraphicFramePr>
          <p:cNvPr id="33795" name="內容版面配置區 5"/>
          <p:cNvGraphicFramePr>
            <a:graphicFrameLocks noGrp="1" noChangeAspect="1"/>
          </p:cNvGraphicFramePr>
          <p:nvPr>
            <p:ph idx="1"/>
          </p:nvPr>
        </p:nvGraphicFramePr>
        <p:xfrm>
          <a:off x="1312863" y="858838"/>
          <a:ext cx="6670675" cy="5618162"/>
        </p:xfrm>
        <a:graphic>
          <a:graphicData uri="http://schemas.openxmlformats.org/presentationml/2006/ole">
            <mc:AlternateContent xmlns:mc="http://schemas.openxmlformats.org/markup-compatibility/2006">
              <mc:Choice xmlns:v="urn:schemas-microsoft-com:vml" Requires="v">
                <p:oleObj spid="_x0000_s3081" name="Equation" r:id="rId4" imgW="5473700" imgH="4610100" progId="Equation.3">
                  <p:embed/>
                </p:oleObj>
              </mc:Choice>
              <mc:Fallback>
                <p:oleObj name="Equation" r:id="rId4" imgW="5473700" imgH="4610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2863" y="858838"/>
                        <a:ext cx="6670675" cy="5618162"/>
                      </a:xfrm>
                      <a:prstGeom prst="rect">
                        <a:avLst/>
                      </a:prstGeom>
                      <a:solidFill>
                        <a:srgbClr val="CCECFF"/>
                      </a:solidFill>
                      <a:ln w="41275" cmpd="thinThick">
                        <a:solidFill>
                          <a:schemeClr val="tx1"/>
                        </a:solidFill>
                        <a:miter lim="800000"/>
                        <a:headEnd/>
                        <a:tailEnd/>
                      </a:ln>
                    </p:spPr>
                  </p:pic>
                </p:oleObj>
              </mc:Fallback>
            </mc:AlternateContent>
          </a:graphicData>
        </a:graphic>
      </p:graphicFrame>
      <p:sp>
        <p:nvSpPr>
          <p:cNvPr id="33796" name="投影片編號版面配置區 4"/>
          <p:cNvSpPr>
            <a:spLocks noGrp="1"/>
          </p:cNvSpPr>
          <p:nvPr>
            <p:ph type="sldNum" sz="quarter" idx="4294967295"/>
          </p:nvPr>
        </p:nvSpPr>
        <p:spPr bwMode="auto">
          <a:xfrm>
            <a:off x="8524875" y="6491288"/>
            <a:ext cx="568325" cy="323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B863570F-43F4-4755-B6F7-8ED4B5E652B3}" type="slidenum">
              <a:rPr lang="en-US" altLang="zh-TW" sz="1800" smtClean="0">
                <a:latin typeface="Verdana" pitchFamily="34" charset="0"/>
                <a:ea typeface="PMingLiU" pitchFamily="18" charset="-120"/>
              </a:rPr>
              <a:pPr eaLnBrk="1" hangingPunct="1"/>
              <a:t>38</a:t>
            </a:fld>
            <a:endParaRPr lang="en-US" altLang="zh-TW" sz="1800" smtClean="0">
              <a:latin typeface="Verdana" pitchFamily="34" charset="0"/>
              <a:ea typeface="PMingLiU" pitchFamily="18" charset="-120"/>
            </a:endParaRPr>
          </a:p>
        </p:txBody>
      </p:sp>
    </p:spTree>
    <p:extLst>
      <p:ext uri="{BB962C8B-B14F-4D97-AF65-F5344CB8AC3E}">
        <p14:creationId xmlns:p14="http://schemas.microsoft.com/office/powerpoint/2010/main" val="35697350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p:cNvSpPr>
            <a:spLocks noGrp="1"/>
          </p:cNvSpPr>
          <p:nvPr>
            <p:ph type="title"/>
          </p:nvPr>
        </p:nvSpPr>
        <p:spPr bwMode="auto">
          <a:xfrm>
            <a:off x="293688" y="284163"/>
            <a:ext cx="8574087" cy="554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000" dirty="0" smtClean="0">
                <a:ea typeface="PMingLiU" pitchFamily="18" charset="-120"/>
              </a:rPr>
              <a:t>AdaBoost.M1</a:t>
            </a:r>
            <a:r>
              <a:rPr lang="en-US" altLang="zh-TW" sz="4000" dirty="0" smtClean="0">
                <a:latin typeface="Verdana" pitchFamily="34" charset="0"/>
                <a:ea typeface="PMingLiU" pitchFamily="18" charset="-120"/>
              </a:rPr>
              <a:t> </a:t>
            </a:r>
            <a:endParaRPr lang="zh-TW" altLang="en-US" sz="4000" dirty="0" smtClean="0">
              <a:latin typeface="Verdana" pitchFamily="34" charset="0"/>
              <a:ea typeface="PMingLiU" pitchFamily="18" charset="-120"/>
            </a:endParaRPr>
          </a:p>
        </p:txBody>
      </p:sp>
      <p:sp>
        <p:nvSpPr>
          <p:cNvPr id="34819" name="內容版面配置區 2"/>
          <p:cNvSpPr>
            <a:spLocks noGrp="1"/>
          </p:cNvSpPr>
          <p:nvPr>
            <p:ph idx="1"/>
          </p:nvPr>
        </p:nvSpPr>
        <p:spPr bwMode="auto">
          <a:xfrm>
            <a:off x="296863" y="1033463"/>
            <a:ext cx="8682037" cy="1176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2000" b="0" dirty="0" err="1" smtClean="0">
                <a:ea typeface="PMingLiU" pitchFamily="18" charset="-120"/>
              </a:rPr>
              <a:t>AdaBoost</a:t>
            </a:r>
            <a:r>
              <a:rPr lang="en-US" altLang="zh-TW" sz="2000" b="0" dirty="0" smtClean="0">
                <a:ea typeface="PMingLiU" pitchFamily="18" charset="-120"/>
              </a:rPr>
              <a:t> algorithm is sequential; classifier (CK-1) is created before classifier CK</a:t>
            </a:r>
            <a:endParaRPr lang="zh-TW" altLang="en-US" sz="2000" b="0" dirty="0" smtClean="0">
              <a:ea typeface="PMingLiU" pitchFamily="18" charset="-120"/>
            </a:endParaRPr>
          </a:p>
        </p:txBody>
      </p:sp>
      <p:sp>
        <p:nvSpPr>
          <p:cNvPr id="34820" name="投影片編號版面配置區 4"/>
          <p:cNvSpPr>
            <a:spLocks noGrp="1"/>
          </p:cNvSpPr>
          <p:nvPr>
            <p:ph type="sldNum" sz="quarter" idx="4294967295"/>
          </p:nvPr>
        </p:nvSpPr>
        <p:spPr bwMode="auto">
          <a:xfrm>
            <a:off x="8524875" y="6491288"/>
            <a:ext cx="568325" cy="323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17638BD2-3196-4399-B75C-C07C5A03557C}" type="slidenum">
              <a:rPr lang="en-US" altLang="zh-TW" sz="1800" smtClean="0">
                <a:latin typeface="Verdana" pitchFamily="34" charset="0"/>
                <a:ea typeface="PMingLiU" pitchFamily="18" charset="-120"/>
              </a:rPr>
              <a:pPr eaLnBrk="1" hangingPunct="1"/>
              <a:t>39</a:t>
            </a:fld>
            <a:endParaRPr lang="en-US" altLang="zh-TW" sz="1800" smtClean="0">
              <a:latin typeface="Verdana" pitchFamily="34" charset="0"/>
              <a:ea typeface="PMingLiU" pitchFamily="18" charset="-120"/>
            </a:endParaRPr>
          </a:p>
        </p:txBody>
      </p:sp>
      <p:pic>
        <p:nvPicPr>
          <p:cNvPr id="348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9" y="1710946"/>
            <a:ext cx="6524625" cy="5024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845417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bwMode="auto">
          <a:xfrm>
            <a:off x="0" y="581025"/>
            <a:ext cx="9144000" cy="638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3100" dirty="0" smtClean="0">
                <a:ea typeface="PMingLiU" pitchFamily="18" charset="-120"/>
              </a:rPr>
              <a:t>Ensemble-based Systems in Decision Making  </a:t>
            </a:r>
            <a:endParaRPr lang="zh-TW" altLang="en-US" sz="3100" dirty="0" smtClean="0">
              <a:ea typeface="PMingLiU" pitchFamily="18" charset="-120"/>
            </a:endParaRPr>
          </a:p>
        </p:txBody>
      </p:sp>
      <p:sp>
        <p:nvSpPr>
          <p:cNvPr id="15364" name="投影片編號版面配置區 4"/>
          <p:cNvSpPr>
            <a:spLocks noGrp="1"/>
          </p:cNvSpPr>
          <p:nvPr>
            <p:ph type="sldNum" sz="quarter" idx="4294967295"/>
          </p:nvPr>
        </p:nvSpPr>
        <p:spPr bwMode="auto">
          <a:xfrm>
            <a:off x="8524875" y="6491288"/>
            <a:ext cx="568325" cy="323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A187E8A1-3918-436D-A61B-DD8D6CB2960B}" type="slidenum">
              <a:rPr lang="en-US" altLang="zh-TW" sz="1800" smtClean="0">
                <a:latin typeface="Verdana" pitchFamily="34" charset="0"/>
                <a:ea typeface="PMingLiU" pitchFamily="18" charset="-120"/>
              </a:rPr>
              <a:pPr eaLnBrk="1" hangingPunct="1"/>
              <a:t>4</a:t>
            </a:fld>
            <a:endParaRPr lang="en-US" altLang="zh-TW" sz="1800" smtClean="0">
              <a:latin typeface="Verdana" pitchFamily="34" charset="0"/>
              <a:ea typeface="PMingLiU" pitchFamily="18" charset="-120"/>
            </a:endParaRPr>
          </a:p>
        </p:txBody>
      </p:sp>
      <p:sp>
        <p:nvSpPr>
          <p:cNvPr id="6" name="TextBox 5"/>
          <p:cNvSpPr txBox="1"/>
          <p:nvPr/>
        </p:nvSpPr>
        <p:spPr>
          <a:xfrm>
            <a:off x="260350" y="1683127"/>
            <a:ext cx="8750300" cy="4031873"/>
          </a:xfrm>
          <a:prstGeom prst="rect">
            <a:avLst/>
          </a:prstGeom>
          <a:noFill/>
        </p:spPr>
        <p:txBody>
          <a:bodyPr>
            <a:spAutoFit/>
          </a:bodyPr>
          <a:lstStyle/>
          <a:p>
            <a:pPr marL="234950" indent="-234950">
              <a:buFont typeface="Arial" pitchFamily="34" charset="0"/>
              <a:buChar char="•"/>
              <a:defRPr/>
            </a:pPr>
            <a:r>
              <a:rPr lang="en-US" sz="2400" dirty="0"/>
              <a:t>For many tasks, </a:t>
            </a:r>
            <a:r>
              <a:rPr lang="en-US" sz="2400" dirty="0">
                <a:solidFill>
                  <a:schemeClr val="tx2">
                    <a:lumMod val="75000"/>
                    <a:lumOff val="25000"/>
                  </a:schemeClr>
                </a:solidFill>
              </a:rPr>
              <a:t>we often seek second opinion </a:t>
            </a:r>
            <a:r>
              <a:rPr lang="en-US" sz="2400" dirty="0"/>
              <a:t>before making a decision, sometimes many more</a:t>
            </a:r>
          </a:p>
          <a:p>
            <a:pPr marL="692150" lvl="1" indent="-234950">
              <a:buFont typeface="Arial" pitchFamily="34" charset="0"/>
              <a:buChar char="•"/>
              <a:defRPr/>
            </a:pPr>
            <a:r>
              <a:rPr lang="en-US" sz="2200" dirty="0"/>
              <a:t>Consulting different doctors before  a major surgery</a:t>
            </a:r>
          </a:p>
          <a:p>
            <a:pPr marL="692150" lvl="1" indent="-234950">
              <a:buFont typeface="Arial" pitchFamily="34" charset="0"/>
              <a:buChar char="•"/>
              <a:defRPr/>
            </a:pPr>
            <a:r>
              <a:rPr lang="en-US" sz="2200" dirty="0"/>
              <a:t>Reading reviews before buying  a product</a:t>
            </a:r>
          </a:p>
          <a:p>
            <a:pPr marL="692150" lvl="1" indent="-234950">
              <a:buFont typeface="Arial" pitchFamily="34" charset="0"/>
              <a:buChar char="•"/>
              <a:defRPr/>
            </a:pPr>
            <a:r>
              <a:rPr lang="en-US" sz="2200" dirty="0"/>
              <a:t>Requesting references before hiring someone</a:t>
            </a:r>
          </a:p>
          <a:p>
            <a:pPr marL="234950" indent="-234950">
              <a:buFont typeface="Arial" pitchFamily="34" charset="0"/>
              <a:buChar char="•"/>
              <a:defRPr/>
            </a:pPr>
            <a:r>
              <a:rPr lang="en-US" sz="2400" dirty="0"/>
              <a:t>We consider </a:t>
            </a:r>
            <a:r>
              <a:rPr lang="en-US" sz="2400" dirty="0">
                <a:solidFill>
                  <a:schemeClr val="tx2">
                    <a:lumMod val="75000"/>
                    <a:lumOff val="25000"/>
                  </a:schemeClr>
                </a:solidFill>
              </a:rPr>
              <a:t>decisions of multiple experts </a:t>
            </a:r>
            <a:r>
              <a:rPr lang="en-US" sz="2400" dirty="0"/>
              <a:t>in our daily lives</a:t>
            </a:r>
          </a:p>
          <a:p>
            <a:pPr marL="234950" indent="-234950">
              <a:buFont typeface="Arial" pitchFamily="34" charset="0"/>
              <a:buChar char="•"/>
              <a:defRPr/>
            </a:pPr>
            <a:r>
              <a:rPr lang="en-US" sz="2400" dirty="0"/>
              <a:t>Why not follow the same strategy in automated decision making?</a:t>
            </a:r>
          </a:p>
          <a:p>
            <a:pPr marL="234950" indent="-234950">
              <a:buFont typeface="Arial" pitchFamily="34" charset="0"/>
              <a:buChar char="•"/>
              <a:defRPr/>
            </a:pPr>
            <a:r>
              <a:rPr lang="en-US" sz="2400" dirty="0"/>
              <a:t>Multiple classifier systems, committee of classifiers, mixture of experts, ensemble based systems</a:t>
            </a:r>
          </a:p>
          <a:p>
            <a:pPr lvl="1">
              <a:defRPr/>
            </a:pPr>
            <a:endParaRPr lang="en-US" sz="2200" dirty="0">
              <a:latin typeface="Verdana" pitchFamily="34" charset="0"/>
            </a:endParaRPr>
          </a:p>
        </p:txBody>
      </p:sp>
    </p:spTree>
    <p:extLst>
      <p:ext uri="{BB962C8B-B14F-4D97-AF65-F5344CB8AC3E}">
        <p14:creationId xmlns:p14="http://schemas.microsoft.com/office/powerpoint/2010/main" val="373480745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標題 1"/>
          <p:cNvSpPr>
            <a:spLocks noGrp="1"/>
          </p:cNvSpPr>
          <p:nvPr>
            <p:ph type="title"/>
          </p:nvPr>
        </p:nvSpPr>
        <p:spPr bwMode="auto">
          <a:xfrm>
            <a:off x="0" y="455613"/>
            <a:ext cx="9144000" cy="839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000" dirty="0" smtClean="0">
                <a:ea typeface="PMingLiU" pitchFamily="18" charset="-120"/>
              </a:rPr>
              <a:t>Boosting</a:t>
            </a:r>
            <a:endParaRPr lang="zh-TW" altLang="en-US" sz="4000" dirty="0" smtClean="0">
              <a:ea typeface="PMingLiU" pitchFamily="18" charset="-120"/>
            </a:endParaRPr>
          </a:p>
        </p:txBody>
      </p:sp>
      <p:sp>
        <p:nvSpPr>
          <p:cNvPr id="35843" name="投影片編號版面配置區 4"/>
          <p:cNvSpPr>
            <a:spLocks noGrp="1"/>
          </p:cNvSpPr>
          <p:nvPr>
            <p:ph type="sldNum" sz="quarter" idx="4294967295"/>
          </p:nvPr>
        </p:nvSpPr>
        <p:spPr bwMode="auto">
          <a:xfrm>
            <a:off x="7866063" y="6704013"/>
            <a:ext cx="568325" cy="323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9399D650-8253-43D4-8825-506D1E2CB8BD}" type="slidenum">
              <a:rPr lang="en-US" altLang="zh-TW" sz="1800" smtClean="0">
                <a:latin typeface="Verdana" pitchFamily="34" charset="0"/>
                <a:ea typeface="PMingLiU" pitchFamily="18" charset="-120"/>
              </a:rPr>
              <a:pPr eaLnBrk="1" hangingPunct="1"/>
              <a:t>40</a:t>
            </a:fld>
            <a:endParaRPr lang="en-US" altLang="zh-TW" sz="1800" smtClean="0">
              <a:latin typeface="Verdana" pitchFamily="34" charset="0"/>
              <a:ea typeface="PMingLiU" pitchFamily="18" charset="-120"/>
            </a:endParaRPr>
          </a:p>
        </p:txBody>
      </p:sp>
      <p:pic>
        <p:nvPicPr>
          <p:cNvPr id="35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578600" cy="4474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191558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標題 1"/>
          <p:cNvSpPr>
            <a:spLocks noGrp="1"/>
          </p:cNvSpPr>
          <p:nvPr>
            <p:ph type="title"/>
          </p:nvPr>
        </p:nvSpPr>
        <p:spPr bwMode="auto">
          <a:xfrm>
            <a:off x="0" y="455613"/>
            <a:ext cx="9144000" cy="839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000" dirty="0" err="1" smtClean="0">
                <a:ea typeface="PMingLiU" pitchFamily="18" charset="-120"/>
              </a:rPr>
              <a:t>AdaBoost</a:t>
            </a:r>
            <a:r>
              <a:rPr lang="en-US" altLang="zh-TW" sz="4000" dirty="0" smtClean="0">
                <a:ea typeface="PMingLiU" pitchFamily="18" charset="-120"/>
              </a:rPr>
              <a:t> Performance</a:t>
            </a:r>
            <a:endParaRPr lang="zh-TW" altLang="en-US" sz="4000" dirty="0" smtClean="0">
              <a:ea typeface="PMingLiU" pitchFamily="18" charset="-120"/>
            </a:endParaRPr>
          </a:p>
        </p:txBody>
      </p:sp>
      <p:sp>
        <p:nvSpPr>
          <p:cNvPr id="36867" name="投影片編號版面配置區 4"/>
          <p:cNvSpPr>
            <a:spLocks noGrp="1"/>
          </p:cNvSpPr>
          <p:nvPr>
            <p:ph type="sldNum" sz="quarter" idx="4294967295"/>
          </p:nvPr>
        </p:nvSpPr>
        <p:spPr bwMode="auto">
          <a:xfrm>
            <a:off x="7934325" y="5918200"/>
            <a:ext cx="638175" cy="417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F3B51A17-F5C6-4CA5-9B96-E2F03E8C724C}" type="slidenum">
              <a:rPr lang="en-US" altLang="zh-TW" sz="1800" smtClean="0">
                <a:latin typeface="Verdana" pitchFamily="34" charset="0"/>
                <a:ea typeface="PMingLiU" pitchFamily="18" charset="-120"/>
              </a:rPr>
              <a:pPr eaLnBrk="1" hangingPunct="1"/>
              <a:t>41</a:t>
            </a:fld>
            <a:endParaRPr lang="en-US" altLang="zh-TW" sz="1800" smtClean="0">
              <a:latin typeface="Verdana" pitchFamily="34" charset="0"/>
              <a:ea typeface="PMingLiU" pitchFamily="18" charset="-120"/>
            </a:endParaRPr>
          </a:p>
        </p:txBody>
      </p:sp>
      <p:pic>
        <p:nvPicPr>
          <p:cNvPr id="368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66800"/>
            <a:ext cx="5742960" cy="395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內容版面配置區 2"/>
          <p:cNvSpPr>
            <a:spLocks noGrp="1"/>
          </p:cNvSpPr>
          <p:nvPr>
            <p:ph idx="1"/>
          </p:nvPr>
        </p:nvSpPr>
        <p:spPr bwMode="auto">
          <a:xfrm>
            <a:off x="481013" y="5257800"/>
            <a:ext cx="8434387" cy="160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2000" b="0" dirty="0" smtClean="0">
                <a:ea typeface="PMingLiU" pitchFamily="18" charset="-120"/>
              </a:rPr>
              <a:t>In most practical cases, the ensemble error decreases very rapidly in the first few iterations, and approaches zero or stabilizes as new classifiers are added</a:t>
            </a:r>
          </a:p>
        </p:txBody>
      </p:sp>
    </p:spTree>
    <p:extLst>
      <p:ext uri="{BB962C8B-B14F-4D97-AF65-F5344CB8AC3E}">
        <p14:creationId xmlns:p14="http://schemas.microsoft.com/office/powerpoint/2010/main" val="102315404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4294967295"/>
          </p:nvPr>
        </p:nvSpPr>
        <p:spPr>
          <a:xfrm>
            <a:off x="7086600" y="6400800"/>
            <a:ext cx="1905000" cy="304800"/>
          </a:xfrm>
          <a:prstGeom prst="rect">
            <a:avLst/>
          </a:prstGeom>
          <a:noFill/>
        </p:spPr>
        <p:txBody>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fld id="{04704282-608F-4996-963E-1984CAADF7DA}" type="slidenum">
              <a:rPr lang="en-US" altLang="en-US" sz="1800">
                <a:solidFill>
                  <a:schemeClr val="tx2"/>
                </a:solidFill>
              </a:rPr>
              <a:pPr eaLnBrk="1" hangingPunct="1"/>
              <a:t>42</a:t>
            </a:fld>
            <a:endParaRPr lang="en-US" altLang="en-US" sz="1800">
              <a:solidFill>
                <a:schemeClr val="tx2"/>
              </a:solidFill>
            </a:endParaRPr>
          </a:p>
        </p:txBody>
      </p:sp>
      <p:sp>
        <p:nvSpPr>
          <p:cNvPr id="64515" name="Rectangle 2"/>
          <p:cNvSpPr>
            <a:spLocks noGrp="1" noChangeArrowheads="1"/>
          </p:cNvSpPr>
          <p:nvPr>
            <p:ph type="title"/>
          </p:nvPr>
        </p:nvSpPr>
        <p:spPr/>
        <p:txBody>
          <a:bodyPr/>
          <a:lstStyle/>
          <a:p>
            <a:pPr eaLnBrk="1" hangingPunct="1"/>
            <a:r>
              <a:rPr lang="fr-BE" altLang="en-US" dirty="0" smtClean="0"/>
              <a:t>MART (multiple additive </a:t>
            </a:r>
            <a:r>
              <a:rPr lang="fr-BE" altLang="en-US" dirty="0" err="1" smtClean="0"/>
              <a:t>regression</a:t>
            </a:r>
            <a:r>
              <a:rPr lang="fr-BE" altLang="en-US" dirty="0" smtClean="0"/>
              <a:t> </a:t>
            </a:r>
            <a:r>
              <a:rPr lang="fr-BE" altLang="en-US" dirty="0" err="1" smtClean="0"/>
              <a:t>trees</a:t>
            </a:r>
            <a:r>
              <a:rPr lang="fr-BE" altLang="en-US" dirty="0" smtClean="0"/>
              <a:t>)</a:t>
            </a:r>
            <a:endParaRPr lang="en-GB" altLang="en-US" dirty="0" smtClean="0"/>
          </a:p>
        </p:txBody>
      </p:sp>
      <p:sp>
        <p:nvSpPr>
          <p:cNvPr id="64516" name="Rectangle 3"/>
          <p:cNvSpPr>
            <a:spLocks noGrp="1" noChangeArrowheads="1"/>
          </p:cNvSpPr>
          <p:nvPr>
            <p:ph type="body" idx="1"/>
          </p:nvPr>
        </p:nvSpPr>
        <p:spPr>
          <a:xfrm>
            <a:off x="381000" y="1752600"/>
            <a:ext cx="8839200" cy="4343400"/>
          </a:xfrm>
        </p:spPr>
        <p:txBody>
          <a:bodyPr/>
          <a:lstStyle/>
          <a:p>
            <a:pPr eaLnBrk="1" hangingPunct="1">
              <a:buFontTx/>
              <a:buNone/>
            </a:pPr>
            <a:r>
              <a:rPr lang="fr-BE" altLang="en-US" sz="2400" b="0" dirty="0" smtClean="0"/>
              <a:t>MART </a:t>
            </a:r>
            <a:r>
              <a:rPr lang="fr-BE" altLang="en-US" sz="2400" b="0" dirty="0" err="1" smtClean="0"/>
              <a:t>is</a:t>
            </a:r>
            <a:r>
              <a:rPr lang="fr-BE" altLang="en-US" sz="2400" b="0" dirty="0" smtClean="0"/>
              <a:t> a </a:t>
            </a:r>
            <a:r>
              <a:rPr lang="fr-BE" altLang="en-US" sz="2400" b="0" dirty="0" err="1" smtClean="0"/>
              <a:t>boosting</a:t>
            </a:r>
            <a:r>
              <a:rPr lang="fr-BE" altLang="en-US" sz="2400" b="0" dirty="0" smtClean="0"/>
              <a:t> </a:t>
            </a:r>
            <a:r>
              <a:rPr lang="fr-BE" altLang="en-US" sz="2400" b="0" dirty="0" err="1" smtClean="0"/>
              <a:t>algorithm</a:t>
            </a:r>
            <a:r>
              <a:rPr lang="fr-BE" altLang="en-US" sz="2400" b="0" dirty="0" smtClean="0"/>
              <a:t> for </a:t>
            </a:r>
            <a:r>
              <a:rPr lang="fr-BE" altLang="en-US" sz="2400" b="0" dirty="0" err="1" smtClean="0"/>
              <a:t>regression</a:t>
            </a:r>
            <a:endParaRPr lang="fr-BE" altLang="en-US" sz="2400" b="0" dirty="0" smtClean="0"/>
          </a:p>
          <a:p>
            <a:pPr eaLnBrk="1" hangingPunct="1"/>
            <a:endParaRPr lang="fr-BE" altLang="en-US" sz="2400" b="0" dirty="0" smtClean="0"/>
          </a:p>
          <a:p>
            <a:pPr eaLnBrk="1" hangingPunct="1"/>
            <a:r>
              <a:rPr lang="fr-BE" altLang="en-US" sz="2400" b="0" dirty="0" smtClean="0"/>
              <a:t>Input: a </a:t>
            </a:r>
            <a:r>
              <a:rPr lang="fr-BE" altLang="en-US" sz="2400" b="0" dirty="0" err="1" smtClean="0"/>
              <a:t>learning</a:t>
            </a:r>
            <a:r>
              <a:rPr lang="fr-BE" altLang="en-US" sz="2400" b="0" dirty="0" smtClean="0"/>
              <a:t> </a:t>
            </a:r>
            <a:r>
              <a:rPr lang="fr-BE" altLang="en-US" sz="2400" b="0" dirty="0" err="1" smtClean="0"/>
              <a:t>sample</a:t>
            </a:r>
            <a:r>
              <a:rPr lang="fr-BE" altLang="en-US" sz="2400" b="0" dirty="0" smtClean="0"/>
              <a:t> {(</a:t>
            </a:r>
            <a:r>
              <a:rPr lang="fr-BE" altLang="en-US" sz="2400" b="0" i="1" dirty="0" err="1" smtClean="0"/>
              <a:t>x</a:t>
            </a:r>
            <a:r>
              <a:rPr lang="fr-BE" altLang="en-US" sz="2400" b="0" i="1" baseline="-25000" dirty="0" err="1" smtClean="0"/>
              <a:t>i</a:t>
            </a:r>
            <a:r>
              <a:rPr lang="fr-BE" altLang="en-US" sz="2400" b="0" i="1" dirty="0" err="1" smtClean="0"/>
              <a:t>,y</a:t>
            </a:r>
            <a:r>
              <a:rPr lang="fr-BE" altLang="en-US" sz="2400" b="0" i="1" baseline="-25000" dirty="0" err="1" smtClean="0"/>
              <a:t>i</a:t>
            </a:r>
            <a:r>
              <a:rPr lang="fr-BE" altLang="en-US" sz="2400" b="0" dirty="0" smtClean="0"/>
              <a:t>): </a:t>
            </a:r>
            <a:r>
              <a:rPr lang="fr-BE" altLang="en-US" sz="2400" b="0" i="1" dirty="0" smtClean="0"/>
              <a:t>i</a:t>
            </a:r>
            <a:r>
              <a:rPr lang="fr-BE" altLang="en-US" sz="2400" b="0" dirty="0" smtClean="0"/>
              <a:t>=1,…,</a:t>
            </a:r>
            <a:r>
              <a:rPr lang="fr-BE" altLang="en-US" sz="2400" b="0" i="1" dirty="0" smtClean="0"/>
              <a:t>N</a:t>
            </a:r>
            <a:r>
              <a:rPr lang="fr-BE" altLang="en-US" sz="2400" b="0" dirty="0" smtClean="0"/>
              <a:t>}</a:t>
            </a:r>
          </a:p>
          <a:p>
            <a:pPr eaLnBrk="1" hangingPunct="1"/>
            <a:r>
              <a:rPr lang="fr-BE" altLang="en-US" sz="2400" b="0" dirty="0" err="1" smtClean="0"/>
              <a:t>Initialize</a:t>
            </a:r>
            <a:r>
              <a:rPr lang="fr-BE" altLang="en-US" sz="2400" b="0" dirty="0" smtClean="0"/>
              <a:t> </a:t>
            </a:r>
          </a:p>
          <a:p>
            <a:pPr lvl="1" eaLnBrk="1" hangingPunct="1"/>
            <a:r>
              <a:rPr lang="en-US" altLang="en-US" sz="2000" i="1" dirty="0" smtClean="0">
                <a:cs typeface="Arial" charset="0"/>
              </a:rPr>
              <a:t>ŷ</a:t>
            </a:r>
            <a:r>
              <a:rPr lang="fr-BE" altLang="en-US" sz="2000" baseline="-25000" dirty="0" smtClean="0"/>
              <a:t>0</a:t>
            </a:r>
            <a:r>
              <a:rPr lang="en-GB" altLang="en-US" sz="2000" dirty="0" smtClean="0"/>
              <a:t>(</a:t>
            </a:r>
            <a:r>
              <a:rPr lang="en-GB" altLang="en-US" sz="2000" i="1" dirty="0" smtClean="0"/>
              <a:t>x</a:t>
            </a:r>
            <a:r>
              <a:rPr lang="en-GB" altLang="en-US" sz="2000" dirty="0" smtClean="0"/>
              <a:t>) </a:t>
            </a:r>
            <a:r>
              <a:rPr lang="fr-BE" altLang="en-US" sz="2000" dirty="0" smtClean="0"/>
              <a:t>= 1/</a:t>
            </a:r>
            <a:r>
              <a:rPr lang="fr-BE" altLang="en-US" sz="2000" i="1" dirty="0" smtClean="0"/>
              <a:t>N</a:t>
            </a:r>
            <a:r>
              <a:rPr lang="fr-BE" altLang="en-US" sz="2000" dirty="0" smtClean="0"/>
              <a:t> </a:t>
            </a:r>
            <a:r>
              <a:rPr lang="fr-BE" altLang="en-US" sz="2000" dirty="0" err="1" smtClean="0"/>
              <a:t>å</a:t>
            </a:r>
            <a:r>
              <a:rPr lang="fr-BE" altLang="en-US" sz="2000" baseline="-25000" dirty="0" err="1" smtClean="0"/>
              <a:t>i</a:t>
            </a:r>
            <a:r>
              <a:rPr lang="fr-BE" altLang="en-US" sz="2000" dirty="0" smtClean="0"/>
              <a:t> y</a:t>
            </a:r>
            <a:r>
              <a:rPr lang="fr-BE" altLang="en-US" sz="2000" baseline="-25000" dirty="0" smtClean="0"/>
              <a:t>i</a:t>
            </a:r>
            <a:r>
              <a:rPr lang="fr-BE" altLang="en-US" sz="2000" dirty="0" smtClean="0"/>
              <a:t> ; </a:t>
            </a:r>
            <a:r>
              <a:rPr lang="fr-BE" altLang="en-US" sz="2000" i="1" dirty="0" smtClean="0"/>
              <a:t>r</a:t>
            </a:r>
            <a:r>
              <a:rPr lang="fr-BE" altLang="en-US" sz="2000" i="1" baseline="-25000" dirty="0" smtClean="0"/>
              <a:t>i</a:t>
            </a:r>
            <a:r>
              <a:rPr lang="fr-BE" altLang="en-US" sz="2000" dirty="0" smtClean="0"/>
              <a:t>=</a:t>
            </a:r>
            <a:r>
              <a:rPr lang="fr-BE" altLang="en-US" sz="2000" i="1" dirty="0" smtClean="0"/>
              <a:t>y</a:t>
            </a:r>
            <a:r>
              <a:rPr lang="fr-BE" altLang="en-US" sz="2000" i="1" baseline="-25000" dirty="0" smtClean="0"/>
              <a:t>i</a:t>
            </a:r>
            <a:r>
              <a:rPr lang="fr-BE" altLang="en-US" sz="2000" dirty="0" smtClean="0"/>
              <a:t>, </a:t>
            </a:r>
            <a:r>
              <a:rPr lang="fr-BE" altLang="en-US" sz="2000" i="1" dirty="0" smtClean="0"/>
              <a:t>i</a:t>
            </a:r>
            <a:r>
              <a:rPr lang="fr-BE" altLang="en-US" sz="2000" dirty="0" smtClean="0"/>
              <a:t>=1,…,</a:t>
            </a:r>
            <a:r>
              <a:rPr lang="fr-BE" altLang="en-US" sz="2000" i="1" dirty="0" smtClean="0"/>
              <a:t>N</a:t>
            </a:r>
            <a:endParaRPr lang="fr-BE" altLang="en-US" sz="2000" i="1" baseline="-25000" dirty="0" smtClean="0"/>
          </a:p>
          <a:p>
            <a:pPr eaLnBrk="1" hangingPunct="1"/>
            <a:r>
              <a:rPr lang="fr-BE" altLang="en-US" sz="2400" b="0" dirty="0" smtClean="0"/>
              <a:t>For </a:t>
            </a:r>
            <a:r>
              <a:rPr lang="fr-BE" altLang="en-US" sz="2400" b="0" i="1" dirty="0" smtClean="0"/>
              <a:t>t</a:t>
            </a:r>
            <a:r>
              <a:rPr lang="fr-BE" altLang="en-US" sz="2400" b="0" dirty="0" smtClean="0"/>
              <a:t>=1 to </a:t>
            </a:r>
            <a:r>
              <a:rPr lang="fr-BE" altLang="en-US" sz="2400" b="0" i="1" dirty="0" smtClean="0"/>
              <a:t>T</a:t>
            </a:r>
            <a:r>
              <a:rPr lang="fr-BE" altLang="en-US" sz="2400" b="0" dirty="0" smtClean="0"/>
              <a:t>:</a:t>
            </a:r>
          </a:p>
          <a:p>
            <a:pPr lvl="1" eaLnBrk="1" hangingPunct="1"/>
            <a:r>
              <a:rPr lang="fr-BE" altLang="en-US" sz="2000" dirty="0" smtClean="0"/>
              <a:t>For </a:t>
            </a:r>
            <a:r>
              <a:rPr lang="fr-BE" altLang="en-US" sz="2000" i="1" dirty="0" smtClean="0"/>
              <a:t>i</a:t>
            </a:r>
            <a:r>
              <a:rPr lang="fr-BE" altLang="en-US" sz="2000" dirty="0" smtClean="0"/>
              <a:t>=1 to </a:t>
            </a:r>
            <a:r>
              <a:rPr lang="fr-BE" altLang="en-US" sz="2000" i="1" dirty="0" smtClean="0"/>
              <a:t>N</a:t>
            </a:r>
            <a:r>
              <a:rPr lang="fr-BE" altLang="en-US" sz="2000" dirty="0" smtClean="0"/>
              <a:t>, </a:t>
            </a:r>
            <a:r>
              <a:rPr lang="fr-BE" altLang="en-US" sz="2000" dirty="0" err="1" smtClean="0"/>
              <a:t>compute</a:t>
            </a:r>
            <a:r>
              <a:rPr lang="fr-BE" altLang="en-US" sz="2000" dirty="0" smtClean="0"/>
              <a:t> the </a:t>
            </a:r>
            <a:r>
              <a:rPr lang="fr-BE" altLang="en-US" sz="2000" dirty="0" err="1" smtClean="0"/>
              <a:t>residuals</a:t>
            </a:r>
            <a:endParaRPr lang="fr-BE" altLang="en-US" sz="2000" dirty="0" smtClean="0"/>
          </a:p>
          <a:p>
            <a:pPr lvl="1" eaLnBrk="1" hangingPunct="1">
              <a:buFontTx/>
              <a:buNone/>
            </a:pPr>
            <a:r>
              <a:rPr lang="fr-BE" altLang="en-US" sz="2000" dirty="0" smtClean="0"/>
              <a:t>			</a:t>
            </a:r>
            <a:r>
              <a:rPr lang="fr-BE" altLang="en-US" sz="2000" i="1" dirty="0" smtClean="0"/>
              <a:t>r</a:t>
            </a:r>
            <a:r>
              <a:rPr lang="fr-BE" altLang="en-US" sz="2000" i="1" baseline="-25000" dirty="0" smtClean="0"/>
              <a:t>i</a:t>
            </a:r>
            <a:r>
              <a:rPr lang="fr-BE" altLang="en-US" sz="2000" dirty="0" smtClean="0"/>
              <a:t> </a:t>
            </a:r>
            <a:r>
              <a:rPr lang="fr-BE" altLang="en-US" sz="2000" dirty="0" smtClean="0">
                <a:sym typeface="Symbol" pitchFamily="18" charset="2"/>
              </a:rPr>
              <a:t></a:t>
            </a:r>
            <a:r>
              <a:rPr lang="fr-BE" altLang="en-US" sz="2000" dirty="0" smtClean="0"/>
              <a:t> </a:t>
            </a:r>
            <a:r>
              <a:rPr lang="fr-BE" altLang="en-US" sz="2000" i="1" dirty="0" smtClean="0"/>
              <a:t>r</a:t>
            </a:r>
            <a:r>
              <a:rPr lang="fr-BE" altLang="en-US" sz="2000" i="1" baseline="-25000" dirty="0" smtClean="0"/>
              <a:t>i </a:t>
            </a:r>
            <a:r>
              <a:rPr lang="fr-BE" altLang="en-US" sz="2000" dirty="0" smtClean="0"/>
              <a:t>-</a:t>
            </a:r>
            <a:r>
              <a:rPr lang="en-US" altLang="en-US" sz="2000" i="1" dirty="0" smtClean="0">
                <a:cs typeface="Arial" charset="0"/>
              </a:rPr>
              <a:t>ŷ</a:t>
            </a:r>
            <a:r>
              <a:rPr lang="en-US" altLang="en-US" sz="2000" i="1" baseline="-25000" dirty="0" smtClean="0">
                <a:cs typeface="Arial" charset="0"/>
              </a:rPr>
              <a:t>t-1</a:t>
            </a:r>
            <a:r>
              <a:rPr lang="en-US" altLang="en-US" sz="2000" i="1" dirty="0" smtClean="0">
                <a:cs typeface="Arial" charset="0"/>
              </a:rPr>
              <a:t>(x</a:t>
            </a:r>
            <a:r>
              <a:rPr lang="en-US" altLang="en-US" sz="2000" i="1" baseline="-25000" dirty="0" smtClean="0">
                <a:cs typeface="Arial" charset="0"/>
              </a:rPr>
              <a:t>i</a:t>
            </a:r>
            <a:r>
              <a:rPr lang="en-US" altLang="en-US" sz="2000" i="1" dirty="0" smtClean="0">
                <a:cs typeface="Arial" charset="0"/>
              </a:rPr>
              <a:t>)</a:t>
            </a:r>
          </a:p>
          <a:p>
            <a:pPr lvl="1" eaLnBrk="1" hangingPunct="1"/>
            <a:r>
              <a:rPr lang="en-US" altLang="en-US" sz="2000" dirty="0" smtClean="0">
                <a:cs typeface="Arial" charset="0"/>
              </a:rPr>
              <a:t>Build a regression tree from the learning sample </a:t>
            </a:r>
            <a:r>
              <a:rPr lang="fr-BE" altLang="en-US" sz="2000" dirty="0" smtClean="0"/>
              <a:t>{(</a:t>
            </a:r>
            <a:r>
              <a:rPr lang="fr-BE" altLang="en-US" sz="2000" i="1" dirty="0" err="1" smtClean="0"/>
              <a:t>x</a:t>
            </a:r>
            <a:r>
              <a:rPr lang="fr-BE" altLang="en-US" sz="2000" i="1" baseline="-25000" dirty="0" err="1" smtClean="0"/>
              <a:t>i</a:t>
            </a:r>
            <a:r>
              <a:rPr lang="fr-BE" altLang="en-US" sz="2000" i="1" dirty="0" err="1" smtClean="0"/>
              <a:t>,r</a:t>
            </a:r>
            <a:r>
              <a:rPr lang="fr-BE" altLang="en-US" sz="2000" i="1" baseline="-25000" dirty="0" err="1" smtClean="0"/>
              <a:t>i</a:t>
            </a:r>
            <a:r>
              <a:rPr lang="fr-BE" altLang="en-US" sz="2000" dirty="0" smtClean="0"/>
              <a:t>): </a:t>
            </a:r>
            <a:r>
              <a:rPr lang="fr-BE" altLang="en-US" sz="2000" i="1" dirty="0" smtClean="0"/>
              <a:t>i</a:t>
            </a:r>
            <a:r>
              <a:rPr lang="fr-BE" altLang="en-US" sz="2000" dirty="0" smtClean="0"/>
              <a:t>=1,…,</a:t>
            </a:r>
            <a:r>
              <a:rPr lang="fr-BE" altLang="en-US" sz="2000" i="1" dirty="0" smtClean="0"/>
              <a:t>N</a:t>
            </a:r>
            <a:r>
              <a:rPr lang="fr-BE" altLang="en-US" sz="2000" dirty="0" smtClean="0"/>
              <a:t>}</a:t>
            </a:r>
          </a:p>
          <a:p>
            <a:pPr eaLnBrk="1" hangingPunct="1"/>
            <a:r>
              <a:rPr lang="en-US" altLang="en-US" sz="2400" b="0" dirty="0" smtClean="0">
                <a:cs typeface="Arial" charset="0"/>
              </a:rPr>
              <a:t>Return the model </a:t>
            </a:r>
            <a:r>
              <a:rPr lang="en-US" altLang="en-US" sz="2400" b="0" i="1" dirty="0" smtClean="0">
                <a:cs typeface="Arial" charset="0"/>
              </a:rPr>
              <a:t>ŷ</a:t>
            </a:r>
            <a:r>
              <a:rPr lang="en-GB" altLang="en-US" sz="2400" b="0" dirty="0" smtClean="0"/>
              <a:t>(</a:t>
            </a:r>
            <a:r>
              <a:rPr lang="en-GB" altLang="en-US" sz="2400" b="0" i="1" dirty="0" smtClean="0"/>
              <a:t>x</a:t>
            </a:r>
            <a:r>
              <a:rPr lang="en-GB" altLang="en-US" sz="2400" b="0" dirty="0" smtClean="0"/>
              <a:t>)</a:t>
            </a:r>
            <a:r>
              <a:rPr lang="fr-BE" altLang="en-US" sz="2400" b="0" dirty="0" smtClean="0"/>
              <a:t>= </a:t>
            </a:r>
            <a:r>
              <a:rPr lang="en-US" altLang="en-US" sz="2400" b="0" i="1" dirty="0" smtClean="0">
                <a:cs typeface="Arial" charset="0"/>
              </a:rPr>
              <a:t>ŷ</a:t>
            </a:r>
            <a:r>
              <a:rPr lang="fr-BE" altLang="en-US" sz="2400" b="0" baseline="-25000" dirty="0" smtClean="0"/>
              <a:t>0</a:t>
            </a:r>
            <a:r>
              <a:rPr lang="en-GB" altLang="en-US" sz="2400" b="0" dirty="0" smtClean="0"/>
              <a:t>(</a:t>
            </a:r>
            <a:r>
              <a:rPr lang="en-GB" altLang="en-US" sz="2400" b="0" i="1" dirty="0" smtClean="0"/>
              <a:t>x</a:t>
            </a:r>
            <a:r>
              <a:rPr lang="en-GB" altLang="en-US" sz="2400" b="0" dirty="0" smtClean="0"/>
              <a:t>)</a:t>
            </a:r>
            <a:r>
              <a:rPr lang="fr-BE" altLang="en-US" sz="2400" b="0" dirty="0" smtClean="0"/>
              <a:t>+</a:t>
            </a:r>
            <a:r>
              <a:rPr lang="en-US" altLang="en-US" sz="2400" b="0" i="1" dirty="0" smtClean="0">
                <a:cs typeface="Arial" charset="0"/>
              </a:rPr>
              <a:t>ŷ</a:t>
            </a:r>
            <a:r>
              <a:rPr lang="fr-BE" altLang="en-US" sz="2400" b="0" baseline="-25000" dirty="0" smtClean="0"/>
              <a:t>1</a:t>
            </a:r>
            <a:r>
              <a:rPr lang="en-GB" altLang="en-US" sz="2400" b="0" dirty="0" smtClean="0"/>
              <a:t>(</a:t>
            </a:r>
            <a:r>
              <a:rPr lang="en-GB" altLang="en-US" sz="2400" b="0" i="1" dirty="0" smtClean="0"/>
              <a:t>x</a:t>
            </a:r>
            <a:r>
              <a:rPr lang="en-GB" altLang="en-US" sz="2400" b="0" dirty="0" smtClean="0"/>
              <a:t>)</a:t>
            </a:r>
            <a:r>
              <a:rPr lang="fr-BE" altLang="en-US" sz="2400" b="0" dirty="0" smtClean="0"/>
              <a:t>+…+</a:t>
            </a:r>
            <a:r>
              <a:rPr lang="en-US" altLang="en-US" sz="2400" b="0" i="1" dirty="0" smtClean="0">
                <a:cs typeface="Arial" charset="0"/>
              </a:rPr>
              <a:t>ŷ</a:t>
            </a:r>
            <a:r>
              <a:rPr lang="fr-BE" altLang="en-US" sz="2400" b="0" i="1" baseline="-25000" dirty="0" smtClean="0"/>
              <a:t>T</a:t>
            </a:r>
            <a:r>
              <a:rPr lang="en-GB" altLang="en-US" sz="2400" b="0" dirty="0" smtClean="0"/>
              <a:t>(</a:t>
            </a:r>
            <a:r>
              <a:rPr lang="en-GB" altLang="en-US" sz="2400" b="0" i="1" dirty="0" smtClean="0"/>
              <a:t>x</a:t>
            </a:r>
            <a:r>
              <a:rPr lang="en-GB" altLang="en-US" sz="2400" b="0" dirty="0" smtClean="0"/>
              <a:t>) </a:t>
            </a:r>
          </a:p>
        </p:txBody>
      </p:sp>
    </p:spTree>
    <p:extLst>
      <p:ext uri="{BB962C8B-B14F-4D97-AF65-F5344CB8AC3E}">
        <p14:creationId xmlns:p14="http://schemas.microsoft.com/office/powerpoint/2010/main" val="414086210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4294967295"/>
          </p:nvPr>
        </p:nvSpPr>
        <p:spPr>
          <a:xfrm>
            <a:off x="7086600" y="6400800"/>
            <a:ext cx="1905000" cy="304800"/>
          </a:xfrm>
          <a:prstGeom prst="rect">
            <a:avLst/>
          </a:prstGeom>
          <a:noFill/>
        </p:spPr>
        <p:txBody>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fld id="{3D8EE5C4-40D2-4EF3-AB99-916C31C45334}" type="slidenum">
              <a:rPr lang="en-US" altLang="en-US" sz="1800">
                <a:solidFill>
                  <a:schemeClr val="tx2"/>
                </a:solidFill>
              </a:rPr>
              <a:pPr eaLnBrk="1" hangingPunct="1"/>
              <a:t>43</a:t>
            </a:fld>
            <a:endParaRPr lang="en-US" altLang="en-US" sz="1800">
              <a:solidFill>
                <a:schemeClr val="tx2"/>
              </a:solidFill>
            </a:endParaRPr>
          </a:p>
        </p:txBody>
      </p:sp>
      <p:sp>
        <p:nvSpPr>
          <p:cNvPr id="65539" name="Rectangle 2"/>
          <p:cNvSpPr>
            <a:spLocks noGrp="1" noChangeArrowheads="1"/>
          </p:cNvSpPr>
          <p:nvPr>
            <p:ph type="title"/>
          </p:nvPr>
        </p:nvSpPr>
        <p:spPr/>
        <p:txBody>
          <a:bodyPr/>
          <a:lstStyle/>
          <a:p>
            <a:pPr eaLnBrk="1" hangingPunct="1"/>
            <a:r>
              <a:rPr lang="fr-BE" altLang="en-US" dirty="0" err="1" smtClean="0"/>
              <a:t>Boosting</a:t>
            </a:r>
            <a:r>
              <a:rPr lang="fr-BE" altLang="en-US" dirty="0" smtClean="0"/>
              <a:t> </a:t>
            </a:r>
            <a:r>
              <a:rPr lang="fr-BE" altLang="en-US" dirty="0" err="1"/>
              <a:t>M</a:t>
            </a:r>
            <a:r>
              <a:rPr lang="fr-BE" altLang="en-US" dirty="0" err="1" smtClean="0"/>
              <a:t>ethods</a:t>
            </a:r>
            <a:endParaRPr lang="en-GB" altLang="en-US" dirty="0" smtClean="0"/>
          </a:p>
        </p:txBody>
      </p:sp>
      <p:sp>
        <p:nvSpPr>
          <p:cNvPr id="65540" name="Rectangle 3"/>
          <p:cNvSpPr>
            <a:spLocks noGrp="1" noChangeArrowheads="1"/>
          </p:cNvSpPr>
          <p:nvPr>
            <p:ph type="body" idx="1"/>
          </p:nvPr>
        </p:nvSpPr>
        <p:spPr>
          <a:xfrm>
            <a:off x="228600" y="1524000"/>
            <a:ext cx="8534400" cy="5105400"/>
          </a:xfrm>
        </p:spPr>
        <p:txBody>
          <a:bodyPr/>
          <a:lstStyle/>
          <a:p>
            <a:pPr eaLnBrk="1" hangingPunct="1"/>
            <a:r>
              <a:rPr lang="fr-BE" altLang="en-US" sz="2400" dirty="0" err="1"/>
              <a:t>M</a:t>
            </a:r>
            <a:r>
              <a:rPr lang="fr-BE" altLang="en-US" sz="2400" dirty="0" err="1" smtClean="0"/>
              <a:t>any</a:t>
            </a:r>
            <a:r>
              <a:rPr lang="fr-BE" altLang="en-US" sz="2400" dirty="0" smtClean="0"/>
              <a:t> types of </a:t>
            </a:r>
            <a:r>
              <a:rPr lang="fr-BE" altLang="en-US" sz="2400" dirty="0" err="1" smtClean="0"/>
              <a:t>boosting</a:t>
            </a:r>
            <a:r>
              <a:rPr lang="fr-BE" altLang="en-US" sz="2400" dirty="0"/>
              <a:t> </a:t>
            </a:r>
            <a:r>
              <a:rPr lang="fr-BE" altLang="en-US" sz="2400" dirty="0" err="1" smtClean="0"/>
              <a:t>algorithms</a:t>
            </a:r>
            <a:endParaRPr lang="fr-BE" altLang="en-US" sz="2400" dirty="0" smtClean="0"/>
          </a:p>
          <a:p>
            <a:pPr eaLnBrk="1" hangingPunct="1"/>
            <a:r>
              <a:rPr lang="fr-BE" altLang="en-US" sz="2400" dirty="0" err="1" smtClean="0"/>
              <a:t>Boosting</a:t>
            </a:r>
            <a:r>
              <a:rPr lang="fr-BE" altLang="en-US" sz="2400" dirty="0" smtClean="0"/>
              <a:t> </a:t>
            </a:r>
            <a:r>
              <a:rPr lang="fr-BE" altLang="en-US" sz="2400" dirty="0" err="1" smtClean="0"/>
              <a:t>decision</a:t>
            </a:r>
            <a:r>
              <a:rPr lang="fr-BE" altLang="en-US" sz="2400" dirty="0" smtClean="0"/>
              <a:t>/</a:t>
            </a:r>
            <a:r>
              <a:rPr lang="fr-BE" altLang="en-US" sz="2400" dirty="0" err="1" smtClean="0"/>
              <a:t>regression</a:t>
            </a:r>
            <a:r>
              <a:rPr lang="fr-BE" altLang="en-US" sz="2400" dirty="0" smtClean="0"/>
              <a:t> </a:t>
            </a:r>
            <a:r>
              <a:rPr lang="fr-BE" altLang="en-US" sz="2400" dirty="0" err="1" smtClean="0"/>
              <a:t>trees</a:t>
            </a:r>
            <a:r>
              <a:rPr lang="fr-BE" altLang="en-US" sz="2400" dirty="0" smtClean="0"/>
              <a:t> </a:t>
            </a:r>
            <a:r>
              <a:rPr lang="fr-BE" altLang="en-US" sz="2400" dirty="0" err="1" smtClean="0"/>
              <a:t>improves</a:t>
            </a:r>
            <a:r>
              <a:rPr lang="fr-BE" altLang="en-US" sz="2400" dirty="0" smtClean="0"/>
              <a:t> </a:t>
            </a:r>
            <a:r>
              <a:rPr lang="fr-BE" altLang="en-US" sz="2400" dirty="0" err="1" smtClean="0"/>
              <a:t>their</a:t>
            </a:r>
            <a:r>
              <a:rPr lang="fr-BE" altLang="en-US" sz="2400" dirty="0" smtClean="0"/>
              <a:t> </a:t>
            </a:r>
            <a:r>
              <a:rPr lang="fr-BE" altLang="en-US" sz="2400" dirty="0" err="1" smtClean="0"/>
              <a:t>accuracy</a:t>
            </a:r>
            <a:r>
              <a:rPr lang="fr-BE" altLang="en-US" sz="2400" dirty="0" smtClean="0"/>
              <a:t> </a:t>
            </a:r>
            <a:r>
              <a:rPr lang="fr-BE" altLang="en-US" sz="2400" dirty="0" err="1" smtClean="0"/>
              <a:t>often</a:t>
            </a:r>
            <a:r>
              <a:rPr lang="fr-BE" altLang="en-US" sz="2400" dirty="0" smtClean="0"/>
              <a:t> </a:t>
            </a:r>
            <a:r>
              <a:rPr lang="fr-BE" altLang="en-US" sz="2400" dirty="0" err="1" smtClean="0"/>
              <a:t>dramatically</a:t>
            </a:r>
            <a:endParaRPr lang="fr-BE" altLang="en-US" sz="2400" dirty="0" smtClean="0"/>
          </a:p>
          <a:p>
            <a:pPr eaLnBrk="1" hangingPunct="1"/>
            <a:r>
              <a:rPr lang="fr-BE" altLang="en-US" sz="2400" dirty="0" smtClean="0"/>
              <a:t>For </a:t>
            </a:r>
            <a:r>
              <a:rPr lang="fr-BE" altLang="en-US" sz="2400" dirty="0" err="1"/>
              <a:t>B</a:t>
            </a:r>
            <a:r>
              <a:rPr lang="fr-BE" altLang="en-US" sz="2400" dirty="0" err="1" smtClean="0"/>
              <a:t>oosting</a:t>
            </a:r>
            <a:r>
              <a:rPr lang="fr-BE" altLang="en-US" sz="2400" dirty="0" smtClean="0"/>
              <a:t> to </a:t>
            </a:r>
            <a:r>
              <a:rPr lang="fr-BE" altLang="en-US" sz="2400" dirty="0" err="1" smtClean="0"/>
              <a:t>work</a:t>
            </a:r>
            <a:r>
              <a:rPr lang="fr-BE" altLang="en-US" sz="2400" dirty="0" smtClean="0"/>
              <a:t>, the </a:t>
            </a:r>
            <a:r>
              <a:rPr lang="fr-BE" altLang="en-US" sz="2400" dirty="0" err="1" smtClean="0"/>
              <a:t>models</a:t>
            </a:r>
            <a:r>
              <a:rPr lang="fr-BE" altLang="en-US" sz="2400" dirty="0" smtClean="0"/>
              <a:t> </a:t>
            </a:r>
            <a:r>
              <a:rPr lang="fr-BE" altLang="en-US" sz="2400" dirty="0" err="1" smtClean="0"/>
              <a:t>need</a:t>
            </a:r>
            <a:r>
              <a:rPr lang="fr-BE" altLang="en-US" sz="2400" dirty="0" smtClean="0"/>
              <a:t> not to </a:t>
            </a:r>
            <a:r>
              <a:rPr lang="fr-BE" altLang="en-US" sz="2400" dirty="0" err="1" smtClean="0"/>
              <a:t>be</a:t>
            </a:r>
            <a:r>
              <a:rPr lang="fr-BE" altLang="en-US" sz="2400" dirty="0" smtClean="0"/>
              <a:t> </a:t>
            </a:r>
            <a:r>
              <a:rPr lang="fr-BE" altLang="en-US" sz="2400" dirty="0" err="1" smtClean="0"/>
              <a:t>perfect</a:t>
            </a:r>
            <a:r>
              <a:rPr lang="fr-BE" altLang="en-US" sz="2400" dirty="0" smtClean="0"/>
              <a:t> on the </a:t>
            </a:r>
            <a:r>
              <a:rPr lang="fr-BE" altLang="en-US" sz="2400" dirty="0" err="1" smtClean="0"/>
              <a:t>learning</a:t>
            </a:r>
            <a:r>
              <a:rPr lang="fr-BE" altLang="en-US" sz="2400" dirty="0" smtClean="0"/>
              <a:t> </a:t>
            </a:r>
            <a:r>
              <a:rPr lang="fr-BE" altLang="en-US" sz="2400" dirty="0" err="1" smtClean="0"/>
              <a:t>sample</a:t>
            </a:r>
            <a:endParaRPr lang="fr-BE" altLang="en-US" sz="2400" dirty="0" smtClean="0"/>
          </a:p>
          <a:p>
            <a:pPr eaLnBrk="1" hangingPunct="1"/>
            <a:r>
              <a:rPr lang="fr-BE" altLang="en-US" sz="2400" dirty="0" err="1" smtClean="0"/>
              <a:t>With</a:t>
            </a:r>
            <a:r>
              <a:rPr lang="fr-BE" altLang="en-US" sz="2400" dirty="0" smtClean="0"/>
              <a:t> </a:t>
            </a:r>
            <a:r>
              <a:rPr lang="fr-BE" altLang="en-US" sz="2400" dirty="0" err="1" smtClean="0"/>
              <a:t>trees</a:t>
            </a:r>
            <a:r>
              <a:rPr lang="fr-BE" altLang="en-US" sz="2400" dirty="0" smtClean="0"/>
              <a:t>, </a:t>
            </a:r>
            <a:r>
              <a:rPr lang="fr-BE" altLang="en-US" sz="2400" dirty="0" err="1" smtClean="0"/>
              <a:t>there</a:t>
            </a:r>
            <a:r>
              <a:rPr lang="fr-BE" altLang="en-US" sz="2400" dirty="0" smtClean="0"/>
              <a:t> are </a:t>
            </a:r>
            <a:r>
              <a:rPr lang="fr-BE" altLang="en-US" sz="2400" dirty="0" err="1" smtClean="0"/>
              <a:t>two</a:t>
            </a:r>
            <a:r>
              <a:rPr lang="fr-BE" altLang="en-US" sz="2400" dirty="0" smtClean="0"/>
              <a:t> possible </a:t>
            </a:r>
            <a:r>
              <a:rPr lang="fr-BE" altLang="en-US" sz="2400" dirty="0" err="1" smtClean="0"/>
              <a:t>strategies</a:t>
            </a:r>
            <a:r>
              <a:rPr lang="fr-BE" altLang="en-US" sz="2400" dirty="0" smtClean="0"/>
              <a:t>:</a:t>
            </a:r>
          </a:p>
          <a:p>
            <a:pPr lvl="1" eaLnBrk="1" hangingPunct="1"/>
            <a:r>
              <a:rPr lang="fr-BE" altLang="en-US" dirty="0" smtClean="0"/>
              <a:t>Use </a:t>
            </a:r>
            <a:r>
              <a:rPr lang="fr-BE" altLang="en-US" dirty="0" err="1" smtClean="0"/>
              <a:t>pruned</a:t>
            </a:r>
            <a:r>
              <a:rPr lang="fr-BE" altLang="en-US" dirty="0" smtClean="0"/>
              <a:t> </a:t>
            </a:r>
            <a:r>
              <a:rPr lang="fr-BE" altLang="en-US" dirty="0" err="1" smtClean="0"/>
              <a:t>trees</a:t>
            </a:r>
            <a:r>
              <a:rPr lang="fr-BE" altLang="en-US" dirty="0" smtClean="0"/>
              <a:t> (</a:t>
            </a:r>
            <a:r>
              <a:rPr lang="fr-BE" altLang="en-US" dirty="0" err="1" smtClean="0"/>
              <a:t>pre-pruned</a:t>
            </a:r>
            <a:r>
              <a:rPr lang="fr-BE" altLang="en-US" dirty="0" smtClean="0"/>
              <a:t> or post-</a:t>
            </a:r>
            <a:r>
              <a:rPr lang="fr-BE" altLang="en-US" dirty="0" err="1" smtClean="0"/>
              <a:t>pruned</a:t>
            </a:r>
            <a:r>
              <a:rPr lang="fr-BE" altLang="en-US" dirty="0" smtClean="0"/>
              <a:t> by cross-validation)</a:t>
            </a:r>
          </a:p>
          <a:p>
            <a:pPr lvl="1" eaLnBrk="1" hangingPunct="1"/>
            <a:r>
              <a:rPr lang="fr-BE" altLang="en-US" dirty="0" err="1" smtClean="0"/>
              <a:t>Limit</a:t>
            </a:r>
            <a:r>
              <a:rPr lang="fr-BE" altLang="en-US" dirty="0" smtClean="0"/>
              <a:t> the </a:t>
            </a:r>
            <a:r>
              <a:rPr lang="fr-BE" altLang="en-US" dirty="0" err="1" smtClean="0"/>
              <a:t>number</a:t>
            </a:r>
            <a:r>
              <a:rPr lang="fr-BE" altLang="en-US" dirty="0" smtClean="0"/>
              <a:t> of </a:t>
            </a:r>
            <a:r>
              <a:rPr lang="fr-BE" altLang="en-US" dirty="0" err="1" smtClean="0"/>
              <a:t>tree</a:t>
            </a:r>
            <a:r>
              <a:rPr lang="fr-BE" altLang="en-US" dirty="0" smtClean="0"/>
              <a:t> tests (and split first the </a:t>
            </a:r>
            <a:r>
              <a:rPr lang="fr-BE" altLang="en-US" dirty="0" err="1" smtClean="0"/>
              <a:t>most</a:t>
            </a:r>
            <a:r>
              <a:rPr lang="fr-BE" altLang="en-US" dirty="0" smtClean="0"/>
              <a:t> impure </a:t>
            </a:r>
            <a:r>
              <a:rPr lang="fr-BE" altLang="en-US" dirty="0" err="1" smtClean="0"/>
              <a:t>nodes</a:t>
            </a:r>
            <a:r>
              <a:rPr lang="fr-BE" altLang="en-US" dirty="0" smtClean="0"/>
              <a:t>)</a:t>
            </a:r>
          </a:p>
          <a:p>
            <a:pPr marL="0" indent="0" eaLnBrk="1" hangingPunct="1">
              <a:buNone/>
            </a:pPr>
            <a:r>
              <a:rPr lang="fr-BE" altLang="en-US" sz="2400" dirty="0" smtClean="0">
                <a:sym typeface="Symbol" pitchFamily="18" charset="2"/>
              </a:rPr>
              <a:t></a:t>
            </a:r>
            <a:r>
              <a:rPr lang="fr-BE" altLang="en-US" sz="2400" dirty="0" smtClean="0"/>
              <a:t> </a:t>
            </a:r>
            <a:r>
              <a:rPr lang="fr-BE" altLang="en-US" sz="2400" dirty="0" err="1" smtClean="0"/>
              <a:t>bias</a:t>
            </a:r>
            <a:r>
              <a:rPr lang="fr-BE" altLang="en-US" sz="2400" dirty="0" smtClean="0"/>
              <a:t>/variance </a:t>
            </a:r>
            <a:r>
              <a:rPr lang="fr-BE" altLang="en-US" sz="2400" dirty="0" err="1" smtClean="0"/>
              <a:t>tradeoff</a:t>
            </a:r>
            <a:r>
              <a:rPr lang="fr-BE" altLang="en-US" sz="2400" dirty="0" smtClean="0"/>
              <a:t> </a:t>
            </a:r>
            <a:r>
              <a:rPr lang="fr-BE" altLang="en-US" sz="2400" dirty="0" err="1" smtClean="0"/>
              <a:t>with</a:t>
            </a:r>
            <a:r>
              <a:rPr lang="fr-BE" altLang="en-US" sz="2400" dirty="0" smtClean="0"/>
              <a:t> respect to the </a:t>
            </a:r>
            <a:r>
              <a:rPr lang="fr-BE" altLang="en-US" sz="2400" dirty="0" err="1" smtClean="0"/>
              <a:t>tree</a:t>
            </a:r>
            <a:r>
              <a:rPr lang="fr-BE" altLang="en-US" sz="2400" dirty="0" smtClean="0"/>
              <a:t> size</a:t>
            </a:r>
            <a:endParaRPr lang="en-GB" altLang="en-US" sz="2400" dirty="0" smtClean="0"/>
          </a:p>
        </p:txBody>
      </p:sp>
    </p:spTree>
    <p:extLst>
      <p:ext uri="{BB962C8B-B14F-4D97-AF65-F5344CB8AC3E}">
        <p14:creationId xmlns:p14="http://schemas.microsoft.com/office/powerpoint/2010/main" val="209410654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 Summary</a:t>
            </a:r>
            <a:endParaRPr lang="en-US" dirty="0"/>
          </a:p>
        </p:txBody>
      </p:sp>
      <p:sp>
        <p:nvSpPr>
          <p:cNvPr id="3" name="Content Placeholder 2"/>
          <p:cNvSpPr>
            <a:spLocks noGrp="1"/>
          </p:cNvSpPr>
          <p:nvPr>
            <p:ph idx="1"/>
          </p:nvPr>
        </p:nvSpPr>
        <p:spPr>
          <a:xfrm>
            <a:off x="152400" y="1447800"/>
            <a:ext cx="8839200" cy="4343400"/>
          </a:xfrm>
        </p:spPr>
        <p:txBody>
          <a:bodyPr/>
          <a:lstStyle/>
          <a:p>
            <a:r>
              <a:rPr lang="en-US" dirty="0"/>
              <a:t>Sensitive to noise </a:t>
            </a:r>
          </a:p>
          <a:p>
            <a:pPr lvl="1"/>
            <a:r>
              <a:rPr lang="en-US" dirty="0" smtClean="0"/>
              <a:t>when </a:t>
            </a:r>
            <a:r>
              <a:rPr lang="en-US" dirty="0"/>
              <a:t>base learners misclassify noisy examples, weights increase, causes </a:t>
            </a:r>
            <a:r>
              <a:rPr lang="en-US" dirty="0" smtClean="0"/>
              <a:t>over fitting </a:t>
            </a:r>
            <a:r>
              <a:rPr lang="en-US" dirty="0"/>
              <a:t>to </a:t>
            </a:r>
            <a:r>
              <a:rPr lang="en-US" dirty="0" smtClean="0"/>
              <a:t>noise</a:t>
            </a:r>
          </a:p>
          <a:p>
            <a:r>
              <a:rPr lang="en-US" dirty="0" smtClean="0"/>
              <a:t>The </a:t>
            </a:r>
            <a:r>
              <a:rPr lang="en-US" dirty="0"/>
              <a:t>power of boosting comes from adaptive resampling</a:t>
            </a:r>
          </a:p>
          <a:p>
            <a:r>
              <a:rPr lang="en-US" dirty="0"/>
              <a:t>Like bagging, boosting reduces variance</a:t>
            </a:r>
          </a:p>
          <a:p>
            <a:r>
              <a:rPr lang="en-US" dirty="0"/>
              <a:t>R</a:t>
            </a:r>
            <a:r>
              <a:rPr lang="en-US" dirty="0" smtClean="0"/>
              <a:t>educes </a:t>
            </a:r>
            <a:r>
              <a:rPr lang="en-US" dirty="0"/>
              <a:t>bias </a:t>
            </a:r>
            <a:r>
              <a:rPr lang="en-US" dirty="0" smtClean="0"/>
              <a:t>focusing </a:t>
            </a:r>
            <a:r>
              <a:rPr lang="en-US" dirty="0"/>
              <a:t>on </a:t>
            </a:r>
            <a:r>
              <a:rPr lang="en-US" dirty="0" smtClean="0"/>
              <a:t>learning “hard cases”</a:t>
            </a:r>
          </a:p>
          <a:p>
            <a:r>
              <a:rPr lang="en-US" dirty="0" smtClean="0"/>
              <a:t>Results </a:t>
            </a:r>
            <a:r>
              <a:rPr lang="en-US" dirty="0"/>
              <a:t>u</a:t>
            </a:r>
            <a:r>
              <a:rPr lang="en-US" dirty="0" smtClean="0"/>
              <a:t>sually better then individual classifier or bagging</a:t>
            </a:r>
            <a:endParaRPr lang="en-US" dirty="0"/>
          </a:p>
        </p:txBody>
      </p:sp>
    </p:spTree>
    <p:extLst>
      <p:ext uri="{BB962C8B-B14F-4D97-AF65-F5344CB8AC3E}">
        <p14:creationId xmlns:p14="http://schemas.microsoft.com/office/powerpoint/2010/main" val="240651015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Stacking</a:t>
            </a:r>
            <a:br>
              <a:rPr lang="en-US" dirty="0" smtClean="0"/>
            </a:br>
            <a:r>
              <a:rPr lang="en-US" sz="2800" dirty="0" smtClean="0"/>
              <a:t>Stacked </a:t>
            </a:r>
            <a:r>
              <a:rPr lang="en-US" sz="2800" dirty="0"/>
              <a:t>Generalization</a:t>
            </a:r>
          </a:p>
        </p:txBody>
      </p:sp>
      <p:sp>
        <p:nvSpPr>
          <p:cNvPr id="3" name="Content Placeholder 2"/>
          <p:cNvSpPr>
            <a:spLocks noGrp="1"/>
          </p:cNvSpPr>
          <p:nvPr>
            <p:ph idx="1"/>
          </p:nvPr>
        </p:nvSpPr>
        <p:spPr/>
        <p:txBody>
          <a:bodyPr/>
          <a:lstStyle/>
          <a:p>
            <a:r>
              <a:rPr lang="en-US" dirty="0" smtClean="0"/>
              <a:t>Theory</a:t>
            </a:r>
          </a:p>
          <a:p>
            <a:pPr lvl="1"/>
            <a:r>
              <a:rPr lang="en-US" dirty="0" smtClean="0"/>
              <a:t>Train on multiple models of different type</a:t>
            </a:r>
          </a:p>
          <a:p>
            <a:pPr lvl="1"/>
            <a:r>
              <a:rPr lang="en-US" dirty="0" smtClean="0"/>
              <a:t>Combines multiple different learning algorithm models using a meta learner</a:t>
            </a:r>
          </a:p>
          <a:p>
            <a:r>
              <a:rPr lang="en-US" dirty="0" smtClean="0"/>
              <a:t>Strategy</a:t>
            </a:r>
          </a:p>
          <a:p>
            <a:pPr lvl="1"/>
            <a:r>
              <a:rPr lang="en-US" dirty="0" smtClean="0"/>
              <a:t>Uses Meta learners  to identify “reliable” classifiers</a:t>
            </a:r>
          </a:p>
          <a:p>
            <a:pPr marL="0" indent="0">
              <a:buNone/>
            </a:pPr>
            <a:endParaRPr lang="en-US" dirty="0"/>
          </a:p>
        </p:txBody>
      </p:sp>
    </p:spTree>
    <p:extLst>
      <p:ext uri="{BB962C8B-B14F-4D97-AF65-F5344CB8AC3E}">
        <p14:creationId xmlns:p14="http://schemas.microsoft.com/office/powerpoint/2010/main" val="264830602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146050" y="6361113"/>
            <a:ext cx="1905000" cy="457200"/>
          </a:xfrm>
          <a:prstGeom prst="rect">
            <a:avLst/>
          </a:prstGeom>
        </p:spPr>
        <p:txBody>
          <a:bodyPr/>
          <a:lstStyle/>
          <a:p>
            <a:pPr>
              <a:defRPr/>
            </a:pPr>
            <a:fld id="{D33B14FF-D0CE-4871-9CE8-8803273EE1A1}" type="slidenum">
              <a:rPr lang="en-US" altLang="en-US"/>
              <a:pPr>
                <a:defRPr/>
              </a:pPr>
              <a:t>46</a:t>
            </a:fld>
            <a:endParaRPr lang="en-US" altLang="en-US"/>
          </a:p>
        </p:txBody>
      </p:sp>
      <p:sp>
        <p:nvSpPr>
          <p:cNvPr id="41988" name="Rectangle 2"/>
          <p:cNvSpPr>
            <a:spLocks noGrp="1" noChangeArrowheads="1"/>
          </p:cNvSpPr>
          <p:nvPr>
            <p:ph type="body" idx="1"/>
          </p:nvPr>
        </p:nvSpPr>
        <p:spPr>
          <a:extLst>
            <a:ext uri="{909E8E84-426E-40DD-AFC4-6F175D3DCCD1}">
              <a14:hiddenFill xmlns:a14="http://schemas.microsoft.com/office/drawing/2010/main">
                <a:solidFill>
                  <a:srgbClr val="CCFFFF"/>
                </a:solidFill>
              </a14:hiddenFill>
            </a:ext>
          </a:extLst>
        </p:spPr>
        <p:txBody>
          <a:bodyPr/>
          <a:lstStyle/>
          <a:p>
            <a:pPr lvl="1" eaLnBrk="1" hangingPunct="1">
              <a:lnSpc>
                <a:spcPct val="110000"/>
              </a:lnSpc>
            </a:pPr>
            <a:r>
              <a:rPr lang="en-US" altLang="en-US" dirty="0" smtClean="0"/>
              <a:t>Train </a:t>
            </a:r>
            <a:r>
              <a:rPr lang="en-US" altLang="en-US" dirty="0"/>
              <a:t>level-0, or base, models as usual</a:t>
            </a:r>
          </a:p>
          <a:p>
            <a:pPr lvl="2" eaLnBrk="1" hangingPunct="1">
              <a:lnSpc>
                <a:spcPct val="110000"/>
              </a:lnSpc>
            </a:pPr>
            <a:r>
              <a:rPr lang="en-US" altLang="en-US" dirty="0" smtClean="0"/>
              <a:t>Train multiple learners (Level -0 /base learners)</a:t>
            </a:r>
          </a:p>
          <a:p>
            <a:pPr marL="1543050" lvl="3" eaLnBrk="1" hangingPunct="1">
              <a:lnSpc>
                <a:spcPct val="110000"/>
              </a:lnSpc>
            </a:pPr>
            <a:r>
              <a:rPr lang="en-US" altLang="en-US" dirty="0" smtClean="0"/>
              <a:t>Each uses subsample of </a:t>
            </a:r>
            <a:r>
              <a:rPr lang="en-US" altLang="en-US" i="1" dirty="0" smtClean="0"/>
              <a:t>D</a:t>
            </a:r>
          </a:p>
          <a:p>
            <a:pPr lvl="1" eaLnBrk="1" hangingPunct="1">
              <a:lnSpc>
                <a:spcPct val="110000"/>
              </a:lnSpc>
            </a:pPr>
            <a:r>
              <a:rPr lang="en-US" altLang="en-US" dirty="0" smtClean="0"/>
              <a:t>Train ‘combiner’ on validation segment D (Level-1 Model)</a:t>
            </a:r>
          </a:p>
          <a:p>
            <a:pPr lvl="2" eaLnBrk="1" hangingPunct="1">
              <a:lnSpc>
                <a:spcPct val="110000"/>
              </a:lnSpc>
            </a:pPr>
            <a:r>
              <a:rPr lang="en-US" altLang="en-US" dirty="0"/>
              <a:t>Level-1 data built from predictions of level-0 models on remainder of set</a:t>
            </a:r>
          </a:p>
          <a:p>
            <a:pPr lvl="2" eaLnBrk="1" hangingPunct="1">
              <a:lnSpc>
                <a:spcPct val="110000"/>
              </a:lnSpc>
            </a:pPr>
            <a:r>
              <a:rPr lang="en-US" altLang="en-US" dirty="0"/>
              <a:t>Level-1 Generalizers are models trained on level-1 data</a:t>
            </a:r>
          </a:p>
          <a:p>
            <a:pPr lvl="2" eaLnBrk="1" hangingPunct="1">
              <a:lnSpc>
                <a:spcPct val="110000"/>
              </a:lnSpc>
            </a:pPr>
            <a:endParaRPr lang="en-US" altLang="en-US" dirty="0" smtClean="0"/>
          </a:p>
        </p:txBody>
      </p:sp>
      <p:sp>
        <p:nvSpPr>
          <p:cNvPr id="41989" name="Rectangle 3"/>
          <p:cNvSpPr>
            <a:spLocks noGrp="1" noChangeArrowheads="1"/>
          </p:cNvSpPr>
          <p:nvPr>
            <p:ph type="title"/>
          </p:nvPr>
        </p:nvSpPr>
        <p:spPr>
          <a:xfrm>
            <a:off x="76200" y="457200"/>
            <a:ext cx="8637588" cy="7620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dirty="0" smtClean="0"/>
              <a:t>Stacking:  </a:t>
            </a:r>
            <a:br>
              <a:rPr lang="en-US" altLang="en-US" dirty="0" smtClean="0"/>
            </a:br>
            <a:r>
              <a:rPr lang="en-US" altLang="en-US" sz="1800" dirty="0" smtClean="0"/>
              <a:t>Pseudo code</a:t>
            </a:r>
          </a:p>
        </p:txBody>
      </p:sp>
    </p:spTree>
    <p:extLst>
      <p:ext uri="{BB962C8B-B14F-4D97-AF65-F5344CB8AC3E}">
        <p14:creationId xmlns:p14="http://schemas.microsoft.com/office/powerpoint/2010/main" val="44157992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685800" y="4419601"/>
            <a:ext cx="6934200" cy="9144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smtClean="0">
              <a:ln>
                <a:noFill/>
              </a:ln>
              <a:solidFill>
                <a:schemeClr val="tx1"/>
              </a:solidFill>
              <a:effectLst/>
              <a:latin typeface="Helvetica" pitchFamily="-96" charset="0"/>
            </a:endParaRPr>
          </a:p>
        </p:txBody>
      </p:sp>
      <p:sp>
        <p:nvSpPr>
          <p:cNvPr id="4" name="Title 3"/>
          <p:cNvSpPr>
            <a:spLocks noGrp="1"/>
          </p:cNvSpPr>
          <p:nvPr>
            <p:ph type="title"/>
          </p:nvPr>
        </p:nvSpPr>
        <p:spPr/>
        <p:txBody>
          <a:bodyPr/>
          <a:lstStyle/>
          <a:p>
            <a:r>
              <a:rPr lang="en-US" dirty="0" smtClean="0"/>
              <a:t>Stacking Visualized</a:t>
            </a:r>
            <a:endParaRPr lang="en-US" dirty="0"/>
          </a:p>
        </p:txBody>
      </p:sp>
      <p:sp>
        <p:nvSpPr>
          <p:cNvPr id="7" name="Rectangle 6"/>
          <p:cNvSpPr/>
          <p:nvPr/>
        </p:nvSpPr>
        <p:spPr bwMode="auto">
          <a:xfrm>
            <a:off x="3200400" y="1524000"/>
            <a:ext cx="12954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Final </a:t>
            </a:r>
            <a:r>
              <a:rPr kumimoji="0" lang="en-US" sz="1000" b="1" i="0" u="none" strike="noStrike" cap="none" normalizeH="0" baseline="0" dirty="0" err="1" smtClean="0">
                <a:ln>
                  <a:noFill/>
                </a:ln>
                <a:solidFill>
                  <a:schemeClr val="tx1"/>
                </a:solidFill>
                <a:effectLst/>
                <a:latin typeface="Helvetica" pitchFamily="-96" charset="0"/>
              </a:rPr>
              <a:t>Classifcation</a:t>
            </a:r>
            <a:endParaRPr kumimoji="0" lang="en-US" sz="1000" b="1" i="0" u="none" strike="noStrike" cap="none" normalizeH="0" baseline="0" dirty="0" smtClean="0">
              <a:ln>
                <a:noFill/>
              </a:ln>
              <a:solidFill>
                <a:schemeClr val="tx1"/>
              </a:solidFill>
              <a:effectLst/>
              <a:latin typeface="Helvetica" pitchFamily="-96" charset="0"/>
            </a:endParaRPr>
          </a:p>
        </p:txBody>
      </p:sp>
      <p:sp>
        <p:nvSpPr>
          <p:cNvPr id="8" name="Rectangle 7"/>
          <p:cNvSpPr/>
          <p:nvPr/>
        </p:nvSpPr>
        <p:spPr bwMode="auto">
          <a:xfrm>
            <a:off x="1066800" y="4724400"/>
            <a:ext cx="10668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latin typeface="Helvetica" pitchFamily="-96" charset="0"/>
              </a:rPr>
              <a:t>Model M1</a:t>
            </a:r>
            <a:endParaRPr kumimoji="0" lang="en-US" sz="1000" b="1" i="0" u="none" strike="noStrike" cap="none" normalizeH="0" baseline="0" dirty="0" smtClean="0">
              <a:ln>
                <a:noFill/>
              </a:ln>
              <a:solidFill>
                <a:schemeClr val="tx1"/>
              </a:solidFill>
              <a:effectLst/>
              <a:latin typeface="Helvetica" pitchFamily="-96" charset="0"/>
            </a:endParaRPr>
          </a:p>
        </p:txBody>
      </p:sp>
      <p:sp>
        <p:nvSpPr>
          <p:cNvPr id="9" name="Rectangle 8"/>
          <p:cNvSpPr/>
          <p:nvPr/>
        </p:nvSpPr>
        <p:spPr bwMode="auto">
          <a:xfrm>
            <a:off x="3352800" y="4724400"/>
            <a:ext cx="10668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Model</a:t>
            </a:r>
            <a:r>
              <a:rPr kumimoji="0" lang="en-US" sz="1000" b="1" i="0" u="none" strike="noStrike" cap="none" normalizeH="0" dirty="0" smtClean="0">
                <a:ln>
                  <a:noFill/>
                </a:ln>
                <a:solidFill>
                  <a:schemeClr val="tx1"/>
                </a:solidFill>
                <a:effectLst/>
                <a:latin typeface="Helvetica" pitchFamily="-96" charset="0"/>
              </a:rPr>
              <a:t> M2</a:t>
            </a:r>
            <a:endParaRPr kumimoji="0" lang="en-US" sz="1000" b="1" i="0" u="none" strike="noStrike" cap="none" normalizeH="0" baseline="0" dirty="0" smtClean="0">
              <a:ln>
                <a:noFill/>
              </a:ln>
              <a:solidFill>
                <a:schemeClr val="tx1"/>
              </a:solidFill>
              <a:effectLst/>
              <a:latin typeface="Helvetica" pitchFamily="-96" charset="0"/>
            </a:endParaRPr>
          </a:p>
        </p:txBody>
      </p:sp>
      <p:sp>
        <p:nvSpPr>
          <p:cNvPr id="10" name="Rectangle 9"/>
          <p:cNvSpPr/>
          <p:nvPr/>
        </p:nvSpPr>
        <p:spPr bwMode="auto">
          <a:xfrm>
            <a:off x="5867400" y="4697644"/>
            <a:ext cx="10668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Model</a:t>
            </a:r>
            <a:r>
              <a:rPr kumimoji="0" lang="en-US" sz="1000" b="1" i="0" u="none" strike="noStrike" cap="none" normalizeH="0" dirty="0" smtClean="0">
                <a:ln>
                  <a:noFill/>
                </a:ln>
                <a:solidFill>
                  <a:schemeClr val="tx1"/>
                </a:solidFill>
                <a:effectLst/>
                <a:latin typeface="Helvetica" pitchFamily="-96" charset="0"/>
              </a:rPr>
              <a:t> </a:t>
            </a:r>
            <a:r>
              <a:rPr kumimoji="0" lang="en-US" sz="1000" b="1" i="0" u="none" strike="noStrike" cap="none" normalizeH="0" dirty="0" err="1" smtClean="0">
                <a:ln>
                  <a:noFill/>
                </a:ln>
                <a:solidFill>
                  <a:schemeClr val="tx1"/>
                </a:solidFill>
                <a:effectLst/>
                <a:latin typeface="Helvetica" pitchFamily="-96" charset="0"/>
              </a:rPr>
              <a:t>Mj</a:t>
            </a:r>
            <a:endParaRPr kumimoji="0" lang="en-US" sz="1000" b="1" i="0" u="none" strike="noStrike" cap="none" normalizeH="0" baseline="0" dirty="0" smtClean="0">
              <a:ln>
                <a:noFill/>
              </a:ln>
              <a:solidFill>
                <a:schemeClr val="tx1"/>
              </a:solidFill>
              <a:effectLst/>
              <a:latin typeface="Helvetica" pitchFamily="-96" charset="0"/>
            </a:endParaRPr>
          </a:p>
        </p:txBody>
      </p:sp>
      <p:sp>
        <p:nvSpPr>
          <p:cNvPr id="12" name="TextBox 11"/>
          <p:cNvSpPr txBox="1"/>
          <p:nvPr/>
        </p:nvSpPr>
        <p:spPr>
          <a:xfrm>
            <a:off x="3343114" y="5717408"/>
            <a:ext cx="1105542" cy="369332"/>
          </a:xfrm>
          <a:prstGeom prst="rect">
            <a:avLst/>
          </a:prstGeom>
          <a:noFill/>
        </p:spPr>
        <p:txBody>
          <a:bodyPr wrap="square" rtlCol="0">
            <a:spAutoFit/>
          </a:bodyPr>
          <a:lstStyle/>
          <a:p>
            <a:r>
              <a:rPr lang="en-US" dirty="0" smtClean="0"/>
              <a:t>Data D0 </a:t>
            </a:r>
            <a:endParaRPr lang="en-US" dirty="0"/>
          </a:p>
        </p:txBody>
      </p:sp>
      <p:sp>
        <p:nvSpPr>
          <p:cNvPr id="13" name="Rectangle 12"/>
          <p:cNvSpPr/>
          <p:nvPr/>
        </p:nvSpPr>
        <p:spPr bwMode="auto">
          <a:xfrm>
            <a:off x="7620000" y="4697644"/>
            <a:ext cx="12954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Level</a:t>
            </a:r>
            <a:r>
              <a:rPr lang="en-US" sz="1000" b="1" dirty="0" smtClean="0">
                <a:latin typeface="Helvetica" pitchFamily="-96" charset="0"/>
              </a:rPr>
              <a:t>-0 Classifier</a:t>
            </a:r>
            <a:endParaRPr kumimoji="0" lang="en-US" sz="1000" b="1" i="0" u="none" strike="noStrike" cap="none" normalizeH="0" baseline="0" dirty="0" smtClean="0">
              <a:ln>
                <a:noFill/>
              </a:ln>
              <a:solidFill>
                <a:schemeClr val="tx1"/>
              </a:solidFill>
              <a:effectLst/>
              <a:latin typeface="Helvetica" pitchFamily="-96" charset="0"/>
            </a:endParaRPr>
          </a:p>
        </p:txBody>
      </p:sp>
      <p:sp>
        <p:nvSpPr>
          <p:cNvPr id="14" name="Rectangle 13"/>
          <p:cNvSpPr/>
          <p:nvPr/>
        </p:nvSpPr>
        <p:spPr bwMode="auto">
          <a:xfrm>
            <a:off x="1066800" y="3619500"/>
            <a:ext cx="10668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latin typeface="Helvetica" pitchFamily="-96" charset="0"/>
              </a:rPr>
              <a:t>Prediction P1</a:t>
            </a:r>
            <a:endParaRPr kumimoji="0" lang="en-US" sz="1000" b="1" i="0" u="none" strike="noStrike" cap="none" normalizeH="0" baseline="0" dirty="0" smtClean="0">
              <a:ln>
                <a:noFill/>
              </a:ln>
              <a:solidFill>
                <a:schemeClr val="tx1"/>
              </a:solidFill>
              <a:effectLst/>
              <a:latin typeface="Helvetica" pitchFamily="-96" charset="0"/>
            </a:endParaRPr>
          </a:p>
        </p:txBody>
      </p:sp>
      <p:sp>
        <p:nvSpPr>
          <p:cNvPr id="15" name="Rectangle 14"/>
          <p:cNvSpPr/>
          <p:nvPr/>
        </p:nvSpPr>
        <p:spPr bwMode="auto">
          <a:xfrm>
            <a:off x="3352800" y="3614791"/>
            <a:ext cx="10668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latin typeface="Helvetica" pitchFamily="-96" charset="0"/>
              </a:rPr>
              <a:t>Prediction P2</a:t>
            </a:r>
            <a:endParaRPr kumimoji="0" lang="en-US" sz="1000" b="1" i="0" u="none" strike="noStrike" cap="none" normalizeH="0" baseline="0" dirty="0" smtClean="0">
              <a:ln>
                <a:noFill/>
              </a:ln>
              <a:solidFill>
                <a:schemeClr val="tx1"/>
              </a:solidFill>
              <a:effectLst/>
              <a:latin typeface="Helvetica" pitchFamily="-96" charset="0"/>
            </a:endParaRPr>
          </a:p>
        </p:txBody>
      </p:sp>
      <p:sp>
        <p:nvSpPr>
          <p:cNvPr id="16" name="Rectangle 15"/>
          <p:cNvSpPr/>
          <p:nvPr/>
        </p:nvSpPr>
        <p:spPr bwMode="auto">
          <a:xfrm>
            <a:off x="5867400" y="3614791"/>
            <a:ext cx="10668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latin typeface="Helvetica" pitchFamily="-96" charset="0"/>
              </a:rPr>
              <a:t>Prediction </a:t>
            </a:r>
            <a:r>
              <a:rPr lang="en-US" sz="1000" b="1" dirty="0" err="1" smtClean="0">
                <a:latin typeface="Helvetica" pitchFamily="-96" charset="0"/>
              </a:rPr>
              <a:t>Pn</a:t>
            </a:r>
            <a:endParaRPr kumimoji="0" lang="en-US" sz="1000" b="1" i="0" u="none" strike="noStrike" cap="none" normalizeH="0" baseline="0" dirty="0" smtClean="0">
              <a:ln>
                <a:noFill/>
              </a:ln>
              <a:solidFill>
                <a:schemeClr val="tx1"/>
              </a:solidFill>
              <a:effectLst/>
              <a:latin typeface="Helvetica" pitchFamily="-96" charset="0"/>
            </a:endParaRPr>
          </a:p>
        </p:txBody>
      </p:sp>
      <p:sp>
        <p:nvSpPr>
          <p:cNvPr id="17" name="Rectangle 16"/>
          <p:cNvSpPr/>
          <p:nvPr/>
        </p:nvSpPr>
        <p:spPr bwMode="auto">
          <a:xfrm>
            <a:off x="685800" y="3348091"/>
            <a:ext cx="6934200" cy="9144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smtClean="0">
              <a:ln>
                <a:noFill/>
              </a:ln>
              <a:solidFill>
                <a:schemeClr val="tx1"/>
              </a:solidFill>
              <a:effectLst/>
              <a:latin typeface="Helvetica" pitchFamily="-96" charset="0"/>
            </a:endParaRPr>
          </a:p>
        </p:txBody>
      </p:sp>
      <p:sp>
        <p:nvSpPr>
          <p:cNvPr id="18" name="Rectangle 17"/>
          <p:cNvSpPr/>
          <p:nvPr/>
        </p:nvSpPr>
        <p:spPr bwMode="auto">
          <a:xfrm>
            <a:off x="7636267" y="3628918"/>
            <a:ext cx="12954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Level</a:t>
            </a:r>
            <a:r>
              <a:rPr lang="en-US" sz="1000" b="1" dirty="0" smtClean="0">
                <a:latin typeface="Helvetica" pitchFamily="-96" charset="0"/>
              </a:rPr>
              <a:t>-0 Predictions</a:t>
            </a:r>
            <a:endParaRPr kumimoji="0" lang="en-US" sz="1000" b="1" i="0" u="none" strike="noStrike" cap="none" normalizeH="0" baseline="0" dirty="0" smtClean="0">
              <a:ln>
                <a:noFill/>
              </a:ln>
              <a:solidFill>
                <a:schemeClr val="tx1"/>
              </a:solidFill>
              <a:effectLst/>
              <a:latin typeface="Helvetica" pitchFamily="-96" charset="0"/>
            </a:endParaRPr>
          </a:p>
        </p:txBody>
      </p:sp>
      <p:cxnSp>
        <p:nvCxnSpPr>
          <p:cNvPr id="20" name="Elbow Connector 19"/>
          <p:cNvCxnSpPr>
            <a:stCxn id="12" idx="0"/>
            <a:endCxn id="10" idx="2"/>
          </p:cNvCxnSpPr>
          <p:nvPr/>
        </p:nvCxnSpPr>
        <p:spPr bwMode="auto">
          <a:xfrm rot="5400000" flipH="1" flipV="1">
            <a:off x="4828960" y="4145569"/>
            <a:ext cx="638764" cy="2504915"/>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23" name="Elbow Connector 22"/>
          <p:cNvCxnSpPr>
            <a:stCxn id="12" idx="0"/>
            <a:endCxn id="8" idx="2"/>
          </p:cNvCxnSpPr>
          <p:nvPr/>
        </p:nvCxnSpPr>
        <p:spPr bwMode="auto">
          <a:xfrm rot="16200000" flipV="1">
            <a:off x="2442039" y="4263561"/>
            <a:ext cx="612008" cy="2295685"/>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27" name="Straight Arrow Connector 26"/>
          <p:cNvCxnSpPr>
            <a:stCxn id="12" idx="0"/>
            <a:endCxn id="9" idx="2"/>
          </p:cNvCxnSpPr>
          <p:nvPr/>
        </p:nvCxnSpPr>
        <p:spPr bwMode="auto">
          <a:xfrm flipH="1" flipV="1">
            <a:off x="3886200" y="5105400"/>
            <a:ext cx="9685" cy="6120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0" name="Straight Arrow Connector 29"/>
          <p:cNvCxnSpPr>
            <a:stCxn id="8" idx="0"/>
            <a:endCxn id="14" idx="2"/>
          </p:cNvCxnSpPr>
          <p:nvPr/>
        </p:nvCxnSpPr>
        <p:spPr bwMode="auto">
          <a:xfrm flipV="1">
            <a:off x="1600200" y="4000500"/>
            <a:ext cx="0" cy="7239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Straight Arrow Connector 32"/>
          <p:cNvCxnSpPr>
            <a:stCxn id="9" idx="0"/>
            <a:endCxn id="15" idx="2"/>
          </p:cNvCxnSpPr>
          <p:nvPr/>
        </p:nvCxnSpPr>
        <p:spPr bwMode="auto">
          <a:xfrm flipV="1">
            <a:off x="3886200" y="3995791"/>
            <a:ext cx="0" cy="7286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Straight Arrow Connector 35"/>
          <p:cNvCxnSpPr>
            <a:stCxn id="10" idx="0"/>
            <a:endCxn id="16" idx="2"/>
          </p:cNvCxnSpPr>
          <p:nvPr/>
        </p:nvCxnSpPr>
        <p:spPr bwMode="auto">
          <a:xfrm flipV="1">
            <a:off x="6400800" y="3995791"/>
            <a:ext cx="0" cy="70185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8" name="Rectangle 37"/>
          <p:cNvSpPr/>
          <p:nvPr/>
        </p:nvSpPr>
        <p:spPr bwMode="auto">
          <a:xfrm>
            <a:off x="7620000" y="2286000"/>
            <a:ext cx="12954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Level</a:t>
            </a:r>
            <a:r>
              <a:rPr lang="en-US" sz="1000" b="1" dirty="0" smtClean="0">
                <a:latin typeface="Helvetica" pitchFamily="-96" charset="0"/>
              </a:rPr>
              <a:t>-1 Training</a:t>
            </a:r>
          </a:p>
          <a:p>
            <a:pPr marL="0" marR="0" indent="0"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Data</a:t>
            </a:r>
          </a:p>
        </p:txBody>
      </p:sp>
      <p:sp>
        <p:nvSpPr>
          <p:cNvPr id="39" name="Rectangle 38"/>
          <p:cNvSpPr/>
          <p:nvPr/>
        </p:nvSpPr>
        <p:spPr bwMode="auto">
          <a:xfrm>
            <a:off x="7636267" y="5523484"/>
            <a:ext cx="1295400" cy="38784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Level</a:t>
            </a:r>
            <a:r>
              <a:rPr lang="en-US" sz="1000" b="1" dirty="0" smtClean="0">
                <a:latin typeface="Helvetica" pitchFamily="-96" charset="0"/>
              </a:rPr>
              <a:t>-0 Training </a:t>
            </a:r>
          </a:p>
          <a:p>
            <a:pPr marL="0" marR="0" indent="0" defTabSz="914400" rtl="0" eaLnBrk="0" fontAlgn="base" latinLnBrk="0" hangingPunct="0">
              <a:lnSpc>
                <a:spcPct val="100000"/>
              </a:lnSpc>
              <a:spcBef>
                <a:spcPct val="0"/>
              </a:spcBef>
              <a:spcAft>
                <a:spcPct val="0"/>
              </a:spcAft>
              <a:buClrTx/>
              <a:buSzTx/>
              <a:buFontTx/>
              <a:buNone/>
              <a:tabLst/>
            </a:pPr>
            <a:r>
              <a:rPr lang="en-US" sz="1000" b="1" dirty="0" smtClean="0">
                <a:latin typeface="Helvetica" pitchFamily="-96" charset="0"/>
              </a:rPr>
              <a:t>Data</a:t>
            </a:r>
            <a:endParaRPr kumimoji="0" lang="en-US" sz="1000" b="1" i="0" u="none" strike="noStrike" cap="none" normalizeH="0" baseline="0" dirty="0" smtClean="0">
              <a:ln>
                <a:noFill/>
              </a:ln>
              <a:solidFill>
                <a:schemeClr val="tx1"/>
              </a:solidFill>
              <a:effectLst/>
              <a:latin typeface="Helvetica" pitchFamily="-96" charset="0"/>
            </a:endParaRPr>
          </a:p>
        </p:txBody>
      </p:sp>
      <p:sp>
        <p:nvSpPr>
          <p:cNvPr id="40" name="Rectangle 39"/>
          <p:cNvSpPr/>
          <p:nvPr/>
        </p:nvSpPr>
        <p:spPr bwMode="auto">
          <a:xfrm>
            <a:off x="7620000" y="1524000"/>
            <a:ext cx="12954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Helvetica" pitchFamily="-96" charset="0"/>
              </a:rPr>
              <a:t>Level</a:t>
            </a:r>
            <a:r>
              <a:rPr lang="en-US" sz="1000" b="1" dirty="0" smtClean="0">
                <a:latin typeface="Helvetica" pitchFamily="-96" charset="0"/>
              </a:rPr>
              <a:t>-1 Classifier</a:t>
            </a:r>
            <a:endParaRPr kumimoji="0" lang="en-US" sz="1000" b="1" i="0" u="none" strike="noStrike" cap="none" normalizeH="0" baseline="0" dirty="0" smtClean="0">
              <a:ln>
                <a:noFill/>
              </a:ln>
              <a:solidFill>
                <a:schemeClr val="tx1"/>
              </a:solidFill>
              <a:effectLst/>
              <a:latin typeface="Helvetica" pitchFamily="-96" charset="0"/>
            </a:endParaRPr>
          </a:p>
        </p:txBody>
      </p:sp>
      <p:sp>
        <p:nvSpPr>
          <p:cNvPr id="41" name="Rectangle 40"/>
          <p:cNvSpPr/>
          <p:nvPr/>
        </p:nvSpPr>
        <p:spPr bwMode="auto">
          <a:xfrm>
            <a:off x="685800" y="2019300"/>
            <a:ext cx="6934200" cy="9144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smtClean="0">
              <a:ln>
                <a:noFill/>
              </a:ln>
              <a:solidFill>
                <a:schemeClr val="tx1"/>
              </a:solidFill>
              <a:effectLst/>
              <a:latin typeface="Helvetica" pitchFamily="-96" charset="0"/>
            </a:endParaRPr>
          </a:p>
        </p:txBody>
      </p:sp>
      <p:sp>
        <p:nvSpPr>
          <p:cNvPr id="42" name="Rectangle 41"/>
          <p:cNvSpPr/>
          <p:nvPr/>
        </p:nvSpPr>
        <p:spPr bwMode="auto">
          <a:xfrm>
            <a:off x="3315984" y="2209800"/>
            <a:ext cx="10668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latin typeface="Helvetica" pitchFamily="-96" charset="0"/>
              </a:rPr>
              <a:t>Model </a:t>
            </a:r>
            <a:r>
              <a:rPr lang="en-US" sz="1000" b="1" dirty="0" smtClean="0">
                <a:latin typeface="Blackadder ITC" panose="04020505051007020D02" pitchFamily="82" charset="0"/>
                <a:ea typeface="Gungsuh" panose="02030600000101010101" pitchFamily="18" charset="-127"/>
              </a:rPr>
              <a:t>M</a:t>
            </a:r>
            <a:endParaRPr kumimoji="0" lang="en-US" sz="1000" b="1" i="0" u="none" strike="noStrike" cap="none" normalizeH="0" baseline="0" dirty="0" smtClean="0">
              <a:ln>
                <a:noFill/>
              </a:ln>
              <a:solidFill>
                <a:schemeClr val="tx1"/>
              </a:solidFill>
              <a:effectLst/>
              <a:latin typeface="Blackadder ITC" panose="04020505051007020D02" pitchFamily="82" charset="0"/>
              <a:ea typeface="Gungsuh" panose="02030600000101010101" pitchFamily="18" charset="-127"/>
            </a:endParaRPr>
          </a:p>
        </p:txBody>
      </p:sp>
      <p:cxnSp>
        <p:nvCxnSpPr>
          <p:cNvPr id="44" name="Straight Arrow Connector 43"/>
          <p:cNvCxnSpPr>
            <a:stCxn id="14" idx="0"/>
          </p:cNvCxnSpPr>
          <p:nvPr/>
        </p:nvCxnSpPr>
        <p:spPr bwMode="auto">
          <a:xfrm flipV="1">
            <a:off x="1600200" y="2933700"/>
            <a:ext cx="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7" name="Straight Arrow Connector 46"/>
          <p:cNvCxnSpPr>
            <a:stCxn id="15" idx="0"/>
          </p:cNvCxnSpPr>
          <p:nvPr/>
        </p:nvCxnSpPr>
        <p:spPr bwMode="auto">
          <a:xfrm flipV="1">
            <a:off x="3886200" y="2933700"/>
            <a:ext cx="0" cy="6810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0" name="Straight Arrow Connector 49"/>
          <p:cNvCxnSpPr>
            <a:stCxn id="16" idx="0"/>
          </p:cNvCxnSpPr>
          <p:nvPr/>
        </p:nvCxnSpPr>
        <p:spPr bwMode="auto">
          <a:xfrm flipV="1">
            <a:off x="6400800" y="2933700"/>
            <a:ext cx="0" cy="6810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2" name="TextBox 51"/>
          <p:cNvSpPr txBox="1"/>
          <p:nvPr/>
        </p:nvSpPr>
        <p:spPr>
          <a:xfrm>
            <a:off x="1624002" y="2634734"/>
            <a:ext cx="5314275" cy="369332"/>
          </a:xfrm>
          <a:prstGeom prst="rect">
            <a:avLst/>
          </a:prstGeom>
          <a:noFill/>
        </p:spPr>
        <p:txBody>
          <a:bodyPr wrap="none" rtlCol="0">
            <a:spAutoFit/>
          </a:bodyPr>
          <a:lstStyle/>
          <a:p>
            <a:r>
              <a:rPr lang="en-US" dirty="0" smtClean="0"/>
              <a:t>Data D1 = target values of D0 + Predictions of P(</a:t>
            </a:r>
            <a:r>
              <a:rPr lang="en-US" dirty="0" err="1" smtClean="0"/>
              <a:t>i</a:t>
            </a:r>
            <a:r>
              <a:rPr lang="en-US" dirty="0" smtClean="0"/>
              <a:t>)</a:t>
            </a:r>
            <a:endParaRPr lang="en-US" dirty="0"/>
          </a:p>
        </p:txBody>
      </p:sp>
      <p:cxnSp>
        <p:nvCxnSpPr>
          <p:cNvPr id="75" name="Straight Arrow Connector 74"/>
          <p:cNvCxnSpPr>
            <a:stCxn id="42" idx="0"/>
            <a:endCxn id="7" idx="2"/>
          </p:cNvCxnSpPr>
          <p:nvPr/>
        </p:nvCxnSpPr>
        <p:spPr bwMode="auto">
          <a:xfrm flipH="1" flipV="1">
            <a:off x="3848100" y="1905000"/>
            <a:ext cx="1284"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21677006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標題 1"/>
          <p:cNvSpPr>
            <a:spLocks noGrp="1"/>
          </p:cNvSpPr>
          <p:nvPr>
            <p:ph type="title"/>
          </p:nvPr>
        </p:nvSpPr>
        <p:spPr bwMode="auto">
          <a:xfrm>
            <a:off x="293688" y="360363"/>
            <a:ext cx="8574087" cy="554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000" dirty="0" smtClean="0">
                <a:ea typeface="PMingLiU" pitchFamily="18" charset="-120"/>
              </a:rPr>
              <a:t>Stacked Generalization</a:t>
            </a:r>
            <a:endParaRPr lang="zh-TW" altLang="en-US" sz="4000" dirty="0" smtClean="0">
              <a:ea typeface="PMingLiU" pitchFamily="18" charset="-120"/>
            </a:endParaRPr>
          </a:p>
        </p:txBody>
      </p:sp>
      <p:sp>
        <p:nvSpPr>
          <p:cNvPr id="38915" name="內容版面配置區 2"/>
          <p:cNvSpPr>
            <a:spLocks noGrp="1"/>
          </p:cNvSpPr>
          <p:nvPr>
            <p:ph idx="1"/>
          </p:nvPr>
        </p:nvSpPr>
        <p:spPr bwMode="auto">
          <a:xfrm>
            <a:off x="152400" y="1143000"/>
            <a:ext cx="88392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1800" b="0" dirty="0" smtClean="0">
                <a:ea typeface="PMingLiU" pitchFamily="18" charset="-120"/>
              </a:rPr>
              <a:t>An ensemble of classifiers is first created, whose outputs are used as inputs to a second level </a:t>
            </a:r>
            <a:r>
              <a:rPr lang="en-US" altLang="zh-TW" sz="1800" b="0" dirty="0" smtClean="0">
                <a:solidFill>
                  <a:srgbClr val="FF0000"/>
                </a:solidFill>
                <a:ea typeface="PMingLiU" pitchFamily="18" charset="-120"/>
              </a:rPr>
              <a:t>meta-classifier</a:t>
            </a:r>
            <a:r>
              <a:rPr lang="en-US" altLang="zh-TW" sz="1800" b="0" dirty="0" smtClean="0">
                <a:ea typeface="PMingLiU" pitchFamily="18" charset="-120"/>
              </a:rPr>
              <a:t> to learn the mapping between the ensemble outputs and the actual correct classes</a:t>
            </a:r>
          </a:p>
          <a:p>
            <a:pPr eaLnBrk="1" hangingPunct="1"/>
            <a:r>
              <a:rPr lang="en-US" altLang="zh-TW" sz="1800" b="0" i="1" dirty="0" smtClean="0">
                <a:ea typeface="PMingLiU" pitchFamily="18" charset="-120"/>
              </a:rPr>
              <a:t>C</a:t>
            </a:r>
            <a:r>
              <a:rPr lang="en-US" altLang="zh-TW" sz="1800" b="0" i="1" baseline="-25000" dirty="0" smtClean="0">
                <a:ea typeface="PMingLiU" pitchFamily="18" charset="-120"/>
              </a:rPr>
              <a:t>1</a:t>
            </a:r>
            <a:r>
              <a:rPr lang="en-US" altLang="zh-TW" sz="1800" b="0" i="1" dirty="0" smtClean="0">
                <a:ea typeface="PMingLiU" pitchFamily="18" charset="-120"/>
              </a:rPr>
              <a:t>, …,C</a:t>
            </a:r>
            <a:r>
              <a:rPr lang="en-US" altLang="zh-TW" sz="1800" b="0" i="1" baseline="-25000" dirty="0" smtClean="0">
                <a:ea typeface="PMingLiU" pitchFamily="18" charset="-120"/>
              </a:rPr>
              <a:t>T</a:t>
            </a:r>
            <a:r>
              <a:rPr lang="en-US" altLang="zh-TW" sz="1800" b="0" i="1" dirty="0" smtClean="0">
                <a:ea typeface="PMingLiU" pitchFamily="18" charset="-120"/>
              </a:rPr>
              <a:t> </a:t>
            </a:r>
            <a:r>
              <a:rPr lang="en-US" altLang="zh-TW" sz="1800" b="0" dirty="0" smtClean="0">
                <a:ea typeface="PMingLiU" pitchFamily="18" charset="-120"/>
              </a:rPr>
              <a:t>are trained using training parameters </a:t>
            </a:r>
            <a:r>
              <a:rPr lang="en-US" altLang="zh-TW" sz="1800" b="0" i="1" dirty="0" smtClean="0">
                <a:ea typeface="PMingLiU" pitchFamily="18" charset="-120"/>
                <a:sym typeface="Symbol" pitchFamily="18" charset="2"/>
              </a:rPr>
              <a:t></a:t>
            </a:r>
            <a:r>
              <a:rPr lang="en-US" altLang="zh-TW" sz="1800" b="0" i="1" baseline="-25000" dirty="0" smtClean="0">
                <a:ea typeface="PMingLiU" pitchFamily="18" charset="-120"/>
                <a:sym typeface="Symbol" pitchFamily="18" charset="2"/>
              </a:rPr>
              <a:t>1</a:t>
            </a:r>
            <a:r>
              <a:rPr lang="en-US" altLang="zh-TW" sz="1800" b="0" dirty="0" smtClean="0">
                <a:ea typeface="PMingLiU" pitchFamily="18" charset="-120"/>
              </a:rPr>
              <a:t> through </a:t>
            </a:r>
            <a:r>
              <a:rPr lang="en-US" altLang="zh-TW" sz="1800" b="0" i="1" dirty="0" smtClean="0">
                <a:ea typeface="PMingLiU" pitchFamily="18" charset="-120"/>
                <a:sym typeface="Symbol" pitchFamily="18" charset="2"/>
              </a:rPr>
              <a:t></a:t>
            </a:r>
            <a:r>
              <a:rPr lang="en-US" altLang="zh-TW" sz="1800" b="0" i="1" baseline="-25000" dirty="0" smtClean="0">
                <a:ea typeface="PMingLiU" pitchFamily="18" charset="-120"/>
                <a:sym typeface="Symbol" pitchFamily="18" charset="2"/>
              </a:rPr>
              <a:t>T</a:t>
            </a:r>
            <a:r>
              <a:rPr lang="en-US" altLang="zh-TW" sz="1800" b="0" dirty="0" smtClean="0">
                <a:ea typeface="PMingLiU" pitchFamily="18" charset="-120"/>
              </a:rPr>
              <a:t> to output hypotheses </a:t>
            </a:r>
            <a:r>
              <a:rPr lang="en-US" altLang="zh-TW" sz="1800" b="0" i="1" dirty="0" smtClean="0">
                <a:ea typeface="PMingLiU" pitchFamily="18" charset="-120"/>
              </a:rPr>
              <a:t>h</a:t>
            </a:r>
            <a:r>
              <a:rPr lang="en-US" altLang="zh-TW" sz="1800" b="0" i="1" baseline="-25000" dirty="0" smtClean="0">
                <a:ea typeface="PMingLiU" pitchFamily="18" charset="-120"/>
              </a:rPr>
              <a:t>1</a:t>
            </a:r>
            <a:r>
              <a:rPr lang="en-US" altLang="zh-TW" sz="1800" b="0" dirty="0" smtClean="0">
                <a:ea typeface="PMingLiU" pitchFamily="18" charset="-120"/>
              </a:rPr>
              <a:t> through </a:t>
            </a:r>
            <a:r>
              <a:rPr lang="en-US" altLang="zh-TW" sz="1800" b="0" i="1" dirty="0" err="1" smtClean="0">
                <a:ea typeface="PMingLiU" pitchFamily="18" charset="-120"/>
              </a:rPr>
              <a:t>h</a:t>
            </a:r>
            <a:r>
              <a:rPr lang="en-US" altLang="zh-TW" sz="1800" b="0" i="1" baseline="-25000" dirty="0" err="1" smtClean="0">
                <a:ea typeface="PMingLiU" pitchFamily="18" charset="-120"/>
              </a:rPr>
              <a:t>T</a:t>
            </a:r>
            <a:r>
              <a:rPr lang="en-US" altLang="zh-TW" sz="1800" b="0" dirty="0" smtClean="0">
                <a:ea typeface="PMingLiU" pitchFamily="18" charset="-120"/>
              </a:rPr>
              <a:t>    </a:t>
            </a:r>
          </a:p>
          <a:p>
            <a:pPr eaLnBrk="1" hangingPunct="1"/>
            <a:r>
              <a:rPr lang="en-US" altLang="zh-TW" sz="1800" b="0" dirty="0" smtClean="0">
                <a:ea typeface="PMingLiU" pitchFamily="18" charset="-120"/>
              </a:rPr>
              <a:t>The outputs of these classifiers and the corresponding true classes are then used as input/output training pairs for the second level classifier, </a:t>
            </a:r>
            <a:r>
              <a:rPr lang="en-US" altLang="zh-TW" sz="1800" b="0" i="1" dirty="0" smtClean="0">
                <a:ea typeface="PMingLiU" pitchFamily="18" charset="-120"/>
              </a:rPr>
              <a:t>C</a:t>
            </a:r>
            <a:r>
              <a:rPr lang="en-US" altLang="zh-TW" sz="1800" b="0" i="1" baseline="-25000" dirty="0" smtClean="0">
                <a:ea typeface="PMingLiU" pitchFamily="18" charset="-120"/>
              </a:rPr>
              <a:t>T+1</a:t>
            </a:r>
            <a:r>
              <a:rPr lang="en-US" altLang="zh-TW" sz="1800" b="0" dirty="0" smtClean="0">
                <a:ea typeface="PMingLiU" pitchFamily="18" charset="-120"/>
              </a:rPr>
              <a:t>      </a:t>
            </a:r>
            <a:endParaRPr lang="zh-TW" altLang="en-US" sz="1800" b="0" dirty="0" smtClean="0">
              <a:ea typeface="PMingLiU" pitchFamily="18" charset="-120"/>
            </a:endParaRPr>
          </a:p>
        </p:txBody>
      </p:sp>
      <p:sp>
        <p:nvSpPr>
          <p:cNvPr id="38916" name="投影片編號版面配置區 4"/>
          <p:cNvSpPr>
            <a:spLocks noGrp="1"/>
          </p:cNvSpPr>
          <p:nvPr>
            <p:ph type="sldNum" sz="quarter" idx="4294967295"/>
          </p:nvPr>
        </p:nvSpPr>
        <p:spPr bwMode="auto">
          <a:xfrm>
            <a:off x="8524875" y="6491288"/>
            <a:ext cx="568325" cy="323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7CE8C921-17D9-4D4C-826A-C7B3B79F811A}" type="slidenum">
              <a:rPr lang="en-US" altLang="zh-TW" sz="1800" smtClean="0">
                <a:latin typeface="Verdana" pitchFamily="34" charset="0"/>
                <a:ea typeface="PMingLiU" pitchFamily="18" charset="-120"/>
              </a:rPr>
              <a:pPr eaLnBrk="1" hangingPunct="1"/>
              <a:t>48</a:t>
            </a:fld>
            <a:endParaRPr lang="en-US" altLang="zh-TW" sz="1800" smtClean="0">
              <a:latin typeface="Verdana" pitchFamily="34" charset="0"/>
              <a:ea typeface="PMingLiU" pitchFamily="18" charset="-120"/>
            </a:endParaRPr>
          </a:p>
        </p:txBody>
      </p:sp>
      <p:pic>
        <p:nvPicPr>
          <p:cNvPr id="389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200400"/>
            <a:ext cx="4191000"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836198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Stacking Summary</a:t>
            </a:r>
            <a:endParaRPr lang="en-US" dirty="0"/>
          </a:p>
        </p:txBody>
      </p:sp>
      <p:sp>
        <p:nvSpPr>
          <p:cNvPr id="3" name="Content Placeholder 2"/>
          <p:cNvSpPr>
            <a:spLocks noGrp="1"/>
          </p:cNvSpPr>
          <p:nvPr>
            <p:ph idx="1"/>
          </p:nvPr>
        </p:nvSpPr>
        <p:spPr>
          <a:xfrm>
            <a:off x="152400" y="1371600"/>
            <a:ext cx="8839200" cy="4343400"/>
          </a:xfrm>
        </p:spPr>
        <p:txBody>
          <a:bodyPr/>
          <a:lstStyle/>
          <a:p>
            <a:r>
              <a:rPr lang="en-US" dirty="0"/>
              <a:t>S</a:t>
            </a:r>
            <a:r>
              <a:rPr lang="en-US" dirty="0" smtClean="0"/>
              <a:t>tacking  is a meta-learner</a:t>
            </a:r>
          </a:p>
          <a:p>
            <a:r>
              <a:rPr lang="en-US" dirty="0"/>
              <a:t>Difficult to analyze theoretically</a:t>
            </a:r>
          </a:p>
          <a:p>
            <a:pPr eaLnBrk="1" hangingPunct="1"/>
            <a:r>
              <a:rPr lang="en-US" altLang="en-US" dirty="0" smtClean="0"/>
              <a:t>Use probabilities as base </a:t>
            </a:r>
            <a:r>
              <a:rPr lang="en-US" altLang="en-US" dirty="0"/>
              <a:t>learners </a:t>
            </a:r>
            <a:r>
              <a:rPr lang="en-US" altLang="en-US" dirty="0" smtClean="0"/>
              <a:t>if possible</a:t>
            </a:r>
          </a:p>
          <a:p>
            <a:pPr lvl="1" eaLnBrk="1" hangingPunct="1"/>
            <a:r>
              <a:rPr lang="en-US" altLang="en-US" dirty="0" smtClean="0"/>
              <a:t>it’s </a:t>
            </a:r>
            <a:r>
              <a:rPr lang="en-US" altLang="en-US" dirty="0"/>
              <a:t>better to use those as input to meta learner</a:t>
            </a:r>
          </a:p>
          <a:p>
            <a:pPr eaLnBrk="1" hangingPunct="1"/>
            <a:r>
              <a:rPr lang="en-US" altLang="en-US" dirty="0" smtClean="0"/>
              <a:t>Choosing Level -1 Learners</a:t>
            </a:r>
            <a:endParaRPr lang="en-US" altLang="en-US" dirty="0"/>
          </a:p>
          <a:p>
            <a:pPr lvl="1" eaLnBrk="1" hangingPunct="1"/>
            <a:r>
              <a:rPr lang="en-US" altLang="en-US" dirty="0"/>
              <a:t>In principle, any learning </a:t>
            </a:r>
            <a:r>
              <a:rPr lang="en-US" altLang="en-US" dirty="0" smtClean="0"/>
              <a:t>scheme</a:t>
            </a:r>
            <a:endParaRPr lang="en-US" altLang="en-US" dirty="0"/>
          </a:p>
          <a:p>
            <a:pPr lvl="1" eaLnBrk="1" hangingPunct="1"/>
            <a:r>
              <a:rPr lang="en-US" altLang="en-US" dirty="0"/>
              <a:t>David </a:t>
            </a:r>
            <a:r>
              <a:rPr lang="en-US" altLang="en-US" dirty="0" err="1"/>
              <a:t>Wolpert</a:t>
            </a:r>
            <a:r>
              <a:rPr lang="en-US" altLang="en-US" dirty="0"/>
              <a:t>: “relatively global, smooth” model</a:t>
            </a:r>
          </a:p>
          <a:p>
            <a:pPr lvl="2" eaLnBrk="1" hangingPunct="1"/>
            <a:r>
              <a:rPr lang="en-US" altLang="en-US" dirty="0"/>
              <a:t>Base learners do most of the work</a:t>
            </a:r>
          </a:p>
          <a:p>
            <a:pPr lvl="2" eaLnBrk="1" hangingPunct="1"/>
            <a:r>
              <a:rPr lang="en-US" altLang="en-US" dirty="0"/>
              <a:t>Reduces risk of </a:t>
            </a:r>
            <a:r>
              <a:rPr lang="en-US" altLang="en-US" dirty="0" smtClean="0"/>
              <a:t>over fitting</a:t>
            </a:r>
            <a:endParaRPr lang="en-US" altLang="en-US" dirty="0"/>
          </a:p>
          <a:p>
            <a:endParaRPr lang="en-US" dirty="0"/>
          </a:p>
        </p:txBody>
      </p:sp>
    </p:spTree>
    <p:extLst>
      <p:ext uri="{BB962C8B-B14F-4D97-AF65-F5344CB8AC3E}">
        <p14:creationId xmlns:p14="http://schemas.microsoft.com/office/powerpoint/2010/main" val="336536737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p:cNvSpPr>
          <p:nvPr>
            <p:ph type="title"/>
          </p:nvPr>
        </p:nvSpPr>
        <p:spPr bwMode="auto">
          <a:xfrm>
            <a:off x="293688" y="461963"/>
            <a:ext cx="8574087" cy="757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4000" dirty="0" smtClean="0">
                <a:ea typeface="PMingLiU" pitchFamily="18" charset="-120"/>
              </a:rPr>
              <a:t>Ensemble-based Classifiers </a:t>
            </a:r>
            <a:endParaRPr lang="zh-TW" altLang="en-US" sz="4000" dirty="0" smtClean="0">
              <a:ea typeface="PMingLiU" pitchFamily="18" charset="-120"/>
            </a:endParaRPr>
          </a:p>
        </p:txBody>
      </p:sp>
      <p:sp>
        <p:nvSpPr>
          <p:cNvPr id="16387" name="內容版面配置區 2"/>
          <p:cNvSpPr>
            <a:spLocks noGrp="1"/>
          </p:cNvSpPr>
          <p:nvPr>
            <p:ph idx="1"/>
          </p:nvPr>
        </p:nvSpPr>
        <p:spPr bwMode="auto">
          <a:xfrm>
            <a:off x="309562" y="1370012"/>
            <a:ext cx="8682038" cy="5259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2400" b="0" dirty="0" smtClean="0">
                <a:ea typeface="PMingLiU" pitchFamily="18" charset="-120"/>
              </a:rPr>
              <a:t>Ensemble based systems provide favorable results compared to single-expert systems for a broad range of applications &amp; under a variety of scenarios</a:t>
            </a:r>
          </a:p>
          <a:p>
            <a:pPr eaLnBrk="1" hangingPunct="1"/>
            <a:r>
              <a:rPr lang="en-US" altLang="zh-TW" sz="2400" b="0" dirty="0" smtClean="0">
                <a:ea typeface="PMingLiU" pitchFamily="18" charset="-120"/>
              </a:rPr>
              <a:t>How to </a:t>
            </a:r>
          </a:p>
          <a:p>
            <a:pPr lvl="1" eaLnBrk="1" hangingPunct="1"/>
            <a:r>
              <a:rPr lang="en-US" altLang="zh-TW" sz="2000" b="0" dirty="0" smtClean="0">
                <a:solidFill>
                  <a:schemeClr val="tx2">
                    <a:lumMod val="75000"/>
                    <a:lumOff val="25000"/>
                  </a:schemeClr>
                </a:solidFill>
                <a:ea typeface="PMingLiU" pitchFamily="18" charset="-120"/>
              </a:rPr>
              <a:t>generate individual components of the ensemble systems (base classifiers), and</a:t>
            </a:r>
          </a:p>
          <a:p>
            <a:pPr lvl="1" eaLnBrk="1" hangingPunct="1"/>
            <a:r>
              <a:rPr lang="en-US" altLang="zh-TW" sz="2000" b="0" dirty="0" smtClean="0">
                <a:solidFill>
                  <a:schemeClr val="tx2">
                    <a:lumMod val="75000"/>
                    <a:lumOff val="25000"/>
                  </a:schemeClr>
                </a:solidFill>
                <a:ea typeface="PMingLiU" pitchFamily="18" charset="-120"/>
              </a:rPr>
              <a:t>how to combine the outputs of individual classifiers?</a:t>
            </a:r>
          </a:p>
          <a:p>
            <a:pPr eaLnBrk="1" hangingPunct="1"/>
            <a:r>
              <a:rPr lang="en-US" altLang="zh-TW" sz="2400" b="0" dirty="0" smtClean="0">
                <a:ea typeface="PMingLiU" pitchFamily="18" charset="-120"/>
              </a:rPr>
              <a:t>Popular ensemble based algorithms</a:t>
            </a:r>
          </a:p>
          <a:p>
            <a:pPr lvl="1" eaLnBrk="1" hangingPunct="1"/>
            <a:r>
              <a:rPr lang="en-US" altLang="zh-TW" sz="2400" dirty="0" smtClean="0">
                <a:ea typeface="PMingLiU" pitchFamily="18" charset="-120"/>
              </a:rPr>
              <a:t> Bagging, boosting, </a:t>
            </a:r>
            <a:r>
              <a:rPr lang="en-US" altLang="zh-TW" sz="2400" dirty="0" err="1" smtClean="0">
                <a:ea typeface="PMingLiU" pitchFamily="18" charset="-120"/>
              </a:rPr>
              <a:t>AdaBoost</a:t>
            </a:r>
            <a:r>
              <a:rPr lang="en-US" altLang="zh-TW" sz="2400" dirty="0" smtClean="0">
                <a:ea typeface="PMingLiU" pitchFamily="18" charset="-120"/>
              </a:rPr>
              <a:t>, stacked generalization, and hierarchical mixture of experts</a:t>
            </a:r>
          </a:p>
          <a:p>
            <a:pPr eaLnBrk="1" hangingPunct="1"/>
            <a:r>
              <a:rPr lang="en-US" altLang="zh-TW" sz="2400" b="0" dirty="0" smtClean="0">
                <a:ea typeface="PMingLiU" pitchFamily="18" charset="-120"/>
              </a:rPr>
              <a:t>Commonly used combination rules</a:t>
            </a:r>
          </a:p>
          <a:p>
            <a:pPr lvl="1" eaLnBrk="1" hangingPunct="1"/>
            <a:r>
              <a:rPr lang="en-US" altLang="zh-TW" sz="2400" dirty="0" smtClean="0">
                <a:ea typeface="PMingLiU" pitchFamily="18" charset="-120"/>
              </a:rPr>
              <a:t>Algebraic combination of outputs, voting methods, behavior knowledge space &amp; decision templates</a:t>
            </a:r>
          </a:p>
        </p:txBody>
      </p:sp>
      <p:sp>
        <p:nvSpPr>
          <p:cNvPr id="16388" name="投影片編號版面配置區 4"/>
          <p:cNvSpPr>
            <a:spLocks noGrp="1"/>
          </p:cNvSpPr>
          <p:nvPr>
            <p:ph type="sldNum" sz="quarter" idx="4294967295"/>
          </p:nvPr>
        </p:nvSpPr>
        <p:spPr bwMode="auto">
          <a:xfrm>
            <a:off x="8524875" y="6491288"/>
            <a:ext cx="568325" cy="323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597B0334-5644-4359-923E-67F4352B9255}" type="slidenum">
              <a:rPr lang="en-US" altLang="zh-TW" sz="1800" smtClean="0">
                <a:latin typeface="Verdana" pitchFamily="34" charset="0"/>
                <a:ea typeface="PMingLiU" pitchFamily="18" charset="-120"/>
              </a:rPr>
              <a:pPr eaLnBrk="1" hangingPunct="1"/>
              <a:t>5</a:t>
            </a:fld>
            <a:endParaRPr lang="en-US" altLang="zh-TW" sz="1800" smtClean="0">
              <a:latin typeface="Verdana" pitchFamily="34" charset="0"/>
              <a:ea typeface="PMingLiU" pitchFamily="18" charset="-120"/>
            </a:endParaRPr>
          </a:p>
        </p:txBody>
      </p:sp>
    </p:spTree>
    <p:extLst>
      <p:ext uri="{BB962C8B-B14F-4D97-AF65-F5344CB8AC3E}">
        <p14:creationId xmlns:p14="http://schemas.microsoft.com/office/powerpoint/2010/main" val="344337531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Weka</a:t>
            </a:r>
            <a:r>
              <a:rPr lang="en-US" dirty="0" smtClean="0"/>
              <a:t> Implementations</a:t>
            </a:r>
            <a:endParaRPr lang="en-US" dirty="0"/>
          </a:p>
        </p:txBody>
      </p:sp>
      <p:sp>
        <p:nvSpPr>
          <p:cNvPr id="3" name="Content Placeholder 2"/>
          <p:cNvSpPr>
            <a:spLocks noGrp="1"/>
          </p:cNvSpPr>
          <p:nvPr>
            <p:ph idx="1"/>
          </p:nvPr>
        </p:nvSpPr>
        <p:spPr>
          <a:xfrm>
            <a:off x="152400" y="1295400"/>
            <a:ext cx="8839200" cy="4343400"/>
          </a:xfrm>
        </p:spPr>
        <p:txBody>
          <a:bodyPr/>
          <a:lstStyle/>
          <a:p>
            <a:r>
              <a:rPr lang="en-US" dirty="0" smtClean="0"/>
              <a:t>Bagging: Bagging</a:t>
            </a:r>
          </a:p>
          <a:p>
            <a:pPr lvl="1"/>
            <a:r>
              <a:rPr lang="en-US" dirty="0" err="1" smtClean="0"/>
              <a:t>MetaCost</a:t>
            </a:r>
            <a:endParaRPr lang="en-US" dirty="0" smtClean="0"/>
          </a:p>
          <a:p>
            <a:r>
              <a:rPr lang="en-US" dirty="0" smtClean="0"/>
              <a:t>Randomization</a:t>
            </a:r>
          </a:p>
          <a:p>
            <a:pPr lvl="1"/>
            <a:r>
              <a:rPr lang="en-US" dirty="0" smtClean="0"/>
              <a:t>Random Committee</a:t>
            </a:r>
          </a:p>
          <a:p>
            <a:pPr lvl="1"/>
            <a:r>
              <a:rPr lang="en-US" dirty="0" smtClean="0"/>
              <a:t>Random Forest</a:t>
            </a:r>
          </a:p>
          <a:p>
            <a:r>
              <a:rPr lang="en-US" dirty="0" smtClean="0"/>
              <a:t>Boosting</a:t>
            </a:r>
          </a:p>
          <a:p>
            <a:pPr lvl="1"/>
            <a:r>
              <a:rPr lang="en-US" dirty="0" smtClean="0"/>
              <a:t>AdaBoostM1</a:t>
            </a:r>
          </a:p>
          <a:p>
            <a:pPr lvl="1"/>
            <a:r>
              <a:rPr lang="en-US" dirty="0" err="1" smtClean="0"/>
              <a:t>MultiBoostAB</a:t>
            </a:r>
            <a:endParaRPr lang="en-US" dirty="0" smtClean="0"/>
          </a:p>
          <a:p>
            <a:r>
              <a:rPr lang="en-US" dirty="0" smtClean="0"/>
              <a:t>Stacking: Stacking</a:t>
            </a:r>
          </a:p>
          <a:p>
            <a:pPr lvl="1"/>
            <a:r>
              <a:rPr lang="en-US" dirty="0" err="1" smtClean="0"/>
              <a:t>StackingC</a:t>
            </a:r>
            <a:endParaRPr lang="en-US" dirty="0"/>
          </a:p>
        </p:txBody>
      </p:sp>
    </p:spTree>
    <p:extLst>
      <p:ext uri="{BB962C8B-B14F-4D97-AF65-F5344CB8AC3E}">
        <p14:creationId xmlns:p14="http://schemas.microsoft.com/office/powerpoint/2010/main" val="1713731631"/>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Implementations</a:t>
            </a:r>
            <a:endParaRPr lang="en-US" dirty="0"/>
          </a:p>
        </p:txBody>
      </p:sp>
      <p:sp>
        <p:nvSpPr>
          <p:cNvPr id="3" name="Content Placeholder 2"/>
          <p:cNvSpPr>
            <a:spLocks noGrp="1"/>
          </p:cNvSpPr>
          <p:nvPr>
            <p:ph idx="1"/>
          </p:nvPr>
        </p:nvSpPr>
        <p:spPr>
          <a:xfrm>
            <a:off x="304800" y="1066800"/>
            <a:ext cx="8839200" cy="4343400"/>
          </a:xfrm>
        </p:spPr>
        <p:txBody>
          <a:bodyPr/>
          <a:lstStyle/>
          <a:p>
            <a:r>
              <a:rPr lang="en-US" dirty="0" smtClean="0"/>
              <a:t>Bagging: </a:t>
            </a:r>
          </a:p>
          <a:p>
            <a:pPr lvl="1"/>
            <a:r>
              <a:rPr lang="en-US" dirty="0" err="1" smtClean="0"/>
              <a:t>Ipred</a:t>
            </a:r>
            <a:endParaRPr lang="en-US" dirty="0"/>
          </a:p>
          <a:p>
            <a:pPr lvl="1"/>
            <a:r>
              <a:rPr lang="en-US" dirty="0" err="1" smtClean="0"/>
              <a:t>Adabag</a:t>
            </a:r>
            <a:r>
              <a:rPr lang="en-US" dirty="0" smtClean="0"/>
              <a:t>:  </a:t>
            </a:r>
            <a:r>
              <a:rPr lang="en-US" dirty="0" err="1" smtClean="0"/>
              <a:t>Adaboost</a:t>
            </a:r>
            <a:r>
              <a:rPr lang="en-US" dirty="0" smtClean="0"/>
              <a:t> and Bagging</a:t>
            </a:r>
          </a:p>
          <a:p>
            <a:r>
              <a:rPr lang="en-US" dirty="0" smtClean="0"/>
              <a:t>Randomization</a:t>
            </a:r>
          </a:p>
          <a:p>
            <a:pPr lvl="1"/>
            <a:r>
              <a:rPr lang="en-US" dirty="0" err="1" smtClean="0"/>
              <a:t>randomForest</a:t>
            </a:r>
            <a:r>
              <a:rPr lang="en-US" dirty="0" smtClean="0"/>
              <a:t>:  Random Forest</a:t>
            </a:r>
          </a:p>
          <a:p>
            <a:pPr lvl="1"/>
            <a:r>
              <a:rPr lang="en-US" dirty="0" smtClean="0"/>
              <a:t>Party:  RF with faster tree growing</a:t>
            </a:r>
          </a:p>
          <a:p>
            <a:r>
              <a:rPr lang="en-US" dirty="0" smtClean="0"/>
              <a:t>Boosting</a:t>
            </a:r>
          </a:p>
          <a:p>
            <a:pPr lvl="1"/>
            <a:r>
              <a:rPr lang="en-US" dirty="0" smtClean="0"/>
              <a:t>Ada: (</a:t>
            </a:r>
            <a:r>
              <a:rPr lang="en-US" dirty="0" err="1" smtClean="0"/>
              <a:t>AdaBoost</a:t>
            </a:r>
            <a:r>
              <a:rPr lang="en-US" dirty="0" smtClean="0"/>
              <a:t> + </a:t>
            </a:r>
            <a:r>
              <a:rPr lang="en-US" dirty="0" err="1" smtClean="0"/>
              <a:t>Friedmans</a:t>
            </a:r>
            <a:r>
              <a:rPr lang="en-US" dirty="0" smtClean="0"/>
              <a:t> mods)</a:t>
            </a:r>
          </a:p>
          <a:p>
            <a:pPr lvl="1"/>
            <a:r>
              <a:rPr lang="en-US" dirty="0" err="1" smtClean="0"/>
              <a:t>Qbm</a:t>
            </a:r>
            <a:r>
              <a:rPr lang="en-US" dirty="0" smtClean="0"/>
              <a:t>: (Stochastic Gradient boosting)</a:t>
            </a:r>
          </a:p>
          <a:p>
            <a:pPr lvl="1"/>
            <a:r>
              <a:rPr lang="en-US" dirty="0" err="1" smtClean="0"/>
              <a:t>Mboost</a:t>
            </a:r>
            <a:r>
              <a:rPr lang="en-US" dirty="0" smtClean="0"/>
              <a:t>: (Boosting applied to </a:t>
            </a:r>
            <a:r>
              <a:rPr lang="en-US" dirty="0" err="1" smtClean="0"/>
              <a:t>glm</a:t>
            </a:r>
            <a:r>
              <a:rPr lang="en-US" dirty="0" smtClean="0"/>
              <a:t>, gam)</a:t>
            </a:r>
          </a:p>
          <a:p>
            <a:r>
              <a:rPr lang="en-US" dirty="0" smtClean="0"/>
              <a:t>Stacking: Stacking</a:t>
            </a:r>
          </a:p>
          <a:p>
            <a:pPr lvl="1"/>
            <a:r>
              <a:rPr lang="en-US" dirty="0" err="1" smtClean="0"/>
              <a:t>StackingC</a:t>
            </a:r>
            <a:endParaRPr lang="en-US" dirty="0"/>
          </a:p>
        </p:txBody>
      </p:sp>
    </p:spTree>
    <p:extLst>
      <p:ext uri="{BB962C8B-B14F-4D97-AF65-F5344CB8AC3E}">
        <p14:creationId xmlns:p14="http://schemas.microsoft.com/office/powerpoint/2010/main" val="3894967081"/>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Implementations</a:t>
            </a:r>
            <a:endParaRPr lang="en-US" dirty="0"/>
          </a:p>
        </p:txBody>
      </p:sp>
      <p:sp>
        <p:nvSpPr>
          <p:cNvPr id="3" name="Content Placeholder 2"/>
          <p:cNvSpPr>
            <a:spLocks noGrp="1"/>
          </p:cNvSpPr>
          <p:nvPr>
            <p:ph idx="1"/>
          </p:nvPr>
        </p:nvSpPr>
        <p:spPr>
          <a:xfrm>
            <a:off x="152400" y="1447800"/>
            <a:ext cx="8839200" cy="4495800"/>
          </a:xfrm>
        </p:spPr>
        <p:txBody>
          <a:bodyPr/>
          <a:lstStyle/>
          <a:p>
            <a:r>
              <a:rPr lang="en-US" dirty="0" err="1"/>
              <a:t>S</a:t>
            </a:r>
            <a:r>
              <a:rPr lang="en-US" dirty="0" err="1" smtClean="0"/>
              <a:t>klearn.ensemble</a:t>
            </a:r>
            <a:r>
              <a:rPr lang="en-US" dirty="0" smtClean="0"/>
              <a:t> Methods </a:t>
            </a:r>
          </a:p>
          <a:p>
            <a:pPr lvl="1"/>
            <a:endParaRPr lang="en-US" dirty="0" smtClean="0"/>
          </a:p>
          <a:p>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2907800445"/>
              </p:ext>
            </p:extLst>
          </p:nvPr>
        </p:nvGraphicFramePr>
        <p:xfrm>
          <a:off x="381000" y="2209801"/>
          <a:ext cx="8305800" cy="3505198"/>
        </p:xfrm>
        <a:graphic>
          <a:graphicData uri="http://schemas.openxmlformats.org/drawingml/2006/table">
            <a:tbl>
              <a:tblPr firstRow="1" firstCol="1" bandRow="1">
                <a:tableStyleId>{5C22544A-7EE6-4342-B048-85BDC9FD1C3A}</a:tableStyleId>
              </a:tblPr>
              <a:tblGrid>
                <a:gridCol w="4746172"/>
                <a:gridCol w="3559628"/>
              </a:tblGrid>
              <a:tr h="301238">
                <a:tc>
                  <a:txBody>
                    <a:bodyPr/>
                    <a:lstStyle/>
                    <a:p>
                      <a:pPr marL="0" marR="0">
                        <a:lnSpc>
                          <a:spcPct val="115000"/>
                        </a:lnSpc>
                        <a:spcBef>
                          <a:spcPts val="0"/>
                        </a:spcBef>
                        <a:spcAft>
                          <a:spcPts val="0"/>
                        </a:spcAft>
                      </a:pPr>
                      <a:r>
                        <a:rPr lang="en-US" sz="1400" b="0" u="sng" dirty="0" err="1">
                          <a:solidFill>
                            <a:schemeClr val="tx1"/>
                          </a:solidFill>
                          <a:effectLst/>
                          <a:hlinkClick r:id="rId2" tooltip="sklearn.ensemble.AdaBoostClassifier"/>
                        </a:rPr>
                        <a:t>ensemble.AdaBoostClassifier</a:t>
                      </a:r>
                      <a:r>
                        <a:rPr lang="en-US" sz="1400" b="0" dirty="0">
                          <a:solidFill>
                            <a:schemeClr val="tx1"/>
                          </a:solidFill>
                          <a:effectLst/>
                        </a:rPr>
                        <a:t>([...])</a:t>
                      </a:r>
                      <a:endParaRPr lang="en-US" sz="1400" b="0" dirty="0">
                        <a:solidFill>
                          <a:schemeClr val="tx1"/>
                        </a:solidFill>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400" b="0" dirty="0">
                          <a:solidFill>
                            <a:schemeClr val="tx1"/>
                          </a:solidFill>
                          <a:effectLst/>
                        </a:rPr>
                        <a:t>An </a:t>
                      </a:r>
                      <a:r>
                        <a:rPr lang="en-US" sz="1400" b="0" dirty="0" err="1">
                          <a:solidFill>
                            <a:schemeClr val="tx1"/>
                          </a:solidFill>
                          <a:effectLst/>
                        </a:rPr>
                        <a:t>AdaBoost</a:t>
                      </a:r>
                      <a:r>
                        <a:rPr lang="en-US" sz="1400" b="0" dirty="0">
                          <a:solidFill>
                            <a:schemeClr val="tx1"/>
                          </a:solidFill>
                          <a:effectLst/>
                        </a:rPr>
                        <a:t> </a:t>
                      </a:r>
                      <a:r>
                        <a:rPr lang="en-US" sz="1400" b="0" dirty="0" smtClean="0">
                          <a:solidFill>
                            <a:schemeClr val="tx1"/>
                          </a:solidFill>
                          <a:effectLst/>
                        </a:rPr>
                        <a:t>classifier</a:t>
                      </a:r>
                      <a:endParaRPr lang="en-US" sz="1400" b="0" dirty="0">
                        <a:solidFill>
                          <a:schemeClr val="tx1"/>
                        </a:solidFill>
                        <a:effectLst/>
                        <a:latin typeface="Calibri"/>
                        <a:ea typeface="Calibri"/>
                        <a:cs typeface="Times New Roman"/>
                      </a:endParaRPr>
                    </a:p>
                  </a:txBody>
                  <a:tcPr marL="9525" marR="9525" marT="9525" marB="9525" anchor="ctr">
                    <a:solidFill>
                      <a:schemeClr val="accent5"/>
                    </a:solidFill>
                  </a:tcPr>
                </a:tc>
              </a:tr>
              <a:tr h="320396">
                <a:tc>
                  <a:txBody>
                    <a:bodyPr/>
                    <a:lstStyle/>
                    <a:p>
                      <a:pPr marL="0" marR="0">
                        <a:lnSpc>
                          <a:spcPct val="115000"/>
                        </a:lnSpc>
                        <a:spcBef>
                          <a:spcPts val="0"/>
                        </a:spcBef>
                        <a:spcAft>
                          <a:spcPts val="0"/>
                        </a:spcAft>
                      </a:pPr>
                      <a:r>
                        <a:rPr lang="en-US" sz="1400" b="0" u="sng">
                          <a:solidFill>
                            <a:schemeClr val="tx1"/>
                          </a:solidFill>
                          <a:effectLst/>
                          <a:hlinkClick r:id="rId3" tooltip="sklearn.ensemble.AdaBoostRegressor"/>
                        </a:rPr>
                        <a:t>ensemble.AdaBoostRegressor</a:t>
                      </a:r>
                      <a:r>
                        <a:rPr lang="en-US" sz="1400" b="0">
                          <a:solidFill>
                            <a:schemeClr val="tx1"/>
                          </a:solidFill>
                          <a:effectLst/>
                        </a:rPr>
                        <a:t>([base_estimator, ...])</a:t>
                      </a:r>
                      <a:endParaRPr lang="en-US" sz="1400" b="0">
                        <a:solidFill>
                          <a:schemeClr val="tx1"/>
                        </a:solidFill>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400">
                          <a:effectLst/>
                        </a:rPr>
                        <a:t>An AdaBoost regressor.</a:t>
                      </a:r>
                      <a:endParaRPr lang="en-US" sz="1400">
                        <a:effectLst/>
                        <a:latin typeface="Calibri"/>
                        <a:ea typeface="Calibri"/>
                        <a:cs typeface="Times New Roman"/>
                      </a:endParaRPr>
                    </a:p>
                  </a:txBody>
                  <a:tcPr marL="9525" marR="9525" marT="9525" marB="9525" anchor="ctr"/>
                </a:tc>
              </a:tr>
              <a:tr h="320396">
                <a:tc>
                  <a:txBody>
                    <a:bodyPr/>
                    <a:lstStyle/>
                    <a:p>
                      <a:pPr marL="0" marR="0">
                        <a:lnSpc>
                          <a:spcPct val="115000"/>
                        </a:lnSpc>
                        <a:spcBef>
                          <a:spcPts val="0"/>
                        </a:spcBef>
                        <a:spcAft>
                          <a:spcPts val="0"/>
                        </a:spcAft>
                      </a:pPr>
                      <a:r>
                        <a:rPr lang="en-US" sz="1400" b="0" u="sng">
                          <a:solidFill>
                            <a:schemeClr val="tx1"/>
                          </a:solidFill>
                          <a:effectLst/>
                          <a:hlinkClick r:id="rId4" tooltip="sklearn.ensemble.BaggingClassifier"/>
                        </a:rPr>
                        <a:t>ensemble.BaggingClassifier</a:t>
                      </a:r>
                      <a:r>
                        <a:rPr lang="en-US" sz="1400" b="0">
                          <a:solidFill>
                            <a:schemeClr val="tx1"/>
                          </a:solidFill>
                          <a:effectLst/>
                        </a:rPr>
                        <a:t>([base_estimator, ...])</a:t>
                      </a:r>
                      <a:endParaRPr lang="en-US" sz="1400" b="0">
                        <a:solidFill>
                          <a:schemeClr val="tx1"/>
                        </a:solidFill>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400">
                          <a:effectLst/>
                        </a:rPr>
                        <a:t>A Bagging classifier.</a:t>
                      </a:r>
                      <a:endParaRPr lang="en-US" sz="1400">
                        <a:effectLst/>
                        <a:latin typeface="Calibri"/>
                        <a:ea typeface="Calibri"/>
                        <a:cs typeface="Times New Roman"/>
                      </a:endParaRPr>
                    </a:p>
                  </a:txBody>
                  <a:tcPr marL="9525" marR="9525" marT="9525" marB="9525" anchor="ctr"/>
                </a:tc>
              </a:tr>
              <a:tr h="320396">
                <a:tc>
                  <a:txBody>
                    <a:bodyPr/>
                    <a:lstStyle/>
                    <a:p>
                      <a:pPr marL="0" marR="0">
                        <a:lnSpc>
                          <a:spcPct val="115000"/>
                        </a:lnSpc>
                        <a:spcBef>
                          <a:spcPts val="0"/>
                        </a:spcBef>
                        <a:spcAft>
                          <a:spcPts val="0"/>
                        </a:spcAft>
                      </a:pPr>
                      <a:r>
                        <a:rPr lang="en-US" sz="1400" b="0" u="sng">
                          <a:solidFill>
                            <a:schemeClr val="tx1"/>
                          </a:solidFill>
                          <a:effectLst/>
                          <a:hlinkClick r:id="rId5" tooltip="sklearn.ensemble.BaggingRegressor"/>
                        </a:rPr>
                        <a:t>ensemble.BaggingRegressor</a:t>
                      </a:r>
                      <a:r>
                        <a:rPr lang="en-US" sz="1400" b="0">
                          <a:solidFill>
                            <a:schemeClr val="tx1"/>
                          </a:solidFill>
                          <a:effectLst/>
                        </a:rPr>
                        <a:t>([base_estimator, ...])</a:t>
                      </a:r>
                      <a:endParaRPr lang="en-US" sz="1400" b="0">
                        <a:solidFill>
                          <a:schemeClr val="tx1"/>
                        </a:solidFill>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400">
                          <a:effectLst/>
                        </a:rPr>
                        <a:t>A Bagging regressor.</a:t>
                      </a:r>
                      <a:endParaRPr lang="en-US" sz="1400">
                        <a:effectLst/>
                        <a:latin typeface="Calibri"/>
                        <a:ea typeface="Calibri"/>
                        <a:cs typeface="Times New Roman"/>
                      </a:endParaRPr>
                    </a:p>
                  </a:txBody>
                  <a:tcPr marL="9525" marR="9525" marT="9525" marB="9525" anchor="ctr"/>
                </a:tc>
              </a:tr>
              <a:tr h="320396">
                <a:tc>
                  <a:txBody>
                    <a:bodyPr/>
                    <a:lstStyle/>
                    <a:p>
                      <a:pPr marL="0" marR="0">
                        <a:lnSpc>
                          <a:spcPct val="115000"/>
                        </a:lnSpc>
                        <a:spcBef>
                          <a:spcPts val="0"/>
                        </a:spcBef>
                        <a:spcAft>
                          <a:spcPts val="0"/>
                        </a:spcAft>
                      </a:pPr>
                      <a:r>
                        <a:rPr lang="en-US" sz="1400" b="0" u="sng">
                          <a:solidFill>
                            <a:schemeClr val="tx1"/>
                          </a:solidFill>
                          <a:effectLst/>
                          <a:hlinkClick r:id="rId6" tooltip="sklearn.ensemble.ExtraTreesClassifier"/>
                        </a:rPr>
                        <a:t>ensemble.ExtraTreesClassifier</a:t>
                      </a:r>
                      <a:r>
                        <a:rPr lang="en-US" sz="1400" b="0">
                          <a:solidFill>
                            <a:schemeClr val="tx1"/>
                          </a:solidFill>
                          <a:effectLst/>
                        </a:rPr>
                        <a:t>([...])</a:t>
                      </a:r>
                      <a:endParaRPr lang="en-US" sz="1400" b="0">
                        <a:solidFill>
                          <a:schemeClr val="tx1"/>
                        </a:solidFill>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400">
                          <a:effectLst/>
                        </a:rPr>
                        <a:t>An extra-trees classifier.</a:t>
                      </a:r>
                      <a:endParaRPr lang="en-US" sz="1400">
                        <a:effectLst/>
                        <a:latin typeface="Calibri"/>
                        <a:ea typeface="Calibri"/>
                        <a:cs typeface="Times New Roman"/>
                      </a:endParaRPr>
                    </a:p>
                  </a:txBody>
                  <a:tcPr marL="9525" marR="9525" marT="9525" marB="9525" anchor="ctr"/>
                </a:tc>
              </a:tr>
              <a:tr h="320396">
                <a:tc>
                  <a:txBody>
                    <a:bodyPr/>
                    <a:lstStyle/>
                    <a:p>
                      <a:pPr marL="0" marR="0">
                        <a:lnSpc>
                          <a:spcPct val="115000"/>
                        </a:lnSpc>
                        <a:spcBef>
                          <a:spcPts val="0"/>
                        </a:spcBef>
                        <a:spcAft>
                          <a:spcPts val="0"/>
                        </a:spcAft>
                      </a:pPr>
                      <a:r>
                        <a:rPr lang="en-US" sz="1400" b="0" u="sng">
                          <a:solidFill>
                            <a:schemeClr val="tx1"/>
                          </a:solidFill>
                          <a:effectLst/>
                          <a:hlinkClick r:id="rId7" tooltip="sklearn.ensemble.ExtraTreesRegressor"/>
                        </a:rPr>
                        <a:t>ensemble.ExtraTreesRegressor</a:t>
                      </a:r>
                      <a:r>
                        <a:rPr lang="en-US" sz="1400" b="0">
                          <a:solidFill>
                            <a:schemeClr val="tx1"/>
                          </a:solidFill>
                          <a:effectLst/>
                        </a:rPr>
                        <a:t>([n_estimators, ...])</a:t>
                      </a:r>
                      <a:endParaRPr lang="en-US" sz="1400" b="0">
                        <a:solidFill>
                          <a:schemeClr val="tx1"/>
                        </a:solidFill>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400">
                          <a:effectLst/>
                        </a:rPr>
                        <a:t>An extra-trees regressor.</a:t>
                      </a:r>
                      <a:endParaRPr lang="en-US" sz="1400">
                        <a:effectLst/>
                        <a:latin typeface="Calibri"/>
                        <a:ea typeface="Calibri"/>
                        <a:cs typeface="Times New Roman"/>
                      </a:endParaRPr>
                    </a:p>
                  </a:txBody>
                  <a:tcPr marL="9525" marR="9525" marT="9525" marB="9525" anchor="ctr"/>
                </a:tc>
              </a:tr>
              <a:tr h="320396">
                <a:tc>
                  <a:txBody>
                    <a:bodyPr/>
                    <a:lstStyle/>
                    <a:p>
                      <a:pPr marL="0" marR="0">
                        <a:lnSpc>
                          <a:spcPct val="115000"/>
                        </a:lnSpc>
                        <a:spcBef>
                          <a:spcPts val="0"/>
                        </a:spcBef>
                        <a:spcAft>
                          <a:spcPts val="0"/>
                        </a:spcAft>
                      </a:pPr>
                      <a:r>
                        <a:rPr lang="en-US" sz="1400" b="0" u="sng">
                          <a:solidFill>
                            <a:schemeClr val="tx1"/>
                          </a:solidFill>
                          <a:effectLst/>
                          <a:hlinkClick r:id="rId8" tooltip="sklearn.ensemble.GradientBoostingClassifier"/>
                        </a:rPr>
                        <a:t>ensemble.GradientBoostingClassifier</a:t>
                      </a:r>
                      <a:r>
                        <a:rPr lang="en-US" sz="1400" b="0">
                          <a:solidFill>
                            <a:schemeClr val="tx1"/>
                          </a:solidFill>
                          <a:effectLst/>
                        </a:rPr>
                        <a:t>([loss, ...])</a:t>
                      </a:r>
                      <a:endParaRPr lang="en-US" sz="1400" b="0">
                        <a:solidFill>
                          <a:schemeClr val="tx1"/>
                        </a:solidFill>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400">
                          <a:effectLst/>
                        </a:rPr>
                        <a:t>Gradient Boosting for classification.</a:t>
                      </a:r>
                      <a:endParaRPr lang="en-US" sz="1400">
                        <a:effectLst/>
                        <a:latin typeface="Calibri"/>
                        <a:ea typeface="Calibri"/>
                        <a:cs typeface="Times New Roman"/>
                      </a:endParaRPr>
                    </a:p>
                  </a:txBody>
                  <a:tcPr marL="9525" marR="9525" marT="9525" marB="9525" anchor="ctr"/>
                </a:tc>
              </a:tr>
              <a:tr h="320396">
                <a:tc>
                  <a:txBody>
                    <a:bodyPr/>
                    <a:lstStyle/>
                    <a:p>
                      <a:pPr marL="0" marR="0">
                        <a:lnSpc>
                          <a:spcPct val="115000"/>
                        </a:lnSpc>
                        <a:spcBef>
                          <a:spcPts val="0"/>
                        </a:spcBef>
                        <a:spcAft>
                          <a:spcPts val="0"/>
                        </a:spcAft>
                      </a:pPr>
                      <a:r>
                        <a:rPr lang="en-US" sz="1400" b="0" u="sng">
                          <a:solidFill>
                            <a:schemeClr val="tx1"/>
                          </a:solidFill>
                          <a:effectLst/>
                          <a:hlinkClick r:id="rId9" tooltip="sklearn.ensemble.GradientBoostingRegressor"/>
                        </a:rPr>
                        <a:t>ensemble.GradientBoostingRegressor</a:t>
                      </a:r>
                      <a:r>
                        <a:rPr lang="en-US" sz="1400" b="0">
                          <a:solidFill>
                            <a:schemeClr val="tx1"/>
                          </a:solidFill>
                          <a:effectLst/>
                        </a:rPr>
                        <a:t>([loss, ...])</a:t>
                      </a:r>
                      <a:endParaRPr lang="en-US" sz="1400" b="0">
                        <a:solidFill>
                          <a:schemeClr val="tx1"/>
                        </a:solidFill>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400">
                          <a:effectLst/>
                        </a:rPr>
                        <a:t>Gradient Boosting for regression.</a:t>
                      </a:r>
                      <a:endParaRPr lang="en-US" sz="1400">
                        <a:effectLst/>
                        <a:latin typeface="Calibri"/>
                        <a:ea typeface="Calibri"/>
                        <a:cs typeface="Times New Roman"/>
                      </a:endParaRPr>
                    </a:p>
                  </a:txBody>
                  <a:tcPr marL="9525" marR="9525" marT="9525" marB="9525" anchor="ctr"/>
                </a:tc>
              </a:tr>
              <a:tr h="320396">
                <a:tc>
                  <a:txBody>
                    <a:bodyPr/>
                    <a:lstStyle/>
                    <a:p>
                      <a:pPr marL="0" marR="0">
                        <a:lnSpc>
                          <a:spcPct val="115000"/>
                        </a:lnSpc>
                        <a:spcBef>
                          <a:spcPts val="0"/>
                        </a:spcBef>
                        <a:spcAft>
                          <a:spcPts val="0"/>
                        </a:spcAft>
                      </a:pPr>
                      <a:r>
                        <a:rPr lang="en-US" sz="1400" b="0" u="sng">
                          <a:solidFill>
                            <a:schemeClr val="tx1"/>
                          </a:solidFill>
                          <a:effectLst/>
                          <a:hlinkClick r:id="rId10" tooltip="sklearn.ensemble.RandomForestClassifier"/>
                        </a:rPr>
                        <a:t>ensemble.RandomForestClassifier</a:t>
                      </a:r>
                      <a:r>
                        <a:rPr lang="en-US" sz="1400" b="0">
                          <a:solidFill>
                            <a:schemeClr val="tx1"/>
                          </a:solidFill>
                          <a:effectLst/>
                        </a:rPr>
                        <a:t>([...])</a:t>
                      </a:r>
                      <a:endParaRPr lang="en-US" sz="1400" b="0">
                        <a:solidFill>
                          <a:schemeClr val="tx1"/>
                        </a:solidFill>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400">
                          <a:effectLst/>
                        </a:rPr>
                        <a:t>A random forest classifier.</a:t>
                      </a:r>
                      <a:endParaRPr lang="en-US" sz="1400">
                        <a:effectLst/>
                        <a:latin typeface="Calibri"/>
                        <a:ea typeface="Calibri"/>
                        <a:cs typeface="Times New Roman"/>
                      </a:endParaRPr>
                    </a:p>
                  </a:txBody>
                  <a:tcPr marL="9525" marR="9525" marT="9525" marB="9525" anchor="ctr"/>
                </a:tc>
              </a:tr>
              <a:tr h="320396">
                <a:tc>
                  <a:txBody>
                    <a:bodyPr/>
                    <a:lstStyle/>
                    <a:p>
                      <a:pPr marL="0" marR="0">
                        <a:lnSpc>
                          <a:spcPct val="115000"/>
                        </a:lnSpc>
                        <a:spcBef>
                          <a:spcPts val="0"/>
                        </a:spcBef>
                        <a:spcAft>
                          <a:spcPts val="0"/>
                        </a:spcAft>
                      </a:pPr>
                      <a:r>
                        <a:rPr lang="en-US" sz="1400" b="0" u="sng">
                          <a:solidFill>
                            <a:schemeClr val="tx1"/>
                          </a:solidFill>
                          <a:effectLst/>
                          <a:hlinkClick r:id="rId11" tooltip="sklearn.ensemble.RandomTreesEmbedding"/>
                        </a:rPr>
                        <a:t>ensemble.RandomTreesEmbedding</a:t>
                      </a:r>
                      <a:r>
                        <a:rPr lang="en-US" sz="1400" b="0">
                          <a:solidFill>
                            <a:schemeClr val="tx1"/>
                          </a:solidFill>
                          <a:effectLst/>
                        </a:rPr>
                        <a:t>([...])</a:t>
                      </a:r>
                      <a:endParaRPr lang="en-US" sz="1400" b="0">
                        <a:solidFill>
                          <a:schemeClr val="tx1"/>
                        </a:solidFill>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400">
                          <a:effectLst/>
                        </a:rPr>
                        <a:t>An ensemble of totally random trees.</a:t>
                      </a:r>
                      <a:endParaRPr lang="en-US" sz="1400">
                        <a:effectLst/>
                        <a:latin typeface="Calibri"/>
                        <a:ea typeface="Calibri"/>
                        <a:cs typeface="Times New Roman"/>
                      </a:endParaRPr>
                    </a:p>
                  </a:txBody>
                  <a:tcPr marL="9525" marR="9525" marT="9525" marB="9525" anchor="ctr"/>
                </a:tc>
              </a:tr>
              <a:tr h="320396">
                <a:tc>
                  <a:txBody>
                    <a:bodyPr/>
                    <a:lstStyle/>
                    <a:p>
                      <a:pPr marL="0" marR="0">
                        <a:lnSpc>
                          <a:spcPct val="115000"/>
                        </a:lnSpc>
                        <a:spcBef>
                          <a:spcPts val="0"/>
                        </a:spcBef>
                        <a:spcAft>
                          <a:spcPts val="0"/>
                        </a:spcAft>
                      </a:pPr>
                      <a:r>
                        <a:rPr lang="en-US" sz="1400" b="0" u="sng" dirty="0" err="1">
                          <a:solidFill>
                            <a:schemeClr val="tx1"/>
                          </a:solidFill>
                          <a:effectLst/>
                          <a:hlinkClick r:id="rId12" tooltip="sklearn.ensemble.RandomForestRegressor"/>
                        </a:rPr>
                        <a:t>ensemble.RandomForestRegressor</a:t>
                      </a:r>
                      <a:r>
                        <a:rPr lang="en-US" sz="1400" b="0" dirty="0">
                          <a:solidFill>
                            <a:schemeClr val="tx1"/>
                          </a:solidFill>
                          <a:effectLst/>
                        </a:rPr>
                        <a:t>([...])</a:t>
                      </a:r>
                      <a:endParaRPr lang="en-US" sz="1400" b="0" dirty="0">
                        <a:solidFill>
                          <a:schemeClr val="tx1"/>
                        </a:solidFill>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400" dirty="0">
                          <a:effectLst/>
                        </a:rPr>
                        <a:t>A random forest </a:t>
                      </a:r>
                      <a:r>
                        <a:rPr lang="en-US" sz="1400" dirty="0" err="1">
                          <a:effectLst/>
                        </a:rPr>
                        <a:t>regressor</a:t>
                      </a:r>
                      <a:r>
                        <a:rPr lang="en-US" sz="1400" dirty="0">
                          <a:effectLst/>
                        </a:rPr>
                        <a:t>.</a:t>
                      </a:r>
                      <a:endParaRPr lang="en-US" sz="1400" dirty="0">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254869750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1295400"/>
            <a:ext cx="8839200" cy="4343400"/>
          </a:xfrm>
        </p:spPr>
        <p:txBody>
          <a:bodyPr/>
          <a:lstStyle/>
          <a:p>
            <a:r>
              <a:rPr lang="en-US" dirty="0" smtClean="0"/>
              <a:t>Ensemble Learning</a:t>
            </a:r>
          </a:p>
          <a:p>
            <a:pPr lvl="1"/>
            <a:r>
              <a:rPr lang="en-US" altLang="zh-TW" dirty="0">
                <a:ea typeface="PMingLiU" pitchFamily="18" charset="-120"/>
              </a:rPr>
              <a:t>Ensemble systems are useful in practice</a:t>
            </a:r>
          </a:p>
          <a:p>
            <a:pPr lvl="1"/>
            <a:r>
              <a:rPr lang="en-US" dirty="0" smtClean="0"/>
              <a:t>Techniques to combine models to improve predictive performance</a:t>
            </a:r>
          </a:p>
          <a:p>
            <a:pPr lvl="1"/>
            <a:r>
              <a:rPr lang="en-US" dirty="0"/>
              <a:t>The error of an ensemble is less than the error of an individual model if:</a:t>
            </a:r>
          </a:p>
          <a:p>
            <a:pPr lvl="2"/>
            <a:r>
              <a:rPr lang="en-US" dirty="0"/>
              <a:t>Models are diverse and independent</a:t>
            </a:r>
          </a:p>
          <a:p>
            <a:pPr lvl="2"/>
            <a:r>
              <a:rPr lang="en-US" dirty="0"/>
              <a:t>Models performance is slightly better then random (err &lt; 0.5</a:t>
            </a:r>
            <a:r>
              <a:rPr lang="en-US" dirty="0" smtClean="0"/>
              <a:t>)</a:t>
            </a:r>
          </a:p>
          <a:p>
            <a:pPr eaLnBrk="1" hangingPunct="1"/>
            <a:r>
              <a:rPr lang="en-US" altLang="zh-TW" b="0" dirty="0">
                <a:ea typeface="PMingLiU" pitchFamily="18" charset="-120"/>
              </a:rPr>
              <a:t>No single ensemble generation algorithm or combination rule is universally better than others </a:t>
            </a:r>
          </a:p>
          <a:p>
            <a:pPr eaLnBrk="1" hangingPunct="1"/>
            <a:r>
              <a:rPr lang="en-US" altLang="zh-TW" b="0" dirty="0">
                <a:ea typeface="PMingLiU" pitchFamily="18" charset="-120"/>
              </a:rPr>
              <a:t>Effectiveness on real world data depends on the classifier diversity and characteristics of the data </a:t>
            </a:r>
            <a:endParaRPr lang="zh-TW" altLang="en-US" b="0" dirty="0">
              <a:ea typeface="PMingLiU" pitchFamily="18" charset="-120"/>
            </a:endParaRPr>
          </a:p>
          <a:p>
            <a:pPr lvl="1"/>
            <a:endParaRPr lang="en-US" dirty="0" smtClean="0"/>
          </a:p>
        </p:txBody>
      </p:sp>
    </p:spTree>
    <p:extLst>
      <p:ext uri="{BB962C8B-B14F-4D97-AF65-F5344CB8AC3E}">
        <p14:creationId xmlns:p14="http://schemas.microsoft.com/office/powerpoint/2010/main" val="222957612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p:cNvSpPr>
          <p:nvPr>
            <p:ph type="title"/>
          </p:nvPr>
        </p:nvSpPr>
        <p:spPr bwMode="auto">
          <a:xfrm>
            <a:off x="0" y="439737"/>
            <a:ext cx="9144000"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3200" dirty="0" smtClean="0">
                <a:ea typeface="PMingLiU" pitchFamily="18" charset="-120"/>
              </a:rPr>
              <a:t>Why Ensemble Based Systems?</a:t>
            </a:r>
            <a:endParaRPr lang="zh-TW" altLang="en-US" sz="3200" dirty="0" smtClean="0">
              <a:ea typeface="PMingLiU" pitchFamily="18" charset="-120"/>
            </a:endParaRPr>
          </a:p>
        </p:txBody>
      </p:sp>
      <p:sp>
        <p:nvSpPr>
          <p:cNvPr id="17411" name="內容版面配置區 2"/>
          <p:cNvSpPr>
            <a:spLocks noGrp="1"/>
          </p:cNvSpPr>
          <p:nvPr>
            <p:ph idx="1"/>
          </p:nvPr>
        </p:nvSpPr>
        <p:spPr bwMode="auto">
          <a:xfrm>
            <a:off x="277813" y="1295400"/>
            <a:ext cx="8866187" cy="553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2300" dirty="0" smtClean="0">
                <a:latin typeface="Verdana" pitchFamily="34" charset="0"/>
                <a:ea typeface="PMingLiU" pitchFamily="18" charset="-120"/>
              </a:rPr>
              <a:t>Statistical reasons</a:t>
            </a:r>
          </a:p>
          <a:p>
            <a:pPr lvl="1" eaLnBrk="1" hangingPunct="1"/>
            <a:r>
              <a:rPr lang="en-US" altLang="zh-TW" sz="2300" dirty="0" smtClean="0">
                <a:latin typeface="Verdana" pitchFamily="34" charset="0"/>
                <a:ea typeface="PMingLiU" pitchFamily="18" charset="-120"/>
              </a:rPr>
              <a:t>A set of classifiers with similar training performances may have different generalization performances</a:t>
            </a:r>
          </a:p>
          <a:p>
            <a:pPr lvl="1" eaLnBrk="1" hangingPunct="1"/>
            <a:r>
              <a:rPr lang="en-US" altLang="zh-TW" sz="2300" dirty="0" smtClean="0">
                <a:latin typeface="Verdana" pitchFamily="34" charset="0"/>
                <a:ea typeface="PMingLiU" pitchFamily="18" charset="-120"/>
              </a:rPr>
              <a:t>Combining outputs of several classifiers </a:t>
            </a:r>
            <a:r>
              <a:rPr lang="en-US" altLang="zh-TW" sz="2300" dirty="0" smtClean="0">
                <a:solidFill>
                  <a:schemeClr val="tx2">
                    <a:lumMod val="75000"/>
                    <a:lumOff val="25000"/>
                  </a:schemeClr>
                </a:solidFill>
                <a:latin typeface="Verdana" pitchFamily="34" charset="0"/>
                <a:ea typeface="PMingLiU" pitchFamily="18" charset="-120"/>
              </a:rPr>
              <a:t>reduces the risk of selecting a poorly performing classifier</a:t>
            </a:r>
          </a:p>
          <a:p>
            <a:pPr eaLnBrk="1" hangingPunct="1"/>
            <a:r>
              <a:rPr lang="en-US" altLang="zh-TW" sz="2300" dirty="0" smtClean="0">
                <a:latin typeface="Verdana" pitchFamily="34" charset="0"/>
                <a:ea typeface="PMingLiU" pitchFamily="18" charset="-120"/>
              </a:rPr>
              <a:t>Large volumes of data</a:t>
            </a:r>
          </a:p>
          <a:p>
            <a:pPr lvl="1" eaLnBrk="1" hangingPunct="1"/>
            <a:r>
              <a:rPr lang="en-US" altLang="zh-TW" sz="2300" dirty="0" smtClean="0">
                <a:latin typeface="Verdana" pitchFamily="34" charset="0"/>
                <a:ea typeface="PMingLiU" pitchFamily="18" charset="-120"/>
              </a:rPr>
              <a:t>If the amount of data to be analyzed is too large, a single classifier may not be able to handle it; train different classifiers on </a:t>
            </a:r>
            <a:r>
              <a:rPr lang="en-US" altLang="zh-TW" sz="2300" dirty="0" smtClean="0">
                <a:solidFill>
                  <a:schemeClr val="tx2">
                    <a:lumMod val="75000"/>
                    <a:lumOff val="25000"/>
                  </a:schemeClr>
                </a:solidFill>
                <a:latin typeface="Verdana" pitchFamily="34" charset="0"/>
                <a:ea typeface="PMingLiU" pitchFamily="18" charset="-120"/>
              </a:rPr>
              <a:t>different partitions of data</a:t>
            </a:r>
          </a:p>
          <a:p>
            <a:pPr eaLnBrk="1" hangingPunct="1"/>
            <a:r>
              <a:rPr lang="en-US" altLang="zh-TW" sz="2300" dirty="0" smtClean="0">
                <a:latin typeface="Verdana" pitchFamily="34" charset="0"/>
                <a:ea typeface="PMingLiU" pitchFamily="18" charset="-120"/>
              </a:rPr>
              <a:t>Too little data</a:t>
            </a:r>
          </a:p>
          <a:p>
            <a:pPr lvl="1" eaLnBrk="1" hangingPunct="1"/>
            <a:r>
              <a:rPr lang="en-US" altLang="zh-TW" sz="2300" dirty="0" smtClean="0">
                <a:latin typeface="Verdana" pitchFamily="34" charset="0"/>
                <a:ea typeface="PMingLiU" pitchFamily="18" charset="-120"/>
              </a:rPr>
              <a:t>Ensemble systems can also be used when there is too little data; </a:t>
            </a:r>
            <a:r>
              <a:rPr lang="en-US" altLang="zh-TW" sz="2300" dirty="0" smtClean="0">
                <a:solidFill>
                  <a:schemeClr val="tx2">
                    <a:lumMod val="75000"/>
                    <a:lumOff val="25000"/>
                  </a:schemeClr>
                </a:solidFill>
                <a:latin typeface="Verdana" pitchFamily="34" charset="0"/>
                <a:ea typeface="PMingLiU" pitchFamily="18" charset="-120"/>
              </a:rPr>
              <a:t>resampling techniques </a:t>
            </a:r>
            <a:endParaRPr lang="zh-TW" altLang="en-US" sz="2300" dirty="0" smtClean="0">
              <a:solidFill>
                <a:schemeClr val="tx2">
                  <a:lumMod val="75000"/>
                  <a:lumOff val="25000"/>
                </a:schemeClr>
              </a:solidFill>
              <a:latin typeface="Verdana" pitchFamily="34" charset="0"/>
              <a:ea typeface="PMingLiU" pitchFamily="18" charset="-120"/>
            </a:endParaRPr>
          </a:p>
        </p:txBody>
      </p:sp>
      <p:sp>
        <p:nvSpPr>
          <p:cNvPr id="17412" name="投影片編號版面配置區 4"/>
          <p:cNvSpPr>
            <a:spLocks noGrp="1"/>
          </p:cNvSpPr>
          <p:nvPr>
            <p:ph type="sldNum" sz="quarter" idx="4294967295"/>
          </p:nvPr>
        </p:nvSpPr>
        <p:spPr bwMode="auto">
          <a:xfrm>
            <a:off x="8524875" y="6491288"/>
            <a:ext cx="568325" cy="323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9843FE6-D94A-46E2-9DA1-5AA405D6E27E}" type="slidenum">
              <a:rPr lang="en-US" altLang="zh-TW" sz="1800" smtClean="0">
                <a:latin typeface="Verdana" pitchFamily="34" charset="0"/>
                <a:ea typeface="PMingLiU" pitchFamily="18" charset="-120"/>
              </a:rPr>
              <a:pPr eaLnBrk="1" hangingPunct="1"/>
              <a:t>6</a:t>
            </a:fld>
            <a:endParaRPr lang="en-US" altLang="zh-TW" sz="1800" smtClean="0">
              <a:latin typeface="Verdana" pitchFamily="34" charset="0"/>
              <a:ea typeface="PMingLiU" pitchFamily="18" charset="-120"/>
            </a:endParaRPr>
          </a:p>
        </p:txBody>
      </p:sp>
    </p:spTree>
    <p:extLst>
      <p:ext uri="{BB962C8B-B14F-4D97-AF65-F5344CB8AC3E}">
        <p14:creationId xmlns:p14="http://schemas.microsoft.com/office/powerpoint/2010/main" val="264219980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p:cNvSpPr>
            <a:spLocks noGrp="1"/>
          </p:cNvSpPr>
          <p:nvPr>
            <p:ph type="title"/>
          </p:nvPr>
        </p:nvSpPr>
        <p:spPr bwMode="auto">
          <a:xfrm>
            <a:off x="0" y="360363"/>
            <a:ext cx="9144000" cy="554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3200" dirty="0" smtClean="0">
                <a:ea typeface="PMingLiU" pitchFamily="18" charset="-120"/>
              </a:rPr>
              <a:t>Why Ensemble Based Systems?</a:t>
            </a:r>
            <a:endParaRPr lang="zh-TW" altLang="en-US" sz="3200" dirty="0" smtClean="0">
              <a:ea typeface="PMingLiU" pitchFamily="18" charset="-120"/>
            </a:endParaRPr>
          </a:p>
        </p:txBody>
      </p:sp>
      <p:sp>
        <p:nvSpPr>
          <p:cNvPr id="18435" name="內容版面配置區 2"/>
          <p:cNvSpPr>
            <a:spLocks noGrp="1"/>
          </p:cNvSpPr>
          <p:nvPr>
            <p:ph idx="1"/>
          </p:nvPr>
        </p:nvSpPr>
        <p:spPr bwMode="auto">
          <a:xfrm>
            <a:off x="381000" y="1066800"/>
            <a:ext cx="8763000" cy="1276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2000" smtClean="0">
                <a:latin typeface="Verdana" pitchFamily="34" charset="0"/>
                <a:ea typeface="PMingLiU" pitchFamily="18" charset="-120"/>
              </a:rPr>
              <a:t>Divide and Conquer</a:t>
            </a:r>
          </a:p>
          <a:p>
            <a:pPr lvl="1" eaLnBrk="1" hangingPunct="1"/>
            <a:r>
              <a:rPr lang="en-US" altLang="zh-TW" sz="2000" smtClean="0">
                <a:latin typeface="Verdana" pitchFamily="34" charset="0"/>
                <a:ea typeface="PMingLiU" pitchFamily="18" charset="-120"/>
              </a:rPr>
              <a:t>Divide data space into smaller &amp; easier-to-learn partitions; each classifier learns only one of the simpler partitions</a:t>
            </a:r>
            <a:endParaRPr lang="zh-TW" altLang="en-US" sz="2000" smtClean="0">
              <a:latin typeface="Verdana" pitchFamily="34" charset="0"/>
              <a:ea typeface="PMingLiU" pitchFamily="18" charset="-120"/>
            </a:endParaRPr>
          </a:p>
        </p:txBody>
      </p:sp>
      <p:sp>
        <p:nvSpPr>
          <p:cNvPr id="18436" name="投影片編號版面配置區 4"/>
          <p:cNvSpPr>
            <a:spLocks noGrp="1"/>
          </p:cNvSpPr>
          <p:nvPr>
            <p:ph type="sldNum" sz="quarter" idx="4294967295"/>
          </p:nvPr>
        </p:nvSpPr>
        <p:spPr bwMode="auto">
          <a:xfrm>
            <a:off x="8524875" y="6491288"/>
            <a:ext cx="568325" cy="323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F85D3323-1614-4A5A-BF2C-6977A5FB300E}" type="slidenum">
              <a:rPr lang="en-US" altLang="zh-TW" sz="1800" smtClean="0">
                <a:latin typeface="Verdana" pitchFamily="34" charset="0"/>
                <a:ea typeface="PMingLiU" pitchFamily="18" charset="-120"/>
              </a:rPr>
              <a:pPr eaLnBrk="1" hangingPunct="1"/>
              <a:t>7</a:t>
            </a:fld>
            <a:endParaRPr lang="en-US" altLang="zh-TW" sz="1800" smtClean="0">
              <a:latin typeface="Verdana" pitchFamily="34" charset="0"/>
              <a:ea typeface="PMingLiU" pitchFamily="18" charset="-120"/>
            </a:endParaRPr>
          </a:p>
        </p:txBody>
      </p:sp>
      <p:pic>
        <p:nvPicPr>
          <p:cNvPr id="184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09800"/>
            <a:ext cx="4267200"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209800"/>
            <a:ext cx="41910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247277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bwMode="auto">
          <a:xfrm>
            <a:off x="0" y="501650"/>
            <a:ext cx="9144000" cy="641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3200" dirty="0" smtClean="0">
                <a:ea typeface="PMingLiU" pitchFamily="18" charset="-120"/>
              </a:rPr>
              <a:t>Why Ensemble Based Systems?</a:t>
            </a:r>
            <a:endParaRPr lang="zh-TW" altLang="en-US" sz="3200" dirty="0" smtClean="0">
              <a:ea typeface="PMingLiU" pitchFamily="18" charset="-120"/>
            </a:endParaRPr>
          </a:p>
        </p:txBody>
      </p:sp>
      <p:sp>
        <p:nvSpPr>
          <p:cNvPr id="3" name="內容版面配置區 2"/>
          <p:cNvSpPr>
            <a:spLocks noGrp="1"/>
          </p:cNvSpPr>
          <p:nvPr>
            <p:ph idx="1"/>
          </p:nvPr>
        </p:nvSpPr>
        <p:spPr>
          <a:xfrm>
            <a:off x="287338" y="1370012"/>
            <a:ext cx="8682037" cy="5259388"/>
          </a:xfrm>
        </p:spPr>
        <p:txBody>
          <a:bodyPr/>
          <a:lstStyle/>
          <a:p>
            <a:pPr eaLnBrk="1" fontAlgn="auto" hangingPunct="1">
              <a:spcAft>
                <a:spcPts val="0"/>
              </a:spcAft>
              <a:buFont typeface="Arial" pitchFamily="34" charset="0"/>
              <a:buChar char="•"/>
              <a:defRPr/>
            </a:pPr>
            <a:r>
              <a:rPr lang="en-US" altLang="zh-TW" sz="2300" dirty="0" smtClean="0"/>
              <a:t>Data Fusion</a:t>
            </a:r>
          </a:p>
          <a:p>
            <a:pPr lvl="1" eaLnBrk="1" fontAlgn="auto" hangingPunct="1">
              <a:spcAft>
                <a:spcPts val="0"/>
              </a:spcAft>
              <a:buFont typeface="Arial" pitchFamily="34" charset="0"/>
              <a:buChar char="–"/>
              <a:defRPr/>
            </a:pPr>
            <a:r>
              <a:rPr lang="en-US" altLang="zh-TW" sz="2300" dirty="0" smtClean="0"/>
              <a:t>Given </a:t>
            </a:r>
            <a:r>
              <a:rPr lang="en-US" altLang="zh-TW" sz="2300" dirty="0"/>
              <a:t>several sets of data </a:t>
            </a:r>
            <a:r>
              <a:rPr lang="en-US" altLang="zh-TW" sz="2300" dirty="0" smtClean="0"/>
              <a:t>from </a:t>
            </a:r>
            <a:r>
              <a:rPr lang="en-US" altLang="zh-TW" sz="2300" dirty="0"/>
              <a:t>various sources, where the nature of features </a:t>
            </a:r>
            <a:r>
              <a:rPr lang="en-US" altLang="zh-TW" sz="2300" dirty="0" smtClean="0"/>
              <a:t>is different </a:t>
            </a:r>
            <a:r>
              <a:rPr lang="en-US" altLang="zh-TW" sz="2300" dirty="0"/>
              <a:t>(</a:t>
            </a:r>
            <a:r>
              <a:rPr lang="en-US" altLang="zh-TW" sz="2300" dirty="0">
                <a:solidFill>
                  <a:srgbClr val="FF0000"/>
                </a:solidFill>
              </a:rPr>
              <a:t>heterogeneous features</a:t>
            </a:r>
            <a:r>
              <a:rPr lang="en-US" altLang="zh-TW" sz="2300" dirty="0"/>
              <a:t>), </a:t>
            </a:r>
            <a:r>
              <a:rPr lang="en-US" altLang="zh-TW" sz="2300" dirty="0" smtClean="0"/>
              <a:t>training a </a:t>
            </a:r>
            <a:r>
              <a:rPr lang="en-US" altLang="zh-TW" sz="2300" dirty="0"/>
              <a:t>single </a:t>
            </a:r>
            <a:r>
              <a:rPr lang="en-US" altLang="zh-TW" sz="2300" dirty="0" smtClean="0"/>
              <a:t>classifier may not be appropriate (e.g., MRI data, EEG recording, blood test,..)</a:t>
            </a:r>
          </a:p>
          <a:p>
            <a:pPr lvl="1" eaLnBrk="1" fontAlgn="auto" hangingPunct="1">
              <a:spcAft>
                <a:spcPts val="0"/>
              </a:spcAft>
              <a:buFont typeface="Arial" pitchFamily="34" charset="0"/>
              <a:buChar char="–"/>
              <a:defRPr/>
            </a:pPr>
            <a:r>
              <a:rPr lang="en-US" altLang="zh-TW" sz="2300" dirty="0"/>
              <a:t>Applications </a:t>
            </a:r>
            <a:r>
              <a:rPr lang="en-US" altLang="zh-TW" sz="2300" dirty="0" smtClean="0"/>
              <a:t>in which </a:t>
            </a:r>
            <a:r>
              <a:rPr lang="en-US" altLang="zh-TW" sz="2300" dirty="0"/>
              <a:t>data from different sources are combined </a:t>
            </a:r>
            <a:r>
              <a:rPr lang="en-US" altLang="zh-TW" sz="2300" dirty="0" smtClean="0"/>
              <a:t>are called </a:t>
            </a:r>
            <a:r>
              <a:rPr lang="en-US" altLang="zh-TW" sz="2300" dirty="0">
                <a:solidFill>
                  <a:srgbClr val="FF0000"/>
                </a:solidFill>
              </a:rPr>
              <a:t>data </a:t>
            </a:r>
            <a:r>
              <a:rPr lang="en-US" altLang="zh-TW" sz="2300" dirty="0" smtClean="0">
                <a:solidFill>
                  <a:srgbClr val="FF0000"/>
                </a:solidFill>
              </a:rPr>
              <a:t>fusion</a:t>
            </a:r>
            <a:r>
              <a:rPr lang="en-US" altLang="zh-TW" sz="2300" dirty="0" smtClean="0"/>
              <a:t> applications</a:t>
            </a:r>
          </a:p>
          <a:p>
            <a:pPr lvl="1" eaLnBrk="1" fontAlgn="auto" hangingPunct="1">
              <a:spcAft>
                <a:spcPts val="0"/>
              </a:spcAft>
              <a:buFont typeface="Arial" pitchFamily="34" charset="0"/>
              <a:buChar char="–"/>
              <a:defRPr/>
            </a:pPr>
            <a:r>
              <a:rPr lang="en-US" altLang="zh-TW" sz="2300" dirty="0" smtClean="0"/>
              <a:t>Ensembles </a:t>
            </a:r>
            <a:r>
              <a:rPr lang="en-US" altLang="zh-TW" sz="2300" dirty="0"/>
              <a:t>have </a:t>
            </a:r>
            <a:r>
              <a:rPr lang="en-US" altLang="zh-TW" sz="2300" dirty="0" smtClean="0"/>
              <a:t>successfully been </a:t>
            </a:r>
            <a:r>
              <a:rPr lang="en-US" altLang="zh-TW" sz="2300" dirty="0"/>
              <a:t>used for </a:t>
            </a:r>
            <a:r>
              <a:rPr lang="en-US" altLang="zh-TW" sz="2300" dirty="0" smtClean="0"/>
              <a:t>fusion </a:t>
            </a:r>
            <a:endParaRPr lang="en-US" altLang="zh-TW" sz="2300" dirty="0"/>
          </a:p>
          <a:p>
            <a:pPr eaLnBrk="1" fontAlgn="auto" hangingPunct="1">
              <a:spcBef>
                <a:spcPts val="1800"/>
              </a:spcBef>
              <a:spcAft>
                <a:spcPts val="0"/>
              </a:spcAft>
              <a:buFont typeface="Arial" pitchFamily="34" charset="0"/>
              <a:buChar char="•"/>
              <a:defRPr/>
            </a:pPr>
            <a:r>
              <a:rPr lang="en-US" altLang="zh-TW" sz="2300" dirty="0"/>
              <a:t>A</a:t>
            </a:r>
            <a:r>
              <a:rPr lang="en-US" altLang="zh-TW" sz="2300" dirty="0" smtClean="0"/>
              <a:t>ll </a:t>
            </a:r>
            <a:r>
              <a:rPr lang="en-US" altLang="zh-TW" sz="2300" dirty="0"/>
              <a:t>ensemble systems must have two key components</a:t>
            </a:r>
            <a:r>
              <a:rPr lang="en-US" altLang="zh-TW" sz="2300" dirty="0" smtClean="0"/>
              <a:t>:</a:t>
            </a:r>
          </a:p>
          <a:p>
            <a:pPr marL="800100" lvl="1" indent="-342900" eaLnBrk="1" fontAlgn="auto" hangingPunct="1">
              <a:spcBef>
                <a:spcPts val="600"/>
              </a:spcBef>
              <a:spcAft>
                <a:spcPts val="0"/>
              </a:spcAft>
              <a:buFont typeface="Arial" pitchFamily="34" charset="0"/>
              <a:buChar char="–"/>
              <a:defRPr/>
            </a:pPr>
            <a:r>
              <a:rPr lang="en-US" altLang="zh-TW" sz="2300" dirty="0" smtClean="0">
                <a:solidFill>
                  <a:srgbClr val="FF0000"/>
                </a:solidFill>
              </a:rPr>
              <a:t>Generate component classifiers </a:t>
            </a:r>
            <a:r>
              <a:rPr lang="en-US" altLang="zh-TW" sz="2300" dirty="0"/>
              <a:t>of the </a:t>
            </a:r>
            <a:r>
              <a:rPr lang="en-US" altLang="zh-TW" sz="2300" dirty="0" smtClean="0"/>
              <a:t>ensemble</a:t>
            </a:r>
          </a:p>
          <a:p>
            <a:pPr marL="800100" lvl="1" indent="-342900" eaLnBrk="1" fontAlgn="auto" hangingPunct="1">
              <a:spcBef>
                <a:spcPts val="600"/>
              </a:spcBef>
              <a:spcAft>
                <a:spcPts val="0"/>
              </a:spcAft>
              <a:buFont typeface="Arial" pitchFamily="34" charset="0"/>
              <a:buChar char="–"/>
              <a:defRPr/>
            </a:pPr>
            <a:r>
              <a:rPr lang="en-US" altLang="zh-TW" sz="2300" dirty="0" smtClean="0">
                <a:solidFill>
                  <a:srgbClr val="FF0000"/>
                </a:solidFill>
              </a:rPr>
              <a:t>Method </a:t>
            </a:r>
            <a:r>
              <a:rPr lang="en-US" altLang="zh-TW" sz="2300" dirty="0">
                <a:solidFill>
                  <a:srgbClr val="FF0000"/>
                </a:solidFill>
              </a:rPr>
              <a:t>for combining the </a:t>
            </a:r>
            <a:r>
              <a:rPr lang="en-US" altLang="zh-TW" sz="2300" dirty="0" smtClean="0">
                <a:solidFill>
                  <a:srgbClr val="FF0000"/>
                </a:solidFill>
              </a:rPr>
              <a:t>classifier outputs </a:t>
            </a:r>
            <a:endParaRPr lang="en-US" altLang="zh-TW" sz="2300" dirty="0" smtClean="0"/>
          </a:p>
        </p:txBody>
      </p:sp>
      <p:sp>
        <p:nvSpPr>
          <p:cNvPr id="19460" name="投影片編號版面配置區 4"/>
          <p:cNvSpPr>
            <a:spLocks noGrp="1"/>
          </p:cNvSpPr>
          <p:nvPr>
            <p:ph type="sldNum" sz="quarter" idx="4294967295"/>
          </p:nvPr>
        </p:nvSpPr>
        <p:spPr bwMode="auto">
          <a:xfrm>
            <a:off x="8524875" y="6491288"/>
            <a:ext cx="568325" cy="323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E5C283BA-3EE2-4724-867E-95074EAA084E}" type="slidenum">
              <a:rPr lang="en-US" altLang="zh-TW" sz="1800" smtClean="0">
                <a:latin typeface="Verdana" pitchFamily="34" charset="0"/>
                <a:ea typeface="PMingLiU" pitchFamily="18" charset="-120"/>
              </a:rPr>
              <a:pPr eaLnBrk="1" hangingPunct="1"/>
              <a:t>8</a:t>
            </a:fld>
            <a:endParaRPr lang="en-US" altLang="zh-TW" sz="1800" smtClean="0">
              <a:latin typeface="Verdana" pitchFamily="34" charset="0"/>
              <a:ea typeface="PMingLiU" pitchFamily="18" charset="-120"/>
            </a:endParaRPr>
          </a:p>
        </p:txBody>
      </p:sp>
    </p:spTree>
    <p:extLst>
      <p:ext uri="{BB962C8B-B14F-4D97-AF65-F5344CB8AC3E}">
        <p14:creationId xmlns:p14="http://schemas.microsoft.com/office/powerpoint/2010/main" val="337807900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p:cNvSpPr>
            <a:spLocks noGrp="1"/>
          </p:cNvSpPr>
          <p:nvPr>
            <p:ph type="title"/>
          </p:nvPr>
        </p:nvSpPr>
        <p:spPr bwMode="auto">
          <a:xfrm>
            <a:off x="0" y="360363"/>
            <a:ext cx="9144000" cy="554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3600" dirty="0" smtClean="0">
                <a:ea typeface="PMingLiU" pitchFamily="18" charset="-120"/>
              </a:rPr>
              <a:t>Brief History of Ensemble Systems</a:t>
            </a:r>
            <a:endParaRPr lang="zh-TW" altLang="en-US" sz="3600" dirty="0" smtClean="0">
              <a:ea typeface="PMingLiU" pitchFamily="18" charset="-120"/>
            </a:endParaRPr>
          </a:p>
        </p:txBody>
      </p:sp>
      <p:sp>
        <p:nvSpPr>
          <p:cNvPr id="20483" name="內容版面配置區 2"/>
          <p:cNvSpPr>
            <a:spLocks noGrp="1"/>
          </p:cNvSpPr>
          <p:nvPr>
            <p:ph idx="1"/>
          </p:nvPr>
        </p:nvSpPr>
        <p:spPr bwMode="auto">
          <a:xfrm>
            <a:off x="246063" y="1082675"/>
            <a:ext cx="8682037" cy="549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2400" b="0" dirty="0" err="1" smtClean="0">
                <a:ea typeface="PMingLiU" pitchFamily="18" charset="-120"/>
              </a:rPr>
              <a:t>Dasarathy</a:t>
            </a:r>
            <a:r>
              <a:rPr lang="en-US" altLang="zh-TW" sz="2400" b="0" dirty="0" smtClean="0">
                <a:ea typeface="PMingLiU" pitchFamily="18" charset="-120"/>
              </a:rPr>
              <a:t> and Sheela (1979) partitioned  the feature space using two or more classifiers</a:t>
            </a:r>
          </a:p>
          <a:p>
            <a:pPr eaLnBrk="1" hangingPunct="1"/>
            <a:r>
              <a:rPr lang="en-US" altLang="zh-TW" sz="2400" b="0" dirty="0" err="1" smtClean="0">
                <a:ea typeface="PMingLiU" pitchFamily="18" charset="-120"/>
              </a:rPr>
              <a:t>Schapire</a:t>
            </a:r>
            <a:r>
              <a:rPr lang="en-US" altLang="zh-TW" sz="2400" b="0" dirty="0" smtClean="0">
                <a:ea typeface="PMingLiU" pitchFamily="18" charset="-120"/>
              </a:rPr>
              <a:t> (1990) proved that a </a:t>
            </a:r>
            <a:r>
              <a:rPr lang="en-US" altLang="zh-TW" sz="2400" b="0" dirty="0" smtClean="0">
                <a:solidFill>
                  <a:schemeClr val="tx2">
                    <a:lumMod val="75000"/>
                    <a:lumOff val="25000"/>
                  </a:schemeClr>
                </a:solidFill>
                <a:ea typeface="PMingLiU" pitchFamily="18" charset="-120"/>
              </a:rPr>
              <a:t>strong classifier can be generated by combining weak classifiers </a:t>
            </a:r>
            <a:r>
              <a:rPr lang="en-US" altLang="zh-TW" sz="2400" b="0" dirty="0" smtClean="0">
                <a:ea typeface="PMingLiU" pitchFamily="18" charset="-120"/>
              </a:rPr>
              <a:t>through boosting; predecessor of </a:t>
            </a:r>
            <a:r>
              <a:rPr lang="en-US" altLang="zh-TW" sz="2400" b="0" dirty="0" err="1" smtClean="0">
                <a:ea typeface="PMingLiU" pitchFamily="18" charset="-120"/>
              </a:rPr>
              <a:t>AdaBoost</a:t>
            </a:r>
            <a:r>
              <a:rPr lang="en-US" altLang="zh-TW" sz="2400" b="0" dirty="0" smtClean="0">
                <a:ea typeface="PMingLiU" pitchFamily="18" charset="-120"/>
              </a:rPr>
              <a:t> algorithm</a:t>
            </a:r>
          </a:p>
          <a:p>
            <a:pPr eaLnBrk="1" hangingPunct="1"/>
            <a:r>
              <a:rPr lang="en-US" altLang="zh-TW" sz="2400" b="0" dirty="0" smtClean="0">
                <a:ea typeface="PMingLiU" pitchFamily="18" charset="-120"/>
              </a:rPr>
              <a:t>Two types of combination:</a:t>
            </a:r>
          </a:p>
          <a:p>
            <a:pPr lvl="1" eaLnBrk="1" hangingPunct="1"/>
            <a:r>
              <a:rPr lang="en-US" altLang="zh-TW" sz="2000" dirty="0" smtClean="0">
                <a:ea typeface="PMingLiU" pitchFamily="18" charset="-120"/>
              </a:rPr>
              <a:t>classifier selection </a:t>
            </a:r>
          </a:p>
          <a:p>
            <a:pPr lvl="2" eaLnBrk="1" hangingPunct="1"/>
            <a:r>
              <a:rPr lang="en-US" altLang="zh-TW" sz="2000" dirty="0" smtClean="0">
                <a:ea typeface="PMingLiU" pitchFamily="18" charset="-120"/>
              </a:rPr>
              <a:t>Each classifier is trained to become an </a:t>
            </a:r>
            <a:r>
              <a:rPr lang="en-US" altLang="zh-TW" sz="2000" dirty="0" smtClean="0">
                <a:solidFill>
                  <a:schemeClr val="tx2">
                    <a:lumMod val="75000"/>
                    <a:lumOff val="25000"/>
                  </a:schemeClr>
                </a:solidFill>
                <a:ea typeface="PMingLiU" pitchFamily="18" charset="-120"/>
              </a:rPr>
              <a:t>expert in some local area </a:t>
            </a:r>
            <a:r>
              <a:rPr lang="en-US" altLang="zh-TW" sz="2000" dirty="0" smtClean="0">
                <a:ea typeface="PMingLiU" pitchFamily="18" charset="-120"/>
              </a:rPr>
              <a:t>of the feature space; one or more local experts can be nominated to make the decision</a:t>
            </a:r>
          </a:p>
          <a:p>
            <a:pPr lvl="1" eaLnBrk="1" hangingPunct="1"/>
            <a:r>
              <a:rPr lang="en-US" altLang="zh-TW" sz="2000" dirty="0" smtClean="0">
                <a:ea typeface="PMingLiU" pitchFamily="18" charset="-120"/>
              </a:rPr>
              <a:t>classifier fusion</a:t>
            </a:r>
          </a:p>
          <a:p>
            <a:pPr lvl="2" eaLnBrk="1" hangingPunct="1"/>
            <a:r>
              <a:rPr lang="en-US" altLang="zh-TW" sz="2000" dirty="0" smtClean="0">
                <a:ea typeface="PMingLiU" pitchFamily="18" charset="-120"/>
              </a:rPr>
              <a:t>All classifiers are trained over the entire feature space; fusion involves merging the </a:t>
            </a:r>
            <a:r>
              <a:rPr lang="en-US" altLang="zh-TW" sz="2000" dirty="0" smtClean="0">
                <a:solidFill>
                  <a:schemeClr val="tx2">
                    <a:lumMod val="75000"/>
                    <a:lumOff val="25000"/>
                  </a:schemeClr>
                </a:solidFill>
                <a:ea typeface="PMingLiU" pitchFamily="18" charset="-120"/>
              </a:rPr>
              <a:t>individual (weaker) classifiers</a:t>
            </a:r>
            <a:r>
              <a:rPr lang="en-US" altLang="zh-TW" sz="2000" dirty="0" smtClean="0">
                <a:solidFill>
                  <a:srgbClr val="FF0000"/>
                </a:solidFill>
                <a:ea typeface="PMingLiU" pitchFamily="18" charset="-120"/>
              </a:rPr>
              <a:t> </a:t>
            </a:r>
            <a:r>
              <a:rPr lang="en-US" altLang="zh-TW" sz="2000" dirty="0" smtClean="0">
                <a:ea typeface="PMingLiU" pitchFamily="18" charset="-120"/>
              </a:rPr>
              <a:t>to obtain a single (stronger) expert of superior performance</a:t>
            </a:r>
            <a:endParaRPr lang="zh-TW" altLang="en-US" sz="2000" dirty="0" smtClean="0">
              <a:ea typeface="PMingLiU" pitchFamily="18" charset="-120"/>
            </a:endParaRPr>
          </a:p>
        </p:txBody>
      </p:sp>
      <p:sp>
        <p:nvSpPr>
          <p:cNvPr id="20484" name="投影片編號版面配置區 4"/>
          <p:cNvSpPr>
            <a:spLocks noGrp="1"/>
          </p:cNvSpPr>
          <p:nvPr>
            <p:ph type="sldNum" sz="quarter" idx="4294967295"/>
          </p:nvPr>
        </p:nvSpPr>
        <p:spPr bwMode="auto">
          <a:xfrm>
            <a:off x="8524875" y="6491288"/>
            <a:ext cx="568325" cy="323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3EBB3D78-AE2A-4770-BE84-0C537E78F792}" type="slidenum">
              <a:rPr lang="en-US" altLang="zh-TW" sz="1800" smtClean="0">
                <a:latin typeface="Verdana" pitchFamily="34" charset="0"/>
                <a:ea typeface="PMingLiU" pitchFamily="18" charset="-120"/>
              </a:rPr>
              <a:pPr eaLnBrk="1" hangingPunct="1"/>
              <a:t>9</a:t>
            </a:fld>
            <a:endParaRPr lang="en-US" altLang="zh-TW" sz="1800" smtClean="0">
              <a:latin typeface="Verdana" pitchFamily="34" charset="0"/>
              <a:ea typeface="PMingLiU" pitchFamily="18" charset="-120"/>
            </a:endParaRPr>
          </a:p>
        </p:txBody>
      </p:sp>
    </p:spTree>
    <p:extLst>
      <p:ext uri="{BB962C8B-B14F-4D97-AF65-F5344CB8AC3E}">
        <p14:creationId xmlns:p14="http://schemas.microsoft.com/office/powerpoint/2010/main" val="142527098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DSC-template4-PC">
  <a:themeElements>
    <a:clrScheme name="">
      <a:dk1>
        <a:srgbClr val="000000"/>
      </a:dk1>
      <a:lt1>
        <a:srgbClr val="FFFFFF"/>
      </a:lt1>
      <a:dk2>
        <a:srgbClr val="081D58"/>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SDSC-template4-PC">
      <a:majorFont>
        <a:latin typeface="Helvetica"/>
        <a:ea typeface=""/>
        <a:cs typeface=""/>
      </a:majorFont>
      <a:minorFont>
        <a:latin typeface="Helvetica"/>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000" b="1" i="0" u="none" strike="noStrike" cap="none" normalizeH="0" baseline="0" smtClean="0">
            <a:ln>
              <a:noFill/>
            </a:ln>
            <a:solidFill>
              <a:schemeClr val="tx1"/>
            </a:solidFill>
            <a:effectLst/>
            <a:latin typeface="Helvetica" pitchFamily="-9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000" b="1" i="0" u="none" strike="noStrike" cap="none" normalizeH="0" baseline="0" smtClean="0">
            <a:ln>
              <a:noFill/>
            </a:ln>
            <a:solidFill>
              <a:schemeClr val="tx1"/>
            </a:solidFill>
            <a:effectLst/>
            <a:latin typeface="Helvetica" pitchFamily="-96" charset="0"/>
          </a:defRPr>
        </a:defPPr>
      </a:lstStyle>
    </a:lnDef>
  </a:objectDefaults>
  <a:extraClrSchemeLst>
    <a:extraClrScheme>
      <a:clrScheme name="SDSC-template4-P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SC-template4-P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SC-template4-P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SC-template4-P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SC-template4-P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SC-template4-P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SC-template4-P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64351</TotalTime>
  <Words>4931</Words>
  <Application>Microsoft Office PowerPoint</Application>
  <PresentationFormat>On-screen Show (4:3)</PresentationFormat>
  <Paragraphs>699</Paragraphs>
  <Slides>53</Slides>
  <Notes>44</Notes>
  <HiddenSlides>3</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SDSC-template4-PC</vt:lpstr>
      <vt:lpstr>Equation</vt:lpstr>
      <vt:lpstr>Ensemble Learning</vt:lpstr>
      <vt:lpstr>Overview</vt:lpstr>
      <vt:lpstr>Concepts</vt:lpstr>
      <vt:lpstr>Ensemble-based Systems in Decision Making  </vt:lpstr>
      <vt:lpstr>Ensemble-based Classifiers </vt:lpstr>
      <vt:lpstr>Why Ensemble Based Systems?</vt:lpstr>
      <vt:lpstr>Why Ensemble Based Systems?</vt:lpstr>
      <vt:lpstr>Why Ensemble Based Systems?</vt:lpstr>
      <vt:lpstr>Brief History of Ensemble Systems</vt:lpstr>
      <vt:lpstr>Theory Ensemble Learning</vt:lpstr>
      <vt:lpstr>Does it always work?</vt:lpstr>
      <vt:lpstr>Weak vs. Strong Learners</vt:lpstr>
      <vt:lpstr>Theory of Ensemble Learning</vt:lpstr>
      <vt:lpstr>Key Criteria</vt:lpstr>
      <vt:lpstr>Key Criteria: How</vt:lpstr>
      <vt:lpstr>Creating Ensemble Models</vt:lpstr>
      <vt:lpstr>Creating An Ensemble</vt:lpstr>
      <vt:lpstr>Bias-Variance Decomposition</vt:lpstr>
      <vt:lpstr>Bias-Variance Decomposition</vt:lpstr>
      <vt:lpstr>Overview</vt:lpstr>
      <vt:lpstr>Bagging</vt:lpstr>
      <vt:lpstr>Bagging:  Method</vt:lpstr>
      <vt:lpstr>Bootstrapping Review</vt:lpstr>
      <vt:lpstr>Bagging  pseudo code</vt:lpstr>
      <vt:lpstr>Sampling with Replacement</vt:lpstr>
      <vt:lpstr>Bagging Pseudocode</vt:lpstr>
      <vt:lpstr>Variations of Bagging</vt:lpstr>
      <vt:lpstr>Bagging Summary</vt:lpstr>
      <vt:lpstr>Randomization</vt:lpstr>
      <vt:lpstr> Boosting: Method</vt:lpstr>
      <vt:lpstr>Weak vs. Strong Learners</vt:lpstr>
      <vt:lpstr>Boosting</vt:lpstr>
      <vt:lpstr>Boosting</vt:lpstr>
      <vt:lpstr>Boosting</vt:lpstr>
      <vt:lpstr>Boosting Pseudo Code</vt:lpstr>
      <vt:lpstr>AdaBoost </vt:lpstr>
      <vt:lpstr>AdaBoost </vt:lpstr>
      <vt:lpstr>AdaBoost.M1</vt:lpstr>
      <vt:lpstr>AdaBoost.M1 </vt:lpstr>
      <vt:lpstr>Boosting</vt:lpstr>
      <vt:lpstr>AdaBoost Performance</vt:lpstr>
      <vt:lpstr>MART (multiple additive regression trees)</vt:lpstr>
      <vt:lpstr>Boosting Methods</vt:lpstr>
      <vt:lpstr>Boosting: Summary</vt:lpstr>
      <vt:lpstr>Stacking Stacked Generalization</vt:lpstr>
      <vt:lpstr>Stacking:   Pseudo code</vt:lpstr>
      <vt:lpstr>Stacking Visualized</vt:lpstr>
      <vt:lpstr>Stacked Generalization</vt:lpstr>
      <vt:lpstr>Stacking Summary</vt:lpstr>
      <vt:lpstr>Weka Implementations</vt:lpstr>
      <vt:lpstr>R Implementations</vt:lpstr>
      <vt:lpstr>Python Implementations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dc:title>
  <dc:creator>Wolter, Nicole</dc:creator>
  <cp:lastModifiedBy>nbalac</cp:lastModifiedBy>
  <cp:revision>169</cp:revision>
  <dcterms:created xsi:type="dcterms:W3CDTF">2013-09-20T16:23:56Z</dcterms:created>
  <dcterms:modified xsi:type="dcterms:W3CDTF">2015-05-01T13:15:16Z</dcterms:modified>
</cp:coreProperties>
</file>