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7" r:id="rId2"/>
    <p:sldId id="321" r:id="rId3"/>
    <p:sldId id="333" r:id="rId4"/>
    <p:sldId id="334" r:id="rId5"/>
    <p:sldId id="335" r:id="rId6"/>
    <p:sldId id="336" r:id="rId7"/>
    <p:sldId id="323" r:id="rId8"/>
    <p:sldId id="263" r:id="rId9"/>
    <p:sldId id="265" r:id="rId10"/>
    <p:sldId id="266" r:id="rId11"/>
    <p:sldId id="267" r:id="rId12"/>
    <p:sldId id="268" r:id="rId13"/>
    <p:sldId id="269" r:id="rId14"/>
    <p:sldId id="273" r:id="rId15"/>
    <p:sldId id="324" r:id="rId16"/>
    <p:sldId id="325" r:id="rId17"/>
    <p:sldId id="326" r:id="rId18"/>
    <p:sldId id="274" r:id="rId19"/>
    <p:sldId id="301" r:id="rId20"/>
    <p:sldId id="304" r:id="rId21"/>
    <p:sldId id="270" r:id="rId22"/>
    <p:sldId id="337" r:id="rId23"/>
    <p:sldId id="327" r:id="rId24"/>
    <p:sldId id="329" r:id="rId25"/>
    <p:sldId id="330" r:id="rId26"/>
    <p:sldId id="332" r:id="rId27"/>
    <p:sldId id="27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528" autoAdjust="0"/>
  </p:normalViewPr>
  <p:slideViewPr>
    <p:cSldViewPr>
      <p:cViewPr>
        <p:scale>
          <a:sx n="66" d="100"/>
          <a:sy n="66" d="100"/>
        </p:scale>
        <p:origin x="-1930" y="-139"/>
      </p:cViewPr>
      <p:guideLst>
        <p:guide orient="horz" pos="2160"/>
        <p:guide pos="2880"/>
      </p:guideLst>
    </p:cSldViewPr>
  </p:slideViewPr>
  <p:notesTextViewPr>
    <p:cViewPr>
      <p:scale>
        <a:sx n="1" d="1"/>
        <a:sy n="1" d="1"/>
      </p:scale>
      <p:origin x="0" y="0"/>
    </p:cViewPr>
  </p:notesTextViewPr>
  <p:sorterViewPr>
    <p:cViewPr>
      <p:scale>
        <a:sx n="90" d="100"/>
        <a:sy n="90" d="100"/>
      </p:scale>
      <p:origin x="0" y="197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50F6E5-30C4-41EA-AD53-A4BEE6D7ACFC}" type="datetimeFigureOut">
              <a:rPr lang="en-US" smtClean="0"/>
              <a:t>5/1/2015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BB518D-85DB-4DE0-BBFC-AFA23C808893}" type="slidenum">
              <a:rPr lang="en-US" smtClean="0"/>
              <a:t>‹#›</a:t>
            </a:fld>
            <a:endParaRPr lang="en-US"/>
          </a:p>
        </p:txBody>
      </p:sp>
    </p:spTree>
    <p:extLst>
      <p:ext uri="{BB962C8B-B14F-4D97-AF65-F5344CB8AC3E}">
        <p14:creationId xmlns:p14="http://schemas.microsoft.com/office/powerpoint/2010/main" val="123994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t>Random forest</a:t>
            </a:r>
            <a:r>
              <a:rPr lang="en-US" sz="1200" dirty="0" smtClean="0"/>
              <a:t> (or </a:t>
            </a:r>
            <a:r>
              <a:rPr lang="en-US" sz="1200" b="1" dirty="0" smtClean="0"/>
              <a:t>random forests</a:t>
            </a:r>
            <a:r>
              <a:rPr lang="en-US" sz="1200" dirty="0" smtClean="0"/>
              <a:t>) is an ensemble classifier that consists of many decision trees and outputs the class that is the mode of the class's output by individual trees</a:t>
            </a:r>
          </a:p>
          <a:p>
            <a:r>
              <a:rPr lang="en-US" sz="1200" dirty="0" smtClean="0"/>
              <a:t>The term came from </a:t>
            </a:r>
            <a:r>
              <a:rPr lang="en-US" sz="1200" b="1" dirty="0" smtClean="0"/>
              <a:t>random decision forests</a:t>
            </a:r>
            <a:r>
              <a:rPr lang="en-US" sz="1200" dirty="0" smtClean="0"/>
              <a:t> that was first proposed by Tin </a:t>
            </a:r>
            <a:r>
              <a:rPr lang="en-US" sz="1200" dirty="0" err="1" smtClean="0"/>
              <a:t>Kam</a:t>
            </a:r>
            <a:r>
              <a:rPr lang="en-US" sz="1200" dirty="0" smtClean="0"/>
              <a:t> Ho of Bell Labs in 1995.</a:t>
            </a:r>
          </a:p>
          <a:p>
            <a:r>
              <a:rPr lang="en-US" sz="1200" dirty="0" smtClean="0"/>
              <a:t>The method combines </a:t>
            </a:r>
            <a:r>
              <a:rPr lang="en-US" sz="1200" dirty="0" err="1" smtClean="0"/>
              <a:t>Breiman's</a:t>
            </a:r>
            <a:r>
              <a:rPr lang="en-US" sz="1200" dirty="0" smtClean="0"/>
              <a:t> "bagging" idea and the random selection of features.</a:t>
            </a:r>
          </a:p>
          <a:p>
            <a:endParaRPr lang="en-US" dirty="0"/>
          </a:p>
        </p:txBody>
      </p:sp>
      <p:sp>
        <p:nvSpPr>
          <p:cNvPr id="4" name="Slide Number Placeholder 3"/>
          <p:cNvSpPr>
            <a:spLocks noGrp="1"/>
          </p:cNvSpPr>
          <p:nvPr>
            <p:ph type="sldNum" sz="quarter" idx="10"/>
          </p:nvPr>
        </p:nvSpPr>
        <p:spPr/>
        <p:txBody>
          <a:bodyPr/>
          <a:lstStyle/>
          <a:p>
            <a:fld id="{F7BB518D-85DB-4DE0-BBFC-AFA23C808893}" type="slidenum">
              <a:rPr lang="en-US" smtClean="0"/>
              <a:t>2</a:t>
            </a:fld>
            <a:endParaRPr lang="en-US"/>
          </a:p>
        </p:txBody>
      </p:sp>
    </p:spTree>
    <p:extLst>
      <p:ext uri="{BB962C8B-B14F-4D97-AF65-F5344CB8AC3E}">
        <p14:creationId xmlns:p14="http://schemas.microsoft.com/office/powerpoint/2010/main" val="3019588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xfrm>
            <a:off x="3884753" y="8685552"/>
            <a:ext cx="2971697" cy="45688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67" tIns="44782" rIns="89567" bIns="44782"/>
          <a:lstStyle>
            <a:lvl1pPr>
              <a:defRPr>
                <a:solidFill>
                  <a:schemeClr val="tx1"/>
                </a:solidFill>
                <a:latin typeface="Arial" pitchFamily="34" charset="0"/>
              </a:defRPr>
            </a:lvl1pPr>
            <a:lvl2pPr marL="702550" indent="-270211">
              <a:defRPr>
                <a:solidFill>
                  <a:schemeClr val="tx1"/>
                </a:solidFill>
                <a:latin typeface="Arial" pitchFamily="34" charset="0"/>
              </a:defRPr>
            </a:lvl2pPr>
            <a:lvl3pPr marL="1080844" indent="-216168">
              <a:defRPr>
                <a:solidFill>
                  <a:schemeClr val="tx1"/>
                </a:solidFill>
                <a:latin typeface="Arial" pitchFamily="34" charset="0"/>
              </a:defRPr>
            </a:lvl3pPr>
            <a:lvl4pPr marL="1513181" indent="-216168">
              <a:defRPr>
                <a:solidFill>
                  <a:schemeClr val="tx1"/>
                </a:solidFill>
                <a:latin typeface="Arial" pitchFamily="34" charset="0"/>
              </a:defRPr>
            </a:lvl4pPr>
            <a:lvl5pPr marL="1945519" indent="-216168">
              <a:defRPr>
                <a:solidFill>
                  <a:schemeClr val="tx1"/>
                </a:solidFill>
                <a:latin typeface="Arial" pitchFamily="34" charset="0"/>
              </a:defRPr>
            </a:lvl5pPr>
            <a:lvl6pPr marL="2377856" indent="-216168" eaLnBrk="0" fontAlgn="base" hangingPunct="0">
              <a:spcBef>
                <a:spcPct val="0"/>
              </a:spcBef>
              <a:spcAft>
                <a:spcPct val="0"/>
              </a:spcAft>
              <a:defRPr>
                <a:solidFill>
                  <a:schemeClr val="tx1"/>
                </a:solidFill>
                <a:latin typeface="Arial" pitchFamily="34" charset="0"/>
              </a:defRPr>
            </a:lvl6pPr>
            <a:lvl7pPr marL="2810194" indent="-216168" eaLnBrk="0" fontAlgn="base" hangingPunct="0">
              <a:spcBef>
                <a:spcPct val="0"/>
              </a:spcBef>
              <a:spcAft>
                <a:spcPct val="0"/>
              </a:spcAft>
              <a:defRPr>
                <a:solidFill>
                  <a:schemeClr val="tx1"/>
                </a:solidFill>
                <a:latin typeface="Arial" pitchFamily="34" charset="0"/>
              </a:defRPr>
            </a:lvl7pPr>
            <a:lvl8pPr marL="3242532" indent="-216168" eaLnBrk="0" fontAlgn="base" hangingPunct="0">
              <a:spcBef>
                <a:spcPct val="0"/>
              </a:spcBef>
              <a:spcAft>
                <a:spcPct val="0"/>
              </a:spcAft>
              <a:defRPr>
                <a:solidFill>
                  <a:schemeClr val="tx1"/>
                </a:solidFill>
                <a:latin typeface="Arial" pitchFamily="34" charset="0"/>
              </a:defRPr>
            </a:lvl8pPr>
            <a:lvl9pPr marL="3674869" indent="-216168" eaLnBrk="0" fontAlgn="base" hangingPunct="0">
              <a:spcBef>
                <a:spcPct val="0"/>
              </a:spcBef>
              <a:spcAft>
                <a:spcPct val="0"/>
              </a:spcAft>
              <a:defRPr>
                <a:solidFill>
                  <a:schemeClr val="tx1"/>
                </a:solidFill>
                <a:latin typeface="Arial" pitchFamily="34" charset="0"/>
              </a:defRPr>
            </a:lvl9pPr>
          </a:lstStyle>
          <a:p>
            <a:fld id="{4166555B-248F-4562-A9EE-4CD0DF525AB7}" type="slidenum">
              <a:rPr lang="en-US" smtClean="0"/>
              <a:pPr/>
              <a:t>14</a:t>
            </a:fld>
            <a:endParaRPr lang="en-US" smtClean="0"/>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smtClean="0"/>
              <a:t>Feature selection:</a:t>
            </a:r>
          </a:p>
          <a:p>
            <a:pPr lvl="1"/>
            <a:r>
              <a:rPr lang="en-US" smtClean="0"/>
              <a:t>-Select a minimum set of features </a:t>
            </a:r>
            <a:r>
              <a:rPr lang="en-US" smtClean="0">
                <a:sym typeface="Symbol" pitchFamily="18" charset="2"/>
              </a:rPr>
              <a:t>such that the probability distribution of different classes given the values for those features is as close as possible to the original distribution given the values of all features</a:t>
            </a:r>
          </a:p>
          <a:p>
            <a:pPr lvl="1"/>
            <a:r>
              <a:rPr lang="en-US" smtClean="0">
                <a:sym typeface="Symbol" pitchFamily="18" charset="2"/>
              </a:rPr>
              <a:t>-reduce # of patterns in the patterns, easier to understand</a:t>
            </a:r>
          </a:p>
        </p:txBody>
      </p:sp>
    </p:spTree>
    <p:extLst>
      <p:ext uri="{BB962C8B-B14F-4D97-AF65-F5344CB8AC3E}">
        <p14:creationId xmlns:p14="http://schemas.microsoft.com/office/powerpoint/2010/main" val="4434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xfrm>
            <a:off x="3884753" y="8685552"/>
            <a:ext cx="2971697" cy="45688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67" tIns="44782" rIns="89567" bIns="44782"/>
          <a:lstStyle>
            <a:lvl1pPr>
              <a:defRPr>
                <a:solidFill>
                  <a:schemeClr val="tx1"/>
                </a:solidFill>
                <a:latin typeface="Arial" pitchFamily="34" charset="0"/>
              </a:defRPr>
            </a:lvl1pPr>
            <a:lvl2pPr marL="702550" indent="-270211">
              <a:defRPr>
                <a:solidFill>
                  <a:schemeClr val="tx1"/>
                </a:solidFill>
                <a:latin typeface="Arial" pitchFamily="34" charset="0"/>
              </a:defRPr>
            </a:lvl2pPr>
            <a:lvl3pPr marL="1080844" indent="-216168">
              <a:defRPr>
                <a:solidFill>
                  <a:schemeClr val="tx1"/>
                </a:solidFill>
                <a:latin typeface="Arial" pitchFamily="34" charset="0"/>
              </a:defRPr>
            </a:lvl3pPr>
            <a:lvl4pPr marL="1513181" indent="-216168">
              <a:defRPr>
                <a:solidFill>
                  <a:schemeClr val="tx1"/>
                </a:solidFill>
                <a:latin typeface="Arial" pitchFamily="34" charset="0"/>
              </a:defRPr>
            </a:lvl4pPr>
            <a:lvl5pPr marL="1945519" indent="-216168">
              <a:defRPr>
                <a:solidFill>
                  <a:schemeClr val="tx1"/>
                </a:solidFill>
                <a:latin typeface="Arial" pitchFamily="34" charset="0"/>
              </a:defRPr>
            </a:lvl5pPr>
            <a:lvl6pPr marL="2377856" indent="-216168" eaLnBrk="0" fontAlgn="base" hangingPunct="0">
              <a:spcBef>
                <a:spcPct val="0"/>
              </a:spcBef>
              <a:spcAft>
                <a:spcPct val="0"/>
              </a:spcAft>
              <a:defRPr>
                <a:solidFill>
                  <a:schemeClr val="tx1"/>
                </a:solidFill>
                <a:latin typeface="Arial" pitchFamily="34" charset="0"/>
              </a:defRPr>
            </a:lvl6pPr>
            <a:lvl7pPr marL="2810194" indent="-216168" eaLnBrk="0" fontAlgn="base" hangingPunct="0">
              <a:spcBef>
                <a:spcPct val="0"/>
              </a:spcBef>
              <a:spcAft>
                <a:spcPct val="0"/>
              </a:spcAft>
              <a:defRPr>
                <a:solidFill>
                  <a:schemeClr val="tx1"/>
                </a:solidFill>
                <a:latin typeface="Arial" pitchFamily="34" charset="0"/>
              </a:defRPr>
            </a:lvl7pPr>
            <a:lvl8pPr marL="3242532" indent="-216168" eaLnBrk="0" fontAlgn="base" hangingPunct="0">
              <a:spcBef>
                <a:spcPct val="0"/>
              </a:spcBef>
              <a:spcAft>
                <a:spcPct val="0"/>
              </a:spcAft>
              <a:defRPr>
                <a:solidFill>
                  <a:schemeClr val="tx1"/>
                </a:solidFill>
                <a:latin typeface="Arial" pitchFamily="34" charset="0"/>
              </a:defRPr>
            </a:lvl8pPr>
            <a:lvl9pPr marL="3674869" indent="-216168" eaLnBrk="0" fontAlgn="base" hangingPunct="0">
              <a:spcBef>
                <a:spcPct val="0"/>
              </a:spcBef>
              <a:spcAft>
                <a:spcPct val="0"/>
              </a:spcAft>
              <a:defRPr>
                <a:solidFill>
                  <a:schemeClr val="tx1"/>
                </a:solidFill>
                <a:latin typeface="Arial" pitchFamily="34" charset="0"/>
              </a:defRPr>
            </a:lvl9pPr>
          </a:lstStyle>
          <a:p>
            <a:fld id="{4166555B-248F-4562-A9EE-4CD0DF525AB7}" type="slidenum">
              <a:rPr lang="en-US" smtClean="0"/>
              <a:pPr/>
              <a:t>18</a:t>
            </a:fld>
            <a:endParaRPr lang="en-US" smtClean="0"/>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smtClean="0"/>
              <a:t>Feature selection:</a:t>
            </a:r>
          </a:p>
          <a:p>
            <a:pPr lvl="1"/>
            <a:r>
              <a:rPr lang="en-US" smtClean="0"/>
              <a:t>-Select a minimum set of features </a:t>
            </a:r>
            <a:r>
              <a:rPr lang="en-US" smtClean="0">
                <a:sym typeface="Symbol" pitchFamily="18" charset="2"/>
              </a:rPr>
              <a:t>such that the probability distribution of different classes given the values for those features is as close as possible to the original distribution given the values of all features</a:t>
            </a:r>
          </a:p>
          <a:p>
            <a:pPr lvl="1"/>
            <a:r>
              <a:rPr lang="en-US" smtClean="0">
                <a:sym typeface="Symbol" pitchFamily="18" charset="2"/>
              </a:rPr>
              <a:t>-reduce # of patterns in the patterns, easier to understand</a:t>
            </a:r>
          </a:p>
        </p:txBody>
      </p:sp>
    </p:spTree>
    <p:extLst>
      <p:ext uri="{BB962C8B-B14F-4D97-AF65-F5344CB8AC3E}">
        <p14:creationId xmlns:p14="http://schemas.microsoft.com/office/powerpoint/2010/main" val="579140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xfrm>
            <a:off x="3884753" y="8685552"/>
            <a:ext cx="2971697" cy="45688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67" tIns="44782" rIns="89567" bIns="44782"/>
          <a:lstStyle>
            <a:lvl1pPr>
              <a:defRPr>
                <a:solidFill>
                  <a:schemeClr val="tx1"/>
                </a:solidFill>
                <a:latin typeface="Arial" pitchFamily="34" charset="0"/>
              </a:defRPr>
            </a:lvl1pPr>
            <a:lvl2pPr marL="702550" indent="-270211">
              <a:defRPr>
                <a:solidFill>
                  <a:schemeClr val="tx1"/>
                </a:solidFill>
                <a:latin typeface="Arial" pitchFamily="34" charset="0"/>
              </a:defRPr>
            </a:lvl2pPr>
            <a:lvl3pPr marL="1080844" indent="-216168">
              <a:defRPr>
                <a:solidFill>
                  <a:schemeClr val="tx1"/>
                </a:solidFill>
                <a:latin typeface="Arial" pitchFamily="34" charset="0"/>
              </a:defRPr>
            </a:lvl3pPr>
            <a:lvl4pPr marL="1513181" indent="-216168">
              <a:defRPr>
                <a:solidFill>
                  <a:schemeClr val="tx1"/>
                </a:solidFill>
                <a:latin typeface="Arial" pitchFamily="34" charset="0"/>
              </a:defRPr>
            </a:lvl4pPr>
            <a:lvl5pPr marL="1945519" indent="-216168">
              <a:defRPr>
                <a:solidFill>
                  <a:schemeClr val="tx1"/>
                </a:solidFill>
                <a:latin typeface="Arial" pitchFamily="34" charset="0"/>
              </a:defRPr>
            </a:lvl5pPr>
            <a:lvl6pPr marL="2377856" indent="-216168" eaLnBrk="0" fontAlgn="base" hangingPunct="0">
              <a:spcBef>
                <a:spcPct val="0"/>
              </a:spcBef>
              <a:spcAft>
                <a:spcPct val="0"/>
              </a:spcAft>
              <a:defRPr>
                <a:solidFill>
                  <a:schemeClr val="tx1"/>
                </a:solidFill>
                <a:latin typeface="Arial" pitchFamily="34" charset="0"/>
              </a:defRPr>
            </a:lvl6pPr>
            <a:lvl7pPr marL="2810194" indent="-216168" eaLnBrk="0" fontAlgn="base" hangingPunct="0">
              <a:spcBef>
                <a:spcPct val="0"/>
              </a:spcBef>
              <a:spcAft>
                <a:spcPct val="0"/>
              </a:spcAft>
              <a:defRPr>
                <a:solidFill>
                  <a:schemeClr val="tx1"/>
                </a:solidFill>
                <a:latin typeface="Arial" pitchFamily="34" charset="0"/>
              </a:defRPr>
            </a:lvl7pPr>
            <a:lvl8pPr marL="3242532" indent="-216168" eaLnBrk="0" fontAlgn="base" hangingPunct="0">
              <a:spcBef>
                <a:spcPct val="0"/>
              </a:spcBef>
              <a:spcAft>
                <a:spcPct val="0"/>
              </a:spcAft>
              <a:defRPr>
                <a:solidFill>
                  <a:schemeClr val="tx1"/>
                </a:solidFill>
                <a:latin typeface="Arial" pitchFamily="34" charset="0"/>
              </a:defRPr>
            </a:lvl8pPr>
            <a:lvl9pPr marL="3674869" indent="-216168" eaLnBrk="0" fontAlgn="base" hangingPunct="0">
              <a:spcBef>
                <a:spcPct val="0"/>
              </a:spcBef>
              <a:spcAft>
                <a:spcPct val="0"/>
              </a:spcAft>
              <a:defRPr>
                <a:solidFill>
                  <a:schemeClr val="tx1"/>
                </a:solidFill>
                <a:latin typeface="Arial" pitchFamily="34" charset="0"/>
              </a:defRPr>
            </a:lvl9pPr>
          </a:lstStyle>
          <a:p>
            <a:fld id="{4166555B-248F-4562-A9EE-4CD0DF525AB7}" type="slidenum">
              <a:rPr lang="en-US" smtClean="0"/>
              <a:pPr/>
              <a:t>19</a:t>
            </a:fld>
            <a:endParaRPr lang="en-US" smtClean="0"/>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smtClean="0"/>
              <a:t>Feature selection:</a:t>
            </a:r>
          </a:p>
          <a:p>
            <a:pPr lvl="1"/>
            <a:r>
              <a:rPr lang="en-US" smtClean="0"/>
              <a:t>-Select a minimum set of features </a:t>
            </a:r>
            <a:r>
              <a:rPr lang="en-US" smtClean="0">
                <a:sym typeface="Symbol" pitchFamily="18" charset="2"/>
              </a:rPr>
              <a:t>such that the probability distribution of different classes given the values for those features is as close as possible to the original distribution given the values of all features</a:t>
            </a:r>
          </a:p>
          <a:p>
            <a:pPr lvl="1"/>
            <a:r>
              <a:rPr lang="en-US" smtClean="0">
                <a:sym typeface="Symbol" pitchFamily="18" charset="2"/>
              </a:rPr>
              <a:t>-reduce # of patterns in the patterns, easier to understand</a:t>
            </a:r>
          </a:p>
        </p:txBody>
      </p:sp>
    </p:spTree>
    <p:extLst>
      <p:ext uri="{BB962C8B-B14F-4D97-AF65-F5344CB8AC3E}">
        <p14:creationId xmlns:p14="http://schemas.microsoft.com/office/powerpoint/2010/main" val="1748333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xfrm>
            <a:off x="3884753" y="8685552"/>
            <a:ext cx="2971697" cy="45688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67" tIns="44782" rIns="89567" bIns="44782"/>
          <a:lstStyle>
            <a:lvl1pPr>
              <a:defRPr>
                <a:solidFill>
                  <a:schemeClr val="tx1"/>
                </a:solidFill>
                <a:latin typeface="Arial" pitchFamily="34" charset="0"/>
              </a:defRPr>
            </a:lvl1pPr>
            <a:lvl2pPr marL="702550" indent="-270211">
              <a:defRPr>
                <a:solidFill>
                  <a:schemeClr val="tx1"/>
                </a:solidFill>
                <a:latin typeface="Arial" pitchFamily="34" charset="0"/>
              </a:defRPr>
            </a:lvl2pPr>
            <a:lvl3pPr marL="1080844" indent="-216168">
              <a:defRPr>
                <a:solidFill>
                  <a:schemeClr val="tx1"/>
                </a:solidFill>
                <a:latin typeface="Arial" pitchFamily="34" charset="0"/>
              </a:defRPr>
            </a:lvl3pPr>
            <a:lvl4pPr marL="1513181" indent="-216168">
              <a:defRPr>
                <a:solidFill>
                  <a:schemeClr val="tx1"/>
                </a:solidFill>
                <a:latin typeface="Arial" pitchFamily="34" charset="0"/>
              </a:defRPr>
            </a:lvl4pPr>
            <a:lvl5pPr marL="1945519" indent="-216168">
              <a:defRPr>
                <a:solidFill>
                  <a:schemeClr val="tx1"/>
                </a:solidFill>
                <a:latin typeface="Arial" pitchFamily="34" charset="0"/>
              </a:defRPr>
            </a:lvl5pPr>
            <a:lvl6pPr marL="2377856" indent="-216168" eaLnBrk="0" fontAlgn="base" hangingPunct="0">
              <a:spcBef>
                <a:spcPct val="0"/>
              </a:spcBef>
              <a:spcAft>
                <a:spcPct val="0"/>
              </a:spcAft>
              <a:defRPr>
                <a:solidFill>
                  <a:schemeClr val="tx1"/>
                </a:solidFill>
                <a:latin typeface="Arial" pitchFamily="34" charset="0"/>
              </a:defRPr>
            </a:lvl6pPr>
            <a:lvl7pPr marL="2810194" indent="-216168" eaLnBrk="0" fontAlgn="base" hangingPunct="0">
              <a:spcBef>
                <a:spcPct val="0"/>
              </a:spcBef>
              <a:spcAft>
                <a:spcPct val="0"/>
              </a:spcAft>
              <a:defRPr>
                <a:solidFill>
                  <a:schemeClr val="tx1"/>
                </a:solidFill>
                <a:latin typeface="Arial" pitchFamily="34" charset="0"/>
              </a:defRPr>
            </a:lvl7pPr>
            <a:lvl8pPr marL="3242532" indent="-216168" eaLnBrk="0" fontAlgn="base" hangingPunct="0">
              <a:spcBef>
                <a:spcPct val="0"/>
              </a:spcBef>
              <a:spcAft>
                <a:spcPct val="0"/>
              </a:spcAft>
              <a:defRPr>
                <a:solidFill>
                  <a:schemeClr val="tx1"/>
                </a:solidFill>
                <a:latin typeface="Arial" pitchFamily="34" charset="0"/>
              </a:defRPr>
            </a:lvl8pPr>
            <a:lvl9pPr marL="3674869" indent="-216168" eaLnBrk="0" fontAlgn="base" hangingPunct="0">
              <a:spcBef>
                <a:spcPct val="0"/>
              </a:spcBef>
              <a:spcAft>
                <a:spcPct val="0"/>
              </a:spcAft>
              <a:defRPr>
                <a:solidFill>
                  <a:schemeClr val="tx1"/>
                </a:solidFill>
                <a:latin typeface="Arial" pitchFamily="34" charset="0"/>
              </a:defRPr>
            </a:lvl9pPr>
          </a:lstStyle>
          <a:p>
            <a:fld id="{4166555B-248F-4562-A9EE-4CD0DF525AB7}" type="slidenum">
              <a:rPr lang="en-US" smtClean="0"/>
              <a:pPr/>
              <a:t>20</a:t>
            </a:fld>
            <a:endParaRPr lang="en-US" smtClean="0"/>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smtClean="0"/>
              <a:t>Feature selection:</a:t>
            </a:r>
          </a:p>
          <a:p>
            <a:pPr lvl="1"/>
            <a:r>
              <a:rPr lang="en-US" smtClean="0"/>
              <a:t>-Select a minimum set of features </a:t>
            </a:r>
            <a:r>
              <a:rPr lang="en-US" smtClean="0">
                <a:sym typeface="Symbol" pitchFamily="18" charset="2"/>
              </a:rPr>
              <a:t>such that the probability distribution of different classes given the values for those features is as close as possible to the original distribution given the values of all features</a:t>
            </a:r>
          </a:p>
          <a:p>
            <a:pPr lvl="1"/>
            <a:r>
              <a:rPr lang="en-US" smtClean="0">
                <a:sym typeface="Symbol" pitchFamily="18" charset="2"/>
              </a:rPr>
              <a:t>-reduce # of patterns in the patterns, easier to understand</a:t>
            </a:r>
          </a:p>
        </p:txBody>
      </p:sp>
    </p:spTree>
    <p:extLst>
      <p:ext uri="{BB962C8B-B14F-4D97-AF65-F5344CB8AC3E}">
        <p14:creationId xmlns:p14="http://schemas.microsoft.com/office/powerpoint/2010/main" val="3496255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Parameters:</a:t>
            </a:r>
            <a:r>
              <a:rPr lang="en-US" b="1" dirty="0" err="1" smtClean="0"/>
              <a:t>n_estimators</a:t>
            </a:r>
            <a:r>
              <a:rPr lang="en-US" dirty="0" smtClean="0"/>
              <a:t> : integer, optional (default=10)</a:t>
            </a:r>
          </a:p>
          <a:p>
            <a:r>
              <a:rPr lang="en-US" dirty="0" smtClean="0"/>
              <a:t>The number of trees in the forest.</a:t>
            </a:r>
          </a:p>
          <a:p>
            <a:r>
              <a:rPr lang="en-US" b="1" dirty="0" smtClean="0"/>
              <a:t>criterion</a:t>
            </a:r>
            <a:r>
              <a:rPr lang="en-US" dirty="0" smtClean="0"/>
              <a:t> : string, optional (default=”</a:t>
            </a:r>
            <a:r>
              <a:rPr lang="en-US" dirty="0" err="1" smtClean="0"/>
              <a:t>gini</a:t>
            </a:r>
            <a:r>
              <a:rPr lang="en-US" dirty="0" smtClean="0"/>
              <a:t>”)</a:t>
            </a:r>
          </a:p>
          <a:p>
            <a:r>
              <a:rPr lang="en-US" dirty="0" smtClean="0"/>
              <a:t>The function to measure the quality of a split. Supported criteria are “</a:t>
            </a:r>
            <a:r>
              <a:rPr lang="en-US" dirty="0" err="1" smtClean="0"/>
              <a:t>gini</a:t>
            </a:r>
            <a:r>
              <a:rPr lang="en-US" dirty="0" smtClean="0"/>
              <a:t>” for the Gini impurity and “entropy” for the information gain. Note: this parameter is tree-specific.</a:t>
            </a:r>
          </a:p>
          <a:p>
            <a:r>
              <a:rPr lang="en-US" b="1" dirty="0" err="1" smtClean="0"/>
              <a:t>max_features</a:t>
            </a:r>
            <a:r>
              <a:rPr lang="en-US" dirty="0" smtClean="0"/>
              <a:t> : </a:t>
            </a:r>
            <a:r>
              <a:rPr lang="en-US" dirty="0" err="1" smtClean="0"/>
              <a:t>int</a:t>
            </a:r>
            <a:r>
              <a:rPr lang="en-US" dirty="0" smtClean="0"/>
              <a:t>, float, string or None, optional (default=”auto”)</a:t>
            </a:r>
          </a:p>
          <a:p>
            <a:r>
              <a:rPr lang="en-US" dirty="0" smtClean="0"/>
              <a:t>The number of features to consider when looking for the best split:</a:t>
            </a:r>
          </a:p>
          <a:p>
            <a:r>
              <a:rPr lang="en-US" dirty="0" smtClean="0"/>
              <a:t>If </a:t>
            </a:r>
            <a:r>
              <a:rPr lang="en-US" dirty="0" err="1" smtClean="0"/>
              <a:t>int</a:t>
            </a:r>
            <a:r>
              <a:rPr lang="en-US" dirty="0" smtClean="0"/>
              <a:t>, then consider </a:t>
            </a:r>
            <a:r>
              <a:rPr lang="en-US" i="1" dirty="0" err="1" smtClean="0"/>
              <a:t>max_features</a:t>
            </a:r>
            <a:r>
              <a:rPr lang="en-US" dirty="0" smtClean="0"/>
              <a:t> features at each split.</a:t>
            </a:r>
          </a:p>
          <a:p>
            <a:r>
              <a:rPr lang="en-US" dirty="0" smtClean="0"/>
              <a:t>If float, then </a:t>
            </a:r>
            <a:r>
              <a:rPr lang="en-US" i="1" dirty="0" err="1" smtClean="0"/>
              <a:t>max_features</a:t>
            </a:r>
            <a:r>
              <a:rPr lang="en-US" dirty="0" smtClean="0"/>
              <a:t> is a percentage and </a:t>
            </a:r>
            <a:r>
              <a:rPr lang="en-US" i="1" dirty="0" err="1" smtClean="0"/>
              <a:t>int</a:t>
            </a:r>
            <a:r>
              <a:rPr lang="en-US" i="1" dirty="0" smtClean="0"/>
              <a:t>(</a:t>
            </a:r>
            <a:r>
              <a:rPr lang="en-US" i="1" dirty="0" err="1" smtClean="0"/>
              <a:t>max_features</a:t>
            </a:r>
            <a:r>
              <a:rPr lang="en-US" i="1" dirty="0" smtClean="0"/>
              <a:t> * </a:t>
            </a:r>
            <a:r>
              <a:rPr lang="en-US" i="1" dirty="0" err="1" smtClean="0"/>
              <a:t>n_features</a:t>
            </a:r>
            <a:r>
              <a:rPr lang="en-US" i="1" dirty="0" smtClean="0"/>
              <a:t>)</a:t>
            </a:r>
            <a:r>
              <a:rPr lang="en-US" dirty="0" smtClean="0"/>
              <a:t> features are considered at each split.</a:t>
            </a:r>
          </a:p>
          <a:p>
            <a:r>
              <a:rPr lang="en-US" dirty="0" smtClean="0"/>
              <a:t>If “auto”, then </a:t>
            </a:r>
            <a:r>
              <a:rPr lang="en-US" i="1" dirty="0" err="1" smtClean="0"/>
              <a:t>max_features</a:t>
            </a:r>
            <a:r>
              <a:rPr lang="en-US" i="1" dirty="0" smtClean="0"/>
              <a:t>=</a:t>
            </a:r>
            <a:r>
              <a:rPr lang="en-US" i="1" dirty="0" err="1" smtClean="0"/>
              <a:t>sqrt</a:t>
            </a:r>
            <a:r>
              <a:rPr lang="en-US" i="1" dirty="0" smtClean="0"/>
              <a:t>(</a:t>
            </a:r>
            <a:r>
              <a:rPr lang="en-US" i="1" dirty="0" err="1" smtClean="0"/>
              <a:t>n_features</a:t>
            </a:r>
            <a:r>
              <a:rPr lang="en-US" i="1" dirty="0" smtClean="0"/>
              <a:t>)</a:t>
            </a:r>
            <a:r>
              <a:rPr lang="en-US" dirty="0" smtClean="0"/>
              <a:t>.</a:t>
            </a:r>
          </a:p>
          <a:p>
            <a:r>
              <a:rPr lang="en-US" dirty="0" smtClean="0"/>
              <a:t>If “</a:t>
            </a:r>
            <a:r>
              <a:rPr lang="en-US" dirty="0" err="1" smtClean="0"/>
              <a:t>sqrt</a:t>
            </a:r>
            <a:r>
              <a:rPr lang="en-US" dirty="0" smtClean="0"/>
              <a:t>”, then </a:t>
            </a:r>
            <a:r>
              <a:rPr lang="en-US" i="1" dirty="0" err="1" smtClean="0"/>
              <a:t>max_features</a:t>
            </a:r>
            <a:r>
              <a:rPr lang="en-US" i="1" dirty="0" smtClean="0"/>
              <a:t>=</a:t>
            </a:r>
            <a:r>
              <a:rPr lang="en-US" i="1" dirty="0" err="1" smtClean="0"/>
              <a:t>sqrt</a:t>
            </a:r>
            <a:r>
              <a:rPr lang="en-US" i="1" dirty="0" smtClean="0"/>
              <a:t>(</a:t>
            </a:r>
            <a:r>
              <a:rPr lang="en-US" i="1" dirty="0" err="1" smtClean="0"/>
              <a:t>n_features</a:t>
            </a:r>
            <a:r>
              <a:rPr lang="en-US" i="1" dirty="0" smtClean="0"/>
              <a:t>)</a:t>
            </a:r>
            <a:r>
              <a:rPr lang="en-US" dirty="0" smtClean="0"/>
              <a:t>.</a:t>
            </a:r>
          </a:p>
          <a:p>
            <a:r>
              <a:rPr lang="en-US" dirty="0" smtClean="0"/>
              <a:t>If “log2”, then </a:t>
            </a:r>
            <a:r>
              <a:rPr lang="en-US" i="1" dirty="0" err="1" smtClean="0"/>
              <a:t>max_features</a:t>
            </a:r>
            <a:r>
              <a:rPr lang="en-US" i="1" dirty="0" smtClean="0"/>
              <a:t>=log2(</a:t>
            </a:r>
            <a:r>
              <a:rPr lang="en-US" i="1" dirty="0" err="1" smtClean="0"/>
              <a:t>n_features</a:t>
            </a:r>
            <a:r>
              <a:rPr lang="en-US" i="1" dirty="0" smtClean="0"/>
              <a:t>)</a:t>
            </a:r>
            <a:r>
              <a:rPr lang="en-US" dirty="0" smtClean="0"/>
              <a:t>.</a:t>
            </a:r>
          </a:p>
          <a:p>
            <a:r>
              <a:rPr lang="en-US" dirty="0" smtClean="0"/>
              <a:t>If None, then </a:t>
            </a:r>
            <a:r>
              <a:rPr lang="en-US" i="1" dirty="0" err="1" smtClean="0"/>
              <a:t>max_features</a:t>
            </a:r>
            <a:r>
              <a:rPr lang="en-US" i="1" dirty="0" smtClean="0"/>
              <a:t>=</a:t>
            </a:r>
            <a:r>
              <a:rPr lang="en-US" i="1" dirty="0" err="1" smtClean="0"/>
              <a:t>n_features</a:t>
            </a:r>
            <a:r>
              <a:rPr lang="en-US" dirty="0" smtClean="0"/>
              <a:t>.</a:t>
            </a:r>
          </a:p>
          <a:p>
            <a:r>
              <a:rPr lang="en-US" dirty="0" smtClean="0"/>
              <a:t>Note: the search for a split does not stop until at least one valid partition of the node samples is found, even if it requires to effectively inspect more than </a:t>
            </a:r>
            <a:r>
              <a:rPr lang="en-US" dirty="0" err="1" smtClean="0"/>
              <a:t>max_features</a:t>
            </a:r>
            <a:r>
              <a:rPr lang="en-US" dirty="0" smtClean="0"/>
              <a:t> features. Note: this parameter is tree-specific.</a:t>
            </a:r>
          </a:p>
          <a:p>
            <a:r>
              <a:rPr lang="en-US" b="1" dirty="0" err="1" smtClean="0"/>
              <a:t>max_depth</a:t>
            </a:r>
            <a:r>
              <a:rPr lang="en-US" dirty="0" smtClean="0"/>
              <a:t> : integer or None, optional (default=None)</a:t>
            </a:r>
          </a:p>
          <a:p>
            <a:r>
              <a:rPr lang="en-US" dirty="0" smtClean="0"/>
              <a:t>The maximum depth of the tree. If None, then nodes are expanded until all leaves are pure or until all leaves contain less than </a:t>
            </a:r>
            <a:r>
              <a:rPr lang="en-US" dirty="0" err="1" smtClean="0"/>
              <a:t>min_samples_split</a:t>
            </a:r>
            <a:r>
              <a:rPr lang="en-US" dirty="0" smtClean="0"/>
              <a:t> samples. Ignored if </a:t>
            </a:r>
            <a:r>
              <a:rPr lang="en-US" dirty="0" err="1" smtClean="0"/>
              <a:t>max_leaf_nodes</a:t>
            </a:r>
            <a:r>
              <a:rPr lang="en-US" dirty="0" smtClean="0"/>
              <a:t> is not None. Note: this parameter is tree-specific.</a:t>
            </a:r>
          </a:p>
          <a:p>
            <a:r>
              <a:rPr lang="en-US" b="1" dirty="0" err="1" smtClean="0"/>
              <a:t>min_samples_split</a:t>
            </a:r>
            <a:r>
              <a:rPr lang="en-US" dirty="0" smtClean="0"/>
              <a:t> : integer, optional (default=2)</a:t>
            </a:r>
          </a:p>
          <a:p>
            <a:r>
              <a:rPr lang="en-US" dirty="0" smtClean="0"/>
              <a:t>The minimum number of samples required to split an internal node. Note: this parameter is tree-specific.</a:t>
            </a:r>
          </a:p>
          <a:p>
            <a:r>
              <a:rPr lang="en-US" b="1" dirty="0" err="1" smtClean="0"/>
              <a:t>min_samples_leaf</a:t>
            </a:r>
            <a:r>
              <a:rPr lang="en-US" dirty="0" smtClean="0"/>
              <a:t> : integer, optional (default=1)</a:t>
            </a:r>
          </a:p>
          <a:p>
            <a:r>
              <a:rPr lang="en-US" dirty="0" smtClean="0"/>
              <a:t>The minimum number of samples in newly created leaves. A split is discarded if after the split, one of the leaves would contain less then </a:t>
            </a:r>
            <a:r>
              <a:rPr lang="en-US" dirty="0" err="1" smtClean="0"/>
              <a:t>min_samples_leaf</a:t>
            </a:r>
            <a:r>
              <a:rPr lang="en-US" dirty="0" smtClean="0"/>
              <a:t> samples. Note: this parameter is tree-specific.</a:t>
            </a:r>
          </a:p>
          <a:p>
            <a:r>
              <a:rPr lang="en-US" b="1" dirty="0" err="1" smtClean="0"/>
              <a:t>min_weight_fraction_leaf</a:t>
            </a:r>
            <a:r>
              <a:rPr lang="en-US" dirty="0" smtClean="0"/>
              <a:t> : float, optional (default=0.)</a:t>
            </a:r>
          </a:p>
          <a:p>
            <a:r>
              <a:rPr lang="en-US" dirty="0" smtClean="0"/>
              <a:t>The minimum weighted fraction of the input samples required to be at a leaf node. Note: this parameter is tree-specific.</a:t>
            </a:r>
          </a:p>
          <a:p>
            <a:r>
              <a:rPr lang="en-US" b="1" dirty="0" err="1" smtClean="0"/>
              <a:t>max_leaf_nodes</a:t>
            </a:r>
            <a:r>
              <a:rPr lang="en-US" dirty="0" smtClean="0"/>
              <a:t> : </a:t>
            </a:r>
            <a:r>
              <a:rPr lang="en-US" dirty="0" err="1" smtClean="0"/>
              <a:t>int</a:t>
            </a:r>
            <a:r>
              <a:rPr lang="en-US" dirty="0" smtClean="0"/>
              <a:t> or None, optional (default=None)</a:t>
            </a:r>
          </a:p>
          <a:p>
            <a:r>
              <a:rPr lang="en-US" dirty="0" smtClean="0"/>
              <a:t>Grow trees with </a:t>
            </a:r>
            <a:r>
              <a:rPr lang="en-US" dirty="0" err="1" smtClean="0"/>
              <a:t>max_leaf_nodes</a:t>
            </a:r>
            <a:r>
              <a:rPr lang="en-US" dirty="0" smtClean="0"/>
              <a:t> in best-first fashion. Best nodes are defined as relative reduction in impurity. If None then unlimited number of leaf nodes. If not None then </a:t>
            </a:r>
            <a:r>
              <a:rPr lang="en-US" dirty="0" err="1" smtClean="0"/>
              <a:t>max_depth</a:t>
            </a:r>
            <a:r>
              <a:rPr lang="en-US" dirty="0" smtClean="0"/>
              <a:t> will be ignored. Note: this parameter is tree-specific.</a:t>
            </a:r>
          </a:p>
          <a:p>
            <a:r>
              <a:rPr lang="en-US" b="1" dirty="0" smtClean="0"/>
              <a:t>bootstrap</a:t>
            </a:r>
            <a:r>
              <a:rPr lang="en-US" dirty="0" smtClean="0"/>
              <a:t> : </a:t>
            </a:r>
            <a:r>
              <a:rPr lang="en-US" dirty="0" err="1" smtClean="0"/>
              <a:t>boolean</a:t>
            </a:r>
            <a:r>
              <a:rPr lang="en-US" dirty="0" smtClean="0"/>
              <a:t>, optional (default=True)</a:t>
            </a:r>
          </a:p>
          <a:p>
            <a:r>
              <a:rPr lang="en-US" dirty="0" smtClean="0"/>
              <a:t>Whether bootstrap samples are used when building trees.</a:t>
            </a:r>
          </a:p>
          <a:p>
            <a:r>
              <a:rPr lang="en-US" b="1" dirty="0" err="1" smtClean="0"/>
              <a:t>oob_score</a:t>
            </a:r>
            <a:r>
              <a:rPr lang="en-US" dirty="0" smtClean="0"/>
              <a:t> : </a:t>
            </a:r>
            <a:r>
              <a:rPr lang="en-US" dirty="0" err="1" smtClean="0"/>
              <a:t>bool</a:t>
            </a:r>
            <a:endParaRPr lang="en-US" dirty="0" smtClean="0"/>
          </a:p>
          <a:p>
            <a:r>
              <a:rPr lang="en-US" dirty="0" smtClean="0"/>
              <a:t>Whether to use out-of-bag samples to estimate the generalization error.</a:t>
            </a:r>
          </a:p>
          <a:p>
            <a:r>
              <a:rPr lang="en-US" b="1" dirty="0" err="1" smtClean="0"/>
              <a:t>n_jobs</a:t>
            </a:r>
            <a:r>
              <a:rPr lang="en-US" dirty="0" smtClean="0"/>
              <a:t> : integer, optional (default=1)</a:t>
            </a:r>
          </a:p>
          <a:p>
            <a:r>
              <a:rPr lang="en-US" dirty="0" smtClean="0"/>
              <a:t>The number of jobs to run in parallel for both </a:t>
            </a:r>
            <a:r>
              <a:rPr lang="en-US" i="1" dirty="0" smtClean="0"/>
              <a:t>fit</a:t>
            </a:r>
            <a:r>
              <a:rPr lang="en-US" dirty="0" smtClean="0"/>
              <a:t> and </a:t>
            </a:r>
            <a:r>
              <a:rPr lang="en-US" i="1" dirty="0" smtClean="0"/>
              <a:t>predict</a:t>
            </a:r>
            <a:r>
              <a:rPr lang="en-US" dirty="0" smtClean="0"/>
              <a:t>. If -1, then the number of jobs is set to the number of cores.</a:t>
            </a:r>
          </a:p>
          <a:p>
            <a:r>
              <a:rPr lang="en-US" b="1" dirty="0" err="1" smtClean="0"/>
              <a:t>random_state</a:t>
            </a:r>
            <a:r>
              <a:rPr lang="en-US" dirty="0" smtClean="0"/>
              <a:t> : </a:t>
            </a:r>
            <a:r>
              <a:rPr lang="en-US" dirty="0" err="1" smtClean="0"/>
              <a:t>int</a:t>
            </a:r>
            <a:r>
              <a:rPr lang="en-US" dirty="0" smtClean="0"/>
              <a:t>, </a:t>
            </a:r>
            <a:r>
              <a:rPr lang="en-US" dirty="0" err="1" smtClean="0"/>
              <a:t>RandomState</a:t>
            </a:r>
            <a:r>
              <a:rPr lang="en-US" dirty="0" smtClean="0"/>
              <a:t> instance or None, optional (default=None)</a:t>
            </a:r>
          </a:p>
          <a:p>
            <a:r>
              <a:rPr lang="en-US" dirty="0" smtClean="0"/>
              <a:t>If </a:t>
            </a:r>
            <a:r>
              <a:rPr lang="en-US" dirty="0" err="1" smtClean="0"/>
              <a:t>int</a:t>
            </a:r>
            <a:r>
              <a:rPr lang="en-US" dirty="0" smtClean="0"/>
              <a:t>, </a:t>
            </a:r>
            <a:r>
              <a:rPr lang="en-US" dirty="0" err="1" smtClean="0"/>
              <a:t>random_state</a:t>
            </a:r>
            <a:r>
              <a:rPr lang="en-US" dirty="0" smtClean="0"/>
              <a:t> is the seed used by the random number generator; If </a:t>
            </a:r>
            <a:r>
              <a:rPr lang="en-US" dirty="0" err="1" smtClean="0"/>
              <a:t>RandomState</a:t>
            </a:r>
            <a:r>
              <a:rPr lang="en-US" dirty="0" smtClean="0"/>
              <a:t> instance, </a:t>
            </a:r>
            <a:r>
              <a:rPr lang="en-US" dirty="0" err="1" smtClean="0"/>
              <a:t>random_state</a:t>
            </a:r>
            <a:r>
              <a:rPr lang="en-US" dirty="0" smtClean="0"/>
              <a:t> is the random number generator; If None, the random number generator is the </a:t>
            </a:r>
            <a:r>
              <a:rPr lang="en-US" dirty="0" err="1" smtClean="0"/>
              <a:t>RandomState</a:t>
            </a:r>
            <a:r>
              <a:rPr lang="en-US" dirty="0" smtClean="0"/>
              <a:t> instance used by </a:t>
            </a:r>
            <a:r>
              <a:rPr lang="en-US" i="1" dirty="0" err="1" smtClean="0"/>
              <a:t>np.random</a:t>
            </a:r>
            <a:r>
              <a:rPr lang="en-US" dirty="0" smtClean="0"/>
              <a:t>.</a:t>
            </a:r>
          </a:p>
          <a:p>
            <a:r>
              <a:rPr lang="en-US" b="1" dirty="0" smtClean="0"/>
              <a:t>verbose</a:t>
            </a:r>
            <a:r>
              <a:rPr lang="en-US" dirty="0" smtClean="0"/>
              <a:t> : </a:t>
            </a:r>
            <a:r>
              <a:rPr lang="en-US" dirty="0" err="1" smtClean="0"/>
              <a:t>int</a:t>
            </a:r>
            <a:r>
              <a:rPr lang="en-US" dirty="0" smtClean="0"/>
              <a:t>, optional (default=0)</a:t>
            </a:r>
          </a:p>
          <a:p>
            <a:r>
              <a:rPr lang="en-US" dirty="0" smtClean="0"/>
              <a:t>Controls the verbosity of the tree building process.</a:t>
            </a:r>
          </a:p>
          <a:p>
            <a:r>
              <a:rPr lang="en-US" b="1" dirty="0" err="1" smtClean="0"/>
              <a:t>warm_start</a:t>
            </a:r>
            <a:r>
              <a:rPr lang="en-US" dirty="0" smtClean="0"/>
              <a:t> : </a:t>
            </a:r>
            <a:r>
              <a:rPr lang="en-US" dirty="0" err="1" smtClean="0"/>
              <a:t>bool</a:t>
            </a:r>
            <a:r>
              <a:rPr lang="en-US" dirty="0" smtClean="0"/>
              <a:t>, optional (default=False)</a:t>
            </a:r>
          </a:p>
          <a:p>
            <a:r>
              <a:rPr lang="en-US" dirty="0" smtClean="0"/>
              <a:t>When set to True, reuse the solution of the previous call to fit and add more estimators to the ensemble, otherwise, just fit a whole new forest.</a:t>
            </a:r>
          </a:p>
          <a:p>
            <a:r>
              <a:rPr lang="en-US" b="1" dirty="0" err="1" smtClean="0"/>
              <a:t>class_weight</a:t>
            </a:r>
            <a:r>
              <a:rPr lang="en-US" dirty="0" smtClean="0"/>
              <a:t> : </a:t>
            </a:r>
            <a:r>
              <a:rPr lang="en-US" dirty="0" err="1" smtClean="0"/>
              <a:t>dict</a:t>
            </a:r>
            <a:r>
              <a:rPr lang="en-US" dirty="0" smtClean="0"/>
              <a:t>, list of </a:t>
            </a:r>
            <a:r>
              <a:rPr lang="en-US" dirty="0" err="1" smtClean="0"/>
              <a:t>dicts</a:t>
            </a:r>
            <a:r>
              <a:rPr lang="en-US" dirty="0" smtClean="0"/>
              <a:t>, “auto”, “subsample” or None, optional</a:t>
            </a:r>
          </a:p>
          <a:p>
            <a:r>
              <a:rPr lang="en-US" dirty="0" smtClean="0"/>
              <a:t>Weights associated with classes in the form {</a:t>
            </a:r>
            <a:r>
              <a:rPr lang="en-US" dirty="0" err="1" smtClean="0"/>
              <a:t>class_label</a:t>
            </a:r>
            <a:r>
              <a:rPr lang="en-US" dirty="0" smtClean="0"/>
              <a:t>: weight}. If not given, all classes are supposed to have weight one. For multi-output problems, a list of </a:t>
            </a:r>
            <a:r>
              <a:rPr lang="en-US" dirty="0" err="1" smtClean="0"/>
              <a:t>dicts</a:t>
            </a:r>
            <a:r>
              <a:rPr lang="en-US" dirty="0" smtClean="0"/>
              <a:t> can be provided in the same order as the columns of y.</a:t>
            </a:r>
          </a:p>
          <a:p>
            <a:r>
              <a:rPr lang="en-US" dirty="0" smtClean="0"/>
              <a:t>The “auto” mode uses the values of y to automatically adjust weights inversely proportional to class frequencies in the input data.</a:t>
            </a:r>
          </a:p>
          <a:p>
            <a:r>
              <a:rPr lang="en-US" dirty="0" smtClean="0"/>
              <a:t>The “subsample” mode is the same as “auto” except that weights are computed based on the bootstrap sample for every tree grown.</a:t>
            </a:r>
          </a:p>
          <a:p>
            <a:r>
              <a:rPr lang="en-US" dirty="0" smtClean="0"/>
              <a:t>For multi-output, the weights of each column of y will be multiplied.</a:t>
            </a:r>
          </a:p>
          <a:p>
            <a:r>
              <a:rPr lang="en-US" dirty="0" smtClean="0"/>
              <a:t>Note that these weights will be multiplied with </a:t>
            </a:r>
            <a:r>
              <a:rPr lang="en-US" dirty="0" err="1" smtClean="0"/>
              <a:t>sample_weight</a:t>
            </a:r>
            <a:r>
              <a:rPr lang="en-US" dirty="0" smtClean="0"/>
              <a:t> (passed through the fit method) if </a:t>
            </a:r>
            <a:r>
              <a:rPr lang="en-US" dirty="0" err="1" smtClean="0"/>
              <a:t>sample_weight</a:t>
            </a:r>
            <a:r>
              <a:rPr lang="en-US" dirty="0" smtClean="0"/>
              <a:t> is specified.</a:t>
            </a:r>
          </a:p>
          <a:p>
            <a:endParaRPr lang="en-US" dirty="0"/>
          </a:p>
        </p:txBody>
      </p:sp>
      <p:sp>
        <p:nvSpPr>
          <p:cNvPr id="4" name="Slide Number Placeholder 3"/>
          <p:cNvSpPr>
            <a:spLocks noGrp="1"/>
          </p:cNvSpPr>
          <p:nvPr>
            <p:ph type="sldNum" sz="quarter" idx="10"/>
          </p:nvPr>
        </p:nvSpPr>
        <p:spPr/>
        <p:txBody>
          <a:bodyPr/>
          <a:lstStyle/>
          <a:p>
            <a:fld id="{F7BB518D-85DB-4DE0-BBFC-AFA23C808893}" type="slidenum">
              <a:rPr lang="en-US" smtClean="0"/>
              <a:t>22</a:t>
            </a:fld>
            <a:endParaRPr lang="en-US"/>
          </a:p>
        </p:txBody>
      </p:sp>
    </p:spTree>
    <p:extLst>
      <p:ext uri="{BB962C8B-B14F-4D97-AF65-F5344CB8AC3E}">
        <p14:creationId xmlns:p14="http://schemas.microsoft.com/office/powerpoint/2010/main" val="3871992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0" fontAlgn="base" hangingPunct="0"/>
            <a:r>
              <a:rPr lang="en-US" sz="1200" kern="1200" dirty="0" smtClean="0">
                <a:solidFill>
                  <a:schemeClr val="tx1"/>
                </a:solidFill>
                <a:effectLst/>
                <a:latin typeface="+mn-lt"/>
                <a:ea typeface="+mn-ea"/>
                <a:cs typeface="+mn-cs"/>
              </a:rPr>
              <a:t>t has methods for balancing error in class population unbalanced data sets</a:t>
            </a:r>
          </a:p>
          <a:p>
            <a:pPr lvl="0" eaLnBrk="0" fontAlgn="base" hangingPunct="0"/>
            <a:r>
              <a:rPr lang="en-US" sz="1200" kern="1200" dirty="0" smtClean="0">
                <a:solidFill>
                  <a:schemeClr val="tx1"/>
                </a:solidFill>
                <a:effectLst/>
                <a:latin typeface="+mn-lt"/>
                <a:ea typeface="+mn-ea"/>
                <a:cs typeface="+mn-cs"/>
              </a:rPr>
              <a:t>Generated forests can be saved for future use on other data</a:t>
            </a:r>
          </a:p>
          <a:p>
            <a:pPr lvl="0" eaLnBrk="0" fontAlgn="base" hangingPunct="0"/>
            <a:r>
              <a:rPr lang="en-US" sz="1200" kern="1200" dirty="0" smtClean="0">
                <a:solidFill>
                  <a:schemeClr val="tx1"/>
                </a:solidFill>
                <a:effectLst/>
                <a:latin typeface="+mn-lt"/>
                <a:ea typeface="+mn-ea"/>
                <a:cs typeface="+mn-cs"/>
              </a:rPr>
              <a:t>Prototypes are computed that give information about the relation between the variables and the classification</a:t>
            </a:r>
          </a:p>
          <a:p>
            <a:pPr lvl="0" eaLnBrk="0" fontAlgn="base" hangingPunct="0"/>
            <a:r>
              <a:rPr lang="en-US" sz="1200" kern="1200" dirty="0" smtClean="0">
                <a:solidFill>
                  <a:schemeClr val="tx1"/>
                </a:solidFill>
                <a:effectLst/>
                <a:latin typeface="+mn-lt"/>
                <a:ea typeface="+mn-ea"/>
                <a:cs typeface="+mn-cs"/>
              </a:rPr>
              <a:t>It computes proximities between pairs of cases that can be used in clustering, locating outliers, or (by scaling) give interesting views of the data</a:t>
            </a:r>
          </a:p>
          <a:p>
            <a:pPr lvl="0" eaLnBrk="0" fontAlgn="base" hangingPunct="0"/>
            <a:r>
              <a:rPr lang="en-US" sz="1200" kern="1200" dirty="0" smtClean="0">
                <a:solidFill>
                  <a:schemeClr val="tx1"/>
                </a:solidFill>
                <a:effectLst/>
                <a:latin typeface="+mn-lt"/>
                <a:ea typeface="+mn-ea"/>
                <a:cs typeface="+mn-cs"/>
              </a:rPr>
              <a:t>The capabilities of the above can be extended to unlabeled data, leading to unsupervised clustering, data views and outlier detection</a:t>
            </a:r>
          </a:p>
          <a:p>
            <a:pPr lvl="0" eaLnBrk="0" fontAlgn="base" hangingPunct="0"/>
            <a:r>
              <a:rPr lang="en-US" sz="1200" kern="1200" dirty="0" smtClean="0">
                <a:solidFill>
                  <a:schemeClr val="tx1"/>
                </a:solidFill>
                <a:effectLst/>
                <a:latin typeface="+mn-lt"/>
                <a:ea typeface="+mn-ea"/>
                <a:cs typeface="+mn-cs"/>
              </a:rPr>
              <a:t>It offers an experimental method for detecting variable interactions</a:t>
            </a:r>
          </a:p>
          <a:p>
            <a:endParaRPr lang="en-US" dirty="0"/>
          </a:p>
        </p:txBody>
      </p:sp>
      <p:sp>
        <p:nvSpPr>
          <p:cNvPr id="4" name="Slide Number Placeholder 3"/>
          <p:cNvSpPr>
            <a:spLocks noGrp="1"/>
          </p:cNvSpPr>
          <p:nvPr>
            <p:ph type="sldNum" sz="quarter" idx="10"/>
          </p:nvPr>
        </p:nvSpPr>
        <p:spPr/>
        <p:txBody>
          <a:bodyPr/>
          <a:lstStyle/>
          <a:p>
            <a:fld id="{F7BB518D-85DB-4DE0-BBFC-AFA23C808893}" type="slidenum">
              <a:rPr lang="en-US" smtClean="0"/>
              <a:t>23</a:t>
            </a:fld>
            <a:endParaRPr lang="en-US"/>
          </a:p>
        </p:txBody>
      </p:sp>
    </p:spTree>
    <p:extLst>
      <p:ext uri="{BB962C8B-B14F-4D97-AF65-F5344CB8AC3E}">
        <p14:creationId xmlns:p14="http://schemas.microsoft.com/office/powerpoint/2010/main" val="3339078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xfrm>
            <a:off x="3884753" y="8685552"/>
            <a:ext cx="2971697" cy="45688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67" tIns="44782" rIns="89567" bIns="44782"/>
          <a:lstStyle>
            <a:lvl1pPr>
              <a:defRPr>
                <a:solidFill>
                  <a:schemeClr val="tx1"/>
                </a:solidFill>
                <a:latin typeface="Arial" pitchFamily="34" charset="0"/>
              </a:defRPr>
            </a:lvl1pPr>
            <a:lvl2pPr marL="702550" indent="-270211">
              <a:defRPr>
                <a:solidFill>
                  <a:schemeClr val="tx1"/>
                </a:solidFill>
                <a:latin typeface="Arial" pitchFamily="34" charset="0"/>
              </a:defRPr>
            </a:lvl2pPr>
            <a:lvl3pPr marL="1080844" indent="-216168">
              <a:defRPr>
                <a:solidFill>
                  <a:schemeClr val="tx1"/>
                </a:solidFill>
                <a:latin typeface="Arial" pitchFamily="34" charset="0"/>
              </a:defRPr>
            </a:lvl3pPr>
            <a:lvl4pPr marL="1513181" indent="-216168">
              <a:defRPr>
                <a:solidFill>
                  <a:schemeClr val="tx1"/>
                </a:solidFill>
                <a:latin typeface="Arial" pitchFamily="34" charset="0"/>
              </a:defRPr>
            </a:lvl4pPr>
            <a:lvl5pPr marL="1945519" indent="-216168">
              <a:defRPr>
                <a:solidFill>
                  <a:schemeClr val="tx1"/>
                </a:solidFill>
                <a:latin typeface="Arial" pitchFamily="34" charset="0"/>
              </a:defRPr>
            </a:lvl5pPr>
            <a:lvl6pPr marL="2377856" indent="-216168" eaLnBrk="0" fontAlgn="base" hangingPunct="0">
              <a:spcBef>
                <a:spcPct val="0"/>
              </a:spcBef>
              <a:spcAft>
                <a:spcPct val="0"/>
              </a:spcAft>
              <a:defRPr>
                <a:solidFill>
                  <a:schemeClr val="tx1"/>
                </a:solidFill>
                <a:latin typeface="Arial" pitchFamily="34" charset="0"/>
              </a:defRPr>
            </a:lvl6pPr>
            <a:lvl7pPr marL="2810194" indent="-216168" eaLnBrk="0" fontAlgn="base" hangingPunct="0">
              <a:spcBef>
                <a:spcPct val="0"/>
              </a:spcBef>
              <a:spcAft>
                <a:spcPct val="0"/>
              </a:spcAft>
              <a:defRPr>
                <a:solidFill>
                  <a:schemeClr val="tx1"/>
                </a:solidFill>
                <a:latin typeface="Arial" pitchFamily="34" charset="0"/>
              </a:defRPr>
            </a:lvl7pPr>
            <a:lvl8pPr marL="3242532" indent="-216168" eaLnBrk="0" fontAlgn="base" hangingPunct="0">
              <a:spcBef>
                <a:spcPct val="0"/>
              </a:spcBef>
              <a:spcAft>
                <a:spcPct val="0"/>
              </a:spcAft>
              <a:defRPr>
                <a:solidFill>
                  <a:schemeClr val="tx1"/>
                </a:solidFill>
                <a:latin typeface="Arial" pitchFamily="34" charset="0"/>
              </a:defRPr>
            </a:lvl8pPr>
            <a:lvl9pPr marL="3674869" indent="-216168" eaLnBrk="0" fontAlgn="base" hangingPunct="0">
              <a:spcBef>
                <a:spcPct val="0"/>
              </a:spcBef>
              <a:spcAft>
                <a:spcPct val="0"/>
              </a:spcAft>
              <a:defRPr>
                <a:solidFill>
                  <a:schemeClr val="tx1"/>
                </a:solidFill>
                <a:latin typeface="Arial" pitchFamily="34" charset="0"/>
              </a:defRPr>
            </a:lvl9pPr>
          </a:lstStyle>
          <a:p>
            <a:fld id="{4166555B-248F-4562-A9EE-4CD0DF525AB7}" type="slidenum">
              <a:rPr lang="en-US" smtClean="0"/>
              <a:pPr/>
              <a:t>27</a:t>
            </a:fld>
            <a:endParaRPr lang="en-US" smtClean="0"/>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smtClean="0"/>
              <a:t>Feature selection:</a:t>
            </a:r>
          </a:p>
          <a:p>
            <a:pPr lvl="1"/>
            <a:r>
              <a:rPr lang="en-US" smtClean="0"/>
              <a:t>-Select a minimum set of features </a:t>
            </a:r>
            <a:r>
              <a:rPr lang="en-US" smtClean="0">
                <a:sym typeface="Symbol" pitchFamily="18" charset="2"/>
              </a:rPr>
              <a:t>such that the probability distribution of different classes given the values for those features is as close as possible to the original distribution given the values of all features</a:t>
            </a:r>
          </a:p>
          <a:p>
            <a:pPr lvl="1"/>
            <a:r>
              <a:rPr lang="en-US" smtClean="0">
                <a:sym typeface="Symbol" pitchFamily="18" charset="2"/>
              </a:rPr>
              <a:t>-reduce # of patterns in the patterns, easier to understand</a:t>
            </a:r>
          </a:p>
        </p:txBody>
      </p:sp>
    </p:spTree>
    <p:extLst>
      <p:ext uri="{BB962C8B-B14F-4D97-AF65-F5344CB8AC3E}">
        <p14:creationId xmlns:p14="http://schemas.microsoft.com/office/powerpoint/2010/main" val="700548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693265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7302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220980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381000"/>
            <a:ext cx="64770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87603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88069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10850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422400"/>
            <a:ext cx="4343400" cy="4749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22400"/>
            <a:ext cx="4343400" cy="4749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49753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26604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43381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47963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84160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67008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52400" y="381000"/>
            <a:ext cx="8839200" cy="1041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152400" y="1422400"/>
            <a:ext cx="8839200" cy="474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2" name="Rectangle 19"/>
          <p:cNvSpPr>
            <a:spLocks noChangeArrowheads="1"/>
          </p:cNvSpPr>
          <p:nvPr/>
        </p:nvSpPr>
        <p:spPr bwMode="auto">
          <a:xfrm>
            <a:off x="152400" y="228600"/>
            <a:ext cx="8839200" cy="76200"/>
          </a:xfrm>
          <a:prstGeom prst="rect">
            <a:avLst/>
          </a:prstGeom>
          <a:solidFill>
            <a:srgbClr val="0000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800">
              <a:solidFill>
                <a:srgbClr val="000000"/>
              </a:solidFill>
              <a:latin typeface="Times" pitchFamily="18" charset="0"/>
              <a:cs typeface="Arial" charset="0"/>
            </a:endParaRPr>
          </a:p>
        </p:txBody>
      </p:sp>
      <p:sp>
        <p:nvSpPr>
          <p:cNvPr id="2053" name="Rectangle 28"/>
          <p:cNvSpPr>
            <a:spLocks noChangeArrowheads="1"/>
          </p:cNvSpPr>
          <p:nvPr/>
        </p:nvSpPr>
        <p:spPr bwMode="auto">
          <a:xfrm flipV="1">
            <a:off x="1905000" y="6583363"/>
            <a:ext cx="7099300" cy="107950"/>
          </a:xfrm>
          <a:prstGeom prst="rect">
            <a:avLst/>
          </a:prstGeom>
          <a:solidFill>
            <a:srgbClr val="0000CC"/>
          </a:solidFill>
          <a:ln>
            <a:noFill/>
          </a:ln>
          <a:effectLst/>
          <a:extLs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800">
              <a:solidFill>
                <a:srgbClr val="000000"/>
              </a:solidFill>
              <a:latin typeface="Times" pitchFamily="18" charset="0"/>
              <a:cs typeface="Arial" charset="0"/>
            </a:endParaRPr>
          </a:p>
        </p:txBody>
      </p:sp>
      <p:sp>
        <p:nvSpPr>
          <p:cNvPr id="2054" name="Text Box 33"/>
          <p:cNvSpPr txBox="1">
            <a:spLocks noChangeArrowheads="1"/>
          </p:cNvSpPr>
          <p:nvPr/>
        </p:nvSpPr>
        <p:spPr bwMode="auto">
          <a:xfrm>
            <a:off x="1905000" y="6386513"/>
            <a:ext cx="3429000" cy="1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defRPr/>
            </a:pPr>
            <a:r>
              <a:rPr lang="en-US" sz="1100" b="1">
                <a:solidFill>
                  <a:srgbClr val="000000"/>
                </a:solidFill>
                <a:cs typeface="Arial" charset="0"/>
              </a:rPr>
              <a:t>SAN DIEGO SUPERCOMPUTER CENTER</a:t>
            </a:r>
          </a:p>
        </p:txBody>
      </p:sp>
      <p:pic>
        <p:nvPicPr>
          <p:cNvPr id="2055" name="Picture 37" descr="logo-plain-Rotis-SDSC-red.jpg                                  0007874AMacintosh HD                   BC93A1CC:"/>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2400" y="6324600"/>
            <a:ext cx="16764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81252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lnSpc>
          <a:spcPct val="90000"/>
        </a:lnSpc>
        <a:spcBef>
          <a:spcPct val="0"/>
        </a:spcBef>
        <a:spcAft>
          <a:spcPct val="0"/>
        </a:spcAft>
        <a:defRPr sz="3600" b="1" i="1">
          <a:solidFill>
            <a:srgbClr val="0000CC"/>
          </a:solidFill>
          <a:latin typeface="+mj-lt"/>
          <a:ea typeface="+mj-ea"/>
          <a:cs typeface="+mj-cs"/>
        </a:defRPr>
      </a:lvl1pPr>
      <a:lvl2pPr algn="ctr" rtl="0" eaLnBrk="0" fontAlgn="base" hangingPunct="0">
        <a:lnSpc>
          <a:spcPct val="90000"/>
        </a:lnSpc>
        <a:spcBef>
          <a:spcPct val="0"/>
        </a:spcBef>
        <a:spcAft>
          <a:spcPct val="0"/>
        </a:spcAft>
        <a:defRPr sz="3600" b="1" i="1">
          <a:solidFill>
            <a:srgbClr val="0000CC"/>
          </a:solidFill>
          <a:latin typeface="Helvetica" charset="0"/>
        </a:defRPr>
      </a:lvl2pPr>
      <a:lvl3pPr algn="ctr" rtl="0" eaLnBrk="0" fontAlgn="base" hangingPunct="0">
        <a:lnSpc>
          <a:spcPct val="90000"/>
        </a:lnSpc>
        <a:spcBef>
          <a:spcPct val="0"/>
        </a:spcBef>
        <a:spcAft>
          <a:spcPct val="0"/>
        </a:spcAft>
        <a:defRPr sz="3600" b="1" i="1">
          <a:solidFill>
            <a:srgbClr val="0000CC"/>
          </a:solidFill>
          <a:latin typeface="Helvetica" charset="0"/>
        </a:defRPr>
      </a:lvl3pPr>
      <a:lvl4pPr algn="ctr" rtl="0" eaLnBrk="0" fontAlgn="base" hangingPunct="0">
        <a:lnSpc>
          <a:spcPct val="90000"/>
        </a:lnSpc>
        <a:spcBef>
          <a:spcPct val="0"/>
        </a:spcBef>
        <a:spcAft>
          <a:spcPct val="0"/>
        </a:spcAft>
        <a:defRPr sz="3600" b="1" i="1">
          <a:solidFill>
            <a:srgbClr val="0000CC"/>
          </a:solidFill>
          <a:latin typeface="Helvetica" charset="0"/>
        </a:defRPr>
      </a:lvl4pPr>
      <a:lvl5pPr algn="ctr" rtl="0" eaLnBrk="0" fontAlgn="base" hangingPunct="0">
        <a:lnSpc>
          <a:spcPct val="90000"/>
        </a:lnSpc>
        <a:spcBef>
          <a:spcPct val="0"/>
        </a:spcBef>
        <a:spcAft>
          <a:spcPct val="0"/>
        </a:spcAft>
        <a:defRPr sz="3600" b="1" i="1">
          <a:solidFill>
            <a:srgbClr val="0000CC"/>
          </a:solidFill>
          <a:latin typeface="Helvetica" charset="0"/>
        </a:defRPr>
      </a:lvl5pPr>
      <a:lvl6pPr marL="457200" algn="ctr" rtl="0" eaLnBrk="1" fontAlgn="base" hangingPunct="1">
        <a:lnSpc>
          <a:spcPct val="90000"/>
        </a:lnSpc>
        <a:spcBef>
          <a:spcPct val="0"/>
        </a:spcBef>
        <a:spcAft>
          <a:spcPct val="0"/>
        </a:spcAft>
        <a:defRPr sz="3600" b="1" i="1">
          <a:solidFill>
            <a:srgbClr val="0000CC"/>
          </a:solidFill>
          <a:latin typeface="Helvetica" charset="0"/>
        </a:defRPr>
      </a:lvl6pPr>
      <a:lvl7pPr marL="914400" algn="ctr" rtl="0" eaLnBrk="1" fontAlgn="base" hangingPunct="1">
        <a:lnSpc>
          <a:spcPct val="90000"/>
        </a:lnSpc>
        <a:spcBef>
          <a:spcPct val="0"/>
        </a:spcBef>
        <a:spcAft>
          <a:spcPct val="0"/>
        </a:spcAft>
        <a:defRPr sz="3600" b="1" i="1">
          <a:solidFill>
            <a:srgbClr val="0000CC"/>
          </a:solidFill>
          <a:latin typeface="Helvetica" charset="0"/>
        </a:defRPr>
      </a:lvl7pPr>
      <a:lvl8pPr marL="1371600" algn="ctr" rtl="0" eaLnBrk="1" fontAlgn="base" hangingPunct="1">
        <a:lnSpc>
          <a:spcPct val="90000"/>
        </a:lnSpc>
        <a:spcBef>
          <a:spcPct val="0"/>
        </a:spcBef>
        <a:spcAft>
          <a:spcPct val="0"/>
        </a:spcAft>
        <a:defRPr sz="3600" b="1" i="1">
          <a:solidFill>
            <a:srgbClr val="0000CC"/>
          </a:solidFill>
          <a:latin typeface="Helvetica" charset="0"/>
        </a:defRPr>
      </a:lvl8pPr>
      <a:lvl9pPr marL="1828800" algn="ctr" rtl="0" eaLnBrk="1" fontAlgn="base" hangingPunct="1">
        <a:lnSpc>
          <a:spcPct val="90000"/>
        </a:lnSpc>
        <a:spcBef>
          <a:spcPct val="0"/>
        </a:spcBef>
        <a:spcAft>
          <a:spcPct val="0"/>
        </a:spcAft>
        <a:defRPr sz="3600" b="1" i="1">
          <a:solidFill>
            <a:srgbClr val="0000CC"/>
          </a:solidFill>
          <a:latin typeface="Helvetica" charset="0"/>
        </a:defRPr>
      </a:lvl9pPr>
    </p:titleStyle>
    <p:bodyStyle>
      <a:lvl1pPr marL="342900" indent="-342900" algn="l" rtl="0" eaLnBrk="0" fontAlgn="base" hangingPunct="0">
        <a:lnSpc>
          <a:spcPct val="95000"/>
        </a:lnSpc>
        <a:spcBef>
          <a:spcPct val="20000"/>
        </a:spcBef>
        <a:spcAft>
          <a:spcPct val="0"/>
        </a:spcAft>
        <a:buClr>
          <a:schemeClr val="tx1"/>
        </a:buClr>
        <a:buSzPct val="100000"/>
        <a:buChar char="•"/>
        <a:defRPr sz="2800" b="1">
          <a:solidFill>
            <a:schemeClr val="tx1"/>
          </a:solidFill>
          <a:latin typeface="+mn-lt"/>
          <a:ea typeface="+mn-ea"/>
          <a:cs typeface="+mn-cs"/>
        </a:defRPr>
      </a:lvl1pPr>
      <a:lvl2pPr marL="742950" indent="-285750" algn="l" rtl="0" eaLnBrk="0" fontAlgn="base" hangingPunct="0">
        <a:lnSpc>
          <a:spcPct val="95000"/>
        </a:lnSpc>
        <a:spcBef>
          <a:spcPct val="20000"/>
        </a:spcBef>
        <a:spcAft>
          <a:spcPct val="0"/>
        </a:spcAft>
        <a:buClr>
          <a:schemeClr val="tx1"/>
        </a:buClr>
        <a:buSzPct val="100000"/>
        <a:buChar char="•"/>
        <a:defRPr sz="2400">
          <a:solidFill>
            <a:schemeClr val="tx1"/>
          </a:solidFill>
          <a:latin typeface="+mn-lt"/>
        </a:defRPr>
      </a:lvl2pPr>
      <a:lvl3pPr marL="1143000" indent="-228600" algn="l" rtl="0" eaLnBrk="0" fontAlgn="base" hangingPunct="0">
        <a:lnSpc>
          <a:spcPct val="95000"/>
        </a:lnSpc>
        <a:spcBef>
          <a:spcPct val="20000"/>
        </a:spcBef>
        <a:spcAft>
          <a:spcPct val="0"/>
        </a:spcAft>
        <a:buClr>
          <a:schemeClr val="tx1"/>
        </a:buClr>
        <a:buSzPct val="100000"/>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a:defRPr>
      </a:lvl4pPr>
      <a:lvl5pPr marL="2057400" indent="-228600" algn="l" rtl="0" eaLnBrk="0" fontAlgn="base" hangingPunct="0">
        <a:spcBef>
          <a:spcPct val="20000"/>
        </a:spcBef>
        <a:spcAft>
          <a:spcPct val="0"/>
        </a:spcAft>
        <a:buChar char="»"/>
        <a:defRPr sz="2000">
          <a:solidFill>
            <a:schemeClr val="tx1"/>
          </a:solidFill>
          <a:latin typeface="Times"/>
        </a:defRPr>
      </a:lvl5pPr>
      <a:lvl6pPr marL="2514600" indent="-228600" algn="l" rtl="0" eaLnBrk="1" fontAlgn="base" hangingPunct="1">
        <a:spcBef>
          <a:spcPct val="20000"/>
        </a:spcBef>
        <a:spcAft>
          <a:spcPct val="0"/>
        </a:spcAft>
        <a:buChar char="»"/>
        <a:defRPr sz="2000">
          <a:solidFill>
            <a:schemeClr val="tx1"/>
          </a:solidFill>
          <a:latin typeface="Times"/>
        </a:defRPr>
      </a:lvl6pPr>
      <a:lvl7pPr marL="2971800" indent="-228600" algn="l" rtl="0" eaLnBrk="1" fontAlgn="base" hangingPunct="1">
        <a:spcBef>
          <a:spcPct val="20000"/>
        </a:spcBef>
        <a:spcAft>
          <a:spcPct val="0"/>
        </a:spcAft>
        <a:buChar char="»"/>
        <a:defRPr sz="2000">
          <a:solidFill>
            <a:schemeClr val="tx1"/>
          </a:solidFill>
          <a:latin typeface="Times"/>
        </a:defRPr>
      </a:lvl7pPr>
      <a:lvl8pPr marL="3429000" indent="-228600" algn="l" rtl="0" eaLnBrk="1" fontAlgn="base" hangingPunct="1">
        <a:spcBef>
          <a:spcPct val="20000"/>
        </a:spcBef>
        <a:spcAft>
          <a:spcPct val="0"/>
        </a:spcAft>
        <a:buChar char="»"/>
        <a:defRPr sz="2000">
          <a:solidFill>
            <a:schemeClr val="tx1"/>
          </a:solidFill>
          <a:latin typeface="Times"/>
        </a:defRPr>
      </a:lvl8pPr>
      <a:lvl9pPr marL="3886200" indent="-228600" algn="l" rtl="0" eaLnBrk="1" fontAlgn="base" hangingPunct="1">
        <a:spcBef>
          <a:spcPct val="20000"/>
        </a:spcBef>
        <a:spcAft>
          <a:spcPct val="0"/>
        </a:spcAft>
        <a:buChar char="»"/>
        <a:defRPr sz="2000">
          <a:solidFill>
            <a:schemeClr val="tx1"/>
          </a:solidFill>
          <a:latin typeface="Time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152400" y="1473200"/>
            <a:ext cx="8839200" cy="2489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ctr" anchorCtr="0" compatLnSpc="1">
            <a:prstTxWarp prst="textNoShape">
              <a:avLst/>
            </a:prstTxWarp>
          </a:bodyPr>
          <a:lstStyle>
            <a:lvl1pPr algn="ctr" rtl="0" eaLnBrk="0" fontAlgn="base" hangingPunct="0">
              <a:lnSpc>
                <a:spcPct val="90000"/>
              </a:lnSpc>
              <a:spcBef>
                <a:spcPct val="0"/>
              </a:spcBef>
              <a:spcAft>
                <a:spcPct val="0"/>
              </a:spcAft>
              <a:defRPr sz="3600" b="1" i="1">
                <a:solidFill>
                  <a:srgbClr val="0000CC"/>
                </a:solidFill>
                <a:latin typeface="+mj-lt"/>
                <a:ea typeface="+mj-ea"/>
                <a:cs typeface="+mj-cs"/>
              </a:defRPr>
            </a:lvl1pPr>
            <a:lvl2pPr algn="ctr" rtl="0" eaLnBrk="0" fontAlgn="base" hangingPunct="0">
              <a:lnSpc>
                <a:spcPct val="90000"/>
              </a:lnSpc>
              <a:spcBef>
                <a:spcPct val="0"/>
              </a:spcBef>
              <a:spcAft>
                <a:spcPct val="0"/>
              </a:spcAft>
              <a:defRPr sz="3600" b="1" i="1">
                <a:solidFill>
                  <a:srgbClr val="0000CC"/>
                </a:solidFill>
                <a:latin typeface="Helvetica" charset="0"/>
              </a:defRPr>
            </a:lvl2pPr>
            <a:lvl3pPr algn="ctr" rtl="0" eaLnBrk="0" fontAlgn="base" hangingPunct="0">
              <a:lnSpc>
                <a:spcPct val="90000"/>
              </a:lnSpc>
              <a:spcBef>
                <a:spcPct val="0"/>
              </a:spcBef>
              <a:spcAft>
                <a:spcPct val="0"/>
              </a:spcAft>
              <a:defRPr sz="3600" b="1" i="1">
                <a:solidFill>
                  <a:srgbClr val="0000CC"/>
                </a:solidFill>
                <a:latin typeface="Helvetica" charset="0"/>
              </a:defRPr>
            </a:lvl3pPr>
            <a:lvl4pPr algn="ctr" rtl="0" eaLnBrk="0" fontAlgn="base" hangingPunct="0">
              <a:lnSpc>
                <a:spcPct val="90000"/>
              </a:lnSpc>
              <a:spcBef>
                <a:spcPct val="0"/>
              </a:spcBef>
              <a:spcAft>
                <a:spcPct val="0"/>
              </a:spcAft>
              <a:defRPr sz="3600" b="1" i="1">
                <a:solidFill>
                  <a:srgbClr val="0000CC"/>
                </a:solidFill>
                <a:latin typeface="Helvetica" charset="0"/>
              </a:defRPr>
            </a:lvl4pPr>
            <a:lvl5pPr algn="ctr" rtl="0" eaLnBrk="0" fontAlgn="base" hangingPunct="0">
              <a:lnSpc>
                <a:spcPct val="90000"/>
              </a:lnSpc>
              <a:spcBef>
                <a:spcPct val="0"/>
              </a:spcBef>
              <a:spcAft>
                <a:spcPct val="0"/>
              </a:spcAft>
              <a:defRPr sz="3600" b="1" i="1">
                <a:solidFill>
                  <a:srgbClr val="0000CC"/>
                </a:solidFill>
                <a:latin typeface="Helvetica" charset="0"/>
              </a:defRPr>
            </a:lvl5pPr>
            <a:lvl6pPr marL="457200" algn="ctr" rtl="0" eaLnBrk="1" fontAlgn="base" hangingPunct="1">
              <a:lnSpc>
                <a:spcPct val="90000"/>
              </a:lnSpc>
              <a:spcBef>
                <a:spcPct val="0"/>
              </a:spcBef>
              <a:spcAft>
                <a:spcPct val="0"/>
              </a:spcAft>
              <a:defRPr sz="3600" b="1" i="1">
                <a:solidFill>
                  <a:srgbClr val="0000CC"/>
                </a:solidFill>
                <a:latin typeface="Helvetica" charset="0"/>
              </a:defRPr>
            </a:lvl6pPr>
            <a:lvl7pPr marL="914400" algn="ctr" rtl="0" eaLnBrk="1" fontAlgn="base" hangingPunct="1">
              <a:lnSpc>
                <a:spcPct val="90000"/>
              </a:lnSpc>
              <a:spcBef>
                <a:spcPct val="0"/>
              </a:spcBef>
              <a:spcAft>
                <a:spcPct val="0"/>
              </a:spcAft>
              <a:defRPr sz="3600" b="1" i="1">
                <a:solidFill>
                  <a:srgbClr val="0000CC"/>
                </a:solidFill>
                <a:latin typeface="Helvetica" charset="0"/>
              </a:defRPr>
            </a:lvl7pPr>
            <a:lvl8pPr marL="1371600" algn="ctr" rtl="0" eaLnBrk="1" fontAlgn="base" hangingPunct="1">
              <a:lnSpc>
                <a:spcPct val="90000"/>
              </a:lnSpc>
              <a:spcBef>
                <a:spcPct val="0"/>
              </a:spcBef>
              <a:spcAft>
                <a:spcPct val="0"/>
              </a:spcAft>
              <a:defRPr sz="3600" b="1" i="1">
                <a:solidFill>
                  <a:srgbClr val="0000CC"/>
                </a:solidFill>
                <a:latin typeface="Helvetica" charset="0"/>
              </a:defRPr>
            </a:lvl8pPr>
            <a:lvl9pPr marL="1828800" algn="ctr" rtl="0" eaLnBrk="1" fontAlgn="base" hangingPunct="1">
              <a:lnSpc>
                <a:spcPct val="90000"/>
              </a:lnSpc>
              <a:spcBef>
                <a:spcPct val="0"/>
              </a:spcBef>
              <a:spcAft>
                <a:spcPct val="0"/>
              </a:spcAft>
              <a:defRPr sz="3600" b="1" i="1">
                <a:solidFill>
                  <a:srgbClr val="0000CC"/>
                </a:solidFill>
                <a:latin typeface="Helvetica" charset="0"/>
              </a:defRPr>
            </a:lvl9pPr>
          </a:lstStyle>
          <a:p>
            <a:r>
              <a:rPr lang="en-US" kern="0" dirty="0" smtClean="0"/>
              <a:t>From Decision Trees to </a:t>
            </a:r>
          </a:p>
          <a:p>
            <a:r>
              <a:rPr lang="en-US" kern="0" dirty="0" smtClean="0"/>
              <a:t>Random Forests</a:t>
            </a:r>
          </a:p>
          <a:p>
            <a:endParaRPr lang="en-US" kern="0" dirty="0"/>
          </a:p>
        </p:txBody>
      </p:sp>
    </p:spTree>
    <p:extLst>
      <p:ext uri="{BB962C8B-B14F-4D97-AF65-F5344CB8AC3E}">
        <p14:creationId xmlns:p14="http://schemas.microsoft.com/office/powerpoint/2010/main" val="38155421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Decision Tree Issue</a:t>
            </a:r>
            <a:endParaRPr lang="en-US" dirty="0"/>
          </a:p>
        </p:txBody>
      </p:sp>
      <p:sp>
        <p:nvSpPr>
          <p:cNvPr id="3" name="Content Placeholder 2"/>
          <p:cNvSpPr>
            <a:spLocks noGrp="1"/>
          </p:cNvSpPr>
          <p:nvPr>
            <p:ph idx="1"/>
          </p:nvPr>
        </p:nvSpPr>
        <p:spPr>
          <a:xfrm>
            <a:off x="152400" y="1371600"/>
            <a:ext cx="8839200" cy="1219200"/>
          </a:xfrm>
        </p:spPr>
        <p:txBody>
          <a:bodyPr/>
          <a:lstStyle/>
          <a:p>
            <a:r>
              <a:rPr lang="en-US" dirty="0" smtClean="0"/>
              <a:t>non-linear decision boundary, but with sharp corners (can’t take diagonal partitions)</a:t>
            </a:r>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400300"/>
            <a:ext cx="5334000" cy="3314700"/>
          </a:xfrm>
          <a:prstGeom prst="rect">
            <a:avLst/>
          </a:prstGeom>
        </p:spPr>
      </p:pic>
      <p:sp>
        <p:nvSpPr>
          <p:cNvPr id="9" name="TextBox 8"/>
          <p:cNvSpPr txBox="1"/>
          <p:nvPr/>
        </p:nvSpPr>
        <p:spPr>
          <a:xfrm>
            <a:off x="6629400" y="3029634"/>
            <a:ext cx="2403222" cy="646331"/>
          </a:xfrm>
          <a:prstGeom prst="rect">
            <a:avLst/>
          </a:prstGeom>
          <a:noFill/>
        </p:spPr>
        <p:txBody>
          <a:bodyPr wrap="none" rtlCol="0">
            <a:spAutoFit/>
          </a:bodyPr>
          <a:lstStyle/>
          <a:p>
            <a:r>
              <a:rPr lang="en-US" dirty="0" smtClean="0"/>
              <a:t>blue=&gt;point classified</a:t>
            </a:r>
          </a:p>
          <a:p>
            <a:r>
              <a:rPr lang="en-US" dirty="0"/>
              <a:t>a</a:t>
            </a:r>
            <a:r>
              <a:rPr lang="en-US" dirty="0" smtClean="0"/>
              <a:t>s WL% &lt; .50</a:t>
            </a:r>
          </a:p>
        </p:txBody>
      </p:sp>
      <p:sp>
        <p:nvSpPr>
          <p:cNvPr id="10" name="TextBox 9"/>
          <p:cNvSpPr txBox="1"/>
          <p:nvPr/>
        </p:nvSpPr>
        <p:spPr>
          <a:xfrm>
            <a:off x="6640286" y="4419600"/>
            <a:ext cx="2300630" cy="646331"/>
          </a:xfrm>
          <a:prstGeom prst="rect">
            <a:avLst/>
          </a:prstGeom>
          <a:noFill/>
        </p:spPr>
        <p:txBody>
          <a:bodyPr wrap="none" rtlCol="0">
            <a:spAutoFit/>
          </a:bodyPr>
          <a:lstStyle/>
          <a:p>
            <a:r>
              <a:rPr lang="en-US" dirty="0" smtClean="0"/>
              <a:t>red=&gt;point classified</a:t>
            </a:r>
          </a:p>
          <a:p>
            <a:r>
              <a:rPr lang="en-US" dirty="0"/>
              <a:t>a</a:t>
            </a:r>
            <a:r>
              <a:rPr lang="en-US" dirty="0" smtClean="0"/>
              <a:t>s WL% &gt; .50</a:t>
            </a:r>
          </a:p>
        </p:txBody>
      </p:sp>
      <p:sp>
        <p:nvSpPr>
          <p:cNvPr id="11" name="TextBox 10"/>
          <p:cNvSpPr txBox="1"/>
          <p:nvPr/>
        </p:nvSpPr>
        <p:spPr>
          <a:xfrm>
            <a:off x="2895600" y="5530334"/>
            <a:ext cx="2976199" cy="369332"/>
          </a:xfrm>
          <a:prstGeom prst="rect">
            <a:avLst/>
          </a:prstGeom>
          <a:noFill/>
        </p:spPr>
        <p:txBody>
          <a:bodyPr wrap="none" rtlCol="0">
            <a:spAutoFit/>
          </a:bodyPr>
          <a:lstStyle/>
          <a:p>
            <a:r>
              <a:rPr lang="en-US" dirty="0" smtClean="0"/>
              <a:t>Number of Team HRs 2012</a:t>
            </a:r>
            <a:endParaRPr lang="en-US" dirty="0"/>
          </a:p>
        </p:txBody>
      </p:sp>
      <p:sp>
        <p:nvSpPr>
          <p:cNvPr id="12" name="TextBox 11"/>
          <p:cNvSpPr txBox="1"/>
          <p:nvPr/>
        </p:nvSpPr>
        <p:spPr>
          <a:xfrm>
            <a:off x="759616" y="3633373"/>
            <a:ext cx="659155" cy="369332"/>
          </a:xfrm>
          <a:prstGeom prst="rect">
            <a:avLst/>
          </a:prstGeom>
          <a:noFill/>
        </p:spPr>
        <p:txBody>
          <a:bodyPr wrap="none" rtlCol="0">
            <a:spAutoFit/>
          </a:bodyPr>
          <a:lstStyle/>
          <a:p>
            <a:r>
              <a:rPr lang="en-US" dirty="0" smtClean="0"/>
              <a:t>ERA</a:t>
            </a:r>
          </a:p>
        </p:txBody>
      </p:sp>
    </p:spTree>
    <p:extLst>
      <p:ext uri="{BB962C8B-B14F-4D97-AF65-F5344CB8AC3E}">
        <p14:creationId xmlns:p14="http://schemas.microsoft.com/office/powerpoint/2010/main" val="4264084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Classification </a:t>
            </a:r>
            <a:r>
              <a:rPr lang="en-US" dirty="0" smtClean="0"/>
              <a:t>Tree w/Bootstrapping</a:t>
            </a:r>
            <a:endParaRPr lang="en-US" dirty="0"/>
          </a:p>
        </p:txBody>
      </p:sp>
      <p:sp>
        <p:nvSpPr>
          <p:cNvPr id="3" name="Content Placeholder 2"/>
          <p:cNvSpPr>
            <a:spLocks noGrp="1"/>
          </p:cNvSpPr>
          <p:nvPr>
            <p:ph idx="1"/>
          </p:nvPr>
        </p:nvSpPr>
        <p:spPr>
          <a:xfrm>
            <a:off x="152400" y="1371600"/>
            <a:ext cx="8839200" cy="4749800"/>
          </a:xfrm>
        </p:spPr>
        <p:txBody>
          <a:bodyPr/>
          <a:lstStyle/>
          <a:p>
            <a:r>
              <a:rPr lang="en-US" dirty="0" smtClean="0"/>
              <a:t>10 samples of data used for 10 trees</a:t>
            </a:r>
          </a:p>
          <a:p>
            <a:pPr marL="0" indent="0">
              <a:buNone/>
            </a:pPr>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6355" y="2057400"/>
            <a:ext cx="6019800" cy="3733800"/>
          </a:xfrm>
          <a:prstGeom prst="rect">
            <a:avLst/>
          </a:prstGeom>
        </p:spPr>
      </p:pic>
      <p:sp>
        <p:nvSpPr>
          <p:cNvPr id="9" name="TextBox 8"/>
          <p:cNvSpPr txBox="1"/>
          <p:nvPr/>
        </p:nvSpPr>
        <p:spPr>
          <a:xfrm>
            <a:off x="7010400" y="2743200"/>
            <a:ext cx="2061205" cy="2585323"/>
          </a:xfrm>
          <a:prstGeom prst="rect">
            <a:avLst/>
          </a:prstGeom>
          <a:noFill/>
        </p:spPr>
        <p:txBody>
          <a:bodyPr wrap="none" rtlCol="0">
            <a:spAutoFit/>
          </a:bodyPr>
          <a:lstStyle/>
          <a:p>
            <a:r>
              <a:rPr lang="en-US" dirty="0" smtClean="0"/>
              <a:t>get average </a:t>
            </a:r>
          </a:p>
          <a:p>
            <a:r>
              <a:rPr lang="en-US" dirty="0"/>
              <a:t>c</a:t>
            </a:r>
            <a:r>
              <a:rPr lang="en-US" dirty="0" smtClean="0"/>
              <a:t>lassification </a:t>
            </a:r>
          </a:p>
          <a:p>
            <a:r>
              <a:rPr lang="en-US" dirty="0"/>
              <a:t>a</a:t>
            </a:r>
            <a:r>
              <a:rPr lang="en-US" dirty="0" smtClean="0"/>
              <a:t>t each grid </a:t>
            </a:r>
          </a:p>
          <a:p>
            <a:r>
              <a:rPr lang="en-US" dirty="0"/>
              <a:t>p</a:t>
            </a:r>
            <a:r>
              <a:rPr lang="en-US" dirty="0" smtClean="0"/>
              <a:t>oint,</a:t>
            </a:r>
          </a:p>
          <a:p>
            <a:endParaRPr lang="en-US" dirty="0" smtClean="0"/>
          </a:p>
          <a:p>
            <a:r>
              <a:rPr lang="en-US" dirty="0" smtClean="0"/>
              <a:t>make counter</a:t>
            </a:r>
          </a:p>
          <a:p>
            <a:r>
              <a:rPr lang="en-US" dirty="0" smtClean="0"/>
              <a:t>plot of average</a:t>
            </a:r>
          </a:p>
          <a:p>
            <a:endParaRPr lang="en-US" dirty="0"/>
          </a:p>
          <a:p>
            <a:r>
              <a:rPr lang="en-US" dirty="0" smtClean="0"/>
              <a:t>Tree_Ex1_part4.R</a:t>
            </a:r>
            <a:endParaRPr lang="en-US" dirty="0"/>
          </a:p>
        </p:txBody>
      </p:sp>
      <p:sp>
        <p:nvSpPr>
          <p:cNvPr id="10" name="TextBox 9"/>
          <p:cNvSpPr txBox="1"/>
          <p:nvPr/>
        </p:nvSpPr>
        <p:spPr>
          <a:xfrm>
            <a:off x="2892436" y="5650468"/>
            <a:ext cx="2976199" cy="369332"/>
          </a:xfrm>
          <a:prstGeom prst="rect">
            <a:avLst/>
          </a:prstGeom>
          <a:noFill/>
        </p:spPr>
        <p:txBody>
          <a:bodyPr wrap="none" rtlCol="0">
            <a:spAutoFit/>
          </a:bodyPr>
          <a:lstStyle/>
          <a:p>
            <a:r>
              <a:rPr lang="en-US" dirty="0" smtClean="0"/>
              <a:t>Number of Team HRs 2012</a:t>
            </a:r>
            <a:endParaRPr lang="en-US" dirty="0"/>
          </a:p>
        </p:txBody>
      </p:sp>
      <p:sp>
        <p:nvSpPr>
          <p:cNvPr id="11" name="TextBox 10"/>
          <p:cNvSpPr txBox="1"/>
          <p:nvPr/>
        </p:nvSpPr>
        <p:spPr>
          <a:xfrm>
            <a:off x="457200" y="3528340"/>
            <a:ext cx="659155" cy="369332"/>
          </a:xfrm>
          <a:prstGeom prst="rect">
            <a:avLst/>
          </a:prstGeom>
          <a:noFill/>
        </p:spPr>
        <p:txBody>
          <a:bodyPr wrap="none" rtlCol="0">
            <a:spAutoFit/>
          </a:bodyPr>
          <a:lstStyle/>
          <a:p>
            <a:r>
              <a:rPr lang="en-US" dirty="0" smtClean="0"/>
              <a:t>ERA</a:t>
            </a:r>
          </a:p>
        </p:txBody>
      </p:sp>
    </p:spTree>
    <p:extLst>
      <p:ext uri="{BB962C8B-B14F-4D97-AF65-F5344CB8AC3E}">
        <p14:creationId xmlns:p14="http://schemas.microsoft.com/office/powerpoint/2010/main" val="2255924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Classification w</a:t>
            </a:r>
            <a:r>
              <a:rPr lang="en-US" dirty="0" smtClean="0"/>
              <a:t>/ Bootstraps</a:t>
            </a:r>
            <a:endParaRPr lang="en-US" dirty="0"/>
          </a:p>
        </p:txBody>
      </p:sp>
      <p:sp>
        <p:nvSpPr>
          <p:cNvPr id="3" name="Content Placeholder 2"/>
          <p:cNvSpPr>
            <a:spLocks noGrp="1"/>
          </p:cNvSpPr>
          <p:nvPr>
            <p:ph idx="1"/>
          </p:nvPr>
        </p:nvSpPr>
        <p:spPr>
          <a:xfrm>
            <a:off x="152400" y="1371600"/>
            <a:ext cx="8839200" cy="4749800"/>
          </a:xfrm>
        </p:spPr>
        <p:txBody>
          <a:bodyPr/>
          <a:lstStyle/>
          <a:p>
            <a:r>
              <a:rPr lang="en-US" dirty="0" smtClean="0"/>
              <a:t>100 samples =&gt; softer boundary</a:t>
            </a:r>
          </a:p>
          <a:p>
            <a:pPr marL="0" indent="0">
              <a:buNone/>
            </a:pPr>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905000"/>
            <a:ext cx="5486400" cy="3962400"/>
          </a:xfrm>
          <a:prstGeom prst="rect">
            <a:avLst/>
          </a:prstGeom>
        </p:spPr>
      </p:pic>
      <p:sp>
        <p:nvSpPr>
          <p:cNvPr id="10" name="TextBox 9"/>
          <p:cNvSpPr txBox="1"/>
          <p:nvPr/>
        </p:nvSpPr>
        <p:spPr>
          <a:xfrm>
            <a:off x="6862891" y="2743200"/>
            <a:ext cx="1710725" cy="2031325"/>
          </a:xfrm>
          <a:prstGeom prst="rect">
            <a:avLst/>
          </a:prstGeom>
          <a:noFill/>
        </p:spPr>
        <p:txBody>
          <a:bodyPr wrap="none" rtlCol="0">
            <a:spAutoFit/>
          </a:bodyPr>
          <a:lstStyle/>
          <a:p>
            <a:r>
              <a:rPr lang="en-US" dirty="0" smtClean="0"/>
              <a:t>get average </a:t>
            </a:r>
          </a:p>
          <a:p>
            <a:r>
              <a:rPr lang="en-US" dirty="0"/>
              <a:t>c</a:t>
            </a:r>
            <a:r>
              <a:rPr lang="en-US" dirty="0" smtClean="0"/>
              <a:t>lassification </a:t>
            </a:r>
          </a:p>
          <a:p>
            <a:r>
              <a:rPr lang="en-US" dirty="0"/>
              <a:t>a</a:t>
            </a:r>
            <a:r>
              <a:rPr lang="en-US" dirty="0" smtClean="0"/>
              <a:t>t each grid </a:t>
            </a:r>
          </a:p>
          <a:p>
            <a:r>
              <a:rPr lang="en-US" dirty="0" smtClean="0"/>
              <a:t>point</a:t>
            </a:r>
          </a:p>
          <a:p>
            <a:endParaRPr lang="en-US" dirty="0" smtClean="0"/>
          </a:p>
          <a:p>
            <a:r>
              <a:rPr lang="en-US" dirty="0" smtClean="0"/>
              <a:t>make counter</a:t>
            </a:r>
          </a:p>
          <a:p>
            <a:r>
              <a:rPr lang="en-US" dirty="0"/>
              <a:t>p</a:t>
            </a:r>
            <a:r>
              <a:rPr lang="en-US" dirty="0" smtClean="0"/>
              <a:t>lot of average</a:t>
            </a:r>
            <a:endParaRPr lang="en-US" dirty="0"/>
          </a:p>
        </p:txBody>
      </p:sp>
      <p:sp>
        <p:nvSpPr>
          <p:cNvPr id="11" name="TextBox 10"/>
          <p:cNvSpPr txBox="1"/>
          <p:nvPr/>
        </p:nvSpPr>
        <p:spPr>
          <a:xfrm>
            <a:off x="3223881" y="5650468"/>
            <a:ext cx="2976199" cy="369332"/>
          </a:xfrm>
          <a:prstGeom prst="rect">
            <a:avLst/>
          </a:prstGeom>
          <a:noFill/>
        </p:spPr>
        <p:txBody>
          <a:bodyPr wrap="none" rtlCol="0">
            <a:spAutoFit/>
          </a:bodyPr>
          <a:lstStyle/>
          <a:p>
            <a:r>
              <a:rPr lang="en-US" dirty="0" smtClean="0"/>
              <a:t>Number of Team HRs 2012</a:t>
            </a:r>
            <a:endParaRPr lang="en-US" dirty="0"/>
          </a:p>
        </p:txBody>
      </p:sp>
      <p:sp>
        <p:nvSpPr>
          <p:cNvPr id="12" name="TextBox 11"/>
          <p:cNvSpPr txBox="1"/>
          <p:nvPr/>
        </p:nvSpPr>
        <p:spPr>
          <a:xfrm>
            <a:off x="712445" y="3475726"/>
            <a:ext cx="659155" cy="369332"/>
          </a:xfrm>
          <a:prstGeom prst="rect">
            <a:avLst/>
          </a:prstGeom>
          <a:noFill/>
        </p:spPr>
        <p:txBody>
          <a:bodyPr wrap="none" rtlCol="0">
            <a:spAutoFit/>
          </a:bodyPr>
          <a:lstStyle/>
          <a:p>
            <a:r>
              <a:rPr lang="en-US" dirty="0" smtClean="0"/>
              <a:t>ERA</a:t>
            </a:r>
          </a:p>
        </p:txBody>
      </p:sp>
    </p:spTree>
    <p:extLst>
      <p:ext uri="{BB962C8B-B14F-4D97-AF65-F5344CB8AC3E}">
        <p14:creationId xmlns:p14="http://schemas.microsoft.com/office/powerpoint/2010/main" val="1391573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2082857"/>
            <a:ext cx="5715000" cy="3936943"/>
          </a:xfrm>
          <a:prstGeom prst="rect">
            <a:avLst/>
          </a:prstGeom>
        </p:spPr>
      </p:pic>
      <p:sp>
        <p:nvSpPr>
          <p:cNvPr id="2" name="Title 1"/>
          <p:cNvSpPr>
            <a:spLocks noGrp="1"/>
          </p:cNvSpPr>
          <p:nvPr>
            <p:ph type="title"/>
          </p:nvPr>
        </p:nvSpPr>
        <p:spPr/>
        <p:txBody>
          <a:bodyPr/>
          <a:lstStyle/>
          <a:p>
            <a:r>
              <a:rPr lang="en-US" dirty="0" smtClean="0"/>
              <a:t> Random Forest </a:t>
            </a:r>
            <a:endParaRPr lang="en-US" dirty="0"/>
          </a:p>
        </p:txBody>
      </p:sp>
      <p:sp>
        <p:nvSpPr>
          <p:cNvPr id="3" name="Content Placeholder 2"/>
          <p:cNvSpPr>
            <a:spLocks noGrp="1"/>
          </p:cNvSpPr>
          <p:nvPr>
            <p:ph idx="1"/>
          </p:nvPr>
        </p:nvSpPr>
        <p:spPr>
          <a:xfrm>
            <a:off x="152400" y="1371600"/>
            <a:ext cx="8839200" cy="1219200"/>
          </a:xfrm>
        </p:spPr>
        <p:txBody>
          <a:bodyPr/>
          <a:lstStyle/>
          <a:p>
            <a:r>
              <a:rPr lang="en-US" dirty="0" smtClean="0"/>
              <a:t>“Bagging”=bootstrap &amp; aggregate samples,  gives soft and highly flexible boundary</a:t>
            </a:r>
          </a:p>
          <a:p>
            <a:pPr marL="0" indent="0">
              <a:buNone/>
            </a:pPr>
            <a:endParaRPr lang="en-US" dirty="0" smtClean="0"/>
          </a:p>
        </p:txBody>
      </p:sp>
      <p:sp>
        <p:nvSpPr>
          <p:cNvPr id="9" name="TextBox 8"/>
          <p:cNvSpPr txBox="1"/>
          <p:nvPr/>
        </p:nvSpPr>
        <p:spPr>
          <a:xfrm>
            <a:off x="3223881" y="5650468"/>
            <a:ext cx="2976199" cy="369332"/>
          </a:xfrm>
          <a:prstGeom prst="rect">
            <a:avLst/>
          </a:prstGeom>
          <a:noFill/>
        </p:spPr>
        <p:txBody>
          <a:bodyPr wrap="none" rtlCol="0">
            <a:spAutoFit/>
          </a:bodyPr>
          <a:lstStyle/>
          <a:p>
            <a:r>
              <a:rPr lang="en-US" dirty="0" smtClean="0"/>
              <a:t>Number of Team HRs 2012</a:t>
            </a:r>
            <a:endParaRPr lang="en-US" dirty="0"/>
          </a:p>
        </p:txBody>
      </p:sp>
      <p:sp>
        <p:nvSpPr>
          <p:cNvPr id="10" name="TextBox 9"/>
          <p:cNvSpPr txBox="1"/>
          <p:nvPr/>
        </p:nvSpPr>
        <p:spPr>
          <a:xfrm>
            <a:off x="817464" y="3681996"/>
            <a:ext cx="659155" cy="369332"/>
          </a:xfrm>
          <a:prstGeom prst="rect">
            <a:avLst/>
          </a:prstGeom>
          <a:noFill/>
        </p:spPr>
        <p:txBody>
          <a:bodyPr wrap="none" rtlCol="0">
            <a:spAutoFit/>
          </a:bodyPr>
          <a:lstStyle/>
          <a:p>
            <a:r>
              <a:rPr lang="en-US" dirty="0" smtClean="0"/>
              <a:t>ERA</a:t>
            </a:r>
          </a:p>
        </p:txBody>
      </p:sp>
    </p:spTree>
    <p:extLst>
      <p:ext uri="{BB962C8B-B14F-4D97-AF65-F5344CB8AC3E}">
        <p14:creationId xmlns:p14="http://schemas.microsoft.com/office/powerpoint/2010/main" val="4060098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1038740" y="395005"/>
            <a:ext cx="7086600" cy="838200"/>
          </a:xfrm>
        </p:spPr>
        <p:txBody>
          <a:bodyPr/>
          <a:lstStyle/>
          <a:p>
            <a:pPr>
              <a:defRPr/>
            </a:pPr>
            <a:r>
              <a:rPr lang="en-US" dirty="0" smtClean="0"/>
              <a:t>Construction of Random Forest</a:t>
            </a:r>
            <a:endParaRPr lang="en-US" dirty="0"/>
          </a:p>
        </p:txBody>
      </p:sp>
      <p:sp>
        <p:nvSpPr>
          <p:cNvPr id="181251" name="Rectangle 3"/>
          <p:cNvSpPr>
            <a:spLocks noGrp="1" noChangeArrowheads="1"/>
          </p:cNvSpPr>
          <p:nvPr>
            <p:ph type="body" idx="1"/>
          </p:nvPr>
        </p:nvSpPr>
        <p:spPr>
          <a:xfrm>
            <a:off x="304800" y="1447800"/>
            <a:ext cx="8610600" cy="5010150"/>
          </a:xfrm>
        </p:spPr>
        <p:txBody>
          <a:bodyPr/>
          <a:lstStyle/>
          <a:p>
            <a:pPr>
              <a:defRPr/>
            </a:pPr>
            <a:r>
              <a:rPr lang="en-US" dirty="0" smtClean="0"/>
              <a:t>Over and above recursive partitioning do</a:t>
            </a:r>
            <a:r>
              <a:rPr lang="en-US" sz="2800" dirty="0" smtClean="0"/>
              <a:t>:</a:t>
            </a:r>
          </a:p>
          <a:p>
            <a:pPr lvl="1">
              <a:defRPr/>
            </a:pPr>
            <a:r>
              <a:rPr lang="en-US" sz="2400" dirty="0" smtClean="0"/>
              <a:t>Take Bootstrap samples of observations  (</a:t>
            </a:r>
            <a:r>
              <a:rPr lang="en-US" sz="2400" i="1" dirty="0" err="1" smtClean="0"/>
              <a:t>ntree</a:t>
            </a:r>
            <a:r>
              <a:rPr lang="en-US" sz="2400" dirty="0" smtClean="0"/>
              <a:t>)</a:t>
            </a:r>
          </a:p>
          <a:p>
            <a:pPr lvl="1">
              <a:defRPr/>
            </a:pPr>
            <a:r>
              <a:rPr lang="en-US" dirty="0" smtClean="0"/>
              <a:t>Fit a regression/classification tree to each sample</a:t>
            </a:r>
          </a:p>
          <a:p>
            <a:pPr lvl="1">
              <a:defRPr/>
            </a:pPr>
            <a:r>
              <a:rPr lang="en-US" dirty="0" smtClean="0"/>
              <a:t>During construction, choose the best split only from a subset of features (</a:t>
            </a:r>
            <a:r>
              <a:rPr lang="en-US" i="1" dirty="0" err="1" smtClean="0"/>
              <a:t>mtry</a:t>
            </a:r>
            <a:r>
              <a:rPr lang="en-US" dirty="0" smtClean="0"/>
              <a:t>)</a:t>
            </a:r>
          </a:p>
          <a:p>
            <a:pPr lvl="1">
              <a:defRPr/>
            </a:pPr>
            <a:r>
              <a:rPr lang="en-US" dirty="0" smtClean="0">
                <a:sym typeface="Symbol" pitchFamily="18" charset="2"/>
              </a:rPr>
              <a:t>Result: an </a:t>
            </a:r>
            <a:r>
              <a:rPr lang="en-US" i="1" dirty="0" smtClean="0">
                <a:sym typeface="Symbol" pitchFamily="18" charset="2"/>
              </a:rPr>
              <a:t>ensemble of diverse trees</a:t>
            </a:r>
          </a:p>
          <a:p>
            <a:pPr marL="457200" lvl="1" indent="0">
              <a:buNone/>
              <a:defRPr/>
            </a:pPr>
            <a:endParaRPr lang="en-US" dirty="0" smtClean="0">
              <a:sym typeface="Symbol" pitchFamily="18" charset="2"/>
            </a:endParaRPr>
          </a:p>
          <a:p>
            <a:pPr marL="457200" lvl="1" indent="0">
              <a:buNone/>
              <a:defRPr/>
            </a:pPr>
            <a:endParaRPr lang="en-US" dirty="0" smtClean="0">
              <a:sym typeface="Symbol" pitchFamily="18" charset="2"/>
            </a:endParaRPr>
          </a:p>
          <a:p>
            <a:pPr marL="457200" lvl="1" indent="0">
              <a:buNone/>
              <a:defRPr/>
            </a:pPr>
            <a:endParaRPr lang="en-US" dirty="0">
              <a:sym typeface="Symbol" pitchFamily="18" charset="2"/>
            </a:endParaRPr>
          </a:p>
          <a:p>
            <a:pPr marL="457200" lvl="1" indent="0">
              <a:buNone/>
              <a:defRPr/>
            </a:pPr>
            <a:endParaRPr lang="en-US" dirty="0" smtClean="0">
              <a:sym typeface="Symbol" pitchFamily="18" charset="2"/>
            </a:endParaRPr>
          </a:p>
          <a:p>
            <a:pPr marL="457200" lvl="1" indent="0">
              <a:buNone/>
              <a:defRPr/>
            </a:pPr>
            <a:r>
              <a:rPr lang="en-US" dirty="0" smtClean="0">
                <a:sym typeface="Symbol" pitchFamily="18" charset="2"/>
              </a:rPr>
              <a:t>Aggregating </a:t>
            </a:r>
            <a:r>
              <a:rPr lang="en-US" dirty="0">
                <a:sym typeface="Symbol" pitchFamily="18" charset="2"/>
              </a:rPr>
              <a:t>over an ensemble reduces prediction variance</a:t>
            </a:r>
          </a:p>
          <a:p>
            <a:pPr marL="457200" lvl="1" indent="0">
              <a:buNone/>
              <a:defRPr/>
            </a:pPr>
            <a:endParaRPr lang="en-US" dirty="0" smtClean="0">
              <a:sym typeface="Symbol" pitchFamily="18" charset="2"/>
            </a:endParaRPr>
          </a:p>
        </p:txBody>
      </p:sp>
      <p:pic>
        <p:nvPicPr>
          <p:cNvPr id="4" name="Content Placeholder 4"/>
          <p:cNvPicPr>
            <a:picLocks noChangeAspect="1"/>
          </p:cNvPicPr>
          <p:nvPr/>
        </p:nvPicPr>
        <p:blipFill>
          <a:blip r:embed="rId3"/>
          <a:srcRect t="17773" b="17773"/>
          <a:stretch>
            <a:fillRect/>
          </a:stretch>
        </p:blipFill>
        <p:spPr bwMode="auto">
          <a:xfrm>
            <a:off x="1752600" y="4191000"/>
            <a:ext cx="6096000" cy="1214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4594537"/>
      </p:ext>
    </p:extLst>
  </p:cSld>
  <p:clrMapOvr>
    <a:masterClrMapping/>
  </p:clrMapOvr>
  <p:transition>
    <p:checke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sz="quarter" idx="1"/>
          </p:nvPr>
        </p:nvSpPr>
        <p:spPr/>
        <p:txBody>
          <a:bodyPr>
            <a:normAutofit fontScale="62500" lnSpcReduction="20000"/>
          </a:bodyPr>
          <a:lstStyle/>
          <a:p>
            <a:pPr>
              <a:buNone/>
            </a:pPr>
            <a:r>
              <a:rPr lang="en-US" sz="3400" dirty="0" smtClean="0"/>
              <a:t>Each tree is constructed using the following algorithm</a:t>
            </a:r>
            <a:r>
              <a:rPr lang="en-US" dirty="0" smtClean="0"/>
              <a:t>:</a:t>
            </a:r>
          </a:p>
          <a:p>
            <a:pPr marL="788670" lvl="1" indent="-514350">
              <a:buFont typeface="+mj-lt"/>
              <a:buAutoNum type="arabicPeriod"/>
            </a:pPr>
            <a:r>
              <a:rPr lang="en-US" sz="3200" dirty="0" smtClean="0"/>
              <a:t>Let the number of training cases be </a:t>
            </a:r>
            <a:r>
              <a:rPr lang="en-US" sz="3200" i="1" dirty="0" smtClean="0"/>
              <a:t>N</a:t>
            </a:r>
            <a:r>
              <a:rPr lang="en-US" sz="3200" dirty="0" smtClean="0"/>
              <a:t>, and the number of variables in the classifier be </a:t>
            </a:r>
            <a:r>
              <a:rPr lang="en-US" sz="3200" i="1" dirty="0" smtClean="0"/>
              <a:t>M</a:t>
            </a:r>
            <a:endParaRPr lang="en-US" sz="3200" dirty="0" smtClean="0"/>
          </a:p>
          <a:p>
            <a:pPr marL="788670" lvl="1" indent="-514350">
              <a:buFont typeface="+mj-lt"/>
              <a:buAutoNum type="arabicPeriod"/>
            </a:pPr>
            <a:r>
              <a:rPr lang="en-US" sz="3200" dirty="0" smtClean="0"/>
              <a:t>We are told the number </a:t>
            </a:r>
            <a:r>
              <a:rPr lang="en-US" sz="3200" i="1" dirty="0" smtClean="0"/>
              <a:t>m</a:t>
            </a:r>
            <a:r>
              <a:rPr lang="en-US" sz="3200" dirty="0" smtClean="0"/>
              <a:t> of input variables to be used to determine the decision at a node of the tree; </a:t>
            </a:r>
            <a:r>
              <a:rPr lang="en-US" sz="3200" i="1" dirty="0" smtClean="0"/>
              <a:t>m</a:t>
            </a:r>
            <a:r>
              <a:rPr lang="en-US" sz="3200" dirty="0" smtClean="0"/>
              <a:t> should be much less than </a:t>
            </a:r>
            <a:r>
              <a:rPr lang="en-US" sz="3200" i="1" dirty="0" smtClean="0"/>
              <a:t>M</a:t>
            </a:r>
            <a:endParaRPr lang="en-US" sz="3200" dirty="0" smtClean="0"/>
          </a:p>
          <a:p>
            <a:pPr marL="788670" lvl="1" indent="-514350">
              <a:buFont typeface="+mj-lt"/>
              <a:buAutoNum type="arabicPeriod"/>
            </a:pPr>
            <a:r>
              <a:rPr lang="en-US" sz="3200" dirty="0" smtClean="0"/>
              <a:t>Choose a training set for this tree by choosing </a:t>
            </a:r>
            <a:r>
              <a:rPr lang="en-US" sz="3200" i="1" dirty="0" smtClean="0"/>
              <a:t>n</a:t>
            </a:r>
            <a:r>
              <a:rPr lang="en-US" sz="3200" dirty="0" smtClean="0"/>
              <a:t> times with replacement from all </a:t>
            </a:r>
            <a:r>
              <a:rPr lang="en-US" sz="3200" i="1" dirty="0" smtClean="0"/>
              <a:t>N</a:t>
            </a:r>
            <a:r>
              <a:rPr lang="en-US" sz="3200" dirty="0" smtClean="0"/>
              <a:t> available training cases (i.e. take a bootstrap sample). Use the rest of the cases to estimate the error of the tree, by predicting their classes</a:t>
            </a:r>
          </a:p>
          <a:p>
            <a:pPr marL="788670" lvl="1" indent="-514350">
              <a:buFont typeface="+mj-lt"/>
              <a:buAutoNum type="arabicPeriod"/>
            </a:pPr>
            <a:r>
              <a:rPr lang="en-US" sz="3200" dirty="0" smtClean="0"/>
              <a:t>For each node of the tree, randomly choose </a:t>
            </a:r>
            <a:r>
              <a:rPr lang="en-US" sz="3200" i="1" dirty="0" smtClean="0"/>
              <a:t>m</a:t>
            </a:r>
            <a:r>
              <a:rPr lang="en-US" sz="3200" dirty="0" smtClean="0"/>
              <a:t> variables on which to base the decision at that node. Calculate the best split based on these </a:t>
            </a:r>
            <a:r>
              <a:rPr lang="en-US" sz="3200" i="1" dirty="0" smtClean="0"/>
              <a:t>m</a:t>
            </a:r>
            <a:r>
              <a:rPr lang="en-US" sz="3200" dirty="0" smtClean="0"/>
              <a:t> variables in the training set</a:t>
            </a:r>
          </a:p>
          <a:p>
            <a:pPr marL="788670" lvl="1" indent="-514350">
              <a:buFont typeface="+mj-lt"/>
              <a:buAutoNum type="arabicPeriod"/>
            </a:pPr>
            <a:r>
              <a:rPr lang="en-US" sz="3200" dirty="0" smtClean="0"/>
              <a:t>Each tree is fully grown and not pruned (as may be done in constructing a normal tree classifier)</a:t>
            </a:r>
          </a:p>
          <a:p>
            <a:pPr>
              <a:buNone/>
            </a:pPr>
            <a:r>
              <a:rPr lang="en-US" sz="3400" dirty="0" smtClean="0"/>
              <a:t>For prediction a new sample is pushed down the tree. It is assigned the label of the training sample in the terminal node it ends up in. This procedure is iterated over all trees in the ensemble, and the average vote of all trees is reported as random forest prediction.</a:t>
            </a:r>
          </a:p>
          <a:p>
            <a:endParaRPr lang="en-US" sz="3400" dirty="0"/>
          </a:p>
        </p:txBody>
      </p:sp>
    </p:spTree>
    <p:extLst>
      <p:ext uri="{BB962C8B-B14F-4D97-AF65-F5344CB8AC3E}">
        <p14:creationId xmlns:p14="http://schemas.microsoft.com/office/powerpoint/2010/main" val="31720254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Flow Chart</a:t>
            </a:r>
            <a:endParaRPr lang="en-US" dirty="0"/>
          </a:p>
        </p:txBody>
      </p:sp>
      <p:pic>
        <p:nvPicPr>
          <p:cNvPr id="4" name="Picture 3" descr="3.png"/>
          <p:cNvPicPr>
            <a:picLocks noChangeAspect="1"/>
          </p:cNvPicPr>
          <p:nvPr/>
        </p:nvPicPr>
        <p:blipFill>
          <a:blip r:embed="rId2" cstate="print"/>
          <a:stretch>
            <a:fillRect/>
          </a:stretch>
        </p:blipFill>
        <p:spPr>
          <a:xfrm>
            <a:off x="1123490" y="1768994"/>
            <a:ext cx="6648910" cy="4194202"/>
          </a:xfrm>
          <a:prstGeom prst="rect">
            <a:avLst/>
          </a:prstGeom>
        </p:spPr>
      </p:pic>
    </p:spTree>
    <p:extLst>
      <p:ext uri="{BB962C8B-B14F-4D97-AF65-F5344CB8AC3E}">
        <p14:creationId xmlns:p14="http://schemas.microsoft.com/office/powerpoint/2010/main" val="16309400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smtClean="0"/>
              <a:t>Random Forest – Practical </a:t>
            </a:r>
            <a:r>
              <a:rPr lang="en-US" sz="3300" dirty="0"/>
              <a:t>C</a:t>
            </a:r>
            <a:r>
              <a:rPr lang="en-US" sz="3300" dirty="0" smtClean="0"/>
              <a:t>onsideration</a:t>
            </a:r>
            <a:endParaRPr lang="en-US" sz="3300" dirty="0"/>
          </a:p>
        </p:txBody>
      </p:sp>
      <p:sp>
        <p:nvSpPr>
          <p:cNvPr id="3" name="Content Placeholder 2"/>
          <p:cNvSpPr>
            <a:spLocks noGrp="1"/>
          </p:cNvSpPr>
          <p:nvPr>
            <p:ph sz="quarter" idx="1"/>
          </p:nvPr>
        </p:nvSpPr>
        <p:spPr/>
        <p:txBody>
          <a:bodyPr/>
          <a:lstStyle/>
          <a:p>
            <a:r>
              <a:rPr lang="en-US" dirty="0" smtClean="0"/>
              <a:t>Splits are chosen according to a purity measure:</a:t>
            </a:r>
          </a:p>
          <a:p>
            <a:pPr marL="548640" lvl="2" indent="-274320">
              <a:spcBef>
                <a:spcPts val="580"/>
              </a:spcBef>
              <a:buClr>
                <a:schemeClr val="accent1"/>
              </a:buClr>
            </a:pPr>
            <a:r>
              <a:rPr lang="en-US" sz="2400" dirty="0" smtClean="0"/>
              <a:t>E.g. squared error (regression),  Gini index </a:t>
            </a:r>
            <a:r>
              <a:rPr lang="en-US" sz="2400" dirty="0" smtClean="0"/>
              <a:t>(</a:t>
            </a:r>
            <a:r>
              <a:rPr lang="en-US" sz="2400" dirty="0" smtClean="0"/>
              <a:t>classification)</a:t>
            </a:r>
          </a:p>
          <a:p>
            <a:r>
              <a:rPr lang="en-US" dirty="0" smtClean="0"/>
              <a:t>How to select N?</a:t>
            </a:r>
          </a:p>
          <a:p>
            <a:pPr lvl="1"/>
            <a:r>
              <a:rPr lang="en-US" dirty="0" smtClean="0"/>
              <a:t>Build trees until the error no longer decreases</a:t>
            </a:r>
          </a:p>
          <a:p>
            <a:r>
              <a:rPr lang="en-US" dirty="0" smtClean="0"/>
              <a:t>How to select M?</a:t>
            </a:r>
          </a:p>
          <a:p>
            <a:pPr lvl="1"/>
            <a:r>
              <a:rPr lang="en-US" dirty="0" smtClean="0"/>
              <a:t>Try to recommend  defaults, half of them and twice of them and pick the best</a:t>
            </a:r>
          </a:p>
          <a:p>
            <a:endParaRPr lang="en-US" dirty="0" smtClean="0"/>
          </a:p>
        </p:txBody>
      </p:sp>
    </p:spTree>
    <p:extLst>
      <p:ext uri="{BB962C8B-B14F-4D97-AF65-F5344CB8AC3E}">
        <p14:creationId xmlns:p14="http://schemas.microsoft.com/office/powerpoint/2010/main" val="42844959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1038740" y="395005"/>
            <a:ext cx="7086600" cy="838200"/>
          </a:xfrm>
        </p:spPr>
        <p:txBody>
          <a:bodyPr/>
          <a:lstStyle/>
          <a:p>
            <a:pPr>
              <a:defRPr/>
            </a:pPr>
            <a:r>
              <a:rPr lang="en-US" dirty="0" smtClean="0"/>
              <a:t>New Control </a:t>
            </a:r>
            <a:r>
              <a:rPr lang="en-US" dirty="0"/>
              <a:t>P</a:t>
            </a:r>
            <a:r>
              <a:rPr lang="en-US" dirty="0" smtClean="0"/>
              <a:t>arameter N</a:t>
            </a:r>
            <a:endParaRPr lang="en-US" dirty="0"/>
          </a:p>
        </p:txBody>
      </p:sp>
      <p:sp>
        <p:nvSpPr>
          <p:cNvPr id="181251" name="Rectangle 3"/>
          <p:cNvSpPr>
            <a:spLocks noGrp="1" noChangeArrowheads="1"/>
          </p:cNvSpPr>
          <p:nvPr>
            <p:ph type="body" idx="1"/>
          </p:nvPr>
        </p:nvSpPr>
        <p:spPr>
          <a:xfrm>
            <a:off x="304800" y="1371600"/>
            <a:ext cx="8610600" cy="5010150"/>
          </a:xfrm>
        </p:spPr>
        <p:txBody>
          <a:bodyPr/>
          <a:lstStyle/>
          <a:p>
            <a:pPr>
              <a:defRPr/>
            </a:pPr>
            <a:r>
              <a:rPr lang="en-US" i="1" dirty="0" err="1" smtClean="0">
                <a:sym typeface="Symbol" pitchFamily="18" charset="2"/>
              </a:rPr>
              <a:t>Ntree</a:t>
            </a:r>
            <a:r>
              <a:rPr lang="en-US" i="1" dirty="0" smtClean="0">
                <a:sym typeface="Symbol" pitchFamily="18" charset="2"/>
              </a:rPr>
              <a:t>, </a:t>
            </a:r>
            <a:r>
              <a:rPr lang="en-US" i="1" dirty="0" err="1" smtClean="0">
                <a:sym typeface="Symbol" pitchFamily="18" charset="2"/>
              </a:rPr>
              <a:t>n_estimator</a:t>
            </a:r>
            <a:r>
              <a:rPr lang="en-US" i="1" dirty="0" smtClean="0">
                <a:sym typeface="Symbol" pitchFamily="18" charset="2"/>
              </a:rPr>
              <a:t> </a:t>
            </a:r>
            <a:r>
              <a:rPr lang="en-US" dirty="0" smtClean="0">
                <a:sym typeface="Symbol" pitchFamily="18" charset="2"/>
              </a:rPr>
              <a:t>(number of trees)</a:t>
            </a:r>
          </a:p>
          <a:p>
            <a:pPr lvl="1">
              <a:defRPr/>
            </a:pPr>
            <a:r>
              <a:rPr lang="en-US" dirty="0" smtClean="0">
                <a:sym typeface="Symbol" pitchFamily="18" charset="2"/>
              </a:rPr>
              <a:t>1 tree per bootstrap sample</a:t>
            </a:r>
          </a:p>
          <a:p>
            <a:pPr lvl="1">
              <a:defRPr/>
            </a:pPr>
            <a:r>
              <a:rPr lang="en-US" dirty="0" smtClean="0">
                <a:sym typeface="Symbol" pitchFamily="18" charset="2"/>
              </a:rPr>
              <a:t>Larger is better, but at some point useless</a:t>
            </a:r>
          </a:p>
          <a:p>
            <a:pPr lvl="1">
              <a:defRPr/>
            </a:pPr>
            <a:r>
              <a:rPr lang="en-US" dirty="0" smtClean="0">
                <a:sym typeface="Symbol" pitchFamily="18" charset="2"/>
              </a:rPr>
              <a:t>Helps avoid </a:t>
            </a:r>
            <a:r>
              <a:rPr lang="en-US" dirty="0" err="1" smtClean="0">
                <a:sym typeface="Symbol" pitchFamily="18" charset="2"/>
              </a:rPr>
              <a:t>overfitting</a:t>
            </a:r>
            <a:r>
              <a:rPr lang="en-US" dirty="0" smtClean="0">
                <a:sym typeface="Symbol" pitchFamily="18" charset="2"/>
              </a:rPr>
              <a:t> </a:t>
            </a:r>
          </a:p>
          <a:p>
            <a:pPr lvl="1">
              <a:defRPr/>
            </a:pPr>
            <a:r>
              <a:rPr lang="en-US" dirty="0">
                <a:sym typeface="Symbol" pitchFamily="18" charset="2"/>
              </a:rPr>
              <a:t>A</a:t>
            </a:r>
            <a:r>
              <a:rPr lang="en-US" dirty="0" smtClean="0">
                <a:sym typeface="Symbol" pitchFamily="18" charset="2"/>
              </a:rPr>
              <a:t>lleviates </a:t>
            </a:r>
            <a:r>
              <a:rPr lang="en-US" dirty="0" smtClean="0">
                <a:sym typeface="Symbol" pitchFamily="18" charset="2"/>
              </a:rPr>
              <a:t>need for pruning trees through bagging</a:t>
            </a:r>
          </a:p>
          <a:p>
            <a:pPr lvl="1">
              <a:defRPr/>
            </a:pPr>
            <a:endParaRPr lang="en-US" dirty="0" smtClean="0">
              <a:sym typeface="Symbol" pitchFamily="18" charset="2"/>
            </a:endParaRPr>
          </a:p>
        </p:txBody>
      </p:sp>
    </p:spTree>
    <p:extLst>
      <p:ext uri="{BB962C8B-B14F-4D97-AF65-F5344CB8AC3E}">
        <p14:creationId xmlns:p14="http://schemas.microsoft.com/office/powerpoint/2010/main" val="377071627"/>
      </p:ext>
    </p:extLst>
  </p:cSld>
  <p:clrMapOvr>
    <a:masterClrMapping/>
  </p:clrMapOvr>
  <p:transition>
    <p:checke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1038740" y="395005"/>
            <a:ext cx="7086600" cy="838200"/>
          </a:xfrm>
        </p:spPr>
        <p:txBody>
          <a:bodyPr/>
          <a:lstStyle/>
          <a:p>
            <a:pPr>
              <a:defRPr/>
            </a:pPr>
            <a:r>
              <a:rPr lang="en-US" dirty="0" smtClean="0"/>
              <a:t>New Control </a:t>
            </a:r>
            <a:r>
              <a:rPr lang="en-US" dirty="0"/>
              <a:t>P</a:t>
            </a:r>
            <a:r>
              <a:rPr lang="en-US" dirty="0" smtClean="0"/>
              <a:t>arameter M</a:t>
            </a:r>
            <a:endParaRPr lang="en-US" dirty="0"/>
          </a:p>
        </p:txBody>
      </p:sp>
      <p:sp>
        <p:nvSpPr>
          <p:cNvPr id="181251" name="Rectangle 3"/>
          <p:cNvSpPr>
            <a:spLocks noGrp="1" noChangeArrowheads="1"/>
          </p:cNvSpPr>
          <p:nvPr>
            <p:ph type="body" idx="1"/>
          </p:nvPr>
        </p:nvSpPr>
        <p:spPr>
          <a:xfrm>
            <a:off x="304800" y="1371600"/>
            <a:ext cx="8610600" cy="5010150"/>
          </a:xfrm>
        </p:spPr>
        <p:txBody>
          <a:bodyPr/>
          <a:lstStyle/>
          <a:p>
            <a:pPr>
              <a:defRPr/>
            </a:pPr>
            <a:r>
              <a:rPr lang="en-US" i="1" dirty="0" err="1" smtClean="0">
                <a:sym typeface="Symbol" pitchFamily="18" charset="2"/>
              </a:rPr>
              <a:t>Mtrys</a:t>
            </a:r>
            <a:r>
              <a:rPr lang="en-US" i="1" dirty="0" smtClean="0">
                <a:sym typeface="Symbol" pitchFamily="18" charset="2"/>
              </a:rPr>
              <a:t>, </a:t>
            </a:r>
            <a:r>
              <a:rPr lang="en-US" i="1" dirty="0" err="1" smtClean="0">
                <a:sym typeface="Symbol" pitchFamily="18" charset="2"/>
              </a:rPr>
              <a:t>max_feature</a:t>
            </a:r>
            <a:r>
              <a:rPr lang="en-US" dirty="0" smtClean="0">
                <a:sym typeface="Symbol" pitchFamily="18" charset="2"/>
              </a:rPr>
              <a:t> (size of variable subsets) control diversity</a:t>
            </a:r>
          </a:p>
          <a:p>
            <a:pPr lvl="1">
              <a:defRPr/>
            </a:pPr>
            <a:r>
              <a:rPr lang="en-US" dirty="0">
                <a:sym typeface="Symbol" pitchFamily="18" charset="2"/>
              </a:rPr>
              <a:t>As </a:t>
            </a:r>
            <a:r>
              <a:rPr lang="en-US" dirty="0" smtClean="0">
                <a:sym typeface="Symbol" pitchFamily="18" charset="2"/>
              </a:rPr>
              <a:t>M </a:t>
            </a:r>
            <a:r>
              <a:rPr lang="en-US" dirty="0">
                <a:sym typeface="Symbol" pitchFamily="18" charset="2"/>
              </a:rPr>
              <a:t>decreases -&gt; trees are </a:t>
            </a:r>
            <a:r>
              <a:rPr lang="en-US" dirty="0" smtClean="0">
                <a:sym typeface="Symbol" pitchFamily="18" charset="2"/>
              </a:rPr>
              <a:t>less correlated </a:t>
            </a:r>
          </a:p>
          <a:p>
            <a:pPr marL="1371600" lvl="3" indent="0">
              <a:buNone/>
              <a:defRPr/>
            </a:pPr>
            <a:r>
              <a:rPr lang="en-US" dirty="0" smtClean="0">
                <a:sym typeface="Symbol" pitchFamily="18" charset="2"/>
              </a:rPr>
              <a:t>(different splits, but not all node interactions)</a:t>
            </a:r>
            <a:endParaRPr lang="en-US" dirty="0">
              <a:sym typeface="Symbol" pitchFamily="18" charset="2"/>
            </a:endParaRPr>
          </a:p>
          <a:p>
            <a:pPr lvl="1">
              <a:defRPr/>
            </a:pPr>
            <a:r>
              <a:rPr lang="en-US" dirty="0">
                <a:sym typeface="Symbol" pitchFamily="18" charset="2"/>
              </a:rPr>
              <a:t>As </a:t>
            </a:r>
            <a:r>
              <a:rPr lang="en-US" dirty="0" smtClean="0">
                <a:sym typeface="Symbol" pitchFamily="18" charset="2"/>
              </a:rPr>
              <a:t>M increases  -&gt; </a:t>
            </a:r>
            <a:r>
              <a:rPr lang="en-US" dirty="0">
                <a:sym typeface="Symbol" pitchFamily="18" charset="2"/>
              </a:rPr>
              <a:t>trees are </a:t>
            </a:r>
            <a:r>
              <a:rPr lang="en-US" dirty="0" smtClean="0">
                <a:sym typeface="Symbol" pitchFamily="18" charset="2"/>
              </a:rPr>
              <a:t>more correlated</a:t>
            </a:r>
          </a:p>
          <a:p>
            <a:pPr marL="1371600" lvl="3" indent="0">
              <a:buNone/>
              <a:defRPr/>
            </a:pPr>
            <a:r>
              <a:rPr lang="en-US" dirty="0" smtClean="0">
                <a:sym typeface="Symbol" pitchFamily="18" charset="2"/>
              </a:rPr>
              <a:t>(similar splits, more possible interactions)</a:t>
            </a:r>
          </a:p>
          <a:p>
            <a:pPr marL="457200" lvl="1" indent="0">
              <a:buNone/>
              <a:defRPr/>
            </a:pPr>
            <a:endParaRPr lang="en-US" dirty="0" smtClean="0">
              <a:sym typeface="Symbol" pitchFamily="18" charset="2"/>
            </a:endParaRPr>
          </a:p>
          <a:p>
            <a:pPr marL="457200" lvl="1" indent="0">
              <a:buNone/>
              <a:defRPr/>
            </a:pPr>
            <a:r>
              <a:rPr lang="en-US" dirty="0" smtClean="0">
                <a:sym typeface="Symbol" pitchFamily="18" charset="2"/>
              </a:rPr>
              <a:t>	Essentially, trade off in bias and variance</a:t>
            </a:r>
          </a:p>
          <a:p>
            <a:pPr lvl="1">
              <a:defRPr/>
            </a:pPr>
            <a:endParaRPr lang="en-US" dirty="0" smtClean="0">
              <a:sym typeface="Symbol" pitchFamily="18" charset="2"/>
            </a:endParaRPr>
          </a:p>
          <a:p>
            <a:pPr lvl="1">
              <a:defRPr/>
            </a:pPr>
            <a:r>
              <a:rPr lang="en-US" dirty="0" smtClean="0">
                <a:sym typeface="Symbol" pitchFamily="18" charset="2"/>
              </a:rPr>
              <a:t>Defaults: 	M=√P  for classification</a:t>
            </a:r>
          </a:p>
          <a:p>
            <a:pPr marL="2743200" lvl="6" indent="0">
              <a:buNone/>
              <a:defRPr/>
            </a:pPr>
            <a:r>
              <a:rPr lang="en-US" sz="2400" dirty="0" smtClean="0">
                <a:sym typeface="Symbol" pitchFamily="18" charset="2"/>
              </a:rPr>
              <a:t>M= P/3  for regression</a:t>
            </a:r>
          </a:p>
          <a:p>
            <a:pPr lvl="1">
              <a:defRPr/>
            </a:pPr>
            <a:endParaRPr lang="en-US" dirty="0" smtClean="0">
              <a:sym typeface="Symbol" pitchFamily="18" charset="2"/>
            </a:endParaRPr>
          </a:p>
        </p:txBody>
      </p:sp>
    </p:spTree>
    <p:extLst>
      <p:ext uri="{BB962C8B-B14F-4D97-AF65-F5344CB8AC3E}">
        <p14:creationId xmlns:p14="http://schemas.microsoft.com/office/powerpoint/2010/main" val="3223727597"/>
      </p:ext>
    </p:extLst>
  </p:cSld>
  <p:clrMapOvr>
    <a:masterClrMapping/>
  </p:clrMapOvr>
  <p:transition>
    <p:checke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sz="quarter" idx="1"/>
          </p:nvPr>
        </p:nvSpPr>
        <p:spPr/>
        <p:txBody>
          <a:bodyPr>
            <a:normAutofit/>
          </a:bodyPr>
          <a:lstStyle/>
          <a:p>
            <a:r>
              <a:rPr lang="en-US" sz="2800" b="1" dirty="0" smtClean="0"/>
              <a:t>Random forest</a:t>
            </a:r>
            <a:r>
              <a:rPr lang="en-US" sz="2800" dirty="0" smtClean="0"/>
              <a:t> (or </a:t>
            </a:r>
            <a:r>
              <a:rPr lang="en-US" sz="2800" b="1" dirty="0" smtClean="0"/>
              <a:t>random forests</a:t>
            </a:r>
            <a:r>
              <a:rPr lang="en-US" sz="2800" dirty="0" smtClean="0"/>
              <a:t>) is an ensemble classifier that consists of many decision trees and outputs the class that is the mode of the class's output by individual trees</a:t>
            </a:r>
          </a:p>
          <a:p>
            <a:r>
              <a:rPr lang="en-US" dirty="0" smtClean="0"/>
              <a:t>Leo </a:t>
            </a:r>
            <a:r>
              <a:rPr lang="en-US" dirty="0" err="1" smtClean="0"/>
              <a:t>Breiman</a:t>
            </a:r>
            <a:r>
              <a:rPr lang="en-US" baseline="30000" dirty="0" smtClean="0"/>
              <a:t> </a:t>
            </a:r>
            <a:r>
              <a:rPr lang="en-US" dirty="0" smtClean="0"/>
              <a:t>and </a:t>
            </a:r>
            <a:r>
              <a:rPr lang="en-US" dirty="0"/>
              <a:t>Adele </a:t>
            </a:r>
            <a:r>
              <a:rPr lang="en-US" dirty="0" smtClean="0"/>
              <a:t>Cutler and </a:t>
            </a:r>
            <a:r>
              <a:rPr lang="en-US" dirty="0"/>
              <a:t>"Random Forests" is their </a:t>
            </a:r>
            <a:r>
              <a:rPr lang="en-US" dirty="0" smtClean="0"/>
              <a:t>trademark</a:t>
            </a:r>
          </a:p>
          <a:p>
            <a:r>
              <a:rPr lang="en-US" sz="2800" dirty="0" smtClean="0"/>
              <a:t>The </a:t>
            </a:r>
            <a:r>
              <a:rPr lang="en-US" sz="2800" dirty="0" smtClean="0"/>
              <a:t>method combines </a:t>
            </a:r>
            <a:r>
              <a:rPr lang="en-US" sz="2800" dirty="0" err="1" smtClean="0"/>
              <a:t>Breiman's</a:t>
            </a:r>
            <a:r>
              <a:rPr lang="en-US" sz="2800" dirty="0" smtClean="0"/>
              <a:t> "bagging" idea and the random selection of features</a:t>
            </a:r>
            <a:endParaRPr lang="en-US" sz="2800" dirty="0"/>
          </a:p>
        </p:txBody>
      </p:sp>
    </p:spTree>
    <p:extLst>
      <p:ext uri="{BB962C8B-B14F-4D97-AF65-F5344CB8AC3E}">
        <p14:creationId xmlns:p14="http://schemas.microsoft.com/office/powerpoint/2010/main" val="21331788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1038740" y="395005"/>
            <a:ext cx="7086600" cy="838200"/>
          </a:xfrm>
        </p:spPr>
        <p:txBody>
          <a:bodyPr/>
          <a:lstStyle/>
          <a:p>
            <a:pPr>
              <a:defRPr/>
            </a:pPr>
            <a:r>
              <a:rPr lang="en-US" dirty="0" smtClean="0"/>
              <a:t>A Tree or a Forest</a:t>
            </a:r>
            <a:endParaRPr lang="en-US" dirty="0"/>
          </a:p>
        </p:txBody>
      </p:sp>
      <p:sp>
        <p:nvSpPr>
          <p:cNvPr id="181251" name="Rectangle 3"/>
          <p:cNvSpPr>
            <a:spLocks noGrp="1" noChangeArrowheads="1"/>
          </p:cNvSpPr>
          <p:nvPr>
            <p:ph type="body" idx="1"/>
          </p:nvPr>
        </p:nvSpPr>
        <p:spPr>
          <a:xfrm>
            <a:off x="304800" y="1447800"/>
            <a:ext cx="8610600" cy="5010150"/>
          </a:xfrm>
        </p:spPr>
        <p:txBody>
          <a:bodyPr/>
          <a:lstStyle/>
          <a:p>
            <a:pPr>
              <a:defRPr/>
            </a:pPr>
            <a:r>
              <a:rPr lang="en-US" dirty="0" smtClean="0"/>
              <a:t>Same as Classification/Regression Tree:</a:t>
            </a:r>
          </a:p>
          <a:p>
            <a:pPr lvl="1">
              <a:defRPr/>
            </a:pPr>
            <a:r>
              <a:rPr lang="en-US" sz="2400" dirty="0" smtClean="0"/>
              <a:t>Need to find splits, build tree</a:t>
            </a:r>
          </a:p>
          <a:p>
            <a:pPr>
              <a:defRPr/>
            </a:pPr>
            <a:r>
              <a:rPr lang="en-US" dirty="0" smtClean="0"/>
              <a:t>Different than Tree</a:t>
            </a:r>
            <a:endParaRPr lang="en-US" sz="2800" dirty="0" smtClean="0"/>
          </a:p>
          <a:p>
            <a:pPr lvl="1">
              <a:defRPr/>
            </a:pPr>
            <a:r>
              <a:rPr lang="en-US" dirty="0" smtClean="0"/>
              <a:t>In principle new parameters maybe easy to set:</a:t>
            </a:r>
          </a:p>
          <a:p>
            <a:pPr lvl="2">
              <a:defRPr/>
            </a:pPr>
            <a:r>
              <a:rPr lang="en-US" dirty="0" err="1"/>
              <a:t>n</a:t>
            </a:r>
            <a:r>
              <a:rPr lang="en-US" sz="2000" dirty="0" err="1" smtClean="0"/>
              <a:t>tree</a:t>
            </a:r>
            <a:r>
              <a:rPr lang="en-US" sz="2000" dirty="0" smtClean="0"/>
              <a:t>, can just get large</a:t>
            </a:r>
          </a:p>
          <a:p>
            <a:pPr lvl="2">
              <a:defRPr/>
            </a:pPr>
            <a:r>
              <a:rPr lang="en-US" dirty="0"/>
              <a:t>n</a:t>
            </a:r>
            <a:r>
              <a:rPr lang="en-US" dirty="0" smtClean="0"/>
              <a:t>ode size (</a:t>
            </a:r>
            <a:r>
              <a:rPr lang="en-US" dirty="0" err="1" smtClean="0"/>
              <a:t>ie</a:t>
            </a:r>
            <a:r>
              <a:rPr lang="en-US" dirty="0" smtClean="0"/>
              <a:t> bucket size), can just be set low</a:t>
            </a:r>
          </a:p>
          <a:p>
            <a:pPr lvl="2">
              <a:defRPr/>
            </a:pPr>
            <a:r>
              <a:rPr lang="en-US" dirty="0" err="1" smtClean="0"/>
              <a:t>mtry</a:t>
            </a:r>
            <a:r>
              <a:rPr lang="en-US" dirty="0" smtClean="0"/>
              <a:t>, not obvious but </a:t>
            </a:r>
            <a:r>
              <a:rPr lang="en-US" dirty="0" err="1" smtClean="0"/>
              <a:t>sqrt</a:t>
            </a:r>
            <a:r>
              <a:rPr lang="en-US" dirty="0" smtClean="0"/>
              <a:t>(P) or P/3 seems good</a:t>
            </a:r>
          </a:p>
          <a:p>
            <a:pPr lvl="1">
              <a:defRPr/>
            </a:pPr>
            <a:r>
              <a:rPr lang="en-US" dirty="0" smtClean="0">
                <a:sym typeface="Symbol" pitchFamily="18" charset="2"/>
              </a:rPr>
              <a:t>Variable importance is new measure</a:t>
            </a:r>
          </a:p>
          <a:p>
            <a:pPr lvl="1">
              <a:defRPr/>
            </a:pPr>
            <a:r>
              <a:rPr lang="en-US" dirty="0" smtClean="0">
                <a:sym typeface="Symbol" pitchFamily="18" charset="2"/>
              </a:rPr>
              <a:t>Performance less sensitive to particular points (lower 	variance), smoother decision thresholds</a:t>
            </a:r>
          </a:p>
          <a:p>
            <a:pPr lvl="1">
              <a:defRPr/>
            </a:pPr>
            <a:r>
              <a:rPr lang="en-US" dirty="0" smtClean="0">
                <a:sym typeface="Symbol" pitchFamily="18" charset="2"/>
              </a:rPr>
              <a:t>More computation</a:t>
            </a:r>
          </a:p>
          <a:p>
            <a:pPr lvl="1">
              <a:defRPr/>
            </a:pPr>
            <a:r>
              <a:rPr lang="en-US" dirty="0" smtClean="0">
                <a:sym typeface="Symbol" pitchFamily="18" charset="2"/>
              </a:rPr>
              <a:t>Less interpretable (no final tree to visualize!)</a:t>
            </a:r>
          </a:p>
          <a:p>
            <a:pPr marL="457200" lvl="1" indent="0">
              <a:buNone/>
              <a:defRPr/>
            </a:pPr>
            <a:endParaRPr lang="en-US" dirty="0" smtClean="0">
              <a:sym typeface="Symbol" pitchFamily="18" charset="2"/>
            </a:endParaRPr>
          </a:p>
          <a:p>
            <a:pPr marL="457200" lvl="1" indent="0">
              <a:buNone/>
              <a:defRPr/>
            </a:pPr>
            <a:endParaRPr lang="en-US" dirty="0" smtClean="0">
              <a:sym typeface="Symbol" pitchFamily="18" charset="2"/>
            </a:endParaRPr>
          </a:p>
          <a:p>
            <a:pPr marL="457200" lvl="1" indent="0">
              <a:buNone/>
              <a:defRPr/>
            </a:pPr>
            <a:endParaRPr lang="en-US" dirty="0">
              <a:sym typeface="Symbol" pitchFamily="18" charset="2"/>
            </a:endParaRPr>
          </a:p>
          <a:p>
            <a:pPr marL="457200" lvl="1" indent="0">
              <a:buNone/>
              <a:defRPr/>
            </a:pPr>
            <a:endParaRPr lang="en-US" dirty="0" smtClean="0">
              <a:sym typeface="Symbol" pitchFamily="18" charset="2"/>
            </a:endParaRPr>
          </a:p>
          <a:p>
            <a:pPr marL="457200" lvl="1" indent="0">
              <a:buNone/>
              <a:defRPr/>
            </a:pPr>
            <a:r>
              <a:rPr lang="en-US" dirty="0" smtClean="0">
                <a:sym typeface="Symbol" pitchFamily="18" charset="2"/>
              </a:rPr>
              <a:t>Aggregating </a:t>
            </a:r>
            <a:r>
              <a:rPr lang="en-US" dirty="0">
                <a:sym typeface="Symbol" pitchFamily="18" charset="2"/>
              </a:rPr>
              <a:t>over an ensemble reduces prediction variance</a:t>
            </a:r>
          </a:p>
          <a:p>
            <a:pPr marL="457200" lvl="1" indent="0">
              <a:buNone/>
              <a:defRPr/>
            </a:pPr>
            <a:endParaRPr lang="en-US" dirty="0" smtClean="0">
              <a:sym typeface="Symbol" pitchFamily="18" charset="2"/>
            </a:endParaRPr>
          </a:p>
        </p:txBody>
      </p:sp>
    </p:spTree>
    <p:extLst>
      <p:ext uri="{BB962C8B-B14F-4D97-AF65-F5344CB8AC3E}">
        <p14:creationId xmlns:p14="http://schemas.microsoft.com/office/powerpoint/2010/main" val="1996356083"/>
      </p:ext>
    </p:extLst>
  </p:cSld>
  <p:clrMapOvr>
    <a:masterClrMapping/>
  </p:clrMapOvr>
  <p:transition>
    <p:checke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 R: </a:t>
            </a:r>
            <a:r>
              <a:rPr lang="en-US" dirty="0" err="1" smtClean="0"/>
              <a:t>randomForest</a:t>
            </a:r>
            <a:r>
              <a:rPr lang="en-US" dirty="0" smtClean="0"/>
              <a:t> </a:t>
            </a:r>
            <a:endParaRPr lang="en-US" dirty="0"/>
          </a:p>
        </p:txBody>
      </p:sp>
      <p:sp>
        <p:nvSpPr>
          <p:cNvPr id="5" name="TextBox 4"/>
          <p:cNvSpPr txBox="1"/>
          <p:nvPr/>
        </p:nvSpPr>
        <p:spPr>
          <a:xfrm>
            <a:off x="501294" y="1219200"/>
            <a:ext cx="8462573" cy="3385542"/>
          </a:xfrm>
          <a:prstGeom prst="rect">
            <a:avLst/>
          </a:prstGeom>
          <a:noFill/>
        </p:spPr>
        <p:txBody>
          <a:bodyPr wrap="none" rtlCol="0">
            <a:spAutoFit/>
          </a:bodyPr>
          <a:lstStyle/>
          <a:p>
            <a:pPr marL="342900" indent="-342900">
              <a:buFont typeface="Arial" panose="020B0604020202020204" pitchFamily="34" charset="0"/>
              <a:buChar char="•"/>
            </a:pPr>
            <a:r>
              <a:rPr lang="en-US" dirty="0" smtClean="0"/>
              <a:t>R code: </a:t>
            </a:r>
          </a:p>
          <a:p>
            <a:r>
              <a:rPr lang="en-US" dirty="0" err="1" smtClean="0"/>
              <a:t>install.packages</a:t>
            </a:r>
            <a:r>
              <a:rPr lang="en-US" dirty="0"/>
              <a:t>("</a:t>
            </a:r>
            <a:r>
              <a:rPr lang="en-US" dirty="0" err="1"/>
              <a:t>randomForest</a:t>
            </a:r>
            <a:r>
              <a:rPr lang="en-US" dirty="0"/>
              <a:t>")library("</a:t>
            </a:r>
            <a:r>
              <a:rPr lang="en-US" dirty="0" err="1"/>
              <a:t>randomForest</a:t>
            </a:r>
            <a:r>
              <a:rPr lang="en-US" dirty="0" smtClean="0"/>
              <a:t>")</a:t>
            </a:r>
          </a:p>
          <a:p>
            <a:endParaRPr lang="en-US" dirty="0"/>
          </a:p>
          <a:p>
            <a:r>
              <a:rPr lang="en-US" b="1" dirty="0" err="1" smtClean="0"/>
              <a:t>tree_result</a:t>
            </a:r>
            <a:r>
              <a:rPr lang="en-US" b="1" dirty="0" smtClean="0"/>
              <a:t>=</a:t>
            </a:r>
            <a:r>
              <a:rPr lang="en-US" b="1" dirty="0" err="1" smtClean="0"/>
              <a:t>randomForest</a:t>
            </a:r>
            <a:r>
              <a:rPr lang="en-US" b="1" dirty="0" smtClean="0"/>
              <a:t>(</a:t>
            </a:r>
            <a:r>
              <a:rPr lang="en-US" b="1" dirty="0" err="1" smtClean="0"/>
              <a:t>X,as.factor</a:t>
            </a:r>
            <a:r>
              <a:rPr lang="en-US" b="1" dirty="0" smtClean="0"/>
              <a:t>(Y),</a:t>
            </a:r>
          </a:p>
          <a:p>
            <a:r>
              <a:rPr lang="en-US" b="1" dirty="0"/>
              <a:t>	</a:t>
            </a:r>
            <a:r>
              <a:rPr lang="en-US" b="1" dirty="0" smtClean="0"/>
              <a:t>		</a:t>
            </a:r>
            <a:r>
              <a:rPr lang="en-US" b="1" dirty="0" err="1" smtClean="0"/>
              <a:t>ntree</a:t>
            </a:r>
            <a:r>
              <a:rPr lang="en-US" b="1" dirty="0" smtClean="0"/>
              <a:t>=100,          #number of trees</a:t>
            </a:r>
          </a:p>
          <a:p>
            <a:r>
              <a:rPr lang="en-US" b="1" dirty="0"/>
              <a:t>	</a:t>
            </a:r>
            <a:r>
              <a:rPr lang="en-US" b="1" dirty="0" smtClean="0"/>
              <a:t>		</a:t>
            </a:r>
            <a:r>
              <a:rPr lang="en-US" b="1" dirty="0" err="1" smtClean="0"/>
              <a:t>mtry</a:t>
            </a:r>
            <a:r>
              <a:rPr lang="en-US" b="1" dirty="0" smtClean="0"/>
              <a:t>=</a:t>
            </a:r>
            <a:r>
              <a:rPr lang="en-US" b="1" dirty="0" err="1" smtClean="0"/>
              <a:t>sqrt</a:t>
            </a:r>
            <a:r>
              <a:rPr lang="en-US" b="1" dirty="0" smtClean="0"/>
              <a:t>(P),      #number of variables to sample</a:t>
            </a:r>
          </a:p>
          <a:p>
            <a:r>
              <a:rPr lang="en-US" b="1" dirty="0"/>
              <a:t>	</a:t>
            </a:r>
            <a:r>
              <a:rPr lang="en-US" b="1" dirty="0" smtClean="0"/>
              <a:t>		importance=T,   #estimate importance </a:t>
            </a:r>
          </a:p>
          <a:p>
            <a:r>
              <a:rPr lang="en-US" b="1" dirty="0"/>
              <a:t>	</a:t>
            </a:r>
            <a:r>
              <a:rPr lang="en-US" b="1" dirty="0" smtClean="0"/>
              <a:t>		</a:t>
            </a:r>
            <a:r>
              <a:rPr lang="en-US" b="1" dirty="0" err="1" smtClean="0"/>
              <a:t>nodesize</a:t>
            </a:r>
            <a:r>
              <a:rPr lang="en-US" b="1" dirty="0" smtClean="0"/>
              <a:t>=1);     #number of example at each node </a:t>
            </a:r>
            <a:endParaRPr lang="en-US" b="1" dirty="0"/>
          </a:p>
          <a:p>
            <a:endParaRPr lang="en-US" dirty="0" smtClean="0"/>
          </a:p>
          <a:p>
            <a:endParaRPr lang="en-US" sz="2800" dirty="0" smtClean="0"/>
          </a:p>
          <a:p>
            <a:endParaRPr lang="en-US" sz="2400" dirty="0" smtClean="0"/>
          </a:p>
        </p:txBody>
      </p:sp>
    </p:spTree>
    <p:extLst>
      <p:ext uri="{BB962C8B-B14F-4D97-AF65-F5344CB8AC3E}">
        <p14:creationId xmlns:p14="http://schemas.microsoft.com/office/powerpoint/2010/main" val="2924874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Python</a:t>
            </a:r>
            <a:endParaRPr lang="en-US" dirty="0"/>
          </a:p>
        </p:txBody>
      </p:sp>
      <p:sp>
        <p:nvSpPr>
          <p:cNvPr id="3" name="Content Placeholder 2"/>
          <p:cNvSpPr>
            <a:spLocks noGrp="1"/>
          </p:cNvSpPr>
          <p:nvPr>
            <p:ph idx="1"/>
          </p:nvPr>
        </p:nvSpPr>
        <p:spPr/>
        <p:txBody>
          <a:bodyPr/>
          <a:lstStyle/>
          <a:p>
            <a:r>
              <a:rPr lang="en-US" sz="2400" i="1" dirty="0"/>
              <a:t>class </a:t>
            </a:r>
            <a:r>
              <a:rPr lang="en-US" sz="2400" dirty="0" err="1"/>
              <a:t>sklearn.ensemble.RandomForestClassifier</a:t>
            </a:r>
            <a:r>
              <a:rPr lang="en-US" sz="2400" dirty="0"/>
              <a:t>(</a:t>
            </a:r>
            <a:r>
              <a:rPr lang="en-US" sz="2400" i="1" dirty="0" err="1"/>
              <a:t>n_estimators</a:t>
            </a:r>
            <a:r>
              <a:rPr lang="en-US" sz="2400" i="1" dirty="0"/>
              <a:t>=10</a:t>
            </a:r>
            <a:r>
              <a:rPr lang="en-US" sz="2400" dirty="0"/>
              <a:t>, </a:t>
            </a:r>
            <a:r>
              <a:rPr lang="en-US" sz="2400" i="1" dirty="0"/>
              <a:t>criterion='</a:t>
            </a:r>
            <a:r>
              <a:rPr lang="en-US" sz="2400" i="1" dirty="0" err="1"/>
              <a:t>gini</a:t>
            </a:r>
            <a:r>
              <a:rPr lang="en-US" sz="2400" i="1" dirty="0"/>
              <a:t>'</a:t>
            </a:r>
            <a:r>
              <a:rPr lang="en-US" sz="2400" dirty="0"/>
              <a:t>, </a:t>
            </a:r>
            <a:r>
              <a:rPr lang="en-US" sz="2400" i="1" dirty="0" err="1"/>
              <a:t>max_depth</a:t>
            </a:r>
            <a:r>
              <a:rPr lang="en-US" sz="2400" i="1" dirty="0"/>
              <a:t>=None</a:t>
            </a:r>
            <a:r>
              <a:rPr lang="en-US" sz="2400" dirty="0"/>
              <a:t>, </a:t>
            </a:r>
            <a:r>
              <a:rPr lang="en-US" sz="2400" i="1" dirty="0" err="1"/>
              <a:t>min_samples_split</a:t>
            </a:r>
            <a:r>
              <a:rPr lang="en-US" sz="2400" i="1" dirty="0"/>
              <a:t>=2</a:t>
            </a:r>
            <a:r>
              <a:rPr lang="en-US" sz="2400" dirty="0"/>
              <a:t>, </a:t>
            </a:r>
            <a:r>
              <a:rPr lang="en-US" sz="2400" i="1" dirty="0" err="1"/>
              <a:t>min_samples_leaf</a:t>
            </a:r>
            <a:r>
              <a:rPr lang="en-US" sz="2400" i="1" dirty="0"/>
              <a:t>=1</a:t>
            </a:r>
            <a:r>
              <a:rPr lang="en-US" sz="2400" dirty="0"/>
              <a:t>, </a:t>
            </a:r>
            <a:r>
              <a:rPr lang="en-US" sz="2400" i="1" dirty="0" err="1"/>
              <a:t>min_weight_fraction_leaf</a:t>
            </a:r>
            <a:r>
              <a:rPr lang="en-US" sz="2400" i="1" dirty="0"/>
              <a:t>=0.0</a:t>
            </a:r>
            <a:r>
              <a:rPr lang="en-US" sz="2400" dirty="0"/>
              <a:t>, </a:t>
            </a:r>
            <a:r>
              <a:rPr lang="en-US" sz="2400" i="1" dirty="0" err="1"/>
              <a:t>max_features</a:t>
            </a:r>
            <a:r>
              <a:rPr lang="en-US" sz="2400" i="1" dirty="0"/>
              <a:t>='auto'</a:t>
            </a:r>
            <a:r>
              <a:rPr lang="en-US" sz="2400" dirty="0"/>
              <a:t>, </a:t>
            </a:r>
            <a:r>
              <a:rPr lang="en-US" sz="2400" i="1" dirty="0" err="1"/>
              <a:t>max_leaf_nodes</a:t>
            </a:r>
            <a:r>
              <a:rPr lang="en-US" sz="2400" i="1" dirty="0"/>
              <a:t>=None</a:t>
            </a:r>
            <a:r>
              <a:rPr lang="en-US" sz="2400" dirty="0"/>
              <a:t>, </a:t>
            </a:r>
            <a:r>
              <a:rPr lang="en-US" sz="2400" i="1" dirty="0"/>
              <a:t>bootstrap=True</a:t>
            </a:r>
            <a:r>
              <a:rPr lang="en-US" sz="2400" dirty="0"/>
              <a:t>, </a:t>
            </a:r>
            <a:r>
              <a:rPr lang="en-US" sz="2400" i="1" dirty="0" err="1"/>
              <a:t>oob_score</a:t>
            </a:r>
            <a:r>
              <a:rPr lang="en-US" sz="2400" i="1" dirty="0"/>
              <a:t>=False</a:t>
            </a:r>
            <a:r>
              <a:rPr lang="en-US" sz="2400" dirty="0"/>
              <a:t>, </a:t>
            </a:r>
            <a:r>
              <a:rPr lang="en-US" sz="2400" i="1" dirty="0" err="1"/>
              <a:t>n_jobs</a:t>
            </a:r>
            <a:r>
              <a:rPr lang="en-US" sz="2400" i="1" dirty="0"/>
              <a:t>=1</a:t>
            </a:r>
            <a:r>
              <a:rPr lang="en-US" sz="2400" dirty="0"/>
              <a:t>, </a:t>
            </a:r>
            <a:r>
              <a:rPr lang="en-US" sz="2400" i="1" dirty="0" err="1"/>
              <a:t>random_state</a:t>
            </a:r>
            <a:r>
              <a:rPr lang="en-US" sz="2400" i="1" dirty="0"/>
              <a:t>=None</a:t>
            </a:r>
            <a:r>
              <a:rPr lang="en-US" sz="2400" dirty="0"/>
              <a:t>, </a:t>
            </a:r>
            <a:r>
              <a:rPr lang="en-US" sz="2400" i="1" dirty="0"/>
              <a:t>verbose=0</a:t>
            </a:r>
            <a:r>
              <a:rPr lang="en-US" sz="2400" dirty="0"/>
              <a:t>, </a:t>
            </a:r>
            <a:r>
              <a:rPr lang="en-US" sz="2400" i="1" dirty="0" err="1"/>
              <a:t>warm_start</a:t>
            </a:r>
            <a:r>
              <a:rPr lang="en-US" sz="2400" i="1" dirty="0"/>
              <a:t>=False</a:t>
            </a:r>
            <a:r>
              <a:rPr lang="en-US" sz="2400" dirty="0"/>
              <a:t>, </a:t>
            </a:r>
            <a:r>
              <a:rPr lang="en-US" sz="2400" i="1" dirty="0" err="1"/>
              <a:t>class_weight</a:t>
            </a:r>
            <a:r>
              <a:rPr lang="en-US" sz="2400" i="1" dirty="0"/>
              <a:t>=None</a:t>
            </a:r>
            <a:r>
              <a:rPr lang="en-US" sz="2400" dirty="0" smtClean="0"/>
              <a:t>)</a:t>
            </a:r>
          </a:p>
          <a:p>
            <a:endParaRPr lang="en-US" dirty="0" smtClean="0"/>
          </a:p>
          <a:p>
            <a:pPr marL="0" indent="0">
              <a:buNone/>
            </a:pPr>
            <a:endParaRPr lang="en-US" dirty="0"/>
          </a:p>
          <a:p>
            <a:r>
              <a:rPr lang="en-US" sz="1600" dirty="0"/>
              <a:t>http://scikit-learn.org/stable/modules/generated/sklearn.ensemble.RandomForestClassifier.html</a:t>
            </a:r>
          </a:p>
        </p:txBody>
      </p:sp>
    </p:spTree>
    <p:extLst>
      <p:ext uri="{BB962C8B-B14F-4D97-AF65-F5344CB8AC3E}">
        <p14:creationId xmlns:p14="http://schemas.microsoft.com/office/powerpoint/2010/main" val="2060418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Features and Advantages</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b="0" dirty="0" smtClean="0"/>
              <a:t>The advantages of random forest are:</a:t>
            </a:r>
          </a:p>
          <a:p>
            <a:r>
              <a:rPr lang="en-US" b="0" dirty="0" smtClean="0"/>
              <a:t>It is one of the most accurate learning algorithms available. For many data sets, it produces a highly accurate classifier</a:t>
            </a:r>
          </a:p>
          <a:p>
            <a:r>
              <a:rPr lang="en-US" b="0" dirty="0" smtClean="0"/>
              <a:t>It runs efficiently on large databases</a:t>
            </a:r>
          </a:p>
          <a:p>
            <a:r>
              <a:rPr lang="en-US" b="0" dirty="0" smtClean="0"/>
              <a:t>It can handle thousands of input variables without variable deletion</a:t>
            </a:r>
          </a:p>
          <a:p>
            <a:r>
              <a:rPr lang="en-US" b="0" dirty="0" smtClean="0"/>
              <a:t>It gives estimates of what variables are important in the classification</a:t>
            </a:r>
          </a:p>
          <a:p>
            <a:r>
              <a:rPr lang="en-US" b="0" dirty="0" smtClean="0"/>
              <a:t>It generates an internal unbiased estimate of the generalization error as the forest building </a:t>
            </a:r>
            <a:r>
              <a:rPr lang="en-US" b="0" dirty="0" smtClean="0"/>
              <a:t>progresses</a:t>
            </a:r>
            <a:endParaRPr lang="en-US" b="0" dirty="0" smtClean="0"/>
          </a:p>
          <a:p>
            <a:r>
              <a:rPr lang="en-US" b="0" dirty="0" smtClean="0"/>
              <a:t>It has an effective method for estimating missing data and maintains accuracy when a large proportion of the data are missing</a:t>
            </a:r>
          </a:p>
        </p:txBody>
      </p:sp>
    </p:spTree>
    <p:extLst>
      <p:ext uri="{BB962C8B-B14F-4D97-AF65-F5344CB8AC3E}">
        <p14:creationId xmlns:p14="http://schemas.microsoft.com/office/powerpoint/2010/main" val="189719718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Disadvantages</a:t>
            </a:r>
            <a:endParaRPr lang="en-US" dirty="0"/>
          </a:p>
        </p:txBody>
      </p:sp>
      <p:sp>
        <p:nvSpPr>
          <p:cNvPr id="3" name="Content Placeholder 2"/>
          <p:cNvSpPr>
            <a:spLocks noGrp="1"/>
          </p:cNvSpPr>
          <p:nvPr>
            <p:ph sz="quarter" idx="1"/>
          </p:nvPr>
        </p:nvSpPr>
        <p:spPr/>
        <p:txBody>
          <a:bodyPr/>
          <a:lstStyle/>
          <a:p>
            <a:r>
              <a:rPr lang="en-US" dirty="0" smtClean="0"/>
              <a:t>Random forests have been observed to </a:t>
            </a:r>
            <a:r>
              <a:rPr lang="en-US" dirty="0" err="1" smtClean="0"/>
              <a:t>overfit</a:t>
            </a:r>
            <a:r>
              <a:rPr lang="en-US" dirty="0" smtClean="0"/>
              <a:t> for some datasets with noisy classification or regression tasks</a:t>
            </a:r>
            <a:endParaRPr lang="en-US" baseline="30000" dirty="0" smtClean="0"/>
          </a:p>
          <a:p>
            <a:r>
              <a:rPr lang="en-US" dirty="0" smtClean="0"/>
              <a:t>For data including categorical variables with different number of levels, random forests are biased in favor of those attributes with more levels</a:t>
            </a:r>
          </a:p>
          <a:p>
            <a:pPr lvl="1"/>
            <a:r>
              <a:rPr lang="en-US" dirty="0" smtClean="0"/>
              <a:t>Therefore, the variable importance scores from random forest are not reliable for this type of data</a:t>
            </a:r>
            <a:endParaRPr lang="en-US" dirty="0"/>
          </a:p>
        </p:txBody>
      </p:sp>
    </p:spTree>
    <p:extLst>
      <p:ext uri="{BB962C8B-B14F-4D97-AF65-F5344CB8AC3E}">
        <p14:creationId xmlns:p14="http://schemas.microsoft.com/office/powerpoint/2010/main" val="25929052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information</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b="0" dirty="0" smtClean="0"/>
              <a:t>Estimating the test error:</a:t>
            </a:r>
          </a:p>
          <a:p>
            <a:r>
              <a:rPr lang="en-US" b="0" dirty="0" smtClean="0"/>
              <a:t>While growing forest, estimate test error from training samples</a:t>
            </a:r>
          </a:p>
          <a:p>
            <a:r>
              <a:rPr lang="en-US" b="0" dirty="0" smtClean="0"/>
              <a:t>For each tree grown, 33-36% of samples are not selected in bootstrap, called out of bootstrap (OOB) samples</a:t>
            </a:r>
          </a:p>
          <a:p>
            <a:r>
              <a:rPr lang="en-US" b="0" dirty="0" smtClean="0"/>
              <a:t>Using OOB samples as input to the corresponding tree, predictions are made as if they were novel test samples</a:t>
            </a:r>
          </a:p>
          <a:p>
            <a:r>
              <a:rPr lang="en-US" b="0" dirty="0" smtClean="0"/>
              <a:t>Through book-keeping, majority vote (classification), average (regression) is computed for all OOB samples from all trees</a:t>
            </a:r>
          </a:p>
          <a:p>
            <a:r>
              <a:rPr lang="en-US" b="0" dirty="0" smtClean="0"/>
              <a:t>Such estimated test error is very accurate in practice, with reasonable N</a:t>
            </a:r>
            <a:endParaRPr lang="en-US" b="0" dirty="0"/>
          </a:p>
        </p:txBody>
      </p:sp>
    </p:spTree>
    <p:extLst>
      <p:ext uri="{BB962C8B-B14F-4D97-AF65-F5344CB8AC3E}">
        <p14:creationId xmlns:p14="http://schemas.microsoft.com/office/powerpoint/2010/main" val="7928753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Summary</a:t>
            </a:r>
            <a:endParaRPr lang="en-US" dirty="0"/>
          </a:p>
        </p:txBody>
      </p:sp>
      <p:sp>
        <p:nvSpPr>
          <p:cNvPr id="3" name="Content Placeholder 2"/>
          <p:cNvSpPr>
            <a:spLocks noGrp="1"/>
          </p:cNvSpPr>
          <p:nvPr>
            <p:ph sz="quarter" idx="1"/>
          </p:nvPr>
        </p:nvSpPr>
        <p:spPr/>
        <p:txBody>
          <a:bodyPr>
            <a:normAutofit/>
          </a:bodyPr>
          <a:lstStyle/>
          <a:p>
            <a:r>
              <a:rPr lang="en-US" sz="2000" dirty="0" smtClean="0"/>
              <a:t>Extremely </a:t>
            </a:r>
            <a:r>
              <a:rPr lang="en-US" sz="2000" dirty="0"/>
              <a:t>f</a:t>
            </a:r>
            <a:r>
              <a:rPr lang="en-US" sz="2000" dirty="0" smtClean="0"/>
              <a:t>ast</a:t>
            </a:r>
          </a:p>
          <a:p>
            <a:pPr lvl="1"/>
            <a:r>
              <a:rPr lang="en-US" sz="2000" dirty="0"/>
              <a:t>F</a:t>
            </a:r>
            <a:r>
              <a:rPr lang="en-US" sz="2000" dirty="0" smtClean="0"/>
              <a:t>ast to build - </a:t>
            </a:r>
            <a:r>
              <a:rPr lang="en-US" sz="2000" dirty="0"/>
              <a:t>e</a:t>
            </a:r>
            <a:r>
              <a:rPr lang="en-US" sz="2000" dirty="0" smtClean="0"/>
              <a:t>ven faster to predict</a:t>
            </a:r>
          </a:p>
          <a:p>
            <a:pPr lvl="1"/>
            <a:r>
              <a:rPr lang="en-US" sz="2000" dirty="0" smtClean="0"/>
              <a:t>Practically speaking, not requiring cross-validation alone for model selection significantly speeds training by 10x-100x or more</a:t>
            </a:r>
          </a:p>
          <a:p>
            <a:pPr lvl="1"/>
            <a:r>
              <a:rPr lang="en-US" sz="2000" dirty="0" smtClean="0"/>
              <a:t>Fully parallelizable</a:t>
            </a:r>
          </a:p>
          <a:p>
            <a:r>
              <a:rPr lang="en-US" sz="2000" dirty="0" smtClean="0"/>
              <a:t>Automatic predictor selection from large number of candidates</a:t>
            </a:r>
          </a:p>
          <a:p>
            <a:r>
              <a:rPr lang="en-US" sz="2000" dirty="0" smtClean="0"/>
              <a:t>Resistance to over training</a:t>
            </a:r>
          </a:p>
          <a:p>
            <a:r>
              <a:rPr lang="en-US" sz="2000" dirty="0" smtClean="0"/>
              <a:t>Ability to handle data without preprocessing</a:t>
            </a:r>
          </a:p>
          <a:p>
            <a:pPr lvl="1"/>
            <a:r>
              <a:rPr lang="en-US" sz="1800" dirty="0" smtClean="0"/>
              <a:t>data does not need to be rescaled, transformed, or modified</a:t>
            </a:r>
          </a:p>
          <a:p>
            <a:pPr lvl="1"/>
            <a:r>
              <a:rPr lang="en-US" sz="1800" dirty="0" smtClean="0"/>
              <a:t>resistant to outliers</a:t>
            </a:r>
          </a:p>
          <a:p>
            <a:pPr lvl="1"/>
            <a:r>
              <a:rPr lang="en-US" sz="1800" dirty="0" smtClean="0"/>
              <a:t>automatic handling of missing values</a:t>
            </a:r>
          </a:p>
          <a:p>
            <a:r>
              <a:rPr lang="en-US" sz="2000" dirty="0" smtClean="0"/>
              <a:t>Cluster identification can be used to generate tree-based clusters through sample proximity</a:t>
            </a:r>
            <a:endParaRPr lang="en-US" sz="2000" dirty="0"/>
          </a:p>
        </p:txBody>
      </p:sp>
    </p:spTree>
    <p:extLst>
      <p:ext uri="{BB962C8B-B14F-4D97-AF65-F5344CB8AC3E}">
        <p14:creationId xmlns:p14="http://schemas.microsoft.com/office/powerpoint/2010/main" val="11630819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1038740" y="395005"/>
            <a:ext cx="7086600" cy="838200"/>
          </a:xfrm>
        </p:spPr>
        <p:txBody>
          <a:bodyPr/>
          <a:lstStyle/>
          <a:p>
            <a:pPr>
              <a:defRPr/>
            </a:pPr>
            <a:r>
              <a:rPr lang="en-US" dirty="0"/>
              <a:t>N</a:t>
            </a:r>
            <a:r>
              <a:rPr lang="en-US" dirty="0" smtClean="0"/>
              <a:t>ew </a:t>
            </a:r>
            <a:r>
              <a:rPr lang="en-US" dirty="0"/>
              <a:t>M</a:t>
            </a:r>
            <a:r>
              <a:rPr lang="en-US" dirty="0" smtClean="0"/>
              <a:t>easures of Variable Importance</a:t>
            </a:r>
            <a:endParaRPr lang="en-US" dirty="0"/>
          </a:p>
        </p:txBody>
      </p:sp>
      <p:sp>
        <p:nvSpPr>
          <p:cNvPr id="181251" name="Rectangle 3"/>
          <p:cNvSpPr>
            <a:spLocks noGrp="1" noChangeArrowheads="1"/>
          </p:cNvSpPr>
          <p:nvPr>
            <p:ph type="body" idx="1"/>
          </p:nvPr>
        </p:nvSpPr>
        <p:spPr>
          <a:xfrm>
            <a:off x="304800" y="1447800"/>
            <a:ext cx="8610600" cy="2438400"/>
          </a:xfrm>
        </p:spPr>
        <p:txBody>
          <a:bodyPr/>
          <a:lstStyle/>
          <a:p>
            <a:pPr>
              <a:defRPr/>
            </a:pPr>
            <a:r>
              <a:rPr lang="en-US" dirty="0" smtClean="0">
                <a:sym typeface="Symbol" pitchFamily="18" charset="2"/>
              </a:rPr>
              <a:t>Bootstrap samples leave out some data points</a:t>
            </a:r>
          </a:p>
          <a:p>
            <a:pPr>
              <a:defRPr/>
            </a:pPr>
            <a:r>
              <a:rPr lang="en-US" dirty="0" smtClean="0">
                <a:sym typeface="Symbol" pitchFamily="18" charset="2"/>
              </a:rPr>
              <a:t>Use these OOB (out of bag) points for testing</a:t>
            </a:r>
          </a:p>
          <a:p>
            <a:pPr lvl="1">
              <a:defRPr/>
            </a:pPr>
            <a:r>
              <a:rPr lang="en-US" dirty="0" smtClean="0">
                <a:sym typeface="Symbol" pitchFamily="18" charset="2"/>
              </a:rPr>
              <a:t>For each node in each tree:</a:t>
            </a:r>
          </a:p>
          <a:p>
            <a:pPr marL="457200" lvl="1" indent="0">
              <a:buNone/>
              <a:defRPr/>
            </a:pPr>
            <a:r>
              <a:rPr lang="en-US" dirty="0" smtClean="0">
                <a:sym typeface="Symbol" pitchFamily="18" charset="2"/>
              </a:rPr>
              <a:t>,		record OOB predictions</a:t>
            </a:r>
          </a:p>
          <a:p>
            <a:pPr marL="457200" lvl="1" indent="0">
              <a:buNone/>
              <a:defRPr/>
            </a:pPr>
            <a:r>
              <a:rPr lang="en-US" dirty="0" smtClean="0">
                <a:sym typeface="Symbol" pitchFamily="18" charset="2"/>
              </a:rPr>
              <a:t>		permute values and record OOB prediction</a:t>
            </a:r>
          </a:p>
          <a:p>
            <a:pPr marL="457200" lvl="1" indent="0">
              <a:buNone/>
              <a:defRPr/>
            </a:pPr>
            <a:r>
              <a:rPr lang="en-US" dirty="0" smtClean="0">
                <a:sym typeface="Symbol" pitchFamily="18" charset="2"/>
              </a:rPr>
              <a:t> </a:t>
            </a:r>
          </a:p>
          <a:p>
            <a:pPr lvl="1">
              <a:defRPr/>
            </a:pPr>
            <a:endParaRPr lang="en-US" dirty="0" smtClean="0">
              <a:sym typeface="Symbol" pitchFamily="18" charset="2"/>
            </a:endParaRPr>
          </a:p>
        </p:txBody>
      </p:sp>
      <p:sp>
        <p:nvSpPr>
          <p:cNvPr id="2" name="Rectangle 1"/>
          <p:cNvSpPr/>
          <p:nvPr/>
        </p:nvSpPr>
        <p:spPr>
          <a:xfrm>
            <a:off x="762000" y="3886200"/>
            <a:ext cx="7467600" cy="954107"/>
          </a:xfrm>
          <a:prstGeom prst="rect">
            <a:avLst/>
          </a:prstGeom>
        </p:spPr>
        <p:txBody>
          <a:bodyPr wrap="square">
            <a:spAutoFit/>
          </a:bodyPr>
          <a:lstStyle/>
          <a:p>
            <a:pPr lvl="1" algn="just"/>
            <a:r>
              <a:rPr lang="en-US" sz="2800" dirty="0" err="1"/>
              <a:t>VI</a:t>
            </a:r>
            <a:r>
              <a:rPr lang="en-US" sz="2800" i="1" baseline="-25000" dirty="0" err="1"/>
              <a:t>i</a:t>
            </a:r>
            <a:r>
              <a:rPr lang="en-US" sz="2800" i="1" baseline="-25000" dirty="0"/>
              <a:t> </a:t>
            </a:r>
            <a:r>
              <a:rPr lang="en-US" sz="2800" dirty="0"/>
              <a:t>=   </a:t>
            </a:r>
            <a:r>
              <a:rPr lang="en-US" sz="2800" dirty="0" err="1" smtClean="0"/>
              <a:t>AVE</a:t>
            </a:r>
            <a:r>
              <a:rPr lang="en-US" sz="2800" baseline="-25000" dirty="0" err="1" smtClean="0"/>
              <a:t>trees</a:t>
            </a:r>
            <a:r>
              <a:rPr lang="en-US" sz="2800" dirty="0" smtClean="0"/>
              <a:t>(%correct before permuting – </a:t>
            </a:r>
            <a:endParaRPr lang="en-US" sz="2800" dirty="0"/>
          </a:p>
          <a:p>
            <a:pPr lvl="1" algn="just"/>
            <a:r>
              <a:rPr lang="en-US" sz="2800" dirty="0"/>
              <a:t>	</a:t>
            </a:r>
            <a:r>
              <a:rPr lang="en-US" sz="2800" dirty="0" smtClean="0"/>
              <a:t>       		%correct after </a:t>
            </a:r>
            <a:r>
              <a:rPr lang="en-US" sz="2800" dirty="0"/>
              <a:t>permuting</a:t>
            </a:r>
          </a:p>
        </p:txBody>
      </p:sp>
      <p:sp>
        <p:nvSpPr>
          <p:cNvPr id="3" name="TextBox 2"/>
          <p:cNvSpPr txBox="1"/>
          <p:nvPr/>
        </p:nvSpPr>
        <p:spPr>
          <a:xfrm>
            <a:off x="495300" y="5152373"/>
            <a:ext cx="8496300" cy="707886"/>
          </a:xfrm>
          <a:prstGeom prst="rect">
            <a:avLst/>
          </a:prstGeom>
          <a:noFill/>
        </p:spPr>
        <p:txBody>
          <a:bodyPr wrap="square" rtlCol="0">
            <a:spAutoFit/>
          </a:bodyPr>
          <a:lstStyle/>
          <a:p>
            <a:pPr marL="0" lvl="1"/>
            <a:r>
              <a:rPr lang="en-US" sz="2000" dirty="0" smtClean="0">
                <a:sym typeface="Symbol" pitchFamily="18" charset="2"/>
              </a:rPr>
              <a:t>Note: node importance calculated </a:t>
            </a:r>
            <a:r>
              <a:rPr lang="en-US" sz="2000" dirty="0">
                <a:sym typeface="Symbol" pitchFamily="18" charset="2"/>
              </a:rPr>
              <a:t>during </a:t>
            </a:r>
            <a:r>
              <a:rPr lang="en-US" sz="2000" dirty="0" smtClean="0">
                <a:sym typeface="Symbol" pitchFamily="18" charset="2"/>
              </a:rPr>
              <a:t>tree construction is related to first term</a:t>
            </a:r>
          </a:p>
        </p:txBody>
      </p:sp>
    </p:spTree>
    <p:extLst>
      <p:ext uri="{BB962C8B-B14F-4D97-AF65-F5344CB8AC3E}">
        <p14:creationId xmlns:p14="http://schemas.microsoft.com/office/powerpoint/2010/main" val="1023096401"/>
      </p:ext>
    </p:extLst>
  </p:cSld>
  <p:clrMapOvr>
    <a:masterClrMapping/>
  </p:clrMapOvr>
  <p:transition>
    <p:checke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Classification (Regression) Tree</a:t>
            </a:r>
            <a:endParaRPr lang="en-US" dirty="0"/>
          </a:p>
        </p:txBody>
      </p:sp>
      <p:sp>
        <p:nvSpPr>
          <p:cNvPr id="3" name="Content Placeholder 2"/>
          <p:cNvSpPr>
            <a:spLocks noGrp="1"/>
          </p:cNvSpPr>
          <p:nvPr>
            <p:ph idx="1"/>
          </p:nvPr>
        </p:nvSpPr>
        <p:spPr>
          <a:xfrm>
            <a:off x="152400" y="1371600"/>
            <a:ext cx="8839200" cy="4749800"/>
          </a:xfrm>
        </p:spPr>
        <p:txBody>
          <a:bodyPr/>
          <a:lstStyle/>
          <a:p>
            <a:r>
              <a:rPr lang="en-US" dirty="0" smtClean="0"/>
              <a:t>Divide and conquer</a:t>
            </a:r>
          </a:p>
          <a:p>
            <a:pPr lvl="1"/>
            <a:r>
              <a:rPr lang="en-US" dirty="0" smtClean="0"/>
              <a:t>Partition data one variable at a time</a:t>
            </a:r>
          </a:p>
          <a:p>
            <a:pPr lvl="1"/>
            <a:r>
              <a:rPr lang="en-US" dirty="0" smtClean="0"/>
              <a:t>Recursive over same variable to get highly non-linear combinations of features</a:t>
            </a:r>
          </a:p>
          <a:p>
            <a:endParaRPr lang="en-US" dirty="0" smtClean="0"/>
          </a:p>
          <a:p>
            <a:r>
              <a:rPr lang="en-US" dirty="0" smtClean="0"/>
              <a:t>Decision Node: split data depending on value of the attribute</a:t>
            </a:r>
          </a:p>
          <a:p>
            <a:endParaRPr lang="en-US" dirty="0"/>
          </a:p>
          <a:p>
            <a:r>
              <a:rPr lang="en-US" dirty="0" smtClean="0"/>
              <a:t>Leaf Node: label data (or estimate data) according to most likely class (value)</a:t>
            </a:r>
          </a:p>
          <a:p>
            <a:endParaRPr lang="en-US" dirty="0" smtClean="0"/>
          </a:p>
          <a:p>
            <a:pPr marL="0" indent="0">
              <a:buNone/>
            </a:pPr>
            <a:endParaRPr lang="en-US" dirty="0" smtClean="0"/>
          </a:p>
        </p:txBody>
      </p:sp>
    </p:spTree>
    <p:extLst>
      <p:ext uri="{BB962C8B-B14F-4D97-AF65-F5344CB8AC3E}">
        <p14:creationId xmlns:p14="http://schemas.microsoft.com/office/powerpoint/2010/main" val="2771007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Classification (Regression) Tree</a:t>
            </a:r>
            <a:endParaRPr lang="en-US" dirty="0"/>
          </a:p>
        </p:txBody>
      </p:sp>
      <p:sp>
        <p:nvSpPr>
          <p:cNvPr id="3" name="Content Placeholder 2"/>
          <p:cNvSpPr>
            <a:spLocks noGrp="1"/>
          </p:cNvSpPr>
          <p:nvPr>
            <p:ph idx="1"/>
          </p:nvPr>
        </p:nvSpPr>
        <p:spPr>
          <a:xfrm>
            <a:off x="152400" y="1371600"/>
            <a:ext cx="8839200" cy="4749800"/>
          </a:xfrm>
        </p:spPr>
        <p:txBody>
          <a:bodyPr/>
          <a:lstStyle/>
          <a:p>
            <a:r>
              <a:rPr lang="en-US" dirty="0" smtClean="0"/>
              <a:t>Model: </a:t>
            </a:r>
          </a:p>
          <a:p>
            <a:pPr marL="457200" lvl="1" indent="0">
              <a:buNone/>
            </a:pPr>
            <a:r>
              <a:rPr lang="en-US" dirty="0"/>
              <a:t>	</a:t>
            </a:r>
            <a:r>
              <a:rPr lang="en-US" i="1" dirty="0"/>
              <a:t>Y=</a:t>
            </a:r>
            <a:r>
              <a:rPr lang="en-US" i="1" dirty="0" err="1"/>
              <a:t>f</a:t>
            </a:r>
            <a:r>
              <a:rPr lang="en-US" i="1" baseline="-25000" dirty="0" err="1"/>
              <a:t>leaf</a:t>
            </a:r>
            <a:r>
              <a:rPr lang="en-US" i="1" baseline="-25000" dirty="0"/>
              <a:t> </a:t>
            </a:r>
            <a:r>
              <a:rPr lang="en-US" i="1" dirty="0"/>
              <a:t>(X)</a:t>
            </a:r>
            <a:r>
              <a:rPr lang="en-US" dirty="0"/>
              <a:t> </a:t>
            </a:r>
            <a:r>
              <a:rPr lang="en-US" dirty="0" smtClean="0"/>
              <a:t> for decisions on </a:t>
            </a:r>
            <a:r>
              <a:rPr lang="en-US" i="1" dirty="0" smtClean="0"/>
              <a:t>X</a:t>
            </a:r>
            <a:r>
              <a:rPr lang="en-US" dirty="0" smtClean="0"/>
              <a:t> lead to that leaf partition</a:t>
            </a:r>
          </a:p>
          <a:p>
            <a:r>
              <a:rPr lang="en-US" dirty="0" smtClean="0"/>
              <a:t>Objective: minimize error/misclassifications</a:t>
            </a:r>
          </a:p>
          <a:p>
            <a:r>
              <a:rPr lang="en-US" dirty="0" smtClean="0"/>
              <a:t>Algorithm:</a:t>
            </a:r>
          </a:p>
          <a:p>
            <a:pPr marL="457200" lvl="1" indent="0">
              <a:buNone/>
            </a:pPr>
            <a:r>
              <a:rPr lang="en-US" dirty="0" smtClean="0"/>
              <a:t> 	initialize a ROOT node</a:t>
            </a:r>
          </a:p>
          <a:p>
            <a:pPr marL="457200" lvl="1" indent="0">
              <a:buNone/>
            </a:pPr>
            <a:r>
              <a:rPr lang="en-US" dirty="0" smtClean="0"/>
              <a:t>	for each </a:t>
            </a:r>
            <a:r>
              <a:rPr lang="en-US" dirty="0" err="1" smtClean="0"/>
              <a:t>unsplit</a:t>
            </a:r>
            <a:r>
              <a:rPr lang="en-US" dirty="0" smtClean="0"/>
              <a:t> node </a:t>
            </a:r>
          </a:p>
          <a:p>
            <a:pPr marL="457200" lvl="1" indent="0">
              <a:buNone/>
            </a:pPr>
            <a:r>
              <a:rPr lang="en-US" dirty="0"/>
              <a:t> </a:t>
            </a:r>
            <a:r>
              <a:rPr lang="en-US" dirty="0" smtClean="0"/>
              <a:t>               search all </a:t>
            </a:r>
            <a:r>
              <a:rPr lang="en-US" i="1" dirty="0"/>
              <a:t>x</a:t>
            </a:r>
            <a:r>
              <a:rPr lang="en-US" i="1" baseline="-25000" dirty="0"/>
              <a:t>i </a:t>
            </a:r>
            <a:r>
              <a:rPr lang="en-US" i="1" baseline="-25000" dirty="0" smtClean="0"/>
              <a:t> </a:t>
            </a:r>
            <a:r>
              <a:rPr lang="en-US" dirty="0" smtClean="0"/>
              <a:t>for possible partitions </a:t>
            </a:r>
          </a:p>
          <a:p>
            <a:pPr marL="457200" lvl="1" indent="0">
              <a:buNone/>
            </a:pPr>
            <a:r>
              <a:rPr lang="en-US" dirty="0" smtClean="0"/>
              <a:t>	           choose best </a:t>
            </a:r>
            <a:r>
              <a:rPr lang="en-US" i="1" dirty="0" smtClean="0"/>
              <a:t>x</a:t>
            </a:r>
            <a:r>
              <a:rPr lang="en-US" i="1" baseline="-25000" dirty="0" smtClean="0"/>
              <a:t>i </a:t>
            </a:r>
          </a:p>
          <a:p>
            <a:pPr marL="457200" lvl="1" indent="0">
              <a:buNone/>
            </a:pPr>
            <a:r>
              <a:rPr lang="en-US" i="1" baseline="-25000" dirty="0"/>
              <a:t>	</a:t>
            </a:r>
            <a:r>
              <a:rPr lang="en-US" i="1" baseline="-25000" dirty="0" smtClean="0"/>
              <a:t>        </a:t>
            </a:r>
            <a:r>
              <a:rPr lang="en-US" dirty="0" smtClean="0"/>
              <a:t>until leafs are pure or tree is deep enough</a:t>
            </a:r>
            <a:r>
              <a:rPr lang="en-US" dirty="0"/>
              <a:t>	</a:t>
            </a:r>
            <a:endParaRPr lang="en-US" dirty="0" smtClean="0"/>
          </a:p>
        </p:txBody>
      </p:sp>
    </p:spTree>
    <p:extLst>
      <p:ext uri="{BB962C8B-B14F-4D97-AF65-F5344CB8AC3E}">
        <p14:creationId xmlns:p14="http://schemas.microsoft.com/office/powerpoint/2010/main" val="690034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Classification (Regression) Tree</a:t>
            </a:r>
            <a:endParaRPr lang="en-US" dirty="0"/>
          </a:p>
        </p:txBody>
      </p:sp>
      <p:sp>
        <p:nvSpPr>
          <p:cNvPr id="3" name="Content Placeholder 2"/>
          <p:cNvSpPr>
            <a:spLocks noGrp="1"/>
          </p:cNvSpPr>
          <p:nvPr>
            <p:ph idx="1"/>
          </p:nvPr>
        </p:nvSpPr>
        <p:spPr>
          <a:xfrm>
            <a:off x="152400" y="1371600"/>
            <a:ext cx="8839200" cy="4749800"/>
          </a:xfrm>
        </p:spPr>
        <p:txBody>
          <a:bodyPr/>
          <a:lstStyle/>
          <a:p>
            <a:r>
              <a:rPr lang="en-US" dirty="0" smtClean="0"/>
              <a:t>Parameters: </a:t>
            </a:r>
          </a:p>
          <a:p>
            <a:pPr marL="457200" lvl="1" indent="0">
              <a:buNone/>
            </a:pPr>
            <a:r>
              <a:rPr lang="en-US" dirty="0" smtClean="0"/>
              <a:t>	1.criterion for splitting a node </a:t>
            </a:r>
          </a:p>
          <a:p>
            <a:pPr marL="457200" lvl="1" indent="0">
              <a:buNone/>
            </a:pPr>
            <a:r>
              <a:rPr lang="en-US" dirty="0" smtClean="0"/>
              <a:t>		choose best </a:t>
            </a:r>
            <a:r>
              <a:rPr lang="en-US" i="1" dirty="0" smtClean="0"/>
              <a:t>x</a:t>
            </a:r>
            <a:r>
              <a:rPr lang="en-US" i="1" baseline="-25000" dirty="0" smtClean="0"/>
              <a:t>i </a:t>
            </a:r>
            <a:r>
              <a:rPr lang="en-US" dirty="0" smtClean="0"/>
              <a:t> w.r.t. objective function</a:t>
            </a:r>
          </a:p>
          <a:p>
            <a:pPr marL="457200" lvl="1" indent="0">
              <a:buNone/>
            </a:pPr>
            <a:r>
              <a:rPr lang="en-US" dirty="0"/>
              <a:t>	</a:t>
            </a:r>
            <a:r>
              <a:rPr lang="en-US" dirty="0" smtClean="0"/>
              <a:t>2.criterion to stop splitting </a:t>
            </a:r>
          </a:p>
          <a:p>
            <a:pPr marL="457200" lvl="1" indent="0">
              <a:buNone/>
            </a:pPr>
            <a:r>
              <a:rPr lang="en-US" dirty="0"/>
              <a:t>	</a:t>
            </a:r>
            <a:r>
              <a:rPr lang="en-US" dirty="0" smtClean="0"/>
              <a:t>	choose a minimum number of data points that fall 			to each leaf</a:t>
            </a:r>
          </a:p>
          <a:p>
            <a:pPr marL="457200" lvl="1" indent="0">
              <a:buNone/>
            </a:pPr>
            <a:r>
              <a:rPr lang="en-US" dirty="0"/>
              <a:t>	</a:t>
            </a:r>
            <a:r>
              <a:rPr lang="en-US" dirty="0" smtClean="0"/>
              <a:t>	choose a maximum tree depth</a:t>
            </a:r>
          </a:p>
          <a:p>
            <a:pPr marL="457200" lvl="1" indent="0">
              <a:buNone/>
            </a:pPr>
            <a:r>
              <a:rPr lang="en-US" dirty="0"/>
              <a:t>		require a minimal improvement </a:t>
            </a:r>
            <a:endParaRPr lang="en-US" dirty="0" smtClean="0"/>
          </a:p>
          <a:p>
            <a:pPr marL="457200" lvl="1" indent="0">
              <a:buNone/>
            </a:pPr>
            <a:r>
              <a:rPr lang="en-US" dirty="0"/>
              <a:t>	</a:t>
            </a:r>
            <a:r>
              <a:rPr lang="en-US" dirty="0" smtClean="0"/>
              <a:t>3.prune tree activate</a:t>
            </a:r>
          </a:p>
          <a:p>
            <a:pPr marL="457200" lvl="1" indent="0">
              <a:buNone/>
            </a:pPr>
            <a:endParaRPr lang="en-US" dirty="0"/>
          </a:p>
          <a:p>
            <a:pPr marL="457200" lvl="1" indent="0">
              <a:buNone/>
            </a:pPr>
            <a:r>
              <a:rPr lang="en-US" dirty="0"/>
              <a:t>	</a:t>
            </a:r>
            <a:endParaRPr lang="en-US" dirty="0" smtClean="0"/>
          </a:p>
          <a:p>
            <a:pPr marL="457200" lvl="1" indent="0">
              <a:buNone/>
            </a:pPr>
            <a:r>
              <a:rPr lang="en-US" dirty="0"/>
              <a:t>	</a:t>
            </a:r>
            <a:endParaRPr lang="en-US" dirty="0" smtClean="0"/>
          </a:p>
        </p:txBody>
      </p:sp>
    </p:spTree>
    <p:extLst>
      <p:ext uri="{BB962C8B-B14F-4D97-AF65-F5344CB8AC3E}">
        <p14:creationId xmlns:p14="http://schemas.microsoft.com/office/powerpoint/2010/main" val="2193064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Classification (Regression) Tree</a:t>
            </a:r>
            <a:endParaRPr lang="en-US" dirty="0"/>
          </a:p>
        </p:txBody>
      </p:sp>
      <p:sp>
        <p:nvSpPr>
          <p:cNvPr id="3" name="Content Placeholder 2"/>
          <p:cNvSpPr>
            <a:spLocks noGrp="1"/>
          </p:cNvSpPr>
          <p:nvPr>
            <p:ph idx="1"/>
          </p:nvPr>
        </p:nvSpPr>
        <p:spPr>
          <a:xfrm>
            <a:off x="152400" y="1371600"/>
            <a:ext cx="8839200" cy="4749800"/>
          </a:xfrm>
        </p:spPr>
        <p:txBody>
          <a:bodyPr/>
          <a:lstStyle/>
          <a:p>
            <a:r>
              <a:rPr lang="en-US" dirty="0" smtClean="0"/>
              <a:t>Issue: deeper tree =&gt; less points fall to a leaf</a:t>
            </a:r>
          </a:p>
          <a:p>
            <a:pPr marL="457200" lvl="1" indent="0">
              <a:buNone/>
            </a:pPr>
            <a:r>
              <a:rPr lang="en-US" dirty="0" smtClean="0"/>
              <a:t>		too few data points =&gt; unreliable partition</a:t>
            </a:r>
          </a:p>
          <a:p>
            <a:pPr marL="457200" lvl="1" indent="0">
              <a:buNone/>
            </a:pPr>
            <a:r>
              <a:rPr lang="en-US" dirty="0"/>
              <a:t>	</a:t>
            </a:r>
            <a:r>
              <a:rPr lang="en-US" dirty="0" smtClean="0"/>
              <a:t>	too many =&gt; another split could improve model</a:t>
            </a:r>
          </a:p>
          <a:p>
            <a:pPr marL="457200" lvl="1" indent="0">
              <a:buNone/>
            </a:pPr>
            <a:r>
              <a:rPr lang="en-US" dirty="0" smtClean="0"/>
              <a:t>Solution: Cross Validation helps determine depth</a:t>
            </a:r>
          </a:p>
          <a:p>
            <a:pPr marL="457200" lvl="1" indent="0">
              <a:buNone/>
            </a:pPr>
            <a:r>
              <a:rPr lang="en-US" dirty="0" smtClean="0"/>
              <a:t>Solution: Pruning helps avoid </a:t>
            </a:r>
            <a:r>
              <a:rPr lang="en-US" dirty="0" err="1" smtClean="0"/>
              <a:t>overfitting</a:t>
            </a:r>
            <a:endParaRPr lang="en-US" dirty="0" smtClean="0"/>
          </a:p>
          <a:p>
            <a:pPr marL="457200" lvl="1" indent="0">
              <a:buNone/>
            </a:pPr>
            <a:r>
              <a:rPr lang="en-US" dirty="0"/>
              <a:t>	</a:t>
            </a:r>
          </a:p>
          <a:p>
            <a:pPr marL="457200" lvl="1" indent="0">
              <a:buNone/>
            </a:pPr>
            <a:r>
              <a:rPr lang="en-US" b="1" dirty="0" smtClean="0"/>
              <a:t>Issue: Decision boundaries are sharp and perpendicular to input dimensions</a:t>
            </a:r>
          </a:p>
          <a:p>
            <a:pPr marL="457200" lvl="1" indent="0">
              <a:buNone/>
            </a:pPr>
            <a:endParaRPr lang="en-US" dirty="0" smtClean="0"/>
          </a:p>
          <a:p>
            <a:pPr marL="457200" lvl="1" indent="0">
              <a:buNone/>
            </a:pPr>
            <a:r>
              <a:rPr lang="en-US" dirty="0" smtClean="0"/>
              <a:t>Solution: take more than 1 variable at time</a:t>
            </a:r>
            <a:r>
              <a:rPr lang="en-US" dirty="0"/>
              <a:t>	</a:t>
            </a:r>
            <a:r>
              <a:rPr lang="en-US" dirty="0" smtClean="0"/>
              <a:t>	</a:t>
            </a:r>
          </a:p>
          <a:p>
            <a:pPr marL="457200" lvl="1" indent="0">
              <a:buNone/>
            </a:pPr>
            <a:r>
              <a:rPr lang="en-US" dirty="0" smtClean="0"/>
              <a:t>Better: bootstrap and </a:t>
            </a:r>
            <a:r>
              <a:rPr lang="en-US" dirty="0" err="1" smtClean="0"/>
              <a:t>aggregrate</a:t>
            </a:r>
            <a:endParaRPr lang="en-US" dirty="0" smtClean="0"/>
          </a:p>
        </p:txBody>
      </p:sp>
    </p:spTree>
    <p:extLst>
      <p:ext uri="{BB962C8B-B14F-4D97-AF65-F5344CB8AC3E}">
        <p14:creationId xmlns:p14="http://schemas.microsoft.com/office/powerpoint/2010/main" val="4107880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Decision </a:t>
            </a:r>
            <a:r>
              <a:rPr lang="en-US" dirty="0"/>
              <a:t>T</a:t>
            </a:r>
            <a:r>
              <a:rPr lang="en-US" dirty="0" smtClean="0"/>
              <a:t>rees </a:t>
            </a:r>
            <a:endParaRPr lang="en-US" dirty="0"/>
          </a:p>
        </p:txBody>
      </p:sp>
      <p:sp>
        <p:nvSpPr>
          <p:cNvPr id="3" name="Content Placeholder 2"/>
          <p:cNvSpPr>
            <a:spLocks noGrp="1"/>
          </p:cNvSpPr>
          <p:nvPr>
            <p:ph sz="quarter" idx="1"/>
          </p:nvPr>
        </p:nvSpPr>
        <p:spPr>
          <a:xfrm>
            <a:off x="914400" y="1447800"/>
            <a:ext cx="7772400" cy="457200"/>
          </a:xfrm>
        </p:spPr>
        <p:txBody>
          <a:bodyPr>
            <a:normAutofit lnSpcReduction="10000"/>
          </a:bodyPr>
          <a:lstStyle/>
          <a:p>
            <a:r>
              <a:rPr lang="en-US" dirty="0" smtClean="0"/>
              <a:t>Simple dataset with two predictors</a:t>
            </a:r>
            <a:endParaRPr lang="en-US" dirty="0"/>
          </a:p>
        </p:txBody>
      </p:sp>
      <p:pic>
        <p:nvPicPr>
          <p:cNvPr id="4" name="Picture 3" descr="1.png"/>
          <p:cNvPicPr>
            <a:picLocks noChangeAspect="1"/>
          </p:cNvPicPr>
          <p:nvPr/>
        </p:nvPicPr>
        <p:blipFill>
          <a:blip r:embed="rId2" cstate="print"/>
          <a:stretch>
            <a:fillRect/>
          </a:stretch>
        </p:blipFill>
        <p:spPr>
          <a:xfrm>
            <a:off x="1295400" y="1828800"/>
            <a:ext cx="5010850" cy="1743318"/>
          </a:xfrm>
          <a:prstGeom prst="rect">
            <a:avLst/>
          </a:prstGeom>
        </p:spPr>
      </p:pic>
      <p:sp>
        <p:nvSpPr>
          <p:cNvPr id="6" name="Content Placeholder 2"/>
          <p:cNvSpPr txBox="1">
            <a:spLocks/>
          </p:cNvSpPr>
          <p:nvPr/>
        </p:nvSpPr>
        <p:spPr>
          <a:xfrm>
            <a:off x="990600" y="3581400"/>
            <a:ext cx="7772400" cy="457200"/>
          </a:xfrm>
          <a:prstGeom prst="rect">
            <a:avLst/>
          </a:prstGeom>
        </p:spPr>
        <p:txBody>
          <a:bodyPr vert="horz">
            <a:normAutofit lnSpcReduction="10000"/>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Greedy,</a:t>
            </a:r>
            <a:r>
              <a:rPr kumimoji="0" lang="en-US" sz="2600" b="0" i="0" u="none" strike="noStrike" kern="1200" cap="none" spc="0" normalizeH="0" noProof="0" dirty="0" smtClean="0">
                <a:ln>
                  <a:noFill/>
                </a:ln>
                <a:solidFill>
                  <a:schemeClr val="tx1"/>
                </a:solidFill>
                <a:effectLst/>
                <a:uLnTx/>
                <a:uFillTx/>
                <a:latin typeface="+mn-lt"/>
                <a:ea typeface="+mn-ea"/>
                <a:cs typeface="+mn-cs"/>
              </a:rPr>
              <a:t> recursive partitioning </a:t>
            </a:r>
            <a:r>
              <a:rPr kumimoji="0" lang="en-US" sz="2600" b="0" i="0" u="none" strike="noStrike" kern="1200" cap="none" spc="0" normalizeH="0" noProof="0" dirty="0" smtClean="0">
                <a:ln>
                  <a:noFill/>
                </a:ln>
                <a:solidFill>
                  <a:schemeClr val="tx1"/>
                </a:solidFill>
                <a:effectLst/>
                <a:uLnTx/>
                <a:uFillTx/>
                <a:latin typeface="+mn-lt"/>
                <a:ea typeface="+mn-ea"/>
                <a:cs typeface="+mn-cs"/>
              </a:rPr>
              <a:t>along</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7" name="Picture 6" descr="2.png"/>
          <p:cNvPicPr>
            <a:picLocks noChangeAspect="1"/>
          </p:cNvPicPr>
          <p:nvPr/>
        </p:nvPicPr>
        <p:blipFill>
          <a:blip r:embed="rId3" cstate="print"/>
          <a:stretch>
            <a:fillRect/>
          </a:stretch>
        </p:blipFill>
        <p:spPr>
          <a:xfrm>
            <a:off x="1295400" y="4343400"/>
            <a:ext cx="5191850" cy="1743318"/>
          </a:xfrm>
          <a:prstGeom prst="rect">
            <a:avLst/>
          </a:prstGeom>
        </p:spPr>
      </p:pic>
    </p:spTree>
    <p:extLst>
      <p:ext uri="{BB962C8B-B14F-4D97-AF65-F5344CB8AC3E}">
        <p14:creationId xmlns:p14="http://schemas.microsoft.com/office/powerpoint/2010/main" val="11457001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982" y="304800"/>
            <a:ext cx="8839200" cy="1041400"/>
          </a:xfrm>
        </p:spPr>
        <p:txBody>
          <a:bodyPr/>
          <a:lstStyle/>
          <a:p>
            <a:r>
              <a:rPr lang="en-US" dirty="0" smtClean="0"/>
              <a:t>Recall Idea: Dividing and conquering</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3626" b="50000"/>
          <a:stretch/>
        </p:blipFill>
        <p:spPr>
          <a:xfrm>
            <a:off x="904875" y="2398816"/>
            <a:ext cx="7327414" cy="3392384"/>
          </a:xfrm>
          <a:prstGeom prst="rect">
            <a:avLst/>
          </a:prstGeom>
        </p:spPr>
      </p:pic>
      <p:sp>
        <p:nvSpPr>
          <p:cNvPr id="7" name="TextBox 6"/>
          <p:cNvSpPr txBox="1"/>
          <p:nvPr/>
        </p:nvSpPr>
        <p:spPr>
          <a:xfrm>
            <a:off x="3223881" y="5650468"/>
            <a:ext cx="2976199" cy="369332"/>
          </a:xfrm>
          <a:prstGeom prst="rect">
            <a:avLst/>
          </a:prstGeom>
          <a:noFill/>
        </p:spPr>
        <p:txBody>
          <a:bodyPr wrap="none" rtlCol="0">
            <a:spAutoFit/>
          </a:bodyPr>
          <a:lstStyle/>
          <a:p>
            <a:r>
              <a:rPr lang="en-US" dirty="0" smtClean="0"/>
              <a:t>Number of Team HRs 2012</a:t>
            </a:r>
            <a:endParaRPr lang="en-US" dirty="0"/>
          </a:p>
        </p:txBody>
      </p:sp>
      <p:sp>
        <p:nvSpPr>
          <p:cNvPr id="8" name="TextBox 7"/>
          <p:cNvSpPr txBox="1"/>
          <p:nvPr/>
        </p:nvSpPr>
        <p:spPr>
          <a:xfrm>
            <a:off x="158309" y="3392269"/>
            <a:ext cx="659155" cy="369332"/>
          </a:xfrm>
          <a:prstGeom prst="rect">
            <a:avLst/>
          </a:prstGeom>
          <a:noFill/>
        </p:spPr>
        <p:txBody>
          <a:bodyPr wrap="none" rtlCol="0">
            <a:spAutoFit/>
          </a:bodyPr>
          <a:lstStyle/>
          <a:p>
            <a:r>
              <a:rPr lang="en-US" dirty="0" smtClean="0"/>
              <a:t>ERA</a:t>
            </a:r>
          </a:p>
        </p:txBody>
      </p:sp>
      <p:sp>
        <p:nvSpPr>
          <p:cNvPr id="14" name="TextBox 13"/>
          <p:cNvSpPr txBox="1"/>
          <p:nvPr/>
        </p:nvSpPr>
        <p:spPr>
          <a:xfrm>
            <a:off x="453596" y="1524000"/>
            <a:ext cx="8456161" cy="830997"/>
          </a:xfrm>
          <a:prstGeom prst="rect">
            <a:avLst/>
          </a:prstGeom>
          <a:noFill/>
        </p:spPr>
        <p:txBody>
          <a:bodyPr wrap="none" rtlCol="0">
            <a:spAutoFit/>
          </a:bodyPr>
          <a:lstStyle/>
          <a:p>
            <a:r>
              <a:rPr lang="en-US" sz="2400" b="1" dirty="0" smtClean="0"/>
              <a:t>Where to split so that classification or regression can be</a:t>
            </a:r>
          </a:p>
          <a:p>
            <a:r>
              <a:rPr lang="en-US" sz="2400" b="1" dirty="0" smtClean="0"/>
              <a:t>easy?</a:t>
            </a:r>
            <a:endParaRPr lang="en-US" sz="2400" b="1" dirty="0"/>
          </a:p>
        </p:txBody>
      </p:sp>
    </p:spTree>
    <p:extLst>
      <p:ext uri="{BB962C8B-B14F-4D97-AF65-F5344CB8AC3E}">
        <p14:creationId xmlns:p14="http://schemas.microsoft.com/office/powerpoint/2010/main" val="2308870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8506" b="7082"/>
          <a:stretch/>
        </p:blipFill>
        <p:spPr>
          <a:xfrm>
            <a:off x="2666999" y="1066800"/>
            <a:ext cx="6248401" cy="5462642"/>
          </a:xfrm>
          <a:prstGeom prst="rect">
            <a:avLst/>
          </a:prstGeom>
        </p:spPr>
      </p:pic>
      <p:sp>
        <p:nvSpPr>
          <p:cNvPr id="2" name="Title 1"/>
          <p:cNvSpPr>
            <a:spLocks noGrp="1"/>
          </p:cNvSpPr>
          <p:nvPr>
            <p:ph type="title"/>
          </p:nvPr>
        </p:nvSpPr>
        <p:spPr>
          <a:xfrm>
            <a:off x="152400" y="228600"/>
            <a:ext cx="8839200" cy="1041400"/>
          </a:xfrm>
        </p:spPr>
        <p:txBody>
          <a:bodyPr/>
          <a:lstStyle/>
          <a:p>
            <a:r>
              <a:rPr lang="en-US" dirty="0" smtClean="0"/>
              <a:t> A Classification Tree on WL%</a:t>
            </a:r>
            <a:endParaRPr lang="en-US" dirty="0"/>
          </a:p>
        </p:txBody>
      </p:sp>
      <p:sp>
        <p:nvSpPr>
          <p:cNvPr id="10" name="TextBox 9"/>
          <p:cNvSpPr txBox="1"/>
          <p:nvPr/>
        </p:nvSpPr>
        <p:spPr>
          <a:xfrm>
            <a:off x="790713" y="5109535"/>
            <a:ext cx="2976199" cy="369332"/>
          </a:xfrm>
          <a:prstGeom prst="rect">
            <a:avLst/>
          </a:prstGeom>
          <a:noFill/>
        </p:spPr>
        <p:txBody>
          <a:bodyPr wrap="none" rtlCol="0">
            <a:spAutoFit/>
          </a:bodyPr>
          <a:lstStyle/>
          <a:p>
            <a:r>
              <a:rPr lang="en-US" dirty="0" smtClean="0"/>
              <a:t>Number of Team HRs 2012</a:t>
            </a:r>
            <a:endParaRPr lang="en-US" dirty="0"/>
          </a:p>
        </p:txBody>
      </p:sp>
      <p:sp>
        <p:nvSpPr>
          <p:cNvPr id="36" name="TextBox 35"/>
          <p:cNvSpPr txBox="1"/>
          <p:nvPr/>
        </p:nvSpPr>
        <p:spPr>
          <a:xfrm>
            <a:off x="3505200" y="2226104"/>
            <a:ext cx="2634054" cy="369332"/>
          </a:xfrm>
          <a:prstGeom prst="rect">
            <a:avLst/>
          </a:prstGeom>
          <a:noFill/>
        </p:spPr>
        <p:txBody>
          <a:bodyPr wrap="none" rtlCol="0">
            <a:spAutoFit/>
          </a:bodyPr>
          <a:lstStyle/>
          <a:p>
            <a:r>
              <a:rPr lang="en-US" dirty="0" smtClean="0"/>
              <a:t>10/1 case of -1/1 class </a:t>
            </a:r>
          </a:p>
        </p:txBody>
      </p:sp>
      <p:cxnSp>
        <p:nvCxnSpPr>
          <p:cNvPr id="38" name="Straight Arrow Connector 37"/>
          <p:cNvCxnSpPr/>
          <p:nvPr/>
        </p:nvCxnSpPr>
        <p:spPr bwMode="auto">
          <a:xfrm flipH="1">
            <a:off x="3352800" y="2579132"/>
            <a:ext cx="152400" cy="16406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17961" dir="2700000" algn="ctr" rotWithShape="0">
                    <a:schemeClr val="bg2"/>
                  </a:outerShdw>
                </a:effectLst>
              </a14:hiddenEffects>
            </a:ext>
          </a:extLst>
        </p:spPr>
      </p:cxnSp>
      <p:grpSp>
        <p:nvGrpSpPr>
          <p:cNvPr id="34" name="Group 33"/>
          <p:cNvGrpSpPr/>
          <p:nvPr/>
        </p:nvGrpSpPr>
        <p:grpSpPr>
          <a:xfrm>
            <a:off x="87808" y="3048000"/>
            <a:ext cx="4270413" cy="2077192"/>
            <a:chOff x="715268" y="1636816"/>
            <a:chExt cx="7517021" cy="4154384"/>
          </a:xfrm>
        </p:grpSpPr>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t="3626" b="50000"/>
            <a:stretch/>
          </p:blipFill>
          <p:spPr>
            <a:xfrm>
              <a:off x="904875" y="2398816"/>
              <a:ext cx="7327414" cy="3392384"/>
            </a:xfrm>
            <a:prstGeom prst="rect">
              <a:avLst/>
            </a:prstGeom>
          </p:spPr>
        </p:pic>
        <p:sp>
          <p:nvSpPr>
            <p:cNvPr id="11" name="TextBox 10"/>
            <p:cNvSpPr txBox="1"/>
            <p:nvPr/>
          </p:nvSpPr>
          <p:spPr>
            <a:xfrm>
              <a:off x="715268" y="1636816"/>
              <a:ext cx="659154" cy="369332"/>
            </a:xfrm>
            <a:prstGeom prst="rect">
              <a:avLst/>
            </a:prstGeom>
            <a:noFill/>
          </p:spPr>
          <p:txBody>
            <a:bodyPr wrap="none" rtlCol="0">
              <a:spAutoFit/>
            </a:bodyPr>
            <a:lstStyle/>
            <a:p>
              <a:r>
                <a:rPr lang="en-US" dirty="0" smtClean="0"/>
                <a:t>ERA</a:t>
              </a:r>
            </a:p>
          </p:txBody>
        </p:sp>
        <p:cxnSp>
          <p:nvCxnSpPr>
            <p:cNvPr id="12" name="Straight Connector 11"/>
            <p:cNvCxnSpPr/>
            <p:nvPr/>
          </p:nvCxnSpPr>
          <p:spPr bwMode="auto">
            <a:xfrm>
              <a:off x="1295400" y="4191000"/>
              <a:ext cx="6553200"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auto">
            <a:xfrm>
              <a:off x="4495800" y="4191000"/>
              <a:ext cx="0" cy="10668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p:nvPr/>
          </p:nvCxnSpPr>
          <p:spPr bwMode="auto">
            <a:xfrm flipV="1">
              <a:off x="3657600" y="4191000"/>
              <a:ext cx="0" cy="3810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a:off x="1295400" y="4572000"/>
              <a:ext cx="3200400"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500005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Gordon 101 Allocations and accounts">
  <a:themeElements>
    <a:clrScheme name="">
      <a:dk1>
        <a:srgbClr val="000000"/>
      </a:dk1>
      <a:lt1>
        <a:srgbClr val="FFFFFF"/>
      </a:lt1>
      <a:dk2>
        <a:srgbClr val="081D58"/>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Theme">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20679</TotalTime>
  <Words>2403</Words>
  <Application>Microsoft Office PowerPoint</Application>
  <PresentationFormat>On-screen Show (4:3)</PresentationFormat>
  <Paragraphs>285</Paragraphs>
  <Slides>27</Slides>
  <Notes>8</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Gordon 101 Allocations and accounts</vt:lpstr>
      <vt:lpstr>PowerPoint Presentation</vt:lpstr>
      <vt:lpstr>Definition</vt:lpstr>
      <vt:lpstr>Recall Classification (Regression) Tree</vt:lpstr>
      <vt:lpstr>Recall Classification (Regression) Tree</vt:lpstr>
      <vt:lpstr>Recall Classification (Regression) Tree</vt:lpstr>
      <vt:lpstr>Recall Classification (Regression) Tree</vt:lpstr>
      <vt:lpstr>Decision Trees </vt:lpstr>
      <vt:lpstr>Recall Idea: Dividing and conquering</vt:lpstr>
      <vt:lpstr> A Classification Tree on WL%</vt:lpstr>
      <vt:lpstr> Decision Tree Issue</vt:lpstr>
      <vt:lpstr> Classification Tree w/Bootstrapping</vt:lpstr>
      <vt:lpstr> Classification w/ Bootstraps</vt:lpstr>
      <vt:lpstr> Random Forest </vt:lpstr>
      <vt:lpstr>Construction of Random Forest</vt:lpstr>
      <vt:lpstr>Algorithm</vt:lpstr>
      <vt:lpstr>Random Forest Flow Chart</vt:lpstr>
      <vt:lpstr>Random Forest – Practical Consideration</vt:lpstr>
      <vt:lpstr>New Control Parameter N</vt:lpstr>
      <vt:lpstr>New Control Parameter M</vt:lpstr>
      <vt:lpstr>A Tree or a Forest</vt:lpstr>
      <vt:lpstr> In R: randomForest </vt:lpstr>
      <vt:lpstr>In Python</vt:lpstr>
      <vt:lpstr>Features and Advantages</vt:lpstr>
      <vt:lpstr>Disadvantages</vt:lpstr>
      <vt:lpstr>Additional information</vt:lpstr>
      <vt:lpstr>Summary</vt:lpstr>
      <vt:lpstr>New Measures of Variable Importance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Rodriguez</dc:creator>
  <cp:lastModifiedBy>nbalac</cp:lastModifiedBy>
  <cp:revision>68</cp:revision>
  <dcterms:created xsi:type="dcterms:W3CDTF">2013-10-17T03:56:46Z</dcterms:created>
  <dcterms:modified xsi:type="dcterms:W3CDTF">2015-05-01T13:27:47Z</dcterms:modified>
</cp:coreProperties>
</file>