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602" r:id="rId2"/>
    <p:sldId id="603" r:id="rId3"/>
    <p:sldId id="604" r:id="rId4"/>
    <p:sldId id="605" r:id="rId5"/>
    <p:sldId id="606" r:id="rId6"/>
    <p:sldId id="607" r:id="rId7"/>
    <p:sldId id="610" r:id="rId8"/>
    <p:sldId id="764" r:id="rId9"/>
    <p:sldId id="611" r:id="rId10"/>
    <p:sldId id="612" r:id="rId11"/>
    <p:sldId id="613" r:id="rId12"/>
    <p:sldId id="614" r:id="rId13"/>
    <p:sldId id="615" r:id="rId14"/>
    <p:sldId id="616" r:id="rId15"/>
    <p:sldId id="754" r:id="rId16"/>
    <p:sldId id="617" r:id="rId17"/>
    <p:sldId id="765" r:id="rId18"/>
    <p:sldId id="822" r:id="rId19"/>
    <p:sldId id="620" r:id="rId20"/>
    <p:sldId id="621" r:id="rId21"/>
    <p:sldId id="823" r:id="rId22"/>
    <p:sldId id="618" r:id="rId23"/>
    <p:sldId id="825" r:id="rId24"/>
    <p:sldId id="623" r:id="rId25"/>
    <p:sldId id="624" r:id="rId26"/>
    <p:sldId id="800" r:id="rId27"/>
    <p:sldId id="626" r:id="rId28"/>
    <p:sldId id="766" r:id="rId29"/>
    <p:sldId id="715" r:id="rId30"/>
    <p:sldId id="630" r:id="rId31"/>
    <p:sldId id="845" r:id="rId32"/>
    <p:sldId id="640" r:id="rId33"/>
    <p:sldId id="718" r:id="rId34"/>
    <p:sldId id="847" r:id="rId35"/>
    <p:sldId id="848" r:id="rId36"/>
    <p:sldId id="755" r:id="rId37"/>
    <p:sldId id="656" r:id="rId38"/>
    <p:sldId id="846" r:id="rId39"/>
    <p:sldId id="756" r:id="rId40"/>
    <p:sldId id="821" r:id="rId41"/>
    <p:sldId id="657" r:id="rId42"/>
    <p:sldId id="840" r:id="rId43"/>
    <p:sldId id="841" r:id="rId44"/>
    <p:sldId id="842" r:id="rId45"/>
    <p:sldId id="837" r:id="rId46"/>
    <p:sldId id="646" r:id="rId47"/>
    <p:sldId id="647" r:id="rId48"/>
    <p:sldId id="691" r:id="rId49"/>
    <p:sldId id="866" r:id="rId50"/>
    <p:sldId id="661" r:id="rId51"/>
    <p:sldId id="660" r:id="rId52"/>
    <p:sldId id="767" r:id="rId53"/>
    <p:sldId id="651" r:id="rId54"/>
    <p:sldId id="724" r:id="rId55"/>
    <p:sldId id="725" r:id="rId56"/>
    <p:sldId id="732" r:id="rId57"/>
    <p:sldId id="738" r:id="rId58"/>
    <p:sldId id="739" r:id="rId59"/>
    <p:sldId id="745" r:id="rId60"/>
    <p:sldId id="653" r:id="rId61"/>
    <p:sldId id="723" r:id="rId62"/>
    <p:sldId id="802" r:id="rId63"/>
    <p:sldId id="815" r:id="rId64"/>
    <p:sldId id="850" r:id="rId65"/>
    <p:sldId id="851" r:id="rId66"/>
    <p:sldId id="854" r:id="rId67"/>
    <p:sldId id="855" r:id="rId68"/>
    <p:sldId id="856" r:id="rId69"/>
    <p:sldId id="857" r:id="rId70"/>
    <p:sldId id="858" r:id="rId71"/>
    <p:sldId id="859" r:id="rId72"/>
    <p:sldId id="860" r:id="rId73"/>
    <p:sldId id="861" r:id="rId74"/>
    <p:sldId id="862" r:id="rId75"/>
    <p:sldId id="863" r:id="rId76"/>
    <p:sldId id="864" r:id="rId77"/>
    <p:sldId id="769" r:id="rId78"/>
    <p:sldId id="696" r:id="rId79"/>
    <p:sldId id="698" r:id="rId80"/>
    <p:sldId id="695" r:id="rId81"/>
    <p:sldId id="700" r:id="rId82"/>
    <p:sldId id="702" r:id="rId8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216">
          <p15:clr>
            <a:srgbClr val="A4A3A4"/>
          </p15:clr>
        </p15:guide>
        <p15:guide id="3" orient="horz" pos="3936">
          <p15:clr>
            <a:srgbClr val="A4A3A4"/>
          </p15:clr>
        </p15:guide>
        <p15:guide id="4" pos="2880">
          <p15:clr>
            <a:srgbClr val="A4A3A4"/>
          </p15:clr>
        </p15:guide>
        <p15:guide id="5" pos="1104">
          <p15:clr>
            <a:srgbClr val="A4A3A4"/>
          </p15:clr>
        </p15:guide>
        <p15:guide id="6" pos="98">
          <p15:clr>
            <a:srgbClr val="A4A3A4"/>
          </p15:clr>
        </p15:guide>
        <p15:guide id="7" pos="56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544A3"/>
    <a:srgbClr val="0A628A"/>
    <a:srgbClr val="013095"/>
    <a:srgbClr val="113885"/>
    <a:srgbClr val="133D91"/>
    <a:srgbClr val="133F85"/>
    <a:srgbClr val="002D77"/>
    <a:srgbClr val="00235D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0470" autoAdjust="0"/>
  </p:normalViewPr>
  <p:slideViewPr>
    <p:cSldViewPr>
      <p:cViewPr varScale="1">
        <p:scale>
          <a:sx n="80" d="100"/>
          <a:sy n="80" d="100"/>
        </p:scale>
        <p:origin x="-1464" y="-72"/>
      </p:cViewPr>
      <p:guideLst>
        <p:guide orient="horz" pos="2160"/>
        <p:guide orient="horz" pos="4216"/>
        <p:guide orient="horz" pos="3936"/>
        <p:guide pos="2880"/>
        <p:guide pos="1104"/>
        <p:guide pos="98"/>
        <p:guide pos="56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470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9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4.wmf"/><Relationship Id="rId1" Type="http://schemas.openxmlformats.org/officeDocument/2006/relationships/image" Target="../media/image20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14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3713" cy="4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5" tIns="43775" rIns="87545" bIns="43775" numCol="1" anchor="t" anchorCtr="0" compatLnSpc="1">
            <a:prstTxWarp prst="textNoShape">
              <a:avLst/>
            </a:prstTxWarp>
          </a:bodyPr>
          <a:lstStyle>
            <a:lvl1pPr algn="l" defTabSz="877007" eaLnBrk="0" hangingPunct="0">
              <a:defRPr sz="1200" b="0">
                <a:latin typeface="Helvetica" pitchFamily="-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3032125" cy="4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5" tIns="43775" rIns="87545" bIns="43775" numCol="1" anchor="t" anchorCtr="0" compatLnSpc="1">
            <a:prstTxWarp prst="textNoShape">
              <a:avLst/>
            </a:prstTxWarp>
          </a:bodyPr>
          <a:lstStyle>
            <a:lvl1pPr algn="r" defTabSz="877007" eaLnBrk="0" hangingPunct="0">
              <a:defRPr sz="1200" b="0">
                <a:latin typeface="Helvetica" pitchFamily="-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2728"/>
            <a:ext cx="3033713" cy="4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5" tIns="43775" rIns="87545" bIns="43775" numCol="1" anchor="b" anchorCtr="0" compatLnSpc="1">
            <a:prstTxWarp prst="textNoShape">
              <a:avLst/>
            </a:prstTxWarp>
          </a:bodyPr>
          <a:lstStyle>
            <a:lvl1pPr algn="l" defTabSz="877007" eaLnBrk="0" hangingPunct="0">
              <a:defRPr sz="1200" b="0">
                <a:latin typeface="Helvetica" pitchFamily="-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8782728"/>
            <a:ext cx="3032125" cy="4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5" tIns="43775" rIns="87545" bIns="43775" numCol="1" anchor="b" anchorCtr="0" compatLnSpc="1">
            <a:prstTxWarp prst="textNoShape">
              <a:avLst/>
            </a:prstTxWarp>
          </a:bodyPr>
          <a:lstStyle>
            <a:lvl1pPr algn="r" defTabSz="877007" eaLnBrk="0" hangingPunct="0">
              <a:defRPr sz="1200" b="0">
                <a:latin typeface="Helvetica" pitchFamily="-96" charset="0"/>
              </a:defRPr>
            </a:lvl1pPr>
          </a:lstStyle>
          <a:p>
            <a:pPr>
              <a:defRPr/>
            </a:pPr>
            <a:fld id="{4A3B835A-C0F4-4F48-BF7B-D3ACC7DA4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2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478"/>
            <a:ext cx="5086350" cy="41496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83" tIns="44840" rIns="91283" bIns="44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08513" cy="3457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306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6899BB4-993F-4B03-B83E-3D0E0305223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prep is now its own topic, even books focused on it, defined by its practice , b/c data is so open ended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process is iterative, so that one might </a:t>
            </a:r>
          </a:p>
        </p:txBody>
      </p:sp>
    </p:spTree>
    <p:extLst>
      <p:ext uri="{BB962C8B-B14F-4D97-AF65-F5344CB8AC3E}">
        <p14:creationId xmlns:p14="http://schemas.microsoft.com/office/powerpoint/2010/main" val="1956979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5F58FE0-D116-48F0-8A6F-512B3179869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We will talk about the PIEs in more details</a:t>
            </a:r>
          </a:p>
        </p:txBody>
      </p:sp>
    </p:spTree>
    <p:extLst>
      <p:ext uri="{BB962C8B-B14F-4D97-AF65-F5344CB8AC3E}">
        <p14:creationId xmlns:p14="http://schemas.microsoft.com/office/powerpoint/2010/main" val="63181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6899BB4-993F-4B03-B83E-3D0E030522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prep is now its own topic, even books focused on it, defined by its practice , b/c data is so open ended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process is iterative, so that one might </a:t>
            </a:r>
          </a:p>
        </p:txBody>
      </p:sp>
    </p:spTree>
    <p:extLst>
      <p:ext uri="{BB962C8B-B14F-4D97-AF65-F5344CB8AC3E}">
        <p14:creationId xmlns:p14="http://schemas.microsoft.com/office/powerpoint/2010/main" val="639378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9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5F58FE0-D116-48F0-8A6F-512B3179869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We will talk about the PIEs in more details</a:t>
            </a:r>
          </a:p>
        </p:txBody>
      </p:sp>
    </p:spTree>
    <p:extLst>
      <p:ext uri="{BB962C8B-B14F-4D97-AF65-F5344CB8AC3E}">
        <p14:creationId xmlns:p14="http://schemas.microsoft.com/office/powerpoint/2010/main" val="960917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5F58FE0-D116-48F0-8A6F-512B3179869A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We will talk about the PIEs in more details</a:t>
            </a:r>
          </a:p>
        </p:txBody>
      </p:sp>
    </p:spTree>
    <p:extLst>
      <p:ext uri="{BB962C8B-B14F-4D97-AF65-F5344CB8AC3E}">
        <p14:creationId xmlns:p14="http://schemas.microsoft.com/office/powerpoint/2010/main" val="201038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5F58FE0-D116-48F0-8A6F-512B3179869A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We will talk about the PIEs in more details</a:t>
            </a:r>
          </a:p>
        </p:txBody>
      </p:sp>
    </p:spTree>
    <p:extLst>
      <p:ext uri="{BB962C8B-B14F-4D97-AF65-F5344CB8AC3E}">
        <p14:creationId xmlns:p14="http://schemas.microsoft.com/office/powerpoint/2010/main" val="429970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5F58FE0-D116-48F0-8A6F-512B3179869A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We will talk about the PIEs in more details</a:t>
            </a:r>
          </a:p>
        </p:txBody>
      </p:sp>
    </p:spTree>
    <p:extLst>
      <p:ext uri="{BB962C8B-B14F-4D97-AF65-F5344CB8AC3E}">
        <p14:creationId xmlns:p14="http://schemas.microsoft.com/office/powerpoint/2010/main" val="2865271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5F58FE0-D116-48F0-8A6F-512B3179869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019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6899BB4-993F-4B03-B83E-3D0E0305223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prep is now its own topic, even books focused on it, defined by its practice , b/c data is so open ended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process is iterative, so that one might </a:t>
            </a:r>
          </a:p>
        </p:txBody>
      </p:sp>
    </p:spTree>
    <p:extLst>
      <p:ext uri="{BB962C8B-B14F-4D97-AF65-F5344CB8AC3E}">
        <p14:creationId xmlns:p14="http://schemas.microsoft.com/office/powerpoint/2010/main" val="2436180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Look at data summaries</a:t>
            </a:r>
          </a:p>
          <a:p>
            <a:pPr lvl="2"/>
            <a:r>
              <a:rPr lang="en-US" altLang="en-US" dirty="0" smtClean="0"/>
              <a:t>Check ranges, types, and missing </a:t>
            </a:r>
            <a:r>
              <a:rPr lang="en-US" altLang="en-US" dirty="0" err="1" smtClean="0"/>
              <a:t>percents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Visualize the distribution</a:t>
            </a:r>
          </a:p>
          <a:p>
            <a:pPr lvl="2"/>
            <a:r>
              <a:rPr lang="en-US" altLang="en-US" dirty="0" smtClean="0"/>
              <a:t>Check skews, outliers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5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5F58FE0-D116-48F0-8A6F-512B3179869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We will talk about the PIEs in more details</a:t>
            </a:r>
          </a:p>
        </p:txBody>
      </p:sp>
    </p:spTree>
    <p:extLst>
      <p:ext uri="{BB962C8B-B14F-4D97-AF65-F5344CB8AC3E}">
        <p14:creationId xmlns:p14="http://schemas.microsoft.com/office/powerpoint/2010/main" val="235657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6" tIns="43658" rIns="87316" bIns="43658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BAD377-F5F0-4290-9DD1-86CFA84C7504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187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- (assuming the tasks in classification—not effective when the percentage of missing values per attribute varies considerably.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B66E5BF-3381-4223-80D0-64675D3B3DC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- (assuming the tasks in classification—not effective when the percentage of missing values per attribute varies considerably.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820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B66E5BF-3381-4223-80D0-64675D3B3DC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- (assuming the tasks in classification—not effective when the percentage of missing values per attribute varies considerably.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2726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B66E5BF-3381-4223-80D0-64675D3B3DC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- (assuming the tasks in classification—not effective when the percentage of missing values per attribute varies considerably.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6534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B66E5BF-3381-4223-80D0-64675D3B3DCA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- (assuming the tasks in classification—not effective when the percentage of missing values per attribute varies considerably.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5578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B66E5BF-3381-4223-80D0-64675D3B3DCA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- (assuming the tasks in classification—not effective when the percentage of missing values per attribute varies considerably.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2049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6899BB4-993F-4B03-B83E-3D0E03052231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prep is now its own topic, even books focused on it, defined by its practice , b/c data is so open ended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process is iterative, so that one might </a:t>
            </a:r>
          </a:p>
        </p:txBody>
      </p:sp>
    </p:spTree>
    <p:extLst>
      <p:ext uri="{BB962C8B-B14F-4D97-AF65-F5344CB8AC3E}">
        <p14:creationId xmlns:p14="http://schemas.microsoft.com/office/powerpoint/2010/main" val="2481328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6899BB4-993F-4B03-B83E-3D0E03052231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prep is now its own topic, even books focused on it, defined by its practice , b/c data is so open ended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process is iterative, so that one might </a:t>
            </a:r>
          </a:p>
        </p:txBody>
      </p:sp>
    </p:spTree>
    <p:extLst>
      <p:ext uri="{BB962C8B-B14F-4D97-AF65-F5344CB8AC3E}">
        <p14:creationId xmlns:p14="http://schemas.microsoft.com/office/powerpoint/2010/main" val="2369579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166555B-248F-4562-A9EE-4CD0DF525AB7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smtClean="0"/>
              <a:t>Feature selection:</a:t>
            </a:r>
          </a:p>
          <a:p>
            <a:pPr lvl="1"/>
            <a:r>
              <a:rPr lang="en-US" smtClean="0"/>
              <a:t>-Select a minimum set of features </a:t>
            </a:r>
            <a:r>
              <a:rPr lang="en-US" smtClean="0">
                <a:sym typeface="Symbol" pitchFamily="18" charset="2"/>
              </a:rPr>
              <a:t>such that the probability distribution of different classes given the values for those features is as close as possible to the original distribution given the values of all features</a:t>
            </a:r>
          </a:p>
          <a:p>
            <a:pPr lvl="1"/>
            <a:r>
              <a:rPr lang="en-US" smtClean="0">
                <a:sym typeface="Symbol" pitchFamily="18" charset="2"/>
              </a:rPr>
              <a:t>-reduce # of patterns in the patterns, easier to understand</a:t>
            </a:r>
          </a:p>
        </p:txBody>
      </p:sp>
    </p:spTree>
    <p:extLst>
      <p:ext uri="{BB962C8B-B14F-4D97-AF65-F5344CB8AC3E}">
        <p14:creationId xmlns:p14="http://schemas.microsoft.com/office/powerpoint/2010/main" val="4275598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166555B-248F-4562-A9EE-4CD0DF525AB7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smtClean="0"/>
              <a:t>Feature selection:</a:t>
            </a:r>
          </a:p>
          <a:p>
            <a:pPr lvl="1"/>
            <a:r>
              <a:rPr lang="en-US" smtClean="0"/>
              <a:t>-Select a minimum set of features </a:t>
            </a:r>
            <a:r>
              <a:rPr lang="en-US" smtClean="0">
                <a:sym typeface="Symbol" pitchFamily="18" charset="2"/>
              </a:rPr>
              <a:t>such that the probability distribution of different classes given the values for those features is as close as possible to the original distribution given the values of all features</a:t>
            </a:r>
          </a:p>
          <a:p>
            <a:pPr lvl="1"/>
            <a:r>
              <a:rPr lang="en-US" smtClean="0">
                <a:sym typeface="Symbol" pitchFamily="18" charset="2"/>
              </a:rPr>
              <a:t>-reduce # of patterns in the patterns, easier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44710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2323312-11AE-4104-9D4A-226C8002FE5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61" y="4379902"/>
            <a:ext cx="5086284" cy="4148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So, what does good quality data look like?</a:t>
            </a:r>
          </a:p>
        </p:txBody>
      </p:sp>
    </p:spTree>
    <p:extLst>
      <p:ext uri="{BB962C8B-B14F-4D97-AF65-F5344CB8AC3E}">
        <p14:creationId xmlns:p14="http://schemas.microsoft.com/office/powerpoint/2010/main" val="273884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6899BB4-993F-4B03-B83E-3D0E03052231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prep is now its own topic, even books focused on it, defined by its practice , b/c data is so open ended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process is iterative, so that one might </a:t>
            </a:r>
          </a:p>
        </p:txBody>
      </p:sp>
    </p:spTree>
    <p:extLst>
      <p:ext uri="{BB962C8B-B14F-4D97-AF65-F5344CB8AC3E}">
        <p14:creationId xmlns:p14="http://schemas.microsoft.com/office/powerpoint/2010/main" val="194508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</p:spPr>
        <p:txBody>
          <a:bodyPr lIns="90426" tIns="45212" rIns="90426" bIns="45212"/>
          <a:lstStyle/>
          <a:p>
            <a:pPr>
              <a:defRPr/>
            </a:pPr>
            <a:fld id="{DE566BC6-E8C0-44EF-9417-3CF9DBDDEEA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4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6899BB4-993F-4B03-B83E-3D0E0305223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prep is now its own topic, even books focused on it, defined by its practice , b/c data is so open ended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process is iterative, so that one might </a:t>
            </a:r>
          </a:p>
        </p:txBody>
      </p:sp>
    </p:spTree>
    <p:extLst>
      <p:ext uri="{BB962C8B-B14F-4D97-AF65-F5344CB8AC3E}">
        <p14:creationId xmlns:p14="http://schemas.microsoft.com/office/powerpoint/2010/main" val="211914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537E13B-3C8E-4A5C-8EB8-9AC22B624D7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61" y="4379902"/>
            <a:ext cx="5086284" cy="4148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2000"/>
              <a:t>Knowledge discovery in Databases (KDD) is a </a:t>
            </a:r>
            <a:r>
              <a:rPr lang="en-US" sz="2400"/>
              <a:t>non-trivial process of identifying, valid, novel, potentially useful and ultimately understandable patterns in data stored in large databases, data warehouses, and other massive information repositories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000"/>
              <a:t>Data preparation:</a:t>
            </a:r>
          </a:p>
          <a:p>
            <a:pPr eaLnBrk="1" hangingPunct="1"/>
            <a:r>
              <a:rPr lang="en-US" sz="2000"/>
              <a:t>Cleaning- remove noise and inconsistent data</a:t>
            </a:r>
          </a:p>
          <a:p>
            <a:pPr eaLnBrk="1" hangingPunct="1"/>
            <a:r>
              <a:rPr lang="en-US" sz="2000"/>
              <a:t>Filtering, Integration – multiple data sources may be combined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9271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5F58FE0-D116-48F0-8A6F-512B3179869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part of the overall KDD process is from data to </a:t>
            </a:r>
            <a:r>
              <a:rPr lang="en-US" baseline="0" dirty="0" err="1" smtClean="0"/>
              <a:t>trainning</a:t>
            </a:r>
            <a:r>
              <a:rPr lang="en-US" baseline="0" dirty="0" smtClean="0"/>
              <a:t> data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(and in fact, it will be training data , test data, and the training data may have validation data)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77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4C1F1B-AAF9-463B-8ED2-6FE19C31CE8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489" y="4379902"/>
            <a:ext cx="6393970" cy="4148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400"/>
              <a:t>The input to a machine learning scheme is a set of instances</a:t>
            </a:r>
          </a:p>
          <a:p>
            <a:r>
              <a:rPr lang="en-US" sz="2400"/>
              <a:t>The instances are the things that are to be classified, associated, clustered…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9130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9FD8504-28AE-46DE-979A-56BABA3DC15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0" y="0"/>
            <a:ext cx="2355850" cy="1766888"/>
          </a:xfrm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" y="1997100"/>
            <a:ext cx="6702458" cy="6530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dirty="0"/>
              <a:t>Each individual, independent instance that provides the input to the machine learning is characterized by it’s values on a fixed predefined set of features of attributes</a:t>
            </a:r>
          </a:p>
          <a:p>
            <a:r>
              <a:rPr lang="en-US" sz="2000" dirty="0"/>
              <a:t>The instances are rows of the tables and attributes are columns</a:t>
            </a:r>
          </a:p>
          <a:p>
            <a:r>
              <a:rPr lang="en-US" sz="2000" dirty="0"/>
              <a:t>What if different instances have different features?</a:t>
            </a:r>
          </a:p>
          <a:p>
            <a:r>
              <a:rPr lang="en-US" sz="2000" dirty="0"/>
              <a:t>If instances were transportation vehicles:</a:t>
            </a:r>
          </a:p>
          <a:p>
            <a:r>
              <a:rPr lang="en-US" sz="2000" dirty="0"/>
              <a:t>number of wheels - for the ship</a:t>
            </a:r>
          </a:p>
          <a:p>
            <a:r>
              <a:rPr lang="en-US" sz="2000" dirty="0"/>
              <a:t>number of masts - for land vehicles?</a:t>
            </a:r>
          </a:p>
          <a:p>
            <a:endParaRPr lang="en-US" sz="2000" dirty="0"/>
          </a:p>
          <a:p>
            <a:r>
              <a:rPr lang="en-US" sz="2000" dirty="0"/>
              <a:t>Spouses name depends on married or not</a:t>
            </a:r>
          </a:p>
          <a:p>
            <a:endParaRPr lang="en-US" sz="2000" dirty="0"/>
          </a:p>
          <a:p>
            <a:r>
              <a:rPr lang="en-US" sz="2000" dirty="0"/>
              <a:t>The value of an attribute for a particular instance is a measurement of the quantity the </a:t>
            </a:r>
            <a:r>
              <a:rPr lang="en-US" sz="2000" dirty="0" err="1"/>
              <a:t>the</a:t>
            </a:r>
            <a:r>
              <a:rPr lang="en-US" sz="2000" dirty="0"/>
              <a:t> attribute refers to.  There is a broad distinction between the attributes that are numeric and nominal.</a:t>
            </a:r>
          </a:p>
          <a:p>
            <a:endParaRPr lang="en-US" sz="2000" dirty="0"/>
          </a:p>
          <a:p>
            <a:r>
              <a:rPr lang="en-US" sz="2000" dirty="0"/>
              <a:t>Continuous - real or integer valued</a:t>
            </a:r>
          </a:p>
          <a:p>
            <a:r>
              <a:rPr lang="en-US" sz="2000" dirty="0"/>
              <a:t>Nominal take on values In a pre specified, finite set of possibilities and </a:t>
            </a:r>
            <a:r>
              <a:rPr lang="en-US" sz="2000" dirty="0" err="1"/>
              <a:t>ae</a:t>
            </a:r>
            <a:r>
              <a:rPr lang="en-US" sz="2000" dirty="0"/>
              <a:t> sometimes called categorical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525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917" y="8757932"/>
            <a:ext cx="3004716" cy="460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2" rIns="90426" bIns="45212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9288" indent="-27280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91210" indent="-21824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7694" indent="-21824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64179" indent="-21824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00662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37147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73631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10115" indent="-2182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5F58FE0-D116-48F0-8A6F-512B3179869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We will talk about the PIEs in more details</a:t>
            </a:r>
          </a:p>
        </p:txBody>
      </p:sp>
    </p:spTree>
    <p:extLst>
      <p:ext uri="{BB962C8B-B14F-4D97-AF65-F5344CB8AC3E}">
        <p14:creationId xmlns:p14="http://schemas.microsoft.com/office/powerpoint/2010/main" val="162971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02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2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12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577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64968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62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830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62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984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9627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86388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839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endParaRPr lang="en-US">
              <a:latin typeface="Helvetica" pitchFamily="-96" charset="0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8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endParaRPr lang="en-US">
              <a:latin typeface="Helvetica" pitchFamily="-96" charset="0"/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 flipV="1">
            <a:off x="1752600" y="6400800"/>
            <a:ext cx="5943600" cy="74612"/>
          </a:xfrm>
          <a:prstGeom prst="rect">
            <a:avLst/>
          </a:prstGeom>
          <a:solidFill>
            <a:srgbClr val="1544A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endParaRPr lang="en-US">
              <a:latin typeface="Helvetica" pitchFamily="-96" charset="0"/>
            </a:endParaRPr>
          </a:p>
        </p:txBody>
      </p:sp>
      <p:pic>
        <p:nvPicPr>
          <p:cNvPr id="1033" name="Picture 5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62" y="6270970"/>
            <a:ext cx="809312" cy="19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5" y="6254496"/>
            <a:ext cx="15258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763" y="6501400"/>
            <a:ext cx="1225217" cy="22860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04" y="6492240"/>
            <a:ext cx="348279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1544A3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itchFamily="-96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itchFamily="-96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itchFamily="-96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itchFamily="-96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itchFamily="-96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itchFamily="-96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itchFamily="-96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itchFamily="-96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 pitchFamily="34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pitchFamily="34" charset="0"/>
          <a:cs typeface="Helvetica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-9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-9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-9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-96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9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4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book3000.com/Data-Preparation-for-Data-Mining_88909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18478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Preparation for Data Mining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07575" y="3313785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MAS DSE </a:t>
            </a:r>
          </a:p>
          <a:p>
            <a:pPr eaLnBrk="1" hangingPunct="1">
              <a:defRPr/>
            </a:pPr>
            <a:r>
              <a:rPr lang="en-US" dirty="0" smtClean="0"/>
              <a:t>April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770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From Data Source To Algorithm Input</a:t>
            </a:r>
            <a:endParaRPr lang="en-US" sz="4000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33400" y="2209800"/>
            <a:ext cx="1600200" cy="609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505200" y="2374900"/>
            <a:ext cx="2454275" cy="8382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2625" y="2335213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Database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640063" y="1676400"/>
            <a:ext cx="2103437" cy="914400"/>
          </a:xfrm>
          <a:prstGeom prst="flowChartMultidocumen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657600" y="2392065"/>
            <a:ext cx="227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Data Preparation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629400" y="1905000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Training Data</a:t>
            </a: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6096000" y="2438400"/>
            <a:ext cx="457200" cy="3317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V="1">
            <a:off x="2590800" y="27432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85800" y="2362200"/>
            <a:ext cx="1600200" cy="609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835025" y="2487613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Database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38200" y="2514600"/>
            <a:ext cx="1600200" cy="609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987425" y="2640013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Database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255" y="3685401"/>
            <a:ext cx="29546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User Decides: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Selection Criteria –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Joins =&gt; </a:t>
            </a:r>
            <a:r>
              <a:rPr lang="en-US" sz="1800" dirty="0" err="1" smtClean="0"/>
              <a:t>denormalize</a:t>
            </a:r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How much data?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Depends on needs and </a:t>
            </a:r>
          </a:p>
          <a:p>
            <a:r>
              <a:rPr lang="en-US" sz="1800" dirty="0"/>
              <a:t>d</a:t>
            </a:r>
            <a:r>
              <a:rPr lang="en-US" sz="1800" dirty="0" smtClean="0"/>
              <a:t>omain knowledge about</a:t>
            </a:r>
          </a:p>
          <a:p>
            <a:r>
              <a:rPr lang="en-US" sz="1800" dirty="0"/>
              <a:t>w</a:t>
            </a:r>
            <a:r>
              <a:rPr lang="en-US" sz="1800" dirty="0" smtClean="0"/>
              <a:t>hat’s relevant</a:t>
            </a:r>
          </a:p>
          <a:p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054489" y="3962400"/>
            <a:ext cx="40945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User Performs: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Cleaning data and Transformations</a:t>
            </a:r>
          </a:p>
          <a:p>
            <a:endParaRPr lang="en-US" sz="1800" dirty="0"/>
          </a:p>
          <a:p>
            <a:r>
              <a:rPr lang="en-US" sz="1800" dirty="0" smtClean="0"/>
              <a:t>Depends on domain knowledge, </a:t>
            </a:r>
          </a:p>
          <a:p>
            <a:r>
              <a:rPr lang="en-US" sz="1800" dirty="0" smtClean="0"/>
              <a:t>data itself and possibly on</a:t>
            </a:r>
          </a:p>
          <a:p>
            <a:r>
              <a:rPr lang="en-US" sz="1800" dirty="0" smtClean="0"/>
              <a:t>algorithms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629400" y="2743200"/>
            <a:ext cx="2103437" cy="914400"/>
          </a:xfrm>
          <a:prstGeom prst="flowChartMultidocumen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096000" y="2971799"/>
            <a:ext cx="457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629400" y="2971800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Test </a:t>
            </a:r>
            <a:r>
              <a:rPr lang="en-US" sz="2400" dirty="0">
                <a:latin typeface="Times New Roman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72771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Data consists of: </a:t>
            </a:r>
          </a:p>
          <a:p>
            <a:pPr marL="457200" lvl="1" indent="0">
              <a:buNone/>
            </a:pPr>
            <a:r>
              <a:rPr lang="en-US" dirty="0" smtClean="0"/>
              <a:t>Examples, observations, measurements, events, transactions, records..</a:t>
            </a:r>
          </a:p>
          <a:p>
            <a:endParaRPr lang="en-US" dirty="0" smtClean="0"/>
          </a:p>
          <a:p>
            <a:r>
              <a:rPr lang="en-US" dirty="0" smtClean="0"/>
              <a:t>Data can be: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Structured (e.g. database rows) or unstructured (e.g. text)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6846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What 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Algorithms Consume?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815387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Instance = </a:t>
            </a:r>
            <a:r>
              <a:rPr lang="en-US" sz="2800" dirty="0"/>
              <a:t>specific </a:t>
            </a:r>
            <a:r>
              <a:rPr lang="en-US" sz="2800" dirty="0" smtClean="0"/>
              <a:t>example</a:t>
            </a: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</a:t>
            </a:r>
            <a:r>
              <a:rPr lang="en-US" sz="2400" dirty="0" smtClean="0"/>
              <a:t>hing </a:t>
            </a:r>
            <a:r>
              <a:rPr lang="en-US" sz="2400" dirty="0"/>
              <a:t>to be classified, associated, or </a:t>
            </a:r>
            <a:r>
              <a:rPr lang="en-US" sz="2400" dirty="0" smtClean="0"/>
              <a:t>clustered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nstances may be labeled as a class, or as an outcome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If no labels available you can either do unsupervised learning or try to get labels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S</a:t>
            </a:r>
            <a:r>
              <a:rPr lang="en-US" sz="2800" dirty="0" smtClean="0"/>
              <a:t>et </a:t>
            </a:r>
            <a:r>
              <a:rPr lang="en-US" sz="2800" dirty="0"/>
              <a:t>of </a:t>
            </a:r>
            <a:r>
              <a:rPr lang="en-US" sz="2800" dirty="0" smtClean="0"/>
              <a:t>instances </a:t>
            </a:r>
            <a:r>
              <a:rPr lang="en-US" dirty="0" smtClean="0"/>
              <a:t>comprise the input </a:t>
            </a:r>
            <a:r>
              <a:rPr lang="en-US" sz="2800" dirty="0" smtClean="0"/>
              <a:t>dataset</a:t>
            </a: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Often r</a:t>
            </a:r>
            <a:r>
              <a:rPr lang="en-US" sz="2400" dirty="0" smtClean="0"/>
              <a:t>epresented </a:t>
            </a:r>
            <a:r>
              <a:rPr lang="en-US" sz="2400" dirty="0"/>
              <a:t>as a </a:t>
            </a:r>
            <a:r>
              <a:rPr lang="en-US" dirty="0" smtClean="0"/>
              <a:t>single </a:t>
            </a:r>
            <a:r>
              <a:rPr lang="en-US" sz="2400" dirty="0" smtClean="0"/>
              <a:t>flat file or </a:t>
            </a:r>
            <a:r>
              <a:rPr lang="en-US" sz="2400" i="1" dirty="0" smtClean="0"/>
              <a:t>data matrix</a:t>
            </a:r>
            <a:endParaRPr lang="en-US" sz="2400" i="1" dirty="0"/>
          </a:p>
          <a:p>
            <a:pPr>
              <a:lnSpc>
                <a:spcPct val="90000"/>
              </a:lnSpc>
              <a:defRPr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68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Algorithm Input Detail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393535"/>
            <a:ext cx="8815387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Each instance </a:t>
            </a:r>
            <a:r>
              <a:rPr lang="en-US" sz="2800" dirty="0" smtClean="0"/>
              <a:t>described by a predefined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set </a:t>
            </a:r>
            <a:r>
              <a:rPr lang="en-US" sz="2800" dirty="0"/>
              <a:t>of </a:t>
            </a:r>
            <a:r>
              <a:rPr lang="en-US" sz="2800" dirty="0" smtClean="0"/>
              <a:t>“</a:t>
            </a:r>
            <a:r>
              <a:rPr lang="en-US" sz="2800" dirty="0"/>
              <a:t>attributes</a:t>
            </a:r>
            <a:r>
              <a:rPr lang="en-US" sz="2800" dirty="0" smtClean="0"/>
              <a:t>” or “</a:t>
            </a:r>
            <a:r>
              <a:rPr lang="en-US" dirty="0" smtClean="0"/>
              <a:t>var</a:t>
            </a:r>
            <a:r>
              <a:rPr lang="en-US" sz="2800" dirty="0" smtClean="0"/>
              <a:t>iables”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Attributes’ values, or it’s existence, may or may not be dependent on each other</a:t>
            </a: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e</a:t>
            </a:r>
            <a:r>
              <a:rPr lang="en-US" dirty="0" smtClean="0"/>
              <a:t>.g. height and weight may be correlated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e</a:t>
            </a:r>
            <a:r>
              <a:rPr lang="en-US" dirty="0" smtClean="0"/>
              <a:t>.g. spouse name depends on marital status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endParaRPr lang="en-US" sz="2800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07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Terms from database to math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27959"/>
              </p:ext>
            </p:extLst>
          </p:nvPr>
        </p:nvGraphicFramePr>
        <p:xfrm>
          <a:off x="846715" y="2468875"/>
          <a:ext cx="2342706" cy="211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902"/>
                <a:gridCol w="780902"/>
                <a:gridCol w="780902"/>
              </a:tblGrid>
              <a:tr h="601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Cells…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16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16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615" y="2084915"/>
            <a:ext cx="399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Attributes (i.e. columns) ….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-15667" y="2622494"/>
            <a:ext cx="869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Rows</a:t>
            </a:r>
          </a:p>
          <a:p>
            <a:r>
              <a:rPr lang="en-US" sz="2000" dirty="0" smtClean="0"/>
              <a:t>…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83650" y="1547155"/>
            <a:ext cx="102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TABLE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917645" y="1700775"/>
            <a:ext cx="3341235" cy="2797280"/>
            <a:chOff x="4994455" y="1684715"/>
            <a:chExt cx="3341235" cy="2797280"/>
          </a:xfrm>
        </p:grpSpPr>
        <p:sp>
          <p:nvSpPr>
            <p:cNvPr id="6" name="Rectangle 5"/>
            <p:cNvSpPr/>
            <p:nvPr/>
          </p:nvSpPr>
          <p:spPr bwMode="auto">
            <a:xfrm>
              <a:off x="4994455" y="2491220"/>
              <a:ext cx="3341235" cy="19747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effectLst/>
                <a:latin typeface="Helvetica" pitchFamily="-96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685745" y="2491220"/>
              <a:ext cx="0" cy="19747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338630" y="2507280"/>
              <a:ext cx="0" cy="19747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029920" y="2507280"/>
              <a:ext cx="0" cy="19747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644400" y="2507280"/>
              <a:ext cx="0" cy="19747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994455" y="3160165"/>
              <a:ext cx="33412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994455" y="3774645"/>
              <a:ext cx="33412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5737856" y="1684715"/>
              <a:ext cx="18877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 MATRIX</a:t>
              </a:r>
              <a:endParaRPr lang="en-US" sz="2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17645" y="2123230"/>
            <a:ext cx="170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Variables ….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611875" y="2622495"/>
            <a:ext cx="1367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Instances</a:t>
            </a:r>
          </a:p>
          <a:p>
            <a:r>
              <a:rPr lang="en-US" sz="2000" dirty="0" smtClean="0"/>
              <a:t>…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9905" y="5349250"/>
            <a:ext cx="772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ttributes in the database relate to variables in the data matrix</a:t>
            </a:r>
          </a:p>
        </p:txBody>
      </p:sp>
    </p:spTree>
    <p:extLst>
      <p:ext uri="{BB962C8B-B14F-4D97-AF65-F5344CB8AC3E}">
        <p14:creationId xmlns:p14="http://schemas.microsoft.com/office/powerpoint/2010/main" val="2404265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Terms  database to math</a:t>
            </a:r>
            <a:endParaRPr lang="en-US" sz="4000" dirty="0"/>
          </a:p>
        </p:txBody>
      </p:sp>
      <p:sp>
        <p:nvSpPr>
          <p:cNvPr id="4" name="Cube 3"/>
          <p:cNvSpPr/>
          <p:nvPr/>
        </p:nvSpPr>
        <p:spPr bwMode="auto">
          <a:xfrm>
            <a:off x="731500" y="3297724"/>
            <a:ext cx="2600511" cy="2205145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070" y="1662370"/>
            <a:ext cx="42963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TABLES can 2 or more</a:t>
            </a:r>
          </a:p>
          <a:p>
            <a:r>
              <a:rPr lang="en-US" sz="2000" dirty="0" smtClean="0"/>
              <a:t>dimensions (multi-way) given by </a:t>
            </a:r>
          </a:p>
          <a:p>
            <a:r>
              <a:rPr lang="en-US" sz="2000" dirty="0" smtClean="0"/>
              <a:t>discrete attributes called Factors</a:t>
            </a:r>
          </a:p>
          <a:p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97082" y="4427530"/>
            <a:ext cx="0" cy="1017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749482" y="5597345"/>
            <a:ext cx="105735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2920585" y="5143714"/>
            <a:ext cx="411426" cy="397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54690" y="5656490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Dimensions 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41711" y="1662370"/>
            <a:ext cx="3880293" cy="3497404"/>
            <a:chOff x="4802430" y="984591"/>
            <a:chExt cx="3880293" cy="3497404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994455" y="2491220"/>
              <a:ext cx="3341235" cy="19747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effectLst/>
                <a:latin typeface="Helvetica" pitchFamily="-96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5685745" y="2491220"/>
              <a:ext cx="0" cy="19747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6338630" y="2507280"/>
              <a:ext cx="0" cy="19747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029920" y="2507280"/>
              <a:ext cx="0" cy="19747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7644400" y="2507280"/>
              <a:ext cx="0" cy="19747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994455" y="3160165"/>
              <a:ext cx="33412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994455" y="3774645"/>
              <a:ext cx="33412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4802430" y="984591"/>
              <a:ext cx="38802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 DATA MATRIX each variable</a:t>
              </a:r>
            </a:p>
            <a:p>
              <a:r>
                <a:rPr lang="en-US" sz="2000" dirty="0" smtClean="0"/>
                <a:t>is a dimension in </a:t>
              </a:r>
            </a:p>
            <a:p>
              <a:r>
                <a:rPr lang="en-US" sz="2000" dirty="0" smtClean="0"/>
                <a:t>some coordinate space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416910" y="2768889"/>
            <a:ext cx="2566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dirty="0" smtClean="0"/>
              <a:t>1       x2       x3   ….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42305" y="3297725"/>
            <a:ext cx="16097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Row Vector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s a</a:t>
            </a:r>
          </a:p>
          <a:p>
            <a:r>
              <a:rPr lang="en-US" sz="2000" dirty="0" smtClean="0"/>
              <a:t>Coordinate</a:t>
            </a:r>
          </a:p>
          <a:p>
            <a:r>
              <a:rPr lang="en-US" sz="2000" dirty="0" smtClean="0"/>
              <a:t>Pt. ….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52676" y="5333324"/>
            <a:ext cx="5032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Matrix Variables can also be Factors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Factor Tables can also be treated</a:t>
            </a:r>
          </a:p>
          <a:p>
            <a:r>
              <a:rPr lang="en-US" sz="2000" dirty="0" smtClean="0"/>
              <a:t>mathematically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2296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Variables and Features terms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Variables and their transformations are features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Instance labels are outcomes or dependent variables (as in supervised learning)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No instance labels available then use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441998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152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070" y="1547155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Motivation and Goals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data?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Data Preparation: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Organizing data (structural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Preprocessing   (data value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Variables and </a:t>
            </a:r>
            <a:r>
              <a:rPr lang="en-US" dirty="0"/>
              <a:t>Descriptive </a:t>
            </a:r>
            <a:r>
              <a:rPr lang="en-US" dirty="0" smtClean="0"/>
              <a:t>Statistics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Data Matrix 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Outliers, Anomalies, and Visualizations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700566" y="2968140"/>
            <a:ext cx="693094" cy="345645"/>
          </a:xfrm>
          <a:prstGeom prst="rightArrow">
            <a:avLst>
              <a:gd name="adj1" fmla="val 64496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0952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to Data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gather all relevant information into each instance in one data matrix</a:t>
            </a:r>
          </a:p>
          <a:p>
            <a:pPr lvl="1"/>
            <a:r>
              <a:rPr lang="en-US" dirty="0" smtClean="0"/>
              <a:t>Typical models are:    </a:t>
            </a:r>
            <a:r>
              <a:rPr lang="en-US" i="1" dirty="0" smtClean="0"/>
              <a:t>instance outcomes = F(row values)</a:t>
            </a:r>
          </a:p>
          <a:p>
            <a:endParaRPr lang="en-US" dirty="0" smtClean="0"/>
          </a:p>
          <a:p>
            <a:r>
              <a:rPr lang="en-US" dirty="0" smtClean="0"/>
              <a:t>Key: the functions you model and questions you </a:t>
            </a:r>
            <a:r>
              <a:rPr lang="en-US" smtClean="0"/>
              <a:t>pose determine </a:t>
            </a:r>
            <a:r>
              <a:rPr lang="en-US" dirty="0" smtClean="0"/>
              <a:t>what variables are bought together and how they are presented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16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Organizing data example</a:t>
            </a:r>
            <a:endParaRPr lang="en-US" sz="40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86089"/>
              </p:ext>
            </p:extLst>
          </p:nvPr>
        </p:nvGraphicFramePr>
        <p:xfrm>
          <a:off x="808310" y="4343400"/>
          <a:ext cx="27432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1"/>
                <a:gridCol w="1045029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95016"/>
              </p:ext>
            </p:extLst>
          </p:nvPr>
        </p:nvGraphicFramePr>
        <p:xfrm>
          <a:off x="762000" y="1676400"/>
          <a:ext cx="571817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44"/>
                <a:gridCol w="1694656"/>
                <a:gridCol w="1164432"/>
                <a:gridCol w="1429544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Acme Mower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 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Acme Wrench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 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 Mower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2003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 Rake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2003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 2002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72735" y="4120995"/>
            <a:ext cx="4663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 tables, keyed on customer id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9720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152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Motivation and Goals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data?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Data Preparation: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Organizing data (structural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Preprocessing   (data value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Variables and </a:t>
            </a:r>
            <a:r>
              <a:rPr lang="en-US" dirty="0"/>
              <a:t>Descriptive </a:t>
            </a:r>
            <a:r>
              <a:rPr lang="en-US" dirty="0" smtClean="0"/>
              <a:t>Statistics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the Data Matrix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Outliers, Anomalies, and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6958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Simple descriptive queries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74369"/>
              </p:ext>
            </p:extLst>
          </p:nvPr>
        </p:nvGraphicFramePr>
        <p:xfrm>
          <a:off x="309045" y="2660900"/>
          <a:ext cx="4038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97"/>
                <a:gridCol w="263230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Spent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80544" y="2737710"/>
            <a:ext cx="42017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data matrix using </a:t>
            </a:r>
          </a:p>
          <a:p>
            <a:r>
              <a:rPr lang="en-US" sz="2400" dirty="0" smtClean="0"/>
              <a:t>Aggregation Levels</a:t>
            </a:r>
          </a:p>
          <a:p>
            <a:endParaRPr lang="en-US" sz="2400" dirty="0"/>
          </a:p>
          <a:p>
            <a:r>
              <a:rPr lang="en-US" sz="2400" dirty="0" smtClean="0"/>
              <a:t>Relevant Questions involve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ustomers and totals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9253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to Data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5380"/>
            <a:ext cx="8839200" cy="2668219"/>
          </a:xfrm>
        </p:spPr>
        <p:txBody>
          <a:bodyPr>
            <a:normAutofit/>
          </a:bodyPr>
          <a:lstStyle/>
          <a:p>
            <a:r>
              <a:rPr lang="en-US" dirty="0" smtClean="0"/>
              <a:t>What would the data matrix be for a relationship question: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How similar are zip codes?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74704"/>
              </p:ext>
            </p:extLst>
          </p:nvPr>
        </p:nvGraphicFramePr>
        <p:xfrm>
          <a:off x="3565565" y="1259430"/>
          <a:ext cx="450129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322"/>
                <a:gridCol w="1334016"/>
                <a:gridCol w="916630"/>
                <a:gridCol w="11253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Item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Acme Mower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 2000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Acme Wrench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Sept 2000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 Mower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 2003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 Rake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 2003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Hammer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July 2002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08613"/>
              </p:ext>
            </p:extLst>
          </p:nvPr>
        </p:nvGraphicFramePr>
        <p:xfrm>
          <a:off x="1269170" y="1347052"/>
          <a:ext cx="188184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51"/>
                <a:gridCol w="7168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Customer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Zip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99000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99000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0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to Data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5380"/>
            <a:ext cx="8839200" cy="26682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Coding Issues among variables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mplicit domain knowledge: customers buy items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l</a:t>
            </a:r>
            <a:r>
              <a:rPr lang="en-US" dirty="0" smtClean="0"/>
              <a:t>arge number of categorical values: number </a:t>
            </a:r>
            <a:r>
              <a:rPr lang="en-US" dirty="0"/>
              <a:t>of items </a:t>
            </a:r>
            <a:r>
              <a:rPr lang="en-US" dirty="0" smtClean="0"/>
              <a:t>bought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</a:t>
            </a:r>
            <a:r>
              <a:rPr lang="en-US" dirty="0" smtClean="0"/>
              <a:t>purious regularities, e.g. “item” </a:t>
            </a:r>
            <a:r>
              <a:rPr lang="en-US" dirty="0"/>
              <a:t>predicts “</a:t>
            </a:r>
            <a:r>
              <a:rPr lang="en-US" dirty="0" smtClean="0"/>
              <a:t>supplier”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usual data issues, e.g. date/time, composite fields, entity resolution, etc..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21169"/>
              </p:ext>
            </p:extLst>
          </p:nvPr>
        </p:nvGraphicFramePr>
        <p:xfrm>
          <a:off x="3565565" y="1259430"/>
          <a:ext cx="450129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322"/>
                <a:gridCol w="1334016"/>
                <a:gridCol w="916630"/>
                <a:gridCol w="11253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Item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Acme Mower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 2000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Acme Wrench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Sept 2000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 Mower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 2003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 Rake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 2003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Hammer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July 2002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72541"/>
              </p:ext>
            </p:extLst>
          </p:nvPr>
        </p:nvGraphicFramePr>
        <p:xfrm>
          <a:off x="1269170" y="1347052"/>
          <a:ext cx="188184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51"/>
                <a:gridCol w="7168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Customer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Zip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99000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99000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576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to Data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5380"/>
            <a:ext cx="8839200" cy="2668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How similar are zip codes?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‘similar’ </a:t>
            </a:r>
            <a:r>
              <a:rPr lang="en-US" dirty="0" err="1" smtClean="0"/>
              <a:t>wrt</a:t>
            </a:r>
            <a:r>
              <a:rPr lang="en-US" dirty="0" smtClean="0"/>
              <a:t> to what entities?</a:t>
            </a:r>
          </a:p>
          <a:p>
            <a:pPr marL="0" indent="0">
              <a:buNone/>
            </a:pPr>
            <a:r>
              <a:rPr lang="en-US" dirty="0" smtClean="0"/>
              <a:t>‘similar’ implies a comparison?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83148"/>
              </p:ext>
            </p:extLst>
          </p:nvPr>
        </p:nvGraphicFramePr>
        <p:xfrm>
          <a:off x="3565565" y="1259430"/>
          <a:ext cx="450129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322"/>
                <a:gridCol w="1334016"/>
                <a:gridCol w="916630"/>
                <a:gridCol w="11253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Item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Acme Mower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 2000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Acme Wrench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Sept 2000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 Mower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 2003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 Rake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 2003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Hammer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July 2002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56930"/>
              </p:ext>
            </p:extLst>
          </p:nvPr>
        </p:nvGraphicFramePr>
        <p:xfrm>
          <a:off x="1269170" y="1347052"/>
          <a:ext cx="188184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51"/>
                <a:gridCol w="7168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Customer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Zip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99000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99000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860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59375"/>
            <a:ext cx="8839200" cy="10414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An approach: instances </a:t>
            </a:r>
            <a:r>
              <a:rPr lang="en-US" sz="4000" dirty="0"/>
              <a:t>are transpose of </a:t>
            </a:r>
            <a:r>
              <a:rPr lang="en-US" sz="4000" dirty="0" smtClean="0"/>
              <a:t>items, cell values are counts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78616"/>
              </p:ext>
            </p:extLst>
          </p:nvPr>
        </p:nvGraphicFramePr>
        <p:xfrm>
          <a:off x="462665" y="2046420"/>
          <a:ext cx="78486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29"/>
                <a:gridCol w="1329163"/>
                <a:gridCol w="1512008"/>
                <a:gridCol w="1219200"/>
                <a:gridCol w="1143000"/>
                <a:gridCol w="402772"/>
                <a:gridCol w="1121229"/>
              </a:tblGrid>
              <a:tr h="1270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Acme</a:t>
                      </a:r>
                      <a:r>
                        <a:rPr lang="en-US" baseline="0" dirty="0" smtClean="0"/>
                        <a:t> Mower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 Mower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Acme Wrench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</a:t>
                      </a:r>
                      <a:r>
                        <a:rPr lang="en-US" baseline="0" dirty="0" smtClean="0"/>
                        <a:t> Wrench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(last item)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7880" y="3813050"/>
            <a:ext cx="7873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related measurements down row into separate columns of the same instance </a:t>
            </a:r>
          </a:p>
          <a:p>
            <a:endParaRPr lang="en-US" sz="2400" dirty="0"/>
          </a:p>
          <a:p>
            <a:r>
              <a:rPr lang="en-US" sz="2400" dirty="0"/>
              <a:t>How do zip codes compare?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items go </a:t>
            </a:r>
            <a:r>
              <a:rPr lang="en-US" sz="2400" dirty="0" smtClean="0"/>
              <a:t>together?</a:t>
            </a:r>
          </a:p>
          <a:p>
            <a:r>
              <a:rPr lang="en-US" sz="2400" dirty="0" smtClean="0"/>
              <a:t>How do they impact purchases?</a:t>
            </a:r>
          </a:p>
        </p:txBody>
      </p:sp>
    </p:spTree>
    <p:extLst>
      <p:ext uri="{BB962C8B-B14F-4D97-AF65-F5344CB8AC3E}">
        <p14:creationId xmlns:p14="http://schemas.microsoft.com/office/powerpoint/2010/main" val="1107009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80443"/>
              </p:ext>
            </p:extLst>
          </p:nvPr>
        </p:nvGraphicFramePr>
        <p:xfrm>
          <a:off x="3957520" y="4657960"/>
          <a:ext cx="450129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322"/>
                <a:gridCol w="1334016"/>
                <a:gridCol w="916630"/>
                <a:gridCol w="11253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Item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Acme Mower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 2000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Acme Wrench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Sept 2000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 Mower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 2003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 Rake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 2003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Hammer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July 2002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22901"/>
              </p:ext>
            </p:extLst>
          </p:nvPr>
        </p:nvGraphicFramePr>
        <p:xfrm>
          <a:off x="501070" y="1969610"/>
          <a:ext cx="78486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29"/>
                <a:gridCol w="1329163"/>
                <a:gridCol w="1512008"/>
                <a:gridCol w="1219200"/>
                <a:gridCol w="1143000"/>
                <a:gridCol w="402772"/>
                <a:gridCol w="1121229"/>
              </a:tblGrid>
              <a:tr h="1270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(last item)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4260" y="3813050"/>
            <a:ext cx="7873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questions can we ask now?</a:t>
            </a:r>
          </a:p>
          <a:p>
            <a:r>
              <a:rPr lang="en-US" sz="2400" dirty="0" smtClean="0"/>
              <a:t>Should we include customer name and zip code?</a:t>
            </a:r>
          </a:p>
          <a:p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0283" y="663840"/>
            <a:ext cx="8839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44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2pPr>
            <a:lvl3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3pPr>
            <a:lvl4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4pPr>
            <a:lvl5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5pPr>
            <a:lvl6pPr marL="4572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6pPr>
            <a:lvl7pPr marL="9144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7pPr>
            <a:lvl8pPr marL="13716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8pPr>
            <a:lvl9pPr marL="18288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Instance are counts, but aggregated across item types</a:t>
            </a:r>
            <a:br>
              <a:rPr lang="en-US" sz="4000" dirty="0" smtClean="0"/>
            </a:br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18617"/>
              </p:ext>
            </p:extLst>
          </p:nvPr>
        </p:nvGraphicFramePr>
        <p:xfrm>
          <a:off x="1499600" y="4926795"/>
          <a:ext cx="188184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51"/>
                <a:gridCol w="7168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Customer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Zip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John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99000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Jane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11000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99000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59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21100"/>
              </p:ext>
            </p:extLst>
          </p:nvPr>
        </p:nvGraphicFramePr>
        <p:xfrm>
          <a:off x="501070" y="1969610"/>
          <a:ext cx="78486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29"/>
                <a:gridCol w="1329163"/>
                <a:gridCol w="1512008"/>
                <a:gridCol w="1219200"/>
                <a:gridCol w="1143000"/>
                <a:gridCol w="402772"/>
                <a:gridCol w="1121229"/>
              </a:tblGrid>
              <a:tr h="127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(last item)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6715" y="3813050"/>
            <a:ext cx="7873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Would John buy a Rake too?</a:t>
            </a:r>
          </a:p>
          <a:p>
            <a:endParaRPr lang="en-US" sz="2400" dirty="0"/>
          </a:p>
          <a:p>
            <a:r>
              <a:rPr lang="en-US" sz="2400" dirty="0" smtClean="0"/>
              <a:t>Should 0 indicate ‘not yet bought’?</a:t>
            </a:r>
          </a:p>
          <a:p>
            <a:endParaRPr lang="en-US" sz="2400" dirty="0"/>
          </a:p>
          <a:p>
            <a:r>
              <a:rPr lang="en-US" sz="2400" dirty="0" smtClean="0"/>
              <a:t>We can compare customers, or products.</a:t>
            </a:r>
          </a:p>
          <a:p>
            <a:r>
              <a:rPr lang="en-US" sz="2400" dirty="0" smtClean="0"/>
              <a:t>Can we use customer-item pairs collaboratively?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0283" y="663840"/>
            <a:ext cx="8839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44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2pPr>
            <a:lvl3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3pPr>
            <a:lvl4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4pPr>
            <a:lvl5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5pPr>
            <a:lvl6pPr marL="4572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6pPr>
            <a:lvl7pPr marL="9144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7pPr>
            <a:lvl8pPr marL="13716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8pPr>
            <a:lvl9pPr marL="18288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itchFamily="-96" charset="0"/>
              </a:defRPr>
            </a:lvl9pPr>
          </a:lstStyle>
          <a:p>
            <a:pPr>
              <a:defRPr/>
            </a:pPr>
            <a:r>
              <a:rPr lang="en-US" sz="4000" dirty="0"/>
              <a:t>Can also compare customer-item pairs</a:t>
            </a:r>
          </a:p>
        </p:txBody>
      </p:sp>
    </p:spTree>
    <p:extLst>
      <p:ext uri="{BB962C8B-B14F-4D97-AF65-F5344CB8AC3E}">
        <p14:creationId xmlns:p14="http://schemas.microsoft.com/office/powerpoint/2010/main" val="1298776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46715" y="395005"/>
            <a:ext cx="7233535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Data Wrangling Cautions	</a:t>
            </a:r>
            <a:endParaRPr 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260" y="1815989"/>
            <a:ext cx="8534400" cy="414771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Beware of data integration: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different names for same data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different data for same names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8167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152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070" y="1547155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Motivation and Goals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data?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Data Preparation: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Organizing data (structural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Preprocessing   (data value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Variables and </a:t>
            </a:r>
            <a:r>
              <a:rPr lang="en-US" dirty="0"/>
              <a:t>Descriptive </a:t>
            </a:r>
            <a:r>
              <a:rPr lang="en-US" dirty="0" smtClean="0"/>
              <a:t>Statistics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Data Matrix 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Outliers, Anomalies, and Visualizations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700566" y="3352190"/>
            <a:ext cx="693094" cy="345645"/>
          </a:xfrm>
          <a:prstGeom prst="rightArrow">
            <a:avLst>
              <a:gd name="adj1" fmla="val 64496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682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 Preprocessing data values and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Preprocessing involves:</a:t>
            </a:r>
          </a:p>
          <a:p>
            <a:pPr lvl="1"/>
            <a:r>
              <a:rPr lang="en-US" dirty="0" smtClean="0"/>
              <a:t>Cleansing data </a:t>
            </a:r>
          </a:p>
          <a:p>
            <a:pPr lvl="1"/>
            <a:r>
              <a:rPr lang="en-US" dirty="0" smtClean="0"/>
              <a:t>Missing data </a:t>
            </a:r>
          </a:p>
          <a:p>
            <a:pPr lvl="1"/>
            <a:r>
              <a:rPr lang="en-US" dirty="0" smtClean="0"/>
              <a:t>Exploring variable characteristics</a:t>
            </a:r>
          </a:p>
          <a:p>
            <a:pPr lvl="1"/>
            <a:r>
              <a:rPr lang="en-US" dirty="0" smtClean="0"/>
              <a:t>Re-representing </a:t>
            </a:r>
            <a:r>
              <a:rPr lang="en-US" dirty="0"/>
              <a:t>variables (normalizing, discretizing, transforming)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/>
              <a:t>Because real data is incomplete, inconsistent, noisy, etc…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919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The </a:t>
            </a:r>
            <a:r>
              <a:rPr lang="en-US" sz="4400" dirty="0" smtClean="0"/>
              <a:t>Importance of Data Prep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73215"/>
            <a:ext cx="88392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“Garbage in, garbage out”</a:t>
            </a:r>
          </a:p>
          <a:p>
            <a:pPr eaLnBrk="1" hangingPunct="1">
              <a:defRPr/>
            </a:pPr>
            <a:r>
              <a:rPr lang="en-US" sz="3600" dirty="0" smtClean="0"/>
              <a:t>A crucial step of the DM process</a:t>
            </a:r>
          </a:p>
          <a:p>
            <a:pPr eaLnBrk="1" hangingPunct="1">
              <a:defRPr/>
            </a:pPr>
            <a:r>
              <a:rPr lang="en-US" sz="3600" dirty="0" smtClean="0"/>
              <a:t>Could </a:t>
            </a:r>
            <a:r>
              <a:rPr lang="en-US" sz="3600" dirty="0"/>
              <a:t>take 60-80% of the whole data mining effort</a:t>
            </a:r>
          </a:p>
          <a:p>
            <a:pPr eaLnBrk="1" hangingPunct="1">
              <a:defRPr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184281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Preparation is Variable Prep</a:t>
            </a: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Know the meanings </a:t>
            </a:r>
            <a:r>
              <a:rPr lang="en-US" dirty="0" smtClean="0"/>
              <a:t>(domain knowledge!)</a:t>
            </a:r>
            <a:endParaRPr lang="en-US" dirty="0"/>
          </a:p>
          <a:p>
            <a:pPr>
              <a:buClr>
                <a:schemeClr val="tx1"/>
              </a:buClr>
              <a:buFontTx/>
              <a:buChar char="•"/>
              <a:defRPr/>
            </a:pPr>
            <a:r>
              <a:rPr lang="en-US" dirty="0" smtClean="0"/>
              <a:t>Know types of variables </a:t>
            </a:r>
          </a:p>
          <a:p>
            <a:pPr>
              <a:buClr>
                <a:schemeClr val="tx1"/>
              </a:buClr>
              <a:buFontTx/>
              <a:buChar char="•"/>
              <a:defRPr/>
            </a:pPr>
            <a:r>
              <a:rPr lang="en-US" dirty="0" smtClean="0"/>
              <a:t>Know </a:t>
            </a:r>
            <a:r>
              <a:rPr lang="en-US" dirty="0"/>
              <a:t>statistical </a:t>
            </a:r>
            <a:r>
              <a:rPr lang="en-US" dirty="0" smtClean="0"/>
              <a:t>properties</a:t>
            </a:r>
            <a:endParaRPr lang="en-US" dirty="0"/>
          </a:p>
          <a:p>
            <a:pPr>
              <a:defRPr/>
            </a:pPr>
            <a:r>
              <a:rPr lang="en-US" dirty="0" smtClean="0"/>
              <a:t>Do QA </a:t>
            </a:r>
            <a:r>
              <a:rPr lang="en-US" dirty="0"/>
              <a:t>(clean</a:t>
            </a:r>
            <a:r>
              <a:rPr lang="en-US" dirty="0" smtClean="0"/>
              <a:t>, fill-in</a:t>
            </a:r>
            <a:r>
              <a:rPr lang="en-US" dirty="0"/>
              <a:t>, fix </a:t>
            </a:r>
            <a:r>
              <a:rPr lang="en-US" dirty="0" smtClean="0"/>
              <a:t>errors)</a:t>
            </a:r>
          </a:p>
          <a:p>
            <a:pPr>
              <a:defRPr/>
            </a:pPr>
            <a:r>
              <a:rPr lang="en-US" dirty="0" smtClean="0"/>
              <a:t>Do enhance </a:t>
            </a:r>
            <a:r>
              <a:rPr lang="en-US" dirty="0"/>
              <a:t>or re-represent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add </a:t>
            </a:r>
            <a:r>
              <a:rPr lang="en-US" dirty="0"/>
              <a:t>more data </a:t>
            </a:r>
            <a:r>
              <a:rPr lang="en-US" dirty="0" smtClean="0"/>
              <a:t>as needed</a:t>
            </a:r>
          </a:p>
          <a:p>
            <a:pPr lvl="1">
              <a:defRPr/>
            </a:pPr>
            <a:r>
              <a:rPr lang="en-US" dirty="0" smtClean="0"/>
              <a:t>apply </a:t>
            </a:r>
            <a:r>
              <a:rPr lang="en-US" dirty="0"/>
              <a:t>domain knowledge to ease the work of the tool</a:t>
            </a:r>
          </a:p>
          <a:p>
            <a:pPr>
              <a:buClr>
                <a:schemeClr val="tx1"/>
              </a:buClr>
              <a:buFontTx/>
              <a:buChar char="•"/>
              <a:defRPr/>
            </a:pPr>
            <a:endParaRPr lang="en-US" dirty="0"/>
          </a:p>
          <a:p>
            <a:pPr lvl="1">
              <a:buClr>
                <a:schemeClr val="tx1"/>
              </a:buClr>
              <a:buFontTx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31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Nominal (names)</a:t>
            </a:r>
          </a:p>
          <a:p>
            <a:pPr eaLnBrk="1" hangingPunct="1">
              <a:defRPr/>
            </a:pPr>
            <a:r>
              <a:rPr lang="en-US" dirty="0" smtClean="0"/>
              <a:t>Categorical (zip codes)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Ordinal (H,M,L)</a:t>
            </a:r>
          </a:p>
          <a:p>
            <a:pPr eaLnBrk="1" hangingPunct="1">
              <a:defRPr/>
            </a:pPr>
            <a:r>
              <a:rPr lang="en-US" dirty="0" smtClean="0"/>
              <a:t>Real Numbers</a:t>
            </a:r>
          </a:p>
          <a:p>
            <a:pPr lvl="1" eaLnBrk="1" hangingPunct="1">
              <a:defRPr/>
            </a:pPr>
            <a:r>
              <a:rPr lang="en-US" dirty="0" smtClean="0"/>
              <a:t>May or may not have a</a:t>
            </a:r>
          </a:p>
          <a:p>
            <a:pPr marL="457200" lvl="1" indent="0" eaLnBrk="1" hangingPunct="1">
              <a:buNone/>
              <a:defRPr/>
            </a:pPr>
            <a:r>
              <a:rPr lang="en-US" dirty="0" smtClean="0"/>
              <a:t>Natural Zero Point?</a:t>
            </a:r>
          </a:p>
          <a:p>
            <a:pPr lvl="2" eaLnBrk="1" hangingPunct="1">
              <a:defRPr/>
            </a:pPr>
            <a:r>
              <a:rPr lang="en-US" dirty="0" smtClean="0"/>
              <a:t>If not comparisons are OK but not multiplication (e.g. dates)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Types of Measurements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10206" y="1676400"/>
            <a:ext cx="3621091" cy="4114800"/>
            <a:chOff x="3552" y="1056"/>
            <a:chExt cx="2281" cy="2592"/>
          </a:xfrm>
        </p:grpSpPr>
        <p:sp>
          <p:nvSpPr>
            <p:cNvPr id="60427" name="AutoShape 8"/>
            <p:cNvSpPr>
              <a:spLocks/>
            </p:cNvSpPr>
            <p:nvPr/>
          </p:nvSpPr>
          <p:spPr bwMode="auto">
            <a:xfrm>
              <a:off x="3552" y="1056"/>
              <a:ext cx="192" cy="1008"/>
            </a:xfrm>
            <a:prstGeom prst="rightBrace">
              <a:avLst>
                <a:gd name="adj1" fmla="val 43750"/>
                <a:gd name="adj2" fmla="val 50000"/>
              </a:avLst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60428" name="AutoShape 9"/>
            <p:cNvSpPr>
              <a:spLocks/>
            </p:cNvSpPr>
            <p:nvPr/>
          </p:nvSpPr>
          <p:spPr bwMode="auto">
            <a:xfrm>
              <a:off x="3552" y="2160"/>
              <a:ext cx="192" cy="1488"/>
            </a:xfrm>
            <a:prstGeom prst="rightBrace">
              <a:avLst>
                <a:gd name="adj1" fmla="val 64583"/>
                <a:gd name="adj2" fmla="val 50000"/>
              </a:avLst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9" name="Text Box 10"/>
            <p:cNvSpPr txBox="1">
              <a:spLocks noChangeArrowheads="1"/>
            </p:cNvSpPr>
            <p:nvPr/>
          </p:nvSpPr>
          <p:spPr bwMode="auto">
            <a:xfrm>
              <a:off x="3749" y="1108"/>
              <a:ext cx="2084" cy="523"/>
            </a:xfrm>
            <a:prstGeom prst="rect">
              <a:avLst/>
            </a:prstGeom>
            <a:noFill/>
            <a:ln w="9525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400" dirty="0" smtClean="0">
                  <a:solidFill>
                    <a:schemeClr val="tx2"/>
                  </a:solidFill>
                  <a:latin typeface="Times New Roman" pitchFamily="18" charset="0"/>
                </a:rPr>
                <a:t>Qualitative</a:t>
              </a:r>
            </a:p>
            <a:p>
              <a:r>
                <a:rPr lang="en-US" sz="2400" dirty="0" smtClean="0">
                  <a:solidFill>
                    <a:schemeClr val="tx2"/>
                  </a:solidFill>
                  <a:latin typeface="Times New Roman" pitchFamily="18" charset="0"/>
                </a:rPr>
                <a:t>(unordered, non-scalar)</a:t>
              </a:r>
              <a:endParaRPr lang="en-US" sz="2400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60430" name="Text Box 11"/>
            <p:cNvSpPr txBox="1">
              <a:spLocks noChangeArrowheads="1"/>
            </p:cNvSpPr>
            <p:nvPr/>
          </p:nvSpPr>
          <p:spPr bwMode="auto">
            <a:xfrm>
              <a:off x="3808" y="2290"/>
              <a:ext cx="1490" cy="523"/>
            </a:xfrm>
            <a:prstGeom prst="rect">
              <a:avLst/>
            </a:prstGeom>
            <a:noFill/>
            <a:ln w="9525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400" dirty="0" smtClean="0">
                  <a:solidFill>
                    <a:schemeClr val="tx2"/>
                  </a:solidFill>
                  <a:latin typeface="Times New Roman" pitchFamily="18" charset="0"/>
                </a:rPr>
                <a:t>Quantitative</a:t>
              </a:r>
            </a:p>
            <a:p>
              <a:r>
                <a:rPr lang="en-US" sz="2400" dirty="0" smtClean="0">
                  <a:solidFill>
                    <a:schemeClr val="tx2"/>
                  </a:solidFill>
                  <a:latin typeface="Times New Roman" pitchFamily="18" charset="0"/>
                </a:rPr>
                <a:t>(ordered, scalar)</a:t>
              </a:r>
              <a:endParaRPr lang="en-US" sz="2400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sp>
        <p:nvSpPr>
          <p:cNvPr id="3" name="Right Brace 2"/>
          <p:cNvSpPr/>
          <p:nvPr/>
        </p:nvSpPr>
        <p:spPr bwMode="auto">
          <a:xfrm>
            <a:off x="5148075" y="1355131"/>
            <a:ext cx="417579" cy="1497794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96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186480" y="3352191"/>
            <a:ext cx="417579" cy="1497794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01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Know variable properties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425" y="1505115"/>
            <a:ext cx="88392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Explore </a:t>
            </a:r>
            <a:r>
              <a:rPr lang="en-US" dirty="0"/>
              <a:t>characteristics of each </a:t>
            </a:r>
            <a:r>
              <a:rPr lang="en-US" dirty="0" smtClean="0"/>
              <a:t>variable:</a:t>
            </a:r>
          </a:p>
          <a:p>
            <a:pPr lvl="1" eaLnBrk="1" hangingPunct="1">
              <a:defRPr/>
            </a:pPr>
            <a:r>
              <a:rPr lang="en-US" dirty="0" smtClean="0"/>
              <a:t>typical </a:t>
            </a:r>
            <a:r>
              <a:rPr lang="en-US" dirty="0"/>
              <a:t>values, min, max, range </a:t>
            </a:r>
            <a:r>
              <a:rPr lang="en-US" dirty="0" smtClean="0"/>
              <a:t>etc.</a:t>
            </a:r>
          </a:p>
          <a:p>
            <a:pPr lvl="1" eaLnBrk="1" hangingPunct="1">
              <a:defRPr/>
            </a:pPr>
            <a:r>
              <a:rPr lang="en-US" dirty="0" smtClean="0"/>
              <a:t>entirely </a:t>
            </a:r>
            <a:r>
              <a:rPr lang="en-US" dirty="0"/>
              <a:t>empty or constant variables can be </a:t>
            </a:r>
            <a:r>
              <a:rPr lang="en-US" dirty="0" smtClean="0"/>
              <a:t>discarded</a:t>
            </a:r>
          </a:p>
          <a:p>
            <a:pPr lvl="1" eaLnBrk="1" hangingPunct="1">
              <a:defRPr/>
            </a:pPr>
            <a:r>
              <a:rPr lang="en-US" dirty="0" smtClean="0"/>
              <a:t>explore </a:t>
            </a:r>
            <a:r>
              <a:rPr lang="en-US" dirty="0"/>
              <a:t>variable dependencies</a:t>
            </a:r>
          </a:p>
          <a:p>
            <a:pPr eaLnBrk="1" hangingPunct="1">
              <a:defRPr/>
            </a:pPr>
            <a:r>
              <a:rPr lang="en-US" dirty="0" err="1" smtClean="0"/>
              <a:t>Sparsity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missing</a:t>
            </a:r>
            <a:r>
              <a:rPr lang="en-US" dirty="0"/>
              <a:t>, N/A, or 0?</a:t>
            </a:r>
          </a:p>
          <a:p>
            <a:pPr eaLnBrk="1" hangingPunct="1">
              <a:defRPr/>
            </a:pPr>
            <a:r>
              <a:rPr lang="en-US" dirty="0"/>
              <a:t>Monotonicity</a:t>
            </a:r>
          </a:p>
          <a:p>
            <a:pPr lvl="1" eaLnBrk="1" hangingPunct="1">
              <a:defRPr/>
            </a:pPr>
            <a:r>
              <a:rPr lang="en-US" dirty="0"/>
              <a:t>increasing without bound, e.g. dates, invoice numbers</a:t>
            </a:r>
          </a:p>
          <a:p>
            <a:pPr lvl="1" eaLnBrk="1" hangingPunct="1">
              <a:defRPr/>
            </a:pPr>
            <a:r>
              <a:rPr lang="en-US" dirty="0"/>
              <a:t>new values </a:t>
            </a:r>
            <a:r>
              <a:rPr lang="en-US" dirty="0" smtClean="0"/>
              <a:t>not </a:t>
            </a:r>
            <a:r>
              <a:rPr lang="en-US" dirty="0"/>
              <a:t>in the training </a:t>
            </a:r>
            <a:r>
              <a:rPr lang="en-US" dirty="0" smtClean="0"/>
              <a:t>set</a:t>
            </a:r>
          </a:p>
          <a:p>
            <a:r>
              <a:rPr lang="en-US" altLang="en-US" dirty="0"/>
              <a:t>Visualize the distribution</a:t>
            </a:r>
          </a:p>
          <a:p>
            <a:pPr lvl="2"/>
            <a:r>
              <a:rPr lang="en-US" altLang="en-US" dirty="0"/>
              <a:t>Check skews, outliers</a:t>
            </a:r>
            <a:endParaRPr lang="en-US" dirty="0"/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978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3345" y="401715"/>
            <a:ext cx="34290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Noise in Data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260" y="1508775"/>
            <a:ext cx="8401050" cy="48006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Noise is unknown error source</a:t>
            </a:r>
          </a:p>
          <a:p>
            <a:pPr lvl="1">
              <a:defRPr/>
            </a:pPr>
            <a:r>
              <a:rPr lang="en-US" dirty="0" smtClean="0"/>
              <a:t>sometimes assumed to be independent and random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Approaches</a:t>
            </a:r>
            <a:r>
              <a:rPr lang="en-US" dirty="0"/>
              <a:t> </a:t>
            </a:r>
            <a:r>
              <a:rPr lang="en-US" dirty="0" smtClean="0"/>
              <a:t>to Address Noise</a:t>
            </a:r>
          </a:p>
          <a:p>
            <a:pPr lvl="1">
              <a:defRPr/>
            </a:pPr>
            <a:r>
              <a:rPr lang="en-US" dirty="0"/>
              <a:t>Detect suspicious values and remove outliers</a:t>
            </a:r>
          </a:p>
          <a:p>
            <a:pPr lvl="1">
              <a:defRPr/>
            </a:pPr>
            <a:r>
              <a:rPr lang="en-US" dirty="0" smtClean="0"/>
              <a:t>Smooth </a:t>
            </a:r>
            <a:r>
              <a:rPr lang="en-US" dirty="0"/>
              <a:t>by averaging with </a:t>
            </a:r>
            <a:r>
              <a:rPr lang="en-US" dirty="0" smtClean="0"/>
              <a:t>neighbors</a:t>
            </a:r>
          </a:p>
          <a:p>
            <a:pPr lvl="2">
              <a:defRPr/>
            </a:pPr>
            <a:r>
              <a:rPr lang="en-US" dirty="0"/>
              <a:t>b</a:t>
            </a:r>
            <a:r>
              <a:rPr lang="en-US" dirty="0" smtClean="0"/>
              <a:t>ut then how many neighbors?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Smooth </a:t>
            </a:r>
            <a:r>
              <a:rPr lang="en-US" dirty="0"/>
              <a:t>by fitting the data </a:t>
            </a:r>
            <a:r>
              <a:rPr lang="en-US" dirty="0" smtClean="0"/>
              <a:t>with other variables</a:t>
            </a:r>
            <a:endParaRPr lang="en-US" dirty="0"/>
          </a:p>
          <a:p>
            <a:pPr lvl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803481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399" y="228600"/>
            <a:ext cx="5622355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Noisy Data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47890"/>
            <a:ext cx="8401050" cy="4800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Noise: random error or variance in a measured variable</a:t>
            </a:r>
          </a:p>
          <a:p>
            <a:pPr>
              <a:defRPr/>
            </a:pPr>
            <a:r>
              <a:rPr lang="en-US" sz="2800" dirty="0"/>
              <a:t>Incorrect attribute values may due to</a:t>
            </a:r>
          </a:p>
          <a:p>
            <a:pPr lvl="1">
              <a:defRPr/>
            </a:pPr>
            <a:r>
              <a:rPr lang="en-US" sz="2400" dirty="0"/>
              <a:t>faulty data collection instruments</a:t>
            </a:r>
          </a:p>
          <a:p>
            <a:pPr lvl="1">
              <a:defRPr/>
            </a:pPr>
            <a:r>
              <a:rPr lang="en-US" sz="2400" dirty="0"/>
              <a:t>data entry problems</a:t>
            </a:r>
          </a:p>
          <a:p>
            <a:pPr lvl="1">
              <a:defRPr/>
            </a:pPr>
            <a:r>
              <a:rPr lang="en-US" sz="2400" dirty="0"/>
              <a:t>data transmission problems</a:t>
            </a:r>
          </a:p>
          <a:p>
            <a:pPr lvl="1">
              <a:defRPr/>
            </a:pPr>
            <a:r>
              <a:rPr lang="en-US" sz="2400" dirty="0"/>
              <a:t>technology limitation</a:t>
            </a:r>
          </a:p>
          <a:p>
            <a:pPr lvl="1">
              <a:defRPr/>
            </a:pPr>
            <a:r>
              <a:rPr lang="en-US" sz="2400" dirty="0"/>
              <a:t>inconsistency in naming convention </a:t>
            </a:r>
          </a:p>
          <a:p>
            <a:pPr>
              <a:defRPr/>
            </a:pPr>
            <a:r>
              <a:rPr lang="en-US" sz="2800" dirty="0"/>
              <a:t>Other data problems which requires data cleaning</a:t>
            </a:r>
          </a:p>
          <a:p>
            <a:pPr lvl="1">
              <a:defRPr/>
            </a:pPr>
            <a:r>
              <a:rPr lang="en-US" sz="2400" dirty="0"/>
              <a:t>duplicate </a:t>
            </a:r>
            <a:r>
              <a:rPr lang="en-US" sz="2400" dirty="0" smtClean="0"/>
              <a:t>records,</a:t>
            </a:r>
            <a:r>
              <a:rPr lang="en-US" dirty="0" smtClean="0"/>
              <a:t> </a:t>
            </a:r>
            <a:r>
              <a:rPr lang="en-US" sz="2400" dirty="0" smtClean="0"/>
              <a:t>incomplete data, inconsistent </a:t>
            </a:r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73523513"/>
      </p:ext>
    </p:extLst>
  </p:cSld>
  <p:clrMapOvr>
    <a:masterClrMapping/>
  </p:clrMapOvr>
  <p:transition>
    <p:checke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274638"/>
            <a:ext cx="8069262" cy="1143000"/>
          </a:xfrm>
        </p:spPr>
        <p:txBody>
          <a:bodyPr/>
          <a:lstStyle/>
          <a:p>
            <a:pPr>
              <a:defRPr/>
            </a:pPr>
            <a:r>
              <a:rPr lang="en-US"/>
              <a:t>How to Handle Noisy Data?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76400"/>
            <a:ext cx="8401050" cy="4800600"/>
          </a:xfrm>
        </p:spPr>
        <p:txBody>
          <a:bodyPr/>
          <a:lstStyle/>
          <a:p>
            <a:pPr>
              <a:defRPr/>
            </a:pPr>
            <a:r>
              <a:rPr lang="en-US" sz="2800"/>
              <a:t>Binning method:</a:t>
            </a:r>
          </a:p>
          <a:p>
            <a:pPr lvl="1">
              <a:defRPr/>
            </a:pPr>
            <a:r>
              <a:rPr lang="en-US" sz="2400"/>
              <a:t>first sort data and partition into (equal-depth) bins</a:t>
            </a:r>
          </a:p>
          <a:p>
            <a:pPr lvl="1">
              <a:defRPr/>
            </a:pPr>
            <a:r>
              <a:rPr lang="en-US" sz="2400"/>
              <a:t>then one can </a:t>
            </a:r>
            <a:r>
              <a:rPr lang="en-US" sz="2400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sz="2400"/>
              <a:t>, etc.</a:t>
            </a:r>
          </a:p>
          <a:p>
            <a:pPr>
              <a:defRPr/>
            </a:pPr>
            <a:r>
              <a:rPr lang="en-US" sz="2800"/>
              <a:t>Clustering</a:t>
            </a:r>
          </a:p>
          <a:p>
            <a:pPr lvl="1">
              <a:defRPr/>
            </a:pPr>
            <a:r>
              <a:rPr lang="en-US" sz="2400"/>
              <a:t>detect and remove outliers</a:t>
            </a:r>
          </a:p>
          <a:p>
            <a:pPr>
              <a:defRPr/>
            </a:pPr>
            <a:r>
              <a:rPr lang="en-US" sz="2800"/>
              <a:t>Combined computer and human inspection</a:t>
            </a:r>
          </a:p>
          <a:p>
            <a:pPr lvl="1">
              <a:defRPr/>
            </a:pPr>
            <a:r>
              <a:rPr lang="en-US" sz="2400"/>
              <a:t>detect suspicious values and check by human</a:t>
            </a:r>
          </a:p>
          <a:p>
            <a:pPr>
              <a:defRPr/>
            </a:pPr>
            <a:r>
              <a:rPr lang="en-US" sz="2800"/>
              <a:t>Regression</a:t>
            </a:r>
          </a:p>
          <a:p>
            <a:pPr lvl="1">
              <a:defRPr/>
            </a:pPr>
            <a:r>
              <a:rPr lang="en-US" sz="2400"/>
              <a:t>smooth by fitting the data into regression functions</a:t>
            </a:r>
          </a:p>
        </p:txBody>
      </p:sp>
    </p:spTree>
    <p:extLst>
      <p:ext uri="{BB962C8B-B14F-4D97-AF65-F5344CB8AC3E}">
        <p14:creationId xmlns:p14="http://schemas.microsoft.com/office/powerpoint/2010/main" val="1349681655"/>
      </p:ext>
    </p:extLst>
  </p:cSld>
  <p:clrMapOvr>
    <a:masterClrMapping/>
  </p:clrMapOvr>
  <p:transition>
    <p:checke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765" y="228600"/>
            <a:ext cx="683609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Data Errors are also Noise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095" y="1278345"/>
            <a:ext cx="8401050" cy="48006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Incorrect attribute values</a:t>
            </a:r>
          </a:p>
          <a:p>
            <a:pPr lvl="1">
              <a:defRPr/>
            </a:pPr>
            <a:r>
              <a:rPr lang="en-US" sz="2400" dirty="0" smtClean="0"/>
              <a:t>data </a:t>
            </a:r>
            <a:r>
              <a:rPr lang="en-US" sz="2400" dirty="0"/>
              <a:t>collection </a:t>
            </a:r>
            <a:r>
              <a:rPr lang="en-US" sz="2400" dirty="0" smtClean="0"/>
              <a:t>errors</a:t>
            </a:r>
            <a:endParaRPr lang="en-US" sz="2400" dirty="0"/>
          </a:p>
          <a:p>
            <a:pPr lvl="1">
              <a:defRPr/>
            </a:pPr>
            <a:r>
              <a:rPr lang="en-US" sz="2400" dirty="0" smtClean="0"/>
              <a:t>data </a:t>
            </a:r>
            <a:r>
              <a:rPr lang="en-US" sz="2400" dirty="0"/>
              <a:t>entry </a:t>
            </a:r>
            <a:r>
              <a:rPr lang="en-US" sz="2400" dirty="0" smtClean="0"/>
              <a:t>errors</a:t>
            </a:r>
          </a:p>
          <a:p>
            <a:pPr lvl="1">
              <a:defRPr/>
            </a:pPr>
            <a:r>
              <a:rPr lang="en-US" sz="2400" dirty="0" smtClean="0"/>
              <a:t>duplicate records</a:t>
            </a:r>
          </a:p>
          <a:p>
            <a:pPr lvl="1">
              <a:defRPr/>
            </a:pPr>
            <a:r>
              <a:rPr lang="en-US" dirty="0" smtClean="0"/>
              <a:t>Etc..</a:t>
            </a: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dirty="0" smtClean="0"/>
              <a:t>Approaches </a:t>
            </a:r>
            <a:r>
              <a:rPr lang="en-US" dirty="0"/>
              <a:t>to </a:t>
            </a:r>
            <a:r>
              <a:rPr lang="en-US" dirty="0" smtClean="0"/>
              <a:t>Address Problems </a:t>
            </a:r>
          </a:p>
          <a:p>
            <a:pPr lvl="1">
              <a:defRPr/>
            </a:pPr>
            <a:r>
              <a:rPr lang="en-US" dirty="0"/>
              <a:t>a</a:t>
            </a:r>
            <a:r>
              <a:rPr lang="en-US" dirty="0" smtClean="0"/>
              <a:t>pply domain knowledge to replace values</a:t>
            </a:r>
          </a:p>
          <a:p>
            <a:pPr lvl="1">
              <a:defRPr/>
            </a:pPr>
            <a:r>
              <a:rPr lang="en-US" dirty="0"/>
              <a:t>m</a:t>
            </a:r>
            <a:r>
              <a:rPr lang="en-US" dirty="0" smtClean="0"/>
              <a:t>odel error process to reverse engineer correct value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.g. common misspellings and typos</a:t>
            </a:r>
            <a:endParaRPr lang="en-US" dirty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830364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8130" y="279790"/>
            <a:ext cx="4038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Missing </a:t>
            </a:r>
            <a:r>
              <a:rPr lang="en-US" dirty="0"/>
              <a:t>Data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690" y="1239915"/>
            <a:ext cx="8001000" cy="4953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Data values </a:t>
            </a:r>
            <a:r>
              <a:rPr lang="en-US" dirty="0"/>
              <a:t>not </a:t>
            </a:r>
            <a:r>
              <a:rPr lang="en-US" dirty="0" smtClean="0"/>
              <a:t>present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 smtClean="0"/>
              <a:t>e.g. customer </a:t>
            </a:r>
            <a:r>
              <a:rPr lang="en-US" dirty="0"/>
              <a:t>income in sales </a:t>
            </a:r>
            <a:r>
              <a:rPr lang="en-US" dirty="0" smtClean="0"/>
              <a:t>data not easy to get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 smtClean="0"/>
              <a:t>e.g. sensor malfunction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Or data available but missing due to 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deletions 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not </a:t>
            </a:r>
            <a:r>
              <a:rPr lang="en-US" dirty="0"/>
              <a:t>entered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41191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324600" cy="914400"/>
          </a:xfrm>
        </p:spPr>
        <p:txBody>
          <a:bodyPr/>
          <a:lstStyle/>
          <a:p>
            <a:pPr>
              <a:defRPr/>
            </a:pPr>
            <a:r>
              <a:rPr lang="en-US"/>
              <a:t>How to Handle Missing Data?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sz="2400" dirty="0"/>
              <a:t>Ignore the tuple:  usually done when class label is missing Fill in the missing value manually: tedious + infeasible?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/>
              <a:t>Use a global constant to fill in the missing value: e.g., “unknown”, a new class?! 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/>
              <a:t>Use the attribute mean to fill in the missing value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/>
              <a:t>Use the attribute mean for all samples belonging to the same class to fill in the missing value: smarter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solidFill>
                  <a:schemeClr val="hlink"/>
                </a:solidFill>
              </a:rPr>
              <a:t>Use the most probable value to fill in the missing value: inference-based such as Bayesian formula or decision tree</a:t>
            </a:r>
            <a:endParaRPr lang="en-US" sz="28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48268"/>
      </p:ext>
    </p:extLst>
  </p:cSld>
  <p:clrMapOvr>
    <a:masterClrMapping/>
  </p:clrMapOvr>
  <p:transition>
    <p:checke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9295" y="510220"/>
            <a:ext cx="4038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Missing </a:t>
            </a:r>
            <a:r>
              <a:rPr lang="en-US" dirty="0"/>
              <a:t>Data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475" y="1585560"/>
            <a:ext cx="8449100" cy="4953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Important: review statistics of a missing variable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Are missing cases random?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Are missing cases random but dependent on other variable(s)?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Are other variables missing data in same instances?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Is there a relation between missing cases and outcome variable?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What is frequency of missing cases?</a:t>
            </a:r>
          </a:p>
        </p:txBody>
      </p:sp>
    </p:spTree>
    <p:extLst>
      <p:ext uri="{BB962C8B-B14F-4D97-AF65-F5344CB8AC3E}">
        <p14:creationId xmlns:p14="http://schemas.microsoft.com/office/powerpoint/2010/main" val="241319272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</a:t>
            </a:r>
            <a:r>
              <a:rPr lang="en-US" dirty="0" smtClean="0"/>
              <a:t>orking definition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Preparation:</a:t>
            </a:r>
          </a:p>
          <a:p>
            <a:pPr lvl="1" eaLnBrk="1" hangingPunct="1">
              <a:defRPr/>
            </a:pPr>
            <a:r>
              <a:rPr lang="en-US" sz="2800" dirty="0"/>
              <a:t>C</a:t>
            </a:r>
            <a:r>
              <a:rPr lang="en-US" sz="2800" dirty="0" smtClean="0"/>
              <a:t>leaning</a:t>
            </a:r>
            <a:r>
              <a:rPr lang="en-US" sz="2800" dirty="0" smtClean="0"/>
              <a:t>, filtering, transforming, and organizing the data</a:t>
            </a:r>
          </a:p>
          <a:p>
            <a:pPr lvl="1" eaLnBrk="1" hangingPunct="1">
              <a:defRPr/>
            </a:pPr>
            <a:r>
              <a:rPr lang="en-US" sz="2800" dirty="0"/>
              <a:t>P</a:t>
            </a:r>
            <a:r>
              <a:rPr lang="en-US" sz="2800" dirty="0" smtClean="0"/>
              <a:t>reparing </a:t>
            </a:r>
            <a:r>
              <a:rPr lang="en-US" sz="2800" dirty="0" smtClean="0"/>
              <a:t>data for </a:t>
            </a:r>
            <a:r>
              <a:rPr lang="en-US" sz="2800" dirty="0" smtClean="0"/>
              <a:t>modeling</a:t>
            </a:r>
          </a:p>
          <a:p>
            <a:pPr lvl="1" eaLnBrk="1" hangingPunct="1">
              <a:defRPr/>
            </a:pPr>
            <a:r>
              <a:rPr lang="en-US" sz="2800" dirty="0" smtClean="0"/>
              <a:t>Data Munging</a:t>
            </a:r>
          </a:p>
          <a:p>
            <a:pPr lvl="1" eaLnBrk="1" hangingPunct="1">
              <a:defRPr/>
            </a:pPr>
            <a:r>
              <a:rPr lang="en-US" sz="2800" dirty="0"/>
              <a:t>F</a:t>
            </a:r>
            <a:r>
              <a:rPr lang="en-US" sz="2800" dirty="0" smtClean="0"/>
              <a:t>eature Engineering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5096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7450" y="671160"/>
            <a:ext cx="806505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Quick Approaches </a:t>
            </a:r>
            <a:r>
              <a:rPr lang="en-US" dirty="0"/>
              <a:t>to Handle Missing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835" y="2084825"/>
            <a:ext cx="8566120" cy="5562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sz="2400" b="0" dirty="0" smtClean="0"/>
              <a:t>If there’s enough data and missing seems random</a:t>
            </a:r>
          </a:p>
          <a:p>
            <a:pPr lvl="1">
              <a:lnSpc>
                <a:spcPct val="140000"/>
              </a:lnSpc>
              <a:defRPr/>
            </a:pPr>
            <a:r>
              <a:rPr lang="en-US" dirty="0"/>
              <a:t>Delete instances with </a:t>
            </a:r>
            <a:r>
              <a:rPr lang="en-US" dirty="0" smtClean="0"/>
              <a:t>missing attribute values</a:t>
            </a:r>
            <a:endParaRPr lang="en-US" dirty="0"/>
          </a:p>
          <a:p>
            <a:pPr lvl="1">
              <a:lnSpc>
                <a:spcPct val="140000"/>
              </a:lnSpc>
              <a:defRPr/>
            </a:pPr>
            <a:r>
              <a:rPr lang="en-US" dirty="0" smtClean="0"/>
              <a:t>Delete attributes with high “</a:t>
            </a:r>
            <a:r>
              <a:rPr lang="en-US" dirty="0" err="1" smtClean="0"/>
              <a:t>missingness</a:t>
            </a:r>
            <a:r>
              <a:rPr lang="en-US" dirty="0" smtClean="0"/>
              <a:t>”</a:t>
            </a:r>
            <a:endParaRPr lang="en-US" sz="2400" b="0" dirty="0"/>
          </a:p>
          <a:p>
            <a:pPr>
              <a:lnSpc>
                <a:spcPct val="140000"/>
              </a:lnSpc>
              <a:defRPr/>
            </a:pPr>
            <a:r>
              <a:rPr lang="en-US" sz="2400" b="0" dirty="0"/>
              <a:t>Use the attribute mean to fill in (impute) the missing </a:t>
            </a:r>
            <a:r>
              <a:rPr lang="en-US" sz="2400" b="0" dirty="0" smtClean="0"/>
              <a:t>value</a:t>
            </a:r>
          </a:p>
          <a:p>
            <a:pPr>
              <a:lnSpc>
                <a:spcPct val="140000"/>
              </a:lnSpc>
              <a:defRPr/>
            </a:pPr>
            <a:r>
              <a:rPr lang="en-US" sz="2400" b="0" dirty="0"/>
              <a:t>Use the attribute mean for all samples belonging to the same class </a:t>
            </a:r>
          </a:p>
          <a:p>
            <a:pPr>
              <a:lnSpc>
                <a:spcPct val="140000"/>
              </a:lnSpc>
              <a:defRPr/>
            </a:pPr>
            <a:endParaRPr lang="en-US" dirty="0" smtClean="0"/>
          </a:p>
          <a:p>
            <a:pPr lvl="1">
              <a:lnSpc>
                <a:spcPct val="140000"/>
              </a:lnSpc>
              <a:defRPr/>
            </a:pPr>
            <a:endParaRPr lang="en-US" sz="2000" dirty="0" smtClean="0"/>
          </a:p>
          <a:p>
            <a:pPr lvl="1">
              <a:lnSpc>
                <a:spcPct val="140000"/>
              </a:lnSpc>
              <a:defRPr/>
            </a:pPr>
            <a:endParaRPr lang="en-US" sz="2000" dirty="0" smtClean="0"/>
          </a:p>
          <a:p>
            <a:pPr marL="457200" lvl="1" indent="0">
              <a:lnSpc>
                <a:spcPct val="140000"/>
              </a:lnSpc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6889988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955" y="632755"/>
            <a:ext cx="6324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Additional Approaches </a:t>
            </a:r>
            <a:r>
              <a:rPr lang="en-US" dirty="0"/>
              <a:t>to Handle Missing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835" y="2008015"/>
            <a:ext cx="8450905" cy="5562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sz="2400" b="0" dirty="0" smtClean="0"/>
              <a:t>Use a model (based on other attributes) to infer missing value</a:t>
            </a:r>
            <a:endParaRPr lang="en-US" sz="2000" b="0" dirty="0" smtClean="0"/>
          </a:p>
          <a:p>
            <a:pPr>
              <a:lnSpc>
                <a:spcPct val="140000"/>
              </a:lnSpc>
              <a:defRPr/>
            </a:pPr>
            <a:r>
              <a:rPr lang="en-US" sz="2400" b="0" dirty="0"/>
              <a:t>Use a </a:t>
            </a:r>
            <a:r>
              <a:rPr lang="en-US" sz="2400" b="0" dirty="0" smtClean="0"/>
              <a:t>global </a:t>
            </a:r>
            <a:r>
              <a:rPr lang="en-US" sz="2400" b="0" dirty="0"/>
              <a:t>constant to fill in the missing </a:t>
            </a:r>
            <a:r>
              <a:rPr lang="en-US" sz="2400" b="0" dirty="0" smtClean="0"/>
              <a:t>value, e.g. “unknown”, and </a:t>
            </a:r>
            <a:r>
              <a:rPr lang="en-US" sz="2400" b="0" dirty="0"/>
              <a:t>let algorithms figure it </a:t>
            </a:r>
            <a:r>
              <a:rPr lang="en-US" sz="2400" b="0" dirty="0" smtClean="0"/>
              <a:t>out (e.g. Decision Trees)</a:t>
            </a:r>
          </a:p>
          <a:p>
            <a:pPr>
              <a:lnSpc>
                <a:spcPct val="140000"/>
              </a:lnSpc>
              <a:defRPr/>
            </a:pPr>
            <a:r>
              <a:rPr lang="en-US" sz="2400" b="0" dirty="0" smtClean="0"/>
              <a:t>Add a new indicator variable (1 or 0) to indicate missing and let algorithms figure it out (</a:t>
            </a:r>
            <a:r>
              <a:rPr lang="en-US" sz="2400" b="0" dirty="0" err="1" smtClean="0"/>
              <a:t>e.g</a:t>
            </a:r>
            <a:r>
              <a:rPr lang="en-US" sz="2400" b="0" dirty="0" smtClean="0"/>
              <a:t> Linear Models)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56171330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324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Missing Data Example</a:t>
            </a:r>
            <a:endParaRPr 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120" y="1124700"/>
            <a:ext cx="7335355" cy="1250285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  <a:defRPr/>
            </a:pPr>
            <a:r>
              <a:rPr lang="en-US" sz="2400" b="0" dirty="0" smtClean="0"/>
              <a:t>Time series of glucose measurements over 24hours.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2" r="1" b="79443"/>
          <a:stretch/>
        </p:blipFill>
        <p:spPr>
          <a:xfrm>
            <a:off x="599428" y="2185581"/>
            <a:ext cx="8005097" cy="1465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6230" y="198552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raw data of glucose level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050424" y="3650632"/>
            <a:ext cx="1883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/>
              <a:t>Time (minutes)</a:t>
            </a:r>
            <a:endParaRPr lang="en-US" sz="2000" b="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46715" y="4696365"/>
            <a:ext cx="836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Can we ignore missing values?</a:t>
            </a:r>
          </a:p>
          <a:p>
            <a:r>
              <a:rPr lang="en-US" sz="1800" b="0" dirty="0" smtClean="0"/>
              <a:t>Should we fill it in with a constant (</a:t>
            </a:r>
            <a:r>
              <a:rPr lang="en-US" sz="1800" b="0" dirty="0" err="1" smtClean="0"/>
              <a:t>eg</a:t>
            </a:r>
            <a:r>
              <a:rPr lang="en-US" sz="1800" b="0" dirty="0" smtClean="0"/>
              <a:t> last value)?  Or with a mean? Or a model?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86208691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324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Missing Data Example</a:t>
            </a:r>
            <a:endParaRPr 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3955" y="1124700"/>
            <a:ext cx="6336824" cy="1250285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  <a:defRPr/>
            </a:pPr>
            <a:r>
              <a:rPr lang="en-US" sz="2400" b="0" dirty="0" smtClean="0"/>
              <a:t>Time series of glucose measurements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" b="38291"/>
          <a:stretch/>
        </p:blipFill>
        <p:spPr>
          <a:xfrm>
            <a:off x="2996805" y="1662370"/>
            <a:ext cx="5928255" cy="3456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7707" y="3018418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linear </a:t>
            </a:r>
            <a:r>
              <a:rPr lang="en-US" sz="2000" b="0" dirty="0" smtClean="0"/>
              <a:t>interpolation</a:t>
            </a:r>
          </a:p>
          <a:p>
            <a:r>
              <a:rPr lang="en-US" sz="2000" b="0" dirty="0" smtClean="0"/>
              <a:t>(too linear)</a:t>
            </a:r>
            <a:endParaRPr lang="en-US" sz="2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70640" y="4005075"/>
            <a:ext cx="2880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polynomial interpolation</a:t>
            </a:r>
          </a:p>
          <a:p>
            <a:r>
              <a:rPr lang="en-US" sz="2000" b="0" dirty="0" smtClean="0"/>
              <a:t>(too nonlinear)</a:t>
            </a:r>
            <a:endParaRPr lang="en-US" sz="20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07116" y="2016251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raw data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879240" y="5118820"/>
            <a:ext cx="1883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/>
              <a:t>Time (minutes)</a:t>
            </a:r>
            <a:endParaRPr lang="en-US" sz="2000" b="0" i="1" dirty="0"/>
          </a:p>
        </p:txBody>
      </p:sp>
    </p:spTree>
    <p:extLst>
      <p:ext uri="{BB962C8B-B14F-4D97-AF65-F5344CB8AC3E}">
        <p14:creationId xmlns:p14="http://schemas.microsoft.com/office/powerpoint/2010/main" val="312375043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324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Missing Data Example</a:t>
            </a:r>
            <a:endParaRPr 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3955" y="1124700"/>
            <a:ext cx="6336824" cy="1250285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  <a:defRPr/>
            </a:pPr>
            <a:r>
              <a:rPr lang="en-US" sz="2400" b="0" dirty="0" smtClean="0"/>
              <a:t>Time series of glucose measurements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67" r="-315" b="18666"/>
          <a:stretch/>
        </p:blipFill>
        <p:spPr>
          <a:xfrm>
            <a:off x="2459725" y="2341559"/>
            <a:ext cx="6689340" cy="2508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707" y="2123230"/>
            <a:ext cx="1837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polynomial </a:t>
            </a:r>
          </a:p>
          <a:p>
            <a:r>
              <a:rPr lang="en-US" sz="2000" b="0" dirty="0" smtClean="0"/>
              <a:t>interpolation</a:t>
            </a:r>
          </a:p>
          <a:p>
            <a:r>
              <a:rPr lang="en-US" sz="2000" b="0" dirty="0" smtClean="0"/>
              <a:t>(too nonlinear)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93830" y="3409974"/>
            <a:ext cx="2726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p</a:t>
            </a:r>
            <a:r>
              <a:rPr lang="en-US" sz="2000" b="0" dirty="0" smtClean="0"/>
              <a:t>olynomial interpolation then smoothed by averaging over windows</a:t>
            </a:r>
          </a:p>
          <a:p>
            <a:r>
              <a:rPr lang="en-US" sz="2000" b="0" dirty="0" smtClean="0"/>
              <a:t>(better, but trade offs?)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2406" y="4856340"/>
            <a:ext cx="1883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/>
              <a:t>Time (minutes)</a:t>
            </a:r>
            <a:endParaRPr lang="en-US" sz="2000" b="0" i="1" dirty="0"/>
          </a:p>
        </p:txBody>
      </p:sp>
    </p:spTree>
    <p:extLst>
      <p:ext uri="{BB962C8B-B14F-4D97-AF65-F5344CB8AC3E}">
        <p14:creationId xmlns:p14="http://schemas.microsoft.com/office/powerpoint/2010/main" val="121457876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67340" cy="4343400"/>
          </a:xfrm>
        </p:spPr>
        <p:txBody>
          <a:bodyPr/>
          <a:lstStyle/>
          <a:p>
            <a:r>
              <a:rPr lang="en-US" altLang="en-US" dirty="0"/>
              <a:t>Why transform data?</a:t>
            </a:r>
          </a:p>
          <a:p>
            <a:pPr lvl="1"/>
            <a:r>
              <a:rPr lang="en-US" altLang="en-US" b="1" dirty="0"/>
              <a:t>Combine </a:t>
            </a:r>
            <a:r>
              <a:rPr lang="en-US" altLang="en-US" b="1" dirty="0" smtClean="0"/>
              <a:t>attributes</a:t>
            </a:r>
            <a:r>
              <a:rPr lang="en-US" altLang="en-US" dirty="0"/>
              <a:t> </a:t>
            </a:r>
          </a:p>
          <a:p>
            <a:pPr marL="457200" lvl="1" indent="0">
              <a:buNone/>
            </a:pPr>
            <a:r>
              <a:rPr lang="en-US" altLang="en-US" dirty="0" smtClean="0"/>
              <a:t>	ratios can be more useful</a:t>
            </a:r>
            <a:endParaRPr lang="en-US" altLang="en-US" dirty="0"/>
          </a:p>
          <a:p>
            <a:pPr lvl="1"/>
            <a:r>
              <a:rPr lang="en-US" altLang="en-US" b="1" dirty="0"/>
              <a:t>Normalizing </a:t>
            </a:r>
            <a:r>
              <a:rPr lang="en-US" altLang="en-US" b="1" dirty="0" smtClean="0"/>
              <a:t>data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	to same scale</a:t>
            </a:r>
            <a:endParaRPr lang="en-US" altLang="en-US" dirty="0"/>
          </a:p>
          <a:p>
            <a:pPr lvl="1"/>
            <a:r>
              <a:rPr lang="en-US" altLang="en-US" b="1" dirty="0"/>
              <a:t>Simplifying </a:t>
            </a:r>
            <a:r>
              <a:rPr lang="en-US" altLang="en-US" b="1" dirty="0" smtClean="0"/>
              <a:t>data </a:t>
            </a:r>
            <a:endParaRPr lang="en-US" altLang="en-US" b="1" dirty="0"/>
          </a:p>
          <a:p>
            <a:pPr marL="457200" lvl="1" indent="0">
              <a:buNone/>
            </a:pPr>
            <a:r>
              <a:rPr lang="en-US" altLang="en-US" dirty="0" smtClean="0"/>
              <a:t>	discrete </a:t>
            </a:r>
            <a:r>
              <a:rPr lang="en-US" altLang="en-US" dirty="0"/>
              <a:t>data is often </a:t>
            </a:r>
            <a:r>
              <a:rPr lang="en-US" altLang="en-US" dirty="0" smtClean="0"/>
              <a:t>more intuitive for user and algorithm </a:t>
            </a:r>
            <a:r>
              <a:rPr lang="en-US" altLang="en-US" dirty="0"/>
              <a:t>and helps the </a:t>
            </a:r>
            <a:r>
              <a:rPr lang="en-US" alt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71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20970"/>
            <a:ext cx="8839200" cy="104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Feature Engineering is Variable Enhancement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89165"/>
            <a:ext cx="88392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Use Domain and world knowledge to help model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Example: variables exist that represent date and location of doctor visits </a:t>
            </a:r>
          </a:p>
          <a:p>
            <a:pPr lvl="1" eaLnBrk="1" hangingPunct="1">
              <a:defRPr/>
            </a:pPr>
            <a:r>
              <a:rPr lang="en-US" dirty="0" smtClean="0"/>
              <a:t>deduce a new variable for Number-of-1</a:t>
            </a:r>
            <a:r>
              <a:rPr lang="en-US" baseline="30000" dirty="0" smtClean="0"/>
              <a:t>st</a:t>
            </a:r>
            <a:r>
              <a:rPr lang="en-US" dirty="0" smtClean="0"/>
              <a:t>-time-visits</a:t>
            </a:r>
          </a:p>
          <a:p>
            <a:pPr lvl="1" eaLnBrk="1" hangingPunct="1">
              <a:defRPr/>
            </a:pPr>
            <a:r>
              <a:rPr lang="en-US" dirty="0" smtClean="0"/>
              <a:t>deduce a new variable for Number-of-visits-over-25-miles</a:t>
            </a:r>
          </a:p>
          <a:p>
            <a:pPr lvl="1" eaLnBrk="1" hangingPunct="1">
              <a:defRPr/>
            </a:pPr>
            <a:r>
              <a:rPr lang="en-US" dirty="0"/>
              <a:t>d</a:t>
            </a:r>
            <a:r>
              <a:rPr lang="en-US" dirty="0" smtClean="0"/>
              <a:t>educe a new variable for Amount-of-time-between-visits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552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5755"/>
            <a:ext cx="8839200" cy="104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Adding Information As Variable Enhancement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46420"/>
            <a:ext cx="88392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zip codes</a:t>
            </a:r>
          </a:p>
          <a:p>
            <a:pPr lvl="1" eaLnBrk="1" hangingPunct="1">
              <a:defRPr/>
            </a:pPr>
            <a:r>
              <a:rPr lang="en-US" dirty="0" smtClean="0"/>
              <a:t>Change ZIP to latitude and longitude</a:t>
            </a:r>
          </a:p>
          <a:p>
            <a:pPr lvl="1" eaLnBrk="1" hangingPunct="1">
              <a:defRPr/>
            </a:pPr>
            <a:r>
              <a:rPr lang="en-US" dirty="0" smtClean="0"/>
              <a:t>Change ZIP to miles to a reference point</a:t>
            </a:r>
          </a:p>
          <a:p>
            <a:pPr lvl="1" eaLnBrk="1" hangingPunct="1">
              <a:defRPr/>
            </a:pPr>
            <a:r>
              <a:rPr lang="en-US" dirty="0" smtClean="0"/>
              <a:t>Change ZIP to known category (H,M,L income)</a:t>
            </a:r>
          </a:p>
          <a:p>
            <a:pPr lvl="1" eaLnBrk="1" hangingPunct="1">
              <a:defRPr/>
            </a:pPr>
            <a:r>
              <a:rPr lang="en-US" dirty="0" smtClean="0"/>
              <a:t>Change ZIP to set of indicator variables (1 per ZIP)</a:t>
            </a:r>
            <a:endParaRPr lang="en-US" dirty="0"/>
          </a:p>
          <a:p>
            <a:pPr marL="457200" lvl="1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8399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44160"/>
            <a:ext cx="8839200" cy="1041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Discretization/Binning May Enhance Data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110" y="1967805"/>
            <a:ext cx="8077200" cy="457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800" dirty="0">
                <a:solidFill>
                  <a:schemeClr val="tx2"/>
                </a:solidFill>
              </a:rPr>
              <a:t>Discretization</a:t>
            </a:r>
            <a:r>
              <a:rPr lang="en-US" sz="2800" dirty="0"/>
              <a:t> 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A </a:t>
            </a:r>
            <a:r>
              <a:rPr lang="en-US" sz="2400" dirty="0" smtClean="0"/>
              <a:t>continuous </a:t>
            </a:r>
            <a:r>
              <a:rPr lang="en-US" sz="2400" dirty="0"/>
              <a:t>attribute </a:t>
            </a:r>
            <a:r>
              <a:rPr lang="en-US" sz="2400" dirty="0" smtClean="0"/>
              <a:t>divided into intervals and replaced </a:t>
            </a:r>
            <a:r>
              <a:rPr lang="en-US" dirty="0" smtClean="0"/>
              <a:t>by I</a:t>
            </a:r>
            <a:r>
              <a:rPr lang="en-US" sz="2400" dirty="0" smtClean="0"/>
              <a:t>nterval labels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 smtClean="0"/>
              <a:t>E.g. replace age by </a:t>
            </a:r>
            <a:r>
              <a:rPr lang="en-US" dirty="0" smtClean="0"/>
              <a:t>functional </a:t>
            </a:r>
            <a:r>
              <a:rPr lang="en-US" sz="2400" dirty="0" smtClean="0"/>
              <a:t>concepts </a:t>
            </a:r>
            <a:r>
              <a:rPr lang="en-US" sz="2400" dirty="0"/>
              <a:t>(such as young, middle-aged, or senior</a:t>
            </a:r>
            <a:r>
              <a:rPr lang="en-US" sz="2400" dirty="0" smtClean="0"/>
              <a:t>) which may have better predictive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59897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Simple Discretization Methods: Binning</a:t>
            </a: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08750"/>
            <a:ext cx="8229600" cy="47053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hlink"/>
                </a:solidFill>
              </a:rPr>
              <a:t>Equal-width</a:t>
            </a:r>
            <a:r>
              <a:rPr lang="en-US" sz="2800" dirty="0"/>
              <a:t> (distance) partitioning:</a:t>
            </a:r>
          </a:p>
          <a:p>
            <a:pPr lvl="1">
              <a:spcBef>
                <a:spcPct val="0"/>
              </a:spcBef>
              <a:defRPr/>
            </a:pPr>
            <a:r>
              <a:rPr lang="en-US" sz="2400" dirty="0"/>
              <a:t>It divides the range into </a:t>
            </a:r>
            <a:r>
              <a:rPr lang="en-US" sz="2400" i="1" dirty="0"/>
              <a:t>N</a:t>
            </a:r>
            <a:r>
              <a:rPr lang="en-US" sz="2400" dirty="0"/>
              <a:t> intervals of equal size: </a:t>
            </a:r>
            <a:r>
              <a:rPr lang="en-US" sz="2400" dirty="0">
                <a:solidFill>
                  <a:srgbClr val="39513E"/>
                </a:solidFill>
              </a:rPr>
              <a:t>uniform grid</a:t>
            </a:r>
            <a:endParaRPr lang="en-US" sz="2400" dirty="0">
              <a:solidFill>
                <a:schemeClr val="hlink"/>
              </a:solidFill>
            </a:endParaRPr>
          </a:p>
          <a:p>
            <a:pPr lvl="1">
              <a:spcBef>
                <a:spcPct val="0"/>
              </a:spcBef>
              <a:defRPr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are the lowest and highest values of the attribute, the width of intervals will be: </a:t>
            </a:r>
            <a:r>
              <a:rPr lang="en-US" sz="2400" i="1" dirty="0"/>
              <a:t>W </a:t>
            </a:r>
            <a:r>
              <a:rPr lang="en-US" sz="2400" dirty="0"/>
              <a:t>= (</a:t>
            </a:r>
            <a:r>
              <a:rPr lang="en-US" sz="2400" i="1" dirty="0"/>
              <a:t>B</a:t>
            </a:r>
            <a:r>
              <a:rPr lang="en-US" sz="2400" dirty="0"/>
              <a:t>-</a:t>
            </a:r>
            <a:r>
              <a:rPr lang="en-US" sz="2400" i="1" dirty="0"/>
              <a:t>A</a:t>
            </a:r>
            <a:r>
              <a:rPr lang="en-US" sz="2400" dirty="0"/>
              <a:t>)/</a:t>
            </a:r>
            <a:r>
              <a:rPr lang="en-US" sz="2400" i="1" dirty="0"/>
              <a:t>N.</a:t>
            </a:r>
            <a:endParaRPr lang="en-US" sz="2400" dirty="0"/>
          </a:p>
          <a:p>
            <a:pPr lvl="1">
              <a:spcBef>
                <a:spcPct val="0"/>
              </a:spcBef>
              <a:defRPr/>
            </a:pPr>
            <a:r>
              <a:rPr lang="en-US" sz="2400" dirty="0"/>
              <a:t>The most straightforward</a:t>
            </a:r>
          </a:p>
          <a:p>
            <a:pPr lvl="1">
              <a:spcBef>
                <a:spcPct val="0"/>
              </a:spcBef>
              <a:defRPr/>
            </a:pPr>
            <a:r>
              <a:rPr lang="en-US" sz="2400" dirty="0"/>
              <a:t>But outliers may dominate presentation</a:t>
            </a:r>
          </a:p>
          <a:p>
            <a:pPr lvl="1">
              <a:spcBef>
                <a:spcPct val="0"/>
              </a:spcBef>
              <a:defRPr/>
            </a:pPr>
            <a:r>
              <a:rPr lang="en-US" sz="2400" dirty="0"/>
              <a:t>Skewed data is not handled well</a:t>
            </a:r>
            <a:endParaRPr lang="en-US" sz="2400" i="1" dirty="0"/>
          </a:p>
          <a:p>
            <a:pPr>
              <a:defRPr/>
            </a:pPr>
            <a:r>
              <a:rPr lang="en-US" sz="2800" dirty="0">
                <a:solidFill>
                  <a:schemeClr val="hlink"/>
                </a:solidFill>
              </a:rPr>
              <a:t>Equal-depth</a:t>
            </a:r>
            <a:r>
              <a:rPr lang="en-US" sz="2800" dirty="0"/>
              <a:t> (frequency) partitioning:</a:t>
            </a:r>
          </a:p>
          <a:p>
            <a:pPr lvl="1">
              <a:spcBef>
                <a:spcPct val="0"/>
              </a:spcBef>
              <a:defRPr/>
            </a:pPr>
            <a:r>
              <a:rPr lang="en-US" sz="2400" dirty="0"/>
              <a:t>It divides the range into </a:t>
            </a:r>
            <a:r>
              <a:rPr lang="en-US" sz="2400" i="1" dirty="0"/>
              <a:t>N</a:t>
            </a:r>
            <a:r>
              <a:rPr lang="en-US" sz="2400" dirty="0"/>
              <a:t> intervals, each containing approximately same number of samples</a:t>
            </a:r>
          </a:p>
          <a:p>
            <a:pPr lvl="1">
              <a:spcBef>
                <a:spcPct val="0"/>
              </a:spcBef>
              <a:defRPr/>
            </a:pPr>
            <a:r>
              <a:rPr lang="en-US" sz="2400" dirty="0"/>
              <a:t>Good data scaling</a:t>
            </a:r>
          </a:p>
          <a:p>
            <a:pPr lvl="1">
              <a:spcBef>
                <a:spcPct val="0"/>
              </a:spcBef>
              <a:defRPr/>
            </a:pPr>
            <a:r>
              <a:rPr lang="en-US" sz="2400" dirty="0"/>
              <a:t>Managing categorical attributes can be tricky</a:t>
            </a:r>
          </a:p>
        </p:txBody>
      </p:sp>
    </p:spTree>
    <p:extLst>
      <p:ext uri="{BB962C8B-B14F-4D97-AF65-F5344CB8AC3E}">
        <p14:creationId xmlns:p14="http://schemas.microsoft.com/office/powerpoint/2010/main" val="1302454774"/>
      </p:ext>
    </p:extLst>
  </p:cSld>
  <p:clrMapOvr>
    <a:masterClrMapping/>
  </p:clrMapOvr>
  <p:transition>
    <p:checke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Prerequisites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</a:t>
            </a:r>
            <a:r>
              <a:rPr lang="en-US" dirty="0" smtClean="0"/>
              <a:t>Understanding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dirty="0" smtClean="0"/>
              <a:t>Descriptors, values, ranges, labels</a:t>
            </a:r>
          </a:p>
          <a:p>
            <a:pPr eaLnBrk="1" hangingPunct="1">
              <a:defRPr/>
            </a:pPr>
            <a:r>
              <a:rPr lang="en-US" dirty="0" smtClean="0"/>
              <a:t>Data </a:t>
            </a:r>
            <a:r>
              <a:rPr lang="en-US" dirty="0" smtClean="0"/>
              <a:t>History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Domain </a:t>
            </a:r>
            <a:r>
              <a:rPr lang="en-US" dirty="0"/>
              <a:t>K</a:t>
            </a:r>
            <a:r>
              <a:rPr lang="en-US" dirty="0" smtClean="0"/>
              <a:t>nowledge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Meaning and data relations</a:t>
            </a:r>
          </a:p>
          <a:p>
            <a:pPr eaLnBrk="1" hangingPunct="1">
              <a:defRPr/>
            </a:pPr>
            <a:r>
              <a:rPr lang="en-US" dirty="0"/>
              <a:t>Questions to be addressed</a:t>
            </a:r>
          </a:p>
          <a:p>
            <a:pPr marL="457200" lvl="1" indent="0" eaLnBrk="1" hangingPunct="1">
              <a:buNone/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863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Discretization/Binning </a:t>
            </a:r>
            <a:r>
              <a:rPr lang="en-US" dirty="0"/>
              <a:t>Options 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565620"/>
            <a:ext cx="8229600" cy="47053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E.g. Equal-width </a:t>
            </a:r>
            <a:r>
              <a:rPr lang="en-US" sz="2400" dirty="0"/>
              <a:t>(distance) partitioning:</a:t>
            </a:r>
          </a:p>
          <a:p>
            <a:pPr lvl="1">
              <a:spcBef>
                <a:spcPct val="0"/>
              </a:spcBef>
              <a:defRPr/>
            </a:pP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intervals of equal </a:t>
            </a:r>
            <a:r>
              <a:rPr lang="en-US" dirty="0" smtClean="0"/>
              <a:t>size, but outliers skew range</a:t>
            </a:r>
            <a:endParaRPr lang="en-US" dirty="0"/>
          </a:p>
          <a:p>
            <a:pPr lvl="1">
              <a:spcBef>
                <a:spcPct val="0"/>
              </a:spcBef>
              <a:defRPr/>
            </a:pPr>
            <a:endParaRPr lang="en-US" i="1" dirty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685800" y="61722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Fall 2003</a:t>
            </a:r>
            <a:endParaRPr lang="en-US" altLang="en-US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157288" y="2401599"/>
            <a:ext cx="6076950" cy="1468437"/>
            <a:chOff x="1179" y="1811"/>
            <a:chExt cx="3828" cy="925"/>
          </a:xfrm>
        </p:grpSpPr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1179" y="1811"/>
            <a:ext cx="3828" cy="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7" name="Document" r:id="rId3" imgW="6699960" imgH="2033280" progId="Word.Document.8">
                    <p:embed/>
                  </p:oleObj>
                </mc:Choice>
                <mc:Fallback>
                  <p:oleObj name="Document" r:id="rId3" imgW="6699960" imgH="20332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1811"/>
                          <a:ext cx="3828" cy="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482" y="1824"/>
              <a:ext cx="0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440" y="1824"/>
              <a:ext cx="0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788" y="1824"/>
              <a:ext cx="0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702" y="1824"/>
              <a:ext cx="0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158081" y="4882192"/>
            <a:ext cx="6075363" cy="1086505"/>
            <a:chOff x="1176" y="3168"/>
            <a:chExt cx="3827" cy="925"/>
          </a:xfrm>
        </p:grpSpPr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1176" y="3168"/>
            <a:ext cx="3827" cy="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8" name="Document" r:id="rId5" imgW="6699960" imgH="2033280" progId="Word.Document.8">
                    <p:embed/>
                  </p:oleObj>
                </mc:Choice>
                <mc:Fallback>
                  <p:oleObj name="Document" r:id="rId5" imgW="6699960" imgH="20332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3168"/>
                          <a:ext cx="3827" cy="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787" y="3179"/>
              <a:ext cx="0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440" y="3179"/>
              <a:ext cx="0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049" y="3179"/>
              <a:ext cx="0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829" y="3179"/>
              <a:ext cx="0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44953" y="3737456"/>
            <a:ext cx="8229600" cy="141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-96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-96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-96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-96" charset="0"/>
              </a:defRPr>
            </a:lvl9pPr>
          </a:lstStyle>
          <a:p>
            <a:pPr>
              <a:defRPr/>
            </a:pPr>
            <a:r>
              <a:rPr lang="en-US" sz="2400" kern="0" dirty="0" smtClean="0"/>
              <a:t>E.g. Equal-depth (frequency) partitioning:</a:t>
            </a:r>
          </a:p>
          <a:p>
            <a:pPr lvl="1">
              <a:spcBef>
                <a:spcPct val="0"/>
              </a:spcBef>
              <a:defRPr/>
            </a:pPr>
            <a:r>
              <a:rPr lang="en-US" b="0" i="1" kern="0" dirty="0" smtClean="0"/>
              <a:t>N</a:t>
            </a:r>
            <a:r>
              <a:rPr lang="en-US" b="0" kern="0" dirty="0" smtClean="0"/>
              <a:t> intervals, of equal sample frequency, can help scale data</a:t>
            </a:r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6750051" y="5696431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85 special?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83317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61930" y="553505"/>
            <a:ext cx="7796215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Variable Transformation Summary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664" y="1447800"/>
            <a:ext cx="8681335" cy="54102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800" dirty="0"/>
              <a:t>Smoothing: remove noise from data</a:t>
            </a:r>
          </a:p>
          <a:p>
            <a:pPr>
              <a:lnSpc>
                <a:spcPct val="110000"/>
              </a:lnSpc>
              <a:defRPr/>
            </a:pPr>
            <a:r>
              <a:rPr lang="en-US" sz="2800" dirty="0"/>
              <a:t>Aggregation: summarization, data cube construction</a:t>
            </a:r>
          </a:p>
          <a:p>
            <a:pPr>
              <a:lnSpc>
                <a:spcPct val="110000"/>
              </a:lnSpc>
              <a:defRPr/>
            </a:pPr>
            <a:r>
              <a:rPr lang="en-US" dirty="0" smtClean="0"/>
              <a:t>Introduce/re-label/categorize variable values</a:t>
            </a:r>
            <a:endParaRPr lang="en-US" sz="2800" dirty="0" smtClean="0"/>
          </a:p>
          <a:p>
            <a:pPr>
              <a:lnSpc>
                <a:spcPct val="110000"/>
              </a:lnSpc>
              <a:defRPr/>
            </a:pPr>
            <a:r>
              <a:rPr lang="en-US" sz="2800" dirty="0" smtClean="0"/>
              <a:t>Normalization</a:t>
            </a:r>
            <a:r>
              <a:rPr lang="en-US" sz="2800" dirty="0"/>
              <a:t>: scaled to fall within a small, specified </a:t>
            </a:r>
            <a:r>
              <a:rPr lang="en-US" sz="2800" dirty="0" smtClean="0"/>
              <a:t>range</a:t>
            </a:r>
          </a:p>
          <a:p>
            <a:pPr>
              <a:lnSpc>
                <a:spcPct val="110000"/>
              </a:lnSpc>
              <a:defRPr/>
            </a:pPr>
            <a:r>
              <a:rPr lang="en-US" dirty="0" smtClean="0"/>
              <a:t>At</a:t>
            </a:r>
            <a:r>
              <a:rPr lang="en-US" sz="2800" dirty="0" smtClean="0"/>
              <a:t>tribute/feature construction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09014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1930" y="433410"/>
            <a:ext cx="73152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070" y="1547155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Motivation and Goals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data?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Data Preparation: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Organizing data (structural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Preprocessing   (data value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Variables and </a:t>
            </a:r>
            <a:r>
              <a:rPr lang="en-US" dirty="0"/>
              <a:t>Descriptive </a:t>
            </a:r>
            <a:r>
              <a:rPr lang="en-US" dirty="0" smtClean="0"/>
              <a:t>Statistics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 </a:t>
            </a:r>
            <a:r>
              <a:rPr lang="en-US" dirty="0" smtClean="0"/>
              <a:t>Exploring Data Matrix 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Outliers, Anomalies, and Visualizations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769905" y="3774645"/>
            <a:ext cx="693094" cy="345645"/>
          </a:xfrm>
          <a:prstGeom prst="rightArrow">
            <a:avLst>
              <a:gd name="adj1" fmla="val 64496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4862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170" y="356600"/>
            <a:ext cx="67056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 smtClean="0"/>
              <a:t>Stats for Data Preprocessing</a:t>
            </a:r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01000" cy="4800600"/>
          </a:xfrm>
        </p:spPr>
        <p:txBody>
          <a:bodyPr lIns="92075" tIns="46038" rIns="92075" bIns="46038"/>
          <a:lstStyle/>
          <a:p>
            <a:pPr>
              <a:lnSpc>
                <a:spcPct val="140000"/>
              </a:lnSpc>
              <a:defRPr/>
            </a:pPr>
            <a:r>
              <a:rPr lang="en-US" dirty="0" smtClean="0"/>
              <a:t>Distributions and histograms</a:t>
            </a:r>
          </a:p>
          <a:p>
            <a:pPr lvl="1">
              <a:lnSpc>
                <a:spcPct val="140000"/>
              </a:lnSpc>
              <a:defRPr/>
            </a:pPr>
            <a:r>
              <a:rPr lang="en-US" dirty="0" smtClean="0"/>
              <a:t>Continuous variables (functions and graphs)</a:t>
            </a:r>
          </a:p>
          <a:p>
            <a:pPr lvl="1">
              <a:lnSpc>
                <a:spcPct val="140000"/>
              </a:lnSpc>
              <a:defRPr/>
            </a:pPr>
            <a:r>
              <a:rPr lang="en-US" dirty="0" smtClean="0"/>
              <a:t>Discrete variables (sets and counting)</a:t>
            </a:r>
          </a:p>
          <a:p>
            <a:pPr>
              <a:lnSpc>
                <a:spcPct val="140000"/>
              </a:lnSpc>
              <a:defRPr/>
            </a:pPr>
            <a:r>
              <a:rPr lang="en-US" dirty="0" smtClean="0"/>
              <a:t>Normalizations </a:t>
            </a:r>
            <a:endParaRPr lang="en-US" dirty="0"/>
          </a:p>
          <a:p>
            <a:pPr>
              <a:lnSpc>
                <a:spcPct val="140000"/>
              </a:lnSpc>
              <a:defRPr/>
            </a:pPr>
            <a:r>
              <a:rPr lang="en-US" dirty="0" smtClean="0"/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213623491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35" y="947410"/>
            <a:ext cx="6343650" cy="5438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85745" y="4427530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robability that x=2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5493720" y="4735307"/>
            <a:ext cx="460860" cy="383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727090" y="4341751"/>
            <a:ext cx="16786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Standard Normal</a:t>
            </a:r>
          </a:p>
          <a:p>
            <a:r>
              <a:rPr lang="en-US" sz="1400" dirty="0" smtClean="0"/>
              <a:t>Mean=0</a:t>
            </a:r>
          </a:p>
          <a:p>
            <a:r>
              <a:rPr lang="en-US" sz="1400" dirty="0" err="1" smtClean="0"/>
              <a:t>Std</a:t>
            </a:r>
            <a:r>
              <a:rPr lang="en-US" sz="1400" dirty="0" smtClean="0"/>
              <a:t> deviation=1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4418380" y="1624502"/>
            <a:ext cx="460860" cy="383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917645" y="1431403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robability that x=0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" y="304799"/>
            <a:ext cx="9065385" cy="1319703"/>
          </a:xfrm>
        </p:spPr>
        <p:txBody>
          <a:bodyPr/>
          <a:lstStyle/>
          <a:p>
            <a:r>
              <a:rPr lang="en-US" dirty="0" smtClean="0"/>
              <a:t>Normal probability density function (PDF)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3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</a:t>
            </a:r>
            <a:r>
              <a:rPr lang="en-US" dirty="0" smtClean="0"/>
              <a:t>cumulative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30" y="1600200"/>
            <a:ext cx="5694140" cy="4343400"/>
          </a:xfrm>
        </p:spPr>
      </p:pic>
      <p:sp>
        <p:nvSpPr>
          <p:cNvPr id="5" name="TextBox 4"/>
          <p:cNvSpPr txBox="1"/>
          <p:nvPr/>
        </p:nvSpPr>
        <p:spPr>
          <a:xfrm>
            <a:off x="4840835" y="4158695"/>
            <a:ext cx="2742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Total probability that x&lt;0 = .50</a:t>
            </a:r>
          </a:p>
          <a:p>
            <a:r>
              <a:rPr lang="en-US" sz="1400" dirty="0" smtClean="0"/>
              <a:t> (i.e. 50 percent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4764026" y="3754464"/>
            <a:ext cx="576074" cy="404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593144" y="2988321"/>
            <a:ext cx="27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Total probability that x&lt;2= .95</a:t>
            </a:r>
          </a:p>
          <a:p>
            <a:r>
              <a:rPr lang="en-US" sz="1400" dirty="0" smtClean="0"/>
              <a:t> (i.e. 95 percent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5516335" y="2584090"/>
            <a:ext cx="576074" cy="404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49715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and Chi-squared</a:t>
            </a:r>
            <a:br>
              <a:rPr lang="en-US" dirty="0" smtClean="0"/>
            </a:br>
            <a:r>
              <a:rPr lang="en-US" dirty="0" smtClean="0"/>
              <a:t>density functions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50" y="1470345"/>
            <a:ext cx="5095875" cy="491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52485" y="1568670"/>
            <a:ext cx="5589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Exponential is good for ‘counts’, ‘events’, etc…,</a:t>
            </a:r>
          </a:p>
          <a:p>
            <a:r>
              <a:rPr lang="en-US" sz="1400" dirty="0" err="1" smtClean="0"/>
              <a:t>ie</a:t>
            </a:r>
            <a:r>
              <a:rPr lang="en-US" sz="1400" dirty="0" smtClean="0"/>
              <a:t>, items that are &gt;0, usually near 0, and higher values more rare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14080" y="4079445"/>
            <a:ext cx="607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Chi Square is good for ‘costs’, ‘rates’, ‘salaries’, etc…,</a:t>
            </a:r>
          </a:p>
          <a:p>
            <a:r>
              <a:rPr lang="en-US" sz="1400" dirty="0" err="1" smtClean="0"/>
              <a:t>ie</a:t>
            </a:r>
            <a:r>
              <a:rPr lang="en-US" sz="1400" dirty="0" smtClean="0"/>
              <a:t>, items that are &gt; 0, usually not near 0, and higher values more rare</a:t>
            </a:r>
          </a:p>
        </p:txBody>
      </p:sp>
    </p:spTree>
    <p:extLst>
      <p:ext uri="{BB962C8B-B14F-4D97-AF65-F5344CB8AC3E}">
        <p14:creationId xmlns:p14="http://schemas.microsoft.com/office/powerpoint/2010/main" val="2498812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is a sample PDF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5" y="1431940"/>
            <a:ext cx="5095875" cy="46854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5855" y="3582620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Frequency count ~</a:t>
            </a:r>
          </a:p>
          <a:p>
            <a:r>
              <a:rPr lang="en-US" sz="1400" dirty="0" smtClean="0"/>
              <a:t>probability times sample size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269170" y="2486080"/>
            <a:ext cx="586177" cy="827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69169" y="4394668"/>
            <a:ext cx="729696" cy="570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8673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histogram as mixture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90" y="1355130"/>
            <a:ext cx="5095875" cy="5086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46712" y="1585560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Xn1 has a normal distribution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9365" y="3159628"/>
            <a:ext cx="3106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Xn2 has a normal distribution with</a:t>
            </a:r>
          </a:p>
          <a:p>
            <a:r>
              <a:rPr lang="en-US" sz="1400" dirty="0" smtClean="0"/>
              <a:t>higher mean and higher  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7770" y="4619555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Xn1 + Xn2 has a </a:t>
            </a:r>
          </a:p>
          <a:p>
            <a:r>
              <a:rPr lang="en-US" sz="1400" dirty="0" smtClean="0"/>
              <a:t>bi-modal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98673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90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Mean and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summarize variables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Transformations and Functions also summarize</a:t>
            </a:r>
          </a:p>
          <a:p>
            <a:pPr lvl="1">
              <a:defRPr/>
            </a:pPr>
            <a:r>
              <a:rPr lang="en-US" dirty="0" smtClean="0"/>
              <a:t>E.g. take the highest amount charged for customers in a zip code, take that for each zip code and get a new distribution</a:t>
            </a:r>
          </a:p>
          <a:p>
            <a:pPr lvl="1">
              <a:defRPr/>
            </a:pPr>
            <a:r>
              <a:rPr lang="en-US" dirty="0" smtClean="0"/>
              <a:t>E.g. take the difference of 75</a:t>
            </a:r>
            <a:r>
              <a:rPr lang="en-US" baseline="30000" dirty="0" smtClean="0"/>
              <a:t>th</a:t>
            </a:r>
            <a:r>
              <a:rPr lang="en-US" dirty="0" smtClean="0"/>
              <a:t> to 25</a:t>
            </a:r>
            <a:r>
              <a:rPr lang="en-US" baseline="30000" dirty="0" smtClean="0"/>
              <a:t>th</a:t>
            </a:r>
            <a:r>
              <a:rPr lang="en-US" dirty="0" smtClean="0"/>
              <a:t> percentile of all customers in a zip code, </a:t>
            </a:r>
            <a:r>
              <a:rPr lang="en-US" dirty="0"/>
              <a:t>take that for each zip code and get a new distribution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buFont typeface="Wingdings" pitchFamily="2" charset="2"/>
              <a:buNone/>
              <a:defRPr/>
            </a:pPr>
            <a:endParaRPr lang="en-US" sz="2400" dirty="0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829120"/>
              </p:ext>
            </p:extLst>
          </p:nvPr>
        </p:nvGraphicFramePr>
        <p:xfrm>
          <a:off x="2152485" y="2161635"/>
          <a:ext cx="535146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Equation" r:id="rId5" imgW="2145960" imgH="279360" progId="Equation.3">
                  <p:embed/>
                </p:oleObj>
              </mc:Choice>
              <mc:Fallback>
                <p:oleObj name="Equation" r:id="rId5" imgW="214596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485" y="2161635"/>
                        <a:ext cx="535146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53148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Input - Output</a:t>
            </a:r>
            <a:endParaRPr lang="en-US" sz="40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Inputs: </a:t>
            </a:r>
          </a:p>
          <a:p>
            <a:pPr lvl="1">
              <a:defRPr/>
            </a:pPr>
            <a:r>
              <a:rPr lang="en-US" dirty="0"/>
              <a:t>raw </a:t>
            </a:r>
            <a:r>
              <a:rPr lang="en-US" dirty="0" smtClean="0"/>
              <a:t>data</a:t>
            </a:r>
          </a:p>
          <a:p>
            <a:pPr>
              <a:defRPr/>
            </a:pPr>
            <a:r>
              <a:rPr lang="en-US" dirty="0" smtClean="0"/>
              <a:t>Outputs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two data </a:t>
            </a:r>
            <a:r>
              <a:rPr lang="en-US" dirty="0" smtClean="0"/>
              <a:t>sets: training and test (if available)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Training further broken into training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905000"/>
          </a:xfrm>
        </p:spPr>
        <p:txBody>
          <a:bodyPr/>
          <a:lstStyle/>
          <a:p>
            <a:pPr>
              <a:defRPr/>
            </a:pPr>
            <a:r>
              <a:rPr lang="en-US" dirty="0"/>
              <a:t>Data Transformation: </a:t>
            </a:r>
            <a:r>
              <a:rPr lang="en-US" dirty="0" smtClean="0"/>
              <a:t>Normalizations</a:t>
            </a:r>
            <a:br>
              <a:rPr lang="en-US" dirty="0" smtClean="0"/>
            </a:br>
            <a:r>
              <a:rPr lang="en-US" dirty="0" smtClean="0"/>
              <a:t>(to help with scaling)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Mean center</a:t>
            </a:r>
            <a:endParaRPr lang="en-US" sz="2800" dirty="0" smtClean="0"/>
          </a:p>
          <a:p>
            <a:pPr marL="457200" lvl="1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/>
              <a:t>z-score </a:t>
            </a:r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dirty="0" smtClean="0"/>
              <a:t>Scale to [0…1]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log </a:t>
            </a:r>
            <a:r>
              <a:rPr lang="en-US" sz="2800" dirty="0" smtClean="0"/>
              <a:t>scaling </a:t>
            </a:r>
            <a:endParaRPr lang="en-US" sz="2800" dirty="0"/>
          </a:p>
          <a:p>
            <a:pPr lvl="1">
              <a:defRPr/>
            </a:pPr>
            <a:endParaRPr lang="en-US" sz="2400" dirty="0"/>
          </a:p>
          <a:p>
            <a:pPr lvl="1">
              <a:buFont typeface="Wingdings" pitchFamily="2" charset="2"/>
              <a:buNone/>
              <a:defRPr/>
            </a:pPr>
            <a:endParaRPr lang="en-US" sz="2400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864133"/>
              </p:ext>
            </p:extLst>
          </p:nvPr>
        </p:nvGraphicFramePr>
        <p:xfrm>
          <a:off x="4994455" y="1662370"/>
          <a:ext cx="24479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" name="Equation" r:id="rId3" imgW="1117440" imgH="203040" progId="Equation.3">
                  <p:embed/>
                </p:oleObj>
              </mc:Choice>
              <mc:Fallback>
                <p:oleObj name="Equation" r:id="rId3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455" y="1662370"/>
                        <a:ext cx="24479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69928"/>
              </p:ext>
            </p:extLst>
          </p:nvPr>
        </p:nvGraphicFramePr>
        <p:xfrm>
          <a:off x="3803900" y="2507280"/>
          <a:ext cx="4324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" name="Equation" r:id="rId5" imgW="1460160" imgH="419040" progId="Equation.3">
                  <p:embed/>
                </p:oleObj>
              </mc:Choice>
              <mc:Fallback>
                <p:oleObj name="Equation" r:id="rId5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900" y="2507280"/>
                        <a:ext cx="4324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175572"/>
              </p:ext>
            </p:extLst>
          </p:nvPr>
        </p:nvGraphicFramePr>
        <p:xfrm>
          <a:off x="4994455" y="5426060"/>
          <a:ext cx="17224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" name="Equation" r:id="rId7" imgW="799920" imgH="203040" progId="Equation.3">
                  <p:embed/>
                </p:oleObj>
              </mc:Choice>
              <mc:Fallback>
                <p:oleObj name="Equation" r:id="rId7" imgW="79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455" y="5426060"/>
                        <a:ext cx="17224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606233"/>
              </p:ext>
            </p:extLst>
          </p:nvPr>
        </p:nvGraphicFramePr>
        <p:xfrm>
          <a:off x="4725620" y="3851455"/>
          <a:ext cx="4022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" name="Equation" r:id="rId11" imgW="1358640" imgH="419040" progId="Equation.3">
                  <p:embed/>
                </p:oleObj>
              </mc:Choice>
              <mc:Fallback>
                <p:oleObj name="Equation" r:id="rId11" imgW="13586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620" y="3851455"/>
                        <a:ext cx="40227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14078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90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More Descriptive Statistics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Covariance between 2 variables </a:t>
            </a:r>
            <a:endParaRPr lang="en-US" sz="2800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Correlation between 2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Ranges -1 to 1</a:t>
            </a:r>
          </a:p>
          <a:p>
            <a:pPr lvl="1">
              <a:defRPr/>
            </a:pPr>
            <a:r>
              <a:rPr lang="en-US" dirty="0" smtClean="0"/>
              <a:t>Represents linear relationship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sz="2800" dirty="0" smtClean="0"/>
          </a:p>
          <a:p>
            <a:pPr marL="457200" lvl="1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buFont typeface="Wingdings" pitchFamily="2" charset="2"/>
              <a:buNone/>
              <a:defRPr/>
            </a:pPr>
            <a:endParaRPr lang="en-US" sz="2400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557596"/>
              </p:ext>
            </p:extLst>
          </p:nvPr>
        </p:nvGraphicFramePr>
        <p:xfrm>
          <a:off x="1023938" y="2392065"/>
          <a:ext cx="70945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" name="Equation" r:id="rId3" imgW="2844720" imgH="203040" progId="Equation.3">
                  <p:embed/>
                </p:oleObj>
              </mc:Choice>
              <mc:Fallback>
                <p:oleObj name="Equation" r:id="rId3" imgW="2844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392065"/>
                        <a:ext cx="70945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59162"/>
              </p:ext>
            </p:extLst>
          </p:nvPr>
        </p:nvGraphicFramePr>
        <p:xfrm>
          <a:off x="2690155" y="4005075"/>
          <a:ext cx="38623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7" name="Equation" r:id="rId7" imgW="1549080" imgH="419040" progId="Equation.3">
                  <p:embed/>
                </p:oleObj>
              </mc:Choice>
              <mc:Fallback>
                <p:oleObj name="Equation" r:id="rId7" imgW="15490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155" y="4005075"/>
                        <a:ext cx="386238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27034"/>
              </p:ext>
            </p:extLst>
          </p:nvPr>
        </p:nvGraphicFramePr>
        <p:xfrm>
          <a:off x="4322763" y="5819775"/>
          <a:ext cx="2460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5819775"/>
                        <a:ext cx="24606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69345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vs.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0" y="1255206"/>
            <a:ext cx="6375230" cy="1766630"/>
          </a:xfrm>
        </p:spPr>
        <p:txBody>
          <a:bodyPr/>
          <a:lstStyle/>
          <a:p>
            <a:r>
              <a:rPr lang="en-US" dirty="0" smtClean="0"/>
              <a:t>No Correlation </a:t>
            </a:r>
            <a:r>
              <a:rPr lang="en-US" dirty="0"/>
              <a:t> =&gt;</a:t>
            </a:r>
            <a:r>
              <a:rPr lang="en-US" dirty="0" smtClean="0"/>
              <a:t> 	Independence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47418" y="1163105"/>
            <a:ext cx="384049" cy="652885"/>
            <a:chOff x="2498130" y="1508750"/>
            <a:chExt cx="384049" cy="652885"/>
          </a:xfrm>
        </p:grpSpPr>
        <p:cxnSp>
          <p:nvCxnSpPr>
            <p:cNvPr id="5" name="Straight Connector 4"/>
            <p:cNvCxnSpPr/>
            <p:nvPr/>
          </p:nvCxnSpPr>
          <p:spPr bwMode="auto">
            <a:xfrm flipH="1">
              <a:off x="2498130" y="1508750"/>
              <a:ext cx="384049" cy="614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2574938" y="1547155"/>
              <a:ext cx="192027" cy="614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6" r="2460"/>
          <a:stretch/>
        </p:blipFill>
        <p:spPr>
          <a:xfrm>
            <a:off x="1844388" y="1905194"/>
            <a:ext cx="4724671" cy="44197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42567" y="2568191"/>
            <a:ext cx="272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If X near 0, Y is random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4456785" y="3331355"/>
            <a:ext cx="18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If X near 1, Y=0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6569059" y="4115059"/>
            <a:ext cx="2356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Correlation = .021 </a:t>
            </a:r>
          </a:p>
          <a:p>
            <a:r>
              <a:rPr lang="en-US" sz="1800" dirty="0" smtClean="0"/>
              <a:t>But Y depends on X</a:t>
            </a:r>
          </a:p>
        </p:txBody>
      </p:sp>
    </p:spTree>
    <p:extLst>
      <p:ext uri="{BB962C8B-B14F-4D97-AF65-F5344CB8AC3E}">
        <p14:creationId xmlns:p14="http://schemas.microsoft.com/office/powerpoint/2010/main" val="1669771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90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More Descriptive Statistics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(Spearman) Rank correlation between 2 variables</a:t>
            </a:r>
          </a:p>
          <a:p>
            <a:pPr lvl="1">
              <a:defRPr/>
            </a:pPr>
            <a:r>
              <a:rPr lang="en-US" dirty="0" smtClean="0"/>
              <a:t>Rank the </a:t>
            </a:r>
            <a:r>
              <a:rPr lang="en-US" sz="2400" dirty="0" smtClean="0"/>
              <a:t>instances of each variable </a:t>
            </a:r>
          </a:p>
          <a:p>
            <a:pPr marL="914400" lvl="2" indent="0">
              <a:buNone/>
              <a:defRPr/>
            </a:pPr>
            <a:r>
              <a:rPr lang="en-US" dirty="0" smtClean="0"/>
              <a:t>(now there are 2 ordinal rank variables)</a:t>
            </a:r>
          </a:p>
          <a:p>
            <a:pPr lvl="1">
              <a:defRPr/>
            </a:pPr>
            <a:r>
              <a:rPr lang="en-US" sz="2400" dirty="0" smtClean="0"/>
              <a:t>Take correlation coefficient of ranks </a:t>
            </a:r>
          </a:p>
          <a:p>
            <a:pPr lvl="1">
              <a:defRPr/>
            </a:pPr>
            <a:r>
              <a:rPr lang="en-US" dirty="0" smtClean="0"/>
              <a:t>Represents monotonic relationship</a:t>
            </a:r>
            <a:endParaRPr lang="en-US" sz="2400" dirty="0" smtClean="0"/>
          </a:p>
          <a:p>
            <a:pPr>
              <a:defRPr/>
            </a:pPr>
            <a:r>
              <a:rPr lang="en-US" dirty="0" smtClean="0"/>
              <a:t>Confidence interval </a:t>
            </a:r>
            <a:r>
              <a:rPr lang="en-US" dirty="0" err="1" smtClean="0"/>
              <a:t>wrt</a:t>
            </a:r>
            <a:r>
              <a:rPr lang="en-US" dirty="0" smtClean="0"/>
              <a:t> mean or percentiles</a:t>
            </a:r>
            <a:endParaRPr lang="en-US" sz="2000" dirty="0" smtClean="0"/>
          </a:p>
          <a:p>
            <a:pPr marL="457200" lvl="1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sz="2400" dirty="0" smtClean="0"/>
              <a:t> </a:t>
            </a:r>
          </a:p>
          <a:p>
            <a:pPr marL="457200" lvl="1" indent="0">
              <a:buNone/>
              <a:defRPr/>
            </a:pPr>
            <a:endParaRPr lang="en-US" dirty="0" smtClean="0"/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endParaRPr lang="en-US" sz="2800" dirty="0" smtClean="0"/>
          </a:p>
          <a:p>
            <a:pPr lvl="1">
              <a:buFont typeface="Wingdings" pitchFamily="2" charset="2"/>
              <a:buNone/>
              <a:defRPr/>
            </a:pPr>
            <a:endParaRPr lang="en-US" sz="2400" dirty="0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25670"/>
              </p:ext>
            </p:extLst>
          </p:nvPr>
        </p:nvGraphicFramePr>
        <p:xfrm>
          <a:off x="4322763" y="5819775"/>
          <a:ext cx="2460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5819775"/>
                        <a:ext cx="24606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737094"/>
              </p:ext>
            </p:extLst>
          </p:nvPr>
        </p:nvGraphicFramePr>
        <p:xfrm>
          <a:off x="2190890" y="4888390"/>
          <a:ext cx="4511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" name="Equation" r:id="rId7" imgW="2095200" imgH="203040" progId="Equation.3">
                  <p:embed/>
                </p:oleObj>
              </mc:Choice>
              <mc:Fallback>
                <p:oleObj name="Equation" r:id="rId7" imgW="20952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890" y="4888390"/>
                        <a:ext cx="45116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113175"/>
              </p:ext>
            </p:extLst>
          </p:nvPr>
        </p:nvGraphicFramePr>
        <p:xfrm>
          <a:off x="2486025" y="5464958"/>
          <a:ext cx="3937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" name="Equation" r:id="rId9" imgW="1828800" imgH="203040" progId="Equation.3">
                  <p:embed/>
                </p:oleObj>
              </mc:Choice>
              <mc:Fallback>
                <p:oleObj name="Equation" r:id="rId9" imgW="18288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5464958"/>
                        <a:ext cx="3937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39903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152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070" y="1547155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Motivation and Goals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data?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Data Preparation: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Organizing data (structural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Preprocessing   (data value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Variables and </a:t>
            </a:r>
            <a:r>
              <a:rPr lang="en-US" dirty="0"/>
              <a:t>Descriptive </a:t>
            </a:r>
            <a:r>
              <a:rPr lang="en-US" dirty="0" smtClean="0"/>
              <a:t>Statistics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Data Matrix 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Outliers, Anomalies, and Visualizations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700566" y="4158695"/>
            <a:ext cx="693094" cy="345645"/>
          </a:xfrm>
          <a:prstGeom prst="rightArrow">
            <a:avLst>
              <a:gd name="adj1" fmla="val 64496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8853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Stats for More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Statistics Guidelines	</a:t>
            </a:r>
          </a:p>
          <a:p>
            <a:pPr lvl="2"/>
            <a:r>
              <a:rPr lang="en-US" dirty="0" smtClean="0"/>
              <a:t>Get means and variances, do histograms…</a:t>
            </a:r>
          </a:p>
          <a:p>
            <a:pPr lvl="2"/>
            <a:r>
              <a:rPr lang="en-US" dirty="0" smtClean="0"/>
              <a:t>Feature engineering with summary statistics and functions</a:t>
            </a:r>
            <a:endParaRPr lang="en-US" dirty="0"/>
          </a:p>
          <a:p>
            <a:pPr algn="just"/>
            <a:r>
              <a:rPr lang="en-US" dirty="0" smtClean="0"/>
              <a:t>But for many variables need other steps/tools</a:t>
            </a:r>
          </a:p>
          <a:p>
            <a:pPr lvl="1" algn="just"/>
            <a:r>
              <a:rPr lang="en-US" dirty="0" smtClean="0"/>
              <a:t>More stats</a:t>
            </a:r>
          </a:p>
          <a:p>
            <a:pPr lvl="1" algn="just"/>
            <a:r>
              <a:rPr lang="en-US" dirty="0" smtClean="0"/>
              <a:t>Large P variable selection </a:t>
            </a:r>
          </a:p>
          <a:p>
            <a:pPr lvl="1" algn="just"/>
            <a:r>
              <a:rPr lang="en-US" dirty="0" smtClean="0"/>
              <a:t>Large P dimension reduction</a:t>
            </a:r>
          </a:p>
          <a:p>
            <a:pPr lvl="1" algn="just"/>
            <a:r>
              <a:rPr lang="en-US" dirty="0" smtClean="0"/>
              <a:t>Sampling </a:t>
            </a:r>
          </a:p>
        </p:txBody>
      </p:sp>
    </p:spTree>
    <p:extLst>
      <p:ext uri="{BB962C8B-B14F-4D97-AF65-F5344CB8AC3E}">
        <p14:creationId xmlns:p14="http://schemas.microsoft.com/office/powerpoint/2010/main" val="912089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Many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</a:t>
            </a:r>
            <a:r>
              <a:rPr lang="en-US" dirty="0"/>
              <a:t>variables </a:t>
            </a:r>
            <a:r>
              <a:rPr lang="en-US" dirty="0" smtClean="0"/>
              <a:t>=&gt; </a:t>
            </a:r>
            <a:r>
              <a:rPr lang="en-US" dirty="0"/>
              <a:t>more information, but also more noise and more ways of </a:t>
            </a:r>
            <a:r>
              <a:rPr lang="en-US" dirty="0" smtClean="0"/>
              <a:t>interactions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 ways to handle many variables</a:t>
            </a:r>
          </a:p>
          <a:p>
            <a:pPr lvl="1"/>
            <a:r>
              <a:rPr lang="en-US" dirty="0" smtClean="0"/>
              <a:t>Variable Selection</a:t>
            </a:r>
          </a:p>
          <a:p>
            <a:pPr lvl="1"/>
            <a:r>
              <a:rPr lang="en-US" dirty="0" smtClean="0"/>
              <a:t>Dimension reduction methods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53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740" y="548625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Variable selection </a:t>
            </a:r>
            <a:r>
              <a:rPr lang="en-US" dirty="0" err="1" smtClean="0"/>
              <a:t>vs</a:t>
            </a:r>
            <a:r>
              <a:rPr lang="en-US" dirty="0" smtClean="0"/>
              <a:t> Dimensionality </a:t>
            </a:r>
            <a:r>
              <a:rPr lang="en-US" dirty="0"/>
              <a:t>Reduction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5" y="1847850"/>
            <a:ext cx="8610600" cy="501015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Prior to algorithm, depends on data</a:t>
            </a:r>
          </a:p>
          <a:p>
            <a:pPr>
              <a:defRPr/>
            </a:pPr>
            <a:endParaRPr lang="en-US" sz="2800" dirty="0" smtClean="0"/>
          </a:p>
          <a:p>
            <a:pPr lvl="1">
              <a:defRPr/>
            </a:pPr>
            <a:r>
              <a:rPr lang="en-US" dirty="0" smtClean="0"/>
              <a:t>For large P, with noise particular to variables, try variable selection</a:t>
            </a:r>
          </a:p>
          <a:p>
            <a:pPr marL="457200" lvl="1" indent="0"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For large P, diffuse noise, try dimension reduction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1618592"/>
      </p:ext>
    </p:extLst>
  </p:cSld>
  <p:clrMapOvr>
    <a:masterClrMapping/>
  </p:clrMapOvr>
  <p:transition>
    <p:checker dir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740" y="395005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Variable selection</a:t>
            </a:r>
            <a:endParaRPr 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5010150"/>
          </a:xfrm>
        </p:spPr>
        <p:txBody>
          <a:bodyPr/>
          <a:lstStyle/>
          <a:p>
            <a:pPr>
              <a:defRPr/>
            </a:pPr>
            <a:r>
              <a:rPr lang="en-US" dirty="0"/>
              <a:t>S</a:t>
            </a:r>
            <a:r>
              <a:rPr lang="en-US" sz="2800" dirty="0" smtClean="0"/>
              <a:t>ome algorithms do it already – e.g. random forests will search attribute subsets</a:t>
            </a:r>
            <a:endParaRPr lang="en-US" sz="2800" dirty="0"/>
          </a:p>
          <a:p>
            <a:pPr lvl="1">
              <a:defRPr/>
            </a:pPr>
            <a:r>
              <a:rPr lang="en-US" sz="2400" dirty="0"/>
              <a:t>Select a minimum possible set of features</a:t>
            </a:r>
            <a:endParaRPr lang="en-US" sz="2400" dirty="0">
              <a:sym typeface="Symbol" pitchFamily="18" charset="2"/>
            </a:endParaRPr>
          </a:p>
          <a:p>
            <a:pPr lvl="1">
              <a:defRPr/>
            </a:pPr>
            <a:r>
              <a:rPr lang="en-US" sz="2400" dirty="0">
                <a:sym typeface="Symbol" pitchFamily="18" charset="2"/>
              </a:rPr>
              <a:t>reduce # of </a:t>
            </a:r>
            <a:r>
              <a:rPr lang="en-US" dirty="0" smtClean="0">
                <a:sym typeface="Symbol" pitchFamily="18" charset="2"/>
              </a:rPr>
              <a:t>features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in the patterns, easier to understand</a:t>
            </a:r>
          </a:p>
          <a:p>
            <a:pPr>
              <a:defRPr/>
            </a:pPr>
            <a:endParaRPr lang="en-US" sz="2800" dirty="0" smtClean="0">
              <a:sym typeface="Symbol" pitchFamily="18" charset="2"/>
            </a:endParaRPr>
          </a:p>
          <a:p>
            <a:pPr>
              <a:defRPr/>
            </a:pPr>
            <a:r>
              <a:rPr lang="en-US" sz="2800" dirty="0" smtClean="0">
                <a:sym typeface="Symbol" pitchFamily="18" charset="2"/>
              </a:rPr>
              <a:t>Heuristic </a:t>
            </a:r>
            <a:r>
              <a:rPr lang="en-US" sz="2800" dirty="0">
                <a:sym typeface="Symbol" pitchFamily="18" charset="2"/>
              </a:rPr>
              <a:t>methods (due to </a:t>
            </a:r>
            <a:r>
              <a:rPr lang="en-US" sz="2800" dirty="0" smtClean="0">
                <a:sym typeface="Symbol" pitchFamily="18" charset="2"/>
              </a:rPr>
              <a:t>large </a:t>
            </a:r>
            <a:r>
              <a:rPr lang="en-US" sz="2800" dirty="0">
                <a:sym typeface="Symbol" pitchFamily="18" charset="2"/>
              </a:rPr>
              <a:t># of choices):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r</a:t>
            </a:r>
            <a:r>
              <a:rPr lang="en-US" sz="2400" dirty="0" smtClean="0">
                <a:sym typeface="Symbol" pitchFamily="18" charset="2"/>
              </a:rPr>
              <a:t>emove variables with low correlations </a:t>
            </a:r>
            <a:r>
              <a:rPr lang="en-US" dirty="0" smtClean="0">
                <a:sym typeface="Symbol" pitchFamily="18" charset="2"/>
              </a:rPr>
              <a:t>to outcome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lvl="1">
              <a:defRPr/>
            </a:pPr>
            <a:r>
              <a:rPr lang="en-US" dirty="0" smtClean="0">
                <a:sym typeface="Symbol" pitchFamily="18" charset="2"/>
              </a:rPr>
              <a:t>try adding/deleting 1</a:t>
            </a:r>
            <a:r>
              <a:rPr lang="en-US" sz="2400" dirty="0" smtClean="0">
                <a:sym typeface="Symbol" pitchFamily="18" charset="2"/>
              </a:rPr>
              <a:t> variable at a time and test algorithm(s)</a:t>
            </a:r>
          </a:p>
        </p:txBody>
      </p:sp>
    </p:spTree>
    <p:extLst>
      <p:ext uri="{BB962C8B-B14F-4D97-AF65-F5344CB8AC3E}">
        <p14:creationId xmlns:p14="http://schemas.microsoft.com/office/powerpoint/2010/main" val="2855661933"/>
      </p:ext>
    </p:extLst>
  </p:cSld>
  <p:clrMapOvr>
    <a:masterClrMapping/>
  </p:clrMapOvr>
  <p:transition>
    <p:checker dir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3434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800" dirty="0" smtClean="0"/>
              <a:t>Idea: Given </a:t>
            </a:r>
            <a:r>
              <a:rPr lang="en-US" sz="2800" i="1" dirty="0" smtClean="0"/>
              <a:t>N </a:t>
            </a:r>
            <a:r>
              <a:rPr lang="en-US" dirty="0" smtClean="0"/>
              <a:t>points a</a:t>
            </a:r>
            <a:r>
              <a:rPr lang="en-US" sz="2800" dirty="0" smtClean="0"/>
              <a:t>nd </a:t>
            </a:r>
            <a:r>
              <a:rPr lang="en-US" sz="2800" i="1" dirty="0" smtClean="0"/>
              <a:t>P </a:t>
            </a:r>
            <a:r>
              <a:rPr lang="en-US" sz="2800" dirty="0" smtClean="0"/>
              <a:t>features (aka dimensions), </a:t>
            </a:r>
            <a:r>
              <a:rPr lang="en-US" dirty="0" smtClean="0"/>
              <a:t>can we represent data with fewer features: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 smtClean="0"/>
              <a:t>Yes, if features are constant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 smtClean="0"/>
              <a:t>Yes, if features are redundant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Yes, if features only contribute noise (conversely, want features that contribute to variations of the data)</a:t>
            </a:r>
            <a:endParaRPr lang="en-US" sz="2400" dirty="0" smtClean="0"/>
          </a:p>
          <a:p>
            <a:pPr>
              <a:lnSpc>
                <a:spcPct val="110000"/>
              </a:lnSpc>
              <a:defRPr/>
            </a:pP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Dimensionality Reduction</a:t>
            </a:r>
            <a:br>
              <a:rPr lang="en-US" dirty="0"/>
            </a:br>
            <a:r>
              <a:rPr lang="en-US" dirty="0" smtClean="0"/>
              <a:t>via Principle </a:t>
            </a:r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767635379"/>
      </p:ext>
    </p:extLst>
  </p:cSld>
  <p:clrMapOvr>
    <a:masterClrMapping/>
  </p:clrMapOvr>
  <p:transition>
    <p:checke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05" y="471815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End Product: Quality Data</a:t>
            </a: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15990"/>
            <a:ext cx="794385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Accurate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Complete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Consistent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Interpretable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/>
              <a:t>In other words: Good </a:t>
            </a:r>
            <a:r>
              <a:rPr lang="en-US" dirty="0"/>
              <a:t>data </a:t>
            </a:r>
            <a:r>
              <a:rPr lang="en-US" dirty="0" smtClean="0"/>
              <a:t>→Better results</a:t>
            </a:r>
            <a:r>
              <a:rPr lang="en-US" dirty="0"/>
              <a:t>!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0649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3434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800" dirty="0" smtClean="0"/>
              <a:t>PCA: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 smtClean="0"/>
              <a:t>Find set of </a:t>
            </a:r>
            <a:r>
              <a:rPr lang="en-US" sz="2400" i="1" dirty="0" smtClean="0"/>
              <a:t>k</a:t>
            </a:r>
            <a:r>
              <a:rPr lang="en-US" sz="2400" dirty="0" smtClean="0"/>
              <a:t> vectors (aka factors) that </a:t>
            </a:r>
            <a:r>
              <a:rPr lang="en-US" dirty="0" smtClean="0"/>
              <a:t>describe data in alternative way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 smtClean="0"/>
              <a:t>First component is the vector that maximizes the variance of data projected onto that vector</a:t>
            </a:r>
          </a:p>
          <a:p>
            <a:pPr lvl="1">
              <a:lnSpc>
                <a:spcPct val="110000"/>
              </a:lnSpc>
              <a:defRPr/>
            </a:pP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component is orthogonal to all </a:t>
            </a:r>
            <a:r>
              <a:rPr lang="en-US" i="1" dirty="0" smtClean="0"/>
              <a:t>k</a:t>
            </a:r>
            <a:r>
              <a:rPr lang="en-US" dirty="0" smtClean="0"/>
              <a:t>-1 previous components</a:t>
            </a: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Dimensionality Reduction</a:t>
            </a:r>
            <a:br>
              <a:rPr lang="en-US" dirty="0"/>
            </a:br>
            <a:r>
              <a:rPr lang="en-US" dirty="0" smtClean="0"/>
              <a:t>via Principle </a:t>
            </a:r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641139126"/>
      </p:ext>
    </p:extLst>
  </p:cSld>
  <p:clrMapOvr>
    <a:masterClrMapping/>
  </p:clrMapOvr>
  <p:transition>
    <p:checker dir="vert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eo_ath_hxwt_pts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4" t="25589" r="5863" b="14778"/>
          <a:stretch/>
        </p:blipFill>
        <p:spPr>
          <a:xfrm>
            <a:off x="1021346" y="1979111"/>
            <a:ext cx="4922730" cy="337013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58800"/>
            <a:ext cx="8839200" cy="1041400"/>
          </a:xfrm>
        </p:spPr>
        <p:txBody>
          <a:bodyPr/>
          <a:lstStyle/>
          <a:p>
            <a:r>
              <a:rPr lang="en-US" dirty="0" smtClean="0"/>
              <a:t>PCA on 2012 Olympic </a:t>
            </a:r>
            <a:r>
              <a:rPr lang="en-US" dirty="0" err="1" smtClean="0"/>
              <a:t>Althetes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Height by Weight scatter plot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1447800"/>
            <a:ext cx="2574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Idea:</a:t>
            </a:r>
          </a:p>
          <a:p>
            <a:pPr algn="l"/>
            <a:r>
              <a:rPr lang="en-US" sz="2000" dirty="0" smtClean="0"/>
              <a:t>Can you rotate the axis so that the data lines up on one axis as much as possible?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Start with one new axis </a:t>
            </a:r>
          </a:p>
          <a:p>
            <a:pPr algn="l"/>
            <a:r>
              <a:rPr lang="en-US" sz="2000" dirty="0" smtClean="0"/>
              <a:t>(e.g. find the one direction that aligns with data)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5834" y="5914698"/>
            <a:ext cx="2606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Weight- Kg (mean centered)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947669" y="3441676"/>
            <a:ext cx="259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Height- cm (mean centered) 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344510" y="1700775"/>
            <a:ext cx="76810" cy="3802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885120" y="4197100"/>
            <a:ext cx="49926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771297" y="398720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1578" y="14221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7526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eo_ath_hxwt_pts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4" t="25589" r="5863" b="14778"/>
          <a:stretch/>
        </p:blipFill>
        <p:spPr>
          <a:xfrm>
            <a:off x="993445" y="1979111"/>
            <a:ext cx="4922730" cy="337013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58800"/>
            <a:ext cx="8839200" cy="1041400"/>
          </a:xfrm>
        </p:spPr>
        <p:txBody>
          <a:bodyPr/>
          <a:lstStyle/>
          <a:p>
            <a:r>
              <a:rPr lang="en-US" dirty="0" smtClean="0"/>
              <a:t>PCA on 2012 Olympic </a:t>
            </a:r>
            <a:r>
              <a:rPr lang="en-US" dirty="0" err="1" smtClean="0"/>
              <a:t>Althetes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Height by Weight scatter plot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8200" y="1794028"/>
            <a:ext cx="29571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E.g. A new axis: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the line H=.8*W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See how points line up on that line and call that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coordinate – aka project onto line H-.8W=0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Algebraically, the new values will be functions of old H and W axis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5834" y="5914698"/>
            <a:ext cx="2606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Weight- Kg (mean centered)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947669" y="3441676"/>
            <a:ext cx="259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Height- cm (mean centered) 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306105" y="1700775"/>
            <a:ext cx="76810" cy="3802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846715" y="4197100"/>
            <a:ext cx="49926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1192360" y="3121760"/>
            <a:ext cx="3725285" cy="16046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544A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24150" y="40050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0416" y="14466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4292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eo_ath_hxwt_pts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4" t="25589" r="5863" b="14778"/>
          <a:stretch/>
        </p:blipFill>
        <p:spPr>
          <a:xfrm>
            <a:off x="1290181" y="1979111"/>
            <a:ext cx="4922730" cy="337013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58800"/>
            <a:ext cx="8839200" cy="1041400"/>
          </a:xfrm>
        </p:spPr>
        <p:txBody>
          <a:bodyPr/>
          <a:lstStyle/>
          <a:p>
            <a:r>
              <a:rPr lang="en-US" dirty="0" smtClean="0"/>
              <a:t>PCA on 2012 Olympic </a:t>
            </a:r>
            <a:r>
              <a:rPr lang="en-US" dirty="0" err="1" smtClean="0"/>
              <a:t>Althetes</a:t>
            </a:r>
            <a:r>
              <a:rPr lang="en-US" dirty="0" smtClean="0"/>
              <a:t>’ </a:t>
            </a:r>
            <a:br>
              <a:rPr lang="en-US" dirty="0" smtClean="0"/>
            </a:br>
            <a:r>
              <a:rPr lang="en-US" dirty="0" smtClean="0"/>
              <a:t>Height by Weight scatter plot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9795" y="1794028"/>
            <a:ext cx="2957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If you stop with 1 axis the 2D points are now 1D.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Or, take next axis</a:t>
            </a:r>
            <a:r>
              <a:rPr lang="en-US" sz="2000" dirty="0"/>
              <a:t> </a:t>
            </a:r>
            <a:r>
              <a:rPr lang="en-US" sz="2000" dirty="0" smtClean="0"/>
              <a:t>orthogonal to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, continue 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25834" y="5914698"/>
            <a:ext cx="2606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Weight- Kg (mean centered)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947669" y="3441676"/>
            <a:ext cx="259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Height- cm (mean centered) 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613345" y="1700775"/>
            <a:ext cx="76810" cy="3802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153955" y="4197100"/>
            <a:ext cx="49926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1499600" y="3121760"/>
            <a:ext cx="3725285" cy="16046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544A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1847002" y="2622495"/>
            <a:ext cx="1150393" cy="22562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544A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53525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eo_ath_hxwt_pts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4" t="25589" r="5863" b="14778"/>
          <a:stretch/>
        </p:blipFill>
        <p:spPr>
          <a:xfrm rot="1370964">
            <a:off x="1290181" y="1979111"/>
            <a:ext cx="4922730" cy="337013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58800"/>
            <a:ext cx="8839200" cy="1041400"/>
          </a:xfrm>
        </p:spPr>
        <p:txBody>
          <a:bodyPr/>
          <a:lstStyle/>
          <a:p>
            <a:r>
              <a:rPr lang="en-US" dirty="0" smtClean="0"/>
              <a:t>PCA on 2012 Olympic </a:t>
            </a:r>
            <a:r>
              <a:rPr lang="en-US" dirty="0" err="1" smtClean="0"/>
              <a:t>Althetes</a:t>
            </a:r>
            <a:r>
              <a:rPr lang="en-US" dirty="0" smtClean="0"/>
              <a:t>’ </a:t>
            </a:r>
            <a:br>
              <a:rPr lang="en-US" dirty="0" smtClean="0"/>
            </a:br>
            <a:r>
              <a:rPr lang="en-US" dirty="0" smtClean="0"/>
              <a:t>Height by Weight scatter plot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9795" y="1794028"/>
            <a:ext cx="2957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 smtClean="0"/>
              <a:t>For 2D data, two new axis can now fully reproduce all points in new space</a:t>
            </a:r>
            <a:endParaRPr lang="en-US" sz="2000" dirty="0"/>
          </a:p>
          <a:p>
            <a:pPr algn="l"/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25834" y="5914698"/>
            <a:ext cx="1922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1*Height, .8*Weight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6567" y="3299644"/>
            <a:ext cx="1882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-.8*Height, 1*Weight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rot="1370964" flipV="1">
            <a:off x="1499600" y="3121760"/>
            <a:ext cx="3725285" cy="16046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544A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422198" y="2461434"/>
            <a:ext cx="91992" cy="25521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544A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19801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t="33644" r="4937" b="7949"/>
          <a:stretch/>
        </p:blipFill>
        <p:spPr>
          <a:xfrm>
            <a:off x="601249" y="2016690"/>
            <a:ext cx="5967812" cy="390812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28945"/>
            <a:ext cx="8839200" cy="1041400"/>
          </a:xfrm>
        </p:spPr>
        <p:txBody>
          <a:bodyPr/>
          <a:lstStyle/>
          <a:p>
            <a:r>
              <a:rPr lang="en-US" dirty="0" smtClean="0"/>
              <a:t>PCA on Height by Weight scatter plot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9060" y="1856120"/>
            <a:ext cx="1981312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Total Variance </a:t>
            </a:r>
          </a:p>
          <a:p>
            <a:r>
              <a:rPr lang="en-US" sz="1800" dirty="0" smtClean="0"/>
              <a:t>Conserved:</a:t>
            </a:r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in Weight + </a:t>
            </a:r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in Height 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=</a:t>
            </a:r>
            <a:endParaRPr lang="en-US" sz="1400" dirty="0"/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in PC1 + </a:t>
            </a:r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in PC2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In general: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in PC1&gt;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in PC2&gt;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in PC3…</a:t>
            </a:r>
          </a:p>
          <a:p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5424007" y="231376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76410" y="266916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5424007" y="2823051"/>
            <a:ext cx="684193" cy="9131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3765495" y="3888641"/>
            <a:ext cx="2297204" cy="1306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127146" y="4350720"/>
            <a:ext cx="1277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Projection of</a:t>
            </a:r>
          </a:p>
          <a:p>
            <a:r>
              <a:rPr lang="en-US" sz="1400" dirty="0" smtClean="0"/>
              <a:t>(145,0) to </a:t>
            </a:r>
          </a:p>
          <a:p>
            <a:r>
              <a:rPr lang="en-US" sz="1400" dirty="0" smtClean="0"/>
              <a:t>PCs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5834" y="5914698"/>
            <a:ext cx="2606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Weight- Kg (mean centered)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947669" y="3441676"/>
            <a:ext cx="259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Height- cm (mean centered)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0202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78320"/>
            <a:ext cx="8839200" cy="43434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/>
              <a:t>Can choose </a:t>
            </a:r>
            <a:r>
              <a:rPr lang="en-US" sz="2400" i="1" dirty="0" smtClean="0"/>
              <a:t>k</a:t>
            </a:r>
            <a:r>
              <a:rPr lang="en-US" sz="2400" dirty="0" smtClean="0"/>
              <a:t> heuristically as approximation improves,  	or choose </a:t>
            </a:r>
            <a:r>
              <a:rPr lang="en-US" sz="2400" i="1" dirty="0" smtClean="0"/>
              <a:t>k </a:t>
            </a:r>
            <a:r>
              <a:rPr lang="en-US" sz="2400" dirty="0" smtClean="0"/>
              <a:t>so that 95% of data variance accounted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a</a:t>
            </a:r>
            <a:r>
              <a:rPr lang="en-US" sz="2400" dirty="0" smtClean="0"/>
              <a:t>ka Singular Value Decomposition </a:t>
            </a:r>
          </a:p>
          <a:p>
            <a:pPr marL="514350" lvl="1" indent="0">
              <a:lnSpc>
                <a:spcPct val="110000"/>
              </a:lnSpc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PCA on square matrices only</a:t>
            </a:r>
          </a:p>
          <a:p>
            <a:pPr marL="514350" lvl="1" indent="0">
              <a:lnSpc>
                <a:spcPct val="110000"/>
              </a:lnSpc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SVD gives same vectors on square matrices</a:t>
            </a:r>
            <a:endParaRPr lang="en-US" dirty="0"/>
          </a:p>
          <a:p>
            <a:pPr>
              <a:lnSpc>
                <a:spcPct val="110000"/>
              </a:lnSpc>
              <a:defRPr/>
            </a:pPr>
            <a:r>
              <a:rPr lang="en-US" sz="2400" dirty="0" smtClean="0"/>
              <a:t>Works </a:t>
            </a:r>
            <a:r>
              <a:rPr lang="en-US" sz="2400" dirty="0"/>
              <a:t>for numeric data </a:t>
            </a:r>
            <a:r>
              <a:rPr lang="en-US" sz="2400" dirty="0" smtClean="0"/>
              <a:t>only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 smtClean="0"/>
              <a:t>For higher dimensional data, use PCA to visualize 2 factors at a time </a:t>
            </a:r>
          </a:p>
          <a:p>
            <a:pPr marL="457200" lvl="1" indent="0">
              <a:lnSpc>
                <a:spcPct val="110000"/>
              </a:lnSpc>
              <a:buNone/>
              <a:defRPr/>
            </a:pPr>
            <a:endParaRPr lang="en-US" dirty="0" smtClean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Principle </a:t>
            </a:r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995473387"/>
      </p:ext>
    </p:extLst>
  </p:cSld>
  <p:clrMapOvr>
    <a:masterClrMapping/>
  </p:clrMapOvr>
  <p:transition>
    <p:checker dir="vert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51" y="356600"/>
            <a:ext cx="73152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070" y="1547155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Motivation and Goals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data?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Data Preparation: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Organizing data (structural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Preprocessing   (data value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Variables and </a:t>
            </a:r>
            <a:r>
              <a:rPr lang="en-US" dirty="0"/>
              <a:t>Descriptive </a:t>
            </a:r>
            <a:r>
              <a:rPr lang="en-US" dirty="0" smtClean="0"/>
              <a:t>Statistics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Data Matrix 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Outliers, Anomalies, and Visualizations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697165" y="4581150"/>
            <a:ext cx="693094" cy="345645"/>
          </a:xfrm>
          <a:prstGeom prst="rightArrow">
            <a:avLst>
              <a:gd name="adj1" fmla="val 64496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352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working definitions of an anomaly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tatistical outlier (far from mean)</a:t>
            </a:r>
          </a:p>
          <a:p>
            <a:pPr lvl="1"/>
            <a:r>
              <a:rPr lang="en-US" dirty="0"/>
              <a:t>distance </a:t>
            </a:r>
            <a:r>
              <a:rPr lang="en-US" dirty="0" smtClean="0"/>
              <a:t>based   (farthest point to its neighbors)</a:t>
            </a:r>
          </a:p>
          <a:p>
            <a:pPr lvl="1"/>
            <a:r>
              <a:rPr lang="en-US" dirty="0" smtClean="0"/>
              <a:t>deviance based  (model quantity, take biggest error to model)</a:t>
            </a:r>
          </a:p>
          <a:p>
            <a:r>
              <a:rPr lang="en-US" dirty="0" smtClean="0"/>
              <a:t>Making decisions and cutoffs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nomalies can be ranked </a:t>
            </a:r>
          </a:p>
          <a:p>
            <a:pPr lvl="1"/>
            <a:r>
              <a:rPr lang="en-US" dirty="0" smtClean="0"/>
              <a:t>but decisions depend on some cutoff</a:t>
            </a:r>
          </a:p>
        </p:txBody>
      </p:sp>
    </p:spTree>
    <p:extLst>
      <p:ext uri="{BB962C8B-B14F-4D97-AF65-F5344CB8AC3E}">
        <p14:creationId xmlns:p14="http://schemas.microsoft.com/office/powerpoint/2010/main" val="1810895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3" descr="FigRx_nzrxrsum_nolabel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1" t="6218" r="6677" b="10060"/>
          <a:stretch/>
        </p:blipFill>
        <p:spPr bwMode="auto">
          <a:xfrm>
            <a:off x="1679425" y="2571750"/>
            <a:ext cx="404147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62665" y="740650"/>
            <a:ext cx="8229600" cy="762000"/>
          </a:xfrm>
        </p:spPr>
        <p:txBody>
          <a:bodyPr/>
          <a:lstStyle/>
          <a:p>
            <a:r>
              <a:rPr lang="en-US" dirty="0"/>
              <a:t>The importance of </a:t>
            </a:r>
            <a:r>
              <a:rPr lang="en-US" dirty="0" smtClean="0"/>
              <a:t>normalization </a:t>
            </a:r>
            <a:r>
              <a:rPr lang="en-US" dirty="0"/>
              <a:t>and varieties of deviance 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1679425" y="5649913"/>
            <a:ext cx="37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 </a:t>
            </a:r>
          </a:p>
        </p:txBody>
      </p: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1069825" y="3059112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20K</a:t>
            </a:r>
          </a:p>
        </p:txBody>
      </p:sp>
      <p:sp>
        <p:nvSpPr>
          <p:cNvPr id="34825" name="TextBox 8"/>
          <p:cNvSpPr txBox="1">
            <a:spLocks noChangeArrowheads="1"/>
          </p:cNvSpPr>
          <p:nvPr/>
        </p:nvSpPr>
        <p:spPr bwMode="auto">
          <a:xfrm>
            <a:off x="1450825" y="54213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5184625" y="5638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1600 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2212825" y="5649913"/>
            <a:ext cx="25458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 </a:t>
            </a:r>
            <a:r>
              <a:rPr lang="en-US" sz="1400" dirty="0"/>
              <a:t># of different Rx prescribed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155425" y="386715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Total  RX  transactions</a:t>
            </a:r>
          </a:p>
        </p:txBody>
      </p:sp>
      <p:sp>
        <p:nvSpPr>
          <p:cNvPr id="13" name="Oval 12"/>
          <p:cNvSpPr/>
          <p:nvPr/>
        </p:nvSpPr>
        <p:spPr>
          <a:xfrm>
            <a:off x="3279625" y="3486150"/>
            <a:ext cx="533400" cy="552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30" name="TextBox 13"/>
          <p:cNvSpPr txBox="1">
            <a:spLocks noChangeArrowheads="1"/>
          </p:cNvSpPr>
          <p:nvPr/>
        </p:nvSpPr>
        <p:spPr bwMode="auto">
          <a:xfrm>
            <a:off x="2963713" y="3990975"/>
            <a:ext cx="925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(#197,408)</a:t>
            </a:r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4409283" y="4898093"/>
            <a:ext cx="1191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each dot is</a:t>
            </a:r>
          </a:p>
          <a:p>
            <a:pPr eaLnBrk="1" hangingPunct="1"/>
            <a:r>
              <a:rPr lang="en-US" sz="1400" dirty="0"/>
              <a:t>1 </a:t>
            </a:r>
            <a:r>
              <a:rPr lang="en-US" sz="1400" dirty="0" smtClean="0"/>
              <a:t>Pharmacy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876325" y="1943266"/>
            <a:ext cx="32676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an outlier in </a:t>
            </a:r>
          </a:p>
          <a:p>
            <a:r>
              <a:rPr lang="en-US" sz="1600" dirty="0" smtClean="0"/>
              <a:t># Rx or in total Rx </a:t>
            </a:r>
          </a:p>
          <a:p>
            <a:endParaRPr lang="en-US" sz="1600" dirty="0" smtClean="0"/>
          </a:p>
          <a:p>
            <a:r>
              <a:rPr lang="en-US" sz="1600" dirty="0"/>
              <a:t>O</a:t>
            </a:r>
            <a:r>
              <a:rPr lang="en-US" sz="1600" dirty="0" smtClean="0"/>
              <a:t>utliers for #Rx/total Rx</a:t>
            </a:r>
          </a:p>
          <a:p>
            <a:endParaRPr lang="en-US" sz="1600" dirty="0"/>
          </a:p>
          <a:p>
            <a:r>
              <a:rPr lang="en-US" sz="1600" dirty="0"/>
              <a:t>F</a:t>
            </a:r>
            <a:r>
              <a:rPr lang="en-US" sz="1600" dirty="0" smtClean="0"/>
              <a:t>ar from others </a:t>
            </a:r>
          </a:p>
          <a:p>
            <a:endParaRPr lang="en-US" sz="1600" dirty="0"/>
          </a:p>
          <a:p>
            <a:r>
              <a:rPr lang="en-US" sz="1600" dirty="0"/>
              <a:t>D</a:t>
            </a:r>
            <a:r>
              <a:rPr lang="en-US" sz="1600" dirty="0" smtClean="0"/>
              <a:t>eviant </a:t>
            </a:r>
            <a:r>
              <a:rPr lang="en-US" sz="1600" dirty="0" err="1" smtClean="0"/>
              <a:t>wrt</a:t>
            </a:r>
            <a:r>
              <a:rPr lang="en-US" sz="1600" dirty="0" smtClean="0"/>
              <a:t> main trend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95595" y="2851207"/>
            <a:ext cx="1825305" cy="7562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89358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152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070" y="1547155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Motivation and Goals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data?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Data Preparation: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Organizing data (structural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Preprocessing   (data value issues)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Variables and </a:t>
            </a:r>
            <a:r>
              <a:rPr lang="en-US" dirty="0"/>
              <a:t>Descriptive </a:t>
            </a:r>
            <a:r>
              <a:rPr lang="en-US" dirty="0" smtClean="0"/>
              <a:t>Statistics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Exploring Data Matrix 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Outliers, Anomalies, and Visualizations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346548" y="2076102"/>
            <a:ext cx="693094" cy="345645"/>
          </a:xfrm>
          <a:prstGeom prst="rightArrow">
            <a:avLst>
              <a:gd name="adj1" fmla="val 64496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9917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communication and exploration</a:t>
            </a:r>
          </a:p>
          <a:p>
            <a:r>
              <a:rPr lang="en-US" dirty="0" err="1" smtClean="0"/>
              <a:t>MultiDimensional</a:t>
            </a:r>
            <a:r>
              <a:rPr lang="en-US" dirty="0" smtClean="0"/>
              <a:t> Scaling (MDS)</a:t>
            </a:r>
          </a:p>
          <a:p>
            <a:pPr lvl="1"/>
            <a:r>
              <a:rPr lang="en-US" dirty="0" smtClean="0"/>
              <a:t>Find points in 2D that preserve relative distances in P-dimensions of full data matrix</a:t>
            </a:r>
          </a:p>
          <a:p>
            <a:pPr lvl="1"/>
            <a:r>
              <a:rPr lang="en-US" dirty="0" smtClean="0"/>
              <a:t>In some cases similar to PC1 and PC2</a:t>
            </a:r>
          </a:p>
          <a:p>
            <a:r>
              <a:rPr lang="en-US" dirty="0" smtClean="0"/>
              <a:t>Plotting relations between variables</a:t>
            </a:r>
          </a:p>
          <a:p>
            <a:r>
              <a:rPr lang="en-US" dirty="0" smtClean="0"/>
              <a:t>Heat Maps over vectors</a:t>
            </a:r>
          </a:p>
          <a:p>
            <a:pPr lvl="1"/>
            <a:r>
              <a:rPr lang="en-US" dirty="0" smtClean="0"/>
              <a:t>Discretize into bins and labeled by a few colors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14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4821238" cy="609600"/>
          </a:xfrm>
        </p:spPr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4958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sz="2800" dirty="0"/>
              <a:t>Data  preparation is a </a:t>
            </a:r>
            <a:r>
              <a:rPr lang="en-US" dirty="0" smtClean="0"/>
              <a:t>key</a:t>
            </a:r>
            <a:r>
              <a:rPr lang="en-US" sz="2800" dirty="0" smtClean="0"/>
              <a:t> </a:t>
            </a:r>
            <a:r>
              <a:rPr lang="en-US" sz="2800" dirty="0"/>
              <a:t>issue for mining</a:t>
            </a:r>
          </a:p>
          <a:p>
            <a:pPr>
              <a:lnSpc>
                <a:spcPct val="140000"/>
              </a:lnSpc>
              <a:defRPr/>
            </a:pPr>
            <a:r>
              <a:rPr lang="en-US" dirty="0" smtClean="0"/>
              <a:t>L</a:t>
            </a:r>
            <a:r>
              <a:rPr lang="en-US" sz="2800" dirty="0" smtClean="0"/>
              <a:t>ots of techniques</a:t>
            </a:r>
          </a:p>
          <a:p>
            <a:pPr>
              <a:lnSpc>
                <a:spcPct val="140000"/>
              </a:lnSpc>
              <a:defRPr/>
            </a:pPr>
            <a:r>
              <a:rPr lang="en-US" dirty="0" smtClean="0"/>
              <a:t>Partly an art that depends on data and algorithm knowledge</a:t>
            </a:r>
          </a:p>
          <a:p>
            <a:pPr>
              <a:lnSpc>
                <a:spcPct val="140000"/>
              </a:lnSpc>
              <a:defRPr/>
            </a:pPr>
            <a:r>
              <a:rPr lang="en-US" dirty="0" smtClean="0"/>
              <a:t>Partly a science that depends on statistical principles </a:t>
            </a:r>
          </a:p>
          <a:p>
            <a:pPr>
              <a:lnSpc>
                <a:spcPct val="14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28344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Reading Material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053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Data Preparation for Data Mining </a:t>
            </a:r>
            <a:r>
              <a:rPr lang="en-US" dirty="0" smtClean="0"/>
              <a:t>by Dorian Pyle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http://www.ebook3000.com/Data-Preparation-for-Data-Mining_88909.html</a:t>
            </a:r>
            <a:endParaRPr lang="en-US" dirty="0" smtClean="0"/>
          </a:p>
          <a:p>
            <a:pPr>
              <a:defRPr/>
            </a:pPr>
            <a:r>
              <a:rPr lang="en-US" b="1" dirty="0" smtClean="0"/>
              <a:t>Data mining – Practical Machine learning tools and techniques </a:t>
            </a:r>
            <a:r>
              <a:rPr lang="en-US" dirty="0" smtClean="0"/>
              <a:t>by Witten &amp; Frank</a:t>
            </a:r>
          </a:p>
          <a:p>
            <a:pPr lvl="1">
              <a:defRPr/>
            </a:pPr>
            <a:r>
              <a:rPr lang="en-US" dirty="0" smtClean="0"/>
              <a:t>http://books.google.com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01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44513"/>
            <a:ext cx="863758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Recall the KDD Process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70505"/>
            <a:ext cx="8839200" cy="4343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778088"/>
              </p:ext>
            </p:extLst>
          </p:nvPr>
        </p:nvGraphicFramePr>
        <p:xfrm>
          <a:off x="7315200" y="1124020"/>
          <a:ext cx="12477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Clip" r:id="rId4" imgW="1247619" imgH="1114581" progId="MS_ClipArt_Gallery.5">
                  <p:embed/>
                </p:oleObj>
              </mc:Choice>
              <mc:Fallback>
                <p:oleObj name="Clip" r:id="rId4" imgW="1247619" imgH="1114581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124020"/>
                        <a:ext cx="12477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304800" y="1861105"/>
            <a:ext cx="1600200" cy="609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209550" y="3245405"/>
            <a:ext cx="2454275" cy="8382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5568950" y="3308905"/>
            <a:ext cx="1746250" cy="685800"/>
          </a:xfrm>
          <a:prstGeom prst="flowChartPreparation">
            <a:avLst/>
          </a:prstGeom>
          <a:solidFill>
            <a:srgbClr val="993300"/>
          </a:solidFill>
          <a:ln w="38100" cap="sq">
            <a:solidFill>
              <a:srgbClr val="FFCC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sz="2400" b="1">
              <a:latin typeface="Times New Roman" pitchFamily="18" charset="0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198813" y="3235880"/>
            <a:ext cx="2103437" cy="914400"/>
          </a:xfrm>
          <a:prstGeom prst="flowChartMultidocumen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4025" y="1986518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Database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381625" y="3236975"/>
            <a:ext cx="227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Data Preparation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899150" y="3207305"/>
            <a:ext cx="1284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Data Mining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3155950" y="3412093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Training Data</a:t>
            </a: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5867400" y="4832905"/>
            <a:ext cx="2209800" cy="9906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>
            <a:off x="7467600" y="3154918"/>
            <a:ext cx="1487488" cy="1133475"/>
          </a:xfrm>
          <a:prstGeom prst="flowChartPunchedTape">
            <a:avLst/>
          </a:prstGeom>
          <a:solidFill>
            <a:srgbClr val="6600FF"/>
          </a:solidFill>
          <a:ln w="76200" cap="sq" cmpd="tri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6000750" y="4944030"/>
            <a:ext cx="1924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Evaluation, Verification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7450138" y="3329543"/>
            <a:ext cx="1693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Model,    Patterns</a:t>
            </a: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2692400" y="368990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5346700" y="3689905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7315200" y="3689905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8534400" y="4070905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 flipH="1">
            <a:off x="8077200" y="536630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 flipH="1">
            <a:off x="1157288" y="5366305"/>
            <a:ext cx="47101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1143000" y="2470705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 flipV="1">
            <a:off x="1168400" y="4147105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 flipV="1">
            <a:off x="4800600" y="4070905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7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SC-template4-PC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DSC-template4-PC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9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96" charset="0"/>
          </a:defRPr>
        </a:defPPr>
      </a:lstStyle>
    </a:lnDef>
  </a:objectDefaults>
  <a:extraClrSchemeLst>
    <a:extraClrScheme>
      <a:clrScheme name="SDSC-template4-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template4-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SC-template4-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template4-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template4-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template4-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template4-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SDSC-template4-PC</Template>
  <TotalTime>22226</TotalTime>
  <Pages>1</Pages>
  <Words>4318</Words>
  <Application>Microsoft Office PowerPoint</Application>
  <PresentationFormat>On-screen Show (4:3)</PresentationFormat>
  <Paragraphs>963</Paragraphs>
  <Slides>82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SDSC-template4-PC</vt:lpstr>
      <vt:lpstr>Clip</vt:lpstr>
      <vt:lpstr>Document</vt:lpstr>
      <vt:lpstr>Equation</vt:lpstr>
      <vt:lpstr>Data Preparation for Data Mining</vt:lpstr>
      <vt:lpstr>Outline</vt:lpstr>
      <vt:lpstr>The Importance of Data Prep</vt:lpstr>
      <vt:lpstr>Working definition</vt:lpstr>
      <vt:lpstr>Prerequisites </vt:lpstr>
      <vt:lpstr>Input - Output</vt:lpstr>
      <vt:lpstr>End Product: Quality Data</vt:lpstr>
      <vt:lpstr>Outline</vt:lpstr>
      <vt:lpstr>Recall the KDD Process</vt:lpstr>
      <vt:lpstr>From Data Source To Algorithm Input</vt:lpstr>
      <vt:lpstr>Data Terminology</vt:lpstr>
      <vt:lpstr>What Algorithms Consume?</vt:lpstr>
      <vt:lpstr>Algorithm Input Detail</vt:lpstr>
      <vt:lpstr>Terms from database to math</vt:lpstr>
      <vt:lpstr>Terms  database to math</vt:lpstr>
      <vt:lpstr>Variables and Features terms</vt:lpstr>
      <vt:lpstr>Outline</vt:lpstr>
      <vt:lpstr>Database to Data Matrix</vt:lpstr>
      <vt:lpstr>Organizing data example</vt:lpstr>
      <vt:lpstr>Simple descriptive queries</vt:lpstr>
      <vt:lpstr>Database to Data Matrix</vt:lpstr>
      <vt:lpstr>Database to Data Matrix</vt:lpstr>
      <vt:lpstr>Database to Data Matrix</vt:lpstr>
      <vt:lpstr>An approach: instances are transpose of items, cell values are counts</vt:lpstr>
      <vt:lpstr>PowerPoint Presentation</vt:lpstr>
      <vt:lpstr>PowerPoint Presentation</vt:lpstr>
      <vt:lpstr>Data Wrangling Cautions </vt:lpstr>
      <vt:lpstr>Outline</vt:lpstr>
      <vt:lpstr>4  Preprocessing data values and QA</vt:lpstr>
      <vt:lpstr>Data Preparation is Variable Prep</vt:lpstr>
      <vt:lpstr>Types of Measurements</vt:lpstr>
      <vt:lpstr>Know variable properties</vt:lpstr>
      <vt:lpstr>Noise in Data</vt:lpstr>
      <vt:lpstr>Noisy Data</vt:lpstr>
      <vt:lpstr>How to Handle Noisy Data?</vt:lpstr>
      <vt:lpstr>Data Errors are also Noise</vt:lpstr>
      <vt:lpstr>Missing Data</vt:lpstr>
      <vt:lpstr>How to Handle Missing Data?</vt:lpstr>
      <vt:lpstr>Missing Data</vt:lpstr>
      <vt:lpstr>Quick Approaches to Handle Missing Data</vt:lpstr>
      <vt:lpstr>Additional Approaches to Handle Missing Data</vt:lpstr>
      <vt:lpstr>Missing Data Example</vt:lpstr>
      <vt:lpstr>Missing Data Example</vt:lpstr>
      <vt:lpstr>Missing Data Example</vt:lpstr>
      <vt:lpstr>Variable Transformations</vt:lpstr>
      <vt:lpstr>Feature Engineering is Variable Enhancement </vt:lpstr>
      <vt:lpstr>Adding Information As Variable Enhancement</vt:lpstr>
      <vt:lpstr>Discretization/Binning May Enhance Data</vt:lpstr>
      <vt:lpstr>Simple Discretization Methods: Binning</vt:lpstr>
      <vt:lpstr>Discretization/Binning Options </vt:lpstr>
      <vt:lpstr>Variable Transformation Summary</vt:lpstr>
      <vt:lpstr>Outline</vt:lpstr>
      <vt:lpstr>Stats for Data Preprocessing</vt:lpstr>
      <vt:lpstr>Normal probability density function (PDF) </vt:lpstr>
      <vt:lpstr>Normal cumulative distribution</vt:lpstr>
      <vt:lpstr>Exponential and Chi-squared density functions</vt:lpstr>
      <vt:lpstr>Histogram is a sample PDF</vt:lpstr>
      <vt:lpstr>One histogram as mixture</vt:lpstr>
      <vt:lpstr>Descriptive Statistics</vt:lpstr>
      <vt:lpstr>Data Transformation: Normalizations (to help with scaling)</vt:lpstr>
      <vt:lpstr>More Descriptive Statistics</vt:lpstr>
      <vt:lpstr>Correlation vs. Independence</vt:lpstr>
      <vt:lpstr>More Descriptive Statistics</vt:lpstr>
      <vt:lpstr>Outline</vt:lpstr>
      <vt:lpstr>Exploratory Stats for More Variables</vt:lpstr>
      <vt:lpstr> Many Variables</vt:lpstr>
      <vt:lpstr>Variable selection vs Dimensionality Reduction</vt:lpstr>
      <vt:lpstr>Variable selection</vt:lpstr>
      <vt:lpstr>Dimensionality Reduction via Principle Components</vt:lpstr>
      <vt:lpstr>Dimensionality Reduction via Principle Components</vt:lpstr>
      <vt:lpstr>PCA on 2012 Olympic Althetes Height by Weight scatter plot  </vt:lpstr>
      <vt:lpstr>PCA on 2012 Olympic Althetes  Height by Weight scatter plot  </vt:lpstr>
      <vt:lpstr>PCA on 2012 Olympic Althetes’  Height by Weight scatter plot  </vt:lpstr>
      <vt:lpstr>PCA on 2012 Olympic Althetes’  Height by Weight scatter plot  </vt:lpstr>
      <vt:lpstr>PCA on Height by Weight scatter plot  </vt:lpstr>
      <vt:lpstr>Principle Components</vt:lpstr>
      <vt:lpstr>Outline</vt:lpstr>
      <vt:lpstr>Anomalies</vt:lpstr>
      <vt:lpstr>The importance of normalization and varieties of deviance  </vt:lpstr>
      <vt:lpstr> Visualizations</vt:lpstr>
      <vt:lpstr>Summary</vt:lpstr>
      <vt:lpstr>Reading Material </vt:lpstr>
    </vt:vector>
  </TitlesOfParts>
  <Company>SDSC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RLM</dc:creator>
  <dc:description>The 2 blue colors should print out the same, even if they look different on screen.</dc:description>
  <cp:lastModifiedBy>nbalac</cp:lastModifiedBy>
  <cp:revision>313</cp:revision>
  <cp:lastPrinted>2013-01-23T02:00:12Z</cp:lastPrinted>
  <dcterms:created xsi:type="dcterms:W3CDTF">2005-03-06T22:29:55Z</dcterms:created>
  <dcterms:modified xsi:type="dcterms:W3CDTF">2015-04-03T13:14:06Z</dcterms:modified>
</cp:coreProperties>
</file>