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7"/>
  </p:notesMasterIdLst>
  <p:handoutMasterIdLst>
    <p:handoutMasterId r:id="rId58"/>
  </p:handoutMasterIdLst>
  <p:sldIdLst>
    <p:sldId id="601" r:id="rId2"/>
    <p:sldId id="603" r:id="rId3"/>
    <p:sldId id="604" r:id="rId4"/>
    <p:sldId id="605" r:id="rId5"/>
    <p:sldId id="606" r:id="rId6"/>
    <p:sldId id="607" r:id="rId7"/>
    <p:sldId id="608" r:id="rId8"/>
    <p:sldId id="613" r:id="rId9"/>
    <p:sldId id="614" r:id="rId10"/>
    <p:sldId id="615" r:id="rId11"/>
    <p:sldId id="616" r:id="rId12"/>
    <p:sldId id="617" r:id="rId13"/>
    <p:sldId id="689" r:id="rId14"/>
    <p:sldId id="618" r:id="rId15"/>
    <p:sldId id="622" r:id="rId16"/>
    <p:sldId id="623" r:id="rId17"/>
    <p:sldId id="691" r:id="rId18"/>
    <p:sldId id="624" r:id="rId19"/>
    <p:sldId id="625" r:id="rId20"/>
    <p:sldId id="690" r:id="rId21"/>
    <p:sldId id="626" r:id="rId22"/>
    <p:sldId id="627" r:id="rId23"/>
    <p:sldId id="628" r:id="rId24"/>
    <p:sldId id="635" r:id="rId25"/>
    <p:sldId id="636" r:id="rId26"/>
    <p:sldId id="637" r:id="rId27"/>
    <p:sldId id="638" r:id="rId28"/>
    <p:sldId id="639" r:id="rId29"/>
    <p:sldId id="640" r:id="rId30"/>
    <p:sldId id="641" r:id="rId31"/>
    <p:sldId id="642" r:id="rId32"/>
    <p:sldId id="643" r:id="rId33"/>
    <p:sldId id="644" r:id="rId34"/>
    <p:sldId id="645" r:id="rId35"/>
    <p:sldId id="646" r:id="rId36"/>
    <p:sldId id="647" r:id="rId37"/>
    <p:sldId id="648" r:id="rId38"/>
    <p:sldId id="649" r:id="rId39"/>
    <p:sldId id="650" r:id="rId40"/>
    <p:sldId id="651" r:id="rId41"/>
    <p:sldId id="652" r:id="rId42"/>
    <p:sldId id="653" r:id="rId43"/>
    <p:sldId id="654" r:id="rId44"/>
    <p:sldId id="655" r:id="rId45"/>
    <p:sldId id="656" r:id="rId46"/>
    <p:sldId id="657" r:id="rId47"/>
    <p:sldId id="658" r:id="rId48"/>
    <p:sldId id="659" r:id="rId49"/>
    <p:sldId id="660" r:id="rId50"/>
    <p:sldId id="663" r:id="rId51"/>
    <p:sldId id="664" r:id="rId52"/>
    <p:sldId id="665" r:id="rId53"/>
    <p:sldId id="674" r:id="rId54"/>
    <p:sldId id="675" r:id="rId55"/>
    <p:sldId id="688" r:id="rId56"/>
  </p:sldIdLst>
  <p:sldSz cx="9144000" cy="6858000" type="screen4x3"/>
  <p:notesSz cx="6934200" cy="9234488"/>
  <p:defaultTextStyle>
    <a:defPPr>
      <a:defRPr lang="en-US"/>
    </a:defPPr>
    <a:lvl1pPr algn="l" rtl="0" fontAlgn="base">
      <a:spcBef>
        <a:spcPct val="0"/>
      </a:spcBef>
      <a:spcAft>
        <a:spcPct val="0"/>
      </a:spcAft>
      <a:defRPr sz="1000" b="1" kern="1200">
        <a:solidFill>
          <a:schemeClr val="tx1"/>
        </a:solidFill>
        <a:latin typeface="Helvetica" pitchFamily="34" charset="0"/>
        <a:ea typeface="+mn-ea"/>
        <a:cs typeface="+mn-cs"/>
      </a:defRPr>
    </a:lvl1pPr>
    <a:lvl2pPr marL="457200" algn="l" rtl="0" fontAlgn="base">
      <a:spcBef>
        <a:spcPct val="0"/>
      </a:spcBef>
      <a:spcAft>
        <a:spcPct val="0"/>
      </a:spcAft>
      <a:defRPr sz="1000" b="1" kern="1200">
        <a:solidFill>
          <a:schemeClr val="tx1"/>
        </a:solidFill>
        <a:latin typeface="Helvetica" pitchFamily="34" charset="0"/>
        <a:ea typeface="+mn-ea"/>
        <a:cs typeface="+mn-cs"/>
      </a:defRPr>
    </a:lvl2pPr>
    <a:lvl3pPr marL="914400" algn="l" rtl="0" fontAlgn="base">
      <a:spcBef>
        <a:spcPct val="0"/>
      </a:spcBef>
      <a:spcAft>
        <a:spcPct val="0"/>
      </a:spcAft>
      <a:defRPr sz="1000" b="1" kern="1200">
        <a:solidFill>
          <a:schemeClr val="tx1"/>
        </a:solidFill>
        <a:latin typeface="Helvetica" pitchFamily="34" charset="0"/>
        <a:ea typeface="+mn-ea"/>
        <a:cs typeface="+mn-cs"/>
      </a:defRPr>
    </a:lvl3pPr>
    <a:lvl4pPr marL="1371600" algn="l" rtl="0" fontAlgn="base">
      <a:spcBef>
        <a:spcPct val="0"/>
      </a:spcBef>
      <a:spcAft>
        <a:spcPct val="0"/>
      </a:spcAft>
      <a:defRPr sz="1000" b="1" kern="1200">
        <a:solidFill>
          <a:schemeClr val="tx1"/>
        </a:solidFill>
        <a:latin typeface="Helvetica" pitchFamily="34" charset="0"/>
        <a:ea typeface="+mn-ea"/>
        <a:cs typeface="+mn-cs"/>
      </a:defRPr>
    </a:lvl4pPr>
    <a:lvl5pPr marL="1828800" algn="l" rtl="0" fontAlgn="base">
      <a:spcBef>
        <a:spcPct val="0"/>
      </a:spcBef>
      <a:spcAft>
        <a:spcPct val="0"/>
      </a:spcAft>
      <a:defRPr sz="1000" b="1" kern="1200">
        <a:solidFill>
          <a:schemeClr val="tx1"/>
        </a:solidFill>
        <a:latin typeface="Helvetica" pitchFamily="34" charset="0"/>
        <a:ea typeface="+mn-ea"/>
        <a:cs typeface="+mn-cs"/>
      </a:defRPr>
    </a:lvl5pPr>
    <a:lvl6pPr marL="2286000" algn="l" defTabSz="914400" rtl="0" eaLnBrk="1" latinLnBrk="0" hangingPunct="1">
      <a:defRPr sz="1000" b="1" kern="1200">
        <a:solidFill>
          <a:schemeClr val="tx1"/>
        </a:solidFill>
        <a:latin typeface="Helvetica" pitchFamily="34" charset="0"/>
        <a:ea typeface="+mn-ea"/>
        <a:cs typeface="+mn-cs"/>
      </a:defRPr>
    </a:lvl6pPr>
    <a:lvl7pPr marL="2743200" algn="l" defTabSz="914400" rtl="0" eaLnBrk="1" latinLnBrk="0" hangingPunct="1">
      <a:defRPr sz="1000" b="1" kern="1200">
        <a:solidFill>
          <a:schemeClr val="tx1"/>
        </a:solidFill>
        <a:latin typeface="Helvetica" pitchFamily="34" charset="0"/>
        <a:ea typeface="+mn-ea"/>
        <a:cs typeface="+mn-cs"/>
      </a:defRPr>
    </a:lvl7pPr>
    <a:lvl8pPr marL="3200400" algn="l" defTabSz="914400" rtl="0" eaLnBrk="1" latinLnBrk="0" hangingPunct="1">
      <a:defRPr sz="1000" b="1" kern="1200">
        <a:solidFill>
          <a:schemeClr val="tx1"/>
        </a:solidFill>
        <a:latin typeface="Helvetica" pitchFamily="34" charset="0"/>
        <a:ea typeface="+mn-ea"/>
        <a:cs typeface="+mn-cs"/>
      </a:defRPr>
    </a:lvl8pPr>
    <a:lvl9pPr marL="3657600" algn="l" defTabSz="914400" rtl="0" eaLnBrk="1" latinLnBrk="0" hangingPunct="1">
      <a:defRPr sz="1000" b="1" kern="1200">
        <a:solidFill>
          <a:schemeClr val="tx1"/>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544A3"/>
    <a:srgbClr val="0A628A"/>
    <a:srgbClr val="013095"/>
    <a:srgbClr val="113885"/>
    <a:srgbClr val="133D91"/>
    <a:srgbClr val="133F85"/>
    <a:srgbClr val="002D77"/>
    <a:srgbClr val="00235D"/>
    <a:srgbClr val="FF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77410" autoAdjust="0"/>
  </p:normalViewPr>
  <p:slideViewPr>
    <p:cSldViewPr>
      <p:cViewPr>
        <p:scale>
          <a:sx n="76" d="100"/>
          <a:sy n="76" d="100"/>
        </p:scale>
        <p:origin x="-701" y="586"/>
      </p:cViewPr>
      <p:guideLst>
        <p:guide orient="horz" pos="2160"/>
        <p:guide orient="horz" pos="4216"/>
        <p:guide orient="horz" pos="3936"/>
        <p:guide pos="2880"/>
        <p:guide pos="1104"/>
        <p:guide pos="98"/>
        <p:guide pos="56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42" name="Rectangle 2"/>
          <p:cNvSpPr>
            <a:spLocks noGrp="1" noChangeArrowheads="1"/>
          </p:cNvSpPr>
          <p:nvPr>
            <p:ph type="hdr" sz="quarter"/>
          </p:nvPr>
        </p:nvSpPr>
        <p:spPr bwMode="auto">
          <a:xfrm>
            <a:off x="0" y="0"/>
            <a:ext cx="3033713" cy="438150"/>
          </a:xfrm>
          <a:prstGeom prst="rect">
            <a:avLst/>
          </a:prstGeom>
          <a:noFill/>
          <a:ln w="9525">
            <a:noFill/>
            <a:miter lim="800000"/>
            <a:headEnd/>
            <a:tailEnd/>
          </a:ln>
          <a:effectLst/>
        </p:spPr>
        <p:txBody>
          <a:bodyPr vert="horz" wrap="square" lIns="87633" tIns="43818" rIns="87633" bIns="43818" numCol="1" anchor="t" anchorCtr="0" compatLnSpc="1">
            <a:prstTxWarp prst="textNoShape">
              <a:avLst/>
            </a:prstTxWarp>
          </a:bodyPr>
          <a:lstStyle>
            <a:lvl1pPr algn="l" defTabSz="877888" eaLnBrk="0" hangingPunct="0">
              <a:defRPr sz="1200" b="0">
                <a:latin typeface="Helvetica" pitchFamily="-96" charset="0"/>
              </a:defRPr>
            </a:lvl1pPr>
          </a:lstStyle>
          <a:p>
            <a:pPr>
              <a:defRPr/>
            </a:pPr>
            <a:endParaRPr lang="en-US"/>
          </a:p>
        </p:txBody>
      </p:sp>
      <p:sp>
        <p:nvSpPr>
          <p:cNvPr id="1239043" name="Rectangle 3"/>
          <p:cNvSpPr>
            <a:spLocks noGrp="1" noChangeArrowheads="1"/>
          </p:cNvSpPr>
          <p:nvPr>
            <p:ph type="dt" sz="quarter" idx="1"/>
          </p:nvPr>
        </p:nvSpPr>
        <p:spPr bwMode="auto">
          <a:xfrm>
            <a:off x="3902075" y="0"/>
            <a:ext cx="3032125" cy="438150"/>
          </a:xfrm>
          <a:prstGeom prst="rect">
            <a:avLst/>
          </a:prstGeom>
          <a:noFill/>
          <a:ln w="9525">
            <a:noFill/>
            <a:miter lim="800000"/>
            <a:headEnd/>
            <a:tailEnd/>
          </a:ln>
          <a:effectLst/>
        </p:spPr>
        <p:txBody>
          <a:bodyPr vert="horz" wrap="square" lIns="87633" tIns="43818" rIns="87633" bIns="43818" numCol="1" anchor="t" anchorCtr="0" compatLnSpc="1">
            <a:prstTxWarp prst="textNoShape">
              <a:avLst/>
            </a:prstTxWarp>
          </a:bodyPr>
          <a:lstStyle>
            <a:lvl1pPr algn="r" defTabSz="877888" eaLnBrk="0" hangingPunct="0">
              <a:defRPr sz="1200" b="0">
                <a:latin typeface="Helvetica" pitchFamily="-96" charset="0"/>
              </a:defRPr>
            </a:lvl1pPr>
          </a:lstStyle>
          <a:p>
            <a:pPr>
              <a:defRPr/>
            </a:pPr>
            <a:endParaRPr lang="en-US"/>
          </a:p>
        </p:txBody>
      </p:sp>
      <p:sp>
        <p:nvSpPr>
          <p:cNvPr id="1239044" name="Rectangle 4"/>
          <p:cNvSpPr>
            <a:spLocks noGrp="1" noChangeArrowheads="1"/>
          </p:cNvSpPr>
          <p:nvPr>
            <p:ph type="ftr" sz="quarter" idx="2"/>
          </p:nvPr>
        </p:nvSpPr>
        <p:spPr bwMode="auto">
          <a:xfrm>
            <a:off x="0" y="8796338"/>
            <a:ext cx="3033713" cy="438150"/>
          </a:xfrm>
          <a:prstGeom prst="rect">
            <a:avLst/>
          </a:prstGeom>
          <a:noFill/>
          <a:ln w="9525">
            <a:noFill/>
            <a:miter lim="800000"/>
            <a:headEnd/>
            <a:tailEnd/>
          </a:ln>
          <a:effectLst/>
        </p:spPr>
        <p:txBody>
          <a:bodyPr vert="horz" wrap="square" lIns="87633" tIns="43818" rIns="87633" bIns="43818" numCol="1" anchor="b" anchorCtr="0" compatLnSpc="1">
            <a:prstTxWarp prst="textNoShape">
              <a:avLst/>
            </a:prstTxWarp>
          </a:bodyPr>
          <a:lstStyle>
            <a:lvl1pPr algn="l" defTabSz="877888" eaLnBrk="0" hangingPunct="0">
              <a:defRPr sz="1200" b="0">
                <a:latin typeface="Helvetica" pitchFamily="-96" charset="0"/>
              </a:defRPr>
            </a:lvl1pPr>
          </a:lstStyle>
          <a:p>
            <a:pPr>
              <a:defRPr/>
            </a:pPr>
            <a:endParaRPr lang="en-US"/>
          </a:p>
        </p:txBody>
      </p:sp>
      <p:sp>
        <p:nvSpPr>
          <p:cNvPr id="1239045" name="Rectangle 5"/>
          <p:cNvSpPr>
            <a:spLocks noGrp="1" noChangeArrowheads="1"/>
          </p:cNvSpPr>
          <p:nvPr>
            <p:ph type="sldNum" sz="quarter" idx="3"/>
          </p:nvPr>
        </p:nvSpPr>
        <p:spPr bwMode="auto">
          <a:xfrm>
            <a:off x="3902075" y="8796338"/>
            <a:ext cx="3032125" cy="438150"/>
          </a:xfrm>
          <a:prstGeom prst="rect">
            <a:avLst/>
          </a:prstGeom>
          <a:noFill/>
          <a:ln w="9525">
            <a:noFill/>
            <a:miter lim="800000"/>
            <a:headEnd/>
            <a:tailEnd/>
          </a:ln>
          <a:effectLst/>
        </p:spPr>
        <p:txBody>
          <a:bodyPr vert="horz" wrap="square" lIns="87633" tIns="43818" rIns="87633" bIns="43818" numCol="1" anchor="b" anchorCtr="0" compatLnSpc="1">
            <a:prstTxWarp prst="textNoShape">
              <a:avLst/>
            </a:prstTxWarp>
          </a:bodyPr>
          <a:lstStyle>
            <a:lvl1pPr algn="r" defTabSz="877888" eaLnBrk="0" hangingPunct="0">
              <a:defRPr sz="1200" b="0">
                <a:latin typeface="Helvetica" pitchFamily="-96" charset="0"/>
              </a:defRPr>
            </a:lvl1pPr>
          </a:lstStyle>
          <a:p>
            <a:pPr>
              <a:defRPr/>
            </a:pPr>
            <a:fld id="{4A3B835A-C0F4-4F48-BF7B-D3ACC7DA4A2E}" type="slidenum">
              <a:rPr lang="en-US"/>
              <a:pPr>
                <a:defRPr/>
              </a:pPr>
              <a:t>‹#›</a:t>
            </a:fld>
            <a:endParaRPr lang="en-US"/>
          </a:p>
        </p:txBody>
      </p:sp>
    </p:spTree>
    <p:extLst>
      <p:ext uri="{BB962C8B-B14F-4D97-AF65-F5344CB8AC3E}">
        <p14:creationId xmlns:p14="http://schemas.microsoft.com/office/powerpoint/2010/main" val="37836023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3925" y="4386263"/>
            <a:ext cx="5086350" cy="4156075"/>
          </a:xfrm>
          <a:prstGeom prst="rect">
            <a:avLst/>
          </a:prstGeom>
          <a:noFill/>
          <a:ln w="12700">
            <a:noFill/>
            <a:miter lim="800000"/>
            <a:headEnd/>
            <a:tailEnd/>
          </a:ln>
          <a:effectLst/>
        </p:spPr>
        <p:txBody>
          <a:bodyPr vert="horz" wrap="square" lIns="91375" tIns="44885" rIns="91375" bIns="4488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99" name="Rectangle 3"/>
          <p:cNvSpPr>
            <a:spLocks noGrp="1" noRot="1" noChangeAspect="1" noChangeArrowheads="1" noTextEdit="1"/>
          </p:cNvSpPr>
          <p:nvPr>
            <p:ph type="sldImg" idx="2"/>
          </p:nvPr>
        </p:nvSpPr>
        <p:spPr bwMode="auto">
          <a:xfrm>
            <a:off x="1157288" y="692150"/>
            <a:ext cx="4618037" cy="34639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327306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96"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96"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96"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96"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9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9C3AF568-7B62-4353-BC21-B30E0F0C9F3A}" type="slidenum">
              <a:rPr lang="en-US" sz="1200" b="0">
                <a:solidFill>
                  <a:schemeClr val="tx1"/>
                </a:solidFill>
              </a:rPr>
              <a:pPr eaLnBrk="1" hangingPunct="1"/>
              <a:t>2</a:t>
            </a:fld>
            <a:endParaRPr 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F041DF46-CAB0-4A4A-BA26-B79C1C059B9C}" type="slidenum">
              <a:rPr lang="en-US" sz="1200" b="0">
                <a:solidFill>
                  <a:schemeClr val="tx1"/>
                </a:solidFill>
              </a:rPr>
              <a:pPr eaLnBrk="1" hangingPunct="1"/>
              <a:t>11</a:t>
            </a:fld>
            <a:endParaRPr lang="en-US" sz="1200" b="0">
              <a:solidFill>
                <a:schemeClr val="tx1"/>
              </a:solidFill>
            </a:endParaRPr>
          </a:p>
        </p:txBody>
      </p:sp>
      <p:sp>
        <p:nvSpPr>
          <p:cNvPr id="108547" name="Rectangle 2"/>
          <p:cNvSpPr>
            <a:spLocks noGrp="1" noRot="1" noChangeAspect="1" noChangeArrowheads="1" noTextEdit="1"/>
          </p:cNvSpPr>
          <p:nvPr>
            <p:ph type="sldImg"/>
          </p:nvPr>
        </p:nvSpPr>
        <p:spPr>
          <a:ln/>
        </p:spPr>
      </p:sp>
      <p:sp>
        <p:nvSpPr>
          <p:cNvPr id="108548"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pitchFamily="-96" charset="0"/>
                <a:ea typeface="+mn-ea"/>
                <a:cs typeface="+mn-cs"/>
              </a:rPr>
              <a:t>The idea is this: we make rules that test a single attribute and branch accordingly.</a:t>
            </a:r>
          </a:p>
          <a:p>
            <a:r>
              <a:rPr lang="en-US" sz="1200" b="0" i="0" u="none" strike="noStrike" kern="1200" baseline="0" dirty="0" smtClean="0">
                <a:solidFill>
                  <a:schemeClr val="tx1"/>
                </a:solidFill>
                <a:latin typeface="Times" pitchFamily="-96" charset="0"/>
                <a:ea typeface="+mn-ea"/>
                <a:cs typeface="+mn-cs"/>
              </a:rPr>
              <a:t>Each branch corresponds to a different value of the attribute. It is obvious</a:t>
            </a:r>
          </a:p>
          <a:p>
            <a:r>
              <a:rPr lang="en-US" sz="1200" b="0" i="0" u="none" strike="noStrike" kern="1200" baseline="0" dirty="0" smtClean="0">
                <a:solidFill>
                  <a:schemeClr val="tx1"/>
                </a:solidFill>
                <a:latin typeface="Times" pitchFamily="-96" charset="0"/>
                <a:ea typeface="+mn-ea"/>
                <a:cs typeface="+mn-cs"/>
              </a:rPr>
              <a:t>what is the best classification to give each branch: use the class that occurs most</a:t>
            </a:r>
          </a:p>
          <a:p>
            <a:r>
              <a:rPr lang="en-US" sz="1200" b="0" i="0" u="none" strike="noStrike" kern="1200" baseline="0" dirty="0" smtClean="0">
                <a:solidFill>
                  <a:schemeClr val="tx1"/>
                </a:solidFill>
                <a:latin typeface="Times" pitchFamily="-96" charset="0"/>
                <a:ea typeface="+mn-ea"/>
                <a:cs typeface="+mn-cs"/>
              </a:rPr>
              <a:t>often in the training data. Then the error rate of the rules can easily be determined.</a:t>
            </a:r>
          </a:p>
          <a:p>
            <a:r>
              <a:rPr lang="en-US" sz="1200" b="0" i="0" u="none" strike="noStrike" kern="1200" baseline="0" dirty="0" smtClean="0">
                <a:solidFill>
                  <a:schemeClr val="tx1"/>
                </a:solidFill>
                <a:latin typeface="Times" pitchFamily="-96" charset="0"/>
                <a:ea typeface="+mn-ea"/>
                <a:cs typeface="+mn-cs"/>
              </a:rPr>
              <a:t>Just count the errors that occur on the training data, that is, the number</a:t>
            </a:r>
          </a:p>
          <a:p>
            <a:r>
              <a:rPr lang="en-US" sz="1200" b="0" i="0" u="none" strike="noStrike" kern="1200" baseline="0" dirty="0" smtClean="0">
                <a:solidFill>
                  <a:schemeClr val="tx1"/>
                </a:solidFill>
                <a:latin typeface="Times" pitchFamily="-96" charset="0"/>
                <a:ea typeface="+mn-ea"/>
                <a:cs typeface="+mn-cs"/>
              </a:rPr>
              <a:t>of instances that do not have the majority class.</a:t>
            </a:r>
          </a:p>
          <a:p>
            <a:r>
              <a:rPr lang="en-US" sz="1200" b="0" i="0" u="none" strike="noStrike" kern="1200" baseline="0" dirty="0" smtClean="0">
                <a:solidFill>
                  <a:schemeClr val="tx1"/>
                </a:solidFill>
                <a:latin typeface="Times" pitchFamily="-96" charset="0"/>
                <a:ea typeface="+mn-ea"/>
                <a:cs typeface="+mn-cs"/>
              </a:rPr>
              <a:t>Each attribute generates a different set of rules, one rule for every value</a:t>
            </a:r>
          </a:p>
          <a:p>
            <a:r>
              <a:rPr lang="en-US" sz="1200" b="0" i="0" u="none" strike="noStrike" kern="1200" baseline="0" dirty="0" smtClean="0">
                <a:solidFill>
                  <a:schemeClr val="tx1"/>
                </a:solidFill>
                <a:latin typeface="Times" pitchFamily="-96" charset="0"/>
                <a:ea typeface="+mn-ea"/>
                <a:cs typeface="+mn-cs"/>
              </a:rPr>
              <a:t>of the attribute. Evaluate the error rate for each attribute’s rule set and choose</a:t>
            </a:r>
          </a:p>
          <a:p>
            <a:r>
              <a:rPr lang="en-US" sz="1200" b="0" i="0" u="none" strike="noStrike" kern="1200" baseline="0" dirty="0" smtClean="0">
                <a:solidFill>
                  <a:schemeClr val="tx1"/>
                </a:solidFill>
                <a:latin typeface="Times" pitchFamily="-96" charset="0"/>
                <a:ea typeface="+mn-ea"/>
                <a:cs typeface="+mn-cs"/>
              </a:rPr>
              <a:t>the best. It’s that simple!</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0153A2D2-F0C8-4C1A-81F5-E9C8A7ACEE6F}" type="slidenum">
              <a:rPr lang="en-US" sz="1200" b="0">
                <a:solidFill>
                  <a:schemeClr val="tx1"/>
                </a:solidFill>
              </a:rPr>
              <a:pPr eaLnBrk="1" hangingPunct="1"/>
              <a:t>12</a:t>
            </a:fld>
            <a:endParaRPr lang="en-US" sz="1200" b="0">
              <a:solidFill>
                <a:schemeClr val="tx1"/>
              </a:solidFill>
            </a:endParaRPr>
          </a:p>
        </p:txBody>
      </p:sp>
      <p:sp>
        <p:nvSpPr>
          <p:cNvPr id="109571" name="Rectangle 2"/>
          <p:cNvSpPr>
            <a:spLocks noGrp="1" noRot="1" noChangeAspect="1" noChangeArrowheads="1" noTextEdit="1"/>
          </p:cNvSpPr>
          <p:nvPr>
            <p:ph type="sldImg"/>
          </p:nvPr>
        </p:nvSpPr>
        <p:spPr>
          <a:ln/>
        </p:spPr>
      </p:sp>
      <p:sp>
        <p:nvSpPr>
          <p:cNvPr id="109572"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4F57FC67-4AAF-4F9B-BE46-D24D29DEF34A}" type="slidenum">
              <a:rPr lang="en-US" sz="1200" b="0">
                <a:solidFill>
                  <a:schemeClr val="tx1"/>
                </a:solidFill>
              </a:rPr>
              <a:pPr eaLnBrk="1" hangingPunct="1"/>
              <a:t>13</a:t>
            </a:fld>
            <a:endParaRPr lang="en-US" sz="1200" b="0">
              <a:solidFill>
                <a:schemeClr val="tx1"/>
              </a:solidFill>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056EC348-4058-4AE1-B98D-B7E9744354DC}" type="slidenum">
              <a:rPr lang="en-US" sz="1200" b="0">
                <a:solidFill>
                  <a:schemeClr val="tx1"/>
                </a:solidFill>
              </a:rPr>
              <a:pPr eaLnBrk="1" hangingPunct="1"/>
              <a:t>14</a:t>
            </a:fld>
            <a:endParaRPr lang="en-US" sz="1200" b="0">
              <a:solidFill>
                <a:schemeClr val="tx1"/>
              </a:solidFill>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ABDA48FF-E290-4448-AC26-4C2CDB34C1DB}" type="slidenum">
              <a:rPr lang="en-US" sz="1200" b="0">
                <a:solidFill>
                  <a:schemeClr val="tx1"/>
                </a:solidFill>
              </a:rPr>
              <a:pPr eaLnBrk="1" hangingPunct="1"/>
              <a:t>15</a:t>
            </a:fld>
            <a:endParaRPr lang="en-US" sz="1200" b="0">
              <a:solidFill>
                <a:schemeClr val="tx1"/>
              </a:solidFill>
            </a:endParaRPr>
          </a:p>
        </p:txBody>
      </p:sp>
      <p:sp>
        <p:nvSpPr>
          <p:cNvPr id="114691" name="Rectangle 2"/>
          <p:cNvSpPr>
            <a:spLocks noGrp="1" noRot="1" noChangeAspect="1" noChangeArrowheads="1" noTextEdit="1"/>
          </p:cNvSpPr>
          <p:nvPr>
            <p:ph type="sldImg"/>
          </p:nvPr>
        </p:nvSpPr>
        <p:spPr>
          <a:ln/>
        </p:spPr>
      </p:sp>
      <p:sp>
        <p:nvSpPr>
          <p:cNvPr id="114692"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8A2CCB54-AE0D-42DD-A09E-C3F531B052C5}" type="slidenum">
              <a:rPr lang="en-US" sz="1200" b="0">
                <a:solidFill>
                  <a:schemeClr val="tx1"/>
                </a:solidFill>
              </a:rPr>
              <a:pPr eaLnBrk="1" hangingPunct="1"/>
              <a:t>16</a:t>
            </a:fld>
            <a:endParaRPr lang="en-US" sz="1200" b="0">
              <a:solidFill>
                <a:schemeClr val="tx1"/>
              </a:solidFill>
            </a:endParaRPr>
          </a:p>
        </p:txBody>
      </p:sp>
      <p:sp>
        <p:nvSpPr>
          <p:cNvPr id="115715" name="Rectangle 2"/>
          <p:cNvSpPr>
            <a:spLocks noGrp="1" noRot="1" noChangeAspect="1" noChangeArrowheads="1" noTextEdit="1"/>
          </p:cNvSpPr>
          <p:nvPr>
            <p:ph type="sldImg"/>
          </p:nvPr>
        </p:nvSpPr>
        <p:spPr>
          <a:ln/>
        </p:spPr>
      </p:sp>
      <p:sp>
        <p:nvSpPr>
          <p:cNvPr id="115716"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pitchFamily="-96" charset="0"/>
                <a:ea typeface="+mn-ea"/>
                <a:cs typeface="+mn-cs"/>
              </a:rPr>
              <a:t>The 1R method uses a single attribute as the basis for its decisions and chooses</a:t>
            </a:r>
          </a:p>
          <a:p>
            <a:r>
              <a:rPr lang="en-US" sz="1200" b="0" i="0" u="none" strike="noStrike" kern="1200" baseline="0" dirty="0" smtClean="0">
                <a:solidFill>
                  <a:schemeClr val="tx1"/>
                </a:solidFill>
                <a:latin typeface="Times" pitchFamily="-96" charset="0"/>
                <a:ea typeface="+mn-ea"/>
                <a:cs typeface="+mn-cs"/>
              </a:rPr>
              <a:t>the one that works best. Another simple technique is to use all attributes and</a:t>
            </a:r>
          </a:p>
          <a:p>
            <a:r>
              <a:rPr lang="en-US" sz="1200" b="0" i="0" u="none" strike="noStrike" kern="1200" baseline="0" dirty="0" smtClean="0">
                <a:solidFill>
                  <a:schemeClr val="tx1"/>
                </a:solidFill>
                <a:latin typeface="Times" pitchFamily="-96" charset="0"/>
                <a:ea typeface="+mn-ea"/>
                <a:cs typeface="+mn-cs"/>
              </a:rPr>
              <a:t>allow them to make contributions to the decision that are </a:t>
            </a:r>
            <a:r>
              <a:rPr lang="en-US" sz="1200" b="0" i="1" u="none" strike="noStrike" kern="1200" baseline="0" dirty="0" smtClean="0">
                <a:solidFill>
                  <a:schemeClr val="tx1"/>
                </a:solidFill>
                <a:latin typeface="Times" pitchFamily="-96" charset="0"/>
                <a:ea typeface="+mn-ea"/>
                <a:cs typeface="+mn-cs"/>
              </a:rPr>
              <a:t>equally important </a:t>
            </a:r>
            <a:r>
              <a:rPr lang="en-US" sz="1200" b="0" i="0" u="none" strike="noStrike" kern="1200" baseline="0" dirty="0" smtClean="0">
                <a:solidFill>
                  <a:schemeClr val="tx1"/>
                </a:solidFill>
                <a:latin typeface="Times" pitchFamily="-96" charset="0"/>
                <a:ea typeface="+mn-ea"/>
                <a:cs typeface="+mn-cs"/>
              </a:rPr>
              <a:t>and</a:t>
            </a:r>
          </a:p>
          <a:p>
            <a:r>
              <a:rPr lang="en-US" sz="1200" b="0" i="1" u="none" strike="noStrike" kern="1200" baseline="0" dirty="0" smtClean="0">
                <a:solidFill>
                  <a:schemeClr val="tx1"/>
                </a:solidFill>
                <a:latin typeface="Times" pitchFamily="-96" charset="0"/>
                <a:ea typeface="+mn-ea"/>
                <a:cs typeface="+mn-cs"/>
              </a:rPr>
              <a:t>independent </a:t>
            </a:r>
            <a:r>
              <a:rPr lang="en-US" sz="1200" b="0" i="0" u="none" strike="noStrike" kern="1200" baseline="0" dirty="0" smtClean="0">
                <a:solidFill>
                  <a:schemeClr val="tx1"/>
                </a:solidFill>
                <a:latin typeface="Times" pitchFamily="-96" charset="0"/>
                <a:ea typeface="+mn-ea"/>
                <a:cs typeface="+mn-cs"/>
              </a:rPr>
              <a:t>of one another, given the class. This is unrealistic, of course: what</a:t>
            </a:r>
          </a:p>
          <a:p>
            <a:r>
              <a:rPr lang="en-US" sz="1200" b="0" i="0" u="none" strike="noStrike" kern="1200" baseline="0" dirty="0" smtClean="0">
                <a:solidFill>
                  <a:schemeClr val="tx1"/>
                </a:solidFill>
                <a:latin typeface="Times" pitchFamily="-96" charset="0"/>
                <a:ea typeface="+mn-ea"/>
                <a:cs typeface="+mn-cs"/>
              </a:rPr>
              <a:t>makes real-life datasets interesting is that the attributes are certainly not equally</a:t>
            </a:r>
          </a:p>
          <a:p>
            <a:r>
              <a:rPr lang="en-US" sz="1200" b="0" i="0" u="none" strike="noStrike" kern="1200" baseline="0" dirty="0" smtClean="0">
                <a:solidFill>
                  <a:schemeClr val="tx1"/>
                </a:solidFill>
                <a:latin typeface="Times" pitchFamily="-96" charset="0"/>
                <a:ea typeface="+mn-ea"/>
                <a:cs typeface="+mn-cs"/>
              </a:rPr>
              <a:t>important or independent. But it leads to a simple scheme that again works surprisingly</a:t>
            </a:r>
          </a:p>
          <a:p>
            <a:r>
              <a:rPr lang="en-US" sz="1200" b="0" i="0" u="none" strike="noStrike" kern="1200" baseline="0" dirty="0" smtClean="0">
                <a:solidFill>
                  <a:schemeClr val="tx1"/>
                </a:solidFill>
                <a:latin typeface="Times" pitchFamily="-96" charset="0"/>
                <a:ea typeface="+mn-ea"/>
                <a:cs typeface="+mn-cs"/>
              </a:rPr>
              <a:t>well in practice.</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4F57FC67-4AAF-4F9B-BE46-D24D29DEF34A}" type="slidenum">
              <a:rPr lang="en-US" sz="1200" b="0">
                <a:solidFill>
                  <a:schemeClr val="tx1"/>
                </a:solidFill>
              </a:rPr>
              <a:pPr eaLnBrk="1" hangingPunct="1"/>
              <a:t>17</a:t>
            </a:fld>
            <a:endParaRPr lang="en-US" sz="1200" b="0">
              <a:solidFill>
                <a:schemeClr val="tx1"/>
              </a:solidFill>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D172CE51-61CC-445D-934E-F2EB7B5DCD70}" type="slidenum">
              <a:rPr lang="en-US" sz="1200" b="0">
                <a:solidFill>
                  <a:schemeClr val="tx1"/>
                </a:solidFill>
              </a:rPr>
              <a:pPr eaLnBrk="1" hangingPunct="1"/>
              <a:t>18</a:t>
            </a:fld>
            <a:endParaRPr lang="en-US" sz="1200" b="0">
              <a:solidFill>
                <a:schemeClr val="tx1"/>
              </a:solidFill>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pitchFamily="-96" charset="0"/>
                <a:ea typeface="+mn-ea"/>
                <a:cs typeface="+mn-cs"/>
              </a:rPr>
              <a:t>shows a summary of the weather data obtained by counting how</a:t>
            </a:r>
          </a:p>
          <a:p>
            <a:r>
              <a:rPr lang="en-US" sz="1200" b="0" i="0" u="none" strike="noStrike" kern="1200" baseline="0" dirty="0" smtClean="0">
                <a:solidFill>
                  <a:schemeClr val="tx1"/>
                </a:solidFill>
                <a:latin typeface="Times" pitchFamily="-96" charset="0"/>
                <a:ea typeface="+mn-ea"/>
                <a:cs typeface="+mn-cs"/>
              </a:rPr>
              <a:t>many times each attribute–value pair occurs with each value (</a:t>
            </a:r>
            <a:r>
              <a:rPr lang="en-US" sz="1200" b="0" i="1" u="none" strike="noStrike" kern="1200" baseline="0" dirty="0" smtClean="0">
                <a:solidFill>
                  <a:schemeClr val="tx1"/>
                </a:solidFill>
                <a:latin typeface="Times" pitchFamily="-96" charset="0"/>
                <a:ea typeface="+mn-ea"/>
                <a:cs typeface="+mn-cs"/>
              </a:rPr>
              <a:t>yes </a:t>
            </a:r>
            <a:r>
              <a:rPr lang="en-US" sz="1200" b="0" i="0" u="none" strike="noStrike" kern="1200" baseline="0" dirty="0" smtClean="0">
                <a:solidFill>
                  <a:schemeClr val="tx1"/>
                </a:solidFill>
                <a:latin typeface="Times" pitchFamily="-96" charset="0"/>
                <a:ea typeface="+mn-ea"/>
                <a:cs typeface="+mn-cs"/>
              </a:rPr>
              <a:t>and </a:t>
            </a:r>
            <a:r>
              <a:rPr lang="en-US" sz="1200" b="0" i="1" u="none" strike="noStrike" kern="1200" baseline="0" dirty="0" smtClean="0">
                <a:solidFill>
                  <a:schemeClr val="tx1"/>
                </a:solidFill>
                <a:latin typeface="Times" pitchFamily="-96" charset="0"/>
                <a:ea typeface="+mn-ea"/>
                <a:cs typeface="+mn-cs"/>
              </a:rPr>
              <a:t>no</a:t>
            </a:r>
            <a:r>
              <a:rPr lang="en-US" sz="1200" b="0" i="0" u="none" strike="noStrike" kern="1200" baseline="0" dirty="0" smtClean="0">
                <a:solidFill>
                  <a:schemeClr val="tx1"/>
                </a:solidFill>
                <a:latin typeface="Times" pitchFamily="-96" charset="0"/>
                <a:ea typeface="+mn-ea"/>
                <a:cs typeface="+mn-cs"/>
              </a:rPr>
              <a:t>) for</a:t>
            </a:r>
          </a:p>
          <a:p>
            <a:r>
              <a:rPr lang="en-US" sz="1200" b="0" i="1" u="none" strike="noStrike" kern="1200" baseline="0" dirty="0" smtClean="0">
                <a:solidFill>
                  <a:schemeClr val="tx1"/>
                </a:solidFill>
                <a:latin typeface="Times" pitchFamily="-96" charset="0"/>
                <a:ea typeface="+mn-ea"/>
                <a:cs typeface="+mn-cs"/>
              </a:rPr>
              <a:t>play</a:t>
            </a:r>
            <a:r>
              <a:rPr lang="en-US" sz="1200" b="0" i="0" u="none" strike="noStrike" kern="1200" baseline="0" dirty="0" smtClean="0">
                <a:solidFill>
                  <a:schemeClr val="tx1"/>
                </a:solidFill>
                <a:latin typeface="Times" pitchFamily="-96" charset="0"/>
                <a:ea typeface="+mn-ea"/>
                <a:cs typeface="+mn-cs"/>
              </a:rPr>
              <a:t>. For example, you can see from Table 1.2 that </a:t>
            </a:r>
            <a:r>
              <a:rPr lang="en-US" sz="1200" b="0" i="1" u="none" strike="noStrike" kern="1200" baseline="0" dirty="0" smtClean="0">
                <a:solidFill>
                  <a:schemeClr val="tx1"/>
                </a:solidFill>
                <a:latin typeface="Times" pitchFamily="-96" charset="0"/>
                <a:ea typeface="+mn-ea"/>
                <a:cs typeface="+mn-cs"/>
              </a:rPr>
              <a:t>outlook </a:t>
            </a:r>
            <a:r>
              <a:rPr lang="en-US" sz="1200" b="0" i="0" u="none" strike="noStrike" kern="1200" baseline="0" dirty="0" smtClean="0">
                <a:solidFill>
                  <a:schemeClr val="tx1"/>
                </a:solidFill>
                <a:latin typeface="Times" pitchFamily="-96" charset="0"/>
                <a:ea typeface="+mn-ea"/>
                <a:cs typeface="+mn-cs"/>
              </a:rPr>
              <a:t>is </a:t>
            </a:r>
            <a:r>
              <a:rPr lang="en-US" sz="1200" b="0" i="1" u="none" strike="noStrike" kern="1200" baseline="0" dirty="0" smtClean="0">
                <a:solidFill>
                  <a:schemeClr val="tx1"/>
                </a:solidFill>
                <a:latin typeface="Times" pitchFamily="-96" charset="0"/>
                <a:ea typeface="+mn-ea"/>
                <a:cs typeface="+mn-cs"/>
              </a:rPr>
              <a:t>sunny </a:t>
            </a:r>
            <a:r>
              <a:rPr lang="en-US" sz="1200" b="0" i="0" u="none" strike="noStrike" kern="1200" baseline="0" dirty="0" smtClean="0">
                <a:solidFill>
                  <a:schemeClr val="tx1"/>
                </a:solidFill>
                <a:latin typeface="Times" pitchFamily="-96" charset="0"/>
                <a:ea typeface="+mn-ea"/>
                <a:cs typeface="+mn-cs"/>
              </a:rPr>
              <a:t>for five examples,</a:t>
            </a:r>
          </a:p>
          <a:p>
            <a:r>
              <a:rPr lang="en-US" sz="1200" b="0" i="0" u="none" strike="noStrike" kern="1200" baseline="0" dirty="0" smtClean="0">
                <a:solidFill>
                  <a:schemeClr val="tx1"/>
                </a:solidFill>
                <a:latin typeface="Times" pitchFamily="-96" charset="0"/>
                <a:ea typeface="+mn-ea"/>
                <a:cs typeface="+mn-cs"/>
              </a:rPr>
              <a:t>two of which have </a:t>
            </a:r>
            <a:r>
              <a:rPr lang="en-US" sz="1200" b="0" i="1" u="none" strike="noStrike" kern="1200" baseline="0" dirty="0" smtClean="0">
                <a:solidFill>
                  <a:schemeClr val="tx1"/>
                </a:solidFill>
                <a:latin typeface="Times" pitchFamily="-96" charset="0"/>
                <a:ea typeface="+mn-ea"/>
                <a:cs typeface="+mn-cs"/>
              </a:rPr>
              <a:t>play </a:t>
            </a:r>
            <a:r>
              <a:rPr lang="en-US" sz="1200" b="0" i="0" u="none" strike="noStrike" kern="1200" baseline="0" dirty="0" smtClean="0">
                <a:solidFill>
                  <a:schemeClr val="tx1"/>
                </a:solidFill>
                <a:latin typeface="Times" pitchFamily="-96" charset="0"/>
                <a:ea typeface="+mn-ea"/>
                <a:cs typeface="+mn-cs"/>
              </a:rPr>
              <a:t>= </a:t>
            </a:r>
            <a:r>
              <a:rPr lang="en-US" sz="1200" b="0" i="1" u="none" strike="noStrike" kern="1200" baseline="0" dirty="0" smtClean="0">
                <a:solidFill>
                  <a:schemeClr val="tx1"/>
                </a:solidFill>
                <a:latin typeface="Times" pitchFamily="-96" charset="0"/>
                <a:ea typeface="+mn-ea"/>
                <a:cs typeface="+mn-cs"/>
              </a:rPr>
              <a:t>yes </a:t>
            </a:r>
            <a:r>
              <a:rPr lang="en-US" sz="1200" b="0" i="0" u="none" strike="noStrike" kern="1200" baseline="0" dirty="0" smtClean="0">
                <a:solidFill>
                  <a:schemeClr val="tx1"/>
                </a:solidFill>
                <a:latin typeface="Times" pitchFamily="-96" charset="0"/>
                <a:ea typeface="+mn-ea"/>
                <a:cs typeface="+mn-cs"/>
              </a:rPr>
              <a:t>and three of which have </a:t>
            </a:r>
            <a:r>
              <a:rPr lang="en-US" sz="1200" b="0" i="1" u="none" strike="noStrike" kern="1200" baseline="0" dirty="0" smtClean="0">
                <a:solidFill>
                  <a:schemeClr val="tx1"/>
                </a:solidFill>
                <a:latin typeface="Times" pitchFamily="-96" charset="0"/>
                <a:ea typeface="+mn-ea"/>
                <a:cs typeface="+mn-cs"/>
              </a:rPr>
              <a:t>play </a:t>
            </a:r>
            <a:r>
              <a:rPr lang="en-US" sz="1200" b="0" i="0" u="none" strike="noStrike" kern="1200" baseline="0" dirty="0" smtClean="0">
                <a:solidFill>
                  <a:schemeClr val="tx1"/>
                </a:solidFill>
                <a:latin typeface="Times" pitchFamily="-96" charset="0"/>
                <a:ea typeface="+mn-ea"/>
                <a:cs typeface="+mn-cs"/>
              </a:rPr>
              <a:t>= </a:t>
            </a:r>
            <a:r>
              <a:rPr lang="en-US" sz="1200" b="0" i="1" u="none" strike="noStrike" kern="1200" baseline="0" dirty="0" smtClean="0">
                <a:solidFill>
                  <a:schemeClr val="tx1"/>
                </a:solidFill>
                <a:latin typeface="Times" pitchFamily="-96" charset="0"/>
                <a:ea typeface="+mn-ea"/>
                <a:cs typeface="+mn-cs"/>
              </a:rPr>
              <a:t>no</a:t>
            </a:r>
            <a:r>
              <a:rPr lang="en-US" sz="1200" b="0" i="0" u="none" strike="noStrike" kern="1200" baseline="0" dirty="0" smtClean="0">
                <a:solidFill>
                  <a:schemeClr val="tx1"/>
                </a:solidFill>
                <a:latin typeface="Times" pitchFamily="-96" charset="0"/>
                <a:ea typeface="+mn-ea"/>
                <a:cs typeface="+mn-cs"/>
              </a:rPr>
              <a:t>. The cells</a:t>
            </a:r>
          </a:p>
          <a:p>
            <a:r>
              <a:rPr lang="en-US" sz="1200" b="0" i="0" u="none" strike="noStrike" kern="1200" baseline="0" dirty="0" smtClean="0">
                <a:solidFill>
                  <a:schemeClr val="tx1"/>
                </a:solidFill>
                <a:latin typeface="Times" pitchFamily="-96" charset="0"/>
                <a:ea typeface="+mn-ea"/>
                <a:cs typeface="+mn-cs"/>
              </a:rPr>
              <a:t>in the first row of the new table simply count these occurrences for all possible</a:t>
            </a:r>
          </a:p>
          <a:p>
            <a:r>
              <a:rPr lang="en-US" sz="1200" b="0" i="0" u="none" strike="noStrike" kern="1200" baseline="0" dirty="0" smtClean="0">
                <a:solidFill>
                  <a:schemeClr val="tx1"/>
                </a:solidFill>
                <a:latin typeface="Times" pitchFamily="-96" charset="0"/>
                <a:ea typeface="+mn-ea"/>
                <a:cs typeface="+mn-cs"/>
              </a:rPr>
              <a:t>values of each attribute, and the </a:t>
            </a:r>
            <a:r>
              <a:rPr lang="en-US" sz="1200" b="0" i="1" u="none" strike="noStrike" kern="1200" baseline="0" dirty="0" smtClean="0">
                <a:solidFill>
                  <a:schemeClr val="tx1"/>
                </a:solidFill>
                <a:latin typeface="Times" pitchFamily="-96" charset="0"/>
                <a:ea typeface="+mn-ea"/>
                <a:cs typeface="+mn-cs"/>
              </a:rPr>
              <a:t>play </a:t>
            </a:r>
            <a:r>
              <a:rPr lang="en-US" sz="1200" b="0" i="0" u="none" strike="noStrike" kern="1200" baseline="0" dirty="0" smtClean="0">
                <a:solidFill>
                  <a:schemeClr val="tx1"/>
                </a:solidFill>
                <a:latin typeface="Times" pitchFamily="-96" charset="0"/>
                <a:ea typeface="+mn-ea"/>
                <a:cs typeface="+mn-cs"/>
              </a:rPr>
              <a:t>figure in the final column counts the total</a:t>
            </a:r>
          </a:p>
          <a:p>
            <a:r>
              <a:rPr lang="en-US" sz="1200" b="0" i="0" u="none" strike="noStrike" kern="1200" baseline="0" dirty="0" smtClean="0">
                <a:solidFill>
                  <a:schemeClr val="tx1"/>
                </a:solidFill>
                <a:latin typeface="Times" pitchFamily="-96" charset="0"/>
                <a:ea typeface="+mn-ea"/>
                <a:cs typeface="+mn-cs"/>
              </a:rPr>
              <a:t>number of occurrences of </a:t>
            </a:r>
            <a:r>
              <a:rPr lang="en-US" sz="1200" b="0" i="1" u="none" strike="noStrike" kern="1200" baseline="0" dirty="0" smtClean="0">
                <a:solidFill>
                  <a:schemeClr val="tx1"/>
                </a:solidFill>
                <a:latin typeface="Times" pitchFamily="-96" charset="0"/>
                <a:ea typeface="+mn-ea"/>
                <a:cs typeface="+mn-cs"/>
              </a:rPr>
              <a:t>yes </a:t>
            </a:r>
            <a:r>
              <a:rPr lang="en-US" sz="1200" b="0" i="0" u="none" strike="noStrike" kern="1200" baseline="0" dirty="0" smtClean="0">
                <a:solidFill>
                  <a:schemeClr val="tx1"/>
                </a:solidFill>
                <a:latin typeface="Times" pitchFamily="-96" charset="0"/>
                <a:ea typeface="+mn-ea"/>
                <a:cs typeface="+mn-cs"/>
              </a:rPr>
              <a:t>and </a:t>
            </a:r>
            <a:r>
              <a:rPr lang="en-US" sz="1200" b="0" i="1" u="none" strike="noStrike" kern="1200" baseline="0" dirty="0" smtClean="0">
                <a:solidFill>
                  <a:schemeClr val="tx1"/>
                </a:solidFill>
                <a:latin typeface="Times" pitchFamily="-96" charset="0"/>
                <a:ea typeface="+mn-ea"/>
                <a:cs typeface="+mn-cs"/>
              </a:rPr>
              <a:t>no</a:t>
            </a:r>
            <a:r>
              <a:rPr lang="en-US" sz="1200" b="0" i="0" u="none" strike="noStrike" kern="1200" baseline="0" dirty="0" smtClean="0">
                <a:solidFill>
                  <a:schemeClr val="tx1"/>
                </a:solidFill>
                <a:latin typeface="Times" pitchFamily="-96" charset="0"/>
                <a:ea typeface="+mn-ea"/>
                <a:cs typeface="+mn-cs"/>
              </a:rPr>
              <a:t>. In the lower part of the table, we rewrote</a:t>
            </a:r>
          </a:p>
          <a:p>
            <a:r>
              <a:rPr lang="en-US" sz="1200" b="0" i="0" u="none" strike="noStrike" kern="1200" baseline="0" dirty="0" smtClean="0">
                <a:solidFill>
                  <a:schemeClr val="tx1"/>
                </a:solidFill>
                <a:latin typeface="Times" pitchFamily="-96" charset="0"/>
                <a:ea typeface="+mn-ea"/>
                <a:cs typeface="+mn-cs"/>
              </a:rPr>
              <a:t>the same information in the form of fractions, or observed probabilities. For</a:t>
            </a:r>
          </a:p>
          <a:p>
            <a:r>
              <a:rPr lang="en-US" sz="1200" b="0" i="0" u="none" strike="noStrike" kern="1200" baseline="0" dirty="0" smtClean="0">
                <a:solidFill>
                  <a:schemeClr val="tx1"/>
                </a:solidFill>
                <a:latin typeface="Times" pitchFamily="-96" charset="0"/>
                <a:ea typeface="+mn-ea"/>
                <a:cs typeface="+mn-cs"/>
              </a:rPr>
              <a:t>example, of the nine days that </a:t>
            </a:r>
            <a:r>
              <a:rPr lang="en-US" sz="1200" b="0" i="1" u="none" strike="noStrike" kern="1200" baseline="0" dirty="0" smtClean="0">
                <a:solidFill>
                  <a:schemeClr val="tx1"/>
                </a:solidFill>
                <a:latin typeface="Times" pitchFamily="-96" charset="0"/>
                <a:ea typeface="+mn-ea"/>
                <a:cs typeface="+mn-cs"/>
              </a:rPr>
              <a:t>play </a:t>
            </a:r>
            <a:r>
              <a:rPr lang="en-US" sz="1200" b="0" i="0" u="none" strike="noStrike" kern="1200" baseline="0" dirty="0" smtClean="0">
                <a:solidFill>
                  <a:schemeClr val="tx1"/>
                </a:solidFill>
                <a:latin typeface="Times" pitchFamily="-96" charset="0"/>
                <a:ea typeface="+mn-ea"/>
                <a:cs typeface="+mn-cs"/>
              </a:rPr>
              <a:t>is yes, </a:t>
            </a:r>
            <a:r>
              <a:rPr lang="en-US" sz="1200" b="0" i="1" u="none" strike="noStrike" kern="1200" baseline="0" dirty="0" smtClean="0">
                <a:solidFill>
                  <a:schemeClr val="tx1"/>
                </a:solidFill>
                <a:latin typeface="Times" pitchFamily="-96" charset="0"/>
                <a:ea typeface="+mn-ea"/>
                <a:cs typeface="+mn-cs"/>
              </a:rPr>
              <a:t>outlook </a:t>
            </a:r>
            <a:r>
              <a:rPr lang="en-US" sz="1200" b="0" i="0" u="none" strike="noStrike" kern="1200" baseline="0" dirty="0" smtClean="0">
                <a:solidFill>
                  <a:schemeClr val="tx1"/>
                </a:solidFill>
                <a:latin typeface="Times" pitchFamily="-96" charset="0"/>
                <a:ea typeface="+mn-ea"/>
                <a:cs typeface="+mn-cs"/>
              </a:rPr>
              <a:t>is </a:t>
            </a:r>
            <a:r>
              <a:rPr lang="en-US" sz="1200" b="0" i="1" u="none" strike="noStrike" kern="1200" baseline="0" dirty="0" smtClean="0">
                <a:solidFill>
                  <a:schemeClr val="tx1"/>
                </a:solidFill>
                <a:latin typeface="Times" pitchFamily="-96" charset="0"/>
                <a:ea typeface="+mn-ea"/>
                <a:cs typeface="+mn-cs"/>
              </a:rPr>
              <a:t>sunny </a:t>
            </a:r>
            <a:r>
              <a:rPr lang="en-US" sz="1200" b="0" i="0" u="none" strike="noStrike" kern="1200" baseline="0" dirty="0" smtClean="0">
                <a:solidFill>
                  <a:schemeClr val="tx1"/>
                </a:solidFill>
                <a:latin typeface="Times" pitchFamily="-96" charset="0"/>
                <a:ea typeface="+mn-ea"/>
                <a:cs typeface="+mn-cs"/>
              </a:rPr>
              <a:t>for two, yielding a</a:t>
            </a:r>
          </a:p>
          <a:p>
            <a:r>
              <a:rPr lang="en-US" sz="1200" b="0" i="0" u="none" strike="noStrike" kern="1200" baseline="0" dirty="0" smtClean="0">
                <a:solidFill>
                  <a:schemeClr val="tx1"/>
                </a:solidFill>
                <a:latin typeface="Times" pitchFamily="-96" charset="0"/>
                <a:ea typeface="+mn-ea"/>
                <a:cs typeface="+mn-cs"/>
              </a:rPr>
              <a:t>fraction of 2/9. For </a:t>
            </a:r>
            <a:r>
              <a:rPr lang="en-US" sz="1200" b="0" i="1" u="none" strike="noStrike" kern="1200" baseline="0" dirty="0" smtClean="0">
                <a:solidFill>
                  <a:schemeClr val="tx1"/>
                </a:solidFill>
                <a:latin typeface="Times" pitchFamily="-96" charset="0"/>
                <a:ea typeface="+mn-ea"/>
                <a:cs typeface="+mn-cs"/>
              </a:rPr>
              <a:t>play </a:t>
            </a:r>
            <a:r>
              <a:rPr lang="en-US" sz="1200" b="0" i="0" u="none" strike="noStrike" kern="1200" baseline="0" dirty="0" smtClean="0">
                <a:solidFill>
                  <a:schemeClr val="tx1"/>
                </a:solidFill>
                <a:latin typeface="Times" pitchFamily="-96" charset="0"/>
                <a:ea typeface="+mn-ea"/>
                <a:cs typeface="+mn-cs"/>
              </a:rPr>
              <a:t>the fractions are different: they are the proportion of</a:t>
            </a:r>
          </a:p>
          <a:p>
            <a:r>
              <a:rPr lang="en-US" sz="1200" b="0" i="0" u="none" strike="noStrike" kern="1200" baseline="0" dirty="0" smtClean="0">
                <a:solidFill>
                  <a:schemeClr val="tx1"/>
                </a:solidFill>
                <a:latin typeface="Times" pitchFamily="-96" charset="0"/>
                <a:ea typeface="+mn-ea"/>
                <a:cs typeface="+mn-cs"/>
              </a:rPr>
              <a:t>days that </a:t>
            </a:r>
            <a:r>
              <a:rPr lang="en-US" sz="1200" b="0" i="1" u="none" strike="noStrike" kern="1200" baseline="0" dirty="0" smtClean="0">
                <a:solidFill>
                  <a:schemeClr val="tx1"/>
                </a:solidFill>
                <a:latin typeface="Times" pitchFamily="-96" charset="0"/>
                <a:ea typeface="+mn-ea"/>
                <a:cs typeface="+mn-cs"/>
              </a:rPr>
              <a:t>play </a:t>
            </a:r>
            <a:r>
              <a:rPr lang="en-US" sz="1200" b="0" i="0" u="none" strike="noStrike" kern="1200" baseline="0" dirty="0" smtClean="0">
                <a:solidFill>
                  <a:schemeClr val="tx1"/>
                </a:solidFill>
                <a:latin typeface="Times" pitchFamily="-96" charset="0"/>
                <a:ea typeface="+mn-ea"/>
                <a:cs typeface="+mn-cs"/>
              </a:rPr>
              <a:t>is </a:t>
            </a:r>
            <a:r>
              <a:rPr lang="en-US" sz="1200" b="0" i="1" u="none" strike="noStrike" kern="1200" baseline="0" dirty="0" smtClean="0">
                <a:solidFill>
                  <a:schemeClr val="tx1"/>
                </a:solidFill>
                <a:latin typeface="Times" pitchFamily="-96" charset="0"/>
                <a:ea typeface="+mn-ea"/>
                <a:cs typeface="+mn-cs"/>
              </a:rPr>
              <a:t>yes </a:t>
            </a:r>
            <a:r>
              <a:rPr lang="en-US" sz="1200" b="0" i="0" u="none" strike="noStrike" kern="1200" baseline="0" dirty="0" smtClean="0">
                <a:solidFill>
                  <a:schemeClr val="tx1"/>
                </a:solidFill>
                <a:latin typeface="Times" pitchFamily="-96" charset="0"/>
                <a:ea typeface="+mn-ea"/>
                <a:cs typeface="+mn-cs"/>
              </a:rPr>
              <a:t>and </a:t>
            </a:r>
            <a:r>
              <a:rPr lang="en-US" sz="1200" b="0" i="1" u="none" strike="noStrike" kern="1200" baseline="0" dirty="0" smtClean="0">
                <a:solidFill>
                  <a:schemeClr val="tx1"/>
                </a:solidFill>
                <a:latin typeface="Times" pitchFamily="-96" charset="0"/>
                <a:ea typeface="+mn-ea"/>
                <a:cs typeface="+mn-cs"/>
              </a:rPr>
              <a:t>no, </a:t>
            </a:r>
            <a:r>
              <a:rPr lang="en-US" sz="1200" b="0" i="0" u="none" strike="noStrike" kern="1200" baseline="0" dirty="0" smtClean="0">
                <a:solidFill>
                  <a:schemeClr val="tx1"/>
                </a:solidFill>
                <a:latin typeface="Times" pitchFamily="-96" charset="0"/>
                <a:ea typeface="+mn-ea"/>
                <a:cs typeface="+mn-cs"/>
              </a:rPr>
              <a:t>respectively.</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DE130FD4-F615-42FA-8671-208334AA334D}" type="slidenum">
              <a:rPr lang="en-US" sz="1200" b="0">
                <a:solidFill>
                  <a:schemeClr val="tx1"/>
                </a:solidFill>
              </a:rPr>
              <a:pPr eaLnBrk="1" hangingPunct="1"/>
              <a:t>19</a:t>
            </a:fld>
            <a:endParaRPr lang="en-US" sz="1200" b="0">
              <a:solidFill>
                <a:schemeClr val="tx1"/>
              </a:solidFill>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pitchFamily="-96" charset="0"/>
                <a:ea typeface="+mn-ea"/>
                <a:cs typeface="+mn-cs"/>
              </a:rPr>
              <a:t>Now suppose we encounter a new example with the values that are shown in</a:t>
            </a:r>
          </a:p>
          <a:p>
            <a:r>
              <a:rPr lang="en-US" sz="1200" b="0" i="0" u="none" strike="noStrike" kern="1200" baseline="0" dirty="0" smtClean="0">
                <a:solidFill>
                  <a:schemeClr val="tx1"/>
                </a:solidFill>
                <a:latin typeface="Times" pitchFamily="-96" charset="0"/>
                <a:ea typeface="+mn-ea"/>
                <a:cs typeface="+mn-cs"/>
              </a:rPr>
              <a:t>Table 4.3. We treat the five features in Table 4.2—</a:t>
            </a:r>
            <a:r>
              <a:rPr lang="en-US" sz="1200" b="0" i="1" u="none" strike="noStrike" kern="1200" baseline="0" dirty="0" smtClean="0">
                <a:solidFill>
                  <a:schemeClr val="tx1"/>
                </a:solidFill>
                <a:latin typeface="Times" pitchFamily="-96" charset="0"/>
                <a:ea typeface="+mn-ea"/>
                <a:cs typeface="+mn-cs"/>
              </a:rPr>
              <a:t>outlook, temperature, humidity,</a:t>
            </a:r>
          </a:p>
          <a:p>
            <a:r>
              <a:rPr lang="en-US" sz="1200" b="0" i="1" u="none" strike="noStrike" kern="1200" baseline="0" dirty="0" smtClean="0">
                <a:solidFill>
                  <a:schemeClr val="tx1"/>
                </a:solidFill>
                <a:latin typeface="Times" pitchFamily="-96" charset="0"/>
                <a:ea typeface="+mn-ea"/>
                <a:cs typeface="+mn-cs"/>
              </a:rPr>
              <a:t>windy, </a:t>
            </a:r>
            <a:r>
              <a:rPr lang="en-US" sz="1200" b="0" i="0" u="none" strike="noStrike" kern="1200" baseline="0" dirty="0" smtClean="0">
                <a:solidFill>
                  <a:schemeClr val="tx1"/>
                </a:solidFill>
                <a:latin typeface="Times" pitchFamily="-96" charset="0"/>
                <a:ea typeface="+mn-ea"/>
                <a:cs typeface="+mn-cs"/>
              </a:rPr>
              <a:t>and the overall likelihood that </a:t>
            </a:r>
            <a:r>
              <a:rPr lang="en-US" sz="1200" b="0" i="1" u="none" strike="noStrike" kern="1200" baseline="0" dirty="0" smtClean="0">
                <a:solidFill>
                  <a:schemeClr val="tx1"/>
                </a:solidFill>
                <a:latin typeface="Times" pitchFamily="-96" charset="0"/>
                <a:ea typeface="+mn-ea"/>
                <a:cs typeface="+mn-cs"/>
              </a:rPr>
              <a:t>play </a:t>
            </a:r>
            <a:r>
              <a:rPr lang="en-US" sz="1200" b="0" i="0" u="none" strike="noStrike" kern="1200" baseline="0" dirty="0" smtClean="0">
                <a:solidFill>
                  <a:schemeClr val="tx1"/>
                </a:solidFill>
                <a:latin typeface="Times" pitchFamily="-96" charset="0"/>
                <a:ea typeface="+mn-ea"/>
                <a:cs typeface="+mn-cs"/>
              </a:rPr>
              <a:t>is </a:t>
            </a:r>
            <a:r>
              <a:rPr lang="en-US" sz="1200" b="0" i="1" u="none" strike="noStrike" kern="1200" baseline="0" dirty="0" smtClean="0">
                <a:solidFill>
                  <a:schemeClr val="tx1"/>
                </a:solidFill>
                <a:latin typeface="Times" pitchFamily="-96" charset="0"/>
                <a:ea typeface="+mn-ea"/>
                <a:cs typeface="+mn-cs"/>
              </a:rPr>
              <a:t>yes </a:t>
            </a:r>
            <a:r>
              <a:rPr lang="en-US" sz="1200" b="0" i="0" u="none" strike="noStrike" kern="1200" baseline="0" dirty="0" smtClean="0">
                <a:solidFill>
                  <a:schemeClr val="tx1"/>
                </a:solidFill>
                <a:latin typeface="Times" pitchFamily="-96" charset="0"/>
                <a:ea typeface="+mn-ea"/>
                <a:cs typeface="+mn-cs"/>
              </a:rPr>
              <a:t>or </a:t>
            </a:r>
            <a:r>
              <a:rPr lang="en-US" sz="1200" b="0" i="1" u="none" strike="noStrike" kern="1200" baseline="0" dirty="0" smtClean="0">
                <a:solidFill>
                  <a:schemeClr val="tx1"/>
                </a:solidFill>
                <a:latin typeface="Times" pitchFamily="-96" charset="0"/>
                <a:ea typeface="+mn-ea"/>
                <a:cs typeface="+mn-cs"/>
              </a:rPr>
              <a:t>no</a:t>
            </a:r>
            <a:r>
              <a:rPr lang="en-US" sz="1200" b="0" i="0" u="none" strike="noStrike" kern="1200" baseline="0" dirty="0" smtClean="0">
                <a:solidFill>
                  <a:schemeClr val="tx1"/>
                </a:solidFill>
                <a:latin typeface="Times" pitchFamily="-96" charset="0"/>
                <a:ea typeface="+mn-ea"/>
                <a:cs typeface="+mn-cs"/>
              </a:rPr>
              <a:t>—as equally important,</a:t>
            </a:r>
          </a:p>
          <a:p>
            <a:r>
              <a:rPr lang="en-US" sz="1200" b="0" i="0" u="none" strike="noStrike" kern="1200" baseline="0" dirty="0" smtClean="0">
                <a:solidFill>
                  <a:schemeClr val="tx1"/>
                </a:solidFill>
                <a:latin typeface="Times" pitchFamily="-96" charset="0"/>
                <a:ea typeface="+mn-ea"/>
                <a:cs typeface="+mn-cs"/>
              </a:rPr>
              <a:t>independent pieces of evidence and multiply the corresponding fractions.</a:t>
            </a:r>
          </a:p>
          <a:p>
            <a:r>
              <a:rPr lang="en-US" sz="1200" b="0" i="0" u="none" strike="noStrike" kern="1200" baseline="0" dirty="0" smtClean="0">
                <a:solidFill>
                  <a:schemeClr val="tx1"/>
                </a:solidFill>
                <a:latin typeface="Times" pitchFamily="-96" charset="0"/>
                <a:ea typeface="+mn-ea"/>
                <a:cs typeface="+mn-cs"/>
              </a:rPr>
              <a:t>Looking at the outcome </a:t>
            </a:r>
            <a:r>
              <a:rPr lang="en-US" sz="1200" b="0" i="1" u="none" strike="noStrike" kern="1200" baseline="0" dirty="0" smtClean="0">
                <a:solidFill>
                  <a:schemeClr val="tx1"/>
                </a:solidFill>
                <a:latin typeface="Times" pitchFamily="-96" charset="0"/>
                <a:ea typeface="+mn-ea"/>
                <a:cs typeface="+mn-cs"/>
              </a:rPr>
              <a:t>yes </a:t>
            </a:r>
            <a:r>
              <a:rPr lang="en-US" sz="1200" b="0" i="0" u="none" strike="noStrike" kern="1200" baseline="0" dirty="0" smtClean="0">
                <a:solidFill>
                  <a:schemeClr val="tx1"/>
                </a:solidFill>
                <a:latin typeface="Times" pitchFamily="-96" charset="0"/>
                <a:ea typeface="+mn-ea"/>
                <a:cs typeface="+mn-cs"/>
              </a:rPr>
              <a:t>gives:</a:t>
            </a:r>
          </a:p>
          <a:p>
            <a:r>
              <a:rPr lang="en-US" sz="1200" b="0" i="0" u="none" strike="noStrike" kern="1200" baseline="0" dirty="0" smtClean="0">
                <a:solidFill>
                  <a:schemeClr val="tx1"/>
                </a:solidFill>
                <a:latin typeface="Times" pitchFamily="-96" charset="0"/>
                <a:ea typeface="+mn-ea"/>
                <a:cs typeface="+mn-cs"/>
              </a:rPr>
              <a:t>The fractions are taken from the </a:t>
            </a:r>
            <a:r>
              <a:rPr lang="en-US" sz="1200" b="0" i="1" u="none" strike="noStrike" kern="1200" baseline="0" dirty="0" smtClean="0">
                <a:solidFill>
                  <a:schemeClr val="tx1"/>
                </a:solidFill>
                <a:latin typeface="Times" pitchFamily="-96" charset="0"/>
                <a:ea typeface="+mn-ea"/>
                <a:cs typeface="+mn-cs"/>
              </a:rPr>
              <a:t>yes </a:t>
            </a:r>
            <a:r>
              <a:rPr lang="en-US" sz="1200" b="0" i="0" u="none" strike="noStrike" kern="1200" baseline="0" dirty="0" smtClean="0">
                <a:solidFill>
                  <a:schemeClr val="tx1"/>
                </a:solidFill>
                <a:latin typeface="Times" pitchFamily="-96" charset="0"/>
                <a:ea typeface="+mn-ea"/>
                <a:cs typeface="+mn-cs"/>
              </a:rPr>
              <a:t>entries in the table according to the values</a:t>
            </a:r>
          </a:p>
          <a:p>
            <a:r>
              <a:rPr lang="en-US" sz="1200" b="0" i="0" u="none" strike="noStrike" kern="1200" baseline="0" dirty="0" smtClean="0">
                <a:solidFill>
                  <a:schemeClr val="tx1"/>
                </a:solidFill>
                <a:latin typeface="Times" pitchFamily="-96" charset="0"/>
                <a:ea typeface="+mn-ea"/>
                <a:cs typeface="+mn-cs"/>
              </a:rPr>
              <a:t>of the attributes for the new day, and the final 9/14 is the overall fraction</a:t>
            </a:r>
          </a:p>
          <a:p>
            <a:r>
              <a:rPr lang="en-US" sz="1200" b="0" i="0" u="none" strike="noStrike" kern="1200" baseline="0" dirty="0" smtClean="0">
                <a:solidFill>
                  <a:schemeClr val="tx1"/>
                </a:solidFill>
                <a:latin typeface="Times" pitchFamily="-96" charset="0"/>
                <a:ea typeface="+mn-ea"/>
                <a:cs typeface="+mn-cs"/>
              </a:rPr>
              <a:t>likelihood of </a:t>
            </a:r>
            <a:r>
              <a:rPr lang="en-US" sz="1200" b="0" i="1" u="none" strike="noStrike" kern="1200" baseline="0" dirty="0" smtClean="0">
                <a:solidFill>
                  <a:schemeClr val="tx1"/>
                </a:solidFill>
                <a:latin typeface="Times" pitchFamily="-96" charset="0"/>
                <a:ea typeface="+mn-ea"/>
                <a:cs typeface="+mn-cs"/>
              </a:rPr>
              <a:t>yes </a:t>
            </a:r>
            <a:r>
              <a:rPr lang="en-US" sz="1200" b="0" i="0" u="none" strike="noStrike" kern="1200" baseline="0" dirty="0" smtClean="0">
                <a:solidFill>
                  <a:schemeClr val="tx1"/>
                </a:solidFill>
                <a:latin typeface="Times" pitchFamily="-96" charset="0"/>
                <a:ea typeface="+mn-ea"/>
                <a:cs typeface="+mn-cs"/>
              </a:rPr>
              <a:t>= 2 9 ¥ 3 9 ¥ 3 9 ¥ 3 9 ¥ 9 14 = 0.0053.</a:t>
            </a:r>
          </a:p>
          <a:p>
            <a:endParaRPr lang="en-US" sz="1200" b="0" i="0" u="none" strike="noStrike" kern="1200" baseline="0" dirty="0" smtClean="0">
              <a:solidFill>
                <a:schemeClr val="tx1"/>
              </a:solidFill>
              <a:latin typeface="Times" pitchFamily="-96" charset="0"/>
              <a:ea typeface="+mn-ea"/>
              <a:cs typeface="+mn-cs"/>
            </a:endParaRPr>
          </a:p>
          <a:p>
            <a:r>
              <a:rPr lang="en-US" sz="1200" b="0" i="0" u="none" strike="noStrike" kern="1200" baseline="0" dirty="0" smtClean="0">
                <a:solidFill>
                  <a:schemeClr val="tx1"/>
                </a:solidFill>
                <a:latin typeface="Times" pitchFamily="-96" charset="0"/>
                <a:ea typeface="+mn-ea"/>
                <a:cs typeface="+mn-cs"/>
              </a:rPr>
              <a:t>representing the proportion of days on which </a:t>
            </a:r>
            <a:r>
              <a:rPr lang="en-US" sz="1200" b="0" i="1" u="none" strike="noStrike" kern="1200" baseline="0" dirty="0" smtClean="0">
                <a:solidFill>
                  <a:schemeClr val="tx1"/>
                </a:solidFill>
                <a:latin typeface="Times" pitchFamily="-96" charset="0"/>
                <a:ea typeface="+mn-ea"/>
                <a:cs typeface="+mn-cs"/>
              </a:rPr>
              <a:t>play </a:t>
            </a:r>
            <a:r>
              <a:rPr lang="en-US" sz="1200" b="0" i="0" u="none" strike="noStrike" kern="1200" baseline="0" dirty="0" smtClean="0">
                <a:solidFill>
                  <a:schemeClr val="tx1"/>
                </a:solidFill>
                <a:latin typeface="Times" pitchFamily="-96" charset="0"/>
                <a:ea typeface="+mn-ea"/>
                <a:cs typeface="+mn-cs"/>
              </a:rPr>
              <a:t>is </a:t>
            </a:r>
            <a:r>
              <a:rPr lang="en-US" sz="1200" b="0" i="1" u="none" strike="noStrike" kern="1200" baseline="0" dirty="0" smtClean="0">
                <a:solidFill>
                  <a:schemeClr val="tx1"/>
                </a:solidFill>
                <a:latin typeface="Times" pitchFamily="-96" charset="0"/>
                <a:ea typeface="+mn-ea"/>
                <a:cs typeface="+mn-cs"/>
              </a:rPr>
              <a:t>yes</a:t>
            </a:r>
            <a:r>
              <a:rPr lang="en-US" sz="1200" b="0" i="0" u="none" strike="noStrike" kern="1200" baseline="0" dirty="0" smtClean="0">
                <a:solidFill>
                  <a:schemeClr val="tx1"/>
                </a:solidFill>
                <a:latin typeface="Times" pitchFamily="-96" charset="0"/>
                <a:ea typeface="+mn-ea"/>
                <a:cs typeface="+mn-cs"/>
              </a:rPr>
              <a:t>. A similar calculation</a:t>
            </a:r>
          </a:p>
          <a:p>
            <a:r>
              <a:rPr lang="en-US" sz="1200" b="0" i="0" u="none" strike="noStrike" kern="1200" baseline="0" dirty="0" smtClean="0">
                <a:solidFill>
                  <a:schemeClr val="tx1"/>
                </a:solidFill>
                <a:latin typeface="Times" pitchFamily="-96" charset="0"/>
                <a:ea typeface="+mn-ea"/>
                <a:cs typeface="+mn-cs"/>
              </a:rPr>
              <a:t>for the outcome </a:t>
            </a:r>
            <a:r>
              <a:rPr lang="en-US" sz="1200" b="0" i="1" u="none" strike="noStrike" kern="1200" baseline="0" dirty="0" smtClean="0">
                <a:solidFill>
                  <a:schemeClr val="tx1"/>
                </a:solidFill>
                <a:latin typeface="Times" pitchFamily="-96" charset="0"/>
                <a:ea typeface="+mn-ea"/>
                <a:cs typeface="+mn-cs"/>
              </a:rPr>
              <a:t>no </a:t>
            </a:r>
            <a:r>
              <a:rPr lang="en-US" sz="1200" b="0" i="0" u="none" strike="noStrike" kern="1200" baseline="0" dirty="0" smtClean="0">
                <a:solidFill>
                  <a:schemeClr val="tx1"/>
                </a:solidFill>
                <a:latin typeface="Times" pitchFamily="-96" charset="0"/>
                <a:ea typeface="+mn-ea"/>
                <a:cs typeface="+mn-cs"/>
              </a:rPr>
              <a:t>leads to</a:t>
            </a:r>
          </a:p>
          <a:p>
            <a:r>
              <a:rPr lang="en-US" sz="1200" b="0" i="0" u="none" strike="noStrike" kern="1200" baseline="0" dirty="0" smtClean="0">
                <a:solidFill>
                  <a:schemeClr val="tx1"/>
                </a:solidFill>
                <a:latin typeface="Times" pitchFamily="-96" charset="0"/>
                <a:ea typeface="+mn-ea"/>
                <a:cs typeface="+mn-cs"/>
              </a:rPr>
              <a:t>This indicates that for the new day, </a:t>
            </a:r>
            <a:r>
              <a:rPr lang="en-US" sz="1200" b="0" i="1" u="none" strike="noStrike" kern="1200" baseline="0" dirty="0" smtClean="0">
                <a:solidFill>
                  <a:schemeClr val="tx1"/>
                </a:solidFill>
                <a:latin typeface="Times" pitchFamily="-96" charset="0"/>
                <a:ea typeface="+mn-ea"/>
                <a:cs typeface="+mn-cs"/>
              </a:rPr>
              <a:t>no </a:t>
            </a:r>
            <a:r>
              <a:rPr lang="en-US" sz="1200" b="0" i="0" u="none" strike="noStrike" kern="1200" baseline="0" dirty="0" smtClean="0">
                <a:solidFill>
                  <a:schemeClr val="tx1"/>
                </a:solidFill>
                <a:latin typeface="Times" pitchFamily="-96" charset="0"/>
                <a:ea typeface="+mn-ea"/>
                <a:cs typeface="+mn-cs"/>
              </a:rPr>
              <a:t>is more likely than </a:t>
            </a:r>
            <a:r>
              <a:rPr lang="en-US" sz="1200" b="0" i="1" u="none" strike="noStrike" kern="1200" baseline="0" dirty="0" smtClean="0">
                <a:solidFill>
                  <a:schemeClr val="tx1"/>
                </a:solidFill>
                <a:latin typeface="Times" pitchFamily="-96" charset="0"/>
                <a:ea typeface="+mn-ea"/>
                <a:cs typeface="+mn-cs"/>
              </a:rPr>
              <a:t>yes</a:t>
            </a:r>
            <a:r>
              <a:rPr lang="en-US" sz="1200" b="0" i="0" u="none" strike="noStrike" kern="1200" baseline="0" dirty="0" smtClean="0">
                <a:solidFill>
                  <a:schemeClr val="tx1"/>
                </a:solidFill>
                <a:latin typeface="Times" pitchFamily="-96" charset="0"/>
                <a:ea typeface="+mn-ea"/>
                <a:cs typeface="+mn-cs"/>
              </a:rPr>
              <a:t>—four times more</a:t>
            </a:r>
          </a:p>
          <a:p>
            <a:r>
              <a:rPr lang="en-US" sz="1200" b="0" i="0" u="none" strike="noStrike" kern="1200" baseline="0" dirty="0" smtClean="0">
                <a:solidFill>
                  <a:schemeClr val="tx1"/>
                </a:solidFill>
                <a:latin typeface="Times" pitchFamily="-96" charset="0"/>
                <a:ea typeface="+mn-ea"/>
                <a:cs typeface="+mn-cs"/>
              </a:rPr>
              <a:t>likely. The numbers can be turned into probabilities by normalizing them so</a:t>
            </a:r>
          </a:p>
          <a:p>
            <a:r>
              <a:rPr lang="en-US" sz="1200" b="0" i="0" u="none" strike="noStrike" kern="1200" baseline="0" dirty="0" smtClean="0">
                <a:solidFill>
                  <a:schemeClr val="tx1"/>
                </a:solidFill>
                <a:latin typeface="Times" pitchFamily="-96" charset="0"/>
                <a:ea typeface="+mn-ea"/>
                <a:cs typeface="+mn-cs"/>
              </a:rPr>
              <a:t>that they sum to 1:</a:t>
            </a:r>
            <a:endParaRPr lang="en-US" dirty="0"/>
          </a:p>
        </p:txBody>
      </p:sp>
    </p:spTree>
    <p:extLst>
      <p:ext uri="{BB962C8B-B14F-4D97-AF65-F5344CB8AC3E}">
        <p14:creationId xmlns:p14="http://schemas.microsoft.com/office/powerpoint/2010/main" val="1636570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2CFFDD55-E4B1-458E-B21A-EF74AC2C2930}" type="slidenum">
              <a:rPr lang="en-US" sz="1200" b="0">
                <a:solidFill>
                  <a:schemeClr val="tx1"/>
                </a:solidFill>
              </a:rPr>
              <a:pPr eaLnBrk="1" hangingPunct="1"/>
              <a:t>3</a:t>
            </a:fld>
            <a:endParaRPr lang="en-US" sz="1200" b="0">
              <a:solidFill>
                <a:schemeClr val="tx1"/>
              </a:solidFill>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07B427C9-019C-434D-826A-4F7071F2C20D}" type="slidenum">
              <a:rPr lang="en-US" sz="1200" b="0">
                <a:solidFill>
                  <a:schemeClr val="tx1"/>
                </a:solidFill>
              </a:rPr>
              <a:pPr eaLnBrk="1" hangingPunct="1"/>
              <a:t>21</a:t>
            </a:fld>
            <a:endParaRPr lang="en-US" sz="1200" b="0">
              <a:solidFill>
                <a:schemeClr val="tx1"/>
              </a:solidFill>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pitchFamily="-96" charset="0"/>
                <a:ea typeface="+mn-ea"/>
                <a:cs typeface="+mn-cs"/>
              </a:rPr>
              <a:t>This simple and intuitive method is based on </a:t>
            </a:r>
            <a:r>
              <a:rPr lang="en-US" sz="1200" b="0" i="0" u="none" strike="noStrike" kern="1200" baseline="0" dirty="0" err="1" smtClean="0">
                <a:solidFill>
                  <a:schemeClr val="tx1"/>
                </a:solidFill>
                <a:latin typeface="Times" pitchFamily="-96" charset="0"/>
                <a:ea typeface="+mn-ea"/>
                <a:cs typeface="+mn-cs"/>
              </a:rPr>
              <a:t>Bayes’s</a:t>
            </a:r>
            <a:r>
              <a:rPr lang="en-US" sz="1200" b="0" i="0" u="none" strike="noStrike" kern="1200" baseline="0" dirty="0" smtClean="0">
                <a:solidFill>
                  <a:schemeClr val="tx1"/>
                </a:solidFill>
                <a:latin typeface="Times" pitchFamily="-96" charset="0"/>
                <a:ea typeface="+mn-ea"/>
                <a:cs typeface="+mn-cs"/>
              </a:rPr>
              <a:t> rule of conditional probability.</a:t>
            </a:r>
          </a:p>
          <a:p>
            <a:r>
              <a:rPr lang="en-US" sz="1200" b="0" i="0" u="none" strike="noStrike" kern="1200" baseline="0" dirty="0" err="1" smtClean="0">
                <a:solidFill>
                  <a:schemeClr val="tx1"/>
                </a:solidFill>
                <a:latin typeface="Times" pitchFamily="-96" charset="0"/>
                <a:ea typeface="+mn-ea"/>
                <a:cs typeface="+mn-cs"/>
              </a:rPr>
              <a:t>Bayes’s</a:t>
            </a:r>
            <a:r>
              <a:rPr lang="en-US" sz="1200" b="0" i="0" u="none" strike="noStrike" kern="1200" baseline="0" dirty="0" smtClean="0">
                <a:solidFill>
                  <a:schemeClr val="tx1"/>
                </a:solidFill>
                <a:latin typeface="Times" pitchFamily="-96" charset="0"/>
                <a:ea typeface="+mn-ea"/>
                <a:cs typeface="+mn-cs"/>
              </a:rPr>
              <a:t> rule says that if you have a hypothesis </a:t>
            </a:r>
            <a:r>
              <a:rPr lang="en-US" sz="1200" b="0" i="1" u="none" strike="noStrike" kern="1200" baseline="0" dirty="0" smtClean="0">
                <a:solidFill>
                  <a:schemeClr val="tx1"/>
                </a:solidFill>
                <a:latin typeface="Times" pitchFamily="-96" charset="0"/>
                <a:ea typeface="+mn-ea"/>
                <a:cs typeface="+mn-cs"/>
              </a:rPr>
              <a:t>H </a:t>
            </a:r>
            <a:r>
              <a:rPr lang="en-US" sz="1200" b="0" i="0" u="none" strike="noStrike" kern="1200" baseline="0" dirty="0" smtClean="0">
                <a:solidFill>
                  <a:schemeClr val="tx1"/>
                </a:solidFill>
                <a:latin typeface="Times" pitchFamily="-96" charset="0"/>
                <a:ea typeface="+mn-ea"/>
                <a:cs typeface="+mn-cs"/>
              </a:rPr>
              <a:t>and evidence </a:t>
            </a:r>
            <a:r>
              <a:rPr lang="en-US" sz="1200" b="0" i="1" u="none" strike="noStrike" kern="1200" baseline="0" dirty="0" smtClean="0">
                <a:solidFill>
                  <a:schemeClr val="tx1"/>
                </a:solidFill>
                <a:latin typeface="Times" pitchFamily="-96" charset="0"/>
                <a:ea typeface="+mn-ea"/>
                <a:cs typeface="+mn-cs"/>
              </a:rPr>
              <a:t>E </a:t>
            </a:r>
            <a:r>
              <a:rPr lang="en-US" sz="1200" b="0" i="0" u="none" strike="noStrike" kern="1200" baseline="0" dirty="0" smtClean="0">
                <a:solidFill>
                  <a:schemeClr val="tx1"/>
                </a:solidFill>
                <a:latin typeface="Times" pitchFamily="-96" charset="0"/>
                <a:ea typeface="+mn-ea"/>
                <a:cs typeface="+mn-cs"/>
              </a:rPr>
              <a:t>that bears</a:t>
            </a:r>
          </a:p>
          <a:p>
            <a:r>
              <a:rPr lang="en-US" sz="1200" b="0" i="0" u="none" strike="noStrike" kern="1200" baseline="0" dirty="0" smtClean="0">
                <a:solidFill>
                  <a:schemeClr val="tx1"/>
                </a:solidFill>
                <a:latin typeface="Times" pitchFamily="-96" charset="0"/>
                <a:ea typeface="+mn-ea"/>
                <a:cs typeface="+mn-cs"/>
              </a:rPr>
              <a:t>on that hypothesis, then</a:t>
            </a:r>
          </a:p>
          <a:p>
            <a:endParaRPr lang="en-US" sz="1200" b="0" i="0" u="none" strike="noStrike" kern="1200" baseline="0" dirty="0" smtClean="0">
              <a:solidFill>
                <a:schemeClr val="tx1"/>
              </a:solidFill>
              <a:latin typeface="Times" pitchFamily="-96" charset="0"/>
              <a:ea typeface="+mn-ea"/>
              <a:cs typeface="+mn-cs"/>
            </a:endParaRPr>
          </a:p>
          <a:p>
            <a:r>
              <a:rPr lang="en-US" sz="1200" b="0" i="0" u="none" strike="noStrike" kern="1200" baseline="0" dirty="0" smtClean="0">
                <a:solidFill>
                  <a:schemeClr val="tx1"/>
                </a:solidFill>
                <a:latin typeface="Times" pitchFamily="-96" charset="0"/>
                <a:ea typeface="+mn-ea"/>
                <a:cs typeface="+mn-cs"/>
              </a:rPr>
              <a:t>We use the notation that </a:t>
            </a:r>
            <a:r>
              <a:rPr lang="en-US" sz="1200" b="0" i="0" u="none" strike="noStrike" kern="1200" baseline="0" dirty="0" err="1" smtClean="0">
                <a:solidFill>
                  <a:schemeClr val="tx1"/>
                </a:solidFill>
                <a:latin typeface="Times" pitchFamily="-96" charset="0"/>
                <a:ea typeface="+mn-ea"/>
                <a:cs typeface="+mn-cs"/>
              </a:rPr>
              <a:t>Pr</a:t>
            </a:r>
            <a:r>
              <a:rPr lang="en-US" sz="1200" b="0" i="0" u="none" strike="noStrike" kern="1200" baseline="0" dirty="0" smtClean="0">
                <a:solidFill>
                  <a:schemeClr val="tx1"/>
                </a:solidFill>
                <a:latin typeface="Times" pitchFamily="-96" charset="0"/>
                <a:ea typeface="+mn-ea"/>
                <a:cs typeface="+mn-cs"/>
              </a:rPr>
              <a:t>[</a:t>
            </a:r>
            <a:r>
              <a:rPr lang="en-US" sz="1200" b="0" i="1" u="none" strike="noStrike" kern="1200" baseline="0" dirty="0" smtClean="0">
                <a:solidFill>
                  <a:schemeClr val="tx1"/>
                </a:solidFill>
                <a:latin typeface="Times" pitchFamily="-96" charset="0"/>
                <a:ea typeface="+mn-ea"/>
                <a:cs typeface="+mn-cs"/>
              </a:rPr>
              <a:t>A</a:t>
            </a:r>
            <a:r>
              <a:rPr lang="en-US" sz="1200" b="0" i="0" u="none" strike="noStrike" kern="1200" baseline="0" dirty="0" smtClean="0">
                <a:solidFill>
                  <a:schemeClr val="tx1"/>
                </a:solidFill>
                <a:latin typeface="Times" pitchFamily="-96" charset="0"/>
                <a:ea typeface="+mn-ea"/>
                <a:cs typeface="+mn-cs"/>
              </a:rPr>
              <a:t>] denotes the probability of an event </a:t>
            </a:r>
            <a:r>
              <a:rPr lang="en-US" sz="1200" b="0" i="1" u="none" strike="noStrike" kern="1200" baseline="0" dirty="0" smtClean="0">
                <a:solidFill>
                  <a:schemeClr val="tx1"/>
                </a:solidFill>
                <a:latin typeface="Times" pitchFamily="-96" charset="0"/>
                <a:ea typeface="+mn-ea"/>
                <a:cs typeface="+mn-cs"/>
              </a:rPr>
              <a:t>A </a:t>
            </a:r>
            <a:r>
              <a:rPr lang="en-US" sz="1200" b="0" i="0" u="none" strike="noStrike" kern="1200" baseline="0" dirty="0" smtClean="0">
                <a:solidFill>
                  <a:schemeClr val="tx1"/>
                </a:solidFill>
                <a:latin typeface="Times" pitchFamily="-96" charset="0"/>
                <a:ea typeface="+mn-ea"/>
                <a:cs typeface="+mn-cs"/>
              </a:rPr>
              <a:t>and that</a:t>
            </a:r>
          </a:p>
          <a:p>
            <a:r>
              <a:rPr lang="en-US" sz="1200" b="0" i="0" u="none" strike="noStrike" kern="1200" baseline="0" dirty="0" err="1" smtClean="0">
                <a:solidFill>
                  <a:schemeClr val="tx1"/>
                </a:solidFill>
                <a:latin typeface="Times" pitchFamily="-96" charset="0"/>
                <a:ea typeface="+mn-ea"/>
                <a:cs typeface="+mn-cs"/>
              </a:rPr>
              <a:t>Pr</a:t>
            </a:r>
            <a:r>
              <a:rPr lang="en-US" sz="1200" b="0" i="0" u="none" strike="noStrike" kern="1200" baseline="0" dirty="0" smtClean="0">
                <a:solidFill>
                  <a:schemeClr val="tx1"/>
                </a:solidFill>
                <a:latin typeface="Times" pitchFamily="-96" charset="0"/>
                <a:ea typeface="+mn-ea"/>
                <a:cs typeface="+mn-cs"/>
              </a:rPr>
              <a:t>[</a:t>
            </a:r>
            <a:r>
              <a:rPr lang="en-US" sz="1200" b="0" i="1" u="none" strike="noStrike" kern="1200" baseline="0" dirty="0" smtClean="0">
                <a:solidFill>
                  <a:schemeClr val="tx1"/>
                </a:solidFill>
                <a:latin typeface="Times" pitchFamily="-96" charset="0"/>
                <a:ea typeface="+mn-ea"/>
                <a:cs typeface="+mn-cs"/>
              </a:rPr>
              <a:t>A</a:t>
            </a:r>
            <a:r>
              <a:rPr lang="en-US" sz="1200" b="0" i="0" u="none" strike="noStrike" kern="1200" baseline="0" dirty="0" smtClean="0">
                <a:solidFill>
                  <a:schemeClr val="tx1"/>
                </a:solidFill>
                <a:latin typeface="Times" pitchFamily="-96" charset="0"/>
                <a:ea typeface="+mn-ea"/>
                <a:cs typeface="+mn-cs"/>
              </a:rPr>
              <a:t>|</a:t>
            </a:r>
            <a:r>
              <a:rPr lang="en-US" sz="1200" b="0" i="1" u="none" strike="noStrike" kern="1200" baseline="0" dirty="0" smtClean="0">
                <a:solidFill>
                  <a:schemeClr val="tx1"/>
                </a:solidFill>
                <a:latin typeface="Times" pitchFamily="-96" charset="0"/>
                <a:ea typeface="+mn-ea"/>
                <a:cs typeface="+mn-cs"/>
              </a:rPr>
              <a:t>B</a:t>
            </a:r>
            <a:r>
              <a:rPr lang="en-US" sz="1200" b="0" i="0" u="none" strike="noStrike" kern="1200" baseline="0" dirty="0" smtClean="0">
                <a:solidFill>
                  <a:schemeClr val="tx1"/>
                </a:solidFill>
                <a:latin typeface="Times" pitchFamily="-96" charset="0"/>
                <a:ea typeface="+mn-ea"/>
                <a:cs typeface="+mn-cs"/>
              </a:rPr>
              <a:t>] denotes the probability of </a:t>
            </a:r>
            <a:r>
              <a:rPr lang="en-US" sz="1200" b="0" i="1" u="none" strike="noStrike" kern="1200" baseline="0" dirty="0" smtClean="0">
                <a:solidFill>
                  <a:schemeClr val="tx1"/>
                </a:solidFill>
                <a:latin typeface="Times" pitchFamily="-96" charset="0"/>
                <a:ea typeface="+mn-ea"/>
                <a:cs typeface="+mn-cs"/>
              </a:rPr>
              <a:t>A </a:t>
            </a:r>
            <a:r>
              <a:rPr lang="en-US" sz="1200" b="0" i="0" u="none" strike="noStrike" kern="1200" baseline="0" dirty="0" smtClean="0">
                <a:solidFill>
                  <a:schemeClr val="tx1"/>
                </a:solidFill>
                <a:latin typeface="Times" pitchFamily="-96" charset="0"/>
                <a:ea typeface="+mn-ea"/>
                <a:cs typeface="+mn-cs"/>
              </a:rPr>
              <a:t>conditional on another event </a:t>
            </a:r>
            <a:r>
              <a:rPr lang="en-US" sz="1200" b="0" i="1" u="none" strike="noStrike" kern="1200" baseline="0" dirty="0" smtClean="0">
                <a:solidFill>
                  <a:schemeClr val="tx1"/>
                </a:solidFill>
                <a:latin typeface="Times" pitchFamily="-96" charset="0"/>
                <a:ea typeface="+mn-ea"/>
                <a:cs typeface="+mn-cs"/>
              </a:rPr>
              <a:t>B</a:t>
            </a:r>
            <a:r>
              <a:rPr lang="en-US" sz="1200" b="0" i="0" u="none" strike="noStrike" kern="1200" baseline="0" dirty="0" smtClean="0">
                <a:solidFill>
                  <a:schemeClr val="tx1"/>
                </a:solidFill>
                <a:latin typeface="Times" pitchFamily="-96" charset="0"/>
                <a:ea typeface="+mn-ea"/>
                <a:cs typeface="+mn-cs"/>
              </a:rPr>
              <a:t>. The</a:t>
            </a:r>
          </a:p>
          <a:p>
            <a:r>
              <a:rPr lang="en-US" sz="1200" b="0" i="0" u="none" strike="noStrike" kern="1200" baseline="0" dirty="0" smtClean="0">
                <a:solidFill>
                  <a:schemeClr val="tx1"/>
                </a:solidFill>
                <a:latin typeface="Times" pitchFamily="-96" charset="0"/>
                <a:ea typeface="+mn-ea"/>
                <a:cs typeface="+mn-cs"/>
              </a:rPr>
              <a:t>hypothesis </a:t>
            </a:r>
            <a:r>
              <a:rPr lang="en-US" sz="1200" b="0" i="1" u="none" strike="noStrike" kern="1200" baseline="0" dirty="0" smtClean="0">
                <a:solidFill>
                  <a:schemeClr val="tx1"/>
                </a:solidFill>
                <a:latin typeface="Times" pitchFamily="-96" charset="0"/>
                <a:ea typeface="+mn-ea"/>
                <a:cs typeface="+mn-cs"/>
              </a:rPr>
              <a:t>H </a:t>
            </a:r>
            <a:r>
              <a:rPr lang="en-US" sz="1200" b="0" i="0" u="none" strike="noStrike" kern="1200" baseline="0" dirty="0" smtClean="0">
                <a:solidFill>
                  <a:schemeClr val="tx1"/>
                </a:solidFill>
                <a:latin typeface="Times" pitchFamily="-96" charset="0"/>
                <a:ea typeface="+mn-ea"/>
                <a:cs typeface="+mn-cs"/>
              </a:rPr>
              <a:t>is that </a:t>
            </a:r>
            <a:r>
              <a:rPr lang="en-US" sz="1200" b="0" i="1" u="none" strike="noStrike" kern="1200" baseline="0" dirty="0" smtClean="0">
                <a:solidFill>
                  <a:schemeClr val="tx1"/>
                </a:solidFill>
                <a:latin typeface="Times" pitchFamily="-96" charset="0"/>
                <a:ea typeface="+mn-ea"/>
                <a:cs typeface="+mn-cs"/>
              </a:rPr>
              <a:t>play </a:t>
            </a:r>
            <a:r>
              <a:rPr lang="en-US" sz="1200" b="0" i="0" u="none" strike="noStrike" kern="1200" baseline="0" dirty="0" smtClean="0">
                <a:solidFill>
                  <a:schemeClr val="tx1"/>
                </a:solidFill>
                <a:latin typeface="Times" pitchFamily="-96" charset="0"/>
                <a:ea typeface="+mn-ea"/>
                <a:cs typeface="+mn-cs"/>
              </a:rPr>
              <a:t>will be, say, </a:t>
            </a:r>
            <a:r>
              <a:rPr lang="en-US" sz="1200" b="0" i="1" u="none" strike="noStrike" kern="1200" baseline="0" dirty="0" smtClean="0">
                <a:solidFill>
                  <a:schemeClr val="tx1"/>
                </a:solidFill>
                <a:latin typeface="Times" pitchFamily="-96" charset="0"/>
                <a:ea typeface="+mn-ea"/>
                <a:cs typeface="+mn-cs"/>
              </a:rPr>
              <a:t>yes, </a:t>
            </a:r>
            <a:r>
              <a:rPr lang="en-US" sz="1200" b="0" i="0" u="none" strike="noStrike" kern="1200" baseline="0" dirty="0" smtClean="0">
                <a:solidFill>
                  <a:schemeClr val="tx1"/>
                </a:solidFill>
                <a:latin typeface="Times" pitchFamily="-96" charset="0"/>
                <a:ea typeface="+mn-ea"/>
                <a:cs typeface="+mn-cs"/>
              </a:rPr>
              <a:t>and </a:t>
            </a:r>
            <a:r>
              <a:rPr lang="en-US" sz="1200" b="0" i="0" u="none" strike="noStrike" kern="1200" baseline="0" dirty="0" err="1" smtClean="0">
                <a:solidFill>
                  <a:schemeClr val="tx1"/>
                </a:solidFill>
                <a:latin typeface="Times" pitchFamily="-96" charset="0"/>
                <a:ea typeface="+mn-ea"/>
                <a:cs typeface="+mn-cs"/>
              </a:rPr>
              <a:t>Pr</a:t>
            </a:r>
            <a:r>
              <a:rPr lang="en-US" sz="1200" b="0" i="0" u="none" strike="noStrike" kern="1200" baseline="0" dirty="0" smtClean="0">
                <a:solidFill>
                  <a:schemeClr val="tx1"/>
                </a:solidFill>
                <a:latin typeface="Times" pitchFamily="-96" charset="0"/>
                <a:ea typeface="+mn-ea"/>
                <a:cs typeface="+mn-cs"/>
              </a:rPr>
              <a:t>[</a:t>
            </a:r>
            <a:r>
              <a:rPr lang="en-US" sz="1200" b="0" i="1" u="none" strike="noStrike" kern="1200" baseline="0" dirty="0" smtClean="0">
                <a:solidFill>
                  <a:schemeClr val="tx1"/>
                </a:solidFill>
                <a:latin typeface="Times" pitchFamily="-96" charset="0"/>
                <a:ea typeface="+mn-ea"/>
                <a:cs typeface="+mn-cs"/>
              </a:rPr>
              <a:t>H</a:t>
            </a:r>
            <a:r>
              <a:rPr lang="en-US" sz="1200" b="0" i="0" u="none" strike="noStrike" kern="1200" baseline="0" dirty="0" smtClean="0">
                <a:solidFill>
                  <a:schemeClr val="tx1"/>
                </a:solidFill>
                <a:latin typeface="Times" pitchFamily="-96" charset="0"/>
                <a:ea typeface="+mn-ea"/>
                <a:cs typeface="+mn-cs"/>
              </a:rPr>
              <a:t>|</a:t>
            </a:r>
            <a:r>
              <a:rPr lang="en-US" sz="1200" b="0" i="1" u="none" strike="noStrike" kern="1200" baseline="0" dirty="0" smtClean="0">
                <a:solidFill>
                  <a:schemeClr val="tx1"/>
                </a:solidFill>
                <a:latin typeface="Times" pitchFamily="-96" charset="0"/>
                <a:ea typeface="+mn-ea"/>
                <a:cs typeface="+mn-cs"/>
              </a:rPr>
              <a:t>E</a:t>
            </a:r>
            <a:r>
              <a:rPr lang="en-US" sz="1200" b="0" i="0" u="none" strike="noStrike" kern="1200" baseline="0" dirty="0" smtClean="0">
                <a:solidFill>
                  <a:schemeClr val="tx1"/>
                </a:solidFill>
                <a:latin typeface="Times" pitchFamily="-96" charset="0"/>
                <a:ea typeface="+mn-ea"/>
                <a:cs typeface="+mn-cs"/>
              </a:rPr>
              <a:t>] is going to turn out to be</a:t>
            </a:r>
          </a:p>
          <a:p>
            <a:r>
              <a:rPr lang="en-US" sz="1200" b="0" i="0" u="none" strike="noStrike" kern="1200" baseline="0" dirty="0" smtClean="0">
                <a:solidFill>
                  <a:schemeClr val="tx1"/>
                </a:solidFill>
                <a:latin typeface="Times" pitchFamily="-96" charset="0"/>
                <a:ea typeface="+mn-ea"/>
                <a:cs typeface="+mn-cs"/>
              </a:rPr>
              <a:t>20.5%, just as determined previously. The evidence </a:t>
            </a:r>
            <a:r>
              <a:rPr lang="en-US" sz="1200" b="0" i="1" u="none" strike="noStrike" kern="1200" baseline="0" dirty="0" smtClean="0">
                <a:solidFill>
                  <a:schemeClr val="tx1"/>
                </a:solidFill>
                <a:latin typeface="Times" pitchFamily="-96" charset="0"/>
                <a:ea typeface="+mn-ea"/>
                <a:cs typeface="+mn-cs"/>
              </a:rPr>
              <a:t>E </a:t>
            </a:r>
            <a:r>
              <a:rPr lang="en-US" sz="1200" b="0" i="0" u="none" strike="noStrike" kern="1200" baseline="0" dirty="0" smtClean="0">
                <a:solidFill>
                  <a:schemeClr val="tx1"/>
                </a:solidFill>
                <a:latin typeface="Times" pitchFamily="-96" charset="0"/>
                <a:ea typeface="+mn-ea"/>
                <a:cs typeface="+mn-cs"/>
              </a:rPr>
              <a:t>is the particular combination</a:t>
            </a:r>
          </a:p>
          <a:p>
            <a:r>
              <a:rPr lang="en-US" sz="1200" b="0" i="0" u="none" strike="noStrike" kern="1200" baseline="0" dirty="0" smtClean="0">
                <a:solidFill>
                  <a:schemeClr val="tx1"/>
                </a:solidFill>
                <a:latin typeface="Times" pitchFamily="-96" charset="0"/>
                <a:ea typeface="+mn-ea"/>
                <a:cs typeface="+mn-cs"/>
              </a:rPr>
              <a:t>of attribute values for the new day, </a:t>
            </a:r>
            <a:r>
              <a:rPr lang="en-US" sz="1200" b="0" i="1" u="none" strike="noStrike" kern="1200" baseline="0" dirty="0" smtClean="0">
                <a:solidFill>
                  <a:schemeClr val="tx1"/>
                </a:solidFill>
                <a:latin typeface="Times" pitchFamily="-96" charset="0"/>
                <a:ea typeface="+mn-ea"/>
                <a:cs typeface="+mn-cs"/>
              </a:rPr>
              <a:t>outlook </a:t>
            </a:r>
            <a:r>
              <a:rPr lang="en-US" sz="1200" b="0" i="0" u="none" strike="noStrike" kern="1200" baseline="0" dirty="0" smtClean="0">
                <a:solidFill>
                  <a:schemeClr val="tx1"/>
                </a:solidFill>
                <a:latin typeface="Times" pitchFamily="-96" charset="0"/>
                <a:ea typeface="+mn-ea"/>
                <a:cs typeface="+mn-cs"/>
              </a:rPr>
              <a:t>= </a:t>
            </a:r>
            <a:r>
              <a:rPr lang="en-US" sz="1200" b="0" i="1" u="none" strike="noStrike" kern="1200" baseline="0" dirty="0" smtClean="0">
                <a:solidFill>
                  <a:schemeClr val="tx1"/>
                </a:solidFill>
                <a:latin typeface="Times" pitchFamily="-96" charset="0"/>
                <a:ea typeface="+mn-ea"/>
                <a:cs typeface="+mn-cs"/>
              </a:rPr>
              <a:t>sunny, temperature </a:t>
            </a:r>
            <a:r>
              <a:rPr lang="en-US" sz="1200" b="0" i="0" u="none" strike="noStrike" kern="1200" baseline="0" dirty="0" smtClean="0">
                <a:solidFill>
                  <a:schemeClr val="tx1"/>
                </a:solidFill>
                <a:latin typeface="Times" pitchFamily="-96" charset="0"/>
                <a:ea typeface="+mn-ea"/>
                <a:cs typeface="+mn-cs"/>
              </a:rPr>
              <a:t>= </a:t>
            </a:r>
            <a:r>
              <a:rPr lang="en-US" sz="1200" b="0" i="1" u="none" strike="noStrike" kern="1200" baseline="0" dirty="0" smtClean="0">
                <a:solidFill>
                  <a:schemeClr val="tx1"/>
                </a:solidFill>
                <a:latin typeface="Times" pitchFamily="-96" charset="0"/>
                <a:ea typeface="+mn-ea"/>
                <a:cs typeface="+mn-cs"/>
              </a:rPr>
              <a:t>cool,</a:t>
            </a:r>
          </a:p>
          <a:p>
            <a:r>
              <a:rPr lang="en-US" sz="1200" b="0" i="1" u="none" strike="noStrike" kern="1200" baseline="0" dirty="0" smtClean="0">
                <a:solidFill>
                  <a:schemeClr val="tx1"/>
                </a:solidFill>
                <a:latin typeface="Times" pitchFamily="-96" charset="0"/>
                <a:ea typeface="+mn-ea"/>
                <a:cs typeface="+mn-cs"/>
              </a:rPr>
              <a:t>humidity </a:t>
            </a:r>
            <a:r>
              <a:rPr lang="en-US" sz="1200" b="0" i="0" u="none" strike="noStrike" kern="1200" baseline="0" dirty="0" smtClean="0">
                <a:solidFill>
                  <a:schemeClr val="tx1"/>
                </a:solidFill>
                <a:latin typeface="Times" pitchFamily="-96" charset="0"/>
                <a:ea typeface="+mn-ea"/>
                <a:cs typeface="+mn-cs"/>
              </a:rPr>
              <a:t>= </a:t>
            </a:r>
            <a:r>
              <a:rPr lang="en-US" sz="1200" b="0" i="1" u="none" strike="noStrike" kern="1200" baseline="0" dirty="0" smtClean="0">
                <a:solidFill>
                  <a:schemeClr val="tx1"/>
                </a:solidFill>
                <a:latin typeface="Times" pitchFamily="-96" charset="0"/>
                <a:ea typeface="+mn-ea"/>
                <a:cs typeface="+mn-cs"/>
              </a:rPr>
              <a:t>high</a:t>
            </a:r>
            <a:r>
              <a:rPr lang="en-US" sz="1200" b="0" i="0" u="none" strike="noStrike" kern="1200" baseline="0" dirty="0" smtClean="0">
                <a:solidFill>
                  <a:schemeClr val="tx1"/>
                </a:solidFill>
                <a:latin typeface="Times" pitchFamily="-96" charset="0"/>
                <a:ea typeface="+mn-ea"/>
                <a:cs typeface="+mn-cs"/>
              </a:rPr>
              <a:t>, and </a:t>
            </a:r>
            <a:r>
              <a:rPr lang="en-US" sz="1200" b="0" i="1" u="none" strike="noStrike" kern="1200" baseline="0" dirty="0" smtClean="0">
                <a:solidFill>
                  <a:schemeClr val="tx1"/>
                </a:solidFill>
                <a:latin typeface="Times" pitchFamily="-96" charset="0"/>
                <a:ea typeface="+mn-ea"/>
                <a:cs typeface="+mn-cs"/>
              </a:rPr>
              <a:t>windy </a:t>
            </a:r>
            <a:r>
              <a:rPr lang="en-US" sz="1200" b="0" i="0" u="none" strike="noStrike" kern="1200" baseline="0" dirty="0" smtClean="0">
                <a:solidFill>
                  <a:schemeClr val="tx1"/>
                </a:solidFill>
                <a:latin typeface="Times" pitchFamily="-96" charset="0"/>
                <a:ea typeface="+mn-ea"/>
                <a:cs typeface="+mn-cs"/>
              </a:rPr>
              <a:t>= </a:t>
            </a:r>
            <a:r>
              <a:rPr lang="en-US" sz="1200" b="0" i="1" u="none" strike="noStrike" kern="1200" baseline="0" dirty="0" smtClean="0">
                <a:solidFill>
                  <a:schemeClr val="tx1"/>
                </a:solidFill>
                <a:latin typeface="Times" pitchFamily="-96" charset="0"/>
                <a:ea typeface="+mn-ea"/>
                <a:cs typeface="+mn-cs"/>
              </a:rPr>
              <a:t>true</a:t>
            </a:r>
            <a:r>
              <a:rPr lang="en-US" sz="1200" b="0" i="0" u="none" strike="noStrike" kern="1200" baseline="0" dirty="0" smtClean="0">
                <a:solidFill>
                  <a:schemeClr val="tx1"/>
                </a:solidFill>
                <a:latin typeface="Times" pitchFamily="-96" charset="0"/>
                <a:ea typeface="+mn-ea"/>
                <a:cs typeface="+mn-cs"/>
              </a:rPr>
              <a:t>.</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CFF2713A-CDF0-482C-825C-6CE59FB23CC3}" type="slidenum">
              <a:rPr lang="en-US" sz="1200" b="0">
                <a:solidFill>
                  <a:schemeClr val="tx1"/>
                </a:solidFill>
              </a:rPr>
              <a:pPr eaLnBrk="1" hangingPunct="1"/>
              <a:t>22</a:t>
            </a:fld>
            <a:endParaRPr lang="en-US" sz="1200" b="0">
              <a:solidFill>
                <a:schemeClr val="tx1"/>
              </a:solidFill>
            </a:endParaRPr>
          </a:p>
        </p:txBody>
      </p:sp>
      <p:sp>
        <p:nvSpPr>
          <p:cNvPr id="119811" name="Rectangle 2"/>
          <p:cNvSpPr>
            <a:spLocks noGrp="1" noRot="1" noChangeAspect="1" noChangeArrowheads="1" noTextEdit="1"/>
          </p:cNvSpPr>
          <p:nvPr>
            <p:ph type="sldImg"/>
          </p:nvPr>
        </p:nvSpPr>
        <p:spPr>
          <a:ln/>
        </p:spPr>
      </p:sp>
      <p:sp>
        <p:nvSpPr>
          <p:cNvPr id="119812"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FontTx/>
              <a:buChar char="•"/>
            </a:pPr>
            <a:r>
              <a:rPr lang="en-US" sz="1400" dirty="0" smtClean="0">
                <a:solidFill>
                  <a:schemeClr val="tx2"/>
                </a:solidFill>
                <a:latin typeface="Arial" pitchFamily="34" charset="0"/>
              </a:rPr>
              <a:t>Naïve Bayes assumption: evidence can be split into independent parts</a:t>
            </a:r>
          </a:p>
          <a:p>
            <a:pPr eaLnBrk="1" hangingPunct="1">
              <a:spcBef>
                <a:spcPct val="50000"/>
              </a:spcBef>
            </a:pPr>
            <a:r>
              <a:rPr lang="en-US" sz="1400" dirty="0" smtClean="0">
                <a:solidFill>
                  <a:schemeClr val="tx2"/>
                </a:solidFill>
                <a:latin typeface="Arial" pitchFamily="34" charset="0"/>
              </a:rPr>
              <a:t> </a:t>
            </a:r>
            <a:r>
              <a:rPr lang="en-US" sz="1200" dirty="0" smtClean="0">
                <a:solidFill>
                  <a:schemeClr val="tx2"/>
                </a:solidFill>
                <a:latin typeface="Arial" pitchFamily="34" charset="0"/>
              </a:rPr>
              <a:t>(i.e. attributes of instance!) </a:t>
            </a:r>
          </a:p>
          <a:p>
            <a:r>
              <a:rPr lang="en-US" sz="1200" dirty="0" err="1" smtClean="0"/>
              <a:t>Pr</a:t>
            </a:r>
            <a:r>
              <a:rPr lang="en-US" sz="1200" dirty="0" smtClean="0"/>
              <a:t>[E1|yes] x </a:t>
            </a:r>
            <a:r>
              <a:rPr lang="en-US" sz="1200" dirty="0" err="1" smtClean="0"/>
              <a:t>Pr</a:t>
            </a:r>
            <a:r>
              <a:rPr lang="en-US" sz="1200" dirty="0" smtClean="0"/>
              <a:t>[E2|yes] x </a:t>
            </a:r>
            <a:r>
              <a:rPr lang="en-US" sz="1200" dirty="0" err="1" smtClean="0"/>
              <a:t>Pr</a:t>
            </a:r>
            <a:r>
              <a:rPr lang="en-US" sz="1200" dirty="0" smtClean="0"/>
              <a:t>[E3|yes] x </a:t>
            </a:r>
          </a:p>
          <a:p>
            <a:r>
              <a:rPr lang="en-US" sz="1200" dirty="0" smtClean="0"/>
              <a:t>Bayes rule naively assumes independence - it is only valid to multiply probabilities when the events are independent</a:t>
            </a:r>
          </a:p>
          <a:p>
            <a:endParaRPr lang="en-US" sz="1200" dirty="0" smtClean="0"/>
          </a:p>
          <a:p>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AFB2BABE-1FAA-4900-AA0B-A08888D6A6B1}" type="slidenum">
              <a:rPr lang="en-US" sz="1200" b="0">
                <a:solidFill>
                  <a:schemeClr val="tx1"/>
                </a:solidFill>
              </a:rPr>
              <a:pPr eaLnBrk="1" hangingPunct="1"/>
              <a:t>23</a:t>
            </a:fld>
            <a:endParaRPr lang="en-US" sz="1200" b="0">
              <a:solidFill>
                <a:schemeClr val="tx1"/>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pitchFamily="-96" charset="0"/>
                <a:ea typeface="+mn-ea"/>
                <a:cs typeface="+mn-cs"/>
              </a:rPr>
              <a:t>The </a:t>
            </a:r>
            <a:r>
              <a:rPr lang="en-US" sz="1200" b="0" i="0" u="none" strike="noStrike" kern="1200" baseline="0" dirty="0" err="1" smtClean="0">
                <a:solidFill>
                  <a:schemeClr val="tx1"/>
                </a:solidFill>
                <a:latin typeface="Times" pitchFamily="-96" charset="0"/>
                <a:ea typeface="+mn-ea"/>
                <a:cs typeface="+mn-cs"/>
              </a:rPr>
              <a:t>Pr</a:t>
            </a:r>
            <a:r>
              <a:rPr lang="en-US" sz="1200" b="0" i="0" u="none" strike="noStrike" kern="1200" baseline="0" dirty="0" smtClean="0">
                <a:solidFill>
                  <a:schemeClr val="tx1"/>
                </a:solidFill>
                <a:latin typeface="Times" pitchFamily="-96" charset="0"/>
                <a:ea typeface="+mn-ea"/>
                <a:cs typeface="+mn-cs"/>
              </a:rPr>
              <a:t>[</a:t>
            </a:r>
            <a:r>
              <a:rPr lang="en-US" sz="1200" b="0" i="1" u="none" strike="noStrike" kern="1200" baseline="0" dirty="0" smtClean="0">
                <a:solidFill>
                  <a:schemeClr val="tx1"/>
                </a:solidFill>
                <a:latin typeface="Times" pitchFamily="-96" charset="0"/>
                <a:ea typeface="+mn-ea"/>
                <a:cs typeface="+mn-cs"/>
              </a:rPr>
              <a:t>yes</a:t>
            </a:r>
            <a:r>
              <a:rPr lang="en-US" sz="1200" b="0" i="0" u="none" strike="noStrike" kern="1200" baseline="0" dirty="0" smtClean="0">
                <a:solidFill>
                  <a:schemeClr val="tx1"/>
                </a:solidFill>
                <a:latin typeface="Times" pitchFamily="-96" charset="0"/>
                <a:ea typeface="+mn-ea"/>
                <a:cs typeface="+mn-cs"/>
              </a:rPr>
              <a:t>] at the end is the probability of a </a:t>
            </a:r>
            <a:r>
              <a:rPr lang="en-US" sz="1200" b="0" i="1" u="none" strike="noStrike" kern="1200" baseline="0" dirty="0" smtClean="0">
                <a:solidFill>
                  <a:schemeClr val="tx1"/>
                </a:solidFill>
                <a:latin typeface="Times" pitchFamily="-96" charset="0"/>
                <a:ea typeface="+mn-ea"/>
                <a:cs typeface="+mn-cs"/>
              </a:rPr>
              <a:t>yes</a:t>
            </a:r>
          </a:p>
          <a:p>
            <a:r>
              <a:rPr lang="en-US" sz="1200" b="0" i="0" u="none" strike="noStrike" kern="1200" baseline="0" dirty="0" smtClean="0">
                <a:solidFill>
                  <a:schemeClr val="tx1"/>
                </a:solidFill>
                <a:latin typeface="Times" pitchFamily="-96" charset="0"/>
                <a:ea typeface="+mn-ea"/>
                <a:cs typeface="+mn-cs"/>
              </a:rPr>
              <a:t>outcome without knowing any of the evidence </a:t>
            </a:r>
            <a:r>
              <a:rPr lang="en-US" sz="1200" b="0" i="1" u="none" strike="noStrike" kern="1200" baseline="0" dirty="0" smtClean="0">
                <a:solidFill>
                  <a:schemeClr val="tx1"/>
                </a:solidFill>
                <a:latin typeface="Times" pitchFamily="-96" charset="0"/>
                <a:ea typeface="+mn-ea"/>
                <a:cs typeface="+mn-cs"/>
              </a:rPr>
              <a:t>E, </a:t>
            </a:r>
            <a:r>
              <a:rPr lang="en-US" sz="1200" b="0" i="0" u="none" strike="noStrike" kern="1200" baseline="0" dirty="0" smtClean="0">
                <a:solidFill>
                  <a:schemeClr val="tx1"/>
                </a:solidFill>
                <a:latin typeface="Times" pitchFamily="-96" charset="0"/>
                <a:ea typeface="+mn-ea"/>
                <a:cs typeface="+mn-cs"/>
              </a:rPr>
              <a:t>that is, without knowing anything</a:t>
            </a:r>
          </a:p>
          <a:p>
            <a:r>
              <a:rPr lang="en-US" sz="1200" b="0" i="0" u="none" strike="noStrike" kern="1200" baseline="0" dirty="0" smtClean="0">
                <a:solidFill>
                  <a:schemeClr val="tx1"/>
                </a:solidFill>
                <a:latin typeface="Times" pitchFamily="-96" charset="0"/>
                <a:ea typeface="+mn-ea"/>
                <a:cs typeface="+mn-cs"/>
              </a:rPr>
              <a:t>about the particular day referenced—it’s called the </a:t>
            </a:r>
            <a:r>
              <a:rPr lang="en-US" sz="1200" b="0" i="1" u="none" strike="noStrike" kern="1200" baseline="0" dirty="0" smtClean="0">
                <a:solidFill>
                  <a:schemeClr val="tx1"/>
                </a:solidFill>
                <a:latin typeface="Times" pitchFamily="-96" charset="0"/>
                <a:ea typeface="+mn-ea"/>
                <a:cs typeface="+mn-cs"/>
              </a:rPr>
              <a:t>prior probability </a:t>
            </a:r>
            <a:r>
              <a:rPr lang="en-US" sz="1200" b="0" i="0" u="none" strike="noStrike" kern="1200" baseline="0" dirty="0" smtClean="0">
                <a:solidFill>
                  <a:schemeClr val="tx1"/>
                </a:solidFill>
                <a:latin typeface="Times" pitchFamily="-96" charset="0"/>
                <a:ea typeface="+mn-ea"/>
                <a:cs typeface="+mn-cs"/>
              </a:rPr>
              <a:t>of the</a:t>
            </a:r>
          </a:p>
          <a:p>
            <a:r>
              <a:rPr lang="en-US" sz="1200" b="0" i="0" u="none" strike="noStrike" kern="1200" baseline="0" dirty="0" smtClean="0">
                <a:solidFill>
                  <a:schemeClr val="tx1"/>
                </a:solidFill>
                <a:latin typeface="Times" pitchFamily="-96" charset="0"/>
                <a:ea typeface="+mn-ea"/>
                <a:cs typeface="+mn-cs"/>
              </a:rPr>
              <a:t>hypothesis </a:t>
            </a:r>
            <a:r>
              <a:rPr lang="en-US" sz="1200" b="0" i="1" u="none" strike="noStrike" kern="1200" baseline="0" dirty="0" smtClean="0">
                <a:solidFill>
                  <a:schemeClr val="tx1"/>
                </a:solidFill>
                <a:latin typeface="Times" pitchFamily="-96" charset="0"/>
                <a:ea typeface="+mn-ea"/>
                <a:cs typeface="+mn-cs"/>
              </a:rPr>
              <a:t>H</a:t>
            </a:r>
            <a:r>
              <a:rPr lang="en-US" sz="1200" b="0" i="0" u="none" strike="noStrike" kern="1200" baseline="0" dirty="0" smtClean="0">
                <a:solidFill>
                  <a:schemeClr val="tx1"/>
                </a:solidFill>
                <a:latin typeface="Times" pitchFamily="-96" charset="0"/>
                <a:ea typeface="+mn-ea"/>
                <a:cs typeface="+mn-cs"/>
              </a:rPr>
              <a:t>. In this case, it’s just 9/14, because 9 of the 14 training examples</a:t>
            </a:r>
          </a:p>
          <a:p>
            <a:r>
              <a:rPr lang="en-US" sz="1200" b="0" i="0" u="none" strike="noStrike" kern="1200" baseline="0" dirty="0" smtClean="0">
                <a:solidFill>
                  <a:schemeClr val="tx1"/>
                </a:solidFill>
                <a:latin typeface="Times" pitchFamily="-96" charset="0"/>
                <a:ea typeface="+mn-ea"/>
                <a:cs typeface="+mn-cs"/>
              </a:rPr>
              <a:t>had a </a:t>
            </a:r>
            <a:r>
              <a:rPr lang="en-US" sz="1200" b="0" i="1" u="none" strike="noStrike" kern="1200" baseline="0" dirty="0" smtClean="0">
                <a:solidFill>
                  <a:schemeClr val="tx1"/>
                </a:solidFill>
                <a:latin typeface="Times" pitchFamily="-96" charset="0"/>
                <a:ea typeface="+mn-ea"/>
                <a:cs typeface="+mn-cs"/>
              </a:rPr>
              <a:t>yes </a:t>
            </a:r>
            <a:r>
              <a:rPr lang="en-US" sz="1200" b="0" i="0" u="none" strike="noStrike" kern="1200" baseline="0" dirty="0" smtClean="0">
                <a:solidFill>
                  <a:schemeClr val="tx1"/>
                </a:solidFill>
                <a:latin typeface="Times" pitchFamily="-96" charset="0"/>
                <a:ea typeface="+mn-ea"/>
                <a:cs typeface="+mn-cs"/>
              </a:rPr>
              <a:t>value for </a:t>
            </a:r>
            <a:r>
              <a:rPr lang="en-US" sz="1200" b="0" i="1" u="none" strike="noStrike" kern="1200" baseline="0" dirty="0" smtClean="0">
                <a:solidFill>
                  <a:schemeClr val="tx1"/>
                </a:solidFill>
                <a:latin typeface="Times" pitchFamily="-96" charset="0"/>
                <a:ea typeface="+mn-ea"/>
                <a:cs typeface="+mn-cs"/>
              </a:rPr>
              <a:t>play</a:t>
            </a:r>
            <a:r>
              <a:rPr lang="en-US" sz="1200" b="0" i="0" u="none" strike="noStrike" kern="1200" baseline="0" dirty="0" smtClean="0">
                <a:solidFill>
                  <a:schemeClr val="tx1"/>
                </a:solidFill>
                <a:latin typeface="Times" pitchFamily="-96" charset="0"/>
                <a:ea typeface="+mn-ea"/>
                <a:cs typeface="+mn-cs"/>
              </a:rPr>
              <a:t>. Substituting the fractions in Table 4.2 for the appropriate</a:t>
            </a:r>
          </a:p>
          <a:p>
            <a:r>
              <a:rPr lang="en-US" sz="1200" b="0" i="0" u="none" strike="noStrike" kern="1200" baseline="0" dirty="0" smtClean="0">
                <a:solidFill>
                  <a:schemeClr val="tx1"/>
                </a:solidFill>
                <a:latin typeface="Times" pitchFamily="-96" charset="0"/>
                <a:ea typeface="+mn-ea"/>
                <a:cs typeface="+mn-cs"/>
              </a:rPr>
              <a:t>evidence probabilities leads to</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03321E49-428E-416E-BB0F-382E6CA30C47}" type="slidenum">
              <a:rPr lang="en-US" sz="1200" b="0">
                <a:solidFill>
                  <a:schemeClr val="tx1"/>
                </a:solidFill>
              </a:rPr>
              <a:pPr eaLnBrk="1" hangingPunct="1"/>
              <a:t>24</a:t>
            </a:fld>
            <a:endParaRPr lang="en-US" sz="1200" b="0">
              <a:solidFill>
                <a:schemeClr val="tx1"/>
              </a:solidFill>
            </a:endParaRPr>
          </a:p>
        </p:txBody>
      </p:sp>
      <p:sp>
        <p:nvSpPr>
          <p:cNvPr id="128003" name="Rectangle 2"/>
          <p:cNvSpPr>
            <a:spLocks noGrp="1" noRot="1" noChangeAspect="1" noChangeArrowheads="1" noTextEdit="1"/>
          </p:cNvSpPr>
          <p:nvPr>
            <p:ph type="sldImg"/>
          </p:nvPr>
        </p:nvSpPr>
        <p:spPr>
          <a:ln/>
        </p:spPr>
      </p:sp>
      <p:sp>
        <p:nvSpPr>
          <p:cNvPr id="128004"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smtClean="0"/>
              <a:t>Naïve Bayes works surprisingly well (even if independence assumption is clearly violated)</a:t>
            </a:r>
          </a:p>
          <a:p>
            <a:r>
              <a:rPr lang="en-US" sz="1200" dirty="0" smtClean="0"/>
              <a:t>Why? Because classification doesn’t require accurate probability estimates as long as maximum probability is assigned to correct class</a:t>
            </a:r>
          </a:p>
          <a:p>
            <a:r>
              <a:rPr lang="en-US" sz="1200" dirty="0" smtClean="0"/>
              <a:t> However: adding too many redundant attributes will cause problems (e.g. identical attributes)</a:t>
            </a:r>
          </a:p>
          <a:p>
            <a:r>
              <a:rPr lang="en-US" sz="1200" dirty="0" smtClean="0"/>
              <a:t>Example:</a:t>
            </a:r>
          </a:p>
          <a:p>
            <a:r>
              <a:rPr lang="en-US" sz="1200" dirty="0" smtClean="0"/>
              <a:t>new attribute with same values at Temp.  All of it’s probabilities would be squared</a:t>
            </a:r>
          </a:p>
          <a:p>
            <a:r>
              <a:rPr lang="en-US" sz="1200" dirty="0" smtClean="0"/>
              <a:t>Dependencies between attributes inevitably reduce the power of Naïve </a:t>
            </a:r>
            <a:r>
              <a:rPr lang="en-US" sz="1200" dirty="0" err="1" smtClean="0"/>
              <a:t>beyes</a:t>
            </a:r>
            <a:r>
              <a:rPr lang="en-US" sz="1200" dirty="0" smtClean="0"/>
              <a:t> to discerns what is going on - take a subset of data</a:t>
            </a:r>
          </a:p>
          <a:p>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4D6AFC4B-C6E5-4C2D-A7E6-4955F4AEB688}" type="slidenum">
              <a:rPr lang="en-US" sz="1200" b="0">
                <a:solidFill>
                  <a:schemeClr val="tx1"/>
                </a:solidFill>
              </a:rPr>
              <a:pPr eaLnBrk="1" hangingPunct="1"/>
              <a:t>25</a:t>
            </a:fld>
            <a:endParaRPr lang="en-US" sz="1200" b="0">
              <a:solidFill>
                <a:schemeClr val="tx1"/>
              </a:solidFill>
            </a:endParaRPr>
          </a:p>
        </p:txBody>
      </p:sp>
      <p:sp>
        <p:nvSpPr>
          <p:cNvPr id="129027" name="Rectangle 2"/>
          <p:cNvSpPr>
            <a:spLocks noGrp="1" noRot="1" noChangeAspect="1" noChangeArrowheads="1" noTextEdit="1"/>
          </p:cNvSpPr>
          <p:nvPr>
            <p:ph type="sldImg"/>
          </p:nvPr>
        </p:nvSpPr>
        <p:spPr>
          <a:xfrm>
            <a:off x="1465263" y="692150"/>
            <a:ext cx="2465387" cy="1847850"/>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940" tIns="45470" rIns="90940" bIns="45470"/>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FFC1086F-CC91-477D-8BA1-95469CEC9B06}" type="slidenum">
              <a:rPr lang="en-US" sz="1200" b="0">
                <a:solidFill>
                  <a:schemeClr val="tx1"/>
                </a:solidFill>
              </a:rPr>
              <a:pPr eaLnBrk="1" hangingPunct="1"/>
              <a:t>26</a:t>
            </a:fld>
            <a:endParaRPr lang="en-US" sz="1200" b="0">
              <a:solidFill>
                <a:schemeClr val="tx1"/>
              </a:solidFill>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C84AEE58-ABE9-4241-A928-4C9014C0DB33}" type="slidenum">
              <a:rPr lang="en-US" sz="1200" b="0">
                <a:solidFill>
                  <a:schemeClr val="tx1"/>
                </a:solidFill>
              </a:rPr>
              <a:pPr eaLnBrk="1" hangingPunct="1"/>
              <a:t>27</a:t>
            </a:fld>
            <a:endParaRPr lang="en-US" sz="1200" b="0">
              <a:solidFill>
                <a:schemeClr val="tx1"/>
              </a:solidFill>
            </a:endParaRPr>
          </a:p>
        </p:txBody>
      </p:sp>
      <p:sp>
        <p:nvSpPr>
          <p:cNvPr id="131075" name="Rectangle 2"/>
          <p:cNvSpPr>
            <a:spLocks noGrp="1" noRot="1" noChangeAspect="1" noChangeArrowheads="1" noTextEdit="1"/>
          </p:cNvSpPr>
          <p:nvPr>
            <p:ph type="sldImg"/>
          </p:nvPr>
        </p:nvSpPr>
        <p:spPr>
          <a:xfrm>
            <a:off x="1981200" y="692150"/>
            <a:ext cx="2974975" cy="2232025"/>
          </a:xfrm>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940" tIns="45470" rIns="90940" bIns="45470"/>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8785F5C6-9C59-4D49-9E2D-5730923CB600}" type="slidenum">
              <a:rPr lang="en-US" sz="1200" b="0">
                <a:solidFill>
                  <a:schemeClr val="tx1"/>
                </a:solidFill>
              </a:rPr>
              <a:pPr eaLnBrk="1" hangingPunct="1"/>
              <a:t>28</a:t>
            </a:fld>
            <a:endParaRPr lang="en-US" sz="1200" b="0">
              <a:solidFill>
                <a:schemeClr val="tx1"/>
              </a:solidFill>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C56E7E94-2F53-42C1-A324-C7081DE8E9B2}" type="slidenum">
              <a:rPr lang="en-US" sz="1200" b="0">
                <a:solidFill>
                  <a:schemeClr val="tx1"/>
                </a:solidFill>
              </a:rPr>
              <a:pPr eaLnBrk="1" hangingPunct="1"/>
              <a:t>29</a:t>
            </a:fld>
            <a:endParaRPr lang="en-US" sz="1200" b="0">
              <a:solidFill>
                <a:schemeClr val="tx1"/>
              </a:solidFill>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81165889-38F3-459C-AF14-F474744FF79B}" type="slidenum">
              <a:rPr lang="en-US" sz="1200" b="0">
                <a:solidFill>
                  <a:schemeClr val="tx1"/>
                </a:solidFill>
              </a:rPr>
              <a:pPr eaLnBrk="1" hangingPunct="1"/>
              <a:t>30</a:t>
            </a:fld>
            <a:endParaRPr lang="en-US" sz="1200" b="0">
              <a:solidFill>
                <a:schemeClr val="tx1"/>
              </a:solidFill>
            </a:endParaRPr>
          </a:p>
        </p:txBody>
      </p:sp>
      <p:sp>
        <p:nvSpPr>
          <p:cNvPr id="134147" name="Rectangle 2"/>
          <p:cNvSpPr>
            <a:spLocks noGrp="1" noRot="1" noChangeAspect="1" noChangeArrowheads="1" noTextEdit="1"/>
          </p:cNvSpPr>
          <p:nvPr>
            <p:ph type="sldImg"/>
          </p:nvPr>
        </p:nvSpPr>
        <p:spPr>
          <a:xfrm>
            <a:off x="1336675" y="153988"/>
            <a:ext cx="3181350" cy="2386012"/>
          </a:xfrm>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940" tIns="45470" rIns="90940" bIns="45470"/>
          <a:lstStyle/>
          <a:p>
            <a:r>
              <a:rPr lang="en-US" sz="1800"/>
              <a:t>Identify patients who are at risk of dying within 30 days from patients who have suffered heart attack and survived at least first 24 hours past admission at UCSD Medical Center (1983)</a:t>
            </a:r>
          </a:p>
          <a:p>
            <a:r>
              <a:rPr lang="en-US" sz="1800"/>
              <a:t>Diagnosis sometimes difficult: 1. history of characteristic chest pain; 2. Indicative electrograms; 3. Characteristic elevations of enzymes that tend to be released by damaged heart muscle</a:t>
            </a:r>
          </a:p>
          <a:p>
            <a:r>
              <a:rPr lang="en-US" sz="1800"/>
              <a:t>215 patients 37 died a78 did not</a:t>
            </a:r>
          </a:p>
          <a:p>
            <a:r>
              <a:rPr lang="en-US" sz="1800"/>
              <a:t>19 included variables for each (noninvasive)</a:t>
            </a:r>
          </a:p>
          <a:p>
            <a:r>
              <a:rPr lang="en-US" sz="1800"/>
              <a:t>Sinus tachycardia: present if the sinus node heart rate ever exceeded 100 beats per minute during first 24 hours</a:t>
            </a:r>
          </a:p>
          <a:p>
            <a:r>
              <a:rPr lang="en-US" sz="1800"/>
              <a:t>The sinus node is the normal electrical pacemaker of the heart and is located in the right atrium</a:t>
            </a:r>
          </a:p>
          <a:p>
            <a:endParaRPr lang="en-US" sz="1800"/>
          </a:p>
          <a:p>
            <a:r>
              <a:rPr lang="en-US" sz="1600">
                <a:cs typeface="Times New Roman" pitchFamily="18" charset="0"/>
              </a:rPr>
              <a:t>Even thought decision trees have been used for a wide variety of problems they are best suited for the classification problems that provide instances of data as attribute-value pairs and the</a:t>
            </a:r>
            <a:r>
              <a:rPr lang="en-US" sz="1800">
                <a:cs typeface="Times New Roman" pitchFamily="18" charset="0"/>
              </a:rPr>
              <a:t> target function has discrete output values. </a:t>
            </a:r>
          </a:p>
          <a:p>
            <a:r>
              <a:rPr lang="en-US" sz="1800"/>
              <a:t>Not expressive enough for some  problems </a:t>
            </a:r>
          </a:p>
          <a:p>
            <a:endParaRPr lang="en-US" smtClean="0"/>
          </a:p>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071FD713-A412-4D35-B454-F1A76801287D}" type="slidenum">
              <a:rPr lang="en-US" sz="1200" b="0">
                <a:solidFill>
                  <a:schemeClr val="tx1"/>
                </a:solidFill>
              </a:rPr>
              <a:pPr eaLnBrk="1" hangingPunct="1"/>
              <a:t>4</a:t>
            </a:fld>
            <a:endParaRPr lang="en-US" sz="1200" b="0">
              <a:solidFill>
                <a:schemeClr val="tx1"/>
              </a:solidFill>
            </a:endParaRPr>
          </a:p>
        </p:txBody>
      </p:sp>
      <p:sp>
        <p:nvSpPr>
          <p:cNvPr id="97283" name="Rectangle 2"/>
          <p:cNvSpPr>
            <a:spLocks noGrp="1" noRot="1" noChangeAspect="1" noChangeArrowheads="1" noTextEdit="1"/>
          </p:cNvSpPr>
          <p:nvPr>
            <p:ph type="sldImg"/>
          </p:nvPr>
        </p:nvSpPr>
        <p:spPr>
          <a:xfrm>
            <a:off x="1169988" y="0"/>
            <a:ext cx="3900487" cy="2924175"/>
          </a:xfrm>
          <a:solidFill>
            <a:srgbClr val="FFFFFF"/>
          </a:solidFill>
          <a:ln/>
        </p:spPr>
      </p:sp>
      <p:sp>
        <p:nvSpPr>
          <p:cNvPr id="97284"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4BD6725B-0511-4403-B8CF-AF9E94284A4E}" type="slidenum">
              <a:rPr lang="en-US" sz="1200" b="0">
                <a:solidFill>
                  <a:schemeClr val="tx1"/>
                </a:solidFill>
              </a:rPr>
              <a:pPr eaLnBrk="1" hangingPunct="1"/>
              <a:t>31</a:t>
            </a:fld>
            <a:endParaRPr lang="en-US" sz="1200" b="0">
              <a:solidFill>
                <a:schemeClr val="tx1"/>
              </a:solidFill>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FB8C1940-C84E-471D-A6C8-AEDE0F530DDC}" type="slidenum">
              <a:rPr lang="en-US" sz="1200" b="0">
                <a:solidFill>
                  <a:schemeClr val="tx1"/>
                </a:solidFill>
              </a:rPr>
              <a:pPr eaLnBrk="1" hangingPunct="1"/>
              <a:t>32</a:t>
            </a:fld>
            <a:endParaRPr lang="en-US" sz="1200" b="0">
              <a:solidFill>
                <a:schemeClr val="tx1"/>
              </a:solidFill>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BF0F8510-E28F-4D02-B5D8-5C2EFC7EDD4A}" type="slidenum">
              <a:rPr lang="en-US" sz="1200" b="0">
                <a:solidFill>
                  <a:schemeClr val="tx1"/>
                </a:solidFill>
              </a:rPr>
              <a:pPr eaLnBrk="1" hangingPunct="1"/>
              <a:t>33</a:t>
            </a:fld>
            <a:endParaRPr lang="en-US" sz="1200" b="0">
              <a:solidFill>
                <a:schemeClr val="tx1"/>
              </a:solidFill>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Instances represented by attribute-value pairs </a:t>
            </a:r>
          </a:p>
          <a:p>
            <a:pPr lvl="1"/>
            <a:r>
              <a:rPr lang="en-US" smtClean="0"/>
              <a:t>Instances described by a fixed set of attributes(e.g. Temperature) and their values (e.g.hot)</a:t>
            </a:r>
          </a:p>
          <a:p>
            <a:pPr lvl="1"/>
            <a:r>
              <a:rPr lang="en-US" smtClean="0"/>
              <a:t>Best scenario: Attribute takes on a small number of disjoint possible values (e.g. hot, mild, cold)</a:t>
            </a:r>
          </a:p>
          <a:p>
            <a:r>
              <a:rPr lang="en-US" smtClean="0"/>
              <a:t>Target function has discrete output values</a:t>
            </a:r>
          </a:p>
          <a:p>
            <a:pPr lvl="1"/>
            <a:r>
              <a:rPr lang="en-US" smtClean="0"/>
              <a:t>Disjunctive hypothesis may be required </a:t>
            </a:r>
          </a:p>
          <a:p>
            <a:pPr lvl="1"/>
            <a:r>
              <a:rPr lang="en-US" smtClean="0"/>
              <a:t>Simplest case: Only two possible classes (Boolean classification)</a:t>
            </a:r>
          </a:p>
          <a:p>
            <a:r>
              <a:rPr lang="en-US" smtClean="0"/>
              <a:t>Noisy training data </a:t>
            </a:r>
          </a:p>
          <a:p>
            <a:pPr lvl="1"/>
            <a:r>
              <a:rPr lang="en-US" smtClean="0"/>
              <a:t>Both in classifications of the training examples and attribute values that describe examples</a:t>
            </a:r>
          </a:p>
          <a:p>
            <a:r>
              <a:rPr lang="en-US" smtClean="0"/>
              <a:t>Missing values</a:t>
            </a:r>
          </a:p>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4F57FC67-4AAF-4F9B-BE46-D24D29DEF34A}" type="slidenum">
              <a:rPr lang="en-US" sz="1200" b="0">
                <a:solidFill>
                  <a:schemeClr val="tx1"/>
                </a:solidFill>
              </a:rPr>
              <a:pPr eaLnBrk="1" hangingPunct="1"/>
              <a:t>34</a:t>
            </a:fld>
            <a:endParaRPr lang="en-US" sz="1200" b="0">
              <a:solidFill>
                <a:schemeClr val="tx1"/>
              </a:solidFill>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2198E79E-1933-4C7E-84D1-63599D6BA717}" type="slidenum">
              <a:rPr lang="en-US" sz="1200" b="0">
                <a:solidFill>
                  <a:schemeClr val="tx1"/>
                </a:solidFill>
              </a:rPr>
              <a:pPr eaLnBrk="1" hangingPunct="1"/>
              <a:t>35</a:t>
            </a:fld>
            <a:endParaRPr lang="en-US" sz="1200" b="0">
              <a:solidFill>
                <a:schemeClr val="tx1"/>
              </a:solidFill>
            </a:endParaRPr>
          </a:p>
        </p:txBody>
      </p:sp>
      <p:sp>
        <p:nvSpPr>
          <p:cNvPr id="139267" name="Rectangle 2"/>
          <p:cNvSpPr>
            <a:spLocks noGrp="1" noRot="1" noChangeAspect="1" noChangeArrowheads="1" noTextEdit="1"/>
          </p:cNvSpPr>
          <p:nvPr>
            <p:ph type="sldImg"/>
          </p:nvPr>
        </p:nvSpPr>
        <p:spPr>
          <a:xfrm>
            <a:off x="1273175" y="153988"/>
            <a:ext cx="1846263" cy="1384300"/>
          </a:xfrm>
          <a:solidFill>
            <a:srgbClr val="FFFFFF"/>
          </a:solidFill>
          <a:ln/>
        </p:spPr>
      </p:sp>
      <p:sp>
        <p:nvSpPr>
          <p:cNvPr id="139268"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14AD3571-9516-456C-908E-23FB2BFD26AB}" type="slidenum">
              <a:rPr lang="en-US" sz="1200" b="0">
                <a:solidFill>
                  <a:schemeClr val="tx1"/>
                </a:solidFill>
              </a:rPr>
              <a:pPr eaLnBrk="1" hangingPunct="1"/>
              <a:t>36</a:t>
            </a:fld>
            <a:endParaRPr lang="en-US" sz="1200" b="0">
              <a:solidFill>
                <a:schemeClr val="tx1"/>
              </a:solidFill>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F07D05BC-FF55-4BEC-A5E7-2646D7653AC5}" type="slidenum">
              <a:rPr lang="en-US" sz="1200" b="0">
                <a:solidFill>
                  <a:schemeClr val="tx1"/>
                </a:solidFill>
              </a:rPr>
              <a:pPr eaLnBrk="1" hangingPunct="1"/>
              <a:t>37</a:t>
            </a:fld>
            <a:endParaRPr lang="en-US" sz="1200" b="0">
              <a:solidFill>
                <a:schemeClr val="tx1"/>
              </a:solidFill>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BF59A661-49B9-4B2A-BD43-969F7DA739D8}" type="slidenum">
              <a:rPr lang="en-US" sz="1200" b="0">
                <a:solidFill>
                  <a:schemeClr val="tx1"/>
                </a:solidFill>
              </a:rPr>
              <a:pPr eaLnBrk="1" hangingPunct="1"/>
              <a:t>38</a:t>
            </a:fld>
            <a:endParaRPr lang="en-US" sz="1200" b="0">
              <a:solidFill>
                <a:schemeClr val="tx1"/>
              </a:solidFill>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8B1C05A3-D5FC-4486-A95D-FAB1184CE548}" type="slidenum">
              <a:rPr lang="en-US" sz="1200" b="0">
                <a:solidFill>
                  <a:schemeClr val="tx1"/>
                </a:solidFill>
              </a:rPr>
              <a:pPr eaLnBrk="1" hangingPunct="1"/>
              <a:t>39</a:t>
            </a:fld>
            <a:endParaRPr lang="en-US" sz="1200" b="0">
              <a:solidFill>
                <a:schemeClr val="tx1"/>
              </a:solidFill>
            </a:endParaRPr>
          </a:p>
        </p:txBody>
      </p:sp>
      <p:sp>
        <p:nvSpPr>
          <p:cNvPr id="143363" name="Rectangle 2"/>
          <p:cNvSpPr>
            <a:spLocks noGrp="1" noRot="1" noChangeAspect="1" noChangeArrowheads="1" noTextEdit="1"/>
          </p:cNvSpPr>
          <p:nvPr>
            <p:ph type="sldImg"/>
          </p:nvPr>
        </p:nvSpPr>
        <p:spPr>
          <a:ln/>
        </p:spPr>
      </p:sp>
      <p:sp>
        <p:nvSpPr>
          <p:cNvPr id="143364"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dirty="0" smtClean="0">
                <a:solidFill>
                  <a:schemeClr val="tx2"/>
                </a:solidFill>
              </a:rPr>
              <a:t>Which is the best attribute?</a:t>
            </a:r>
          </a:p>
          <a:p>
            <a:pPr lvl="1"/>
            <a:r>
              <a:rPr lang="en-US" sz="2000" dirty="0" smtClean="0">
                <a:solidFill>
                  <a:schemeClr val="tx2"/>
                </a:solidFill>
              </a:rPr>
              <a:t>The one which will result in the smallest tree</a:t>
            </a:r>
          </a:p>
          <a:p>
            <a:pPr lvl="1"/>
            <a:r>
              <a:rPr lang="en-US" sz="2000" dirty="0" smtClean="0">
                <a:solidFill>
                  <a:schemeClr val="tx2"/>
                </a:solidFill>
              </a:rPr>
              <a:t>Heuristic: choose the attribute that produces the “purest” nodes</a:t>
            </a:r>
          </a:p>
          <a:p>
            <a:r>
              <a:rPr lang="en-US" sz="2000" dirty="0" smtClean="0">
                <a:solidFill>
                  <a:schemeClr val="tx2"/>
                </a:solidFill>
              </a:rPr>
              <a:t>Popular impurity criterion:</a:t>
            </a:r>
          </a:p>
          <a:p>
            <a:pPr lvl="1"/>
            <a:r>
              <a:rPr lang="en-US" sz="2000" dirty="0" smtClean="0">
                <a:solidFill>
                  <a:schemeClr val="tx2"/>
                </a:solidFill>
              </a:rPr>
              <a:t>Information gain</a:t>
            </a:r>
          </a:p>
          <a:p>
            <a:pPr lvl="1"/>
            <a:r>
              <a:rPr lang="en-US" sz="2000" dirty="0" smtClean="0">
                <a:solidFill>
                  <a:schemeClr val="tx2"/>
                </a:solidFill>
              </a:rPr>
              <a:t>Information gain increases with the average purity of the subsets that an attribute produces</a:t>
            </a:r>
          </a:p>
          <a:p>
            <a:r>
              <a:rPr lang="en-US" sz="2000" dirty="0" smtClean="0">
                <a:solidFill>
                  <a:schemeClr val="tx2"/>
                </a:solidFill>
              </a:rPr>
              <a:t>Strategy: choose attribute that results in greatest information gain</a:t>
            </a:r>
            <a:endParaRPr lang="en-US" sz="2000" dirty="0">
              <a:solidFill>
                <a:schemeClr val="tx2"/>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08AED355-F2F7-4DC0-AC37-DFBD668CB784}" type="slidenum">
              <a:rPr lang="en-US" sz="1200" b="0">
                <a:solidFill>
                  <a:schemeClr val="tx1"/>
                </a:solidFill>
              </a:rPr>
              <a:pPr eaLnBrk="1" hangingPunct="1"/>
              <a:t>40</a:t>
            </a:fld>
            <a:endParaRPr lang="en-US" sz="1200" b="0">
              <a:solidFill>
                <a:schemeClr val="tx1"/>
              </a:solidFill>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4439241B-5B17-4EF5-A2B4-AC350ACC8E65}" type="slidenum">
              <a:rPr lang="en-US" sz="1200" b="0">
                <a:solidFill>
                  <a:schemeClr val="tx1"/>
                </a:solidFill>
              </a:rPr>
              <a:pPr eaLnBrk="1" hangingPunct="1"/>
              <a:t>5</a:t>
            </a:fld>
            <a:endParaRPr lang="en-US" sz="1200" b="0">
              <a:solidFill>
                <a:schemeClr val="tx1"/>
              </a:solidFill>
            </a:endParaRPr>
          </a:p>
        </p:txBody>
      </p:sp>
      <p:sp>
        <p:nvSpPr>
          <p:cNvPr id="98307" name="Rectangle 2"/>
          <p:cNvSpPr>
            <a:spLocks noGrp="1" noRot="1" noChangeAspect="1" noChangeArrowheads="1" noTextEdit="1"/>
          </p:cNvSpPr>
          <p:nvPr>
            <p:ph type="sldImg"/>
          </p:nvPr>
        </p:nvSpPr>
        <p:spPr>
          <a:xfrm>
            <a:off x="1825625" y="692150"/>
            <a:ext cx="3282950" cy="2462213"/>
          </a:xfrm>
          <a:solidFill>
            <a:srgbClr val="FFFFFF"/>
          </a:solidFill>
          <a:ln/>
        </p:spPr>
      </p:sp>
      <p:sp>
        <p:nvSpPr>
          <p:cNvPr id="98308"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7418F04A-EB90-45CE-811A-0039763F0944}" type="slidenum">
              <a:rPr lang="en-US" sz="1200" b="0">
                <a:solidFill>
                  <a:schemeClr val="tx1"/>
                </a:solidFill>
              </a:rPr>
              <a:pPr eaLnBrk="1" hangingPunct="1"/>
              <a:t>41</a:t>
            </a:fld>
            <a:endParaRPr lang="en-US" sz="1200" b="0">
              <a:solidFill>
                <a:schemeClr val="tx1"/>
              </a:solidFill>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EBB3512F-D669-44F7-AFE5-890923867DB9}" type="slidenum">
              <a:rPr lang="en-US" sz="1200" b="0">
                <a:solidFill>
                  <a:schemeClr val="tx1"/>
                </a:solidFill>
              </a:rPr>
              <a:pPr eaLnBrk="1" hangingPunct="1"/>
              <a:t>42</a:t>
            </a:fld>
            <a:endParaRPr lang="en-US" sz="1200" b="0">
              <a:solidFill>
                <a:schemeClr val="tx1"/>
              </a:solidFill>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smtClean="0"/>
              <a:t>Before splitting on Outlook the root had 14 instances 9 -yes and 5 - no</a:t>
            </a:r>
          </a:p>
          <a:p>
            <a:r>
              <a:rPr lang="en-US" sz="1200" dirty="0" smtClean="0"/>
              <a:t>0.247 bits is the informational value of creating a branch of the outlook attribute </a:t>
            </a:r>
          </a:p>
          <a:p>
            <a:r>
              <a:rPr lang="en-US" sz="1200" dirty="0" smtClean="0"/>
              <a:t>Humidity is next best  produces a larger daughter node that is almost completely pure</a:t>
            </a:r>
          </a:p>
          <a:p>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A7AD9FA4-2C57-4841-9F05-457C7E16F650}" type="slidenum">
              <a:rPr lang="en-US" sz="1200" b="0">
                <a:solidFill>
                  <a:schemeClr val="tx1"/>
                </a:solidFill>
              </a:rPr>
              <a:pPr eaLnBrk="1" hangingPunct="1"/>
              <a:t>43</a:t>
            </a:fld>
            <a:endParaRPr lang="en-US" sz="1200" b="0">
              <a:solidFill>
                <a:schemeClr val="tx1"/>
              </a:solidFill>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66486E94-BE04-4851-B8CF-B4B328253CC9}" type="slidenum">
              <a:rPr lang="en-US" sz="1200" b="0">
                <a:solidFill>
                  <a:schemeClr val="tx1"/>
                </a:solidFill>
              </a:rPr>
              <a:pPr eaLnBrk="1" hangingPunct="1"/>
              <a:t>44</a:t>
            </a:fld>
            <a:endParaRPr lang="en-US" sz="1200" b="0">
              <a:solidFill>
                <a:schemeClr val="tx1"/>
              </a:solidFill>
            </a:endParaRPr>
          </a:p>
        </p:txBody>
      </p:sp>
      <p:sp>
        <p:nvSpPr>
          <p:cNvPr id="148483" name="Rectangle 2"/>
          <p:cNvSpPr>
            <a:spLocks noGrp="1" noRot="1" noChangeAspect="1" noChangeArrowheads="1" noTextEdit="1"/>
          </p:cNvSpPr>
          <p:nvPr>
            <p:ph type="sldImg"/>
          </p:nvPr>
        </p:nvSpPr>
        <p:spPr>
          <a:ln/>
        </p:spPr>
      </p:sp>
      <p:sp>
        <p:nvSpPr>
          <p:cNvPr id="148484"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6B26A02C-1F43-4956-A0F0-E8EDD12C35D9}" type="slidenum">
              <a:rPr lang="en-US" sz="1200" b="0">
                <a:solidFill>
                  <a:schemeClr val="tx1"/>
                </a:solidFill>
              </a:rPr>
              <a:pPr eaLnBrk="1" hangingPunct="1"/>
              <a:t>45</a:t>
            </a:fld>
            <a:endParaRPr lang="en-US" sz="1200" b="0">
              <a:solidFill>
                <a:schemeClr val="tx1"/>
              </a:solidFill>
            </a:endParaRPr>
          </a:p>
        </p:txBody>
      </p:sp>
      <p:sp>
        <p:nvSpPr>
          <p:cNvPr id="149507" name="Rectangle 2"/>
          <p:cNvSpPr>
            <a:spLocks noGrp="1" noRot="1" noChangeAspect="1" noChangeArrowheads="1" noTextEdit="1"/>
          </p:cNvSpPr>
          <p:nvPr>
            <p:ph type="sldImg"/>
          </p:nvPr>
        </p:nvSpPr>
        <p:spPr>
          <a:ln/>
        </p:spPr>
      </p:sp>
      <p:sp>
        <p:nvSpPr>
          <p:cNvPr id="149508"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F3F0B9CF-D4EB-497E-BCCE-E70146B01C05}" type="slidenum">
              <a:rPr lang="en-US" sz="1200" b="0">
                <a:solidFill>
                  <a:schemeClr val="tx1"/>
                </a:solidFill>
              </a:rPr>
              <a:pPr eaLnBrk="1" hangingPunct="1"/>
              <a:t>46</a:t>
            </a:fld>
            <a:endParaRPr lang="en-US" sz="1200" b="0">
              <a:solidFill>
                <a:schemeClr val="tx1"/>
              </a:solidFill>
            </a:endParaRPr>
          </a:p>
        </p:txBody>
      </p:sp>
      <p:sp>
        <p:nvSpPr>
          <p:cNvPr id="150531" name="Rectangle 2"/>
          <p:cNvSpPr>
            <a:spLocks noGrp="1" noRot="1" noChangeAspect="1" noChangeArrowheads="1" noTextEdit="1"/>
          </p:cNvSpPr>
          <p:nvPr>
            <p:ph type="sldImg"/>
          </p:nvPr>
        </p:nvSpPr>
        <p:spPr>
          <a:ln/>
        </p:spPr>
      </p:sp>
      <p:sp>
        <p:nvSpPr>
          <p:cNvPr id="150532"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94BD337E-329A-499D-B139-D9054DD64326}" type="slidenum">
              <a:rPr lang="en-US" sz="1200" b="0">
                <a:solidFill>
                  <a:schemeClr val="tx1"/>
                </a:solidFill>
              </a:rPr>
              <a:pPr eaLnBrk="1" hangingPunct="1"/>
              <a:t>47</a:t>
            </a:fld>
            <a:endParaRPr lang="en-US" sz="1200" b="0">
              <a:solidFill>
                <a:schemeClr val="tx1"/>
              </a:solidFill>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50C464E2-E9F1-4664-A448-D25EBEAC0B01}" type="slidenum">
              <a:rPr lang="en-US" sz="1200" b="0">
                <a:solidFill>
                  <a:schemeClr val="tx1"/>
                </a:solidFill>
              </a:rPr>
              <a:pPr eaLnBrk="1" hangingPunct="1"/>
              <a:t>48</a:t>
            </a:fld>
            <a:endParaRPr lang="en-US" sz="1200" b="0">
              <a:solidFill>
                <a:schemeClr val="tx1"/>
              </a:solidFill>
            </a:endParaRPr>
          </a:p>
        </p:txBody>
      </p:sp>
      <p:sp>
        <p:nvSpPr>
          <p:cNvPr id="152579" name="Rectangle 2"/>
          <p:cNvSpPr>
            <a:spLocks noGrp="1" noRot="1" noChangeAspect="1" noChangeArrowheads="1" noTextEdit="1"/>
          </p:cNvSpPr>
          <p:nvPr>
            <p:ph type="sldImg"/>
          </p:nvPr>
        </p:nvSpPr>
        <p:spPr>
          <a:ln/>
        </p:spPr>
      </p:sp>
      <p:sp>
        <p:nvSpPr>
          <p:cNvPr id="152580"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smtClean="0">
                <a:solidFill>
                  <a:srgbClr val="6D6D6D"/>
                </a:solidFill>
                <a:latin typeface="Arial" pitchFamily="34" charset="0"/>
              </a:rPr>
              <a:t>Entropy of split:</a:t>
            </a:r>
          </a:p>
          <a:p>
            <a:r>
              <a:rPr lang="en-US" sz="1200" dirty="0" smtClean="0">
                <a:solidFill>
                  <a:srgbClr val="5C5C5C"/>
                </a:solidFill>
                <a:latin typeface="Symbol" pitchFamily="18" charset="2"/>
              </a:rPr>
              <a:t>Þ </a:t>
            </a:r>
            <a:r>
              <a:rPr lang="en-US" sz="1200" dirty="0" smtClean="0">
                <a:solidFill>
                  <a:srgbClr val="6D6D6D"/>
                </a:solidFill>
                <a:latin typeface="Arial" pitchFamily="34" charset="0"/>
              </a:rPr>
              <a:t>Information gain is maximal for ID code (namely</a:t>
            </a:r>
          </a:p>
          <a:p>
            <a:r>
              <a:rPr lang="en-US" sz="1200" dirty="0" smtClean="0">
                <a:solidFill>
                  <a:srgbClr val="6D6D6D"/>
                </a:solidFill>
                <a:latin typeface="Arial" pitchFamily="34" charset="0"/>
              </a:rPr>
              <a:t>0.940 bits)</a:t>
            </a:r>
            <a:endParaRPr lang="en-US" sz="1200" dirty="0">
              <a:solidFill>
                <a:srgbClr val="6D6D6D"/>
              </a:solidFill>
              <a:latin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1503701C-B57E-4394-9037-D1F16F03D487}" type="slidenum">
              <a:rPr lang="en-US" sz="1200" b="0">
                <a:solidFill>
                  <a:schemeClr val="tx1"/>
                </a:solidFill>
              </a:rPr>
              <a:pPr eaLnBrk="1" hangingPunct="1"/>
              <a:t>49</a:t>
            </a:fld>
            <a:endParaRPr lang="en-US" sz="1200" b="0">
              <a:solidFill>
                <a:schemeClr val="tx1"/>
              </a:solidFill>
            </a:endParaRPr>
          </a:p>
        </p:txBody>
      </p:sp>
      <p:sp>
        <p:nvSpPr>
          <p:cNvPr id="153603" name="Rectangle 2"/>
          <p:cNvSpPr>
            <a:spLocks noGrp="1" noRot="1" noChangeAspect="1" noChangeArrowheads="1" noTextEdit="1"/>
          </p:cNvSpPr>
          <p:nvPr>
            <p:ph type="sldImg"/>
          </p:nvPr>
        </p:nvSpPr>
        <p:spPr>
          <a:ln/>
        </p:spPr>
      </p:sp>
      <p:sp>
        <p:nvSpPr>
          <p:cNvPr id="153604"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dirty="0" smtClean="0"/>
              <a:t>Gain ratio: a modification of the information gain that reduces its bias </a:t>
            </a:r>
          </a:p>
          <a:p>
            <a:r>
              <a:rPr lang="en-US" sz="2000" dirty="0" smtClean="0"/>
              <a:t>Gain ratio takes number and size of branches into account when choosing an attribute, disregarding any info about the class</a:t>
            </a:r>
          </a:p>
          <a:p>
            <a:pPr lvl="1"/>
            <a:r>
              <a:rPr lang="en-US" sz="2000" dirty="0" smtClean="0"/>
              <a:t>It corrects the information gain by taking the intrinsic information of a split into account</a:t>
            </a:r>
          </a:p>
          <a:p>
            <a:r>
              <a:rPr lang="en-US" sz="2000" dirty="0" smtClean="0"/>
              <a:t>Intrinsic information: entropy of distribution of instances into branches (i.e. how much info do we need to tell which branch an instance belongs to)</a:t>
            </a:r>
          </a:p>
          <a:p>
            <a:endParaRPr lang="en-US" sz="2000" dirty="0" smtClean="0"/>
          </a:p>
          <a:p>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A6B7A010-A990-4C85-8CAE-295EB5C629A3}" type="slidenum">
              <a:rPr lang="en-US" sz="1200" b="0">
                <a:solidFill>
                  <a:schemeClr val="tx1"/>
                </a:solidFill>
              </a:rPr>
              <a:pPr eaLnBrk="1" hangingPunct="1"/>
              <a:t>50</a:t>
            </a:fld>
            <a:endParaRPr lang="en-US" sz="1200" b="0">
              <a:solidFill>
                <a:schemeClr val="tx1"/>
              </a:solidFill>
            </a:endParaRPr>
          </a:p>
        </p:txBody>
      </p:sp>
      <p:sp>
        <p:nvSpPr>
          <p:cNvPr id="156675" name="Rectangle 2"/>
          <p:cNvSpPr>
            <a:spLocks noGrp="1" noRot="1" noChangeAspect="1" noChangeArrowheads="1" noTextEdit="1"/>
          </p:cNvSpPr>
          <p:nvPr>
            <p:ph type="sldImg"/>
          </p:nvPr>
        </p:nvSpPr>
        <p:spPr>
          <a:ln/>
        </p:spPr>
      </p:sp>
      <p:sp>
        <p:nvSpPr>
          <p:cNvPr id="156676"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smtClean="0"/>
              <a:t>Divide and conquer approach sometimes called  Algorithm for top-down induction of decision trees </a:t>
            </a:r>
          </a:p>
          <a:p>
            <a:r>
              <a:rPr lang="en-US" sz="1200" dirty="0" smtClean="0"/>
              <a:t>(“ID3”) was developed by Ross Quinlan</a:t>
            </a:r>
          </a:p>
          <a:p>
            <a:r>
              <a:rPr lang="en-US" sz="1200" dirty="0" smtClean="0"/>
              <a:t>Gain ratio just one modification of this basic algorithm</a:t>
            </a:r>
          </a:p>
          <a:p>
            <a:r>
              <a:rPr lang="en-US" sz="1200" dirty="0" smtClean="0"/>
              <a:t>Led to development of C4.5, which can deal with numeric attributes, missing values, and noisy data</a:t>
            </a:r>
          </a:p>
          <a:p>
            <a:r>
              <a:rPr lang="en-US" sz="1200" dirty="0" smtClean="0"/>
              <a:t>Similar approach: CART</a:t>
            </a:r>
          </a:p>
          <a:p>
            <a:r>
              <a:rPr lang="en-US" sz="1200" dirty="0" smtClean="0"/>
              <a:t>There are many other attribute selection criteria!</a:t>
            </a:r>
          </a:p>
          <a:p>
            <a:r>
              <a:rPr lang="en-US" sz="1200" dirty="0" smtClean="0"/>
              <a:t>(But almost no difference in accuracy of result.)</a:t>
            </a:r>
          </a:p>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6052509B-FA72-4D7C-B564-CFE733805321}" type="slidenum">
              <a:rPr lang="en-US" sz="1200" b="0">
                <a:solidFill>
                  <a:schemeClr val="tx1"/>
                </a:solidFill>
              </a:rPr>
              <a:pPr eaLnBrk="1" hangingPunct="1"/>
              <a:t>6</a:t>
            </a:fld>
            <a:endParaRPr lang="en-US" sz="1200" b="0">
              <a:solidFill>
                <a:schemeClr val="tx1"/>
              </a:solidFill>
            </a:endParaRPr>
          </a:p>
        </p:txBody>
      </p:sp>
      <p:sp>
        <p:nvSpPr>
          <p:cNvPr id="99331" name="Rectangle 2"/>
          <p:cNvSpPr>
            <a:spLocks noGrp="1" noRot="1" noChangeAspect="1" noChangeArrowheads="1" noTextEdit="1"/>
          </p:cNvSpPr>
          <p:nvPr>
            <p:ph type="sldImg"/>
          </p:nvPr>
        </p:nvSpPr>
        <p:spPr>
          <a:solidFill>
            <a:srgbClr val="FFFFFF"/>
          </a:solidFill>
          <a:ln/>
        </p:spPr>
      </p:sp>
      <p:sp>
        <p:nvSpPr>
          <p:cNvPr id="99332"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FD5C942E-A2DF-484A-87C2-8669F25B50D3}" type="slidenum">
              <a:rPr lang="en-US" sz="1200" b="0">
                <a:solidFill>
                  <a:schemeClr val="tx1"/>
                </a:solidFill>
              </a:rPr>
              <a:pPr eaLnBrk="1" hangingPunct="1"/>
              <a:t>52</a:t>
            </a:fld>
            <a:endParaRPr lang="en-US" sz="1200" b="0">
              <a:solidFill>
                <a:schemeClr val="tx1"/>
              </a:solidFill>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solidFill>
                  <a:srgbClr val="FFCC99"/>
                </a:solidFill>
              </a:rPr>
              <a:t>Two main pruning strategies:</a:t>
            </a:r>
          </a:p>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CC0CEA7E-7344-4F41-9CF3-9D0C6B913218}" type="slidenum">
              <a:rPr lang="en-US" sz="1200" b="0">
                <a:solidFill>
                  <a:schemeClr val="tx1"/>
                </a:solidFill>
              </a:rPr>
              <a:pPr eaLnBrk="1" hangingPunct="1"/>
              <a:t>53</a:t>
            </a:fld>
            <a:endParaRPr lang="en-US" sz="1200" b="0">
              <a:solidFill>
                <a:schemeClr val="tx1"/>
              </a:solidFill>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0E1AA45D-5434-493C-950F-C8690A77AE76}" type="slidenum">
              <a:rPr lang="en-US" sz="1200" b="0">
                <a:solidFill>
                  <a:schemeClr val="tx1"/>
                </a:solidFill>
              </a:rPr>
              <a:pPr eaLnBrk="1" hangingPunct="1"/>
              <a:t>54</a:t>
            </a:fld>
            <a:endParaRPr lang="en-US" sz="1200" b="0">
              <a:solidFill>
                <a:schemeClr val="tx1"/>
              </a:solidFill>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D20F2C6D-8FD2-4F4E-BFDA-FE89C5079865}" type="slidenum">
              <a:rPr lang="en-US" sz="1200" b="0">
                <a:solidFill>
                  <a:schemeClr val="tx1"/>
                </a:solidFill>
              </a:rPr>
              <a:pPr eaLnBrk="1" hangingPunct="1"/>
              <a:t>7</a:t>
            </a:fld>
            <a:endParaRPr lang="en-US" sz="1200" b="0">
              <a:solidFill>
                <a:schemeClr val="tx1"/>
              </a:solidFill>
            </a:endParaRPr>
          </a:p>
        </p:txBody>
      </p:sp>
      <p:sp>
        <p:nvSpPr>
          <p:cNvPr id="100355" name="Rectangle 2"/>
          <p:cNvSpPr>
            <a:spLocks noGrp="1" noRot="1" noChangeAspect="1" noChangeArrowheads="1" noTextEdit="1"/>
          </p:cNvSpPr>
          <p:nvPr>
            <p:ph type="sldImg"/>
          </p:nvPr>
        </p:nvSpPr>
        <p:spPr>
          <a:xfrm>
            <a:off x="1362075" y="0"/>
            <a:ext cx="2360613" cy="1770063"/>
          </a:xfrm>
          <a:solidFill>
            <a:srgbClr val="FFFFFF"/>
          </a:solidFill>
          <a:ln/>
        </p:spPr>
      </p:sp>
      <p:sp>
        <p:nvSpPr>
          <p:cNvPr id="100356"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8045557E-D2A5-4940-ADAA-5E8EEFE6B47B}" type="slidenum">
              <a:rPr lang="en-US" sz="1200" b="0">
                <a:solidFill>
                  <a:schemeClr val="tx1"/>
                </a:solidFill>
              </a:rPr>
              <a:pPr eaLnBrk="1" hangingPunct="1"/>
              <a:t>8</a:t>
            </a:fld>
            <a:endParaRPr lang="en-US" sz="1200" b="0">
              <a:solidFill>
                <a:schemeClr val="tx1"/>
              </a:solidFill>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940" tIns="45470" rIns="90940" bIns="45470"/>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E8000DD4-6FD5-4B0A-977F-A0138DA0B573}" type="slidenum">
              <a:rPr lang="en-US" sz="1200" b="0">
                <a:solidFill>
                  <a:schemeClr val="tx1"/>
                </a:solidFill>
              </a:rPr>
              <a:pPr eaLnBrk="1" hangingPunct="1"/>
              <a:t>9</a:t>
            </a:fld>
            <a:endParaRPr lang="en-US" sz="1200" b="0">
              <a:solidFill>
                <a:schemeClr val="tx1"/>
              </a:solidFill>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0E8093F9-D0D6-4CF5-9417-E5BA3DA88ABD}" type="slidenum">
              <a:rPr lang="en-US" sz="1200" b="0">
                <a:solidFill>
                  <a:schemeClr val="tx1"/>
                </a:solidFill>
              </a:rPr>
              <a:pPr eaLnBrk="1" hangingPunct="1"/>
              <a:t>10</a:t>
            </a:fld>
            <a:endParaRPr lang="en-US" sz="1200" b="0">
              <a:solidFill>
                <a:schemeClr val="tx1"/>
              </a:solidFill>
            </a:endParaRPr>
          </a:p>
        </p:txBody>
      </p:sp>
      <p:sp>
        <p:nvSpPr>
          <p:cNvPr id="107523" name="Rectangle 2"/>
          <p:cNvSpPr>
            <a:spLocks noGrp="1" noRot="1" noChangeAspect="1" noChangeArrowheads="1" noTextEdit="1"/>
          </p:cNvSpPr>
          <p:nvPr>
            <p:ph type="sldImg"/>
          </p:nvPr>
        </p:nvSpPr>
        <p:spPr>
          <a:ln/>
        </p:spPr>
      </p:sp>
      <p:sp>
        <p:nvSpPr>
          <p:cNvPr id="107524"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pitchFamily="-96" charset="0"/>
                <a:ea typeface="+mn-ea"/>
                <a:cs typeface="+mn-cs"/>
              </a:rPr>
              <a:t>1R is a simple, cheap method</a:t>
            </a:r>
          </a:p>
          <a:p>
            <a:r>
              <a:rPr lang="en-US" sz="1200" b="0" i="0" u="none" strike="noStrike" kern="1200" baseline="0" dirty="0" smtClean="0">
                <a:solidFill>
                  <a:schemeClr val="tx1"/>
                </a:solidFill>
                <a:latin typeface="Times" pitchFamily="-96" charset="0"/>
                <a:ea typeface="+mn-ea"/>
                <a:cs typeface="+mn-cs"/>
              </a:rPr>
              <a:t>that often comes up with quite good rules for characterizing the structure in</a:t>
            </a:r>
          </a:p>
          <a:p>
            <a:r>
              <a:rPr lang="en-US" sz="1200" b="0" i="0" u="none" strike="noStrike" kern="1200" baseline="0" dirty="0" smtClean="0">
                <a:solidFill>
                  <a:schemeClr val="tx1"/>
                </a:solidFill>
                <a:latin typeface="Times" pitchFamily="-96" charset="0"/>
                <a:ea typeface="+mn-ea"/>
                <a:cs typeface="+mn-cs"/>
              </a:rPr>
              <a:t>data. It turns out that simple rules frequently achieve surprisingly high accuracy.</a:t>
            </a:r>
          </a:p>
          <a:p>
            <a:r>
              <a:rPr lang="en-US" sz="1200" b="0" i="0" u="none" strike="noStrike" kern="1200" baseline="0" dirty="0" smtClean="0">
                <a:solidFill>
                  <a:schemeClr val="tx1"/>
                </a:solidFill>
                <a:latin typeface="Times" pitchFamily="-96" charset="0"/>
                <a:ea typeface="+mn-ea"/>
                <a:cs typeface="+mn-cs"/>
              </a:rPr>
              <a:t>Perhaps this is because the structure underlying many real-world datasets</a:t>
            </a:r>
          </a:p>
          <a:p>
            <a:r>
              <a:rPr lang="en-US" sz="1200" b="0" i="0" u="none" strike="noStrike" kern="1200" baseline="0" dirty="0" smtClean="0">
                <a:solidFill>
                  <a:schemeClr val="tx1"/>
                </a:solidFill>
                <a:latin typeface="Times" pitchFamily="-96" charset="0"/>
                <a:ea typeface="+mn-ea"/>
                <a:cs typeface="+mn-cs"/>
              </a:rPr>
              <a:t>is quite rudimentary, and just one attribute is sufficient to determine the class</a:t>
            </a:r>
          </a:p>
          <a:p>
            <a:r>
              <a:rPr lang="en-US" sz="1200" b="0" i="0" u="none" strike="noStrike" kern="1200" baseline="0" dirty="0" smtClean="0">
                <a:solidFill>
                  <a:schemeClr val="tx1"/>
                </a:solidFill>
                <a:latin typeface="Times" pitchFamily="-96" charset="0"/>
                <a:ea typeface="+mn-ea"/>
                <a:cs typeface="+mn-cs"/>
              </a:rPr>
              <a:t>of an instance quite accurately. In any event, it is always a good plan to try the</a:t>
            </a:r>
          </a:p>
          <a:p>
            <a:r>
              <a:rPr lang="en-US" sz="1200" b="0" i="0" u="none" strike="noStrike" kern="1200" baseline="0" dirty="0" smtClean="0">
                <a:solidFill>
                  <a:schemeClr val="tx1"/>
                </a:solidFill>
                <a:latin typeface="Times" pitchFamily="-96" charset="0"/>
                <a:ea typeface="+mn-ea"/>
                <a:cs typeface="+mn-cs"/>
              </a:rPr>
              <a:t>simplest things first.</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16538029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05924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04800"/>
            <a:ext cx="22098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304800"/>
            <a:ext cx="64770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06491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385778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3064968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00200"/>
            <a:ext cx="43434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3434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351627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852830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3662629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29848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3996278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3863887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Grp="1" noChangeArrowheads="1"/>
          </p:cNvSpPr>
          <p:nvPr>
            <p:ph type="title"/>
          </p:nvPr>
        </p:nvSpPr>
        <p:spPr bwMode="auto">
          <a:xfrm>
            <a:off x="152400" y="304800"/>
            <a:ext cx="8839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p>
            <a:pPr lvl="0"/>
            <a:r>
              <a:rPr lang="en-US" dirty="0" smtClean="0"/>
              <a:t>Click to edit Master title style</a:t>
            </a:r>
          </a:p>
        </p:txBody>
      </p:sp>
      <p:sp>
        <p:nvSpPr>
          <p:cNvPr id="1027" name="Rectangle 34"/>
          <p:cNvSpPr>
            <a:spLocks noGrp="1" noChangeArrowheads="1"/>
          </p:cNvSpPr>
          <p:nvPr>
            <p:ph type="body" idx="1"/>
          </p:nvPr>
        </p:nvSpPr>
        <p:spPr bwMode="auto">
          <a:xfrm>
            <a:off x="152400" y="1600200"/>
            <a:ext cx="8839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67" name="Rectangle 43"/>
          <p:cNvSpPr>
            <a:spLocks noChangeArrowheads="1"/>
          </p:cNvSpPr>
          <p:nvPr/>
        </p:nvSpPr>
        <p:spPr bwMode="auto">
          <a:xfrm>
            <a:off x="152400" y="228600"/>
            <a:ext cx="8839200" cy="76200"/>
          </a:xfrm>
          <a:prstGeom prst="rect">
            <a:avLst/>
          </a:prstGeom>
          <a:solidFill>
            <a:srgbClr val="0000CC"/>
          </a:solidFill>
          <a:ln w="12700">
            <a:noFill/>
            <a:miter lim="800000"/>
            <a:headEnd/>
            <a:tailEnd/>
          </a:ln>
          <a:effectLst/>
        </p:spPr>
        <p:txBody>
          <a:bodyPr wrap="none" anchor="ctr"/>
          <a:lstStyle/>
          <a:p>
            <a:pPr algn="r" eaLnBrk="0" hangingPunct="0">
              <a:defRPr/>
            </a:pPr>
            <a:endParaRPr lang="en-US">
              <a:latin typeface="Helvetica" pitchFamily="-96" charset="0"/>
            </a:endParaRPr>
          </a:p>
        </p:txBody>
      </p:sp>
      <p:sp>
        <p:nvSpPr>
          <p:cNvPr id="1068" name="Rectangle 44"/>
          <p:cNvSpPr>
            <a:spLocks noChangeArrowheads="1"/>
          </p:cNvSpPr>
          <p:nvPr/>
        </p:nvSpPr>
        <p:spPr bwMode="auto">
          <a:xfrm>
            <a:off x="152400" y="228600"/>
            <a:ext cx="8839200" cy="76200"/>
          </a:xfrm>
          <a:prstGeom prst="rect">
            <a:avLst/>
          </a:prstGeom>
          <a:solidFill>
            <a:srgbClr val="000080"/>
          </a:solidFill>
          <a:ln w="12700">
            <a:noFill/>
            <a:miter lim="800000"/>
            <a:headEnd/>
            <a:tailEnd/>
          </a:ln>
          <a:effectLst/>
        </p:spPr>
        <p:txBody>
          <a:bodyPr wrap="none" anchor="ctr"/>
          <a:lstStyle/>
          <a:p>
            <a:pPr algn="r" eaLnBrk="0" hangingPunct="0">
              <a:defRPr/>
            </a:pPr>
            <a:endParaRPr lang="en-US">
              <a:latin typeface="Helvetica" pitchFamily="-96" charset="0"/>
            </a:endParaRPr>
          </a:p>
        </p:txBody>
      </p:sp>
      <p:sp>
        <p:nvSpPr>
          <p:cNvPr id="1069" name="Rectangle 45"/>
          <p:cNvSpPr>
            <a:spLocks noChangeArrowheads="1"/>
          </p:cNvSpPr>
          <p:nvPr/>
        </p:nvSpPr>
        <p:spPr bwMode="auto">
          <a:xfrm flipV="1">
            <a:off x="1752600" y="6400800"/>
            <a:ext cx="5943600" cy="74612"/>
          </a:xfrm>
          <a:prstGeom prst="rect">
            <a:avLst/>
          </a:prstGeom>
          <a:solidFill>
            <a:srgbClr val="1544A3"/>
          </a:solidFill>
          <a:ln w="12700">
            <a:noFill/>
            <a:miter lim="800000"/>
            <a:headEnd/>
            <a:tailEnd/>
          </a:ln>
          <a:effectLst/>
        </p:spPr>
        <p:txBody>
          <a:bodyPr wrap="none" anchor="ctr"/>
          <a:lstStyle/>
          <a:p>
            <a:pPr algn="r" eaLnBrk="0" hangingPunct="0">
              <a:defRPr/>
            </a:pPr>
            <a:endParaRPr lang="en-US">
              <a:latin typeface="Helvetica" pitchFamily="-96" charset="0"/>
            </a:endParaRPr>
          </a:p>
        </p:txBody>
      </p:sp>
      <p:pic>
        <p:nvPicPr>
          <p:cNvPr id="1033" name="Picture 5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01762" y="6270970"/>
            <a:ext cx="809312" cy="19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55425" y="6254496"/>
            <a:ext cx="1525800" cy="457200"/>
          </a:xfrm>
          <a:prstGeom prst="rect">
            <a:avLst/>
          </a:prstGeom>
        </p:spPr>
      </p:pic>
      <p:pic>
        <p:nvPicPr>
          <p:cNvPr id="5" name="Picture 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801763" y="6501400"/>
            <a:ext cx="1225217" cy="228600"/>
          </a:xfrm>
          <a:prstGeom prst="rect">
            <a:avLst/>
          </a:prstGeom>
        </p:spPr>
      </p:pic>
      <p:pic>
        <p:nvPicPr>
          <p:cNvPr id="1029" name="Picture 5"/>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746504" y="6492240"/>
            <a:ext cx="3482791"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rtl="0" eaLnBrk="0" fontAlgn="base" hangingPunct="0">
        <a:lnSpc>
          <a:spcPct val="95000"/>
        </a:lnSpc>
        <a:spcBef>
          <a:spcPct val="0"/>
        </a:spcBef>
        <a:spcAft>
          <a:spcPct val="0"/>
        </a:spcAft>
        <a:defRPr sz="3600" b="1" i="1">
          <a:solidFill>
            <a:srgbClr val="1544A3"/>
          </a:solidFill>
          <a:latin typeface="+mj-lt"/>
          <a:ea typeface="+mj-ea"/>
          <a:cs typeface="+mj-cs"/>
        </a:defRPr>
      </a:lvl1pPr>
      <a:lvl2pPr algn="ctr" rtl="0" eaLnBrk="0" fontAlgn="base" hangingPunct="0">
        <a:lnSpc>
          <a:spcPct val="95000"/>
        </a:lnSpc>
        <a:spcBef>
          <a:spcPct val="0"/>
        </a:spcBef>
        <a:spcAft>
          <a:spcPct val="0"/>
        </a:spcAft>
        <a:defRPr sz="3600" b="1" i="1">
          <a:solidFill>
            <a:srgbClr val="000099"/>
          </a:solidFill>
          <a:latin typeface="Helvetica" pitchFamily="-96" charset="0"/>
        </a:defRPr>
      </a:lvl2pPr>
      <a:lvl3pPr algn="ctr" rtl="0" eaLnBrk="0" fontAlgn="base" hangingPunct="0">
        <a:lnSpc>
          <a:spcPct val="95000"/>
        </a:lnSpc>
        <a:spcBef>
          <a:spcPct val="0"/>
        </a:spcBef>
        <a:spcAft>
          <a:spcPct val="0"/>
        </a:spcAft>
        <a:defRPr sz="3600" b="1" i="1">
          <a:solidFill>
            <a:srgbClr val="000099"/>
          </a:solidFill>
          <a:latin typeface="Helvetica" pitchFamily="-96" charset="0"/>
        </a:defRPr>
      </a:lvl3pPr>
      <a:lvl4pPr algn="ctr" rtl="0" eaLnBrk="0" fontAlgn="base" hangingPunct="0">
        <a:lnSpc>
          <a:spcPct val="95000"/>
        </a:lnSpc>
        <a:spcBef>
          <a:spcPct val="0"/>
        </a:spcBef>
        <a:spcAft>
          <a:spcPct val="0"/>
        </a:spcAft>
        <a:defRPr sz="3600" b="1" i="1">
          <a:solidFill>
            <a:srgbClr val="000099"/>
          </a:solidFill>
          <a:latin typeface="Helvetica" pitchFamily="-96" charset="0"/>
        </a:defRPr>
      </a:lvl4pPr>
      <a:lvl5pPr algn="ctr" rtl="0" eaLnBrk="0" fontAlgn="base" hangingPunct="0">
        <a:lnSpc>
          <a:spcPct val="95000"/>
        </a:lnSpc>
        <a:spcBef>
          <a:spcPct val="0"/>
        </a:spcBef>
        <a:spcAft>
          <a:spcPct val="0"/>
        </a:spcAft>
        <a:defRPr sz="3600" b="1" i="1">
          <a:solidFill>
            <a:srgbClr val="000099"/>
          </a:solidFill>
          <a:latin typeface="Helvetica" pitchFamily="-96" charset="0"/>
        </a:defRPr>
      </a:lvl5pPr>
      <a:lvl6pPr marL="457200" algn="ctr" rtl="0" eaLnBrk="0" fontAlgn="base" hangingPunct="0">
        <a:lnSpc>
          <a:spcPct val="95000"/>
        </a:lnSpc>
        <a:spcBef>
          <a:spcPct val="0"/>
        </a:spcBef>
        <a:spcAft>
          <a:spcPct val="0"/>
        </a:spcAft>
        <a:defRPr sz="3600" b="1" i="1">
          <a:solidFill>
            <a:srgbClr val="000099"/>
          </a:solidFill>
          <a:latin typeface="Helvetica" pitchFamily="-96" charset="0"/>
        </a:defRPr>
      </a:lvl6pPr>
      <a:lvl7pPr marL="914400" algn="ctr" rtl="0" eaLnBrk="0" fontAlgn="base" hangingPunct="0">
        <a:lnSpc>
          <a:spcPct val="95000"/>
        </a:lnSpc>
        <a:spcBef>
          <a:spcPct val="0"/>
        </a:spcBef>
        <a:spcAft>
          <a:spcPct val="0"/>
        </a:spcAft>
        <a:defRPr sz="3600" b="1" i="1">
          <a:solidFill>
            <a:srgbClr val="000099"/>
          </a:solidFill>
          <a:latin typeface="Helvetica" pitchFamily="-96" charset="0"/>
        </a:defRPr>
      </a:lvl7pPr>
      <a:lvl8pPr marL="1371600" algn="ctr" rtl="0" eaLnBrk="0" fontAlgn="base" hangingPunct="0">
        <a:lnSpc>
          <a:spcPct val="95000"/>
        </a:lnSpc>
        <a:spcBef>
          <a:spcPct val="0"/>
        </a:spcBef>
        <a:spcAft>
          <a:spcPct val="0"/>
        </a:spcAft>
        <a:defRPr sz="3600" b="1" i="1">
          <a:solidFill>
            <a:srgbClr val="000099"/>
          </a:solidFill>
          <a:latin typeface="Helvetica" pitchFamily="-96" charset="0"/>
        </a:defRPr>
      </a:lvl8pPr>
      <a:lvl9pPr marL="1828800" algn="ctr" rtl="0" eaLnBrk="0" fontAlgn="base" hangingPunct="0">
        <a:lnSpc>
          <a:spcPct val="95000"/>
        </a:lnSpc>
        <a:spcBef>
          <a:spcPct val="0"/>
        </a:spcBef>
        <a:spcAft>
          <a:spcPct val="0"/>
        </a:spcAft>
        <a:defRPr sz="3600" b="1" i="1">
          <a:solidFill>
            <a:srgbClr val="000099"/>
          </a:solidFill>
          <a:latin typeface="Helvetica" pitchFamily="-96" charset="0"/>
        </a:defRPr>
      </a:lvl9pPr>
    </p:titleStyle>
    <p:bodyStyle>
      <a:lvl1pPr marL="342900" indent="-342900" algn="l" rtl="0" eaLnBrk="0" fontAlgn="base" hangingPunct="0">
        <a:lnSpc>
          <a:spcPct val="95000"/>
        </a:lnSpc>
        <a:spcBef>
          <a:spcPct val="20000"/>
        </a:spcBef>
        <a:spcAft>
          <a:spcPct val="0"/>
        </a:spcAft>
        <a:buClr>
          <a:schemeClr val="tx1"/>
        </a:buClr>
        <a:buSzPct val="100000"/>
        <a:buChar char="•"/>
        <a:defRPr sz="2800" b="1">
          <a:solidFill>
            <a:schemeClr val="tx1"/>
          </a:solidFill>
          <a:latin typeface="+mn-lt"/>
          <a:ea typeface="+mn-ea"/>
          <a:cs typeface="+mn-cs"/>
        </a:defRPr>
      </a:lvl1pPr>
      <a:lvl2pPr marL="742950" indent="-285750" algn="l" rtl="0" eaLnBrk="0" fontAlgn="base" hangingPunct="0">
        <a:lnSpc>
          <a:spcPct val="95000"/>
        </a:lnSpc>
        <a:spcBef>
          <a:spcPct val="20000"/>
        </a:spcBef>
        <a:spcAft>
          <a:spcPct val="0"/>
        </a:spcAft>
        <a:buClr>
          <a:schemeClr val="tx1"/>
        </a:buClr>
        <a:buSzPct val="100000"/>
        <a:buChar char="•"/>
        <a:defRPr sz="2400">
          <a:solidFill>
            <a:schemeClr val="tx1"/>
          </a:solidFill>
          <a:latin typeface="+mn-lt"/>
        </a:defRPr>
      </a:lvl2pPr>
      <a:lvl3pPr marL="1143000" indent="-228600" algn="l" rtl="0" eaLnBrk="0" fontAlgn="base" hangingPunct="0">
        <a:lnSpc>
          <a:spcPct val="95000"/>
        </a:lnSpc>
        <a:spcBef>
          <a:spcPct val="20000"/>
        </a:spcBef>
        <a:spcAft>
          <a:spcPct val="0"/>
        </a:spcAft>
        <a:buClr>
          <a:schemeClr val="tx1"/>
        </a:buClr>
        <a:buSzPct val="100000"/>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Helvetica" pitchFamily="34" charset="0"/>
          <a:cs typeface="Helvetica" pitchFamily="34" charset="0"/>
        </a:defRPr>
      </a:lvl4pPr>
      <a:lvl5pPr marL="2057400" indent="-228600" algn="l" rtl="0" eaLnBrk="0" fontAlgn="base" hangingPunct="0">
        <a:spcBef>
          <a:spcPct val="20000"/>
        </a:spcBef>
        <a:spcAft>
          <a:spcPct val="0"/>
        </a:spcAft>
        <a:buChar char="»"/>
        <a:defRPr sz="2000">
          <a:solidFill>
            <a:schemeClr val="tx1"/>
          </a:solidFill>
          <a:latin typeface="Helvetica" pitchFamily="34" charset="0"/>
          <a:cs typeface="Helvetica" pitchFamily="34" charset="0"/>
        </a:defRPr>
      </a:lvl5pPr>
      <a:lvl6pPr marL="2514600" indent="-228600" algn="l" rtl="0" eaLnBrk="0" fontAlgn="base" hangingPunct="0">
        <a:spcBef>
          <a:spcPct val="20000"/>
        </a:spcBef>
        <a:spcAft>
          <a:spcPct val="0"/>
        </a:spcAft>
        <a:buChar char="»"/>
        <a:defRPr sz="2000">
          <a:solidFill>
            <a:schemeClr val="tx1"/>
          </a:solidFill>
          <a:latin typeface="Times" pitchFamily="-96" charset="0"/>
        </a:defRPr>
      </a:lvl6pPr>
      <a:lvl7pPr marL="2971800" indent="-228600" algn="l" rtl="0" eaLnBrk="0" fontAlgn="base" hangingPunct="0">
        <a:spcBef>
          <a:spcPct val="20000"/>
        </a:spcBef>
        <a:spcAft>
          <a:spcPct val="0"/>
        </a:spcAft>
        <a:buChar char="»"/>
        <a:defRPr sz="2000">
          <a:solidFill>
            <a:schemeClr val="tx1"/>
          </a:solidFill>
          <a:latin typeface="Times" pitchFamily="-96" charset="0"/>
        </a:defRPr>
      </a:lvl7pPr>
      <a:lvl8pPr marL="3429000" indent="-228600" algn="l" rtl="0" eaLnBrk="0" fontAlgn="base" hangingPunct="0">
        <a:spcBef>
          <a:spcPct val="20000"/>
        </a:spcBef>
        <a:spcAft>
          <a:spcPct val="0"/>
        </a:spcAft>
        <a:buChar char="»"/>
        <a:defRPr sz="2000">
          <a:solidFill>
            <a:schemeClr val="tx1"/>
          </a:solidFill>
          <a:latin typeface="Times" pitchFamily="-96" charset="0"/>
        </a:defRPr>
      </a:lvl8pPr>
      <a:lvl9pPr marL="3886200" indent="-228600" algn="l" rtl="0" eaLnBrk="0" fontAlgn="base" hangingPunct="0">
        <a:spcBef>
          <a:spcPct val="20000"/>
        </a:spcBef>
        <a:spcAft>
          <a:spcPct val="0"/>
        </a:spcAft>
        <a:buChar char="»"/>
        <a:defRPr sz="2000">
          <a:solidFill>
            <a:schemeClr val="tx1"/>
          </a:solidFill>
          <a:latin typeface="Times" pitchFamily="-96"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Microsoft_Excel_97-2003_Worksheet2.xls"/><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emf"/><Relationship Id="rId5" Type="http://schemas.openxmlformats.org/officeDocument/2006/relationships/oleObject" Target="../embeddings/Microsoft_Excel_97-2003_Worksheet3.xls"/><Relationship Id="rId4"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20.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8.emf"/><Relationship Id="rId5" Type="http://schemas.openxmlformats.org/officeDocument/2006/relationships/oleObject" Target="../embeddings/oleObject5.bin"/><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7.png"/><Relationship Id="rId4" Type="http://schemas.openxmlformats.org/officeDocument/2006/relationships/oleObject" Target="../embeddings/oleObject6.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8.png"/><Relationship Id="rId4" Type="http://schemas.openxmlformats.org/officeDocument/2006/relationships/oleObject" Target="../embeddings/oleObject7.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228600" y="1524000"/>
            <a:ext cx="8610600" cy="1470025"/>
          </a:xfrm>
        </p:spPr>
        <p:txBody>
          <a:bodyPr/>
          <a:lstStyle/>
          <a:p>
            <a:r>
              <a:rPr lang="en-US" dirty="0"/>
              <a:t>Technical Session </a:t>
            </a:r>
            <a:r>
              <a:rPr lang="en-US" dirty="0" smtClean="0"/>
              <a:t>4</a:t>
            </a:r>
          </a:p>
        </p:txBody>
      </p:sp>
      <p:sp>
        <p:nvSpPr>
          <p:cNvPr id="2051" name="Subtitle 2"/>
          <p:cNvSpPr>
            <a:spLocks noGrp="1"/>
          </p:cNvSpPr>
          <p:nvPr>
            <p:ph type="subTitle" idx="1"/>
          </p:nvPr>
        </p:nvSpPr>
        <p:spPr>
          <a:xfrm>
            <a:off x="457200" y="3276600"/>
            <a:ext cx="8305800" cy="1752600"/>
          </a:xfrm>
        </p:spPr>
        <p:txBody>
          <a:bodyPr/>
          <a:lstStyle/>
          <a:p>
            <a:r>
              <a:rPr lang="en-US" sz="3200" dirty="0" smtClean="0">
                <a:solidFill>
                  <a:schemeClr val="tx2">
                    <a:lumMod val="75000"/>
                    <a:lumOff val="25000"/>
                  </a:schemeClr>
                </a:solidFill>
              </a:rPr>
              <a:t>Learning </a:t>
            </a:r>
            <a:r>
              <a:rPr lang="en-US" sz="3200" dirty="0">
                <a:solidFill>
                  <a:schemeClr val="tx2">
                    <a:lumMod val="75000"/>
                    <a:lumOff val="25000"/>
                  </a:schemeClr>
                </a:solidFill>
              </a:rPr>
              <a:t>Algorithm </a:t>
            </a:r>
            <a:r>
              <a:rPr lang="en-US" sz="3200" dirty="0" smtClean="0">
                <a:solidFill>
                  <a:schemeClr val="tx2">
                    <a:lumMod val="75000"/>
                    <a:lumOff val="25000"/>
                  </a:schemeClr>
                </a:solidFill>
              </a:rPr>
              <a:t>Implementations</a:t>
            </a:r>
          </a:p>
          <a:p>
            <a:r>
              <a:rPr lang="en-US" sz="3200" dirty="0" smtClean="0">
                <a:solidFill>
                  <a:schemeClr val="tx2">
                    <a:lumMod val="75000"/>
                    <a:lumOff val="25000"/>
                  </a:schemeClr>
                </a:solidFill>
              </a:rPr>
              <a:t>Inferring </a:t>
            </a:r>
            <a:r>
              <a:rPr lang="en-US" sz="3200" dirty="0">
                <a:solidFill>
                  <a:schemeClr val="tx2">
                    <a:lumMod val="75000"/>
                    <a:lumOff val="25000"/>
                  </a:schemeClr>
                </a:solidFill>
              </a:rPr>
              <a:t>Rudimentary Rules and Decision Trees</a:t>
            </a:r>
            <a:endParaRPr lang="en-US" sz="3200" dirty="0" smtClean="0">
              <a:solidFill>
                <a:schemeClr val="tx2">
                  <a:lumMod val="75000"/>
                  <a:lumOff val="25000"/>
                </a:schemeClr>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b="1" dirty="0" smtClean="0">
                <a:solidFill>
                  <a:schemeClr val="tx2">
                    <a:lumMod val="90000"/>
                    <a:lumOff val="10000"/>
                  </a:schemeClr>
                </a:solidFill>
              </a:rPr>
              <a:t>Simplicity first</a:t>
            </a:r>
          </a:p>
        </p:txBody>
      </p:sp>
      <p:sp>
        <p:nvSpPr>
          <p:cNvPr id="23556" name="Rectangle 1027"/>
          <p:cNvSpPr>
            <a:spLocks noGrp="1" noChangeArrowheads="1"/>
          </p:cNvSpPr>
          <p:nvPr>
            <p:ph type="body" idx="1"/>
          </p:nvPr>
        </p:nvSpPr>
        <p:spPr>
          <a:xfrm>
            <a:off x="155424" y="1814123"/>
            <a:ext cx="8833151" cy="4764087"/>
          </a:xfrm>
        </p:spPr>
        <p:txBody>
          <a:bodyPr/>
          <a:lstStyle/>
          <a:p>
            <a:pPr eaLnBrk="1" hangingPunct="1"/>
            <a:r>
              <a:rPr lang="en-US" dirty="0" smtClean="0">
                <a:solidFill>
                  <a:schemeClr val="tx2"/>
                </a:solidFill>
              </a:rPr>
              <a:t>Simple algorithms often work surprisingly well</a:t>
            </a:r>
          </a:p>
          <a:p>
            <a:pPr eaLnBrk="1" hangingPunct="1"/>
            <a:r>
              <a:rPr lang="en-US" dirty="0" smtClean="0">
                <a:solidFill>
                  <a:schemeClr val="tx2"/>
                </a:solidFill>
              </a:rPr>
              <a:t>Different kinds of structure exist:</a:t>
            </a:r>
          </a:p>
          <a:p>
            <a:pPr lvl="1" eaLnBrk="1" hangingPunct="1"/>
            <a:r>
              <a:rPr lang="en-US" dirty="0" smtClean="0">
                <a:solidFill>
                  <a:schemeClr val="tx2"/>
                </a:solidFill>
              </a:rPr>
              <a:t>One attribute </a:t>
            </a:r>
          </a:p>
          <a:p>
            <a:pPr lvl="1" eaLnBrk="1" hangingPunct="1"/>
            <a:r>
              <a:rPr lang="en-US" dirty="0" smtClean="0">
                <a:solidFill>
                  <a:schemeClr val="tx2"/>
                </a:solidFill>
              </a:rPr>
              <a:t>All attributes - equal importance</a:t>
            </a:r>
          </a:p>
          <a:p>
            <a:pPr lvl="1" eaLnBrk="1" hangingPunct="1"/>
            <a:r>
              <a:rPr lang="en-US" dirty="0" smtClean="0">
                <a:solidFill>
                  <a:schemeClr val="tx2"/>
                </a:solidFill>
              </a:rPr>
              <a:t>A linear combination </a:t>
            </a:r>
          </a:p>
          <a:p>
            <a:pPr eaLnBrk="1" hangingPunct="1"/>
            <a:r>
              <a:rPr lang="en-US" dirty="0" smtClean="0">
                <a:solidFill>
                  <a:schemeClr val="tx2"/>
                </a:solidFill>
              </a:rPr>
              <a:t>An instance-based representation </a:t>
            </a:r>
          </a:p>
          <a:p>
            <a:pPr eaLnBrk="1" hangingPunct="1"/>
            <a:r>
              <a:rPr lang="en-US" dirty="0" smtClean="0">
                <a:solidFill>
                  <a:schemeClr val="tx2"/>
                </a:solidFill>
              </a:rPr>
              <a:t>Simple logical structures </a:t>
            </a:r>
          </a:p>
          <a:p>
            <a:pPr eaLnBrk="1" hangingPunct="1"/>
            <a:r>
              <a:rPr lang="en-US" dirty="0" smtClean="0">
                <a:solidFill>
                  <a:schemeClr val="tx2"/>
                </a:solidFill>
              </a:rPr>
              <a:t>Method depends on the domain</a:t>
            </a:r>
          </a:p>
          <a:p>
            <a:pPr eaLnBrk="1" hangingPunct="1">
              <a:buFont typeface="Wingdings" pitchFamily="2" charset="2"/>
              <a:buNone/>
            </a:pPr>
            <a:endParaRPr lang="en-US" dirty="0" smtClean="0">
              <a:solidFill>
                <a:schemeClr val="tx2"/>
              </a:solidFill>
            </a:endParaRPr>
          </a:p>
        </p:txBody>
      </p:sp>
    </p:spTree>
    <p:extLst>
      <p:ext uri="{BB962C8B-B14F-4D97-AF65-F5344CB8AC3E}">
        <p14:creationId xmlns:p14="http://schemas.microsoft.com/office/powerpoint/2010/main" val="73966987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b="1" dirty="0" smtClean="0">
                <a:solidFill>
                  <a:schemeClr val="tx2">
                    <a:lumMod val="90000"/>
                    <a:lumOff val="10000"/>
                  </a:schemeClr>
                </a:solidFill>
              </a:rPr>
              <a:t>Rudimentary rules</a:t>
            </a:r>
          </a:p>
        </p:txBody>
      </p:sp>
      <p:sp>
        <p:nvSpPr>
          <p:cNvPr id="24580" name="Rectangle 3"/>
          <p:cNvSpPr>
            <a:spLocks noGrp="1" noChangeArrowheads="1"/>
          </p:cNvSpPr>
          <p:nvPr>
            <p:ph type="body" idx="1"/>
          </p:nvPr>
        </p:nvSpPr>
        <p:spPr>
          <a:xfrm>
            <a:off x="328613" y="1941513"/>
            <a:ext cx="8815387" cy="4916487"/>
          </a:xfrm>
        </p:spPr>
        <p:txBody>
          <a:bodyPr/>
          <a:lstStyle/>
          <a:p>
            <a:pPr eaLnBrk="1" hangingPunct="1"/>
            <a:r>
              <a:rPr lang="en-US" dirty="0" smtClean="0">
                <a:solidFill>
                  <a:schemeClr val="tx2">
                    <a:lumMod val="90000"/>
                    <a:lumOff val="10000"/>
                  </a:schemeClr>
                </a:solidFill>
              </a:rPr>
              <a:t>1R: learns a 1-level decision tree</a:t>
            </a:r>
          </a:p>
          <a:p>
            <a:pPr lvl="1" eaLnBrk="1" hangingPunct="1"/>
            <a:r>
              <a:rPr lang="en-US" dirty="0" smtClean="0">
                <a:solidFill>
                  <a:schemeClr val="tx2">
                    <a:lumMod val="90000"/>
                    <a:lumOff val="10000"/>
                  </a:schemeClr>
                </a:solidFill>
              </a:rPr>
              <a:t>Set of rules that all test on one particular attribute</a:t>
            </a:r>
          </a:p>
          <a:p>
            <a:pPr eaLnBrk="1" hangingPunct="1"/>
            <a:r>
              <a:rPr lang="en-US" dirty="0" smtClean="0">
                <a:solidFill>
                  <a:schemeClr val="tx2">
                    <a:lumMod val="90000"/>
                    <a:lumOff val="10000"/>
                  </a:schemeClr>
                </a:solidFill>
              </a:rPr>
              <a:t>Basic version </a:t>
            </a:r>
          </a:p>
          <a:p>
            <a:pPr lvl="1" eaLnBrk="1" hangingPunct="1"/>
            <a:r>
              <a:rPr lang="en-US" dirty="0" smtClean="0">
                <a:solidFill>
                  <a:schemeClr val="tx2">
                    <a:lumMod val="90000"/>
                    <a:lumOff val="10000"/>
                  </a:schemeClr>
                </a:solidFill>
              </a:rPr>
              <a:t>One branch for each of the attribute’s values</a:t>
            </a:r>
          </a:p>
          <a:p>
            <a:pPr lvl="1" eaLnBrk="1" hangingPunct="1"/>
            <a:r>
              <a:rPr lang="en-US" dirty="0" smtClean="0">
                <a:solidFill>
                  <a:schemeClr val="tx2">
                    <a:lumMod val="90000"/>
                    <a:lumOff val="10000"/>
                  </a:schemeClr>
                </a:solidFill>
              </a:rPr>
              <a:t>Each branch assigns most frequent class</a:t>
            </a:r>
          </a:p>
          <a:p>
            <a:pPr lvl="1" eaLnBrk="1" hangingPunct="1"/>
            <a:r>
              <a:rPr lang="en-US" dirty="0" smtClean="0">
                <a:solidFill>
                  <a:schemeClr val="tx2">
                    <a:lumMod val="90000"/>
                    <a:lumOff val="10000"/>
                  </a:schemeClr>
                </a:solidFill>
              </a:rPr>
              <a:t>Error rate: proportion of instances that don’t belong to the majority class of their corresponding branch</a:t>
            </a:r>
          </a:p>
          <a:p>
            <a:pPr lvl="1" eaLnBrk="1" hangingPunct="1"/>
            <a:r>
              <a:rPr lang="en-US" dirty="0" smtClean="0">
                <a:solidFill>
                  <a:schemeClr val="tx2">
                    <a:lumMod val="90000"/>
                    <a:lumOff val="10000"/>
                  </a:schemeClr>
                </a:solidFill>
              </a:rPr>
              <a:t>Choose attribute with lowest error rate</a:t>
            </a:r>
          </a:p>
          <a:p>
            <a:pPr eaLnBrk="1" hangingPunct="1"/>
            <a:endParaRPr lang="en-US" dirty="0" smtClean="0">
              <a:solidFill>
                <a:schemeClr val="tx2">
                  <a:lumMod val="90000"/>
                  <a:lumOff val="10000"/>
                </a:schemeClr>
              </a:solidFill>
            </a:endParaRPr>
          </a:p>
        </p:txBody>
      </p:sp>
    </p:spTree>
    <p:extLst>
      <p:ext uri="{BB962C8B-B14F-4D97-AF65-F5344CB8AC3E}">
        <p14:creationId xmlns:p14="http://schemas.microsoft.com/office/powerpoint/2010/main" val="316184955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b="1" smtClean="0"/>
              <a:t>Pseudo-code for 1R</a:t>
            </a:r>
          </a:p>
        </p:txBody>
      </p:sp>
      <p:sp>
        <p:nvSpPr>
          <p:cNvPr id="25604" name="Rectangle 3"/>
          <p:cNvSpPr>
            <a:spLocks noGrp="1" noChangeArrowheads="1"/>
          </p:cNvSpPr>
          <p:nvPr>
            <p:ph type="body" idx="1"/>
          </p:nvPr>
        </p:nvSpPr>
        <p:spPr>
          <a:xfrm>
            <a:off x="76200" y="1941513"/>
            <a:ext cx="8815388" cy="4114800"/>
          </a:xfrm>
          <a:ln>
            <a:solidFill>
              <a:srgbClr val="FFFFCC"/>
            </a:solidFill>
            <a:miter lim="800000"/>
            <a:headEnd/>
            <a:tailEnd/>
          </a:ln>
        </p:spPr>
        <p:txBody>
          <a:bodyPr/>
          <a:lstStyle/>
          <a:p>
            <a:pPr eaLnBrk="1" hangingPunct="1">
              <a:buFont typeface="Wingdings" pitchFamily="2" charset="2"/>
              <a:buNone/>
            </a:pPr>
            <a:r>
              <a:rPr lang="en-US" b="1" smtClean="0"/>
              <a:t>For each attribute</a:t>
            </a:r>
          </a:p>
          <a:p>
            <a:pPr eaLnBrk="1" hangingPunct="1">
              <a:buFont typeface="Wingdings" pitchFamily="2" charset="2"/>
              <a:buNone/>
            </a:pPr>
            <a:r>
              <a:rPr lang="en-US" b="1" smtClean="0"/>
              <a:t>	For each value of the attribute make a rule:</a:t>
            </a:r>
          </a:p>
          <a:p>
            <a:pPr eaLnBrk="1" hangingPunct="1">
              <a:buFont typeface="Wingdings" pitchFamily="2" charset="2"/>
              <a:buNone/>
            </a:pPr>
            <a:r>
              <a:rPr lang="en-US" b="1" smtClean="0"/>
              <a:t>		count how often each class appears</a:t>
            </a:r>
          </a:p>
          <a:p>
            <a:pPr eaLnBrk="1" hangingPunct="1">
              <a:buFont typeface="Wingdings" pitchFamily="2" charset="2"/>
              <a:buNone/>
            </a:pPr>
            <a:r>
              <a:rPr lang="en-US" b="1" smtClean="0"/>
              <a:t>		find the most frequent class</a:t>
            </a:r>
          </a:p>
          <a:p>
            <a:pPr eaLnBrk="1" hangingPunct="1">
              <a:buFont typeface="Wingdings" pitchFamily="2" charset="2"/>
              <a:buNone/>
            </a:pPr>
            <a:r>
              <a:rPr lang="en-US" b="1" smtClean="0"/>
              <a:t>		assign that class to this attribute-value</a:t>
            </a:r>
          </a:p>
          <a:p>
            <a:pPr eaLnBrk="1" hangingPunct="1">
              <a:buFont typeface="Wingdings" pitchFamily="2" charset="2"/>
              <a:buNone/>
            </a:pPr>
            <a:r>
              <a:rPr lang="en-US" b="1" smtClean="0"/>
              <a:t>	Calculate the error rate of the rules</a:t>
            </a:r>
          </a:p>
          <a:p>
            <a:pPr eaLnBrk="1" hangingPunct="1">
              <a:buFont typeface="Wingdings" pitchFamily="2" charset="2"/>
              <a:buNone/>
            </a:pPr>
            <a:r>
              <a:rPr lang="en-US" b="1" smtClean="0"/>
              <a:t>Choose the rules with the smallest error rate</a:t>
            </a:r>
            <a:endParaRPr lang="en-US" smtClean="0"/>
          </a:p>
          <a:p>
            <a:pPr eaLnBrk="1" hangingPunct="1">
              <a:buFont typeface="Wingdings" pitchFamily="2" charset="2"/>
              <a:buNone/>
            </a:pPr>
            <a:endParaRPr lang="en-US" smtClean="0"/>
          </a:p>
        </p:txBody>
      </p:sp>
    </p:spTree>
    <p:extLst>
      <p:ext uri="{BB962C8B-B14F-4D97-AF65-F5344CB8AC3E}">
        <p14:creationId xmlns:p14="http://schemas.microsoft.com/office/powerpoint/2010/main" val="350409450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dirty="0" smtClean="0"/>
              <a:t>Weather Data Set</a:t>
            </a:r>
          </a:p>
        </p:txBody>
      </p:sp>
      <p:graphicFrame>
        <p:nvGraphicFramePr>
          <p:cNvPr id="3" name="Object 2"/>
          <p:cNvGraphicFramePr>
            <a:graphicFrameLocks noChangeAspect="1"/>
          </p:cNvGraphicFramePr>
          <p:nvPr>
            <p:extLst>
              <p:ext uri="{D42A27DB-BD31-4B8C-83A1-F6EECF244321}">
                <p14:modId xmlns:p14="http://schemas.microsoft.com/office/powerpoint/2010/main" val="1811233567"/>
              </p:ext>
            </p:extLst>
          </p:nvPr>
        </p:nvGraphicFramePr>
        <p:xfrm>
          <a:off x="155425" y="1700775"/>
          <a:ext cx="8874580" cy="4478338"/>
        </p:xfrm>
        <a:graphic>
          <a:graphicData uri="http://schemas.openxmlformats.org/presentationml/2006/ole">
            <mc:AlternateContent xmlns:mc="http://schemas.openxmlformats.org/markup-compatibility/2006">
              <mc:Choice xmlns:v="urn:schemas-microsoft-com:vml" Requires="v">
                <p:oleObj spid="_x0000_s8213" name="Worksheet" r:id="rId5" imgW="4200660" imgH="3591015" progId="Excel.Sheet.8">
                  <p:embed/>
                </p:oleObj>
              </mc:Choice>
              <mc:Fallback>
                <p:oleObj name="Worksheet" r:id="rId5" imgW="4200660" imgH="3591015" progId="Excel.Sheet.8">
                  <p:embed/>
                  <p:pic>
                    <p:nvPicPr>
                      <p:cNvPr id="0" name="Object 2"/>
                      <p:cNvPicPr>
                        <a:picLocks noChangeAspect="1" noChangeArrowheads="1"/>
                      </p:cNvPicPr>
                      <p:nvPr/>
                    </p:nvPicPr>
                    <p:blipFill>
                      <a:blip r:embed="rId6"/>
                      <a:srcRect/>
                      <a:stretch>
                        <a:fillRect/>
                      </a:stretch>
                    </p:blipFill>
                    <p:spPr bwMode="auto">
                      <a:xfrm>
                        <a:off x="155425" y="1700775"/>
                        <a:ext cx="8874580" cy="447833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2065096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endParaRPr lang="en-US" smtClean="0"/>
          </a:p>
        </p:txBody>
      </p:sp>
      <p:pic>
        <p:nvPicPr>
          <p:cNvPr id="26628"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0" y="346240"/>
            <a:ext cx="9144000" cy="5502275"/>
          </a:xfrm>
        </p:spPr>
      </p:pic>
    </p:spTree>
    <p:extLst>
      <p:ext uri="{BB962C8B-B14F-4D97-AF65-F5344CB8AC3E}">
        <p14:creationId xmlns:p14="http://schemas.microsoft.com/office/powerpoint/2010/main" val="385145917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b="1" smtClean="0">
                <a:solidFill>
                  <a:schemeClr val="tx1"/>
                </a:solidFill>
              </a:rPr>
              <a:t>Summary</a:t>
            </a:r>
            <a:endParaRPr lang="en-US" b="1" smtClean="0">
              <a:solidFill>
                <a:srgbClr val="CC99FF"/>
              </a:solidFill>
            </a:endParaRPr>
          </a:p>
        </p:txBody>
      </p:sp>
      <p:sp>
        <p:nvSpPr>
          <p:cNvPr id="30724" name="Rectangle 3"/>
          <p:cNvSpPr>
            <a:spLocks noGrp="1" noChangeArrowheads="1"/>
          </p:cNvSpPr>
          <p:nvPr>
            <p:ph type="body" idx="1"/>
          </p:nvPr>
        </p:nvSpPr>
        <p:spPr>
          <a:xfrm>
            <a:off x="0" y="1941513"/>
            <a:ext cx="8537575" cy="4916487"/>
          </a:xfrm>
        </p:spPr>
        <p:txBody>
          <a:bodyPr/>
          <a:lstStyle/>
          <a:p>
            <a:pPr eaLnBrk="1" hangingPunct="1"/>
            <a:r>
              <a:rPr lang="en-US" dirty="0" smtClean="0">
                <a:solidFill>
                  <a:schemeClr val="tx2">
                    <a:lumMod val="90000"/>
                    <a:lumOff val="10000"/>
                  </a:schemeClr>
                </a:solidFill>
              </a:rPr>
              <a:t>1R was described in a paper by </a:t>
            </a:r>
            <a:r>
              <a:rPr lang="en-US" dirty="0" err="1" smtClean="0">
                <a:solidFill>
                  <a:schemeClr val="tx2">
                    <a:lumMod val="90000"/>
                    <a:lumOff val="10000"/>
                  </a:schemeClr>
                </a:solidFill>
              </a:rPr>
              <a:t>Holte</a:t>
            </a:r>
            <a:r>
              <a:rPr lang="en-US" dirty="0" smtClean="0">
                <a:solidFill>
                  <a:schemeClr val="tx2">
                    <a:lumMod val="90000"/>
                    <a:lumOff val="10000"/>
                  </a:schemeClr>
                </a:solidFill>
              </a:rPr>
              <a:t> (1993)</a:t>
            </a:r>
          </a:p>
          <a:p>
            <a:pPr eaLnBrk="1" hangingPunct="1"/>
            <a:r>
              <a:rPr lang="en-US" dirty="0" smtClean="0">
                <a:solidFill>
                  <a:schemeClr val="tx2">
                    <a:lumMod val="90000"/>
                    <a:lumOff val="10000"/>
                  </a:schemeClr>
                </a:solidFill>
              </a:rPr>
              <a:t>16 datasets </a:t>
            </a:r>
          </a:p>
          <a:p>
            <a:pPr eaLnBrk="1" hangingPunct="1"/>
            <a:r>
              <a:rPr lang="en-US" dirty="0" smtClean="0">
                <a:solidFill>
                  <a:schemeClr val="tx2">
                    <a:lumMod val="90000"/>
                    <a:lumOff val="10000"/>
                  </a:schemeClr>
                </a:solidFill>
              </a:rPr>
              <a:t>Minimum number of instances was set to 6 </a:t>
            </a:r>
          </a:p>
          <a:p>
            <a:pPr eaLnBrk="1" hangingPunct="1"/>
            <a:r>
              <a:rPr lang="en-US" dirty="0" smtClean="0">
                <a:solidFill>
                  <a:schemeClr val="tx2">
                    <a:lumMod val="90000"/>
                    <a:lumOff val="10000"/>
                  </a:schemeClr>
                </a:solidFill>
              </a:rPr>
              <a:t>1R’s simple rules performed not much worse than much more complex decision trees</a:t>
            </a:r>
          </a:p>
          <a:p>
            <a:pPr eaLnBrk="1" hangingPunct="1"/>
            <a:r>
              <a:rPr lang="en-US" dirty="0" smtClean="0">
                <a:solidFill>
                  <a:schemeClr val="tx2">
                    <a:lumMod val="90000"/>
                    <a:lumOff val="10000"/>
                  </a:schemeClr>
                </a:solidFill>
              </a:rPr>
              <a:t>“Simplicity first” pays off!</a:t>
            </a:r>
          </a:p>
          <a:p>
            <a:pPr eaLnBrk="1" hangingPunct="1"/>
            <a:endParaRPr lang="en-US" dirty="0" smtClean="0">
              <a:solidFill>
                <a:schemeClr val="tx2">
                  <a:lumMod val="90000"/>
                  <a:lumOff val="10000"/>
                </a:schemeClr>
              </a:solidFill>
            </a:endParaRPr>
          </a:p>
        </p:txBody>
      </p:sp>
    </p:spTree>
    <p:extLst>
      <p:ext uri="{BB962C8B-B14F-4D97-AF65-F5344CB8AC3E}">
        <p14:creationId xmlns:p14="http://schemas.microsoft.com/office/powerpoint/2010/main" val="144764717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b="1" dirty="0" smtClean="0">
                <a:solidFill>
                  <a:schemeClr val="tx2">
                    <a:lumMod val="75000"/>
                    <a:lumOff val="25000"/>
                  </a:schemeClr>
                </a:solidFill>
              </a:rPr>
              <a:t>Statistical modeling</a:t>
            </a:r>
          </a:p>
        </p:txBody>
      </p:sp>
      <p:sp>
        <p:nvSpPr>
          <p:cNvPr id="31748" name="Rectangle 3"/>
          <p:cNvSpPr>
            <a:spLocks noGrp="1" noChangeArrowheads="1"/>
          </p:cNvSpPr>
          <p:nvPr>
            <p:ph type="body" idx="1"/>
          </p:nvPr>
        </p:nvSpPr>
        <p:spPr>
          <a:xfrm>
            <a:off x="0" y="1676400"/>
            <a:ext cx="9144000" cy="5181600"/>
          </a:xfrm>
        </p:spPr>
        <p:txBody>
          <a:bodyPr/>
          <a:lstStyle/>
          <a:p>
            <a:pPr eaLnBrk="1" hangingPunct="1"/>
            <a:r>
              <a:rPr lang="en-US" smtClean="0"/>
              <a:t>“Opposite” of 1R: use all the attributes</a:t>
            </a:r>
          </a:p>
          <a:p>
            <a:pPr eaLnBrk="1" hangingPunct="1"/>
            <a:r>
              <a:rPr lang="en-US" smtClean="0"/>
              <a:t>Two assumptions: Attributes are</a:t>
            </a:r>
          </a:p>
          <a:p>
            <a:pPr lvl="1" eaLnBrk="1" hangingPunct="1"/>
            <a:r>
              <a:rPr lang="en-US" smtClean="0"/>
              <a:t>equally important </a:t>
            </a:r>
          </a:p>
          <a:p>
            <a:pPr lvl="1" eaLnBrk="1" hangingPunct="1"/>
            <a:r>
              <a:rPr lang="en-US" smtClean="0"/>
              <a:t>statistically independent</a:t>
            </a:r>
          </a:p>
          <a:p>
            <a:pPr eaLnBrk="1" hangingPunct="1"/>
            <a:r>
              <a:rPr lang="en-US" smtClean="0"/>
              <a:t>Knowledge about the value of a particular attribute doesn’t tell us anything about the value of another attribute (if the class is known)</a:t>
            </a:r>
          </a:p>
          <a:p>
            <a:pPr eaLnBrk="1" hangingPunct="1"/>
            <a:r>
              <a:rPr lang="en-US" smtClean="0"/>
              <a:t>Assumptions that are almost never correct</a:t>
            </a:r>
          </a:p>
          <a:p>
            <a:pPr lvl="1" eaLnBrk="1" hangingPunct="1"/>
            <a:r>
              <a:rPr lang="en-US" smtClean="0"/>
              <a:t>scheme works well in practice!</a:t>
            </a:r>
          </a:p>
          <a:p>
            <a:pPr eaLnBrk="1" hangingPunct="1"/>
            <a:endParaRPr lang="en-US" smtClean="0"/>
          </a:p>
        </p:txBody>
      </p:sp>
    </p:spTree>
    <p:extLst>
      <p:ext uri="{BB962C8B-B14F-4D97-AF65-F5344CB8AC3E}">
        <p14:creationId xmlns:p14="http://schemas.microsoft.com/office/powerpoint/2010/main" val="97180749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dirty="0" smtClean="0"/>
              <a:t>Weather Data Set</a:t>
            </a:r>
          </a:p>
        </p:txBody>
      </p:sp>
      <p:graphicFrame>
        <p:nvGraphicFramePr>
          <p:cNvPr id="3" name="Object 2"/>
          <p:cNvGraphicFramePr>
            <a:graphicFrameLocks noChangeAspect="1"/>
          </p:cNvGraphicFramePr>
          <p:nvPr>
            <p:extLst>
              <p:ext uri="{D42A27DB-BD31-4B8C-83A1-F6EECF244321}">
                <p14:modId xmlns:p14="http://schemas.microsoft.com/office/powerpoint/2010/main" val="1319128023"/>
              </p:ext>
            </p:extLst>
          </p:nvPr>
        </p:nvGraphicFramePr>
        <p:xfrm>
          <a:off x="155425" y="1700775"/>
          <a:ext cx="8874580" cy="4478338"/>
        </p:xfrm>
        <a:graphic>
          <a:graphicData uri="http://schemas.openxmlformats.org/presentationml/2006/ole">
            <mc:AlternateContent xmlns:mc="http://schemas.openxmlformats.org/markup-compatibility/2006">
              <mc:Choice xmlns:v="urn:schemas-microsoft-com:vml" Requires="v">
                <p:oleObj spid="_x0000_s9227" name="Worksheet" r:id="rId5" imgW="4200660" imgH="3591015" progId="Excel.Sheet.8">
                  <p:embed/>
                </p:oleObj>
              </mc:Choice>
              <mc:Fallback>
                <p:oleObj name="Worksheet" r:id="rId5" imgW="4200660" imgH="3591015" progId="Excel.Sheet.8">
                  <p:embed/>
                  <p:pic>
                    <p:nvPicPr>
                      <p:cNvPr id="0" name=""/>
                      <p:cNvPicPr>
                        <a:picLocks noChangeAspect="1" noChangeArrowheads="1"/>
                      </p:cNvPicPr>
                      <p:nvPr/>
                    </p:nvPicPr>
                    <p:blipFill>
                      <a:blip r:embed="rId6"/>
                      <a:srcRect/>
                      <a:stretch>
                        <a:fillRect/>
                      </a:stretch>
                    </p:blipFill>
                    <p:spPr bwMode="auto">
                      <a:xfrm>
                        <a:off x="155425" y="1700775"/>
                        <a:ext cx="8874580" cy="447833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7148109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47450" y="1585560"/>
            <a:ext cx="8208963" cy="4051385"/>
          </a:xfrm>
        </p:spPr>
      </p:pic>
      <p:sp>
        <p:nvSpPr>
          <p:cNvPr id="32773" name="Rectangle 7"/>
          <p:cNvSpPr>
            <a:spLocks noChangeArrowheads="1"/>
          </p:cNvSpPr>
          <p:nvPr/>
        </p:nvSpPr>
        <p:spPr bwMode="auto">
          <a:xfrm>
            <a:off x="381000" y="1585560"/>
            <a:ext cx="8153400" cy="4037990"/>
          </a:xfrm>
          <a:prstGeom prst="rect">
            <a:avLst/>
          </a:prstGeom>
          <a:noFill/>
          <a:ln w="12700" cap="sq">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774" name="Line 8"/>
          <p:cNvSpPr>
            <a:spLocks noChangeShapeType="1"/>
          </p:cNvSpPr>
          <p:nvPr/>
        </p:nvSpPr>
        <p:spPr bwMode="auto">
          <a:xfrm>
            <a:off x="347450" y="1585560"/>
            <a:ext cx="8229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 name="TextBox 1"/>
          <p:cNvSpPr txBox="1"/>
          <p:nvPr/>
        </p:nvSpPr>
        <p:spPr>
          <a:xfrm>
            <a:off x="232235" y="516774"/>
            <a:ext cx="8717935" cy="646331"/>
          </a:xfrm>
          <a:prstGeom prst="rect">
            <a:avLst/>
          </a:prstGeom>
          <a:noFill/>
        </p:spPr>
        <p:txBody>
          <a:bodyPr wrap="square" rtlCol="0">
            <a:spAutoFit/>
          </a:bodyPr>
          <a:lstStyle/>
          <a:p>
            <a:r>
              <a:rPr lang="en-US" sz="3600" dirty="0" smtClean="0">
                <a:solidFill>
                  <a:schemeClr val="tx2">
                    <a:lumMod val="90000"/>
                    <a:lumOff val="10000"/>
                  </a:schemeClr>
                </a:solidFill>
              </a:rPr>
              <a:t>Weather Data Counts and Probabilities</a:t>
            </a:r>
            <a:endParaRPr lang="en-US" sz="3600" dirty="0">
              <a:solidFill>
                <a:schemeClr val="tx2">
                  <a:lumMod val="90000"/>
                  <a:lumOff val="10000"/>
                </a:schemeClr>
              </a:solidFill>
            </a:endParaRPr>
          </a:p>
        </p:txBody>
      </p:sp>
    </p:spTree>
    <p:extLst>
      <p:ext uri="{BB962C8B-B14F-4D97-AF65-F5344CB8AC3E}">
        <p14:creationId xmlns:p14="http://schemas.microsoft.com/office/powerpoint/2010/main" val="29273055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dirty="0">
                <a:solidFill>
                  <a:schemeClr val="tx2"/>
                </a:solidFill>
              </a:rPr>
              <a:t>A new day to be </a:t>
            </a:r>
            <a:r>
              <a:rPr lang="en-US" dirty="0" smtClean="0">
                <a:solidFill>
                  <a:schemeClr val="tx2"/>
                </a:solidFill>
              </a:rPr>
              <a:t>classified</a:t>
            </a:r>
            <a:endParaRPr lang="en-US" dirty="0" smtClean="0"/>
          </a:p>
        </p:txBody>
      </p:sp>
      <p:pic>
        <p:nvPicPr>
          <p:cNvPr id="3379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45" y="1969610"/>
            <a:ext cx="6827956" cy="1121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54831402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smtClean="0"/>
              <a:t>Summary</a:t>
            </a:r>
          </a:p>
        </p:txBody>
      </p:sp>
      <p:sp>
        <p:nvSpPr>
          <p:cNvPr id="11268" name="Rectangle 3"/>
          <p:cNvSpPr>
            <a:spLocks noGrp="1" noChangeArrowheads="1"/>
          </p:cNvSpPr>
          <p:nvPr>
            <p:ph type="body" idx="1"/>
          </p:nvPr>
        </p:nvSpPr>
        <p:spPr>
          <a:xfrm>
            <a:off x="304800" y="2438400"/>
            <a:ext cx="8208963" cy="4114800"/>
          </a:xfrm>
        </p:spPr>
        <p:txBody>
          <a:bodyPr/>
          <a:lstStyle/>
          <a:p>
            <a:pPr eaLnBrk="1" hangingPunct="1"/>
            <a:r>
              <a:rPr lang="en-US" smtClean="0"/>
              <a:t>Input Knowledge representation</a:t>
            </a:r>
          </a:p>
          <a:p>
            <a:pPr eaLnBrk="1" hangingPunct="1"/>
            <a:r>
              <a:rPr lang="en-US" smtClean="0"/>
              <a:t>Preparing data for learning</a:t>
            </a:r>
          </a:p>
          <a:p>
            <a:pPr lvl="1" eaLnBrk="1" hangingPunct="1"/>
            <a:r>
              <a:rPr lang="en-US" smtClean="0"/>
              <a:t>Input: Concept, Instances, Attributes</a:t>
            </a:r>
          </a:p>
          <a:p>
            <a:pPr eaLnBrk="1" hangingPunct="1"/>
            <a:r>
              <a:rPr lang="en-US" smtClean="0"/>
              <a:t>Output Knowledge representation</a:t>
            </a:r>
          </a:p>
          <a:p>
            <a:pPr eaLnBrk="1" hangingPunct="1"/>
            <a:r>
              <a:rPr lang="en-US" smtClean="0"/>
              <a:t>Algorithms: Basic Methods</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192932956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Likelihood of the New Day Outcome</a:t>
            </a:r>
            <a:endParaRPr lang="en-US"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45561" y="2123230"/>
            <a:ext cx="7957417" cy="3341235"/>
          </a:xfrm>
        </p:spPr>
      </p:pic>
    </p:spTree>
    <p:extLst>
      <p:ext uri="{BB962C8B-B14F-4D97-AF65-F5344CB8AC3E}">
        <p14:creationId xmlns:p14="http://schemas.microsoft.com/office/powerpoint/2010/main" val="251199185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1026"/>
          <p:cNvSpPr>
            <a:spLocks noGrp="1" noChangeArrowheads="1"/>
          </p:cNvSpPr>
          <p:nvPr>
            <p:ph type="title"/>
          </p:nvPr>
        </p:nvSpPr>
        <p:spPr/>
        <p:txBody>
          <a:bodyPr/>
          <a:lstStyle/>
          <a:p>
            <a:pPr eaLnBrk="1" hangingPunct="1"/>
            <a:r>
              <a:rPr lang="en-US" b="1" smtClean="0"/>
              <a:t>Bayes’s rule</a:t>
            </a:r>
          </a:p>
        </p:txBody>
      </p:sp>
      <p:sp>
        <p:nvSpPr>
          <p:cNvPr id="34820" name="Rectangle 1027"/>
          <p:cNvSpPr>
            <a:spLocks noGrp="1" noChangeArrowheads="1"/>
          </p:cNvSpPr>
          <p:nvPr>
            <p:ph type="body" idx="1"/>
          </p:nvPr>
        </p:nvSpPr>
        <p:spPr>
          <a:xfrm>
            <a:off x="0" y="1600200"/>
            <a:ext cx="9144000" cy="5334000"/>
          </a:xfrm>
        </p:spPr>
        <p:txBody>
          <a:bodyPr/>
          <a:lstStyle/>
          <a:p>
            <a:pPr eaLnBrk="1" hangingPunct="1"/>
            <a:r>
              <a:rPr lang="en-US" smtClean="0">
                <a:solidFill>
                  <a:schemeClr val="tx2"/>
                </a:solidFill>
              </a:rPr>
              <a:t>Probability of event H given evidence E:</a:t>
            </a:r>
          </a:p>
          <a:p>
            <a:pPr eaLnBrk="1" hangingPunct="1"/>
            <a:endParaRPr lang="en-US" smtClean="0">
              <a:solidFill>
                <a:schemeClr val="tx2"/>
              </a:solidFill>
            </a:endParaRPr>
          </a:p>
          <a:p>
            <a:pPr eaLnBrk="1" hangingPunct="1"/>
            <a:endParaRPr lang="en-US" smtClean="0">
              <a:solidFill>
                <a:schemeClr val="tx2"/>
              </a:solidFill>
            </a:endParaRPr>
          </a:p>
          <a:p>
            <a:pPr eaLnBrk="1" hangingPunct="1">
              <a:buFont typeface="Wingdings" pitchFamily="2" charset="2"/>
              <a:buNone/>
            </a:pPr>
            <a:endParaRPr lang="en-US" smtClean="0">
              <a:solidFill>
                <a:schemeClr val="tx2"/>
              </a:solidFill>
            </a:endParaRPr>
          </a:p>
          <a:p>
            <a:pPr eaLnBrk="1" hangingPunct="1"/>
            <a:r>
              <a:rPr lang="en-US" smtClean="0">
                <a:solidFill>
                  <a:schemeClr val="tx2"/>
                </a:solidFill>
              </a:rPr>
              <a:t>A priori probability of H: </a:t>
            </a:r>
          </a:p>
          <a:p>
            <a:pPr lvl="1" eaLnBrk="1" hangingPunct="1"/>
            <a:r>
              <a:rPr lang="en-US" smtClean="0">
                <a:solidFill>
                  <a:schemeClr val="tx2"/>
                </a:solidFill>
              </a:rPr>
              <a:t>Probability of event before evidence has been seen </a:t>
            </a:r>
          </a:p>
          <a:p>
            <a:pPr lvl="1" eaLnBrk="1" hangingPunct="1">
              <a:buFont typeface="Wingdings" pitchFamily="2" charset="2"/>
              <a:buNone/>
            </a:pPr>
            <a:endParaRPr lang="en-US" smtClean="0">
              <a:solidFill>
                <a:schemeClr val="tx2"/>
              </a:solidFill>
            </a:endParaRPr>
          </a:p>
          <a:p>
            <a:pPr eaLnBrk="1" hangingPunct="1"/>
            <a:r>
              <a:rPr lang="en-US" smtClean="0">
                <a:solidFill>
                  <a:schemeClr val="tx2"/>
                </a:solidFill>
              </a:rPr>
              <a:t>A posteriori probability of H:  </a:t>
            </a:r>
          </a:p>
          <a:p>
            <a:pPr lvl="1" eaLnBrk="1" hangingPunct="1"/>
            <a:r>
              <a:rPr lang="en-US" smtClean="0">
                <a:solidFill>
                  <a:schemeClr val="tx2"/>
                </a:solidFill>
              </a:rPr>
              <a:t>Probability of event after evidence has been seen</a:t>
            </a:r>
          </a:p>
        </p:txBody>
      </p:sp>
      <p:pic>
        <p:nvPicPr>
          <p:cNvPr id="34821"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575" y="2317750"/>
            <a:ext cx="48006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34822" name="Picture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7464" y="4413665"/>
            <a:ext cx="1330755" cy="529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34823" name="Picture 10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0960" y="5761897"/>
            <a:ext cx="1920250" cy="585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2503622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506413" y="471488"/>
            <a:ext cx="8637587" cy="641350"/>
          </a:xfrm>
        </p:spPr>
        <p:txBody>
          <a:bodyPr/>
          <a:lstStyle/>
          <a:p>
            <a:pPr eaLnBrk="1" hangingPunct="1"/>
            <a:r>
              <a:rPr lang="en-US" sz="3600" b="1" smtClean="0"/>
              <a:t>Naïve Bayes for classification</a:t>
            </a:r>
          </a:p>
        </p:txBody>
      </p:sp>
      <p:pic>
        <p:nvPicPr>
          <p:cNvPr id="35844"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209800" y="5042010"/>
            <a:ext cx="4624388" cy="1027112"/>
          </a:xfrm>
        </p:spPr>
      </p:pic>
      <p:sp>
        <p:nvSpPr>
          <p:cNvPr id="35845" name="Rectangle 4"/>
          <p:cNvSpPr>
            <a:spLocks noChangeArrowheads="1"/>
          </p:cNvSpPr>
          <p:nvPr/>
        </p:nvSpPr>
        <p:spPr bwMode="auto">
          <a:xfrm>
            <a:off x="304800" y="1163105"/>
            <a:ext cx="86868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spcBef>
                <a:spcPct val="50000"/>
              </a:spcBef>
              <a:buFontTx/>
              <a:buChar char="•"/>
            </a:pPr>
            <a:r>
              <a:rPr lang="en-US" sz="3200" b="0" dirty="0">
                <a:solidFill>
                  <a:schemeClr val="tx2"/>
                </a:solidFill>
                <a:latin typeface="Arial" pitchFamily="34" charset="0"/>
              </a:rPr>
              <a:t>Classification learning: what’s the probability of the class given an instance?</a:t>
            </a:r>
          </a:p>
          <a:p>
            <a:pPr>
              <a:spcBef>
                <a:spcPct val="50000"/>
              </a:spcBef>
              <a:buFontTx/>
              <a:buChar char="•"/>
            </a:pPr>
            <a:r>
              <a:rPr lang="en-US" sz="3200" b="0" dirty="0">
                <a:solidFill>
                  <a:schemeClr val="tx2"/>
                </a:solidFill>
                <a:latin typeface="Arial" pitchFamily="34" charset="0"/>
              </a:rPr>
              <a:t>Evidence E = instance</a:t>
            </a:r>
          </a:p>
          <a:p>
            <a:pPr>
              <a:spcBef>
                <a:spcPct val="50000"/>
              </a:spcBef>
              <a:buFontTx/>
              <a:buChar char="•"/>
            </a:pPr>
            <a:r>
              <a:rPr lang="en-US" sz="3200" b="0" dirty="0">
                <a:solidFill>
                  <a:schemeClr val="tx2"/>
                </a:solidFill>
                <a:latin typeface="Arial" pitchFamily="34" charset="0"/>
              </a:rPr>
              <a:t>Event H = class value for instance</a:t>
            </a:r>
          </a:p>
          <a:p>
            <a:pPr>
              <a:spcBef>
                <a:spcPct val="50000"/>
              </a:spcBef>
              <a:buFontTx/>
              <a:buChar char="•"/>
            </a:pPr>
            <a:r>
              <a:rPr lang="en-US" sz="3200" b="0" dirty="0">
                <a:solidFill>
                  <a:schemeClr val="tx2"/>
                </a:solidFill>
                <a:latin typeface="Arial" pitchFamily="34" charset="0"/>
              </a:rPr>
              <a:t>Naïve Bayes assumption: evidence can be split into independent parts </a:t>
            </a:r>
          </a:p>
        </p:txBody>
      </p:sp>
    </p:spTree>
    <p:extLst>
      <p:ext uri="{BB962C8B-B14F-4D97-AF65-F5344CB8AC3E}">
        <p14:creationId xmlns:p14="http://schemas.microsoft.com/office/powerpoint/2010/main" val="249680906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438400" y="401042"/>
            <a:ext cx="4395788" cy="954088"/>
          </a:xfrm>
        </p:spPr>
      </p:pic>
      <p:pic>
        <p:nvPicPr>
          <p:cNvPr id="3687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2135" y="4589932"/>
            <a:ext cx="495300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36874" name="Text Box 15"/>
          <p:cNvSpPr txBox="1">
            <a:spLocks noChangeArrowheads="1"/>
          </p:cNvSpPr>
          <p:nvPr/>
        </p:nvSpPr>
        <p:spPr bwMode="auto">
          <a:xfrm>
            <a:off x="0" y="533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eaLnBrk="1" hangingPunct="1">
              <a:spcBef>
                <a:spcPct val="50000"/>
              </a:spcBef>
            </a:pPr>
            <a:r>
              <a:rPr lang="en-US" sz="2400">
                <a:solidFill>
                  <a:srgbClr val="CC0000"/>
                </a:solidFill>
              </a:rPr>
              <a:t>Evidence:</a:t>
            </a:r>
          </a:p>
        </p:txBody>
      </p:sp>
      <p:sp>
        <p:nvSpPr>
          <p:cNvPr id="36875" name="Text Box 16"/>
          <p:cNvSpPr txBox="1">
            <a:spLocks noChangeArrowheads="1"/>
          </p:cNvSpPr>
          <p:nvPr/>
        </p:nvSpPr>
        <p:spPr bwMode="auto">
          <a:xfrm>
            <a:off x="76200" y="4872570"/>
            <a:ext cx="2286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eaLnBrk="1" hangingPunct="1">
              <a:spcBef>
                <a:spcPct val="50000"/>
              </a:spcBef>
            </a:pPr>
            <a:r>
              <a:rPr lang="en-US" sz="2400" dirty="0">
                <a:solidFill>
                  <a:srgbClr val="CC0000"/>
                </a:solidFill>
              </a:rPr>
              <a:t>Probabilities for class YES</a:t>
            </a:r>
          </a:p>
        </p:txBody>
      </p:sp>
      <p:sp>
        <p:nvSpPr>
          <p:cNvPr id="2" name="Rectangle 1"/>
          <p:cNvSpPr/>
          <p:nvPr/>
        </p:nvSpPr>
        <p:spPr>
          <a:xfrm>
            <a:off x="232235" y="1355130"/>
            <a:ext cx="8717935" cy="3046988"/>
          </a:xfrm>
          <a:prstGeom prst="rect">
            <a:avLst/>
          </a:prstGeom>
        </p:spPr>
        <p:txBody>
          <a:bodyPr wrap="square">
            <a:spAutoFit/>
          </a:bodyPr>
          <a:lstStyle/>
          <a:p>
            <a:r>
              <a:rPr lang="en-US" sz="3200" dirty="0" err="1" smtClean="0">
                <a:solidFill>
                  <a:schemeClr val="tx2">
                    <a:lumMod val="90000"/>
                    <a:lumOff val="10000"/>
                  </a:schemeClr>
                </a:solidFill>
              </a:rPr>
              <a:t>Pr</a:t>
            </a:r>
            <a:r>
              <a:rPr lang="en-US" sz="3200" dirty="0" smtClean="0">
                <a:solidFill>
                  <a:schemeClr val="tx2">
                    <a:lumMod val="90000"/>
                    <a:lumOff val="10000"/>
                  </a:schemeClr>
                </a:solidFill>
              </a:rPr>
              <a:t>[</a:t>
            </a:r>
            <a:r>
              <a:rPr lang="en-US" sz="3200" i="1" dirty="0" err="1" smtClean="0">
                <a:solidFill>
                  <a:schemeClr val="tx2">
                    <a:lumMod val="90000"/>
                    <a:lumOff val="10000"/>
                  </a:schemeClr>
                </a:solidFill>
              </a:rPr>
              <a:t>yes</a:t>
            </a:r>
            <a:r>
              <a:rPr lang="en-US" sz="3200" dirty="0" err="1" smtClean="0">
                <a:solidFill>
                  <a:schemeClr val="tx2">
                    <a:lumMod val="90000"/>
                    <a:lumOff val="10000"/>
                  </a:schemeClr>
                </a:solidFill>
              </a:rPr>
              <a:t>|E</a:t>
            </a:r>
            <a:r>
              <a:rPr lang="en-US" sz="3200" dirty="0" smtClean="0">
                <a:solidFill>
                  <a:schemeClr val="tx2">
                    <a:lumMod val="90000"/>
                    <a:lumOff val="10000"/>
                  </a:schemeClr>
                </a:solidFill>
              </a:rPr>
              <a:t>]=</a:t>
            </a:r>
          </a:p>
          <a:p>
            <a:r>
              <a:rPr lang="en-US" sz="3200" dirty="0" err="1" smtClean="0">
                <a:solidFill>
                  <a:schemeClr val="tx2">
                    <a:lumMod val="90000"/>
                    <a:lumOff val="10000"/>
                  </a:schemeClr>
                </a:solidFill>
              </a:rPr>
              <a:t>Pr</a:t>
            </a:r>
            <a:r>
              <a:rPr lang="en-US" sz="3200" dirty="0" smtClean="0">
                <a:solidFill>
                  <a:schemeClr val="tx2">
                    <a:lumMod val="90000"/>
                    <a:lumOff val="10000"/>
                  </a:schemeClr>
                </a:solidFill>
              </a:rPr>
              <a:t>[</a:t>
            </a:r>
            <a:r>
              <a:rPr lang="en-US" sz="3200" i="1" dirty="0" smtClean="0">
                <a:solidFill>
                  <a:schemeClr val="tx2">
                    <a:lumMod val="90000"/>
                    <a:lumOff val="10000"/>
                  </a:schemeClr>
                </a:solidFill>
              </a:rPr>
              <a:t>Outlook</a:t>
            </a:r>
            <a:r>
              <a:rPr lang="en-US" sz="3200" dirty="0" smtClean="0">
                <a:solidFill>
                  <a:schemeClr val="tx2">
                    <a:lumMod val="90000"/>
                    <a:lumOff val="10000"/>
                  </a:schemeClr>
                </a:solidFill>
              </a:rPr>
              <a:t>=</a:t>
            </a:r>
            <a:r>
              <a:rPr lang="en-US" sz="3200" i="1" dirty="0" err="1" smtClean="0">
                <a:solidFill>
                  <a:schemeClr val="tx2">
                    <a:lumMod val="90000"/>
                    <a:lumOff val="10000"/>
                  </a:schemeClr>
                </a:solidFill>
              </a:rPr>
              <a:t>Sunny</a:t>
            </a:r>
            <a:r>
              <a:rPr lang="en-US" sz="3200" dirty="0" err="1" smtClean="0">
                <a:solidFill>
                  <a:schemeClr val="tx2">
                    <a:lumMod val="90000"/>
                    <a:lumOff val="10000"/>
                  </a:schemeClr>
                </a:solidFill>
              </a:rPr>
              <a:t>|yes</a:t>
            </a:r>
            <a:r>
              <a:rPr lang="en-US" sz="3200" dirty="0">
                <a:solidFill>
                  <a:schemeClr val="tx2">
                    <a:lumMod val="90000"/>
                    <a:lumOff val="10000"/>
                  </a:schemeClr>
                </a:solidFill>
              </a:rPr>
              <a:t>] x </a:t>
            </a:r>
            <a:r>
              <a:rPr lang="en-US" sz="3200" dirty="0" err="1" smtClean="0">
                <a:solidFill>
                  <a:schemeClr val="tx2">
                    <a:lumMod val="90000"/>
                    <a:lumOff val="10000"/>
                  </a:schemeClr>
                </a:solidFill>
              </a:rPr>
              <a:t>Pr</a:t>
            </a:r>
            <a:r>
              <a:rPr lang="en-US" sz="3200" dirty="0" smtClean="0">
                <a:solidFill>
                  <a:schemeClr val="tx2">
                    <a:lumMod val="90000"/>
                    <a:lumOff val="10000"/>
                  </a:schemeClr>
                </a:solidFill>
              </a:rPr>
              <a:t>[</a:t>
            </a:r>
            <a:r>
              <a:rPr lang="en-US" sz="3200" i="1" dirty="0" smtClean="0">
                <a:solidFill>
                  <a:schemeClr val="tx2">
                    <a:lumMod val="90000"/>
                    <a:lumOff val="10000"/>
                  </a:schemeClr>
                </a:solidFill>
              </a:rPr>
              <a:t>Temperature</a:t>
            </a:r>
            <a:r>
              <a:rPr lang="en-US" sz="3200" dirty="0" smtClean="0">
                <a:solidFill>
                  <a:schemeClr val="tx2">
                    <a:lumMod val="90000"/>
                    <a:lumOff val="10000"/>
                  </a:schemeClr>
                </a:solidFill>
              </a:rPr>
              <a:t>=</a:t>
            </a:r>
            <a:r>
              <a:rPr lang="en-US" sz="3200" i="1" dirty="0" err="1" smtClean="0">
                <a:solidFill>
                  <a:schemeClr val="tx2">
                    <a:lumMod val="90000"/>
                    <a:lumOff val="10000"/>
                  </a:schemeClr>
                </a:solidFill>
              </a:rPr>
              <a:t>Cool</a:t>
            </a:r>
            <a:r>
              <a:rPr lang="en-US" sz="3200" dirty="0" err="1" smtClean="0">
                <a:solidFill>
                  <a:schemeClr val="tx2">
                    <a:lumMod val="90000"/>
                    <a:lumOff val="10000"/>
                  </a:schemeClr>
                </a:solidFill>
              </a:rPr>
              <a:t>|</a:t>
            </a:r>
            <a:r>
              <a:rPr lang="en-US" sz="3200" i="1" dirty="0" err="1" smtClean="0">
                <a:solidFill>
                  <a:schemeClr val="tx2">
                    <a:lumMod val="90000"/>
                    <a:lumOff val="10000"/>
                  </a:schemeClr>
                </a:solidFill>
              </a:rPr>
              <a:t>yes</a:t>
            </a:r>
            <a:r>
              <a:rPr lang="en-US" sz="3200" dirty="0">
                <a:solidFill>
                  <a:schemeClr val="tx2">
                    <a:lumMod val="90000"/>
                    <a:lumOff val="10000"/>
                  </a:schemeClr>
                </a:solidFill>
              </a:rPr>
              <a:t>] </a:t>
            </a:r>
            <a:r>
              <a:rPr lang="en-US" sz="3200" dirty="0" smtClean="0">
                <a:solidFill>
                  <a:schemeClr val="tx2">
                    <a:lumMod val="90000"/>
                    <a:lumOff val="10000"/>
                  </a:schemeClr>
                </a:solidFill>
              </a:rPr>
              <a:t>x </a:t>
            </a:r>
            <a:r>
              <a:rPr lang="en-US" sz="3200" dirty="0" err="1" smtClean="0">
                <a:solidFill>
                  <a:schemeClr val="tx2">
                    <a:lumMod val="90000"/>
                    <a:lumOff val="10000"/>
                  </a:schemeClr>
                </a:solidFill>
              </a:rPr>
              <a:t>Pr</a:t>
            </a:r>
            <a:r>
              <a:rPr lang="en-US" sz="3200" dirty="0" smtClean="0">
                <a:solidFill>
                  <a:schemeClr val="tx2">
                    <a:lumMod val="90000"/>
                    <a:lumOff val="10000"/>
                  </a:schemeClr>
                </a:solidFill>
              </a:rPr>
              <a:t>[</a:t>
            </a:r>
            <a:r>
              <a:rPr lang="en-US" sz="3200" i="1" dirty="0" smtClean="0">
                <a:solidFill>
                  <a:schemeClr val="tx2">
                    <a:lumMod val="90000"/>
                    <a:lumOff val="10000"/>
                  </a:schemeClr>
                </a:solidFill>
              </a:rPr>
              <a:t>Humidity=</a:t>
            </a:r>
            <a:r>
              <a:rPr lang="en-US" sz="3200" i="1" dirty="0" err="1" smtClean="0">
                <a:solidFill>
                  <a:schemeClr val="tx2">
                    <a:lumMod val="90000"/>
                    <a:lumOff val="10000"/>
                  </a:schemeClr>
                </a:solidFill>
              </a:rPr>
              <a:t>High</a:t>
            </a:r>
            <a:r>
              <a:rPr lang="en-US" sz="3200" dirty="0" err="1" smtClean="0">
                <a:solidFill>
                  <a:schemeClr val="tx2">
                    <a:lumMod val="90000"/>
                    <a:lumOff val="10000"/>
                  </a:schemeClr>
                </a:solidFill>
              </a:rPr>
              <a:t>|</a:t>
            </a:r>
            <a:r>
              <a:rPr lang="en-US" sz="3200" i="1" dirty="0" err="1" smtClean="0">
                <a:solidFill>
                  <a:schemeClr val="tx2">
                    <a:lumMod val="90000"/>
                    <a:lumOff val="10000"/>
                  </a:schemeClr>
                </a:solidFill>
              </a:rPr>
              <a:t>yes</a:t>
            </a:r>
            <a:r>
              <a:rPr lang="en-US" sz="3200" dirty="0">
                <a:solidFill>
                  <a:schemeClr val="tx2">
                    <a:lumMod val="90000"/>
                    <a:lumOff val="10000"/>
                  </a:schemeClr>
                </a:solidFill>
              </a:rPr>
              <a:t>] x </a:t>
            </a:r>
            <a:r>
              <a:rPr lang="en-US" sz="3200" dirty="0" err="1" smtClean="0">
                <a:solidFill>
                  <a:schemeClr val="tx2">
                    <a:lumMod val="90000"/>
                    <a:lumOff val="10000"/>
                  </a:schemeClr>
                </a:solidFill>
              </a:rPr>
              <a:t>Pr</a:t>
            </a:r>
            <a:r>
              <a:rPr lang="en-US" sz="3200" dirty="0" smtClean="0">
                <a:solidFill>
                  <a:schemeClr val="tx2">
                    <a:lumMod val="90000"/>
                    <a:lumOff val="10000"/>
                  </a:schemeClr>
                </a:solidFill>
              </a:rPr>
              <a:t>[</a:t>
            </a:r>
            <a:r>
              <a:rPr lang="en-US" sz="3200" i="1" dirty="0" smtClean="0">
                <a:solidFill>
                  <a:schemeClr val="tx2">
                    <a:lumMod val="90000"/>
                    <a:lumOff val="10000"/>
                  </a:schemeClr>
                </a:solidFill>
              </a:rPr>
              <a:t>Windy</a:t>
            </a:r>
            <a:r>
              <a:rPr lang="en-US" sz="3200" dirty="0" smtClean="0">
                <a:solidFill>
                  <a:schemeClr val="tx2">
                    <a:lumMod val="90000"/>
                    <a:lumOff val="10000"/>
                  </a:schemeClr>
                </a:solidFill>
              </a:rPr>
              <a:t>=</a:t>
            </a:r>
            <a:r>
              <a:rPr lang="en-US" sz="3200" i="1" dirty="0" err="1" smtClean="0">
                <a:solidFill>
                  <a:schemeClr val="tx2">
                    <a:lumMod val="90000"/>
                    <a:lumOff val="10000"/>
                  </a:schemeClr>
                </a:solidFill>
              </a:rPr>
              <a:t>True</a:t>
            </a:r>
            <a:r>
              <a:rPr lang="en-US" sz="3200" dirty="0" err="1" smtClean="0">
                <a:solidFill>
                  <a:schemeClr val="tx2">
                    <a:lumMod val="90000"/>
                    <a:lumOff val="10000"/>
                  </a:schemeClr>
                </a:solidFill>
              </a:rPr>
              <a:t>|</a:t>
            </a:r>
            <a:r>
              <a:rPr lang="en-US" sz="3200" i="1" dirty="0" err="1" smtClean="0">
                <a:solidFill>
                  <a:schemeClr val="tx2">
                    <a:lumMod val="90000"/>
                    <a:lumOff val="10000"/>
                  </a:schemeClr>
                </a:solidFill>
              </a:rPr>
              <a:t>yes</a:t>
            </a:r>
            <a:r>
              <a:rPr lang="en-US" sz="3200" dirty="0">
                <a:solidFill>
                  <a:schemeClr val="tx2">
                    <a:lumMod val="90000"/>
                    <a:lumOff val="10000"/>
                  </a:schemeClr>
                </a:solidFill>
              </a:rPr>
              <a:t>] x </a:t>
            </a:r>
            <a:r>
              <a:rPr lang="en-US" sz="3200" u="sng" dirty="0" err="1" smtClean="0">
                <a:solidFill>
                  <a:schemeClr val="tx2">
                    <a:lumMod val="90000"/>
                    <a:lumOff val="10000"/>
                  </a:schemeClr>
                </a:solidFill>
              </a:rPr>
              <a:t>Pr</a:t>
            </a:r>
            <a:r>
              <a:rPr lang="en-US" sz="3200" u="sng" dirty="0" smtClean="0">
                <a:solidFill>
                  <a:schemeClr val="tx2">
                    <a:lumMod val="90000"/>
                    <a:lumOff val="10000"/>
                  </a:schemeClr>
                </a:solidFill>
              </a:rPr>
              <a:t>[</a:t>
            </a:r>
            <a:r>
              <a:rPr lang="en-US" sz="3200" i="1" u="sng" dirty="0" smtClean="0">
                <a:solidFill>
                  <a:schemeClr val="tx2">
                    <a:lumMod val="90000"/>
                    <a:lumOff val="10000"/>
                  </a:schemeClr>
                </a:solidFill>
              </a:rPr>
              <a:t>yes</a:t>
            </a:r>
            <a:r>
              <a:rPr lang="en-US" sz="3200" u="sng" dirty="0" smtClean="0">
                <a:solidFill>
                  <a:schemeClr val="tx2">
                    <a:lumMod val="90000"/>
                    <a:lumOff val="10000"/>
                  </a:schemeClr>
                </a:solidFill>
              </a:rPr>
              <a:t>]</a:t>
            </a:r>
            <a:endParaRPr lang="en-US" sz="3200" dirty="0">
              <a:solidFill>
                <a:schemeClr val="tx2">
                  <a:lumMod val="90000"/>
                  <a:lumOff val="10000"/>
                </a:schemeClr>
              </a:solidFill>
            </a:endParaRPr>
          </a:p>
          <a:p>
            <a:r>
              <a:rPr lang="en-US" sz="3200" dirty="0" smtClean="0">
                <a:solidFill>
                  <a:schemeClr val="tx2">
                    <a:lumMod val="90000"/>
                    <a:lumOff val="10000"/>
                  </a:schemeClr>
                </a:solidFill>
              </a:rPr>
              <a:t>					</a:t>
            </a:r>
            <a:r>
              <a:rPr lang="en-US" sz="3200" dirty="0" err="1" smtClean="0">
                <a:solidFill>
                  <a:schemeClr val="tx2">
                    <a:lumMod val="90000"/>
                    <a:lumOff val="10000"/>
                  </a:schemeClr>
                </a:solidFill>
              </a:rPr>
              <a:t>Pr</a:t>
            </a:r>
            <a:r>
              <a:rPr lang="en-US" sz="3200" dirty="0" smtClean="0">
                <a:solidFill>
                  <a:schemeClr val="tx2">
                    <a:lumMod val="90000"/>
                    <a:lumOff val="10000"/>
                  </a:schemeClr>
                </a:solidFill>
              </a:rPr>
              <a:t>[E</a:t>
            </a:r>
            <a:r>
              <a:rPr lang="en-US" sz="3200" dirty="0">
                <a:solidFill>
                  <a:schemeClr val="tx2">
                    <a:lumMod val="90000"/>
                    <a:lumOff val="10000"/>
                  </a:schemeClr>
                </a:solidFill>
              </a:rPr>
              <a:t>]</a:t>
            </a:r>
          </a:p>
        </p:txBody>
      </p:sp>
    </p:spTree>
    <p:extLst>
      <p:ext uri="{BB962C8B-B14F-4D97-AF65-F5344CB8AC3E}">
        <p14:creationId xmlns:p14="http://schemas.microsoft.com/office/powerpoint/2010/main" val="212635788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b="1" dirty="0" smtClean="0">
                <a:solidFill>
                  <a:schemeClr val="tx2">
                    <a:lumMod val="90000"/>
                    <a:lumOff val="10000"/>
                  </a:schemeClr>
                </a:solidFill>
              </a:rPr>
              <a:t>Summary</a:t>
            </a:r>
          </a:p>
        </p:txBody>
      </p:sp>
      <p:sp>
        <p:nvSpPr>
          <p:cNvPr id="44036" name="Rectangle 3"/>
          <p:cNvSpPr>
            <a:spLocks noGrp="1" noChangeArrowheads="1"/>
          </p:cNvSpPr>
          <p:nvPr>
            <p:ph type="body" idx="1"/>
          </p:nvPr>
        </p:nvSpPr>
        <p:spPr>
          <a:xfrm>
            <a:off x="228600" y="1676400"/>
            <a:ext cx="8915400" cy="5105400"/>
          </a:xfrm>
        </p:spPr>
        <p:txBody>
          <a:bodyPr/>
          <a:lstStyle/>
          <a:p>
            <a:pPr eaLnBrk="1" hangingPunct="1"/>
            <a:r>
              <a:rPr lang="en-US" dirty="0" smtClean="0">
                <a:solidFill>
                  <a:schemeClr val="tx2">
                    <a:lumMod val="90000"/>
                    <a:lumOff val="10000"/>
                  </a:schemeClr>
                </a:solidFill>
              </a:rPr>
              <a:t>Naïve Bayes works </a:t>
            </a:r>
            <a:r>
              <a:rPr lang="en-US" dirty="0" smtClean="0">
                <a:solidFill>
                  <a:schemeClr val="tx2">
                    <a:lumMod val="90000"/>
                    <a:lumOff val="10000"/>
                  </a:schemeClr>
                </a:solidFill>
                <a:cs typeface="Times New Roman" pitchFamily="18" charset="0"/>
              </a:rPr>
              <a:t>amazingly </a:t>
            </a:r>
            <a:r>
              <a:rPr lang="en-US" dirty="0" smtClean="0">
                <a:solidFill>
                  <a:schemeClr val="tx2">
                    <a:lumMod val="90000"/>
                    <a:lumOff val="10000"/>
                  </a:schemeClr>
                </a:solidFill>
              </a:rPr>
              <a:t>well </a:t>
            </a:r>
          </a:p>
          <a:p>
            <a:pPr lvl="1" eaLnBrk="1" hangingPunct="1"/>
            <a:r>
              <a:rPr lang="en-US" dirty="0" smtClean="0">
                <a:solidFill>
                  <a:schemeClr val="tx2">
                    <a:lumMod val="90000"/>
                    <a:lumOff val="10000"/>
                  </a:schemeClr>
                </a:solidFill>
              </a:rPr>
              <a:t>Violated independence assumption</a:t>
            </a:r>
          </a:p>
          <a:p>
            <a:pPr eaLnBrk="1" hangingPunct="1"/>
            <a:r>
              <a:rPr lang="en-US" dirty="0" smtClean="0">
                <a:solidFill>
                  <a:schemeClr val="tx2">
                    <a:lumMod val="90000"/>
                    <a:lumOff val="10000"/>
                  </a:schemeClr>
                </a:solidFill>
              </a:rPr>
              <a:t>Because classification doesn’t require accurate probability estimates as long as maximum probability is assigned to correct class</a:t>
            </a:r>
          </a:p>
          <a:p>
            <a:pPr eaLnBrk="1" hangingPunct="1"/>
            <a:r>
              <a:rPr lang="en-US" dirty="0" smtClean="0">
                <a:solidFill>
                  <a:schemeClr val="tx2">
                    <a:lumMod val="90000"/>
                    <a:lumOff val="10000"/>
                  </a:schemeClr>
                </a:solidFill>
              </a:rPr>
              <a:t> Problem: Adding too many redundant attributes </a:t>
            </a:r>
          </a:p>
          <a:p>
            <a:pPr lvl="1" eaLnBrk="1" hangingPunct="1"/>
            <a:r>
              <a:rPr lang="en-US" dirty="0" smtClean="0">
                <a:solidFill>
                  <a:schemeClr val="tx2">
                    <a:lumMod val="90000"/>
                    <a:lumOff val="10000"/>
                  </a:schemeClr>
                </a:solidFill>
              </a:rPr>
              <a:t>Example: identical attributes</a:t>
            </a:r>
          </a:p>
          <a:p>
            <a:pPr eaLnBrk="1" hangingPunct="1"/>
            <a:r>
              <a:rPr lang="en-US" dirty="0" smtClean="0">
                <a:solidFill>
                  <a:schemeClr val="tx2">
                    <a:lumMod val="90000"/>
                    <a:lumOff val="10000"/>
                  </a:schemeClr>
                </a:solidFill>
              </a:rPr>
              <a:t>Conditional Probability visualization:</a:t>
            </a:r>
          </a:p>
          <a:p>
            <a:pPr marL="0" indent="0" eaLnBrk="1" hangingPunct="1">
              <a:buNone/>
            </a:pPr>
            <a:r>
              <a:rPr lang="en-US" dirty="0" smtClean="0">
                <a:solidFill>
                  <a:schemeClr val="tx2">
                    <a:lumMod val="90000"/>
                    <a:lumOff val="10000"/>
                  </a:schemeClr>
                </a:solidFill>
              </a:rPr>
              <a:t>	http</a:t>
            </a:r>
            <a:r>
              <a:rPr lang="en-US" dirty="0">
                <a:solidFill>
                  <a:schemeClr val="tx2">
                    <a:lumMod val="90000"/>
                    <a:lumOff val="10000"/>
                  </a:schemeClr>
                </a:solidFill>
              </a:rPr>
              <a:t>://setosa.io/conditional/</a:t>
            </a:r>
            <a:endParaRPr lang="en-US" dirty="0" smtClean="0">
              <a:solidFill>
                <a:schemeClr val="tx2">
                  <a:lumMod val="90000"/>
                  <a:lumOff val="10000"/>
                </a:schemeClr>
              </a:solidFill>
            </a:endParaRPr>
          </a:p>
          <a:p>
            <a:pPr eaLnBrk="1" hangingPunct="1"/>
            <a:endParaRPr lang="en-US" dirty="0" smtClean="0">
              <a:solidFill>
                <a:schemeClr val="tx2">
                  <a:lumMod val="90000"/>
                  <a:lumOff val="10000"/>
                </a:schemeClr>
              </a:solidFill>
            </a:endParaRPr>
          </a:p>
        </p:txBody>
      </p:sp>
    </p:spTree>
    <p:extLst>
      <p:ext uri="{BB962C8B-B14F-4D97-AF65-F5344CB8AC3E}">
        <p14:creationId xmlns:p14="http://schemas.microsoft.com/office/powerpoint/2010/main" val="110424739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0" y="581025"/>
            <a:ext cx="8458200" cy="762000"/>
          </a:xfrm>
        </p:spPr>
        <p:txBody>
          <a:bodyPr/>
          <a:lstStyle/>
          <a:p>
            <a:pPr eaLnBrk="1" hangingPunct="1"/>
            <a:r>
              <a:rPr lang="en-US" smtClean="0"/>
              <a:t>DECISION TREE INDUCTION</a:t>
            </a:r>
          </a:p>
        </p:txBody>
      </p:sp>
      <p:sp>
        <p:nvSpPr>
          <p:cNvPr id="45060" name="Rectangle 3"/>
          <p:cNvSpPr>
            <a:spLocks noGrp="1" noChangeArrowheads="1"/>
          </p:cNvSpPr>
          <p:nvPr>
            <p:ph type="body" idx="1"/>
          </p:nvPr>
        </p:nvSpPr>
        <p:spPr>
          <a:xfrm>
            <a:off x="381000" y="2514600"/>
            <a:ext cx="8339138" cy="5057775"/>
          </a:xfrm>
        </p:spPr>
        <p:txBody>
          <a:bodyPr/>
          <a:lstStyle/>
          <a:p>
            <a:pPr eaLnBrk="1" hangingPunct="1"/>
            <a:r>
              <a:rPr lang="en-US" smtClean="0">
                <a:cs typeface="Times New Roman" pitchFamily="18" charset="0"/>
              </a:rPr>
              <a:t>Method for approximating discrete-valued functions </a:t>
            </a:r>
          </a:p>
          <a:p>
            <a:pPr lvl="1" eaLnBrk="1" hangingPunct="1"/>
            <a:r>
              <a:rPr lang="en-US" smtClean="0">
                <a:cs typeface="Times New Roman" pitchFamily="18" charset="0"/>
              </a:rPr>
              <a:t>robust to noisy/missing data </a:t>
            </a:r>
          </a:p>
          <a:p>
            <a:pPr lvl="1" eaLnBrk="1" hangingPunct="1"/>
            <a:r>
              <a:rPr lang="en-US" smtClean="0">
                <a:cs typeface="Times New Roman" pitchFamily="18" charset="0"/>
              </a:rPr>
              <a:t>can learn non-linear relationships</a:t>
            </a:r>
          </a:p>
          <a:p>
            <a:pPr lvl="1" eaLnBrk="1" hangingPunct="1"/>
            <a:r>
              <a:rPr lang="en-US" smtClean="0">
                <a:cs typeface="Times New Roman" pitchFamily="18" charset="0"/>
              </a:rPr>
              <a:t>inductive bias towards shorter trees</a:t>
            </a:r>
          </a:p>
          <a:p>
            <a:pPr lvl="1" eaLnBrk="1" hangingPunct="1">
              <a:buFont typeface="Wingdings" pitchFamily="2" charset="2"/>
              <a:buNone/>
            </a:pPr>
            <a:endParaRPr lang="en-US" smtClean="0">
              <a:cs typeface="Times New Roman" pitchFamily="18" charset="0"/>
            </a:endParaRPr>
          </a:p>
          <a:p>
            <a:pPr eaLnBrk="1" hangingPunct="1"/>
            <a:endParaRPr lang="en-US" smtClean="0"/>
          </a:p>
        </p:txBody>
      </p:sp>
    </p:spTree>
    <p:extLst>
      <p:ext uri="{BB962C8B-B14F-4D97-AF65-F5344CB8AC3E}">
        <p14:creationId xmlns:p14="http://schemas.microsoft.com/office/powerpoint/2010/main" val="95309035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b="1" dirty="0" smtClean="0">
                <a:solidFill>
                  <a:srgbClr val="CC0000"/>
                </a:solidFill>
              </a:rPr>
              <a:t>Decision trees</a:t>
            </a:r>
          </a:p>
        </p:txBody>
      </p:sp>
      <p:sp>
        <p:nvSpPr>
          <p:cNvPr id="46084" name="Rectangle 3"/>
          <p:cNvSpPr>
            <a:spLocks noGrp="1" noChangeArrowheads="1"/>
          </p:cNvSpPr>
          <p:nvPr>
            <p:ph type="body" idx="1"/>
          </p:nvPr>
        </p:nvSpPr>
        <p:spPr>
          <a:xfrm>
            <a:off x="0" y="1676400"/>
            <a:ext cx="9144000" cy="5181600"/>
          </a:xfrm>
        </p:spPr>
        <p:txBody>
          <a:bodyPr/>
          <a:lstStyle/>
          <a:p>
            <a:pPr eaLnBrk="1" hangingPunct="1">
              <a:lnSpc>
                <a:spcPct val="90000"/>
              </a:lnSpc>
            </a:pPr>
            <a:r>
              <a:rPr lang="en-US" dirty="0" smtClean="0">
                <a:solidFill>
                  <a:schemeClr val="tx2">
                    <a:lumMod val="90000"/>
                    <a:lumOff val="10000"/>
                  </a:schemeClr>
                </a:solidFill>
              </a:rPr>
              <a:t>“Divide-and-conquer” approach </a:t>
            </a:r>
          </a:p>
          <a:p>
            <a:pPr eaLnBrk="1" hangingPunct="1">
              <a:lnSpc>
                <a:spcPct val="90000"/>
              </a:lnSpc>
            </a:pPr>
            <a:r>
              <a:rPr lang="en-US" dirty="0" smtClean="0">
                <a:solidFill>
                  <a:schemeClr val="tx2">
                    <a:lumMod val="90000"/>
                    <a:lumOff val="10000"/>
                  </a:schemeClr>
                </a:solidFill>
              </a:rPr>
              <a:t>Nodes involve testing a particular attribute</a:t>
            </a:r>
          </a:p>
          <a:p>
            <a:pPr eaLnBrk="1" hangingPunct="1">
              <a:lnSpc>
                <a:spcPct val="90000"/>
              </a:lnSpc>
            </a:pPr>
            <a:r>
              <a:rPr lang="en-US" dirty="0" smtClean="0">
                <a:solidFill>
                  <a:schemeClr val="tx2">
                    <a:lumMod val="90000"/>
                    <a:lumOff val="10000"/>
                  </a:schemeClr>
                </a:solidFill>
              </a:rPr>
              <a:t>Attribute value is compared to </a:t>
            </a:r>
          </a:p>
          <a:p>
            <a:pPr lvl="1" eaLnBrk="1" hangingPunct="1">
              <a:lnSpc>
                <a:spcPct val="90000"/>
              </a:lnSpc>
            </a:pPr>
            <a:r>
              <a:rPr lang="en-US" dirty="0" smtClean="0">
                <a:solidFill>
                  <a:schemeClr val="tx2">
                    <a:lumMod val="90000"/>
                    <a:lumOff val="10000"/>
                  </a:schemeClr>
                </a:solidFill>
              </a:rPr>
              <a:t>Constant</a:t>
            </a:r>
          </a:p>
          <a:p>
            <a:pPr lvl="1" eaLnBrk="1" hangingPunct="1">
              <a:lnSpc>
                <a:spcPct val="90000"/>
              </a:lnSpc>
            </a:pPr>
            <a:r>
              <a:rPr lang="en-US" dirty="0" smtClean="0">
                <a:solidFill>
                  <a:schemeClr val="tx2">
                    <a:lumMod val="90000"/>
                    <a:lumOff val="10000"/>
                  </a:schemeClr>
                </a:solidFill>
              </a:rPr>
              <a:t>Comparing values of two attributes</a:t>
            </a:r>
          </a:p>
          <a:p>
            <a:pPr lvl="1" eaLnBrk="1" hangingPunct="1">
              <a:lnSpc>
                <a:spcPct val="90000"/>
              </a:lnSpc>
            </a:pPr>
            <a:r>
              <a:rPr lang="en-US" dirty="0" smtClean="0">
                <a:solidFill>
                  <a:schemeClr val="tx2">
                    <a:lumMod val="90000"/>
                    <a:lumOff val="10000"/>
                  </a:schemeClr>
                </a:solidFill>
              </a:rPr>
              <a:t>Using a function of one or more attributes</a:t>
            </a:r>
          </a:p>
          <a:p>
            <a:pPr eaLnBrk="1" hangingPunct="1">
              <a:lnSpc>
                <a:spcPct val="90000"/>
              </a:lnSpc>
            </a:pPr>
            <a:r>
              <a:rPr lang="en-US" dirty="0" smtClean="0">
                <a:solidFill>
                  <a:schemeClr val="tx2">
                    <a:lumMod val="90000"/>
                    <a:lumOff val="10000"/>
                  </a:schemeClr>
                </a:solidFill>
              </a:rPr>
              <a:t>Leaves assign classification, set of classifications, or probability distribution to instances</a:t>
            </a:r>
          </a:p>
          <a:p>
            <a:pPr eaLnBrk="1" hangingPunct="1">
              <a:lnSpc>
                <a:spcPct val="90000"/>
              </a:lnSpc>
            </a:pPr>
            <a:r>
              <a:rPr lang="en-US" dirty="0" smtClean="0">
                <a:solidFill>
                  <a:schemeClr val="tx2">
                    <a:lumMod val="90000"/>
                    <a:lumOff val="10000"/>
                  </a:schemeClr>
                </a:solidFill>
              </a:rPr>
              <a:t>Unknown instance is routed down the tree</a:t>
            </a:r>
          </a:p>
          <a:p>
            <a:pPr eaLnBrk="1" hangingPunct="1">
              <a:lnSpc>
                <a:spcPct val="90000"/>
              </a:lnSpc>
            </a:pPr>
            <a:endParaRPr lang="en-US" dirty="0" smtClean="0">
              <a:solidFill>
                <a:schemeClr val="tx2">
                  <a:lumMod val="90000"/>
                  <a:lumOff val="10000"/>
                </a:schemeClr>
              </a:solidFill>
            </a:endParaRPr>
          </a:p>
        </p:txBody>
      </p:sp>
    </p:spTree>
    <p:extLst>
      <p:ext uri="{BB962C8B-B14F-4D97-AF65-F5344CB8AC3E}">
        <p14:creationId xmlns:p14="http://schemas.microsoft.com/office/powerpoint/2010/main" val="47806994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317500" y="569913"/>
            <a:ext cx="8637588" cy="762000"/>
          </a:xfrm>
        </p:spPr>
        <p:txBody>
          <a:bodyPr/>
          <a:lstStyle/>
          <a:p>
            <a:pPr eaLnBrk="1" hangingPunct="1"/>
            <a:r>
              <a:rPr lang="en-US" smtClean="0"/>
              <a:t>Decision Tree Learning</a:t>
            </a:r>
          </a:p>
        </p:txBody>
      </p:sp>
      <p:sp>
        <p:nvSpPr>
          <p:cNvPr id="47108" name="Rectangle 3"/>
          <p:cNvSpPr>
            <a:spLocks noGrp="1" noChangeArrowheads="1"/>
          </p:cNvSpPr>
          <p:nvPr>
            <p:ph type="body" idx="1"/>
          </p:nvPr>
        </p:nvSpPr>
        <p:spPr>
          <a:xfrm>
            <a:off x="0" y="1676400"/>
            <a:ext cx="8915400" cy="5029200"/>
          </a:xfrm>
        </p:spPr>
        <p:txBody>
          <a:bodyPr/>
          <a:lstStyle/>
          <a:p>
            <a:pPr lvl="1" eaLnBrk="1" hangingPunct="1">
              <a:buFont typeface="Wingdings" pitchFamily="2" charset="2"/>
              <a:buNone/>
            </a:pPr>
            <a:endParaRPr lang="en-US" smtClean="0">
              <a:cs typeface="Times New Roman" pitchFamily="18" charset="0"/>
            </a:endParaRPr>
          </a:p>
          <a:p>
            <a:pPr eaLnBrk="1" hangingPunct="1"/>
            <a:r>
              <a:rPr lang="en-US" smtClean="0">
                <a:cs typeface="Times New Roman" pitchFamily="18" charset="0"/>
              </a:rPr>
              <a:t>Applications: </a:t>
            </a:r>
          </a:p>
          <a:p>
            <a:pPr lvl="1" eaLnBrk="1" hangingPunct="1"/>
            <a:r>
              <a:rPr lang="en-US" smtClean="0">
                <a:cs typeface="Times New Roman" pitchFamily="18" charset="0"/>
              </a:rPr>
              <a:t>medical diagnosis – ex. heart disease</a:t>
            </a:r>
          </a:p>
          <a:p>
            <a:pPr lvl="1" eaLnBrk="1" hangingPunct="1"/>
            <a:r>
              <a:rPr lang="en-US" smtClean="0">
                <a:cs typeface="Times New Roman" pitchFamily="18" charset="0"/>
              </a:rPr>
              <a:t>analysis of complex chemical compounds</a:t>
            </a:r>
          </a:p>
          <a:p>
            <a:pPr lvl="1" eaLnBrk="1" hangingPunct="1"/>
            <a:r>
              <a:rPr lang="en-US" smtClean="0">
                <a:cs typeface="Times New Roman" pitchFamily="18" charset="0"/>
              </a:rPr>
              <a:t>classifying equipment malfunction</a:t>
            </a:r>
          </a:p>
          <a:p>
            <a:pPr lvl="1" eaLnBrk="1" hangingPunct="1"/>
            <a:r>
              <a:rPr lang="en-US" smtClean="0">
                <a:cs typeface="Times New Roman" pitchFamily="18" charset="0"/>
              </a:rPr>
              <a:t>risk of loan applicants</a:t>
            </a:r>
          </a:p>
          <a:p>
            <a:pPr lvl="1" eaLnBrk="1" hangingPunct="1"/>
            <a:r>
              <a:rPr lang="en-US" smtClean="0">
                <a:cs typeface="Times New Roman" pitchFamily="18" charset="0"/>
              </a:rPr>
              <a:t>Boston housing project – price prediction</a:t>
            </a:r>
          </a:p>
          <a:p>
            <a:pPr eaLnBrk="1" hangingPunct="1">
              <a:buFont typeface="Wingdings" pitchFamily="2" charset="2"/>
              <a:buNone/>
            </a:pPr>
            <a:endParaRPr lang="en-US" smtClean="0"/>
          </a:p>
        </p:txBody>
      </p:sp>
    </p:spTree>
    <p:extLst>
      <p:ext uri="{BB962C8B-B14F-4D97-AF65-F5344CB8AC3E}">
        <p14:creationId xmlns:p14="http://schemas.microsoft.com/office/powerpoint/2010/main" val="25730552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317500" y="153635"/>
            <a:ext cx="8637588" cy="1431925"/>
          </a:xfrm>
        </p:spPr>
        <p:txBody>
          <a:bodyPr/>
          <a:lstStyle/>
          <a:p>
            <a:pPr eaLnBrk="1" hangingPunct="1"/>
            <a:r>
              <a:rPr lang="en-US" b="1" dirty="0" smtClean="0">
                <a:solidFill>
                  <a:srgbClr val="AA0008"/>
                </a:solidFill>
              </a:rPr>
              <a:t>DECISION TREE FOR THE CONCEPT  “</a:t>
            </a:r>
            <a:r>
              <a:rPr lang="en-US" b="1" i="1" dirty="0" smtClean="0">
                <a:solidFill>
                  <a:srgbClr val="AA0008"/>
                </a:solidFill>
              </a:rPr>
              <a:t>Sunburn”</a:t>
            </a:r>
          </a:p>
        </p:txBody>
      </p:sp>
      <p:graphicFrame>
        <p:nvGraphicFramePr>
          <p:cNvPr id="1026" name="Object 3"/>
          <p:cNvGraphicFramePr>
            <a:graphicFrameLocks noChangeAspect="1"/>
          </p:cNvGraphicFramePr>
          <p:nvPr>
            <p:extLst>
              <p:ext uri="{D42A27DB-BD31-4B8C-83A1-F6EECF244321}">
                <p14:modId xmlns:p14="http://schemas.microsoft.com/office/powerpoint/2010/main" val="69389959"/>
              </p:ext>
            </p:extLst>
          </p:nvPr>
        </p:nvGraphicFramePr>
        <p:xfrm>
          <a:off x="76200" y="1700775"/>
          <a:ext cx="8991600" cy="4083050"/>
        </p:xfrm>
        <a:graphic>
          <a:graphicData uri="http://schemas.openxmlformats.org/presentationml/2006/ole">
            <mc:AlternateContent xmlns:mc="http://schemas.openxmlformats.org/markup-compatibility/2006">
              <mc:Choice xmlns:v="urn:schemas-microsoft-com:vml" Requires="v">
                <p:oleObj spid="_x0000_s1058" name="Worksheet" r:id="rId4" imgW="3381613" imgH="1724263" progId="Excel.Sheet.8">
                  <p:embed/>
                </p:oleObj>
              </mc:Choice>
              <mc:Fallback>
                <p:oleObj name="Worksheet" r:id="rId4" imgW="3381613" imgH="1724263"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700775"/>
                        <a:ext cx="8991600" cy="408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4150571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4294967295"/>
          </p:nvPr>
        </p:nvSpPr>
        <p:spPr>
          <a:xfrm>
            <a:off x="6108700" y="6343650"/>
            <a:ext cx="2895600" cy="457200"/>
          </a:xfrm>
          <a:prstGeom prst="rect">
            <a:avLst/>
          </a:prstGeom>
        </p:spPr>
        <p:txBody>
          <a:bodyPr/>
          <a:lstStyle/>
          <a:p>
            <a:pPr>
              <a:defRPr/>
            </a:pPr>
            <a:r>
              <a:rPr lang="en-US"/>
              <a:t>© Copyright 20010, Natasha Balac</a:t>
            </a:r>
          </a:p>
        </p:txBody>
      </p:sp>
      <p:pic>
        <p:nvPicPr>
          <p:cNvPr id="48131" name="Picture 2" descr="sunburn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52600"/>
            <a:ext cx="815340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Rectangle 3"/>
          <p:cNvSpPr>
            <a:spLocks noGrp="1" noChangeArrowheads="1"/>
          </p:cNvSpPr>
          <p:nvPr>
            <p:ph type="title"/>
          </p:nvPr>
        </p:nvSpPr>
        <p:spPr>
          <a:xfrm>
            <a:off x="317500" y="153635"/>
            <a:ext cx="8637588" cy="1431925"/>
          </a:xfrm>
          <a:noFill/>
        </p:spPr>
        <p:txBody>
          <a:bodyPr/>
          <a:lstStyle/>
          <a:p>
            <a:pPr eaLnBrk="1" hangingPunct="1"/>
            <a:r>
              <a:rPr lang="en-US" b="1" dirty="0" smtClean="0">
                <a:solidFill>
                  <a:srgbClr val="AA0008"/>
                </a:solidFill>
              </a:rPr>
              <a:t>DECISION TREE FOR THE CONCEPT “</a:t>
            </a:r>
            <a:r>
              <a:rPr lang="en-US" b="1" i="1" dirty="0" smtClean="0">
                <a:solidFill>
                  <a:srgbClr val="AA0008"/>
                </a:solidFill>
              </a:rPr>
              <a:t>Sunburn”</a:t>
            </a:r>
          </a:p>
        </p:txBody>
      </p:sp>
    </p:spTree>
    <p:extLst>
      <p:ext uri="{BB962C8B-B14F-4D97-AF65-F5344CB8AC3E}">
        <p14:creationId xmlns:p14="http://schemas.microsoft.com/office/powerpoint/2010/main" val="18535242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0" y="0"/>
            <a:ext cx="9144000" cy="4781550"/>
          </a:xfrm>
        </p:spPr>
        <p:txBody>
          <a:bodyPr/>
          <a:lstStyle/>
          <a:p>
            <a:pPr eaLnBrk="1" hangingPunct="1"/>
            <a:r>
              <a:rPr lang="en-US" smtClean="0">
                <a:solidFill>
                  <a:srgbClr val="FFFF66"/>
                </a:solidFill>
              </a:rPr>
              <a:t/>
            </a:r>
            <a:br>
              <a:rPr lang="en-US" smtClean="0">
                <a:solidFill>
                  <a:srgbClr val="FFFF66"/>
                </a:solidFill>
              </a:rPr>
            </a:br>
            <a:r>
              <a:rPr lang="en-US" smtClean="0">
                <a:solidFill>
                  <a:srgbClr val="CC0000"/>
                </a:solidFill>
              </a:rPr>
              <a:t>Knowledge Representation</a:t>
            </a:r>
            <a:r>
              <a:rPr lang="en-US" smtClean="0">
                <a:solidFill>
                  <a:srgbClr val="FF9966"/>
                </a:solidFill>
              </a:rPr>
              <a:t/>
            </a:r>
            <a:br>
              <a:rPr lang="en-US" smtClean="0">
                <a:solidFill>
                  <a:srgbClr val="FF9966"/>
                </a:solidFill>
              </a:rPr>
            </a:br>
            <a:r>
              <a:rPr lang="en-US" smtClean="0">
                <a:solidFill>
                  <a:srgbClr val="FF9966"/>
                </a:solidFill>
              </a:rPr>
              <a:t/>
            </a:r>
            <a:br>
              <a:rPr lang="en-US" smtClean="0">
                <a:solidFill>
                  <a:srgbClr val="FF9966"/>
                </a:solidFill>
              </a:rPr>
            </a:br>
            <a:r>
              <a:rPr lang="en-US" smtClean="0">
                <a:solidFill>
                  <a:srgbClr val="FF9966"/>
                </a:solidFill>
              </a:rPr>
              <a:t/>
            </a:r>
            <a:br>
              <a:rPr lang="en-US" smtClean="0">
                <a:solidFill>
                  <a:srgbClr val="FF9966"/>
                </a:solidFill>
              </a:rPr>
            </a:br>
            <a:r>
              <a:rPr lang="en-US" smtClean="0">
                <a:solidFill>
                  <a:schemeClr val="tx1"/>
                </a:solidFill>
              </a:rPr>
              <a:t>Input: </a:t>
            </a:r>
            <a:br>
              <a:rPr lang="en-US" smtClean="0">
                <a:solidFill>
                  <a:schemeClr val="tx1"/>
                </a:solidFill>
              </a:rPr>
            </a:br>
            <a:r>
              <a:rPr lang="en-US" smtClean="0">
                <a:solidFill>
                  <a:schemeClr val="tx1"/>
                </a:solidFill>
              </a:rPr>
              <a:t>Concepts, Instances, Attributes</a:t>
            </a:r>
            <a:r>
              <a:rPr lang="en-US" smtClean="0">
                <a:solidFill>
                  <a:srgbClr val="3333CC"/>
                </a:solidFill>
              </a:rPr>
              <a:t/>
            </a:r>
            <a:br>
              <a:rPr lang="en-US" smtClean="0">
                <a:solidFill>
                  <a:srgbClr val="3333CC"/>
                </a:solidFill>
              </a:rPr>
            </a:br>
            <a:endParaRPr lang="en-US" smtClean="0">
              <a:solidFill>
                <a:srgbClr val="FFFF66"/>
              </a:solidFill>
            </a:endParaRPr>
          </a:p>
        </p:txBody>
      </p:sp>
    </p:spTree>
    <p:extLst>
      <p:ext uri="{BB962C8B-B14F-4D97-AF65-F5344CB8AC3E}">
        <p14:creationId xmlns:p14="http://schemas.microsoft.com/office/powerpoint/2010/main" val="249285995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ChangeArrowheads="1"/>
          </p:cNvSpPr>
          <p:nvPr/>
        </p:nvSpPr>
        <p:spPr bwMode="auto">
          <a:xfrm>
            <a:off x="6934200" y="5410200"/>
            <a:ext cx="1295400" cy="8382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9156" name="Rectangle 3"/>
          <p:cNvSpPr>
            <a:spLocks noChangeArrowheads="1"/>
          </p:cNvSpPr>
          <p:nvPr/>
        </p:nvSpPr>
        <p:spPr bwMode="auto">
          <a:xfrm>
            <a:off x="4876800" y="5410200"/>
            <a:ext cx="1219200" cy="8382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9157" name="Rectangle 4"/>
          <p:cNvSpPr>
            <a:spLocks noChangeArrowheads="1"/>
          </p:cNvSpPr>
          <p:nvPr/>
        </p:nvSpPr>
        <p:spPr bwMode="auto">
          <a:xfrm>
            <a:off x="6172200" y="3886200"/>
            <a:ext cx="1676400" cy="7620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9158" name="Rectangle 5"/>
          <p:cNvSpPr>
            <a:spLocks noChangeArrowheads="1"/>
          </p:cNvSpPr>
          <p:nvPr/>
        </p:nvSpPr>
        <p:spPr bwMode="auto">
          <a:xfrm>
            <a:off x="4114800" y="3886200"/>
            <a:ext cx="1143000" cy="914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9159" name="Rectangle 6"/>
          <p:cNvSpPr>
            <a:spLocks noChangeArrowheads="1"/>
          </p:cNvSpPr>
          <p:nvPr/>
        </p:nvSpPr>
        <p:spPr bwMode="auto">
          <a:xfrm>
            <a:off x="5562600" y="2895600"/>
            <a:ext cx="1524000" cy="533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9160" name="Rectangle 7"/>
          <p:cNvSpPr>
            <a:spLocks noChangeArrowheads="1"/>
          </p:cNvSpPr>
          <p:nvPr/>
        </p:nvSpPr>
        <p:spPr bwMode="auto">
          <a:xfrm>
            <a:off x="2819400" y="1371600"/>
            <a:ext cx="2514600" cy="9906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9161" name="Rectangle 8"/>
          <p:cNvSpPr>
            <a:spLocks noChangeArrowheads="1"/>
          </p:cNvSpPr>
          <p:nvPr/>
        </p:nvSpPr>
        <p:spPr bwMode="auto">
          <a:xfrm>
            <a:off x="609600" y="3048000"/>
            <a:ext cx="1447800" cy="914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9162" name="Rectangle 9"/>
          <p:cNvSpPr>
            <a:spLocks noGrp="1" noChangeArrowheads="1"/>
          </p:cNvSpPr>
          <p:nvPr>
            <p:ph type="title"/>
          </p:nvPr>
        </p:nvSpPr>
        <p:spPr>
          <a:xfrm>
            <a:off x="317500" y="173038"/>
            <a:ext cx="8637588" cy="1311275"/>
          </a:xfrm>
        </p:spPr>
        <p:txBody>
          <a:bodyPr/>
          <a:lstStyle/>
          <a:p>
            <a:pPr eaLnBrk="1" hangingPunct="1"/>
            <a:r>
              <a:rPr lang="en-US" dirty="0" smtClean="0"/>
              <a:t>DT for Medical Diagnosis and Prognosis Heart Disease</a:t>
            </a:r>
          </a:p>
        </p:txBody>
      </p:sp>
      <p:sp>
        <p:nvSpPr>
          <p:cNvPr id="49163" name="Rectangle 10"/>
          <p:cNvSpPr>
            <a:spLocks noGrp="1" noChangeArrowheads="1"/>
          </p:cNvSpPr>
          <p:nvPr>
            <p:ph type="body" idx="1"/>
          </p:nvPr>
        </p:nvSpPr>
        <p:spPr>
          <a:xfrm>
            <a:off x="304800" y="2286000"/>
            <a:ext cx="8208963" cy="4114800"/>
          </a:xfrm>
        </p:spPr>
        <p:txBody>
          <a:bodyPr/>
          <a:lstStyle/>
          <a:p>
            <a:pPr eaLnBrk="1" hangingPunct="1">
              <a:buFont typeface="Wingdings" pitchFamily="2" charset="2"/>
              <a:buNone/>
            </a:pPr>
            <a:r>
              <a:rPr lang="en-US" dirty="0" smtClean="0"/>
              <a:t>						</a:t>
            </a:r>
            <a:endParaRPr lang="en-US" sz="2400" dirty="0" smtClean="0"/>
          </a:p>
        </p:txBody>
      </p:sp>
      <p:sp>
        <p:nvSpPr>
          <p:cNvPr id="49164" name="Text Box 11"/>
          <p:cNvSpPr txBox="1">
            <a:spLocks noChangeArrowheads="1"/>
          </p:cNvSpPr>
          <p:nvPr/>
        </p:nvSpPr>
        <p:spPr bwMode="auto">
          <a:xfrm>
            <a:off x="2819400" y="1371600"/>
            <a:ext cx="2667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20000"/>
              </a:spcBef>
              <a:buClr>
                <a:srgbClr val="AA0008"/>
              </a:buClr>
              <a:buFont typeface="Monotype Sorts" charset="2"/>
              <a:buNone/>
            </a:pPr>
            <a:r>
              <a:rPr lang="en-US" dirty="0">
                <a:solidFill>
                  <a:schemeClr val="tx1"/>
                </a:solidFill>
                <a:latin typeface="AvantGarde Medium" pitchFamily="34" charset="0"/>
              </a:rPr>
              <a:t>Minimum systolic blood  pressure over a 24-hour period following admission to the hospital</a:t>
            </a:r>
          </a:p>
          <a:p>
            <a:endParaRPr lang="en-US" b="0" dirty="0">
              <a:solidFill>
                <a:schemeClr val="tx1"/>
              </a:solidFill>
              <a:latin typeface="AvantGarde Medium" pitchFamily="34" charset="0"/>
            </a:endParaRPr>
          </a:p>
        </p:txBody>
      </p:sp>
      <p:sp>
        <p:nvSpPr>
          <p:cNvPr id="49165" name="Text Box 12"/>
          <p:cNvSpPr txBox="1">
            <a:spLocks noChangeArrowheads="1"/>
          </p:cNvSpPr>
          <p:nvPr/>
        </p:nvSpPr>
        <p:spPr bwMode="auto">
          <a:xfrm>
            <a:off x="685800" y="3124200"/>
            <a:ext cx="15240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lang="en-US" sz="1800" b="0">
                <a:solidFill>
                  <a:schemeClr val="tx1"/>
                </a:solidFill>
                <a:latin typeface="AvantGarde Medium" pitchFamily="34" charset="0"/>
              </a:rPr>
              <a:t>Class 2:</a:t>
            </a:r>
          </a:p>
          <a:p>
            <a:pPr>
              <a:spcBef>
                <a:spcPct val="50000"/>
              </a:spcBef>
            </a:pPr>
            <a:r>
              <a:rPr lang="en-US" sz="1800" b="0">
                <a:solidFill>
                  <a:schemeClr val="tx1"/>
                </a:solidFill>
                <a:latin typeface="AvantGarde Medium" pitchFamily="34" charset="0"/>
              </a:rPr>
              <a:t>Early death</a:t>
            </a:r>
          </a:p>
        </p:txBody>
      </p:sp>
      <p:sp>
        <p:nvSpPr>
          <p:cNvPr id="49166" name="Text Box 13"/>
          <p:cNvSpPr txBox="1">
            <a:spLocks noChangeArrowheads="1"/>
          </p:cNvSpPr>
          <p:nvPr/>
        </p:nvSpPr>
        <p:spPr bwMode="auto">
          <a:xfrm>
            <a:off x="5562600" y="2971800"/>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lang="en-US" b="0">
                <a:solidFill>
                  <a:schemeClr val="tx1"/>
                </a:solidFill>
                <a:latin typeface="AvantGarde Medium" pitchFamily="34" charset="0"/>
              </a:rPr>
              <a:t>Age of Patient</a:t>
            </a:r>
          </a:p>
        </p:txBody>
      </p:sp>
      <p:sp>
        <p:nvSpPr>
          <p:cNvPr id="49167" name="Text Box 14"/>
          <p:cNvSpPr txBox="1">
            <a:spLocks noChangeArrowheads="1"/>
          </p:cNvSpPr>
          <p:nvPr/>
        </p:nvSpPr>
        <p:spPr bwMode="auto">
          <a:xfrm>
            <a:off x="4114800" y="3962400"/>
            <a:ext cx="12192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lang="en-US" sz="1800" b="0">
                <a:solidFill>
                  <a:schemeClr val="tx1"/>
                </a:solidFill>
                <a:latin typeface="AvantGarde Medium" pitchFamily="34" charset="0"/>
              </a:rPr>
              <a:t>Class 1:</a:t>
            </a:r>
          </a:p>
          <a:p>
            <a:pPr>
              <a:spcBef>
                <a:spcPct val="50000"/>
              </a:spcBef>
            </a:pPr>
            <a:r>
              <a:rPr lang="en-US" sz="1800" b="0">
                <a:solidFill>
                  <a:schemeClr val="tx1"/>
                </a:solidFill>
                <a:latin typeface="AvantGarde Medium" pitchFamily="34" charset="0"/>
              </a:rPr>
              <a:t>Survivors</a:t>
            </a:r>
          </a:p>
        </p:txBody>
      </p:sp>
      <p:sp>
        <p:nvSpPr>
          <p:cNvPr id="49168" name="Text Box 15"/>
          <p:cNvSpPr txBox="1">
            <a:spLocks noChangeArrowheads="1"/>
          </p:cNvSpPr>
          <p:nvPr/>
        </p:nvSpPr>
        <p:spPr bwMode="auto">
          <a:xfrm>
            <a:off x="6172200" y="396240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lang="en-US" sz="1800" b="0">
                <a:solidFill>
                  <a:schemeClr val="tx1"/>
                </a:solidFill>
                <a:latin typeface="AvantGarde Medium" pitchFamily="34" charset="0"/>
              </a:rPr>
              <a:t>Was there sinus tachycardia?</a:t>
            </a:r>
          </a:p>
        </p:txBody>
      </p:sp>
      <p:sp>
        <p:nvSpPr>
          <p:cNvPr id="49169" name="Text Box 16"/>
          <p:cNvSpPr txBox="1">
            <a:spLocks noChangeArrowheads="1"/>
          </p:cNvSpPr>
          <p:nvPr/>
        </p:nvSpPr>
        <p:spPr bwMode="auto">
          <a:xfrm>
            <a:off x="4953000" y="5410200"/>
            <a:ext cx="14478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lang="en-US" sz="1800" b="0">
                <a:solidFill>
                  <a:schemeClr val="tx1"/>
                </a:solidFill>
                <a:latin typeface="AvantGarde Medium" pitchFamily="34" charset="0"/>
              </a:rPr>
              <a:t>Class 1:</a:t>
            </a:r>
          </a:p>
          <a:p>
            <a:pPr>
              <a:spcBef>
                <a:spcPct val="50000"/>
              </a:spcBef>
            </a:pPr>
            <a:r>
              <a:rPr lang="en-US" sz="1800" b="0">
                <a:solidFill>
                  <a:schemeClr val="tx1"/>
                </a:solidFill>
                <a:latin typeface="AvantGarde Medium" pitchFamily="34" charset="0"/>
              </a:rPr>
              <a:t>Survivors</a:t>
            </a:r>
          </a:p>
        </p:txBody>
      </p:sp>
      <p:sp>
        <p:nvSpPr>
          <p:cNvPr id="49170" name="Text Box 17"/>
          <p:cNvSpPr txBox="1">
            <a:spLocks noChangeArrowheads="1"/>
          </p:cNvSpPr>
          <p:nvPr/>
        </p:nvSpPr>
        <p:spPr bwMode="auto">
          <a:xfrm>
            <a:off x="7010400" y="5392738"/>
            <a:ext cx="16764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lang="en-US" sz="1800" b="0">
                <a:solidFill>
                  <a:schemeClr val="tx1"/>
                </a:solidFill>
                <a:latin typeface="AvantGarde Medium" pitchFamily="34" charset="0"/>
              </a:rPr>
              <a:t>Class 2:</a:t>
            </a:r>
          </a:p>
          <a:p>
            <a:pPr>
              <a:spcBef>
                <a:spcPct val="50000"/>
              </a:spcBef>
            </a:pPr>
            <a:r>
              <a:rPr lang="en-US" sz="1800" b="0">
                <a:solidFill>
                  <a:schemeClr val="tx1"/>
                </a:solidFill>
                <a:latin typeface="AvantGarde Medium" pitchFamily="34" charset="0"/>
              </a:rPr>
              <a:t>Early death</a:t>
            </a:r>
          </a:p>
        </p:txBody>
      </p:sp>
      <p:sp>
        <p:nvSpPr>
          <p:cNvPr id="49171" name="Line 18"/>
          <p:cNvSpPr>
            <a:spLocks noChangeShapeType="1"/>
          </p:cNvSpPr>
          <p:nvPr/>
        </p:nvSpPr>
        <p:spPr bwMode="auto">
          <a:xfrm flipH="1">
            <a:off x="1295400" y="2362200"/>
            <a:ext cx="259080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2" name="Line 19"/>
          <p:cNvSpPr>
            <a:spLocks noChangeShapeType="1"/>
          </p:cNvSpPr>
          <p:nvPr/>
        </p:nvSpPr>
        <p:spPr bwMode="auto">
          <a:xfrm>
            <a:off x="3886200" y="2362200"/>
            <a:ext cx="236220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3" name="Line 20"/>
          <p:cNvSpPr>
            <a:spLocks noChangeShapeType="1"/>
          </p:cNvSpPr>
          <p:nvPr/>
        </p:nvSpPr>
        <p:spPr bwMode="auto">
          <a:xfrm flipH="1">
            <a:off x="4648200" y="3429000"/>
            <a:ext cx="15240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4" name="Line 21"/>
          <p:cNvSpPr>
            <a:spLocks noChangeShapeType="1"/>
          </p:cNvSpPr>
          <p:nvPr/>
        </p:nvSpPr>
        <p:spPr bwMode="auto">
          <a:xfrm>
            <a:off x="6172200" y="3429000"/>
            <a:ext cx="8382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5" name="Line 22"/>
          <p:cNvSpPr>
            <a:spLocks noChangeShapeType="1"/>
          </p:cNvSpPr>
          <p:nvPr/>
        </p:nvSpPr>
        <p:spPr bwMode="auto">
          <a:xfrm flipH="1">
            <a:off x="5486400" y="4648200"/>
            <a:ext cx="137160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6" name="Line 23"/>
          <p:cNvSpPr>
            <a:spLocks noChangeShapeType="1"/>
          </p:cNvSpPr>
          <p:nvPr/>
        </p:nvSpPr>
        <p:spPr bwMode="auto">
          <a:xfrm>
            <a:off x="6858000" y="4648200"/>
            <a:ext cx="106680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7" name="Text Box 24"/>
          <p:cNvSpPr txBox="1">
            <a:spLocks noChangeArrowheads="1"/>
          </p:cNvSpPr>
          <p:nvPr/>
        </p:nvSpPr>
        <p:spPr bwMode="auto">
          <a:xfrm>
            <a:off x="990600" y="22860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lang="en-US" b="0">
                <a:solidFill>
                  <a:schemeClr val="tx1"/>
                </a:solidFill>
                <a:latin typeface="AvantGarde Medium" pitchFamily="34" charset="0"/>
              </a:rPr>
              <a:t>&lt;= 91</a:t>
            </a:r>
          </a:p>
        </p:txBody>
      </p:sp>
      <p:sp>
        <p:nvSpPr>
          <p:cNvPr id="49178" name="Text Box 25"/>
          <p:cNvSpPr txBox="1">
            <a:spLocks noChangeArrowheads="1"/>
          </p:cNvSpPr>
          <p:nvPr/>
        </p:nvSpPr>
        <p:spPr bwMode="auto">
          <a:xfrm>
            <a:off x="5867400" y="22098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lang="en-US" b="0">
                <a:solidFill>
                  <a:schemeClr val="tx1"/>
                </a:solidFill>
                <a:latin typeface="AvantGarde Medium" pitchFamily="34" charset="0"/>
              </a:rPr>
              <a:t>&gt; 91</a:t>
            </a:r>
          </a:p>
        </p:txBody>
      </p:sp>
      <p:sp>
        <p:nvSpPr>
          <p:cNvPr id="49179" name="Text Box 26"/>
          <p:cNvSpPr txBox="1">
            <a:spLocks noChangeArrowheads="1"/>
          </p:cNvSpPr>
          <p:nvPr/>
        </p:nvSpPr>
        <p:spPr bwMode="auto">
          <a:xfrm>
            <a:off x="3962400" y="32766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lang="en-US" b="0">
                <a:solidFill>
                  <a:schemeClr val="tx1"/>
                </a:solidFill>
                <a:latin typeface="AvantGarde Medium" pitchFamily="34" charset="0"/>
              </a:rPr>
              <a:t>&lt;=62.5</a:t>
            </a:r>
          </a:p>
        </p:txBody>
      </p:sp>
      <p:sp>
        <p:nvSpPr>
          <p:cNvPr id="49180" name="Text Box 27"/>
          <p:cNvSpPr txBox="1">
            <a:spLocks noChangeArrowheads="1"/>
          </p:cNvSpPr>
          <p:nvPr/>
        </p:nvSpPr>
        <p:spPr bwMode="auto">
          <a:xfrm>
            <a:off x="7315200" y="34290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lang="en-US" b="0">
                <a:solidFill>
                  <a:schemeClr val="tx1"/>
                </a:solidFill>
                <a:latin typeface="AvantGarde Medium" pitchFamily="34" charset="0"/>
              </a:rPr>
              <a:t>&gt;62.5</a:t>
            </a:r>
          </a:p>
        </p:txBody>
      </p:sp>
      <p:sp>
        <p:nvSpPr>
          <p:cNvPr id="49181" name="Text Box 28"/>
          <p:cNvSpPr txBox="1">
            <a:spLocks noChangeArrowheads="1"/>
          </p:cNvSpPr>
          <p:nvPr/>
        </p:nvSpPr>
        <p:spPr bwMode="auto">
          <a:xfrm>
            <a:off x="7696200" y="48006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lang="en-US" b="0">
                <a:solidFill>
                  <a:schemeClr val="tx1"/>
                </a:solidFill>
                <a:latin typeface="AvantGarde Medium" pitchFamily="34" charset="0"/>
              </a:rPr>
              <a:t>YES</a:t>
            </a:r>
          </a:p>
        </p:txBody>
      </p:sp>
      <p:sp>
        <p:nvSpPr>
          <p:cNvPr id="49182" name="Text Box 29"/>
          <p:cNvSpPr txBox="1">
            <a:spLocks noChangeArrowheads="1"/>
          </p:cNvSpPr>
          <p:nvPr/>
        </p:nvSpPr>
        <p:spPr bwMode="auto">
          <a:xfrm>
            <a:off x="5257800" y="487680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lang="en-US" b="0">
                <a:solidFill>
                  <a:schemeClr val="tx1"/>
                </a:solidFill>
                <a:latin typeface="AvantGarde Medium" pitchFamily="34" charset="0"/>
              </a:rPr>
              <a:t>NO</a:t>
            </a:r>
          </a:p>
        </p:txBody>
      </p:sp>
      <p:sp>
        <p:nvSpPr>
          <p:cNvPr id="49183" name="Text Box 30"/>
          <p:cNvSpPr txBox="1">
            <a:spLocks noChangeArrowheads="1"/>
          </p:cNvSpPr>
          <p:nvPr/>
        </p:nvSpPr>
        <p:spPr bwMode="auto">
          <a:xfrm>
            <a:off x="0" y="6324600"/>
            <a:ext cx="2362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eaLnBrk="1" hangingPunct="1">
              <a:spcBef>
                <a:spcPct val="50000"/>
              </a:spcBef>
            </a:pPr>
            <a:r>
              <a:rPr lang="en-US" sz="1200" b="0"/>
              <a:t>Beriman et. al, 1984</a:t>
            </a:r>
          </a:p>
        </p:txBody>
      </p:sp>
    </p:spTree>
    <p:extLst>
      <p:ext uri="{BB962C8B-B14F-4D97-AF65-F5344CB8AC3E}">
        <p14:creationId xmlns:p14="http://schemas.microsoft.com/office/powerpoint/2010/main" val="77520840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smtClean="0"/>
              <a:t>Occam’s Razor</a:t>
            </a:r>
          </a:p>
        </p:txBody>
      </p:sp>
      <p:sp>
        <p:nvSpPr>
          <p:cNvPr id="50180" name="Rectangle 3"/>
          <p:cNvSpPr>
            <a:spLocks noGrp="1" noChangeArrowheads="1"/>
          </p:cNvSpPr>
          <p:nvPr>
            <p:ph type="body" idx="1"/>
          </p:nvPr>
        </p:nvSpPr>
        <p:spPr/>
        <p:txBody>
          <a:bodyPr/>
          <a:lstStyle/>
          <a:p>
            <a:pPr eaLnBrk="1" hangingPunct="1"/>
            <a:r>
              <a:rPr lang="en-US" smtClean="0"/>
              <a:t>“The world is inherently simple.  Therefore the smallest decision tree that is consistent with the samples is the one that is most likely to identify unknown objects correctly”</a:t>
            </a:r>
          </a:p>
        </p:txBody>
      </p:sp>
    </p:spTree>
    <p:extLst>
      <p:ext uri="{BB962C8B-B14F-4D97-AF65-F5344CB8AC3E}">
        <p14:creationId xmlns:p14="http://schemas.microsoft.com/office/powerpoint/2010/main" val="398218955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smtClean="0"/>
              <a:t>Decisions Trees Representation</a:t>
            </a:r>
          </a:p>
        </p:txBody>
      </p:sp>
      <p:sp>
        <p:nvSpPr>
          <p:cNvPr id="51204" name="Rectangle 3"/>
          <p:cNvSpPr>
            <a:spLocks noGrp="1" noChangeArrowheads="1"/>
          </p:cNvSpPr>
          <p:nvPr>
            <p:ph type="body" idx="1"/>
          </p:nvPr>
        </p:nvSpPr>
        <p:spPr>
          <a:xfrm>
            <a:off x="0" y="1892800"/>
            <a:ext cx="8686800" cy="4965200"/>
          </a:xfrm>
        </p:spPr>
        <p:txBody>
          <a:bodyPr/>
          <a:lstStyle/>
          <a:p>
            <a:pPr eaLnBrk="1" hangingPunct="1"/>
            <a:r>
              <a:rPr lang="en-US" sz="3200" dirty="0" smtClean="0"/>
              <a:t>Each internal node tests an attribute</a:t>
            </a:r>
          </a:p>
          <a:p>
            <a:pPr eaLnBrk="1" hangingPunct="1"/>
            <a:r>
              <a:rPr lang="en-US" sz="3200" dirty="0" smtClean="0"/>
              <a:t>Each branch corresponds to attribute value </a:t>
            </a:r>
          </a:p>
          <a:p>
            <a:pPr eaLnBrk="1" hangingPunct="1"/>
            <a:r>
              <a:rPr lang="en-US" sz="3200" dirty="0" smtClean="0"/>
              <a:t>Each leaf node assigns a classification</a:t>
            </a:r>
          </a:p>
        </p:txBody>
      </p:sp>
    </p:spTree>
    <p:extLst>
      <p:ext uri="{BB962C8B-B14F-4D97-AF65-F5344CB8AC3E}">
        <p14:creationId xmlns:p14="http://schemas.microsoft.com/office/powerpoint/2010/main" val="298701080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smtClean="0"/>
              <a:t>When to Consider Decision Trees</a:t>
            </a:r>
          </a:p>
        </p:txBody>
      </p:sp>
      <p:sp>
        <p:nvSpPr>
          <p:cNvPr id="52228" name="Rectangle 3"/>
          <p:cNvSpPr>
            <a:spLocks noGrp="1" noChangeArrowheads="1"/>
          </p:cNvSpPr>
          <p:nvPr>
            <p:ph type="body" idx="1"/>
          </p:nvPr>
        </p:nvSpPr>
        <p:spPr/>
        <p:txBody>
          <a:bodyPr/>
          <a:lstStyle/>
          <a:p>
            <a:pPr eaLnBrk="1" hangingPunct="1">
              <a:lnSpc>
                <a:spcPct val="90000"/>
              </a:lnSpc>
            </a:pPr>
            <a:r>
              <a:rPr lang="en-US" dirty="0" smtClean="0"/>
              <a:t>Instances describable by attribute--value pairs </a:t>
            </a:r>
          </a:p>
          <a:p>
            <a:pPr lvl="1" eaLnBrk="1" hangingPunct="1">
              <a:lnSpc>
                <a:spcPct val="90000"/>
              </a:lnSpc>
            </a:pPr>
            <a:r>
              <a:rPr lang="en-US" sz="2400" dirty="0" smtClean="0"/>
              <a:t>each attribute takes a small number of disjoint possible values</a:t>
            </a:r>
          </a:p>
          <a:p>
            <a:pPr eaLnBrk="1" hangingPunct="1">
              <a:lnSpc>
                <a:spcPct val="90000"/>
              </a:lnSpc>
            </a:pPr>
            <a:r>
              <a:rPr lang="en-US" dirty="0" smtClean="0"/>
              <a:t>Target function has discrete output value</a:t>
            </a:r>
          </a:p>
          <a:p>
            <a:pPr eaLnBrk="1" hangingPunct="1">
              <a:lnSpc>
                <a:spcPct val="90000"/>
              </a:lnSpc>
            </a:pPr>
            <a:r>
              <a:rPr lang="en-US" dirty="0" smtClean="0"/>
              <a:t> Possibly noisy training data </a:t>
            </a:r>
          </a:p>
          <a:p>
            <a:pPr lvl="1" eaLnBrk="1" hangingPunct="1">
              <a:lnSpc>
                <a:spcPct val="90000"/>
              </a:lnSpc>
            </a:pPr>
            <a:r>
              <a:rPr lang="en-US" sz="2400" dirty="0" smtClean="0"/>
              <a:t>may contain errors</a:t>
            </a:r>
          </a:p>
          <a:p>
            <a:pPr lvl="1" eaLnBrk="1" hangingPunct="1">
              <a:lnSpc>
                <a:spcPct val="90000"/>
              </a:lnSpc>
            </a:pPr>
            <a:r>
              <a:rPr lang="en-US" sz="2400" dirty="0" smtClean="0"/>
              <a:t>may contain missing attribute values</a:t>
            </a:r>
          </a:p>
        </p:txBody>
      </p:sp>
    </p:spTree>
    <p:extLst>
      <p:ext uri="{BB962C8B-B14F-4D97-AF65-F5344CB8AC3E}">
        <p14:creationId xmlns:p14="http://schemas.microsoft.com/office/powerpoint/2010/main" val="116891892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smtClean="0"/>
              <a:t>Weather Data Set-Make the Tree!</a:t>
            </a:r>
          </a:p>
        </p:txBody>
      </p:sp>
      <p:graphicFrame>
        <p:nvGraphicFramePr>
          <p:cNvPr id="3" name="Object 2"/>
          <p:cNvGraphicFramePr>
            <a:graphicFrameLocks noChangeAspect="1"/>
          </p:cNvGraphicFramePr>
          <p:nvPr>
            <p:extLst>
              <p:ext uri="{D42A27DB-BD31-4B8C-83A1-F6EECF244321}">
                <p14:modId xmlns:p14="http://schemas.microsoft.com/office/powerpoint/2010/main" val="3051455828"/>
              </p:ext>
            </p:extLst>
          </p:nvPr>
        </p:nvGraphicFramePr>
        <p:xfrm>
          <a:off x="155575" y="1700213"/>
          <a:ext cx="8874125" cy="4478337"/>
        </p:xfrm>
        <a:graphic>
          <a:graphicData uri="http://schemas.openxmlformats.org/presentationml/2006/ole">
            <mc:AlternateContent xmlns:mc="http://schemas.openxmlformats.org/markup-compatibility/2006">
              <mc:Choice xmlns:v="urn:schemas-microsoft-com:vml" Requires="v">
                <p:oleObj spid="_x0000_s2081" name="Worksheet" r:id="rId5" imgW="4200660" imgH="3591015" progId="Excel.Sheet.8">
                  <p:embed/>
                </p:oleObj>
              </mc:Choice>
              <mc:Fallback>
                <p:oleObj name="Worksheet" r:id="rId5" imgW="4200660" imgH="3591015" progId="Excel.Sheet.8">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575" y="1700213"/>
                        <a:ext cx="8874125"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0295974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ChangeArrowheads="1"/>
          </p:cNvSpPr>
          <p:nvPr/>
        </p:nvSpPr>
        <p:spPr bwMode="auto">
          <a:xfrm>
            <a:off x="533400" y="304800"/>
            <a:ext cx="8382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eaLnBrk="0" hangingPunct="0"/>
            <a:r>
              <a:rPr lang="en-US" sz="2800">
                <a:solidFill>
                  <a:srgbClr val="AA0008"/>
                </a:solidFill>
                <a:latin typeface="Arial" pitchFamily="34" charset="0"/>
              </a:rPr>
              <a:t>DECISION TREE FOR THE CONCEPT </a:t>
            </a:r>
            <a:br>
              <a:rPr lang="en-US" sz="2800">
                <a:solidFill>
                  <a:srgbClr val="AA0008"/>
                </a:solidFill>
                <a:latin typeface="Arial" pitchFamily="34" charset="0"/>
              </a:rPr>
            </a:br>
            <a:r>
              <a:rPr lang="en-US" sz="2800">
                <a:solidFill>
                  <a:srgbClr val="AA0008"/>
                </a:solidFill>
                <a:latin typeface="Arial" pitchFamily="34" charset="0"/>
              </a:rPr>
              <a:t/>
            </a:r>
            <a:br>
              <a:rPr lang="en-US" sz="2800">
                <a:solidFill>
                  <a:srgbClr val="AA0008"/>
                </a:solidFill>
                <a:latin typeface="Arial" pitchFamily="34" charset="0"/>
              </a:rPr>
            </a:br>
            <a:r>
              <a:rPr lang="en-US" sz="2800">
                <a:solidFill>
                  <a:srgbClr val="AA0008"/>
                </a:solidFill>
                <a:latin typeface="Arial" pitchFamily="34" charset="0"/>
              </a:rPr>
              <a:t>        “</a:t>
            </a:r>
            <a:r>
              <a:rPr lang="en-US" sz="2800" i="1">
                <a:solidFill>
                  <a:srgbClr val="AA0008"/>
                </a:solidFill>
                <a:latin typeface="Andy" pitchFamily="66" charset="0"/>
              </a:rPr>
              <a:t>Play Tennis”</a:t>
            </a:r>
          </a:p>
        </p:txBody>
      </p:sp>
      <p:pic>
        <p:nvPicPr>
          <p:cNvPr id="3078" name="Picture 3" descr="DT-F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286000"/>
            <a:ext cx="4267200" cy="364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4" name="Object 4"/>
          <p:cNvGraphicFramePr>
            <a:graphicFrameLocks noChangeAspect="1"/>
          </p:cNvGraphicFramePr>
          <p:nvPr/>
        </p:nvGraphicFramePr>
        <p:xfrm>
          <a:off x="0" y="2209800"/>
          <a:ext cx="4262438" cy="3614738"/>
        </p:xfrm>
        <a:graphic>
          <a:graphicData uri="http://schemas.openxmlformats.org/presentationml/2006/ole">
            <mc:AlternateContent xmlns:mc="http://schemas.openxmlformats.org/markup-compatibility/2006">
              <mc:Choice xmlns:v="urn:schemas-microsoft-com:vml" Requires="v">
                <p:oleObj spid="_x0000_s3104" name="Worksheet" r:id="rId5" imgW="3886438" imgH="3991213" progId="Excel.Sheet.8">
                  <p:embed/>
                </p:oleObj>
              </mc:Choice>
              <mc:Fallback>
                <p:oleObj name="Worksheet" r:id="rId5" imgW="3886438" imgH="3991213"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209800"/>
                        <a:ext cx="4262438" cy="3614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79"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1800" y="1143000"/>
            <a:ext cx="1143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6"/>
          <p:cNvSpPr txBox="1">
            <a:spLocks noChangeArrowheads="1"/>
          </p:cNvSpPr>
          <p:nvPr/>
        </p:nvSpPr>
        <p:spPr bwMode="auto">
          <a:xfrm>
            <a:off x="6934200" y="632460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kumimoji="1" lang="en-US" b="0" i="1">
                <a:solidFill>
                  <a:schemeClr val="tx1"/>
                </a:solidFill>
              </a:rPr>
              <a:t>[Mitchell,1997]</a:t>
            </a:r>
          </a:p>
        </p:txBody>
      </p:sp>
      <p:sp>
        <p:nvSpPr>
          <p:cNvPr id="3081" name="Text Box 7"/>
          <p:cNvSpPr txBox="1">
            <a:spLocks noChangeArrowheads="1"/>
          </p:cNvSpPr>
          <p:nvPr/>
        </p:nvSpPr>
        <p:spPr bwMode="auto">
          <a:xfrm>
            <a:off x="0" y="6477000"/>
            <a:ext cx="1905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eaLnBrk="1" hangingPunct="1">
              <a:spcBef>
                <a:spcPct val="50000"/>
              </a:spcBef>
            </a:pPr>
            <a:r>
              <a:rPr lang="en-US" sz="1200" b="0"/>
              <a:t>Mitchell, 1997</a:t>
            </a:r>
          </a:p>
        </p:txBody>
      </p:sp>
    </p:spTree>
    <p:extLst>
      <p:ext uri="{BB962C8B-B14F-4D97-AF65-F5344CB8AC3E}">
        <p14:creationId xmlns:p14="http://schemas.microsoft.com/office/powerpoint/2010/main" val="27388506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en-US" b="1" dirty="0" smtClean="0">
                <a:solidFill>
                  <a:schemeClr val="tx2">
                    <a:lumMod val="75000"/>
                    <a:lumOff val="25000"/>
                  </a:schemeClr>
                </a:solidFill>
              </a:rPr>
              <a:t>Constructing decision trees</a:t>
            </a:r>
          </a:p>
        </p:txBody>
      </p:sp>
      <p:sp>
        <p:nvSpPr>
          <p:cNvPr id="53252" name="Rectangle 3"/>
          <p:cNvSpPr>
            <a:spLocks noGrp="1" noChangeArrowheads="1"/>
          </p:cNvSpPr>
          <p:nvPr>
            <p:ph type="body" idx="1"/>
          </p:nvPr>
        </p:nvSpPr>
        <p:spPr>
          <a:xfrm>
            <a:off x="0" y="1600200"/>
            <a:ext cx="9144000" cy="2438400"/>
          </a:xfrm>
        </p:spPr>
        <p:txBody>
          <a:bodyPr/>
          <a:lstStyle/>
          <a:p>
            <a:pPr eaLnBrk="1" hangingPunct="1"/>
            <a:r>
              <a:rPr lang="en-US" sz="2800" dirty="0" smtClean="0">
                <a:solidFill>
                  <a:schemeClr val="tx2">
                    <a:lumMod val="90000"/>
                    <a:lumOff val="10000"/>
                  </a:schemeClr>
                </a:solidFill>
              </a:rPr>
              <a:t>Normal procedure: top down in recursive divide-and-conquer fashion</a:t>
            </a:r>
          </a:p>
          <a:p>
            <a:pPr eaLnBrk="1" hangingPunct="1"/>
            <a:r>
              <a:rPr lang="en-US" sz="2800" dirty="0" smtClean="0">
                <a:solidFill>
                  <a:schemeClr val="tx2">
                    <a:lumMod val="90000"/>
                    <a:lumOff val="10000"/>
                  </a:schemeClr>
                </a:solidFill>
              </a:rPr>
              <a:t>First: attribute is selected for root node and branch is created for each possible attribute value</a:t>
            </a:r>
          </a:p>
          <a:p>
            <a:pPr eaLnBrk="1" hangingPunct="1"/>
            <a:r>
              <a:rPr lang="en-US" sz="2800" dirty="0" smtClean="0">
                <a:solidFill>
                  <a:schemeClr val="tx2">
                    <a:lumMod val="90000"/>
                    <a:lumOff val="10000"/>
                  </a:schemeClr>
                </a:solidFill>
              </a:rPr>
              <a:t>Then: the instances are split into subsets (one for each branch extending from the node)</a:t>
            </a:r>
          </a:p>
          <a:p>
            <a:pPr eaLnBrk="1" hangingPunct="1"/>
            <a:r>
              <a:rPr lang="en-US" sz="2800" dirty="0" smtClean="0">
                <a:solidFill>
                  <a:schemeClr val="tx2">
                    <a:lumMod val="90000"/>
                    <a:lumOff val="10000"/>
                  </a:schemeClr>
                </a:solidFill>
              </a:rPr>
              <a:t>Finally: procedure is repeated recursively for each branch, using only instances that reach the branch</a:t>
            </a:r>
          </a:p>
          <a:p>
            <a:pPr eaLnBrk="1" hangingPunct="1"/>
            <a:r>
              <a:rPr lang="en-US" sz="2800" dirty="0" smtClean="0">
                <a:solidFill>
                  <a:schemeClr val="tx2">
                    <a:lumMod val="90000"/>
                    <a:lumOff val="10000"/>
                  </a:schemeClr>
                </a:solidFill>
              </a:rPr>
              <a:t>Process stops if all instances have the same class</a:t>
            </a:r>
          </a:p>
        </p:txBody>
      </p:sp>
    </p:spTree>
    <p:extLst>
      <p:ext uri="{BB962C8B-B14F-4D97-AF65-F5344CB8AC3E}">
        <p14:creationId xmlns:p14="http://schemas.microsoft.com/office/powerpoint/2010/main" val="420431343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smtClean="0"/>
              <a:t>Induction of Decision Trees</a:t>
            </a:r>
          </a:p>
        </p:txBody>
      </p:sp>
      <p:sp>
        <p:nvSpPr>
          <p:cNvPr id="54276" name="Rectangle 3"/>
          <p:cNvSpPr>
            <a:spLocks noGrp="1" noChangeArrowheads="1"/>
          </p:cNvSpPr>
          <p:nvPr>
            <p:ph type="body" idx="1"/>
          </p:nvPr>
        </p:nvSpPr>
        <p:spPr>
          <a:xfrm>
            <a:off x="328613" y="1941513"/>
            <a:ext cx="8815387" cy="4916487"/>
          </a:xfrm>
        </p:spPr>
        <p:txBody>
          <a:bodyPr/>
          <a:lstStyle/>
          <a:p>
            <a:pPr eaLnBrk="1" hangingPunct="1">
              <a:lnSpc>
                <a:spcPct val="90000"/>
              </a:lnSpc>
            </a:pPr>
            <a:r>
              <a:rPr lang="en-US" smtClean="0"/>
              <a:t>Top-down Method</a:t>
            </a:r>
          </a:p>
          <a:p>
            <a:pPr eaLnBrk="1" hangingPunct="1">
              <a:lnSpc>
                <a:spcPct val="90000"/>
              </a:lnSpc>
            </a:pPr>
            <a:r>
              <a:rPr lang="en-US" smtClean="0"/>
              <a:t>Main loop: </a:t>
            </a:r>
          </a:p>
          <a:p>
            <a:pPr lvl="1" eaLnBrk="1" hangingPunct="1">
              <a:lnSpc>
                <a:spcPct val="90000"/>
              </a:lnSpc>
            </a:pPr>
            <a:r>
              <a:rPr lang="en-US" smtClean="0"/>
              <a:t>A pick the ``best'' decision attribute for next node </a:t>
            </a:r>
          </a:p>
          <a:p>
            <a:pPr lvl="1" eaLnBrk="1" hangingPunct="1">
              <a:lnSpc>
                <a:spcPct val="90000"/>
              </a:lnSpc>
            </a:pPr>
            <a:r>
              <a:rPr lang="en-US" smtClean="0"/>
              <a:t>Assign A as decision- split value attribute for node </a:t>
            </a:r>
          </a:p>
          <a:p>
            <a:pPr lvl="1" eaLnBrk="1" hangingPunct="1">
              <a:lnSpc>
                <a:spcPct val="90000"/>
              </a:lnSpc>
            </a:pPr>
            <a:r>
              <a:rPr lang="en-US" smtClean="0"/>
              <a:t>For each value of A, create new descendant of  node</a:t>
            </a:r>
          </a:p>
          <a:p>
            <a:pPr lvl="1" eaLnBrk="1" hangingPunct="1">
              <a:lnSpc>
                <a:spcPct val="90000"/>
              </a:lnSpc>
            </a:pPr>
            <a:r>
              <a:rPr lang="en-US" smtClean="0"/>
              <a:t>Sort training examples to leaf nodes </a:t>
            </a:r>
          </a:p>
          <a:p>
            <a:pPr lvl="1" eaLnBrk="1" hangingPunct="1">
              <a:lnSpc>
                <a:spcPct val="90000"/>
              </a:lnSpc>
            </a:pPr>
            <a:r>
              <a:rPr lang="en-US" smtClean="0"/>
              <a:t>If training examples perfectly classified, </a:t>
            </a:r>
          </a:p>
          <a:p>
            <a:pPr lvl="2" eaLnBrk="1" hangingPunct="1">
              <a:lnSpc>
                <a:spcPct val="90000"/>
              </a:lnSpc>
            </a:pPr>
            <a:r>
              <a:rPr lang="en-US" smtClean="0"/>
              <a:t>Then  STOP </a:t>
            </a:r>
          </a:p>
          <a:p>
            <a:pPr lvl="2" eaLnBrk="1" hangingPunct="1">
              <a:lnSpc>
                <a:spcPct val="90000"/>
              </a:lnSpc>
            </a:pPr>
            <a:r>
              <a:rPr lang="en-US" smtClean="0"/>
              <a:t>Else iterate over new leaf nodes </a:t>
            </a:r>
          </a:p>
        </p:txBody>
      </p:sp>
    </p:spTree>
    <p:extLst>
      <p:ext uri="{BB962C8B-B14F-4D97-AF65-F5344CB8AC3E}">
        <p14:creationId xmlns:p14="http://schemas.microsoft.com/office/powerpoint/2010/main" val="2387494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smtClean="0"/>
              <a:t>Which is the best attribute?</a:t>
            </a:r>
          </a:p>
        </p:txBody>
      </p:sp>
      <p:pic>
        <p:nvPicPr>
          <p:cNvPr id="55300"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0" y="1470345"/>
            <a:ext cx="9144000" cy="4583112"/>
          </a:xfrm>
        </p:spPr>
      </p:pic>
    </p:spTree>
    <p:extLst>
      <p:ext uri="{BB962C8B-B14F-4D97-AF65-F5344CB8AC3E}">
        <p14:creationId xmlns:p14="http://schemas.microsoft.com/office/powerpoint/2010/main" val="312585123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en-US" b="1" dirty="0" smtClean="0">
                <a:solidFill>
                  <a:schemeClr val="tx2">
                    <a:lumMod val="90000"/>
                    <a:lumOff val="10000"/>
                  </a:schemeClr>
                </a:solidFill>
              </a:rPr>
              <a:t>Attribute selection</a:t>
            </a:r>
          </a:p>
        </p:txBody>
      </p:sp>
      <p:sp>
        <p:nvSpPr>
          <p:cNvPr id="56324" name="Rectangle 3"/>
          <p:cNvSpPr>
            <a:spLocks noGrp="1" noChangeArrowheads="1"/>
          </p:cNvSpPr>
          <p:nvPr>
            <p:ph type="body" idx="1"/>
          </p:nvPr>
        </p:nvSpPr>
        <p:spPr>
          <a:xfrm>
            <a:off x="152400" y="1752600"/>
            <a:ext cx="8991600" cy="5105400"/>
          </a:xfrm>
        </p:spPr>
        <p:txBody>
          <a:bodyPr/>
          <a:lstStyle/>
          <a:p>
            <a:pPr eaLnBrk="1" hangingPunct="1"/>
            <a:r>
              <a:rPr lang="en-US" smtClean="0">
                <a:solidFill>
                  <a:schemeClr val="tx2"/>
                </a:solidFill>
              </a:rPr>
              <a:t>How to choose the best attribute?</a:t>
            </a:r>
          </a:p>
          <a:p>
            <a:pPr lvl="1" eaLnBrk="1" hangingPunct="1"/>
            <a:r>
              <a:rPr lang="en-US" smtClean="0">
                <a:solidFill>
                  <a:schemeClr val="tx2"/>
                </a:solidFill>
              </a:rPr>
              <a:t>Smallest tree</a:t>
            </a:r>
          </a:p>
          <a:p>
            <a:pPr lvl="1" eaLnBrk="1" hangingPunct="1"/>
            <a:r>
              <a:rPr lang="en-US" smtClean="0">
                <a:solidFill>
                  <a:schemeClr val="tx2"/>
                </a:solidFill>
              </a:rPr>
              <a:t>Heuristic: Attribute that produces the “purest” nodes</a:t>
            </a:r>
          </a:p>
          <a:p>
            <a:pPr eaLnBrk="1" hangingPunct="1"/>
            <a:r>
              <a:rPr lang="en-US" smtClean="0">
                <a:solidFill>
                  <a:schemeClr val="tx2"/>
                </a:solidFill>
              </a:rPr>
              <a:t>Impurity criterion:</a:t>
            </a:r>
          </a:p>
          <a:p>
            <a:pPr lvl="1" eaLnBrk="1" hangingPunct="1"/>
            <a:r>
              <a:rPr lang="en-US" smtClean="0">
                <a:solidFill>
                  <a:schemeClr val="tx2"/>
                </a:solidFill>
              </a:rPr>
              <a:t>Information gain</a:t>
            </a:r>
          </a:p>
          <a:p>
            <a:pPr lvl="2" eaLnBrk="1" hangingPunct="1"/>
            <a:r>
              <a:rPr lang="en-US" smtClean="0">
                <a:solidFill>
                  <a:schemeClr val="tx2"/>
                </a:solidFill>
              </a:rPr>
              <a:t>Increases with the average purity of the subsets produced by the attribute split</a:t>
            </a:r>
          </a:p>
          <a:p>
            <a:pPr eaLnBrk="1" hangingPunct="1"/>
            <a:r>
              <a:rPr lang="en-US" smtClean="0">
                <a:solidFill>
                  <a:schemeClr val="tx2"/>
                </a:solidFill>
              </a:rPr>
              <a:t>Choose attribute that results in greatest information gain</a:t>
            </a:r>
          </a:p>
          <a:p>
            <a:pPr eaLnBrk="1" hangingPunct="1"/>
            <a:endParaRPr lang="en-US" smtClean="0">
              <a:solidFill>
                <a:schemeClr val="tx2"/>
              </a:solidFill>
            </a:endParaRPr>
          </a:p>
        </p:txBody>
      </p:sp>
    </p:spTree>
    <p:extLst>
      <p:ext uri="{BB962C8B-B14F-4D97-AF65-F5344CB8AC3E}">
        <p14:creationId xmlns:p14="http://schemas.microsoft.com/office/powerpoint/2010/main" val="414389056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b="1" smtClean="0"/>
              <a:t>Preparing for learning</a:t>
            </a:r>
            <a:endParaRPr lang="en-US" smtClean="0"/>
          </a:p>
        </p:txBody>
      </p:sp>
      <p:sp>
        <p:nvSpPr>
          <p:cNvPr id="13316" name="Rectangle 3"/>
          <p:cNvSpPr>
            <a:spLocks noGrp="1" noChangeArrowheads="1"/>
          </p:cNvSpPr>
          <p:nvPr>
            <p:ph type="body" idx="1"/>
          </p:nvPr>
        </p:nvSpPr>
        <p:spPr>
          <a:xfrm>
            <a:off x="328613" y="1752600"/>
            <a:ext cx="8208962" cy="4916488"/>
          </a:xfrm>
        </p:spPr>
        <p:txBody>
          <a:bodyPr/>
          <a:lstStyle/>
          <a:p>
            <a:pPr eaLnBrk="1" hangingPunct="1"/>
            <a:r>
              <a:rPr lang="en-US" smtClean="0">
                <a:solidFill>
                  <a:schemeClr val="tx2"/>
                </a:solidFill>
              </a:rPr>
              <a:t>Components of the input:</a:t>
            </a:r>
          </a:p>
          <a:p>
            <a:pPr lvl="1" eaLnBrk="1" hangingPunct="1"/>
            <a:r>
              <a:rPr lang="en-US" b="1" smtClean="0">
                <a:solidFill>
                  <a:schemeClr val="tx2"/>
                </a:solidFill>
              </a:rPr>
              <a:t>Concepts</a:t>
            </a:r>
            <a:r>
              <a:rPr lang="en-US" smtClean="0">
                <a:solidFill>
                  <a:schemeClr val="tx2"/>
                </a:solidFill>
              </a:rPr>
              <a:t>: kinds of things that can be learned</a:t>
            </a:r>
          </a:p>
          <a:p>
            <a:pPr lvl="2" eaLnBrk="1" hangingPunct="1"/>
            <a:r>
              <a:rPr lang="en-US" smtClean="0">
                <a:solidFill>
                  <a:schemeClr val="tx2"/>
                </a:solidFill>
              </a:rPr>
              <a:t>Intelligible and operational concept description</a:t>
            </a:r>
          </a:p>
          <a:p>
            <a:pPr lvl="1" eaLnBrk="1" hangingPunct="1"/>
            <a:r>
              <a:rPr lang="en-US" b="1" smtClean="0">
                <a:solidFill>
                  <a:schemeClr val="tx2"/>
                </a:solidFill>
              </a:rPr>
              <a:t>Instances</a:t>
            </a:r>
            <a:r>
              <a:rPr lang="en-US" smtClean="0">
                <a:solidFill>
                  <a:schemeClr val="tx2"/>
                </a:solidFill>
              </a:rPr>
              <a:t>: the individual, independent examples of a concept</a:t>
            </a:r>
          </a:p>
          <a:p>
            <a:pPr lvl="2" eaLnBrk="1" hangingPunct="1"/>
            <a:r>
              <a:rPr lang="en-US" smtClean="0">
                <a:solidFill>
                  <a:schemeClr val="tx2"/>
                </a:solidFill>
              </a:rPr>
              <a:t>More complicated forms of input are possible</a:t>
            </a:r>
          </a:p>
          <a:p>
            <a:pPr lvl="1" eaLnBrk="1" hangingPunct="1"/>
            <a:r>
              <a:rPr lang="en-US" b="1" smtClean="0">
                <a:solidFill>
                  <a:schemeClr val="tx2"/>
                </a:solidFill>
              </a:rPr>
              <a:t>Attributes</a:t>
            </a:r>
            <a:r>
              <a:rPr lang="en-US" smtClean="0">
                <a:solidFill>
                  <a:schemeClr val="tx2"/>
                </a:solidFill>
              </a:rPr>
              <a:t>: measuring aspects of an instance</a:t>
            </a:r>
          </a:p>
          <a:p>
            <a:pPr lvl="2" eaLnBrk="1" hangingPunct="1"/>
            <a:r>
              <a:rPr lang="en-US" smtClean="0">
                <a:solidFill>
                  <a:schemeClr val="tx2"/>
                </a:solidFill>
              </a:rPr>
              <a:t>Nominal and numeric </a:t>
            </a:r>
          </a:p>
          <a:p>
            <a:pPr eaLnBrk="1" hangingPunct="1"/>
            <a:r>
              <a:rPr lang="en-US" smtClean="0">
                <a:solidFill>
                  <a:schemeClr val="tx2"/>
                </a:solidFill>
              </a:rPr>
              <a:t>Practical issues: input file format </a:t>
            </a:r>
          </a:p>
          <a:p>
            <a:pPr eaLnBrk="1" hangingPunct="1"/>
            <a:endParaRPr lang="en-US" smtClean="0">
              <a:solidFill>
                <a:schemeClr val="tx2"/>
              </a:solidFill>
            </a:endParaRPr>
          </a:p>
        </p:txBody>
      </p:sp>
    </p:spTree>
    <p:extLst>
      <p:ext uri="{BB962C8B-B14F-4D97-AF65-F5344CB8AC3E}">
        <p14:creationId xmlns:p14="http://schemas.microsoft.com/office/powerpoint/2010/main" val="5198604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b="1" dirty="0" smtClean="0">
                <a:solidFill>
                  <a:schemeClr val="tx2">
                    <a:lumMod val="90000"/>
                    <a:lumOff val="10000"/>
                  </a:schemeClr>
                </a:solidFill>
              </a:rPr>
              <a:t>Computing information</a:t>
            </a:r>
          </a:p>
        </p:txBody>
      </p:sp>
      <p:sp>
        <p:nvSpPr>
          <p:cNvPr id="57348" name="Rectangle 3"/>
          <p:cNvSpPr>
            <a:spLocks noGrp="1" noChangeArrowheads="1"/>
          </p:cNvSpPr>
          <p:nvPr>
            <p:ph type="body" idx="1"/>
          </p:nvPr>
        </p:nvSpPr>
        <p:spPr>
          <a:xfrm>
            <a:off x="328613" y="1355130"/>
            <a:ext cx="8815387" cy="4114800"/>
          </a:xfrm>
        </p:spPr>
        <p:txBody>
          <a:bodyPr/>
          <a:lstStyle/>
          <a:p>
            <a:pPr eaLnBrk="1" hangingPunct="1"/>
            <a:r>
              <a:rPr lang="en-US" dirty="0" smtClean="0">
                <a:solidFill>
                  <a:schemeClr val="tx2"/>
                </a:solidFill>
              </a:rPr>
              <a:t>Information is measured in bits</a:t>
            </a:r>
          </a:p>
          <a:p>
            <a:pPr eaLnBrk="1" hangingPunct="1"/>
            <a:r>
              <a:rPr lang="en-US" dirty="0" smtClean="0">
                <a:solidFill>
                  <a:schemeClr val="tx2"/>
                </a:solidFill>
              </a:rPr>
              <a:t>Given a probability distribution, the info required to predict an event is the distribution’s entropy</a:t>
            </a:r>
          </a:p>
          <a:p>
            <a:pPr eaLnBrk="1" hangingPunct="1"/>
            <a:r>
              <a:rPr lang="en-US" dirty="0" smtClean="0">
                <a:solidFill>
                  <a:schemeClr val="tx2"/>
                </a:solidFill>
              </a:rPr>
              <a:t>Entropy gives the information required in bits (this can involve fractions of bits!)</a:t>
            </a:r>
          </a:p>
          <a:p>
            <a:pPr eaLnBrk="1" hangingPunct="1"/>
            <a:r>
              <a:rPr lang="en-US" dirty="0" smtClean="0">
                <a:solidFill>
                  <a:schemeClr val="tx2"/>
                </a:solidFill>
              </a:rPr>
              <a:t>Formula for computing the entropy:</a:t>
            </a:r>
          </a:p>
          <a:p>
            <a:pPr eaLnBrk="1" hangingPunct="1"/>
            <a:endParaRPr lang="en-US" b="1" dirty="0" smtClean="0">
              <a:solidFill>
                <a:schemeClr val="tx2"/>
              </a:solidFill>
            </a:endParaRPr>
          </a:p>
        </p:txBody>
      </p:sp>
      <p:pic>
        <p:nvPicPr>
          <p:cNvPr id="573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965200"/>
            <a:ext cx="8458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7454412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317500" y="52388"/>
            <a:ext cx="8637588" cy="1431925"/>
          </a:xfrm>
        </p:spPr>
        <p:txBody>
          <a:bodyPr/>
          <a:lstStyle/>
          <a:p>
            <a:pPr eaLnBrk="1" hangingPunct="1"/>
            <a:r>
              <a:rPr lang="en-US" dirty="0" smtClean="0">
                <a:solidFill>
                  <a:schemeClr val="tx2">
                    <a:lumMod val="90000"/>
                    <a:lumOff val="10000"/>
                  </a:schemeClr>
                </a:solidFill>
              </a:rPr>
              <a:t>Expected information for attribute “</a:t>
            </a:r>
            <a:r>
              <a:rPr lang="en-US" b="1" dirty="0" smtClean="0">
                <a:solidFill>
                  <a:schemeClr val="tx2">
                    <a:lumMod val="90000"/>
                    <a:lumOff val="10000"/>
                  </a:schemeClr>
                </a:solidFill>
              </a:rPr>
              <a:t>O</a:t>
            </a:r>
            <a:r>
              <a:rPr lang="en-US" b="1" i="1" dirty="0" smtClean="0">
                <a:solidFill>
                  <a:schemeClr val="tx2">
                    <a:lumMod val="90000"/>
                    <a:lumOff val="10000"/>
                  </a:schemeClr>
                </a:solidFill>
              </a:rPr>
              <a:t>utlook</a:t>
            </a:r>
            <a:r>
              <a:rPr lang="en-US" i="1" dirty="0" smtClean="0">
                <a:solidFill>
                  <a:schemeClr val="tx2">
                    <a:lumMod val="90000"/>
                    <a:lumOff val="10000"/>
                  </a:schemeClr>
                </a:solidFill>
              </a:rPr>
              <a:t>”</a:t>
            </a:r>
          </a:p>
        </p:txBody>
      </p:sp>
      <p:sp>
        <p:nvSpPr>
          <p:cNvPr id="58372" name="Rectangle 3"/>
          <p:cNvSpPr>
            <a:spLocks noGrp="1" noChangeArrowheads="1"/>
          </p:cNvSpPr>
          <p:nvPr>
            <p:ph type="body" idx="1"/>
          </p:nvPr>
        </p:nvSpPr>
        <p:spPr>
          <a:xfrm>
            <a:off x="328613" y="2362200"/>
            <a:ext cx="8208962" cy="3694113"/>
          </a:xfrm>
        </p:spPr>
        <p:txBody>
          <a:bodyPr/>
          <a:lstStyle/>
          <a:p>
            <a:pPr algn="ctr" eaLnBrk="1" hangingPunct="1"/>
            <a:r>
              <a:rPr lang="en-US" smtClean="0"/>
              <a:t>“</a:t>
            </a:r>
            <a:r>
              <a:rPr lang="en-US" i="1" smtClean="0"/>
              <a:t>Outlook</a:t>
            </a:r>
            <a:r>
              <a:rPr lang="en-US" smtClean="0"/>
              <a:t>” = “Sunny”</a:t>
            </a:r>
          </a:p>
          <a:p>
            <a:pPr algn="ctr" eaLnBrk="1" hangingPunct="1"/>
            <a:r>
              <a:rPr lang="en-US" smtClean="0"/>
              <a:t>“</a:t>
            </a:r>
            <a:r>
              <a:rPr lang="en-US" i="1" smtClean="0"/>
              <a:t>Outlook</a:t>
            </a:r>
            <a:r>
              <a:rPr lang="en-US" smtClean="0"/>
              <a:t>” =“Overcast”</a:t>
            </a:r>
          </a:p>
          <a:p>
            <a:pPr algn="ctr" eaLnBrk="1" hangingPunct="1"/>
            <a:r>
              <a:rPr lang="en-US" smtClean="0"/>
              <a:t>“</a:t>
            </a:r>
            <a:r>
              <a:rPr lang="en-US" i="1" smtClean="0"/>
              <a:t>Outlook</a:t>
            </a:r>
            <a:r>
              <a:rPr lang="en-US" smtClean="0"/>
              <a:t>” =“Rainy”</a:t>
            </a:r>
          </a:p>
          <a:p>
            <a:pPr algn="ctr" eaLnBrk="1" hangingPunct="1"/>
            <a:r>
              <a:rPr lang="en-US" smtClean="0"/>
              <a:t>Total expected information:</a:t>
            </a:r>
          </a:p>
          <a:p>
            <a:pPr algn="ctr" eaLnBrk="1" hangingPunct="1">
              <a:buFont typeface="Wingdings" pitchFamily="2" charset="2"/>
              <a:buNone/>
            </a:pPr>
            <a:endParaRPr lang="en-US" smtClean="0"/>
          </a:p>
        </p:txBody>
      </p:sp>
    </p:spTree>
    <p:extLst>
      <p:ext uri="{BB962C8B-B14F-4D97-AF65-F5344CB8AC3E}">
        <p14:creationId xmlns:p14="http://schemas.microsoft.com/office/powerpoint/2010/main" val="125795992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317500" y="52388"/>
            <a:ext cx="8637588" cy="1431925"/>
          </a:xfrm>
        </p:spPr>
        <p:txBody>
          <a:bodyPr/>
          <a:lstStyle/>
          <a:p>
            <a:pPr eaLnBrk="1" hangingPunct="1"/>
            <a:r>
              <a:rPr lang="en-US" b="1" dirty="0" smtClean="0">
                <a:solidFill>
                  <a:schemeClr val="tx2">
                    <a:lumMod val="90000"/>
                    <a:lumOff val="10000"/>
                  </a:schemeClr>
                </a:solidFill>
              </a:rPr>
              <a:t>Computing the information gain</a:t>
            </a:r>
          </a:p>
        </p:txBody>
      </p:sp>
      <p:sp>
        <p:nvSpPr>
          <p:cNvPr id="59396" name="Rectangle 3"/>
          <p:cNvSpPr>
            <a:spLocks noGrp="1" noChangeArrowheads="1"/>
          </p:cNvSpPr>
          <p:nvPr>
            <p:ph type="body" idx="1"/>
          </p:nvPr>
        </p:nvSpPr>
        <p:spPr>
          <a:xfrm>
            <a:off x="328613" y="1239915"/>
            <a:ext cx="8815387" cy="4109335"/>
          </a:xfrm>
        </p:spPr>
        <p:txBody>
          <a:bodyPr/>
          <a:lstStyle/>
          <a:p>
            <a:pPr eaLnBrk="1" hangingPunct="1">
              <a:lnSpc>
                <a:spcPct val="90000"/>
              </a:lnSpc>
            </a:pPr>
            <a:r>
              <a:rPr lang="en-US" sz="2800" dirty="0" smtClean="0">
                <a:solidFill>
                  <a:schemeClr val="tx2">
                    <a:lumMod val="90000"/>
                    <a:lumOff val="10000"/>
                  </a:schemeClr>
                </a:solidFill>
              </a:rPr>
              <a:t>Information gain: information before splitting – information after splitting</a:t>
            </a:r>
          </a:p>
          <a:p>
            <a:pPr eaLnBrk="1" hangingPunct="1">
              <a:lnSpc>
                <a:spcPct val="90000"/>
              </a:lnSpc>
            </a:pPr>
            <a:endParaRPr lang="en-US" sz="2800" dirty="0" smtClean="0">
              <a:solidFill>
                <a:srgbClr val="FFCC99"/>
              </a:solidFill>
            </a:endParaRPr>
          </a:p>
          <a:p>
            <a:pPr eaLnBrk="1" hangingPunct="1">
              <a:lnSpc>
                <a:spcPct val="90000"/>
              </a:lnSpc>
            </a:pPr>
            <a:r>
              <a:rPr lang="en-US" sz="2800" dirty="0" smtClean="0"/>
              <a:t>Gain(“Outlook”)=info([9,5])-info([2,3],[4,0],[3,2]) 			= 0.940-0.693 = 0.247 bits</a:t>
            </a:r>
            <a:endParaRPr lang="en-US" sz="2800" dirty="0" smtClean="0">
              <a:solidFill>
                <a:srgbClr val="CCFFCC"/>
              </a:solidFill>
            </a:endParaRPr>
          </a:p>
          <a:p>
            <a:pPr eaLnBrk="1" hangingPunct="1">
              <a:lnSpc>
                <a:spcPct val="90000"/>
              </a:lnSpc>
            </a:pPr>
            <a:r>
              <a:rPr lang="en-US" sz="2800" dirty="0" smtClean="0">
                <a:solidFill>
                  <a:schemeClr val="tx2">
                    <a:lumMod val="90000"/>
                    <a:lumOff val="10000"/>
                  </a:schemeClr>
                </a:solidFill>
              </a:rPr>
              <a:t>Information gain for attributes from weather data:</a:t>
            </a:r>
          </a:p>
          <a:p>
            <a:pPr lvl="1" eaLnBrk="1" hangingPunct="1">
              <a:lnSpc>
                <a:spcPct val="90000"/>
              </a:lnSpc>
            </a:pPr>
            <a:r>
              <a:rPr lang="en-US" sz="2400" dirty="0" smtClean="0"/>
              <a:t>Gain (“Outlook”) = 0.247 bits</a:t>
            </a:r>
          </a:p>
          <a:p>
            <a:pPr lvl="1" eaLnBrk="1" hangingPunct="1">
              <a:lnSpc>
                <a:spcPct val="90000"/>
              </a:lnSpc>
            </a:pPr>
            <a:r>
              <a:rPr lang="en-US" sz="2400" dirty="0" smtClean="0"/>
              <a:t>Gain (“Temp”) = 0.029 bits</a:t>
            </a:r>
          </a:p>
          <a:p>
            <a:pPr lvl="1" eaLnBrk="1" hangingPunct="1">
              <a:lnSpc>
                <a:spcPct val="90000"/>
              </a:lnSpc>
            </a:pPr>
            <a:r>
              <a:rPr lang="en-US" sz="2400" dirty="0" smtClean="0"/>
              <a:t>Gain (“Humidity”) = 0.152 bits</a:t>
            </a:r>
          </a:p>
          <a:p>
            <a:pPr lvl="1" eaLnBrk="1" hangingPunct="1">
              <a:lnSpc>
                <a:spcPct val="90000"/>
              </a:lnSpc>
            </a:pPr>
            <a:r>
              <a:rPr lang="en-US" sz="2400" dirty="0" smtClean="0"/>
              <a:t>Gain (“Windy”) = 0.048 bits</a:t>
            </a:r>
            <a:endParaRPr lang="en-US" sz="2400" dirty="0" smtClean="0">
              <a:solidFill>
                <a:srgbClr val="FFCC99"/>
              </a:solidFill>
            </a:endParaRPr>
          </a:p>
        </p:txBody>
      </p:sp>
    </p:spTree>
    <p:extLst>
      <p:ext uri="{BB962C8B-B14F-4D97-AF65-F5344CB8AC3E}">
        <p14:creationId xmlns:p14="http://schemas.microsoft.com/office/powerpoint/2010/main" val="7691163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en-US" smtClean="0"/>
              <a:t>Further splits</a:t>
            </a:r>
          </a:p>
        </p:txBody>
      </p:sp>
      <p:pic>
        <p:nvPicPr>
          <p:cNvPr id="60420"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28613" y="1239915"/>
            <a:ext cx="8208962" cy="4627485"/>
          </a:xfrm>
        </p:spPr>
      </p:pic>
      <p:sp>
        <p:nvSpPr>
          <p:cNvPr id="60421" name="Text Box 5"/>
          <p:cNvSpPr txBox="1">
            <a:spLocks noChangeArrowheads="1"/>
          </p:cNvSpPr>
          <p:nvPr/>
        </p:nvSpPr>
        <p:spPr bwMode="auto">
          <a:xfrm>
            <a:off x="157915" y="5810110"/>
            <a:ext cx="898608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eaLnBrk="1" hangingPunct="1">
              <a:spcBef>
                <a:spcPct val="50000"/>
              </a:spcBef>
            </a:pPr>
            <a:r>
              <a:rPr lang="en-US" sz="2000">
                <a:solidFill>
                  <a:schemeClr val="tx2"/>
                </a:solidFill>
              </a:rPr>
              <a:t>Gain (“Temp”)=0.571 bits  Gain (“Humidity”)=0.971  Gain(“Windy”)=0.020 bits</a:t>
            </a:r>
          </a:p>
        </p:txBody>
      </p:sp>
    </p:spTree>
    <p:extLst>
      <p:ext uri="{BB962C8B-B14F-4D97-AF65-F5344CB8AC3E}">
        <p14:creationId xmlns:p14="http://schemas.microsoft.com/office/powerpoint/2010/main" val="164800533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en-US" smtClean="0"/>
              <a:t>Final product</a:t>
            </a:r>
          </a:p>
        </p:txBody>
      </p:sp>
      <p:pic>
        <p:nvPicPr>
          <p:cNvPr id="61444"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76259850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en-US" b="1" dirty="0" smtClean="0">
                <a:solidFill>
                  <a:schemeClr val="tx2">
                    <a:lumMod val="75000"/>
                    <a:lumOff val="25000"/>
                  </a:schemeClr>
                </a:solidFill>
              </a:rPr>
              <a:t>Purity measure</a:t>
            </a:r>
          </a:p>
        </p:txBody>
      </p:sp>
      <p:sp>
        <p:nvSpPr>
          <p:cNvPr id="62468" name="Rectangle 3"/>
          <p:cNvSpPr>
            <a:spLocks noGrp="1" noChangeArrowheads="1"/>
          </p:cNvSpPr>
          <p:nvPr>
            <p:ph type="body" idx="1"/>
          </p:nvPr>
        </p:nvSpPr>
        <p:spPr>
          <a:xfrm>
            <a:off x="328613" y="1941513"/>
            <a:ext cx="8815387" cy="4114800"/>
          </a:xfrm>
        </p:spPr>
        <p:txBody>
          <a:bodyPr/>
          <a:lstStyle/>
          <a:p>
            <a:pPr eaLnBrk="1" hangingPunct="1"/>
            <a:r>
              <a:rPr lang="en-US" dirty="0" smtClean="0">
                <a:solidFill>
                  <a:schemeClr val="tx2"/>
                </a:solidFill>
              </a:rPr>
              <a:t>Desirable properties </a:t>
            </a:r>
          </a:p>
          <a:p>
            <a:pPr lvl="1" eaLnBrk="1" hangingPunct="1"/>
            <a:r>
              <a:rPr lang="en-US" dirty="0" smtClean="0">
                <a:solidFill>
                  <a:schemeClr val="tx2"/>
                </a:solidFill>
              </a:rPr>
              <a:t>Pure Node -&gt;  measure = zero</a:t>
            </a:r>
          </a:p>
          <a:p>
            <a:pPr lvl="1" eaLnBrk="1" hangingPunct="1"/>
            <a:r>
              <a:rPr lang="en-US" dirty="0" smtClean="0">
                <a:solidFill>
                  <a:schemeClr val="tx2"/>
                </a:solidFill>
              </a:rPr>
              <a:t>Impurity  maximal -&gt; measure = maximal</a:t>
            </a:r>
          </a:p>
          <a:p>
            <a:pPr lvl="1" eaLnBrk="1" hangingPunct="1"/>
            <a:r>
              <a:rPr lang="en-US" dirty="0" smtClean="0">
                <a:solidFill>
                  <a:schemeClr val="tx2"/>
                </a:solidFill>
              </a:rPr>
              <a:t>Multistage property </a:t>
            </a:r>
          </a:p>
          <a:p>
            <a:pPr lvl="2" eaLnBrk="1" hangingPunct="1"/>
            <a:r>
              <a:rPr lang="en-US" dirty="0" smtClean="0">
                <a:solidFill>
                  <a:schemeClr val="tx2"/>
                </a:solidFill>
              </a:rPr>
              <a:t>decisions can be made in several stages</a:t>
            </a:r>
          </a:p>
          <a:p>
            <a:pPr lvl="2" eaLnBrk="1" hangingPunct="1"/>
            <a:r>
              <a:rPr lang="en-US" dirty="0" smtClean="0">
                <a:solidFill>
                  <a:schemeClr val="tx2">
                    <a:lumMod val="90000"/>
                    <a:lumOff val="10000"/>
                  </a:schemeClr>
                </a:solidFill>
                <a:latin typeface="Times New Roman" pitchFamily="18" charset="0"/>
              </a:rPr>
              <a:t>measure([2 ,3,4])= measure([2,7])+(7/9) </a:t>
            </a:r>
            <a:r>
              <a:rPr lang="en-US" dirty="0" smtClean="0">
                <a:solidFill>
                  <a:schemeClr val="tx2">
                    <a:lumMod val="90000"/>
                    <a:lumOff val="10000"/>
                  </a:schemeClr>
                </a:solidFill>
                <a:latin typeface="Symbol" pitchFamily="18" charset="2"/>
              </a:rPr>
              <a:t>´ </a:t>
            </a:r>
            <a:r>
              <a:rPr lang="en-US" dirty="0" smtClean="0">
                <a:solidFill>
                  <a:schemeClr val="tx2">
                    <a:lumMod val="90000"/>
                    <a:lumOff val="10000"/>
                  </a:schemeClr>
                </a:solidFill>
                <a:latin typeface="Times New Roman" pitchFamily="18" charset="0"/>
              </a:rPr>
              <a:t>measure([3,4])</a:t>
            </a:r>
            <a:endParaRPr lang="en-US" dirty="0" smtClean="0">
              <a:solidFill>
                <a:schemeClr val="tx2">
                  <a:lumMod val="90000"/>
                  <a:lumOff val="10000"/>
                </a:schemeClr>
              </a:solidFill>
            </a:endParaRPr>
          </a:p>
          <a:p>
            <a:pPr eaLnBrk="1" hangingPunct="1"/>
            <a:r>
              <a:rPr lang="en-US" dirty="0" smtClean="0">
                <a:solidFill>
                  <a:schemeClr val="tx2"/>
                </a:solidFill>
              </a:rPr>
              <a:t>Entropy is the only function that satisfies all the properties</a:t>
            </a:r>
          </a:p>
          <a:p>
            <a:pPr eaLnBrk="1" hangingPunct="1"/>
            <a:endParaRPr lang="en-US" dirty="0" smtClean="0">
              <a:solidFill>
                <a:srgbClr val="FFCC99"/>
              </a:solidFill>
            </a:endParaRPr>
          </a:p>
          <a:p>
            <a:pPr eaLnBrk="1" hangingPunct="1">
              <a:buFont typeface="Wingdings" pitchFamily="2" charset="2"/>
              <a:buNone/>
            </a:pPr>
            <a:endParaRPr lang="en-US" dirty="0" smtClean="0">
              <a:solidFill>
                <a:srgbClr val="FFCC99"/>
              </a:solidFill>
            </a:endParaRPr>
          </a:p>
        </p:txBody>
      </p:sp>
    </p:spTree>
    <p:extLst>
      <p:ext uri="{BB962C8B-B14F-4D97-AF65-F5344CB8AC3E}">
        <p14:creationId xmlns:p14="http://schemas.microsoft.com/office/powerpoint/2010/main" val="180483873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n-US" b="1" dirty="0" smtClean="0">
                <a:solidFill>
                  <a:schemeClr val="tx2">
                    <a:lumMod val="75000"/>
                    <a:lumOff val="25000"/>
                  </a:schemeClr>
                </a:solidFill>
              </a:rPr>
              <a:t>Highly-branching attributes</a:t>
            </a:r>
          </a:p>
        </p:txBody>
      </p:sp>
      <p:sp>
        <p:nvSpPr>
          <p:cNvPr id="63492" name="Rectangle 3"/>
          <p:cNvSpPr>
            <a:spLocks noGrp="1" noChangeArrowheads="1"/>
          </p:cNvSpPr>
          <p:nvPr>
            <p:ph type="body" idx="1"/>
          </p:nvPr>
        </p:nvSpPr>
        <p:spPr>
          <a:xfrm>
            <a:off x="152400" y="1941513"/>
            <a:ext cx="8385175" cy="4764087"/>
          </a:xfrm>
        </p:spPr>
        <p:txBody>
          <a:bodyPr/>
          <a:lstStyle/>
          <a:p>
            <a:pPr eaLnBrk="1" hangingPunct="1"/>
            <a:r>
              <a:rPr lang="en-US" smtClean="0"/>
              <a:t>Attributes with a large number of values </a:t>
            </a:r>
          </a:p>
          <a:p>
            <a:pPr lvl="1" eaLnBrk="1" hangingPunct="1"/>
            <a:r>
              <a:rPr lang="en-US" smtClean="0"/>
              <a:t>example: ID code</a:t>
            </a:r>
          </a:p>
          <a:p>
            <a:pPr eaLnBrk="1" hangingPunct="1"/>
            <a:r>
              <a:rPr lang="en-US" smtClean="0"/>
              <a:t>Subsets more likely to be pure if there is a large number of values</a:t>
            </a:r>
          </a:p>
          <a:p>
            <a:pPr lvl="1" eaLnBrk="1" hangingPunct="1"/>
            <a:r>
              <a:rPr lang="en-US" smtClean="0"/>
              <a:t>Information gain biased towards attributes with a large number of values</a:t>
            </a:r>
          </a:p>
          <a:p>
            <a:pPr lvl="1" eaLnBrk="1" hangingPunct="1"/>
            <a:r>
              <a:rPr lang="en-US" smtClean="0"/>
              <a:t>Overfitting </a:t>
            </a:r>
          </a:p>
          <a:p>
            <a:pPr eaLnBrk="1" hangingPunct="1"/>
            <a:endParaRPr lang="en-US" smtClean="0"/>
          </a:p>
        </p:txBody>
      </p:sp>
    </p:spTree>
    <p:extLst>
      <p:ext uri="{BB962C8B-B14F-4D97-AF65-F5344CB8AC3E}">
        <p14:creationId xmlns:p14="http://schemas.microsoft.com/office/powerpoint/2010/main" val="209788062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en-US" dirty="0" smtClean="0"/>
              <a:t>New version of Weather Data</a:t>
            </a:r>
          </a:p>
        </p:txBody>
      </p:sp>
      <p:pic>
        <p:nvPicPr>
          <p:cNvPr id="64516"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34783" y="1239915"/>
            <a:ext cx="8815387" cy="5004395"/>
          </a:xfrm>
        </p:spPr>
      </p:pic>
    </p:spTree>
    <p:extLst>
      <p:ext uri="{BB962C8B-B14F-4D97-AF65-F5344CB8AC3E}">
        <p14:creationId xmlns:p14="http://schemas.microsoft.com/office/powerpoint/2010/main" val="428720596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9"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95562" y="1272855"/>
            <a:ext cx="8208963" cy="4114800"/>
          </a:xfrm>
        </p:spPr>
      </p:pic>
      <p:sp>
        <p:nvSpPr>
          <p:cNvPr id="65540" name="Text Box 5"/>
          <p:cNvSpPr txBox="1">
            <a:spLocks noChangeArrowheads="1"/>
          </p:cNvSpPr>
          <p:nvPr/>
        </p:nvSpPr>
        <p:spPr bwMode="auto">
          <a:xfrm>
            <a:off x="309045" y="5598237"/>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eaLnBrk="1" hangingPunct="1">
              <a:spcBef>
                <a:spcPct val="50000"/>
              </a:spcBef>
            </a:pPr>
            <a:r>
              <a:rPr lang="en-US" sz="2800" dirty="0">
                <a:solidFill>
                  <a:schemeClr val="tx2">
                    <a:lumMod val="75000"/>
                    <a:lumOff val="25000"/>
                  </a:schemeClr>
                </a:solidFill>
              </a:rPr>
              <a:t>Info([9,5]) = 0.940 bits</a:t>
            </a:r>
          </a:p>
        </p:txBody>
      </p:sp>
      <p:sp>
        <p:nvSpPr>
          <p:cNvPr id="65541" name="Text Box 6"/>
          <p:cNvSpPr txBox="1">
            <a:spLocks noChangeArrowheads="1"/>
          </p:cNvSpPr>
          <p:nvPr/>
        </p:nvSpPr>
        <p:spPr bwMode="auto">
          <a:xfrm>
            <a:off x="193830" y="307810"/>
            <a:ext cx="88715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lgn="ctr" eaLnBrk="1" hangingPunct="1">
              <a:spcBef>
                <a:spcPct val="50000"/>
              </a:spcBef>
            </a:pPr>
            <a:r>
              <a:rPr lang="en-US" sz="3600" i="1" dirty="0">
                <a:solidFill>
                  <a:schemeClr val="tx2">
                    <a:lumMod val="90000"/>
                    <a:lumOff val="10000"/>
                  </a:schemeClr>
                </a:solidFill>
                <a:latin typeface="+mj-lt"/>
              </a:rPr>
              <a:t>ID C</a:t>
            </a:r>
            <a:r>
              <a:rPr lang="en-US" sz="3600" i="1" dirty="0" smtClean="0">
                <a:solidFill>
                  <a:schemeClr val="tx2">
                    <a:lumMod val="90000"/>
                    <a:lumOff val="10000"/>
                  </a:schemeClr>
                </a:solidFill>
                <a:latin typeface="+mj-lt"/>
              </a:rPr>
              <a:t>ode </a:t>
            </a:r>
            <a:r>
              <a:rPr lang="en-US" sz="3600" i="1" dirty="0">
                <a:solidFill>
                  <a:schemeClr val="tx2">
                    <a:lumMod val="90000"/>
                    <a:lumOff val="10000"/>
                  </a:schemeClr>
                </a:solidFill>
                <a:latin typeface="+mj-lt"/>
              </a:rPr>
              <a:t>A</a:t>
            </a:r>
            <a:r>
              <a:rPr lang="en-US" sz="3600" i="1" dirty="0" smtClean="0">
                <a:solidFill>
                  <a:schemeClr val="tx2">
                    <a:lumMod val="90000"/>
                    <a:lumOff val="10000"/>
                  </a:schemeClr>
                </a:solidFill>
                <a:latin typeface="+mj-lt"/>
              </a:rPr>
              <a:t>ttribute </a:t>
            </a:r>
            <a:r>
              <a:rPr lang="en-US" sz="3600" i="1" dirty="0">
                <a:solidFill>
                  <a:schemeClr val="tx2">
                    <a:lumMod val="90000"/>
                    <a:lumOff val="10000"/>
                  </a:schemeClr>
                </a:solidFill>
                <a:latin typeface="+mj-lt"/>
              </a:rPr>
              <a:t>S</a:t>
            </a:r>
            <a:r>
              <a:rPr lang="en-US" sz="3600" i="1" dirty="0" smtClean="0">
                <a:solidFill>
                  <a:schemeClr val="tx2">
                    <a:lumMod val="90000"/>
                    <a:lumOff val="10000"/>
                  </a:schemeClr>
                </a:solidFill>
                <a:latin typeface="+mj-lt"/>
              </a:rPr>
              <a:t>plit</a:t>
            </a:r>
            <a:endParaRPr lang="en-US" sz="3600" i="1" dirty="0">
              <a:solidFill>
                <a:schemeClr val="tx2">
                  <a:lumMod val="90000"/>
                  <a:lumOff val="10000"/>
                </a:schemeClr>
              </a:solidFill>
              <a:latin typeface="+mj-lt"/>
            </a:endParaRPr>
          </a:p>
        </p:txBody>
      </p:sp>
    </p:spTree>
    <p:extLst>
      <p:ext uri="{BB962C8B-B14F-4D97-AF65-F5344CB8AC3E}">
        <p14:creationId xmlns:p14="http://schemas.microsoft.com/office/powerpoint/2010/main" val="284160518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en-US" b="1" dirty="0" smtClean="0">
                <a:solidFill>
                  <a:schemeClr val="tx2">
                    <a:lumMod val="75000"/>
                    <a:lumOff val="25000"/>
                  </a:schemeClr>
                </a:solidFill>
              </a:rPr>
              <a:t>Gain ratio</a:t>
            </a:r>
          </a:p>
        </p:txBody>
      </p:sp>
      <p:sp>
        <p:nvSpPr>
          <p:cNvPr id="66564" name="Rectangle 3"/>
          <p:cNvSpPr>
            <a:spLocks noGrp="1" noChangeArrowheads="1"/>
          </p:cNvSpPr>
          <p:nvPr>
            <p:ph type="body" idx="1"/>
          </p:nvPr>
        </p:nvSpPr>
        <p:spPr>
          <a:xfrm>
            <a:off x="328613" y="1941513"/>
            <a:ext cx="8815387" cy="4114800"/>
          </a:xfrm>
        </p:spPr>
        <p:txBody>
          <a:bodyPr/>
          <a:lstStyle/>
          <a:p>
            <a:pPr eaLnBrk="1" hangingPunct="1">
              <a:lnSpc>
                <a:spcPct val="90000"/>
              </a:lnSpc>
            </a:pPr>
            <a:r>
              <a:rPr lang="en-US" smtClean="0"/>
              <a:t>Modification that reduces its bias </a:t>
            </a:r>
          </a:p>
          <a:p>
            <a:pPr eaLnBrk="1" hangingPunct="1">
              <a:lnSpc>
                <a:spcPct val="90000"/>
              </a:lnSpc>
            </a:pPr>
            <a:r>
              <a:rPr lang="en-US" smtClean="0"/>
              <a:t>Takes number and size of branches into account when choosing an attribute</a:t>
            </a:r>
          </a:p>
          <a:p>
            <a:pPr lvl="1" eaLnBrk="1" hangingPunct="1">
              <a:lnSpc>
                <a:spcPct val="90000"/>
              </a:lnSpc>
            </a:pPr>
            <a:r>
              <a:rPr lang="en-US" smtClean="0"/>
              <a:t>Taking the intrinsic information of a split into account</a:t>
            </a:r>
          </a:p>
          <a:p>
            <a:pPr eaLnBrk="1" hangingPunct="1">
              <a:lnSpc>
                <a:spcPct val="90000"/>
              </a:lnSpc>
            </a:pPr>
            <a:r>
              <a:rPr lang="en-US" smtClean="0"/>
              <a:t>Intrinsic information: </a:t>
            </a:r>
          </a:p>
          <a:p>
            <a:pPr lvl="1" eaLnBrk="1" hangingPunct="1">
              <a:lnSpc>
                <a:spcPct val="90000"/>
              </a:lnSpc>
            </a:pPr>
            <a:r>
              <a:rPr lang="en-US" smtClean="0"/>
              <a:t>Entropy of distribution of instances into branches </a:t>
            </a:r>
          </a:p>
          <a:p>
            <a:pPr lvl="2" eaLnBrk="1" hangingPunct="1">
              <a:lnSpc>
                <a:spcPct val="90000"/>
              </a:lnSpc>
            </a:pPr>
            <a:r>
              <a:rPr lang="en-US" smtClean="0"/>
              <a:t>How much info do we need to tell which branch an instance belongs to</a:t>
            </a:r>
          </a:p>
          <a:p>
            <a:pPr eaLnBrk="1" hangingPunct="1">
              <a:lnSpc>
                <a:spcPct val="90000"/>
              </a:lnSpc>
            </a:pPr>
            <a:endParaRPr lang="en-US" smtClean="0">
              <a:solidFill>
                <a:srgbClr val="FFCC99"/>
              </a:solidFill>
            </a:endParaRPr>
          </a:p>
        </p:txBody>
      </p:sp>
    </p:spTree>
    <p:extLst>
      <p:ext uri="{BB962C8B-B14F-4D97-AF65-F5344CB8AC3E}">
        <p14:creationId xmlns:p14="http://schemas.microsoft.com/office/powerpoint/2010/main" val="376523262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b="1" dirty="0" smtClean="0">
                <a:solidFill>
                  <a:schemeClr val="tx2">
                    <a:lumMod val="90000"/>
                    <a:lumOff val="10000"/>
                  </a:schemeClr>
                </a:solidFill>
              </a:rPr>
              <a:t>What is a concept?</a:t>
            </a:r>
          </a:p>
        </p:txBody>
      </p:sp>
      <p:sp>
        <p:nvSpPr>
          <p:cNvPr id="14340" name="Rectangle 3"/>
          <p:cNvSpPr>
            <a:spLocks noGrp="1" noChangeArrowheads="1"/>
          </p:cNvSpPr>
          <p:nvPr>
            <p:ph type="body" idx="1"/>
          </p:nvPr>
        </p:nvSpPr>
        <p:spPr>
          <a:xfrm>
            <a:off x="0" y="1941513"/>
            <a:ext cx="9144000" cy="4916487"/>
          </a:xfrm>
        </p:spPr>
        <p:txBody>
          <a:bodyPr/>
          <a:lstStyle/>
          <a:p>
            <a:pPr eaLnBrk="1" hangingPunct="1"/>
            <a:r>
              <a:rPr lang="en-US" dirty="0" smtClean="0">
                <a:solidFill>
                  <a:schemeClr val="tx2"/>
                </a:solidFill>
              </a:rPr>
              <a:t>Concept: thing to be learned</a:t>
            </a:r>
          </a:p>
          <a:p>
            <a:pPr eaLnBrk="1" hangingPunct="1"/>
            <a:r>
              <a:rPr lang="en-US" dirty="0" smtClean="0">
                <a:solidFill>
                  <a:schemeClr val="tx2"/>
                </a:solidFill>
              </a:rPr>
              <a:t>Concept description: output of learning scheme</a:t>
            </a:r>
          </a:p>
          <a:p>
            <a:pPr eaLnBrk="1" hangingPunct="1"/>
            <a:r>
              <a:rPr lang="en-US" dirty="0" smtClean="0">
                <a:solidFill>
                  <a:schemeClr val="tx2"/>
                </a:solidFill>
              </a:rPr>
              <a:t>4 major styles of learning:</a:t>
            </a:r>
          </a:p>
          <a:p>
            <a:pPr lvl="1" eaLnBrk="1" hangingPunct="1">
              <a:buFont typeface="Wingdings" pitchFamily="2" charset="2"/>
              <a:buNone/>
            </a:pPr>
            <a:r>
              <a:rPr lang="en-US" dirty="0" smtClean="0">
                <a:solidFill>
                  <a:schemeClr val="tx2"/>
                </a:solidFill>
              </a:rPr>
              <a:t>1. Classification learning: predicting a discrete class</a:t>
            </a:r>
          </a:p>
          <a:p>
            <a:pPr lvl="1" eaLnBrk="1" hangingPunct="1">
              <a:buFont typeface="Wingdings" pitchFamily="2" charset="2"/>
              <a:buNone/>
            </a:pPr>
            <a:r>
              <a:rPr lang="en-US" dirty="0" smtClean="0">
                <a:solidFill>
                  <a:schemeClr val="tx2"/>
                </a:solidFill>
              </a:rPr>
              <a:t>2. Association learning: detecting associations between features</a:t>
            </a:r>
          </a:p>
          <a:p>
            <a:pPr lvl="1" eaLnBrk="1" hangingPunct="1">
              <a:buFont typeface="Wingdings" pitchFamily="2" charset="2"/>
              <a:buNone/>
            </a:pPr>
            <a:r>
              <a:rPr lang="en-US" dirty="0" smtClean="0">
                <a:solidFill>
                  <a:schemeClr val="tx2"/>
                </a:solidFill>
              </a:rPr>
              <a:t>3. Clustering: grouping similar instances into clusters</a:t>
            </a:r>
          </a:p>
          <a:p>
            <a:pPr lvl="1" eaLnBrk="1" hangingPunct="1">
              <a:buFont typeface="Wingdings" pitchFamily="2" charset="2"/>
              <a:buNone/>
            </a:pPr>
            <a:r>
              <a:rPr lang="en-US" dirty="0" smtClean="0">
                <a:solidFill>
                  <a:schemeClr val="tx2"/>
                </a:solidFill>
              </a:rPr>
              <a:t>4. Numeric prediction: predicting a numeric quantity</a:t>
            </a:r>
          </a:p>
          <a:p>
            <a:pPr eaLnBrk="1" hangingPunct="1"/>
            <a:endParaRPr lang="en-US" dirty="0" smtClean="0">
              <a:solidFill>
                <a:schemeClr val="tx2"/>
              </a:solidFill>
            </a:endParaRPr>
          </a:p>
        </p:txBody>
      </p:sp>
    </p:spTree>
    <p:extLst>
      <p:ext uri="{BB962C8B-B14F-4D97-AF65-F5344CB8AC3E}">
        <p14:creationId xmlns:p14="http://schemas.microsoft.com/office/powerpoint/2010/main" val="385625405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smtClean="0"/>
              <a:t>Summary</a:t>
            </a:r>
          </a:p>
        </p:txBody>
      </p:sp>
      <p:sp>
        <p:nvSpPr>
          <p:cNvPr id="69636" name="Rectangle 3"/>
          <p:cNvSpPr>
            <a:spLocks noGrp="1" noChangeArrowheads="1"/>
          </p:cNvSpPr>
          <p:nvPr>
            <p:ph type="body" idx="1"/>
          </p:nvPr>
        </p:nvSpPr>
        <p:spPr>
          <a:xfrm>
            <a:off x="328613" y="1941513"/>
            <a:ext cx="8815387" cy="4114800"/>
          </a:xfrm>
        </p:spPr>
        <p:txBody>
          <a:bodyPr/>
          <a:lstStyle/>
          <a:p>
            <a:pPr eaLnBrk="1" hangingPunct="1"/>
            <a:r>
              <a:rPr lang="en-US" dirty="0" smtClean="0">
                <a:solidFill>
                  <a:schemeClr val="tx2">
                    <a:lumMod val="90000"/>
                    <a:lumOff val="10000"/>
                  </a:schemeClr>
                </a:solidFill>
              </a:rPr>
              <a:t>Algorithm for top-down induction of decision trees</a:t>
            </a:r>
          </a:p>
          <a:p>
            <a:pPr eaLnBrk="1" hangingPunct="1"/>
            <a:r>
              <a:rPr lang="en-US" dirty="0" smtClean="0">
                <a:solidFill>
                  <a:schemeClr val="tx2">
                    <a:lumMod val="90000"/>
                    <a:lumOff val="10000"/>
                  </a:schemeClr>
                </a:solidFill>
              </a:rPr>
              <a:t>“ID3” was developed by Ross Quinlan</a:t>
            </a:r>
          </a:p>
          <a:p>
            <a:pPr eaLnBrk="1" hangingPunct="1"/>
            <a:r>
              <a:rPr lang="en-US" dirty="0" smtClean="0">
                <a:solidFill>
                  <a:schemeClr val="tx2">
                    <a:lumMod val="90000"/>
                    <a:lumOff val="10000"/>
                  </a:schemeClr>
                </a:solidFill>
              </a:rPr>
              <a:t>C4.5 incorporate </a:t>
            </a:r>
          </a:p>
          <a:p>
            <a:pPr lvl="1" eaLnBrk="1" hangingPunct="1"/>
            <a:r>
              <a:rPr lang="en-US" dirty="0" smtClean="0">
                <a:solidFill>
                  <a:schemeClr val="tx2">
                    <a:lumMod val="90000"/>
                    <a:lumOff val="10000"/>
                  </a:schemeClr>
                </a:solidFill>
              </a:rPr>
              <a:t>numeric attributes, missing values, and noisy data</a:t>
            </a:r>
          </a:p>
          <a:p>
            <a:pPr eaLnBrk="1" hangingPunct="1"/>
            <a:r>
              <a:rPr lang="en-US" dirty="0" smtClean="0">
                <a:solidFill>
                  <a:schemeClr val="tx2">
                    <a:lumMod val="90000"/>
                    <a:lumOff val="10000"/>
                  </a:schemeClr>
                </a:solidFill>
              </a:rPr>
              <a:t>CART </a:t>
            </a:r>
            <a:r>
              <a:rPr lang="en-US" dirty="0" err="1" smtClean="0">
                <a:solidFill>
                  <a:schemeClr val="tx2">
                    <a:lumMod val="90000"/>
                    <a:lumOff val="10000"/>
                  </a:schemeClr>
                </a:solidFill>
              </a:rPr>
              <a:t>Breiman</a:t>
            </a:r>
            <a:r>
              <a:rPr lang="en-US" dirty="0" smtClean="0">
                <a:solidFill>
                  <a:schemeClr val="tx2">
                    <a:lumMod val="90000"/>
                    <a:lumOff val="10000"/>
                  </a:schemeClr>
                </a:solidFill>
              </a:rPr>
              <a:t>, Friedman, </a:t>
            </a:r>
            <a:r>
              <a:rPr lang="en-US" dirty="0" err="1" smtClean="0">
                <a:solidFill>
                  <a:schemeClr val="tx2">
                    <a:lumMod val="90000"/>
                    <a:lumOff val="10000"/>
                  </a:schemeClr>
                </a:solidFill>
              </a:rPr>
              <a:t>Olshen</a:t>
            </a:r>
            <a:r>
              <a:rPr lang="en-US" dirty="0" smtClean="0">
                <a:solidFill>
                  <a:schemeClr val="tx2">
                    <a:lumMod val="90000"/>
                    <a:lumOff val="10000"/>
                  </a:schemeClr>
                </a:solidFill>
              </a:rPr>
              <a:t>, Stone</a:t>
            </a:r>
          </a:p>
          <a:p>
            <a:pPr eaLnBrk="1" hangingPunct="1"/>
            <a:r>
              <a:rPr lang="en-US" dirty="0" smtClean="0">
                <a:solidFill>
                  <a:schemeClr val="tx2">
                    <a:lumMod val="90000"/>
                    <a:lumOff val="10000"/>
                  </a:schemeClr>
                </a:solidFill>
              </a:rPr>
              <a:t>Many other …</a:t>
            </a:r>
          </a:p>
          <a:p>
            <a:pPr eaLnBrk="1" hangingPunct="1">
              <a:buFont typeface="Wingdings" pitchFamily="2" charset="2"/>
              <a:buNone/>
            </a:pPr>
            <a:endParaRPr lang="en-US" dirty="0" smtClean="0">
              <a:solidFill>
                <a:schemeClr val="tx2">
                  <a:lumMod val="90000"/>
                  <a:lumOff val="10000"/>
                </a:schemeClr>
              </a:solidFill>
            </a:endParaRPr>
          </a:p>
        </p:txBody>
      </p:sp>
    </p:spTree>
    <p:extLst>
      <p:ext uri="{BB962C8B-B14F-4D97-AF65-F5344CB8AC3E}">
        <p14:creationId xmlns:p14="http://schemas.microsoft.com/office/powerpoint/2010/main" val="66393046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en-US" smtClean="0"/>
              <a:t>Avoid Overfitting</a:t>
            </a:r>
          </a:p>
        </p:txBody>
      </p:sp>
      <p:sp>
        <p:nvSpPr>
          <p:cNvPr id="70660" name="Rectangle 3"/>
          <p:cNvSpPr>
            <a:spLocks noGrp="1" noChangeArrowheads="1"/>
          </p:cNvSpPr>
          <p:nvPr>
            <p:ph type="body" idx="1"/>
          </p:nvPr>
        </p:nvSpPr>
        <p:spPr/>
        <p:txBody>
          <a:bodyPr/>
          <a:lstStyle/>
          <a:p>
            <a:pPr eaLnBrk="1" hangingPunct="1"/>
            <a:r>
              <a:rPr lang="en-US" dirty="0" smtClean="0">
                <a:solidFill>
                  <a:schemeClr val="tx2">
                    <a:lumMod val="90000"/>
                    <a:lumOff val="10000"/>
                  </a:schemeClr>
                </a:solidFill>
              </a:rPr>
              <a:t>How can we avoid </a:t>
            </a:r>
            <a:r>
              <a:rPr lang="en-US" dirty="0" err="1" smtClean="0">
                <a:solidFill>
                  <a:schemeClr val="tx2">
                    <a:lumMod val="90000"/>
                    <a:lumOff val="10000"/>
                  </a:schemeClr>
                </a:solidFill>
              </a:rPr>
              <a:t>Overfitting</a:t>
            </a:r>
            <a:r>
              <a:rPr lang="en-US" dirty="0" smtClean="0">
                <a:solidFill>
                  <a:schemeClr val="tx2">
                    <a:lumMod val="90000"/>
                    <a:lumOff val="10000"/>
                  </a:schemeClr>
                </a:solidFill>
              </a:rPr>
              <a:t>:</a:t>
            </a:r>
          </a:p>
          <a:p>
            <a:pPr lvl="1" eaLnBrk="1" hangingPunct="1"/>
            <a:r>
              <a:rPr lang="en-US" sz="2400" dirty="0" smtClean="0">
                <a:solidFill>
                  <a:schemeClr val="tx2">
                    <a:lumMod val="90000"/>
                    <a:lumOff val="10000"/>
                  </a:schemeClr>
                </a:solidFill>
              </a:rPr>
              <a:t>Stop growing when data split not statistically significant</a:t>
            </a:r>
          </a:p>
          <a:p>
            <a:pPr lvl="1" eaLnBrk="1" hangingPunct="1"/>
            <a:r>
              <a:rPr lang="en-US" sz="2400" dirty="0" smtClean="0">
                <a:solidFill>
                  <a:schemeClr val="tx2">
                    <a:lumMod val="90000"/>
                    <a:lumOff val="10000"/>
                  </a:schemeClr>
                </a:solidFill>
              </a:rPr>
              <a:t>Grow full tree then post-prune</a:t>
            </a:r>
          </a:p>
          <a:p>
            <a:pPr eaLnBrk="1" hangingPunct="1"/>
            <a:r>
              <a:rPr lang="en-US" dirty="0" smtClean="0">
                <a:solidFill>
                  <a:schemeClr val="tx2">
                    <a:lumMod val="90000"/>
                    <a:lumOff val="10000"/>
                  </a:schemeClr>
                </a:solidFill>
              </a:rPr>
              <a:t>How to select best tree?</a:t>
            </a:r>
          </a:p>
          <a:p>
            <a:pPr lvl="1" eaLnBrk="1" hangingPunct="1"/>
            <a:r>
              <a:rPr lang="en-US" sz="2400" dirty="0" smtClean="0">
                <a:solidFill>
                  <a:schemeClr val="tx2">
                    <a:lumMod val="90000"/>
                    <a:lumOff val="10000"/>
                  </a:schemeClr>
                </a:solidFill>
              </a:rPr>
              <a:t>Measure performance over training data</a:t>
            </a:r>
          </a:p>
          <a:p>
            <a:pPr lvl="1" eaLnBrk="1" hangingPunct="1"/>
            <a:r>
              <a:rPr lang="en-US" sz="2400" dirty="0" smtClean="0">
                <a:solidFill>
                  <a:schemeClr val="tx2">
                    <a:lumMod val="90000"/>
                    <a:lumOff val="10000"/>
                  </a:schemeClr>
                </a:solidFill>
              </a:rPr>
              <a:t>Measure performance over separate validation data set</a:t>
            </a:r>
          </a:p>
          <a:p>
            <a:pPr lvl="1" eaLnBrk="1" hangingPunct="1"/>
            <a:endParaRPr lang="en-US" sz="2400" dirty="0" smtClean="0">
              <a:solidFill>
                <a:schemeClr val="tx2">
                  <a:lumMod val="90000"/>
                  <a:lumOff val="10000"/>
                </a:schemeClr>
              </a:solidFill>
            </a:endParaRPr>
          </a:p>
          <a:p>
            <a:pPr eaLnBrk="1" hangingPunct="1"/>
            <a:endParaRPr lang="en-US" dirty="0" smtClean="0">
              <a:solidFill>
                <a:schemeClr val="tx2">
                  <a:lumMod val="90000"/>
                  <a:lumOff val="10000"/>
                </a:schemeClr>
              </a:solidFill>
            </a:endParaRPr>
          </a:p>
          <a:p>
            <a:pPr eaLnBrk="1" hangingPunct="1"/>
            <a:endParaRPr lang="en-US" dirty="0" smtClean="0">
              <a:solidFill>
                <a:schemeClr val="tx2">
                  <a:lumMod val="90000"/>
                  <a:lumOff val="10000"/>
                </a:schemeClr>
              </a:solidFill>
            </a:endParaRPr>
          </a:p>
          <a:p>
            <a:pPr eaLnBrk="1" hangingPunct="1"/>
            <a:endParaRPr lang="en-US" dirty="0" smtClean="0">
              <a:solidFill>
                <a:schemeClr val="tx2">
                  <a:lumMod val="90000"/>
                  <a:lumOff val="10000"/>
                </a:schemeClr>
              </a:solidFill>
            </a:endParaRPr>
          </a:p>
        </p:txBody>
      </p:sp>
    </p:spTree>
    <p:extLst>
      <p:ext uri="{BB962C8B-B14F-4D97-AF65-F5344CB8AC3E}">
        <p14:creationId xmlns:p14="http://schemas.microsoft.com/office/powerpoint/2010/main" val="164558242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r>
              <a:rPr lang="en-US" b="1" dirty="0" smtClean="0">
                <a:solidFill>
                  <a:schemeClr val="tx2">
                    <a:lumMod val="75000"/>
                    <a:lumOff val="25000"/>
                  </a:schemeClr>
                </a:solidFill>
              </a:rPr>
              <a:t>Pruning</a:t>
            </a:r>
          </a:p>
        </p:txBody>
      </p:sp>
      <p:sp>
        <p:nvSpPr>
          <p:cNvPr id="71684" name="Rectangle 3"/>
          <p:cNvSpPr>
            <a:spLocks noGrp="1" noChangeArrowheads="1"/>
          </p:cNvSpPr>
          <p:nvPr>
            <p:ph type="body" idx="1"/>
          </p:nvPr>
        </p:nvSpPr>
        <p:spPr>
          <a:xfrm>
            <a:off x="155425" y="1585560"/>
            <a:ext cx="8815387" cy="4114800"/>
          </a:xfrm>
        </p:spPr>
        <p:txBody>
          <a:bodyPr/>
          <a:lstStyle/>
          <a:p>
            <a:pPr eaLnBrk="1" hangingPunct="1">
              <a:lnSpc>
                <a:spcPct val="90000"/>
              </a:lnSpc>
            </a:pPr>
            <a:r>
              <a:rPr lang="en-US" sz="2800" dirty="0" smtClean="0">
                <a:solidFill>
                  <a:schemeClr val="tx2">
                    <a:lumMod val="90000"/>
                    <a:lumOff val="10000"/>
                  </a:schemeClr>
                </a:solidFill>
              </a:rPr>
              <a:t>Pruning simplifies a decision tree to prevent </a:t>
            </a:r>
            <a:r>
              <a:rPr lang="en-US" sz="2800" dirty="0" err="1" smtClean="0">
                <a:solidFill>
                  <a:schemeClr val="tx2">
                    <a:lumMod val="90000"/>
                    <a:lumOff val="10000"/>
                  </a:schemeClr>
                </a:solidFill>
              </a:rPr>
              <a:t>overfitting</a:t>
            </a:r>
            <a:r>
              <a:rPr lang="en-US" sz="2800" dirty="0" smtClean="0">
                <a:solidFill>
                  <a:schemeClr val="tx2">
                    <a:lumMod val="90000"/>
                    <a:lumOff val="10000"/>
                  </a:schemeClr>
                </a:solidFill>
              </a:rPr>
              <a:t> to noise in the data</a:t>
            </a:r>
          </a:p>
          <a:p>
            <a:pPr eaLnBrk="1" hangingPunct="1">
              <a:lnSpc>
                <a:spcPct val="90000"/>
              </a:lnSpc>
            </a:pPr>
            <a:r>
              <a:rPr lang="en-US" sz="2800" dirty="0" smtClean="0">
                <a:solidFill>
                  <a:schemeClr val="tx2">
                    <a:lumMod val="90000"/>
                    <a:lumOff val="10000"/>
                  </a:schemeClr>
                </a:solidFill>
              </a:rPr>
              <a:t>Post-pruning: </a:t>
            </a:r>
          </a:p>
          <a:p>
            <a:pPr lvl="1" eaLnBrk="1" hangingPunct="1">
              <a:lnSpc>
                <a:spcPct val="90000"/>
              </a:lnSpc>
            </a:pPr>
            <a:r>
              <a:rPr lang="en-US" sz="2400" dirty="0" smtClean="0">
                <a:solidFill>
                  <a:schemeClr val="tx2">
                    <a:lumMod val="90000"/>
                    <a:lumOff val="10000"/>
                  </a:schemeClr>
                </a:solidFill>
              </a:rPr>
              <a:t>takes a fully-grown decision tree and discards unreliable parts</a:t>
            </a:r>
          </a:p>
          <a:p>
            <a:pPr eaLnBrk="1" hangingPunct="1">
              <a:lnSpc>
                <a:spcPct val="90000"/>
              </a:lnSpc>
            </a:pPr>
            <a:r>
              <a:rPr lang="en-US" sz="2800" dirty="0" smtClean="0">
                <a:solidFill>
                  <a:schemeClr val="tx2">
                    <a:lumMod val="90000"/>
                    <a:lumOff val="10000"/>
                  </a:schemeClr>
                </a:solidFill>
              </a:rPr>
              <a:t>Pre-pruning: </a:t>
            </a:r>
          </a:p>
          <a:p>
            <a:pPr lvl="1" eaLnBrk="1" hangingPunct="1">
              <a:lnSpc>
                <a:spcPct val="90000"/>
              </a:lnSpc>
            </a:pPr>
            <a:r>
              <a:rPr lang="en-US" sz="2400" dirty="0" smtClean="0">
                <a:solidFill>
                  <a:schemeClr val="tx2">
                    <a:lumMod val="90000"/>
                    <a:lumOff val="10000"/>
                  </a:schemeClr>
                </a:solidFill>
              </a:rPr>
              <a:t>stops growing a branch when information becomes unreliable</a:t>
            </a:r>
          </a:p>
          <a:p>
            <a:pPr eaLnBrk="1" hangingPunct="1">
              <a:lnSpc>
                <a:spcPct val="90000"/>
              </a:lnSpc>
            </a:pPr>
            <a:r>
              <a:rPr lang="en-US" sz="2800" dirty="0" smtClean="0">
                <a:solidFill>
                  <a:schemeClr val="tx2">
                    <a:lumMod val="90000"/>
                    <a:lumOff val="10000"/>
                  </a:schemeClr>
                </a:solidFill>
              </a:rPr>
              <a:t>Post-pruning preferred in practice because of early stopping in pre-pruning</a:t>
            </a:r>
          </a:p>
        </p:txBody>
      </p:sp>
    </p:spTree>
    <p:extLst>
      <p:ext uri="{BB962C8B-B14F-4D97-AF65-F5344CB8AC3E}">
        <p14:creationId xmlns:p14="http://schemas.microsoft.com/office/powerpoint/2010/main" val="188570881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1024"/>
          <p:cNvGraphicFramePr>
            <a:graphicFrameLocks noGrp="1" noChangeAspect="1"/>
          </p:cNvGraphicFramePr>
          <p:nvPr>
            <p:ph type="body" idx="1"/>
          </p:nvPr>
        </p:nvGraphicFramePr>
        <p:xfrm>
          <a:off x="477838" y="1941513"/>
          <a:ext cx="7908925" cy="4114800"/>
        </p:xfrm>
        <a:graphic>
          <a:graphicData uri="http://schemas.openxmlformats.org/presentationml/2006/ole">
            <mc:AlternateContent xmlns:mc="http://schemas.openxmlformats.org/markup-compatibility/2006">
              <mc:Choice xmlns:v="urn:schemas-microsoft-com:vml" Requires="v">
                <p:oleObj spid="_x0000_s6176" name="Bitmap Image" r:id="rId4" imgW="4944165" imgH="2572109" progId="Paint.Picture">
                  <p:embed/>
                </p:oleObj>
              </mc:Choice>
              <mc:Fallback>
                <p:oleObj name="Bitmap Image" r:id="rId4" imgW="4944165" imgH="257210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838" y="1941513"/>
                        <a:ext cx="79089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Rectangle 5"/>
          <p:cNvSpPr>
            <a:spLocks noGrp="1" noChangeArrowheads="1"/>
          </p:cNvSpPr>
          <p:nvPr>
            <p:ph type="title"/>
          </p:nvPr>
        </p:nvSpPr>
        <p:spPr>
          <a:noFill/>
        </p:spPr>
        <p:txBody>
          <a:bodyPr/>
          <a:lstStyle/>
          <a:p>
            <a:pPr eaLnBrk="1" hangingPunct="1"/>
            <a:r>
              <a:rPr lang="en-US" smtClean="0">
                <a:solidFill>
                  <a:srgbClr val="990033"/>
                </a:solidFill>
              </a:rPr>
              <a:t>Converting Tree to rules</a:t>
            </a:r>
          </a:p>
        </p:txBody>
      </p:sp>
    </p:spTree>
    <p:extLst>
      <p:ext uri="{BB962C8B-B14F-4D97-AF65-F5344CB8AC3E}">
        <p14:creationId xmlns:p14="http://schemas.microsoft.com/office/powerpoint/2010/main" val="240481738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pPr eaLnBrk="1" hangingPunct="1"/>
            <a:r>
              <a:rPr lang="en-US" dirty="0" smtClean="0">
                <a:solidFill>
                  <a:schemeClr val="tx2">
                    <a:lumMod val="75000"/>
                    <a:lumOff val="25000"/>
                  </a:schemeClr>
                </a:solidFill>
              </a:rPr>
              <a:t>Converting Tree to rules</a:t>
            </a:r>
          </a:p>
        </p:txBody>
      </p:sp>
      <p:graphicFrame>
        <p:nvGraphicFramePr>
          <p:cNvPr id="7170" name="Object 3"/>
          <p:cNvGraphicFramePr>
            <a:graphicFrameLocks noGrp="1" noChangeAspect="1"/>
          </p:cNvGraphicFramePr>
          <p:nvPr>
            <p:ph type="body" idx="1"/>
          </p:nvPr>
        </p:nvGraphicFramePr>
        <p:xfrm>
          <a:off x="533400" y="2743200"/>
          <a:ext cx="8208963" cy="3032125"/>
        </p:xfrm>
        <a:graphic>
          <a:graphicData uri="http://schemas.openxmlformats.org/presentationml/2006/ole">
            <mc:AlternateContent xmlns:mc="http://schemas.openxmlformats.org/markup-compatibility/2006">
              <mc:Choice xmlns:v="urn:schemas-microsoft-com:vml" Requires="v">
                <p:oleObj spid="_x0000_s7200" name="Bitmap Image" r:id="rId4" imgW="5466667" imgH="2019048" progId="Paint.Picture">
                  <p:embed/>
                </p:oleObj>
              </mc:Choice>
              <mc:Fallback>
                <p:oleObj name="Bitmap Image" r:id="rId4" imgW="5466667" imgH="201904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743200"/>
                        <a:ext cx="8208963" cy="3032125"/>
                      </a:xfrm>
                      <a:prstGeom prst="rect">
                        <a:avLst/>
                      </a:prstGeom>
                    </p:spPr>
                  </p:pic>
                </p:oleObj>
              </mc:Fallback>
            </mc:AlternateContent>
          </a:graphicData>
        </a:graphic>
      </p:graphicFrame>
    </p:spTree>
    <p:extLst>
      <p:ext uri="{BB962C8B-B14F-4D97-AF65-F5344CB8AC3E}">
        <p14:creationId xmlns:p14="http://schemas.microsoft.com/office/powerpoint/2010/main" val="355371760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3600" dirty="0" smtClean="0">
                <a:solidFill>
                  <a:schemeClr val="tx2">
                    <a:lumMod val="90000"/>
                    <a:lumOff val="10000"/>
                  </a:schemeClr>
                </a:solidFill>
              </a:rPr>
              <a:t>Thank you!</a:t>
            </a:r>
          </a:p>
          <a:p>
            <a:endParaRPr lang="en-US" dirty="0"/>
          </a:p>
        </p:txBody>
      </p:sp>
    </p:spTree>
    <p:extLst>
      <p:ext uri="{BB962C8B-B14F-4D97-AF65-F5344CB8AC3E}">
        <p14:creationId xmlns:p14="http://schemas.microsoft.com/office/powerpoint/2010/main" val="239572672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b="1" smtClean="0">
                <a:solidFill>
                  <a:schemeClr val="tx1"/>
                </a:solidFill>
              </a:rPr>
              <a:t>What’s in an example?</a:t>
            </a:r>
            <a:endParaRPr lang="en-US" b="1" smtClean="0">
              <a:solidFill>
                <a:srgbClr val="FF6600"/>
              </a:solidFill>
            </a:endParaRPr>
          </a:p>
        </p:txBody>
      </p:sp>
      <p:sp>
        <p:nvSpPr>
          <p:cNvPr id="15364" name="Rectangle 3"/>
          <p:cNvSpPr>
            <a:spLocks noGrp="1" noChangeArrowheads="1"/>
          </p:cNvSpPr>
          <p:nvPr>
            <p:ph type="body" idx="1"/>
          </p:nvPr>
        </p:nvSpPr>
        <p:spPr>
          <a:xfrm>
            <a:off x="0" y="1941513"/>
            <a:ext cx="9144000" cy="4687887"/>
          </a:xfrm>
        </p:spPr>
        <p:txBody>
          <a:bodyPr/>
          <a:lstStyle/>
          <a:p>
            <a:pPr eaLnBrk="1" hangingPunct="1"/>
            <a:r>
              <a:rPr lang="en-US" dirty="0" smtClean="0">
                <a:solidFill>
                  <a:schemeClr val="tx2">
                    <a:lumMod val="75000"/>
                    <a:lumOff val="25000"/>
                  </a:schemeClr>
                </a:solidFill>
              </a:rPr>
              <a:t>Instance: specific type of example</a:t>
            </a:r>
          </a:p>
          <a:p>
            <a:pPr lvl="1" eaLnBrk="1" hangingPunct="1"/>
            <a:r>
              <a:rPr lang="en-US" dirty="0" smtClean="0">
                <a:solidFill>
                  <a:schemeClr val="tx2">
                    <a:lumMod val="75000"/>
                    <a:lumOff val="25000"/>
                  </a:schemeClr>
                </a:solidFill>
              </a:rPr>
              <a:t>Thing to be classified, associated, or clustered</a:t>
            </a:r>
          </a:p>
          <a:p>
            <a:pPr lvl="1" eaLnBrk="1" hangingPunct="1"/>
            <a:r>
              <a:rPr lang="en-US" dirty="0" smtClean="0">
                <a:solidFill>
                  <a:schemeClr val="tx2">
                    <a:lumMod val="75000"/>
                    <a:lumOff val="25000"/>
                  </a:schemeClr>
                </a:solidFill>
              </a:rPr>
              <a:t>Individual, independent example of target concept</a:t>
            </a:r>
          </a:p>
          <a:p>
            <a:pPr lvl="1" eaLnBrk="1" hangingPunct="1"/>
            <a:r>
              <a:rPr lang="en-US" dirty="0" smtClean="0">
                <a:solidFill>
                  <a:schemeClr val="tx2">
                    <a:lumMod val="75000"/>
                    <a:lumOff val="25000"/>
                  </a:schemeClr>
                </a:solidFill>
              </a:rPr>
              <a:t>Characterized by a predetermined set of attributes</a:t>
            </a:r>
          </a:p>
          <a:p>
            <a:pPr eaLnBrk="1" hangingPunct="1"/>
            <a:r>
              <a:rPr lang="en-US" dirty="0" smtClean="0">
                <a:solidFill>
                  <a:schemeClr val="tx2">
                    <a:lumMod val="75000"/>
                    <a:lumOff val="25000"/>
                  </a:schemeClr>
                </a:solidFill>
              </a:rPr>
              <a:t>Input to learning scheme: </a:t>
            </a:r>
          </a:p>
          <a:p>
            <a:pPr lvl="1" eaLnBrk="1" hangingPunct="1"/>
            <a:r>
              <a:rPr lang="en-US" dirty="0" smtClean="0">
                <a:solidFill>
                  <a:schemeClr val="tx2">
                    <a:lumMod val="75000"/>
                    <a:lumOff val="25000"/>
                  </a:schemeClr>
                </a:solidFill>
              </a:rPr>
              <a:t>Set of instances/dataset</a:t>
            </a:r>
          </a:p>
          <a:p>
            <a:pPr lvl="1" eaLnBrk="1" hangingPunct="1"/>
            <a:r>
              <a:rPr lang="en-US" dirty="0" smtClean="0">
                <a:solidFill>
                  <a:schemeClr val="tx2">
                    <a:lumMod val="75000"/>
                    <a:lumOff val="25000"/>
                  </a:schemeClr>
                </a:solidFill>
              </a:rPr>
              <a:t>Represented as a single relation/flat file</a:t>
            </a:r>
          </a:p>
          <a:p>
            <a:pPr eaLnBrk="1" hangingPunct="1"/>
            <a:r>
              <a:rPr lang="en-US" dirty="0" smtClean="0">
                <a:solidFill>
                  <a:schemeClr val="tx2">
                    <a:lumMod val="75000"/>
                    <a:lumOff val="25000"/>
                  </a:schemeClr>
                </a:solidFill>
              </a:rPr>
              <a:t>Most common form in practical data mining</a:t>
            </a:r>
          </a:p>
          <a:p>
            <a:pPr eaLnBrk="1" hangingPunct="1"/>
            <a:endParaRPr lang="en-US" dirty="0" smtClean="0">
              <a:solidFill>
                <a:schemeClr val="tx2">
                  <a:lumMod val="75000"/>
                  <a:lumOff val="25000"/>
                </a:schemeClr>
              </a:solidFill>
            </a:endParaRPr>
          </a:p>
        </p:txBody>
      </p:sp>
    </p:spTree>
    <p:extLst>
      <p:ext uri="{BB962C8B-B14F-4D97-AF65-F5344CB8AC3E}">
        <p14:creationId xmlns:p14="http://schemas.microsoft.com/office/powerpoint/2010/main" val="219633206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b="1" dirty="0" smtClean="0">
                <a:solidFill>
                  <a:schemeClr val="tx2">
                    <a:lumMod val="90000"/>
                    <a:lumOff val="10000"/>
                  </a:schemeClr>
                </a:solidFill>
              </a:rPr>
              <a:t>What is an attribute?</a:t>
            </a:r>
          </a:p>
        </p:txBody>
      </p:sp>
      <p:sp>
        <p:nvSpPr>
          <p:cNvPr id="16388" name="Rectangle 3"/>
          <p:cNvSpPr>
            <a:spLocks noGrp="1" noChangeArrowheads="1"/>
          </p:cNvSpPr>
          <p:nvPr>
            <p:ph type="body" idx="1"/>
          </p:nvPr>
        </p:nvSpPr>
        <p:spPr>
          <a:xfrm>
            <a:off x="152400" y="1585560"/>
            <a:ext cx="8991600" cy="4611687"/>
          </a:xfrm>
        </p:spPr>
        <p:txBody>
          <a:bodyPr/>
          <a:lstStyle/>
          <a:p>
            <a:pPr eaLnBrk="1" hangingPunct="1"/>
            <a:r>
              <a:rPr lang="en-US" sz="2800" dirty="0" smtClean="0">
                <a:solidFill>
                  <a:schemeClr val="tx2">
                    <a:lumMod val="75000"/>
                    <a:lumOff val="25000"/>
                  </a:schemeClr>
                </a:solidFill>
              </a:rPr>
              <a:t>Each instance is described by a fixed predefined</a:t>
            </a:r>
          </a:p>
          <a:p>
            <a:pPr eaLnBrk="1" hangingPunct="1">
              <a:buFont typeface="Wingdings" pitchFamily="2" charset="2"/>
              <a:buNone/>
            </a:pPr>
            <a:r>
              <a:rPr lang="en-US" sz="2800" dirty="0" smtClean="0">
                <a:solidFill>
                  <a:schemeClr val="tx2">
                    <a:lumMod val="75000"/>
                    <a:lumOff val="25000"/>
                  </a:schemeClr>
                </a:solidFill>
              </a:rPr>
              <a:t> set of features or “attributes”</a:t>
            </a:r>
          </a:p>
          <a:p>
            <a:pPr eaLnBrk="1" hangingPunct="1"/>
            <a:r>
              <a:rPr lang="en-US" sz="2800" dirty="0" smtClean="0">
                <a:solidFill>
                  <a:schemeClr val="tx2">
                    <a:lumMod val="75000"/>
                    <a:lumOff val="25000"/>
                  </a:schemeClr>
                </a:solidFill>
              </a:rPr>
              <a:t>Number of attributes may vary in practice</a:t>
            </a:r>
            <a:endParaRPr lang="en-US" sz="2400" dirty="0" smtClean="0">
              <a:solidFill>
                <a:schemeClr val="tx2">
                  <a:lumMod val="75000"/>
                  <a:lumOff val="25000"/>
                </a:schemeClr>
              </a:solidFill>
            </a:endParaRPr>
          </a:p>
          <a:p>
            <a:pPr eaLnBrk="1" hangingPunct="1"/>
            <a:r>
              <a:rPr lang="en-US" sz="2800" dirty="0" smtClean="0">
                <a:solidFill>
                  <a:schemeClr val="tx2">
                    <a:lumMod val="75000"/>
                    <a:lumOff val="25000"/>
                  </a:schemeClr>
                </a:solidFill>
              </a:rPr>
              <a:t>Existence of an attribute may depend of value of another attribute</a:t>
            </a:r>
          </a:p>
          <a:p>
            <a:pPr eaLnBrk="1" hangingPunct="1"/>
            <a:r>
              <a:rPr lang="en-US" sz="2800" dirty="0" smtClean="0">
                <a:solidFill>
                  <a:schemeClr val="tx2">
                    <a:lumMod val="75000"/>
                    <a:lumOff val="25000"/>
                  </a:schemeClr>
                </a:solidFill>
              </a:rPr>
              <a:t>Possible attribute types</a:t>
            </a:r>
          </a:p>
          <a:p>
            <a:pPr lvl="1" eaLnBrk="1" hangingPunct="1"/>
            <a:r>
              <a:rPr lang="en-US" sz="2400" dirty="0" smtClean="0">
                <a:solidFill>
                  <a:schemeClr val="tx2">
                    <a:lumMod val="75000"/>
                    <a:lumOff val="25000"/>
                  </a:schemeClr>
                </a:solidFill>
              </a:rPr>
              <a:t>Nominal, ordinal, interval and ratio</a:t>
            </a:r>
          </a:p>
          <a:p>
            <a:pPr lvl="1" eaLnBrk="1" hangingPunct="1"/>
            <a:r>
              <a:rPr lang="en-US" sz="2400" dirty="0" smtClean="0">
                <a:solidFill>
                  <a:schemeClr val="tx2">
                    <a:lumMod val="75000"/>
                    <a:lumOff val="25000"/>
                  </a:schemeClr>
                </a:solidFill>
              </a:rPr>
              <a:t>Nominal (categorical) vs. numeric (continuous)</a:t>
            </a:r>
          </a:p>
          <a:p>
            <a:pPr eaLnBrk="1" hangingPunct="1"/>
            <a:endParaRPr lang="en-US" sz="2800" dirty="0" smtClean="0">
              <a:solidFill>
                <a:schemeClr val="tx2">
                  <a:lumMod val="75000"/>
                  <a:lumOff val="25000"/>
                </a:schemeClr>
              </a:solidFill>
            </a:endParaRPr>
          </a:p>
        </p:txBody>
      </p:sp>
    </p:spTree>
    <p:extLst>
      <p:ext uri="{BB962C8B-B14F-4D97-AF65-F5344CB8AC3E}">
        <p14:creationId xmlns:p14="http://schemas.microsoft.com/office/powerpoint/2010/main" val="380086780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026"/>
          <p:cNvSpPr>
            <a:spLocks noGrp="1" noChangeArrowheads="1"/>
          </p:cNvSpPr>
          <p:nvPr>
            <p:ph type="title"/>
          </p:nvPr>
        </p:nvSpPr>
        <p:spPr/>
        <p:txBody>
          <a:bodyPr/>
          <a:lstStyle/>
          <a:p>
            <a:pPr eaLnBrk="1" hangingPunct="1"/>
            <a:r>
              <a:rPr lang="en-US" smtClean="0"/>
              <a:t>Jargon</a:t>
            </a:r>
          </a:p>
        </p:txBody>
      </p:sp>
      <p:sp>
        <p:nvSpPr>
          <p:cNvPr id="21508" name="Rectangle 1027"/>
          <p:cNvSpPr>
            <a:spLocks noGrp="1" noChangeArrowheads="1"/>
          </p:cNvSpPr>
          <p:nvPr>
            <p:ph type="body" idx="1"/>
          </p:nvPr>
        </p:nvSpPr>
        <p:spPr>
          <a:xfrm>
            <a:off x="328613" y="1941513"/>
            <a:ext cx="8815387" cy="4114800"/>
          </a:xfrm>
        </p:spPr>
        <p:txBody>
          <a:bodyPr/>
          <a:lstStyle/>
          <a:p>
            <a:pPr eaLnBrk="1" hangingPunct="1">
              <a:lnSpc>
                <a:spcPct val="90000"/>
              </a:lnSpc>
            </a:pPr>
            <a:r>
              <a:rPr lang="en-US" smtClean="0"/>
              <a:t>Collection of records – </a:t>
            </a:r>
            <a:r>
              <a:rPr lang="en-US" b="1" smtClean="0">
                <a:solidFill>
                  <a:srgbClr val="FF5050"/>
                </a:solidFill>
              </a:rPr>
              <a:t>training set</a:t>
            </a:r>
            <a:endParaRPr lang="en-US" b="1" smtClean="0"/>
          </a:p>
          <a:p>
            <a:pPr lvl="1" eaLnBrk="1" hangingPunct="1">
              <a:lnSpc>
                <a:spcPct val="90000"/>
              </a:lnSpc>
            </a:pPr>
            <a:r>
              <a:rPr lang="en-US" smtClean="0"/>
              <a:t>Each record contains a set of attributes (class)</a:t>
            </a:r>
          </a:p>
          <a:p>
            <a:pPr eaLnBrk="1" hangingPunct="1">
              <a:lnSpc>
                <a:spcPct val="90000"/>
              </a:lnSpc>
            </a:pPr>
            <a:r>
              <a:rPr lang="en-US" b="1" smtClean="0">
                <a:solidFill>
                  <a:srgbClr val="FF5050"/>
                </a:solidFill>
              </a:rPr>
              <a:t>Model</a:t>
            </a:r>
            <a:r>
              <a:rPr lang="en-US" smtClean="0"/>
              <a:t> for the class attribute is a function of the values of other attributes</a:t>
            </a:r>
          </a:p>
          <a:p>
            <a:pPr eaLnBrk="1" hangingPunct="1">
              <a:lnSpc>
                <a:spcPct val="90000"/>
              </a:lnSpc>
            </a:pPr>
            <a:r>
              <a:rPr lang="en-US" smtClean="0"/>
              <a:t>Previously </a:t>
            </a:r>
            <a:r>
              <a:rPr lang="en-US" smtClean="0">
                <a:solidFill>
                  <a:srgbClr val="FF5050"/>
                </a:solidFill>
              </a:rPr>
              <a:t>unseen data</a:t>
            </a:r>
            <a:r>
              <a:rPr lang="en-US" smtClean="0"/>
              <a:t> – assigned to the appropriate class</a:t>
            </a:r>
          </a:p>
          <a:p>
            <a:pPr eaLnBrk="1" hangingPunct="1">
              <a:lnSpc>
                <a:spcPct val="90000"/>
              </a:lnSpc>
            </a:pPr>
            <a:r>
              <a:rPr lang="en-US" b="1" smtClean="0">
                <a:solidFill>
                  <a:srgbClr val="FF5050"/>
                </a:solidFill>
              </a:rPr>
              <a:t>Test set</a:t>
            </a:r>
            <a:r>
              <a:rPr lang="en-US" smtClean="0"/>
              <a:t> – determines the accuracy of the model on unseen data</a:t>
            </a:r>
          </a:p>
          <a:p>
            <a:pPr eaLnBrk="1" hangingPunct="1">
              <a:lnSpc>
                <a:spcPct val="90000"/>
              </a:lnSpc>
            </a:pPr>
            <a:endParaRPr lang="en-US" smtClean="0"/>
          </a:p>
        </p:txBody>
      </p:sp>
    </p:spTree>
    <p:extLst>
      <p:ext uri="{BB962C8B-B14F-4D97-AF65-F5344CB8AC3E}">
        <p14:creationId xmlns:p14="http://schemas.microsoft.com/office/powerpoint/2010/main" val="320492811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mtClean="0"/>
              <a:t>Basic Methods in depth</a:t>
            </a:r>
          </a:p>
        </p:txBody>
      </p:sp>
      <p:sp>
        <p:nvSpPr>
          <p:cNvPr id="22532" name="Rectangle 3"/>
          <p:cNvSpPr>
            <a:spLocks noGrp="1" noChangeArrowheads="1"/>
          </p:cNvSpPr>
          <p:nvPr>
            <p:ph type="body" idx="1"/>
          </p:nvPr>
        </p:nvSpPr>
        <p:spPr/>
        <p:txBody>
          <a:bodyPr/>
          <a:lstStyle/>
          <a:p>
            <a:pPr eaLnBrk="1" hangingPunct="1"/>
            <a:r>
              <a:rPr lang="en-US" dirty="0" smtClean="0"/>
              <a:t>1R</a:t>
            </a:r>
          </a:p>
          <a:p>
            <a:pPr eaLnBrk="1" hangingPunct="1"/>
            <a:r>
              <a:rPr lang="en-US" dirty="0" smtClean="0"/>
              <a:t>Statistical Modeling</a:t>
            </a:r>
          </a:p>
          <a:p>
            <a:pPr eaLnBrk="1" hangingPunct="1"/>
            <a:r>
              <a:rPr lang="en-US" dirty="0" smtClean="0"/>
              <a:t>Decision Tree</a:t>
            </a:r>
          </a:p>
          <a:p>
            <a:pPr eaLnBrk="1" hangingPunct="1"/>
            <a:r>
              <a:rPr lang="en-US" dirty="0" smtClean="0"/>
              <a:t>Hands-on Decision Trees</a:t>
            </a:r>
          </a:p>
        </p:txBody>
      </p:sp>
    </p:spTree>
    <p:extLst>
      <p:ext uri="{BB962C8B-B14F-4D97-AF65-F5344CB8AC3E}">
        <p14:creationId xmlns:p14="http://schemas.microsoft.com/office/powerpoint/2010/main" val="48419080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DSC-template4-PC">
  <a:themeElements>
    <a:clrScheme name="">
      <a:dk1>
        <a:srgbClr val="000000"/>
      </a:dk1>
      <a:lt1>
        <a:srgbClr val="FFFFFF"/>
      </a:lt1>
      <a:dk2>
        <a:srgbClr val="081D58"/>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SDSC-template4-PC">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000" b="1" i="0" u="none" strike="noStrike" cap="none" normalizeH="0" baseline="0" smtClean="0">
            <a:ln>
              <a:noFill/>
            </a:ln>
            <a:solidFill>
              <a:schemeClr val="tx1"/>
            </a:solidFill>
            <a:effectLst/>
            <a:latin typeface="Helvetica" pitchFamily="-9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000" b="1" i="0" u="none" strike="noStrike" cap="none" normalizeH="0" baseline="0" smtClean="0">
            <a:ln>
              <a:noFill/>
            </a:ln>
            <a:solidFill>
              <a:schemeClr val="tx1"/>
            </a:solidFill>
            <a:effectLst/>
            <a:latin typeface="Helvetica" pitchFamily="-96" charset="0"/>
          </a:defRPr>
        </a:defPPr>
      </a:lstStyle>
    </a:lnDef>
  </a:objectDefaults>
  <a:extraClrSchemeLst>
    <a:extraClrScheme>
      <a:clrScheme name="SDSC-template4-P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SC-template4-P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SC-template4-P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SC-template4-P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SC-template4-P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SC-template4-P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SC-template4-P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SDSC-template4-PC</Template>
  <TotalTime>5941</TotalTime>
  <Pages>1</Pages>
  <Words>3136</Words>
  <Application>Microsoft Office PowerPoint</Application>
  <PresentationFormat>On-screen Show (4:3)</PresentationFormat>
  <Paragraphs>454</Paragraphs>
  <Slides>55</Slides>
  <Notes>52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58" baseType="lpstr">
      <vt:lpstr>SDSC-template4-PC</vt:lpstr>
      <vt:lpstr>Worksheet</vt:lpstr>
      <vt:lpstr>Bitmap Image</vt:lpstr>
      <vt:lpstr>Technical Session 4</vt:lpstr>
      <vt:lpstr>Summary</vt:lpstr>
      <vt:lpstr> Knowledge Representation   Input:  Concepts, Instances, Attributes </vt:lpstr>
      <vt:lpstr>Preparing for learning</vt:lpstr>
      <vt:lpstr>What is a concept?</vt:lpstr>
      <vt:lpstr>What’s in an example?</vt:lpstr>
      <vt:lpstr>What is an attribute?</vt:lpstr>
      <vt:lpstr>Jargon</vt:lpstr>
      <vt:lpstr>Basic Methods in depth</vt:lpstr>
      <vt:lpstr>Simplicity first</vt:lpstr>
      <vt:lpstr>Rudimentary rules</vt:lpstr>
      <vt:lpstr>Pseudo-code for 1R</vt:lpstr>
      <vt:lpstr>Weather Data Set</vt:lpstr>
      <vt:lpstr>PowerPoint Presentation</vt:lpstr>
      <vt:lpstr>Summary</vt:lpstr>
      <vt:lpstr>Statistical modeling</vt:lpstr>
      <vt:lpstr>Weather Data Set</vt:lpstr>
      <vt:lpstr>PowerPoint Presentation</vt:lpstr>
      <vt:lpstr>A new day to be classified</vt:lpstr>
      <vt:lpstr>Likelihood of the New Day Outcome</vt:lpstr>
      <vt:lpstr>Bayes’s rule</vt:lpstr>
      <vt:lpstr>Naïve Bayes for classification</vt:lpstr>
      <vt:lpstr>PowerPoint Presentation</vt:lpstr>
      <vt:lpstr>Summary</vt:lpstr>
      <vt:lpstr>DECISION TREE INDUCTION</vt:lpstr>
      <vt:lpstr>Decision trees</vt:lpstr>
      <vt:lpstr>Decision Tree Learning</vt:lpstr>
      <vt:lpstr>DECISION TREE FOR THE CONCEPT  “Sunburn”</vt:lpstr>
      <vt:lpstr>DECISION TREE FOR THE CONCEPT “Sunburn”</vt:lpstr>
      <vt:lpstr>DT for Medical Diagnosis and Prognosis Heart Disease</vt:lpstr>
      <vt:lpstr>Occam’s Razor</vt:lpstr>
      <vt:lpstr>Decisions Trees Representation</vt:lpstr>
      <vt:lpstr>When to Consider Decision Trees</vt:lpstr>
      <vt:lpstr>Weather Data Set-Make the Tree!</vt:lpstr>
      <vt:lpstr>PowerPoint Presentation</vt:lpstr>
      <vt:lpstr>Constructing decision trees</vt:lpstr>
      <vt:lpstr>Induction of Decision Trees</vt:lpstr>
      <vt:lpstr>Which is the best attribute?</vt:lpstr>
      <vt:lpstr>Attribute selection</vt:lpstr>
      <vt:lpstr>Computing information</vt:lpstr>
      <vt:lpstr>Expected information for attribute “Outlook”</vt:lpstr>
      <vt:lpstr>Computing the information gain</vt:lpstr>
      <vt:lpstr>Further splits</vt:lpstr>
      <vt:lpstr>Final product</vt:lpstr>
      <vt:lpstr>Purity measure</vt:lpstr>
      <vt:lpstr>Highly-branching attributes</vt:lpstr>
      <vt:lpstr>New version of Weather Data</vt:lpstr>
      <vt:lpstr>PowerPoint Presentation</vt:lpstr>
      <vt:lpstr>Gain ratio</vt:lpstr>
      <vt:lpstr>Summary</vt:lpstr>
      <vt:lpstr>Avoid Overfitting</vt:lpstr>
      <vt:lpstr>Pruning</vt:lpstr>
      <vt:lpstr>Converting Tree to rules</vt:lpstr>
      <vt:lpstr>Converting Tree to rules</vt:lpstr>
      <vt:lpstr>PowerPoint Presentation</vt:lpstr>
    </vt:vector>
  </TitlesOfParts>
  <Company>SDSC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RLM</dc:creator>
  <dc:description>The 2 blue colors should print out the same, even if they look different on screen.</dc:description>
  <cp:lastModifiedBy>nbalac</cp:lastModifiedBy>
  <cp:revision>148</cp:revision>
  <cp:lastPrinted>2001-01-12T19:39:24Z</cp:lastPrinted>
  <dcterms:created xsi:type="dcterms:W3CDTF">2005-03-06T22:29:55Z</dcterms:created>
  <dcterms:modified xsi:type="dcterms:W3CDTF">2015-03-24T20:44:10Z</dcterms:modified>
</cp:coreProperties>
</file>