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1" r:id="rId6"/>
    <p:sldId id="262" r:id="rId7"/>
    <p:sldId id="260" r:id="rId8"/>
    <p:sldId id="267" r:id="rId9"/>
    <p:sldId id="268" r:id="rId10"/>
    <p:sldId id="265" r:id="rId11"/>
    <p:sldId id="266" r:id="rId12"/>
    <p:sldId id="272" r:id="rId13"/>
    <p:sldId id="270" r:id="rId14"/>
    <p:sldId id="269" r:id="rId15"/>
    <p:sldId id="271"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3966610-908C-4062-96A8-754297EAED60}" type="datetimeFigureOut">
              <a:rPr lang="en-IN" smtClean="0"/>
              <a:t>03-01-2024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2516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47274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3316545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909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6145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3966610-908C-4062-96A8-754297EAED60}"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174997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3966610-908C-4062-96A8-754297EAED60}"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8959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966610-908C-4062-96A8-754297EAED60}"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4346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966610-908C-4062-96A8-754297EAED60}"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413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966610-908C-4062-96A8-754297EAED60}"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68116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966610-908C-4062-96A8-754297EAED60}"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415674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256413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966610-908C-4062-96A8-754297EAED60}"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332151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966610-908C-4062-96A8-754297EAED60}"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195035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6610-908C-4062-96A8-754297EAED60}"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340919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76042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966610-908C-4062-96A8-754297EAED60}"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EF1E4-09B6-4F33-AD00-EAF82F77F54B}" type="slidenum">
              <a:rPr lang="en-IN" smtClean="0"/>
              <a:t>‹#›</a:t>
            </a:fld>
            <a:endParaRPr lang="en-IN"/>
          </a:p>
        </p:txBody>
      </p:sp>
    </p:spTree>
    <p:extLst>
      <p:ext uri="{BB962C8B-B14F-4D97-AF65-F5344CB8AC3E}">
        <p14:creationId xmlns:p14="http://schemas.microsoft.com/office/powerpoint/2010/main" val="426407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966610-908C-4062-96A8-754297EAED60}" type="datetimeFigureOut">
              <a:rPr lang="en-IN" smtClean="0"/>
              <a:t>03-01-2024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BEF1E4-09B6-4F33-AD00-EAF82F77F54B}" type="slidenum">
              <a:rPr lang="en-IN" smtClean="0"/>
              <a:t>‹#›</a:t>
            </a:fld>
            <a:endParaRPr lang="en-IN"/>
          </a:p>
        </p:txBody>
      </p:sp>
    </p:spTree>
    <p:extLst>
      <p:ext uri="{BB962C8B-B14F-4D97-AF65-F5344CB8AC3E}">
        <p14:creationId xmlns:p14="http://schemas.microsoft.com/office/powerpoint/2010/main" val="403371374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8431" y="5250513"/>
            <a:ext cx="10857413" cy="646331"/>
          </a:xfrm>
          <a:prstGeom prst="rect">
            <a:avLst/>
          </a:prstGeom>
          <a:noFill/>
        </p:spPr>
        <p:txBody>
          <a:bodyPr wrap="square" rtlCol="0">
            <a:spAutoFit/>
          </a:bodyPr>
          <a:lstStyle/>
          <a:p>
            <a:r>
              <a:rPr lang="en-GB" sz="3600" b="1" dirty="0"/>
              <a:t>Credit Card Market Analysis for Product Strategy</a:t>
            </a:r>
            <a:endParaRPr lang="en-IN" sz="3600" dirty="0"/>
          </a:p>
        </p:txBody>
      </p:sp>
      <p:sp>
        <p:nvSpPr>
          <p:cNvPr id="5" name="TextBox 4"/>
          <p:cNvSpPr txBox="1"/>
          <p:nvPr/>
        </p:nvSpPr>
        <p:spPr>
          <a:xfrm>
            <a:off x="8551819" y="5896844"/>
            <a:ext cx="3411581" cy="646331"/>
          </a:xfrm>
          <a:prstGeom prst="rect">
            <a:avLst/>
          </a:prstGeom>
          <a:noFill/>
        </p:spPr>
        <p:txBody>
          <a:bodyPr wrap="square" rtlCol="0">
            <a:spAutoFit/>
          </a:bodyPr>
          <a:lstStyle/>
          <a:p>
            <a:r>
              <a:rPr lang="en-GB" sz="3600" b="1" dirty="0" smtClean="0"/>
              <a:t>By Pankaj Modi</a:t>
            </a:r>
            <a:endParaRPr lang="en-IN" sz="3600" dirty="0"/>
          </a:p>
        </p:txBody>
      </p:sp>
      <p:pic>
        <p:nvPicPr>
          <p:cNvPr id="6" name="Picture 5"/>
          <p:cNvPicPr>
            <a:picLocks noChangeAspect="1"/>
          </p:cNvPicPr>
          <p:nvPr/>
        </p:nvPicPr>
        <p:blipFill>
          <a:blip r:embed="rId2">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colorTemperature colorTemp="9267"/>
                    </a14:imgEffect>
                    <a14:imgEffect>
                      <a14:saturation sat="301000"/>
                    </a14:imgEffect>
                  </a14:imgLayer>
                </a14:imgProps>
              </a:ext>
              <a:ext uri="{28A0092B-C50C-407E-A947-70E740481C1C}">
                <a14:useLocalDpi xmlns:a14="http://schemas.microsoft.com/office/drawing/2010/main" val="0"/>
              </a:ext>
            </a:extLst>
          </a:blip>
          <a:stretch>
            <a:fillRect/>
          </a:stretch>
        </p:blipFill>
        <p:spPr>
          <a:xfrm>
            <a:off x="2128431" y="1219200"/>
            <a:ext cx="2527117" cy="25271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957" y="842554"/>
            <a:ext cx="5936524" cy="3886200"/>
          </a:xfrm>
          <a:prstGeom prst="rect">
            <a:avLst/>
          </a:prstGeom>
        </p:spPr>
      </p:pic>
      <p:sp>
        <p:nvSpPr>
          <p:cNvPr id="8" name="TextBox 7"/>
          <p:cNvSpPr txBox="1"/>
          <p:nvPr/>
        </p:nvSpPr>
        <p:spPr>
          <a:xfrm>
            <a:off x="2096793" y="3676768"/>
            <a:ext cx="2590391" cy="584775"/>
          </a:xfrm>
          <a:prstGeom prst="rect">
            <a:avLst/>
          </a:prstGeom>
          <a:noFill/>
        </p:spPr>
        <p:txBody>
          <a:bodyPr wrap="square" rtlCol="0">
            <a:spAutoFit/>
          </a:bodyPr>
          <a:lstStyle/>
          <a:p>
            <a:pPr algn="ctr"/>
            <a:r>
              <a:rPr lang="en-GB" sz="3200" b="1" dirty="0" smtClean="0"/>
              <a:t>Mitron Bank</a:t>
            </a:r>
            <a:endParaRPr lang="en-IN" sz="3200" b="1" dirty="0"/>
          </a:p>
        </p:txBody>
      </p:sp>
    </p:spTree>
    <p:extLst>
      <p:ext uri="{BB962C8B-B14F-4D97-AF65-F5344CB8AC3E}">
        <p14:creationId xmlns:p14="http://schemas.microsoft.com/office/powerpoint/2010/main" val="236541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2029" y="991132"/>
            <a:ext cx="7649044" cy="461665"/>
          </a:xfrm>
          <a:prstGeom prst="rect">
            <a:avLst/>
          </a:prstGeom>
          <a:noFill/>
        </p:spPr>
        <p:txBody>
          <a:bodyPr wrap="square" rtlCol="0">
            <a:spAutoFit/>
          </a:bodyPr>
          <a:lstStyle/>
          <a:p>
            <a:r>
              <a:rPr lang="en-GB" sz="2400" b="1" dirty="0" smtClean="0"/>
              <a:t>Income Utilization % =  (Total Spends/Total Income)*100</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614" y="57269"/>
            <a:ext cx="1422361" cy="1422361"/>
          </a:xfrm>
          <a:prstGeom prst="rect">
            <a:avLst/>
          </a:prstGeom>
        </p:spPr>
      </p:pic>
      <p:sp>
        <p:nvSpPr>
          <p:cNvPr id="4" name="TextBox 3"/>
          <p:cNvSpPr txBox="1"/>
          <p:nvPr/>
        </p:nvSpPr>
        <p:spPr>
          <a:xfrm>
            <a:off x="3124201" y="268171"/>
            <a:ext cx="3562350" cy="584775"/>
          </a:xfrm>
          <a:prstGeom prst="rect">
            <a:avLst/>
          </a:prstGeom>
          <a:noFill/>
        </p:spPr>
        <p:txBody>
          <a:bodyPr wrap="square" rtlCol="0">
            <a:spAutoFit/>
          </a:bodyPr>
          <a:lstStyle/>
          <a:p>
            <a:r>
              <a:rPr lang="en-GB" sz="3200" dirty="0" smtClean="0"/>
              <a:t>Income Utilization</a:t>
            </a:r>
            <a:endParaRPr lang="en-IN" sz="3200" dirty="0"/>
          </a:p>
        </p:txBody>
      </p:sp>
      <p:sp>
        <p:nvSpPr>
          <p:cNvPr id="6" name="TextBox 5"/>
          <p:cNvSpPr txBox="1"/>
          <p:nvPr/>
        </p:nvSpPr>
        <p:spPr>
          <a:xfrm>
            <a:off x="1044614" y="2274175"/>
            <a:ext cx="5337136" cy="3139321"/>
          </a:xfrm>
          <a:prstGeom prst="rect">
            <a:avLst/>
          </a:prstGeom>
          <a:noFill/>
        </p:spPr>
        <p:txBody>
          <a:bodyPr wrap="square" rtlCol="0">
            <a:spAutoFit/>
          </a:bodyPr>
          <a:lstStyle/>
          <a:p>
            <a:r>
              <a:rPr lang="en-GB" dirty="0" smtClean="0"/>
              <a:t>Insights:</a:t>
            </a:r>
          </a:p>
          <a:p>
            <a:r>
              <a:rPr lang="en-GB" dirty="0" smtClean="0"/>
              <a:t>1. The </a:t>
            </a:r>
            <a:r>
              <a:rPr lang="en-GB" dirty="0"/>
              <a:t>highest </a:t>
            </a:r>
            <a:r>
              <a:rPr lang="en-GB" dirty="0" smtClean="0"/>
              <a:t>point is </a:t>
            </a:r>
            <a:r>
              <a:rPr lang="en-GB" dirty="0"/>
              <a:t>in </a:t>
            </a:r>
            <a:r>
              <a:rPr lang="en-GB" b="1" dirty="0"/>
              <a:t>September</a:t>
            </a:r>
            <a:r>
              <a:rPr lang="en-GB" dirty="0"/>
              <a:t> with an income utilization of </a:t>
            </a:r>
            <a:r>
              <a:rPr lang="en-GB" b="1" dirty="0"/>
              <a:t>9.35</a:t>
            </a:r>
            <a:r>
              <a:rPr lang="en-GB" b="1" dirty="0" smtClean="0"/>
              <a:t>%</a:t>
            </a:r>
            <a:r>
              <a:rPr lang="en-GB" dirty="0"/>
              <a:t> </a:t>
            </a:r>
            <a:r>
              <a:rPr lang="en-GB" dirty="0"/>
              <a:t>followed by </a:t>
            </a:r>
            <a:r>
              <a:rPr lang="en-GB" b="1" dirty="0"/>
              <a:t>August</a:t>
            </a:r>
            <a:r>
              <a:rPr lang="en-GB" dirty="0"/>
              <a:t> with </a:t>
            </a:r>
            <a:r>
              <a:rPr lang="en-GB" b="1" dirty="0"/>
              <a:t>8.14%</a:t>
            </a:r>
            <a:r>
              <a:rPr lang="en-GB" dirty="0"/>
              <a:t>, and then </a:t>
            </a:r>
            <a:r>
              <a:rPr lang="en-GB" b="1" dirty="0"/>
              <a:t>October</a:t>
            </a:r>
            <a:r>
              <a:rPr lang="en-GB" dirty="0"/>
              <a:t> with </a:t>
            </a:r>
            <a:r>
              <a:rPr lang="en-GB" b="1" dirty="0"/>
              <a:t>6.94%</a:t>
            </a:r>
            <a:r>
              <a:rPr lang="en-GB" dirty="0"/>
              <a:t>. </a:t>
            </a:r>
          </a:p>
          <a:p>
            <a:r>
              <a:rPr lang="en-GB" b="1" dirty="0" smtClean="0"/>
              <a:t>2. </a:t>
            </a:r>
            <a:r>
              <a:rPr lang="en-GB" dirty="0" smtClean="0"/>
              <a:t>The </a:t>
            </a:r>
            <a:r>
              <a:rPr lang="en-GB" dirty="0"/>
              <a:t>lowest point was in </a:t>
            </a:r>
            <a:r>
              <a:rPr lang="en-GB" b="1" dirty="0"/>
              <a:t>May</a:t>
            </a:r>
            <a:r>
              <a:rPr lang="en-GB" dirty="0"/>
              <a:t> with an income utilization of </a:t>
            </a:r>
            <a:r>
              <a:rPr lang="en-GB" b="1" dirty="0"/>
              <a:t>5.50</a:t>
            </a:r>
            <a:r>
              <a:rPr lang="en-GB" b="1" dirty="0" smtClean="0"/>
              <a:t>%</a:t>
            </a:r>
          </a:p>
          <a:p>
            <a:endParaRPr lang="en-GB" b="1" dirty="0"/>
          </a:p>
          <a:p>
            <a:endParaRPr lang="en-GB" b="1" dirty="0" smtClean="0"/>
          </a:p>
          <a:p>
            <a:endParaRPr lang="en-GB" b="1" dirty="0"/>
          </a:p>
          <a:p>
            <a:r>
              <a:rPr lang="en-GB" dirty="0" smtClean="0"/>
              <a:t>1. Utilization Percentage is high by the ‘Salaried IT Employees’ followed by ‘Freelancers’.</a:t>
            </a:r>
            <a:endParaRPr lang="en-GB" b="1" dirty="0" smtClean="0"/>
          </a:p>
        </p:txBody>
      </p:sp>
      <p:pic>
        <p:nvPicPr>
          <p:cNvPr id="7" name="Picture 6"/>
          <p:cNvPicPr>
            <a:picLocks noChangeAspect="1"/>
          </p:cNvPicPr>
          <p:nvPr/>
        </p:nvPicPr>
        <p:blipFill>
          <a:blip r:embed="rId3"/>
          <a:stretch>
            <a:fillRect/>
          </a:stretch>
        </p:blipFill>
        <p:spPr>
          <a:xfrm>
            <a:off x="6686551" y="1553097"/>
            <a:ext cx="4714160" cy="2475404"/>
          </a:xfrm>
          <a:prstGeom prst="rect">
            <a:avLst/>
          </a:prstGeom>
        </p:spPr>
      </p:pic>
      <p:pic>
        <p:nvPicPr>
          <p:cNvPr id="8" name="Picture 7"/>
          <p:cNvPicPr>
            <a:picLocks noChangeAspect="1"/>
          </p:cNvPicPr>
          <p:nvPr/>
        </p:nvPicPr>
        <p:blipFill>
          <a:blip r:embed="rId4"/>
          <a:stretch>
            <a:fillRect/>
          </a:stretch>
        </p:blipFill>
        <p:spPr>
          <a:xfrm>
            <a:off x="6592852" y="4229100"/>
            <a:ext cx="4807859" cy="2458230"/>
          </a:xfrm>
          <a:prstGeom prst="rect">
            <a:avLst/>
          </a:prstGeom>
        </p:spPr>
      </p:pic>
    </p:spTree>
    <p:extLst>
      <p:ext uri="{BB962C8B-B14F-4D97-AF65-F5344CB8AC3E}">
        <p14:creationId xmlns:p14="http://schemas.microsoft.com/office/powerpoint/2010/main" val="47399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65" y="0"/>
            <a:ext cx="1000006" cy="1000006"/>
          </a:xfrm>
          <a:prstGeom prst="rect">
            <a:avLst/>
          </a:prstGeom>
        </p:spPr>
      </p:pic>
      <p:sp>
        <p:nvSpPr>
          <p:cNvPr id="4" name="TextBox 3"/>
          <p:cNvSpPr txBox="1"/>
          <p:nvPr/>
        </p:nvSpPr>
        <p:spPr>
          <a:xfrm>
            <a:off x="3124201" y="268171"/>
            <a:ext cx="3562350" cy="584775"/>
          </a:xfrm>
          <a:prstGeom prst="rect">
            <a:avLst/>
          </a:prstGeom>
          <a:noFill/>
        </p:spPr>
        <p:txBody>
          <a:bodyPr wrap="square" rtlCol="0">
            <a:spAutoFit/>
          </a:bodyPr>
          <a:lstStyle/>
          <a:p>
            <a:r>
              <a:rPr lang="en-GB" sz="3200" dirty="0" smtClean="0"/>
              <a:t>Income Utilization</a:t>
            </a:r>
            <a:endParaRPr lang="en-IN" sz="3200" dirty="0"/>
          </a:p>
        </p:txBody>
      </p:sp>
      <p:pic>
        <p:nvPicPr>
          <p:cNvPr id="11" name="Picture 10"/>
          <p:cNvPicPr>
            <a:picLocks noChangeAspect="1"/>
          </p:cNvPicPr>
          <p:nvPr/>
        </p:nvPicPr>
        <p:blipFill rotWithShape="1">
          <a:blip r:embed="rId3"/>
          <a:srcRect t="417" b="367"/>
          <a:stretch/>
        </p:blipFill>
        <p:spPr>
          <a:xfrm>
            <a:off x="1095375" y="1188000"/>
            <a:ext cx="5135069" cy="3132000"/>
          </a:xfrm>
          <a:prstGeom prst="rect">
            <a:avLst/>
          </a:prstGeom>
        </p:spPr>
      </p:pic>
      <p:pic>
        <p:nvPicPr>
          <p:cNvPr id="12" name="Picture 11"/>
          <p:cNvPicPr>
            <a:picLocks noChangeAspect="1"/>
          </p:cNvPicPr>
          <p:nvPr/>
        </p:nvPicPr>
        <p:blipFill>
          <a:blip r:embed="rId4"/>
          <a:stretch>
            <a:fillRect/>
          </a:stretch>
        </p:blipFill>
        <p:spPr>
          <a:xfrm>
            <a:off x="6654838" y="1165305"/>
            <a:ext cx="5220094" cy="3156746"/>
          </a:xfrm>
          <a:prstGeom prst="rect">
            <a:avLst/>
          </a:prstGeom>
        </p:spPr>
      </p:pic>
      <p:sp>
        <p:nvSpPr>
          <p:cNvPr id="13" name="TextBox 12"/>
          <p:cNvSpPr txBox="1"/>
          <p:nvPr/>
        </p:nvSpPr>
        <p:spPr>
          <a:xfrm>
            <a:off x="6654838" y="4322051"/>
            <a:ext cx="4260810" cy="1477328"/>
          </a:xfrm>
          <a:prstGeom prst="rect">
            <a:avLst/>
          </a:prstGeom>
          <a:noFill/>
        </p:spPr>
        <p:txBody>
          <a:bodyPr wrap="square" rtlCol="0">
            <a:spAutoFit/>
          </a:bodyPr>
          <a:lstStyle/>
          <a:p>
            <a:r>
              <a:rPr lang="en-GB" dirty="0" smtClean="0"/>
              <a:t>Insights:</a:t>
            </a:r>
          </a:p>
          <a:p>
            <a:r>
              <a:rPr lang="en-GB" dirty="0" smtClean="0"/>
              <a:t>Utilization by Married customer is high for categories like Bills, Groceries, Electronics</a:t>
            </a:r>
          </a:p>
          <a:p>
            <a:r>
              <a:rPr lang="en-GB" dirty="0" smtClean="0"/>
              <a:t>While utilization by female is high for categories like Health &amp; wellness, Apparel</a:t>
            </a:r>
            <a:endParaRPr lang="en-IN" dirty="0"/>
          </a:p>
        </p:txBody>
      </p:sp>
      <p:sp>
        <p:nvSpPr>
          <p:cNvPr id="14" name="TextBox 13"/>
          <p:cNvSpPr txBox="1"/>
          <p:nvPr/>
        </p:nvSpPr>
        <p:spPr>
          <a:xfrm>
            <a:off x="1616115" y="4331576"/>
            <a:ext cx="4260810" cy="1477328"/>
          </a:xfrm>
          <a:prstGeom prst="rect">
            <a:avLst/>
          </a:prstGeom>
          <a:noFill/>
        </p:spPr>
        <p:txBody>
          <a:bodyPr wrap="square" rtlCol="0">
            <a:spAutoFit/>
          </a:bodyPr>
          <a:lstStyle/>
          <a:p>
            <a:r>
              <a:rPr lang="en-GB" dirty="0" smtClean="0"/>
              <a:t>Insights:</a:t>
            </a:r>
          </a:p>
          <a:p>
            <a:r>
              <a:rPr lang="en-GB" dirty="0" smtClean="0"/>
              <a:t>Utilization by male is high for categories like Bills, Groceries, Electronics</a:t>
            </a:r>
          </a:p>
          <a:p>
            <a:r>
              <a:rPr lang="en-GB" dirty="0" smtClean="0"/>
              <a:t>While utilization by female is high for categories like Health &amp; wellness, Apparel</a:t>
            </a:r>
            <a:endParaRPr lang="en-IN" dirty="0"/>
          </a:p>
        </p:txBody>
      </p:sp>
    </p:spTree>
    <p:extLst>
      <p:ext uri="{BB962C8B-B14F-4D97-AF65-F5344CB8AC3E}">
        <p14:creationId xmlns:p14="http://schemas.microsoft.com/office/powerpoint/2010/main" val="424994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29687" y="1758871"/>
            <a:ext cx="5814613" cy="32672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 y="276225"/>
            <a:ext cx="1482646" cy="1482646"/>
          </a:xfrm>
          <a:prstGeom prst="rect">
            <a:avLst/>
          </a:prstGeom>
        </p:spPr>
      </p:pic>
      <p:sp>
        <p:nvSpPr>
          <p:cNvPr id="5" name="TextBox 4"/>
          <p:cNvSpPr txBox="1"/>
          <p:nvPr/>
        </p:nvSpPr>
        <p:spPr>
          <a:xfrm>
            <a:off x="3124201" y="268171"/>
            <a:ext cx="3562350" cy="584775"/>
          </a:xfrm>
          <a:prstGeom prst="rect">
            <a:avLst/>
          </a:prstGeom>
          <a:noFill/>
        </p:spPr>
        <p:txBody>
          <a:bodyPr wrap="square" rtlCol="0">
            <a:spAutoFit/>
          </a:bodyPr>
          <a:lstStyle/>
          <a:p>
            <a:r>
              <a:rPr lang="en-GB" sz="3200" dirty="0" smtClean="0"/>
              <a:t>Income Utilization</a:t>
            </a:r>
            <a:endParaRPr lang="en-IN" sz="3200" dirty="0"/>
          </a:p>
        </p:txBody>
      </p:sp>
      <p:sp>
        <p:nvSpPr>
          <p:cNvPr id="6" name="TextBox 5"/>
          <p:cNvSpPr txBox="1"/>
          <p:nvPr/>
        </p:nvSpPr>
        <p:spPr>
          <a:xfrm>
            <a:off x="1123950" y="1943100"/>
            <a:ext cx="4205687" cy="3139321"/>
          </a:xfrm>
          <a:prstGeom prst="rect">
            <a:avLst/>
          </a:prstGeom>
          <a:noFill/>
        </p:spPr>
        <p:txBody>
          <a:bodyPr wrap="square" rtlCol="0">
            <a:spAutoFit/>
          </a:bodyPr>
          <a:lstStyle/>
          <a:p>
            <a:r>
              <a:rPr lang="en-GB" dirty="0" smtClean="0"/>
              <a:t>Insights:</a:t>
            </a:r>
          </a:p>
          <a:p>
            <a:r>
              <a:rPr lang="en-GB" dirty="0" smtClean="0"/>
              <a:t>The </a:t>
            </a:r>
            <a:r>
              <a:rPr lang="en-GB" dirty="0"/>
              <a:t>35-45 age group has the highest income utilization at 46.72%, followed by the 25-34 age group at 43.66%. The 21-24 and 45+ age groups have lower </a:t>
            </a:r>
            <a:r>
              <a:rPr lang="en-GB" dirty="0" smtClean="0"/>
              <a:t>percentages.</a:t>
            </a:r>
          </a:p>
          <a:p>
            <a:endParaRPr lang="en-GB" dirty="0" smtClean="0"/>
          </a:p>
          <a:p>
            <a:r>
              <a:rPr lang="en-GB" dirty="0" smtClean="0"/>
              <a:t>Suggestion:</a:t>
            </a:r>
          </a:p>
          <a:p>
            <a:r>
              <a:rPr lang="en-GB" dirty="0" smtClean="0"/>
              <a:t>Income </a:t>
            </a:r>
            <a:r>
              <a:rPr lang="en-GB" dirty="0"/>
              <a:t>utilization varies significantly with age, with middle-aged individuals utilizing a higher percentage of their income.</a:t>
            </a:r>
            <a:endParaRPr lang="en-IN" dirty="0"/>
          </a:p>
        </p:txBody>
      </p:sp>
    </p:spTree>
    <p:extLst>
      <p:ext uri="{BB962C8B-B14F-4D97-AF65-F5344CB8AC3E}">
        <p14:creationId xmlns:p14="http://schemas.microsoft.com/office/powerpoint/2010/main" val="73953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40" y="60555"/>
            <a:ext cx="1000006" cy="1000006"/>
          </a:xfrm>
          <a:prstGeom prst="rect">
            <a:avLst/>
          </a:prstGeom>
        </p:spPr>
      </p:pic>
      <p:sp>
        <p:nvSpPr>
          <p:cNvPr id="4" name="TextBox 3"/>
          <p:cNvSpPr txBox="1"/>
          <p:nvPr/>
        </p:nvSpPr>
        <p:spPr>
          <a:xfrm>
            <a:off x="3124201" y="268171"/>
            <a:ext cx="3562350" cy="584775"/>
          </a:xfrm>
          <a:prstGeom prst="rect">
            <a:avLst/>
          </a:prstGeom>
          <a:noFill/>
        </p:spPr>
        <p:txBody>
          <a:bodyPr wrap="square" rtlCol="0">
            <a:spAutoFit/>
          </a:bodyPr>
          <a:lstStyle/>
          <a:p>
            <a:r>
              <a:rPr lang="en-GB" sz="3200" dirty="0" smtClean="0"/>
              <a:t>Credit Card Analysis </a:t>
            </a:r>
            <a:endParaRPr lang="en-IN" sz="3200" dirty="0"/>
          </a:p>
        </p:txBody>
      </p:sp>
      <p:pic>
        <p:nvPicPr>
          <p:cNvPr id="2" name="Picture 1"/>
          <p:cNvPicPr>
            <a:picLocks noChangeAspect="1"/>
          </p:cNvPicPr>
          <p:nvPr/>
        </p:nvPicPr>
        <p:blipFill>
          <a:blip r:embed="rId3"/>
          <a:stretch>
            <a:fillRect/>
          </a:stretch>
        </p:blipFill>
        <p:spPr>
          <a:xfrm>
            <a:off x="1914525" y="1000006"/>
            <a:ext cx="10144125" cy="5766382"/>
          </a:xfrm>
          <a:prstGeom prst="rect">
            <a:avLst/>
          </a:prstGeom>
        </p:spPr>
      </p:pic>
    </p:spTree>
    <p:extLst>
      <p:ext uri="{BB962C8B-B14F-4D97-AF65-F5344CB8AC3E}">
        <p14:creationId xmlns:p14="http://schemas.microsoft.com/office/powerpoint/2010/main" val="412498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2851" y="350365"/>
            <a:ext cx="3562350" cy="584775"/>
          </a:xfrm>
          <a:prstGeom prst="rect">
            <a:avLst/>
          </a:prstGeom>
          <a:noFill/>
        </p:spPr>
        <p:txBody>
          <a:bodyPr wrap="square" rtlCol="0">
            <a:spAutoFit/>
          </a:bodyPr>
          <a:lstStyle/>
          <a:p>
            <a:r>
              <a:rPr lang="en-GB" sz="3200" dirty="0" smtClean="0"/>
              <a:t>Credit Card Insights </a:t>
            </a:r>
            <a:endParaRPr lang="en-IN" sz="3200" dirty="0"/>
          </a:p>
        </p:txBody>
      </p:sp>
      <p:sp>
        <p:nvSpPr>
          <p:cNvPr id="13" name="TextBox 12"/>
          <p:cNvSpPr txBox="1"/>
          <p:nvPr/>
        </p:nvSpPr>
        <p:spPr>
          <a:xfrm>
            <a:off x="1064333" y="1812514"/>
            <a:ext cx="7451017" cy="2585323"/>
          </a:xfrm>
          <a:prstGeom prst="rect">
            <a:avLst/>
          </a:prstGeom>
          <a:noFill/>
        </p:spPr>
        <p:txBody>
          <a:bodyPr wrap="square" rtlCol="0">
            <a:spAutoFit/>
          </a:bodyPr>
          <a:lstStyle/>
          <a:p>
            <a:r>
              <a:rPr lang="en-GB" dirty="0" smtClean="0"/>
              <a:t>Insights:</a:t>
            </a:r>
          </a:p>
          <a:p>
            <a:r>
              <a:rPr lang="en-GB" dirty="0" smtClean="0"/>
              <a:t>Comparing both Gender and Marital status</a:t>
            </a:r>
          </a:p>
          <a:p>
            <a:r>
              <a:rPr lang="en-GB" dirty="0"/>
              <a:t>Married males have the highest credit card usage at 116M, followed by married females at 61M. Single males and females have significantly lower usage at 29M and 11M </a:t>
            </a:r>
            <a:r>
              <a:rPr lang="en-GB" dirty="0" smtClean="0"/>
              <a:t>respectively.</a:t>
            </a:r>
          </a:p>
          <a:p>
            <a:endParaRPr lang="en-GB" dirty="0" smtClean="0"/>
          </a:p>
          <a:p>
            <a:r>
              <a:rPr lang="en-GB" dirty="0" smtClean="0"/>
              <a:t>Suggestion:</a:t>
            </a:r>
          </a:p>
          <a:p>
            <a:r>
              <a:rPr lang="en-GB" dirty="0" smtClean="0"/>
              <a:t>Married </a:t>
            </a:r>
            <a:r>
              <a:rPr lang="en-GB" dirty="0"/>
              <a:t>individuals tend to use credit cards more than single individuals, and among them, males use it more than females.</a:t>
            </a:r>
            <a:endParaRPr lang="en-IN" dirty="0"/>
          </a:p>
        </p:txBody>
      </p:sp>
      <p:pic>
        <p:nvPicPr>
          <p:cNvPr id="2" name="Picture 1"/>
          <p:cNvPicPr>
            <a:picLocks noChangeAspect="1"/>
          </p:cNvPicPr>
          <p:nvPr/>
        </p:nvPicPr>
        <p:blipFill rotWithShape="1">
          <a:blip r:embed="rId2"/>
          <a:srcRect t="1339" b="-160"/>
          <a:stretch/>
        </p:blipFill>
        <p:spPr>
          <a:xfrm>
            <a:off x="8605671" y="1476000"/>
            <a:ext cx="2719554" cy="3276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133" y="-187155"/>
            <a:ext cx="1659817" cy="165981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36619">
            <a:off x="10015536" y="5039995"/>
            <a:ext cx="2238378" cy="2238378"/>
          </a:xfrm>
          <a:prstGeom prst="rect">
            <a:avLst/>
          </a:prstGeom>
        </p:spPr>
      </p:pic>
    </p:spTree>
    <p:extLst>
      <p:ext uri="{BB962C8B-B14F-4D97-AF65-F5344CB8AC3E}">
        <p14:creationId xmlns:p14="http://schemas.microsoft.com/office/powerpoint/2010/main" val="406429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77390">
            <a:off x="4261204" y="60497"/>
            <a:ext cx="4241092" cy="4241092"/>
          </a:xfrm>
          <a:prstGeom prst="rect">
            <a:avLst/>
          </a:prstGeom>
        </p:spPr>
      </p:pic>
      <p:pic>
        <p:nvPicPr>
          <p:cNvPr id="2" name="Picture 1"/>
          <p:cNvPicPr>
            <a:picLocks noChangeAspect="1"/>
          </p:cNvPicPr>
          <p:nvPr/>
        </p:nvPicPr>
        <p:blipFill>
          <a:blip r:embed="rId3"/>
          <a:stretch>
            <a:fillRect/>
          </a:stretch>
        </p:blipFill>
        <p:spPr>
          <a:xfrm>
            <a:off x="6800460" y="1051720"/>
            <a:ext cx="4533062" cy="3190234"/>
          </a:xfrm>
          <a:prstGeom prst="rect">
            <a:avLst/>
          </a:prstGeom>
        </p:spPr>
      </p:pic>
      <p:pic>
        <p:nvPicPr>
          <p:cNvPr id="4" name="Picture 3"/>
          <p:cNvPicPr>
            <a:picLocks noChangeAspect="1"/>
          </p:cNvPicPr>
          <p:nvPr/>
        </p:nvPicPr>
        <p:blipFill>
          <a:blip r:embed="rId4"/>
          <a:stretch>
            <a:fillRect/>
          </a:stretch>
        </p:blipFill>
        <p:spPr>
          <a:xfrm>
            <a:off x="1284620" y="1051720"/>
            <a:ext cx="5097129" cy="3128853"/>
          </a:xfrm>
          <a:prstGeom prst="rect">
            <a:avLst/>
          </a:prstGeom>
        </p:spPr>
      </p:pic>
      <p:sp>
        <p:nvSpPr>
          <p:cNvPr id="6" name="TextBox 5"/>
          <p:cNvSpPr txBox="1"/>
          <p:nvPr/>
        </p:nvSpPr>
        <p:spPr>
          <a:xfrm>
            <a:off x="1284619" y="4180573"/>
            <a:ext cx="5097129" cy="2308324"/>
          </a:xfrm>
          <a:prstGeom prst="rect">
            <a:avLst/>
          </a:prstGeom>
          <a:noFill/>
        </p:spPr>
        <p:txBody>
          <a:bodyPr wrap="square" rtlCol="0">
            <a:spAutoFit/>
          </a:bodyPr>
          <a:lstStyle/>
          <a:p>
            <a:r>
              <a:rPr lang="en-GB" dirty="0" smtClean="0"/>
              <a:t>Insights:</a:t>
            </a:r>
          </a:p>
          <a:p>
            <a:r>
              <a:rPr lang="en-GB" dirty="0"/>
              <a:t>Salaried IT Employees have the highest credit card spend at 101M. Salaried Other Employees and Business Owners have similar spends at 37M and 36M </a:t>
            </a:r>
            <a:r>
              <a:rPr lang="en-GB" dirty="0" smtClean="0"/>
              <a:t>respectively.</a:t>
            </a:r>
          </a:p>
          <a:p>
            <a:r>
              <a:rPr lang="en-GB" dirty="0" smtClean="0"/>
              <a:t>Suggestion:</a:t>
            </a:r>
          </a:p>
          <a:p>
            <a:r>
              <a:rPr lang="en-GB" dirty="0" smtClean="0"/>
              <a:t>Occupation </a:t>
            </a:r>
            <a:r>
              <a:rPr lang="en-GB" dirty="0"/>
              <a:t>significantly influences credit card spending, with IT professionals spending the most.</a:t>
            </a:r>
            <a:endParaRPr lang="en-GB" dirty="0"/>
          </a:p>
        </p:txBody>
      </p:sp>
      <p:sp>
        <p:nvSpPr>
          <p:cNvPr id="7" name="TextBox 6"/>
          <p:cNvSpPr txBox="1"/>
          <p:nvPr/>
        </p:nvSpPr>
        <p:spPr>
          <a:xfrm>
            <a:off x="6735402" y="4241954"/>
            <a:ext cx="4743478" cy="2031325"/>
          </a:xfrm>
          <a:prstGeom prst="rect">
            <a:avLst/>
          </a:prstGeom>
          <a:noFill/>
        </p:spPr>
        <p:txBody>
          <a:bodyPr wrap="square" rtlCol="0">
            <a:spAutoFit/>
          </a:bodyPr>
          <a:lstStyle/>
          <a:p>
            <a:r>
              <a:rPr lang="en-GB" dirty="0" smtClean="0"/>
              <a:t>Insights:</a:t>
            </a:r>
          </a:p>
          <a:p>
            <a:r>
              <a:rPr lang="en-GB" dirty="0"/>
              <a:t>The highest expenditure is on bills at 46M, followed by electronics at 35M and health &amp; wellness at 28M. </a:t>
            </a:r>
            <a:r>
              <a:rPr lang="en-GB" dirty="0" smtClean="0"/>
              <a:t>Suggestion:</a:t>
            </a:r>
          </a:p>
          <a:p>
            <a:r>
              <a:rPr lang="en-GB" dirty="0" smtClean="0"/>
              <a:t>Essential </a:t>
            </a:r>
            <a:r>
              <a:rPr lang="en-GB" dirty="0"/>
              <a:t>expenses like </a:t>
            </a:r>
            <a:r>
              <a:rPr lang="en-GB" dirty="0" smtClean="0"/>
              <a:t>bills, Electronics, </a:t>
            </a:r>
            <a:r>
              <a:rPr lang="en-GB" dirty="0"/>
              <a:t>health &amp; </a:t>
            </a:r>
            <a:r>
              <a:rPr lang="en-GB" dirty="0" smtClean="0"/>
              <a:t>wellness and groceries </a:t>
            </a:r>
            <a:r>
              <a:rPr lang="en-GB" dirty="0"/>
              <a:t>constitute a significant portion of credit card usage.</a:t>
            </a:r>
            <a:endParaRPr lang="en-GB"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4619" y="0"/>
            <a:ext cx="1042887" cy="1042887"/>
          </a:xfrm>
          <a:prstGeom prst="rect">
            <a:avLst/>
          </a:prstGeom>
        </p:spPr>
      </p:pic>
      <p:sp>
        <p:nvSpPr>
          <p:cNvPr id="9" name="TextBox 8"/>
          <p:cNvSpPr txBox="1"/>
          <p:nvPr/>
        </p:nvSpPr>
        <p:spPr>
          <a:xfrm>
            <a:off x="3024886" y="229055"/>
            <a:ext cx="3562350" cy="584775"/>
          </a:xfrm>
          <a:prstGeom prst="rect">
            <a:avLst/>
          </a:prstGeom>
          <a:noFill/>
        </p:spPr>
        <p:txBody>
          <a:bodyPr wrap="square" rtlCol="0">
            <a:spAutoFit/>
          </a:bodyPr>
          <a:lstStyle/>
          <a:p>
            <a:r>
              <a:rPr lang="en-GB" sz="3200" dirty="0" smtClean="0"/>
              <a:t>Credit Card Insights </a:t>
            </a:r>
            <a:endParaRPr lang="en-IN" sz="3200" dirty="0"/>
          </a:p>
        </p:txBody>
      </p:sp>
    </p:spTree>
    <p:extLst>
      <p:ext uri="{BB962C8B-B14F-4D97-AF65-F5344CB8AC3E}">
        <p14:creationId xmlns:p14="http://schemas.microsoft.com/office/powerpoint/2010/main" val="406888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2851" y="350365"/>
            <a:ext cx="3562350" cy="584775"/>
          </a:xfrm>
          <a:prstGeom prst="rect">
            <a:avLst/>
          </a:prstGeom>
          <a:noFill/>
        </p:spPr>
        <p:txBody>
          <a:bodyPr wrap="square" rtlCol="0">
            <a:spAutoFit/>
          </a:bodyPr>
          <a:lstStyle/>
          <a:p>
            <a:r>
              <a:rPr lang="en-GB" sz="3200" dirty="0" smtClean="0"/>
              <a:t>Credit Card Insights </a:t>
            </a:r>
            <a:endParaRPr lang="en-IN" sz="3200" dirty="0"/>
          </a:p>
        </p:txBody>
      </p:sp>
      <p:sp>
        <p:nvSpPr>
          <p:cNvPr id="13" name="TextBox 12"/>
          <p:cNvSpPr txBox="1"/>
          <p:nvPr/>
        </p:nvSpPr>
        <p:spPr>
          <a:xfrm>
            <a:off x="1064333" y="1812514"/>
            <a:ext cx="3174292" cy="3693319"/>
          </a:xfrm>
          <a:prstGeom prst="rect">
            <a:avLst/>
          </a:prstGeom>
          <a:noFill/>
        </p:spPr>
        <p:txBody>
          <a:bodyPr wrap="square" rtlCol="0">
            <a:spAutoFit/>
          </a:bodyPr>
          <a:lstStyle/>
          <a:p>
            <a:r>
              <a:rPr lang="en-GB" b="1" dirty="0"/>
              <a:t>City and Age-Based Usage</a:t>
            </a:r>
            <a:r>
              <a:rPr lang="en-GB" dirty="0"/>
              <a:t>: </a:t>
            </a:r>
            <a:r>
              <a:rPr lang="en-GB" dirty="0" smtClean="0"/>
              <a:t>Insights:</a:t>
            </a:r>
          </a:p>
          <a:p>
            <a:r>
              <a:rPr lang="en-GB" dirty="0"/>
              <a:t>M</a:t>
            </a:r>
            <a:r>
              <a:rPr lang="en-GB" dirty="0" smtClean="0"/>
              <a:t>umbai </a:t>
            </a:r>
            <a:r>
              <a:rPr lang="en-GB" dirty="0"/>
              <a:t>has the highest credit card usage across all age </a:t>
            </a:r>
            <a:r>
              <a:rPr lang="en-GB" dirty="0" smtClean="0"/>
              <a:t>groups.</a:t>
            </a:r>
          </a:p>
          <a:p>
            <a:r>
              <a:rPr lang="en-GB" dirty="0" smtClean="0"/>
              <a:t>Bengaluru </a:t>
            </a:r>
            <a:r>
              <a:rPr lang="en-GB" dirty="0"/>
              <a:t>and Delhi NCR have similar patterns of usage with the 25-34 age group using credit cards the </a:t>
            </a:r>
            <a:r>
              <a:rPr lang="en-GB" dirty="0" smtClean="0"/>
              <a:t>most.</a:t>
            </a:r>
          </a:p>
          <a:p>
            <a:r>
              <a:rPr lang="en-GB" dirty="0" smtClean="0"/>
              <a:t>Chennai </a:t>
            </a:r>
            <a:r>
              <a:rPr lang="en-GB" dirty="0"/>
              <a:t>has the lowest credit card usage among the five cities across all age groups.</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133" y="-187155"/>
            <a:ext cx="1659817" cy="165981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36619">
            <a:off x="10015536" y="5039995"/>
            <a:ext cx="2238378" cy="2238378"/>
          </a:xfrm>
          <a:prstGeom prst="rect">
            <a:avLst/>
          </a:prstGeom>
        </p:spPr>
      </p:pic>
      <p:pic>
        <p:nvPicPr>
          <p:cNvPr id="3" name="Picture 2"/>
          <p:cNvPicPr>
            <a:picLocks noChangeAspect="1"/>
          </p:cNvPicPr>
          <p:nvPr/>
        </p:nvPicPr>
        <p:blipFill>
          <a:blip r:embed="rId4"/>
          <a:stretch>
            <a:fillRect/>
          </a:stretch>
        </p:blipFill>
        <p:spPr>
          <a:xfrm>
            <a:off x="4320288" y="1812514"/>
            <a:ext cx="7262751" cy="3948460"/>
          </a:xfrm>
          <a:prstGeom prst="rect">
            <a:avLst/>
          </a:prstGeom>
        </p:spPr>
      </p:pic>
    </p:spTree>
    <p:extLst>
      <p:ext uri="{BB962C8B-B14F-4D97-AF65-F5344CB8AC3E}">
        <p14:creationId xmlns:p14="http://schemas.microsoft.com/office/powerpoint/2010/main" val="5554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73" y="333377"/>
            <a:ext cx="4457701" cy="523220"/>
          </a:xfrm>
          <a:prstGeom prst="rect">
            <a:avLst/>
          </a:prstGeom>
          <a:noFill/>
        </p:spPr>
        <p:txBody>
          <a:bodyPr wrap="square" rtlCol="0">
            <a:spAutoFit/>
          </a:bodyPr>
          <a:lstStyle/>
          <a:p>
            <a:r>
              <a:rPr lang="en-IN" sz="2800" dirty="0" smtClean="0"/>
              <a:t>Credit Card Recommendation</a:t>
            </a:r>
            <a:endParaRPr lang="en-IN" sz="2800" dirty="0"/>
          </a:p>
        </p:txBody>
      </p:sp>
      <p:sp>
        <p:nvSpPr>
          <p:cNvPr id="3" name="TextBox 2"/>
          <p:cNvSpPr txBox="1"/>
          <p:nvPr/>
        </p:nvSpPr>
        <p:spPr>
          <a:xfrm>
            <a:off x="1285873" y="1028700"/>
            <a:ext cx="10429877" cy="1477328"/>
          </a:xfrm>
          <a:prstGeom prst="rect">
            <a:avLst/>
          </a:prstGeom>
          <a:noFill/>
        </p:spPr>
        <p:txBody>
          <a:bodyPr wrap="square" rtlCol="0">
            <a:spAutoFit/>
          </a:bodyPr>
          <a:lstStyle/>
          <a:p>
            <a:r>
              <a:rPr lang="en-IN" u="sng" dirty="0" smtClean="0"/>
              <a:t>Location Based Recommendation:</a:t>
            </a:r>
          </a:p>
          <a:p>
            <a:r>
              <a:rPr lang="en-GB" dirty="0"/>
              <a:t>Across </a:t>
            </a:r>
            <a:r>
              <a:rPr lang="en-GB" dirty="0" smtClean="0"/>
              <a:t>all 5 </a:t>
            </a:r>
            <a:r>
              <a:rPr lang="en-GB" dirty="0"/>
              <a:t>cities, the predominant age groups utilizing credit cards are those between 25-34 and 35-45 years. </a:t>
            </a:r>
            <a:endParaRPr lang="en-GB" dirty="0" smtClean="0"/>
          </a:p>
          <a:p>
            <a:r>
              <a:rPr lang="en-GB" dirty="0" smtClean="0"/>
              <a:t>Notably</a:t>
            </a:r>
            <a:r>
              <a:rPr lang="en-GB" dirty="0"/>
              <a:t>, in metropolitan areas, Mumbai and Delhi NCR stand out for their significant credit card </a:t>
            </a:r>
            <a:r>
              <a:rPr lang="en-GB" dirty="0" smtClean="0"/>
              <a:t>expenditures.</a:t>
            </a:r>
          </a:p>
          <a:p>
            <a:r>
              <a:rPr lang="en-GB" dirty="0" smtClean="0"/>
              <a:t>In light </a:t>
            </a:r>
            <a:r>
              <a:rPr lang="en-GB" dirty="0"/>
              <a:t>of this data-driven insight, it would be prudent for Mitron Bank to tailor offerings for these age demographics, focusing on categories such as bills, groceries, electronics, and health &amp; wellness.</a:t>
            </a:r>
            <a:endParaRPr lang="en-IN" dirty="0" smtClean="0"/>
          </a:p>
        </p:txBody>
      </p:sp>
      <p:sp>
        <p:nvSpPr>
          <p:cNvPr id="5" name="TextBox 4"/>
          <p:cNvSpPr txBox="1"/>
          <p:nvPr/>
        </p:nvSpPr>
        <p:spPr>
          <a:xfrm>
            <a:off x="1285873" y="2678131"/>
            <a:ext cx="10429876" cy="1754326"/>
          </a:xfrm>
          <a:prstGeom prst="rect">
            <a:avLst/>
          </a:prstGeom>
          <a:noFill/>
        </p:spPr>
        <p:txBody>
          <a:bodyPr wrap="square" rtlCol="0">
            <a:spAutoFit/>
          </a:bodyPr>
          <a:lstStyle/>
          <a:p>
            <a:r>
              <a:rPr lang="en-IN" u="sng" dirty="0" smtClean="0"/>
              <a:t>Occupation Based Recommendation:</a:t>
            </a:r>
          </a:p>
          <a:p>
            <a:r>
              <a:rPr lang="en-GB" dirty="0" smtClean="0"/>
              <a:t>Offers </a:t>
            </a:r>
            <a:r>
              <a:rPr lang="en-GB" dirty="0"/>
              <a:t>should be extended to both IT professionals and other salaried employees, focusing on categories like bills, electronics, and </a:t>
            </a:r>
            <a:r>
              <a:rPr lang="en-GB" dirty="0" smtClean="0"/>
              <a:t>health.</a:t>
            </a:r>
          </a:p>
          <a:p>
            <a:r>
              <a:rPr lang="en-GB" dirty="0" smtClean="0"/>
              <a:t>Additionally</a:t>
            </a:r>
            <a:r>
              <a:rPr lang="en-GB" dirty="0"/>
              <a:t>, targeting business owners with specialized bill-related offers would be advantageous</a:t>
            </a:r>
            <a:r>
              <a:rPr lang="en-GB" dirty="0" smtClean="0"/>
              <a:t>.</a:t>
            </a:r>
          </a:p>
          <a:p>
            <a:r>
              <a:rPr lang="en-GB" dirty="0"/>
              <a:t>Targeting business owners with bill-related offers can enhance loyalty, streamline their financial management, and boost transaction volumes for Mitron Bank, positioning it as a preferred financial partner for this segment.</a:t>
            </a:r>
            <a:endParaRPr lang="en-IN" dirty="0" smtClean="0"/>
          </a:p>
        </p:txBody>
      </p:sp>
      <p:sp>
        <p:nvSpPr>
          <p:cNvPr id="6" name="TextBox 5"/>
          <p:cNvSpPr txBox="1"/>
          <p:nvPr/>
        </p:nvSpPr>
        <p:spPr>
          <a:xfrm>
            <a:off x="1285873" y="4432457"/>
            <a:ext cx="10429876" cy="1200329"/>
          </a:xfrm>
          <a:prstGeom prst="rect">
            <a:avLst/>
          </a:prstGeom>
          <a:noFill/>
        </p:spPr>
        <p:txBody>
          <a:bodyPr wrap="square" rtlCol="0">
            <a:spAutoFit/>
          </a:bodyPr>
          <a:lstStyle/>
          <a:p>
            <a:r>
              <a:rPr lang="en-IN" u="sng" dirty="0" smtClean="0"/>
              <a:t>Category Based Recommendation:</a:t>
            </a:r>
          </a:p>
          <a:p>
            <a:r>
              <a:rPr lang="en-GB" dirty="0"/>
              <a:t>Providing offers on bills, electronics, and health &amp; wellness across various occupations can stimulate credit card usage, given these are high-spending </a:t>
            </a:r>
            <a:r>
              <a:rPr lang="en-GB" dirty="0" smtClean="0"/>
              <a:t>categories.</a:t>
            </a:r>
          </a:p>
          <a:p>
            <a:r>
              <a:rPr lang="en-GB" dirty="0" smtClean="0"/>
              <a:t>Additionally</a:t>
            </a:r>
            <a:r>
              <a:rPr lang="en-GB" dirty="0"/>
              <a:t>, offering travel incentives across cities can further promote credit card utilization.</a:t>
            </a:r>
            <a:endParaRPr lang="en-IN" u="sng" dirty="0" smtClean="0"/>
          </a:p>
        </p:txBody>
      </p:sp>
    </p:spTree>
    <p:extLst>
      <p:ext uri="{BB962C8B-B14F-4D97-AF65-F5344CB8AC3E}">
        <p14:creationId xmlns:p14="http://schemas.microsoft.com/office/powerpoint/2010/main" val="260860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73" y="333377"/>
            <a:ext cx="4457701" cy="523220"/>
          </a:xfrm>
          <a:prstGeom prst="rect">
            <a:avLst/>
          </a:prstGeom>
          <a:noFill/>
        </p:spPr>
        <p:txBody>
          <a:bodyPr wrap="square" rtlCol="0">
            <a:spAutoFit/>
          </a:bodyPr>
          <a:lstStyle/>
          <a:p>
            <a:r>
              <a:rPr lang="en-IN" sz="2800" dirty="0" smtClean="0"/>
              <a:t>Credit Card Recommendation</a:t>
            </a:r>
            <a:endParaRPr lang="en-IN" sz="2800" dirty="0"/>
          </a:p>
        </p:txBody>
      </p:sp>
      <p:sp>
        <p:nvSpPr>
          <p:cNvPr id="3" name="TextBox 2"/>
          <p:cNvSpPr txBox="1"/>
          <p:nvPr/>
        </p:nvSpPr>
        <p:spPr>
          <a:xfrm>
            <a:off x="1590675" y="1028700"/>
            <a:ext cx="10125075" cy="2031325"/>
          </a:xfrm>
          <a:prstGeom prst="rect">
            <a:avLst/>
          </a:prstGeom>
          <a:noFill/>
        </p:spPr>
        <p:txBody>
          <a:bodyPr wrap="square" rtlCol="0">
            <a:spAutoFit/>
          </a:bodyPr>
          <a:lstStyle/>
          <a:p>
            <a:r>
              <a:rPr lang="en-IN" u="sng" dirty="0" smtClean="0"/>
              <a:t>Age Group based recommendation</a:t>
            </a:r>
          </a:p>
          <a:p>
            <a:r>
              <a:rPr lang="en-GB" dirty="0" smtClean="0"/>
              <a:t>For 21-24 age groups, the total expenditure amounts to 24 million via UPI and 23 million through Credit Cards. Given the spending behaviour of this age demographic using UPI, there's an opportunity to transition them towards utilizing Virtual Credit Cards. Therefore, it would be advantageous for Mitron Bank to introduce Virtual Credit Card offerings tailored to these younger customers.</a:t>
            </a:r>
          </a:p>
          <a:p>
            <a:r>
              <a:rPr lang="en-GB" dirty="0" smtClean="0"/>
              <a:t>For 45+ age groups, Mitron Bank can strategically position itself by introducing specialized offers focused on health &amp; wellness, and travel. </a:t>
            </a:r>
            <a:endParaRPr lang="en-IN" dirty="0" smtClean="0"/>
          </a:p>
        </p:txBody>
      </p:sp>
      <p:sp>
        <p:nvSpPr>
          <p:cNvPr id="4" name="TextBox 3"/>
          <p:cNvSpPr txBox="1"/>
          <p:nvPr/>
        </p:nvSpPr>
        <p:spPr>
          <a:xfrm>
            <a:off x="1590674" y="3413224"/>
            <a:ext cx="10125075" cy="1477328"/>
          </a:xfrm>
          <a:prstGeom prst="rect">
            <a:avLst/>
          </a:prstGeom>
          <a:noFill/>
        </p:spPr>
        <p:txBody>
          <a:bodyPr wrap="square" rtlCol="0">
            <a:spAutoFit/>
          </a:bodyPr>
          <a:lstStyle/>
          <a:p>
            <a:r>
              <a:rPr lang="en-IN" u="sng" dirty="0" smtClean="0"/>
              <a:t>Marital status based recommendation:</a:t>
            </a:r>
          </a:p>
          <a:p>
            <a:r>
              <a:rPr lang="en-GB" dirty="0" smtClean="0"/>
              <a:t>Mitron </a:t>
            </a:r>
            <a:r>
              <a:rPr lang="en-GB" dirty="0"/>
              <a:t>Bank should roll out offers on groceries, travel, apparel, and entertainment tailored for married customers.</a:t>
            </a:r>
          </a:p>
          <a:p>
            <a:r>
              <a:rPr lang="en-GB" dirty="0"/>
              <a:t>For single customers, Mitron Bank should introduce promotions </a:t>
            </a:r>
            <a:r>
              <a:rPr lang="en-GB" dirty="0" smtClean="0"/>
              <a:t>centred </a:t>
            </a:r>
            <a:r>
              <a:rPr lang="en-GB" dirty="0"/>
              <a:t>around entertainment, apparel, and travel.</a:t>
            </a:r>
          </a:p>
        </p:txBody>
      </p:sp>
      <p:sp>
        <p:nvSpPr>
          <p:cNvPr id="5" name="TextBox 4"/>
          <p:cNvSpPr txBox="1"/>
          <p:nvPr/>
        </p:nvSpPr>
        <p:spPr>
          <a:xfrm>
            <a:off x="1590674" y="4966752"/>
            <a:ext cx="10125075" cy="923330"/>
          </a:xfrm>
          <a:prstGeom prst="rect">
            <a:avLst/>
          </a:prstGeom>
          <a:noFill/>
        </p:spPr>
        <p:txBody>
          <a:bodyPr wrap="square" rtlCol="0">
            <a:spAutoFit/>
          </a:bodyPr>
          <a:lstStyle/>
          <a:p>
            <a:r>
              <a:rPr lang="en-IN" u="sng" dirty="0" smtClean="0"/>
              <a:t>Gender based recommendation:</a:t>
            </a:r>
          </a:p>
          <a:p>
            <a:r>
              <a:rPr lang="en-GB" dirty="0" smtClean="0"/>
              <a:t>Mitron </a:t>
            </a:r>
            <a:r>
              <a:rPr lang="en-GB" dirty="0"/>
              <a:t>Bank should target male customers, as both married and single males demonstrate higher spending compared to females. Offers should be tailored across categories such as bills and groceries.</a:t>
            </a:r>
          </a:p>
        </p:txBody>
      </p:sp>
    </p:spTree>
    <p:extLst>
      <p:ext uri="{BB962C8B-B14F-4D97-AF65-F5344CB8AC3E}">
        <p14:creationId xmlns:p14="http://schemas.microsoft.com/office/powerpoint/2010/main" val="32970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475" y="785811"/>
            <a:ext cx="1743075" cy="79057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3200" dirty="0" smtClean="0"/>
              <a:t>Agenda</a:t>
            </a:r>
            <a:endParaRPr lang="en-IN" sz="3200" dirty="0"/>
          </a:p>
        </p:txBody>
      </p:sp>
      <p:sp>
        <p:nvSpPr>
          <p:cNvPr id="9" name="Flowchart: Terminator 8"/>
          <p:cNvSpPr/>
          <p:nvPr/>
        </p:nvSpPr>
        <p:spPr>
          <a:xfrm>
            <a:off x="5924550" y="2895600"/>
            <a:ext cx="2114550" cy="6096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Problem Statement</a:t>
            </a:r>
            <a:endParaRPr lang="en-IN" dirty="0"/>
          </a:p>
        </p:txBody>
      </p:sp>
      <p:sp>
        <p:nvSpPr>
          <p:cNvPr id="11" name="Flowchart: Terminator 10"/>
          <p:cNvSpPr/>
          <p:nvPr/>
        </p:nvSpPr>
        <p:spPr>
          <a:xfrm>
            <a:off x="5476875" y="2114550"/>
            <a:ext cx="2114550" cy="6096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Introduction</a:t>
            </a:r>
            <a:endParaRPr lang="en-IN" dirty="0"/>
          </a:p>
        </p:txBody>
      </p:sp>
      <p:sp>
        <p:nvSpPr>
          <p:cNvPr id="12" name="Flowchart: Terminator 11"/>
          <p:cNvSpPr/>
          <p:nvPr/>
        </p:nvSpPr>
        <p:spPr>
          <a:xfrm>
            <a:off x="6439050" y="3627901"/>
            <a:ext cx="2114550" cy="6096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DashBoard Overview</a:t>
            </a:r>
            <a:endParaRPr lang="en-IN" dirty="0"/>
          </a:p>
        </p:txBody>
      </p:sp>
      <p:sp>
        <p:nvSpPr>
          <p:cNvPr id="14" name="Flowchart: Terminator 13"/>
          <p:cNvSpPr/>
          <p:nvPr/>
        </p:nvSpPr>
        <p:spPr>
          <a:xfrm>
            <a:off x="6953400" y="4440508"/>
            <a:ext cx="2114550" cy="6096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Key Insights</a:t>
            </a:r>
            <a:endParaRPr lang="en-IN" dirty="0"/>
          </a:p>
        </p:txBody>
      </p:sp>
      <p:sp>
        <p:nvSpPr>
          <p:cNvPr id="15" name="Flowchart: Terminator 14"/>
          <p:cNvSpPr/>
          <p:nvPr/>
        </p:nvSpPr>
        <p:spPr>
          <a:xfrm>
            <a:off x="7496325" y="5253115"/>
            <a:ext cx="2114550" cy="6096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Credit Card Recommendation</a:t>
            </a:r>
            <a:endParaRPr lang="en-IN" dirty="0"/>
          </a:p>
        </p:txBody>
      </p:sp>
      <p:sp>
        <p:nvSpPr>
          <p:cNvPr id="27" name="Bent-Up Arrow 26"/>
          <p:cNvSpPr/>
          <p:nvPr/>
        </p:nvSpPr>
        <p:spPr>
          <a:xfrm rot="5400000">
            <a:off x="4796700" y="1880024"/>
            <a:ext cx="712350" cy="6480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Bent-Up Arrow 27"/>
          <p:cNvSpPr/>
          <p:nvPr/>
        </p:nvSpPr>
        <p:spPr>
          <a:xfrm rot="5400000">
            <a:off x="5244375" y="2689650"/>
            <a:ext cx="712350" cy="6480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Bent-Up Arrow 30"/>
          <p:cNvSpPr/>
          <p:nvPr/>
        </p:nvSpPr>
        <p:spPr>
          <a:xfrm rot="5400000">
            <a:off x="5755050" y="3460894"/>
            <a:ext cx="720000" cy="6480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Bent-Up Arrow 31"/>
          <p:cNvSpPr/>
          <p:nvPr/>
        </p:nvSpPr>
        <p:spPr>
          <a:xfrm rot="5400000">
            <a:off x="6269400" y="4269001"/>
            <a:ext cx="720000" cy="6480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Bent-Up Arrow 32"/>
          <p:cNvSpPr/>
          <p:nvPr/>
        </p:nvSpPr>
        <p:spPr>
          <a:xfrm rot="5400000">
            <a:off x="6764700" y="5067058"/>
            <a:ext cx="720000" cy="6480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6203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552700" y="268938"/>
            <a:ext cx="2847975" cy="707886"/>
          </a:xfrm>
          <a:prstGeom prst="rect">
            <a:avLst/>
          </a:prstGeom>
          <a:noFill/>
        </p:spPr>
        <p:txBody>
          <a:bodyPr wrap="square" rtlCol="0">
            <a:spAutoFit/>
          </a:bodyPr>
          <a:lstStyle/>
          <a:p>
            <a:r>
              <a:rPr lang="en-GB" sz="4000" b="1" dirty="0" smtClean="0"/>
              <a:t>Introduction</a:t>
            </a:r>
            <a:endParaRPr lang="en-IN" sz="4000" dirty="0"/>
          </a:p>
        </p:txBody>
      </p:sp>
      <p:pic>
        <p:nvPicPr>
          <p:cNvPr id="37" name="Picture 3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033587" y="2049070"/>
            <a:ext cx="2681288" cy="2681288"/>
          </a:xfrm>
          <a:prstGeom prst="rect">
            <a:avLst/>
          </a:prstGeom>
        </p:spPr>
      </p:pic>
      <p:sp>
        <p:nvSpPr>
          <p:cNvPr id="38" name="TextBox 37"/>
          <p:cNvSpPr txBox="1"/>
          <p:nvPr/>
        </p:nvSpPr>
        <p:spPr>
          <a:xfrm>
            <a:off x="5400675" y="1515342"/>
            <a:ext cx="6105525" cy="4401205"/>
          </a:xfrm>
          <a:prstGeom prst="rect">
            <a:avLst/>
          </a:prstGeom>
          <a:noFill/>
        </p:spPr>
        <p:txBody>
          <a:bodyPr wrap="square" rtlCol="0">
            <a:spAutoFit/>
          </a:bodyPr>
          <a:lstStyle/>
          <a:p>
            <a:r>
              <a:rPr lang="en-GB" sz="2800" dirty="0" smtClean="0"/>
              <a:t>Mitron Bank is a legacy financial institution headquartered in Hyderabad.</a:t>
            </a:r>
          </a:p>
          <a:p>
            <a:endParaRPr lang="en-GB" sz="2800" dirty="0" smtClean="0"/>
          </a:p>
          <a:p>
            <a:r>
              <a:rPr lang="en-GB" sz="2800" dirty="0"/>
              <a:t>AtliQ Technologies is a one-stop shop for businesses looking to grow. They combine data analysis, AI, and app development to craft winning strategies and drive results. With a 70% client success rate, they're experts in transforming businesses and igniting growth. </a:t>
            </a:r>
            <a:endParaRPr lang="en-IN" sz="2800" dirty="0"/>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1837" y="268938"/>
            <a:ext cx="2422832" cy="927927"/>
          </a:xfrm>
          <a:prstGeom prst="rect">
            <a:avLst/>
          </a:prstGeom>
        </p:spPr>
      </p:pic>
    </p:spTree>
    <p:extLst>
      <p:ext uri="{BB962C8B-B14F-4D97-AF65-F5344CB8AC3E}">
        <p14:creationId xmlns:p14="http://schemas.microsoft.com/office/powerpoint/2010/main" val="35750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4143374" y="689370"/>
            <a:ext cx="4638676" cy="707886"/>
          </a:xfrm>
          <a:prstGeom prst="rect">
            <a:avLst/>
          </a:prstGeom>
          <a:noFill/>
        </p:spPr>
        <p:txBody>
          <a:bodyPr wrap="square" rtlCol="0">
            <a:spAutoFit/>
          </a:bodyPr>
          <a:lstStyle/>
          <a:p>
            <a:r>
              <a:rPr lang="en-GB" sz="4000" b="1" dirty="0" smtClean="0"/>
              <a:t>Problem Statement</a:t>
            </a:r>
            <a:endParaRPr lang="en-IN" sz="4000" dirty="0"/>
          </a:p>
        </p:txBody>
      </p:sp>
      <p:pic>
        <p:nvPicPr>
          <p:cNvPr id="37" name="Picture 36"/>
          <p:cNvPicPr>
            <a:picLocks noChangeAspect="1"/>
          </p:cNvPicPr>
          <p:nvPr/>
        </p:nvPicPr>
        <p:blipFill>
          <a:blip r:embed="rId2" cstate="print">
            <a:duotone>
              <a:prstClr val="black"/>
              <a:schemeClr val="accent5">
                <a:lumMod val="50000"/>
                <a:tint val="45000"/>
                <a:satMod val="400000"/>
              </a:schemeClr>
            </a:duotone>
            <a:extLst>
              <a:ext uri="{28A0092B-C50C-407E-A947-70E740481C1C}">
                <a14:useLocalDpi xmlns:a14="http://schemas.microsoft.com/office/drawing/2010/main" val="0"/>
              </a:ext>
            </a:extLst>
          </a:blip>
          <a:stretch>
            <a:fillRect/>
          </a:stretch>
        </p:blipFill>
        <p:spPr>
          <a:xfrm>
            <a:off x="2318151" y="401917"/>
            <a:ext cx="1300022" cy="1300022"/>
          </a:xfrm>
          <a:prstGeom prst="rect">
            <a:avLst/>
          </a:prstGeom>
        </p:spPr>
      </p:pic>
      <p:sp>
        <p:nvSpPr>
          <p:cNvPr id="38" name="TextBox 37"/>
          <p:cNvSpPr txBox="1"/>
          <p:nvPr/>
        </p:nvSpPr>
        <p:spPr>
          <a:xfrm>
            <a:off x="2546751" y="1877292"/>
            <a:ext cx="9511899" cy="4524315"/>
          </a:xfrm>
          <a:prstGeom prst="rect">
            <a:avLst/>
          </a:prstGeom>
          <a:noFill/>
        </p:spPr>
        <p:txBody>
          <a:bodyPr wrap="square" rtlCol="0">
            <a:spAutoFit/>
          </a:bodyPr>
          <a:lstStyle/>
          <a:p>
            <a:r>
              <a:rPr lang="en-GB" sz="2400" dirty="0"/>
              <a:t>Mitron Bank is a legacy financial institution headquartered in Hyderabad. They want to introduce a new line of credit cards, aiming to broaden its product offerings and reach in the financial market.</a:t>
            </a:r>
            <a:endParaRPr lang="en-GB" sz="2400" dirty="0" smtClean="0"/>
          </a:p>
          <a:p>
            <a:endParaRPr lang="en-GB" sz="2400" dirty="0" smtClean="0"/>
          </a:p>
          <a:p>
            <a:endParaRPr lang="en-GB" sz="2400" dirty="0"/>
          </a:p>
          <a:p>
            <a:r>
              <a:rPr lang="en-GB" sz="2400" dirty="0" smtClean="0"/>
              <a:t>Peter </a:t>
            </a:r>
            <a:r>
              <a:rPr lang="en-GB" sz="2400" dirty="0"/>
              <a:t>Pandey, employed as a data analyst at AtliQ Data Services, has been assigned a project by his supervisor. His task involves examining the given sample data and presenting significant insights to Mitron Bank's </a:t>
            </a:r>
            <a:r>
              <a:rPr lang="en-GB" sz="2400" dirty="0"/>
              <a:t>strategy </a:t>
            </a:r>
            <a:r>
              <a:rPr lang="en-GB" sz="2400" dirty="0"/>
              <a:t>team.</a:t>
            </a:r>
          </a:p>
          <a:p>
            <a:r>
              <a:rPr lang="en-GB" sz="2400" dirty="0"/>
              <a:t>The objective is to generate insights through a self-explanatory and easily understandable dashboard, aiming to assist the team in tailoring credit card offerings according to customer needs and current market trends.</a:t>
            </a:r>
            <a:endParaRPr lang="en-IN" sz="2400" dirty="0"/>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4537" y="556391"/>
            <a:ext cx="2195513" cy="840865"/>
          </a:xfrm>
          <a:prstGeom prst="rect">
            <a:avLst/>
          </a:prstGeom>
        </p:spPr>
      </p:pic>
    </p:spTree>
    <p:extLst>
      <p:ext uri="{BB962C8B-B14F-4D97-AF65-F5344CB8AC3E}">
        <p14:creationId xmlns:p14="http://schemas.microsoft.com/office/powerpoint/2010/main" val="70314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529527" y="432195"/>
            <a:ext cx="5353051" cy="707886"/>
          </a:xfrm>
          <a:prstGeom prst="rect">
            <a:avLst/>
          </a:prstGeom>
          <a:noFill/>
        </p:spPr>
        <p:txBody>
          <a:bodyPr wrap="square" rtlCol="0">
            <a:spAutoFit/>
          </a:bodyPr>
          <a:lstStyle/>
          <a:p>
            <a:r>
              <a:rPr lang="en-GB" sz="4000" b="1" dirty="0" smtClean="0"/>
              <a:t>Dataset of Mitron Bank</a:t>
            </a:r>
            <a:endParaRPr lang="en-IN" sz="4000" dirty="0"/>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8672" y="299216"/>
            <a:ext cx="2195513" cy="84086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527" y="1397256"/>
            <a:ext cx="7209145" cy="5279769"/>
          </a:xfrm>
          <a:prstGeom prst="rect">
            <a:avLst/>
          </a:prstGeom>
        </p:spPr>
      </p:pic>
      <p:sp>
        <p:nvSpPr>
          <p:cNvPr id="3" name="TextBox 2"/>
          <p:cNvSpPr txBox="1"/>
          <p:nvPr/>
        </p:nvSpPr>
        <p:spPr>
          <a:xfrm>
            <a:off x="3533775" y="2009775"/>
            <a:ext cx="1673856" cy="369332"/>
          </a:xfrm>
          <a:prstGeom prst="rect">
            <a:avLst/>
          </a:prstGeom>
          <a:noFill/>
        </p:spPr>
        <p:txBody>
          <a:bodyPr wrap="none" rtlCol="0">
            <a:spAutoFit/>
          </a:bodyPr>
          <a:lstStyle/>
          <a:p>
            <a:r>
              <a:rPr lang="en-GB" dirty="0" smtClean="0">
                <a:solidFill>
                  <a:schemeClr val="bg1">
                    <a:lumMod val="95000"/>
                    <a:lumOff val="5000"/>
                  </a:schemeClr>
                </a:solidFill>
              </a:rPr>
              <a:t>4000 Customers</a:t>
            </a:r>
            <a:endParaRPr lang="en-IN" dirty="0">
              <a:solidFill>
                <a:schemeClr val="bg1">
                  <a:lumMod val="95000"/>
                  <a:lumOff val="5000"/>
                </a:schemeClr>
              </a:solidFill>
            </a:endParaRPr>
          </a:p>
        </p:txBody>
      </p:sp>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flipH="1">
            <a:off x="8253412" y="193665"/>
            <a:ext cx="928688" cy="928688"/>
          </a:xfrm>
          <a:prstGeom prst="rect">
            <a:avLst/>
          </a:prstGeom>
        </p:spPr>
      </p:pic>
    </p:spTree>
    <p:extLst>
      <p:ext uri="{BB962C8B-B14F-4D97-AF65-F5344CB8AC3E}">
        <p14:creationId xmlns:p14="http://schemas.microsoft.com/office/powerpoint/2010/main" val="34814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700977" y="719648"/>
            <a:ext cx="5353051" cy="707886"/>
          </a:xfrm>
          <a:prstGeom prst="rect">
            <a:avLst/>
          </a:prstGeom>
          <a:noFill/>
        </p:spPr>
        <p:txBody>
          <a:bodyPr wrap="square" rtlCol="0">
            <a:spAutoFit/>
          </a:bodyPr>
          <a:lstStyle/>
          <a:p>
            <a:r>
              <a:rPr lang="en-GB" sz="4000" b="1" dirty="0" smtClean="0"/>
              <a:t>Dataset Details</a:t>
            </a:r>
            <a:endParaRPr lang="en-IN" sz="4000" dirty="0"/>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8672" y="299216"/>
            <a:ext cx="2195513" cy="840865"/>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flipH="1">
            <a:off x="8253412" y="193665"/>
            <a:ext cx="928688" cy="928688"/>
          </a:xfrm>
          <a:prstGeom prst="rect">
            <a:avLst/>
          </a:prstGeom>
        </p:spPr>
      </p:pic>
      <p:sp>
        <p:nvSpPr>
          <p:cNvPr id="7" name="TextBox 6"/>
          <p:cNvSpPr txBox="1"/>
          <p:nvPr/>
        </p:nvSpPr>
        <p:spPr>
          <a:xfrm>
            <a:off x="2700977" y="1815023"/>
            <a:ext cx="8909998" cy="3170099"/>
          </a:xfrm>
          <a:prstGeom prst="rect">
            <a:avLst/>
          </a:prstGeom>
          <a:noFill/>
        </p:spPr>
        <p:txBody>
          <a:bodyPr wrap="square" rtlCol="0">
            <a:spAutoFit/>
          </a:bodyPr>
          <a:lstStyle/>
          <a:p>
            <a:r>
              <a:rPr lang="en-GB" sz="2000" dirty="0" smtClean="0"/>
              <a:t>Gender: Male, Female</a:t>
            </a:r>
          </a:p>
          <a:p>
            <a:r>
              <a:rPr lang="en-GB" sz="2000" dirty="0"/>
              <a:t>Age Group: 21-24, 25-34, 35-45, 45</a:t>
            </a:r>
            <a:r>
              <a:rPr lang="en-GB" sz="2000" dirty="0" smtClean="0"/>
              <a:t>+</a:t>
            </a:r>
          </a:p>
          <a:p>
            <a:r>
              <a:rPr lang="en-GB" sz="2000" dirty="0" smtClean="0"/>
              <a:t>Marital Status: Single, Married</a:t>
            </a:r>
          </a:p>
          <a:p>
            <a:r>
              <a:rPr lang="en-GB" sz="2000" dirty="0"/>
              <a:t>City: Mumbai, Delhi-NCR, Chennai, Hyderabad, </a:t>
            </a:r>
            <a:r>
              <a:rPr lang="en-GB" sz="2000" dirty="0" smtClean="0"/>
              <a:t>Bengaluru</a:t>
            </a:r>
          </a:p>
          <a:p>
            <a:r>
              <a:rPr lang="en-GB" sz="2000" dirty="0"/>
              <a:t>Occupation: Salaried IT Employees, Salaried Other Employees, Business Owners, Freelancers, Government </a:t>
            </a:r>
            <a:r>
              <a:rPr lang="en-GB" sz="2000" dirty="0" smtClean="0"/>
              <a:t>Employees</a:t>
            </a:r>
          </a:p>
          <a:p>
            <a:r>
              <a:rPr lang="en-GB" sz="2000" dirty="0"/>
              <a:t>Month: May, June, July, August, September, </a:t>
            </a:r>
            <a:r>
              <a:rPr lang="en-GB" sz="2000" dirty="0" smtClean="0"/>
              <a:t>October</a:t>
            </a:r>
          </a:p>
          <a:p>
            <a:r>
              <a:rPr lang="en-GB" sz="2000" dirty="0" smtClean="0"/>
              <a:t>Category: Apparel, Bills, Electronics, Entertainment, Food, Groceries, Health &amp; Wellness, Travels, Others</a:t>
            </a:r>
          </a:p>
          <a:p>
            <a:r>
              <a:rPr lang="en-GB" sz="2000" dirty="0"/>
              <a:t>Payment type: Debit Card, Credit Card, UPI, Net Banking</a:t>
            </a:r>
            <a:endParaRPr lang="en-IN" sz="2000" dirty="0"/>
          </a:p>
        </p:txBody>
      </p:sp>
    </p:spTree>
    <p:extLst>
      <p:ext uri="{BB962C8B-B14F-4D97-AF65-F5344CB8AC3E}">
        <p14:creationId xmlns:p14="http://schemas.microsoft.com/office/powerpoint/2010/main" val="31913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4078418" y="193975"/>
            <a:ext cx="2008058" cy="707886"/>
          </a:xfrm>
          <a:prstGeom prst="rect">
            <a:avLst/>
          </a:prstGeom>
          <a:noFill/>
        </p:spPr>
        <p:txBody>
          <a:bodyPr wrap="square" rtlCol="0">
            <a:spAutoFit/>
          </a:bodyPr>
          <a:lstStyle/>
          <a:p>
            <a:r>
              <a:rPr lang="en-GB" sz="4000" b="1" dirty="0" smtClean="0"/>
              <a:t>Insights</a:t>
            </a:r>
            <a:endParaRPr lang="en-IN" sz="4000" dirty="0"/>
          </a:p>
        </p:txBody>
      </p:sp>
      <p:pic>
        <p:nvPicPr>
          <p:cNvPr id="37" name="Picture 3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099076" y="97234"/>
            <a:ext cx="1300022" cy="1300022"/>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5511" y="398948"/>
            <a:ext cx="1833564" cy="702240"/>
          </a:xfrm>
          <a:prstGeom prst="rect">
            <a:avLst/>
          </a:prstGeom>
        </p:spPr>
      </p:pic>
      <p:sp>
        <p:nvSpPr>
          <p:cNvPr id="3" name="TextBox 2"/>
          <p:cNvSpPr txBox="1"/>
          <p:nvPr/>
        </p:nvSpPr>
        <p:spPr>
          <a:xfrm>
            <a:off x="4857750" y="1622505"/>
            <a:ext cx="3762376" cy="1754326"/>
          </a:xfrm>
          <a:prstGeom prst="rect">
            <a:avLst/>
          </a:prstGeom>
          <a:noFill/>
        </p:spPr>
        <p:txBody>
          <a:bodyPr wrap="square" rtlCol="0">
            <a:spAutoFit/>
          </a:bodyPr>
          <a:lstStyle/>
          <a:p>
            <a:r>
              <a:rPr lang="en-GB" dirty="0" smtClean="0"/>
              <a:t>This is the count of customers based on Gender and their Marital Status.</a:t>
            </a:r>
          </a:p>
          <a:p>
            <a:r>
              <a:rPr lang="en-GB" dirty="0" smtClean="0"/>
              <a:t>35.08% customers are Female,</a:t>
            </a:r>
          </a:p>
          <a:p>
            <a:r>
              <a:rPr lang="en-GB" dirty="0" smtClean="0"/>
              <a:t>64.93% customers are Male,</a:t>
            </a:r>
          </a:p>
          <a:p>
            <a:r>
              <a:rPr lang="en-GB" dirty="0" smtClean="0"/>
              <a:t>78.40% customers are Married,</a:t>
            </a:r>
          </a:p>
          <a:p>
            <a:r>
              <a:rPr lang="en-GB" dirty="0" smtClean="0"/>
              <a:t>21.06 customers are Single</a:t>
            </a:r>
          </a:p>
        </p:txBody>
      </p:sp>
      <p:pic>
        <p:nvPicPr>
          <p:cNvPr id="4" name="Picture 3"/>
          <p:cNvPicPr>
            <a:picLocks noChangeAspect="1"/>
          </p:cNvPicPr>
          <p:nvPr/>
        </p:nvPicPr>
        <p:blipFill>
          <a:blip r:embed="rId4"/>
          <a:stretch>
            <a:fillRect/>
          </a:stretch>
        </p:blipFill>
        <p:spPr>
          <a:xfrm>
            <a:off x="8692449" y="1724407"/>
            <a:ext cx="3029373" cy="1333686"/>
          </a:xfrm>
          <a:prstGeom prst="rect">
            <a:avLst/>
          </a:prstGeom>
        </p:spPr>
      </p:pic>
      <p:pic>
        <p:nvPicPr>
          <p:cNvPr id="5" name="Picture 4"/>
          <p:cNvPicPr>
            <a:picLocks noChangeAspect="1"/>
          </p:cNvPicPr>
          <p:nvPr/>
        </p:nvPicPr>
        <p:blipFill>
          <a:blip r:embed="rId5"/>
          <a:stretch>
            <a:fillRect/>
          </a:stretch>
        </p:blipFill>
        <p:spPr>
          <a:xfrm>
            <a:off x="7138616" y="3695568"/>
            <a:ext cx="4583206" cy="2762514"/>
          </a:xfrm>
          <a:prstGeom prst="rect">
            <a:avLst/>
          </a:prstGeom>
        </p:spPr>
      </p:pic>
      <p:pic>
        <p:nvPicPr>
          <p:cNvPr id="6" name="Picture 5"/>
          <p:cNvPicPr>
            <a:picLocks noChangeAspect="1"/>
          </p:cNvPicPr>
          <p:nvPr/>
        </p:nvPicPr>
        <p:blipFill>
          <a:blip r:embed="rId6"/>
          <a:stretch>
            <a:fillRect/>
          </a:stretch>
        </p:blipFill>
        <p:spPr>
          <a:xfrm>
            <a:off x="2924174" y="3606155"/>
            <a:ext cx="3695702" cy="3036952"/>
          </a:xfrm>
          <a:prstGeom prst="rect">
            <a:avLst/>
          </a:prstGeom>
        </p:spPr>
      </p:pic>
      <p:sp>
        <p:nvSpPr>
          <p:cNvPr id="11" name="TextBox 10"/>
          <p:cNvSpPr txBox="1"/>
          <p:nvPr/>
        </p:nvSpPr>
        <p:spPr>
          <a:xfrm>
            <a:off x="2237906" y="1622505"/>
            <a:ext cx="2322383" cy="830997"/>
          </a:xfrm>
          <a:prstGeom prst="rect">
            <a:avLst/>
          </a:prstGeom>
          <a:noFill/>
        </p:spPr>
        <p:txBody>
          <a:bodyPr wrap="square" rtlCol="0">
            <a:spAutoFit/>
          </a:bodyPr>
          <a:lstStyle/>
          <a:p>
            <a:r>
              <a:rPr lang="en-GB" sz="2400" b="1" dirty="0" smtClean="0"/>
              <a:t>Demographic Analysis</a:t>
            </a:r>
            <a:endParaRPr lang="en-IN" sz="2400" dirty="0"/>
          </a:p>
        </p:txBody>
      </p:sp>
    </p:spTree>
    <p:extLst>
      <p:ext uri="{BB962C8B-B14F-4D97-AF65-F5344CB8AC3E}">
        <p14:creationId xmlns:p14="http://schemas.microsoft.com/office/powerpoint/2010/main" val="296634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0799" y="799445"/>
            <a:ext cx="8229601" cy="4315388"/>
          </a:xfrm>
          <a:prstGeom prst="rect">
            <a:avLst/>
          </a:prstGeom>
        </p:spPr>
      </p:pic>
      <p:sp>
        <p:nvSpPr>
          <p:cNvPr id="3" name="TextBox 2"/>
          <p:cNvSpPr txBox="1"/>
          <p:nvPr/>
        </p:nvSpPr>
        <p:spPr>
          <a:xfrm>
            <a:off x="1169024" y="1"/>
            <a:ext cx="2850525" cy="523220"/>
          </a:xfrm>
          <a:prstGeom prst="rect">
            <a:avLst/>
          </a:prstGeom>
          <a:noFill/>
        </p:spPr>
        <p:txBody>
          <a:bodyPr wrap="square" rtlCol="0">
            <a:spAutoFit/>
          </a:bodyPr>
          <a:lstStyle/>
          <a:p>
            <a:r>
              <a:rPr lang="en-GB" sz="2800" dirty="0" smtClean="0"/>
              <a:t>Spending Insights:</a:t>
            </a:r>
            <a:endParaRPr lang="en-IN" sz="2800" dirty="0"/>
          </a:p>
        </p:txBody>
      </p:sp>
      <p:sp>
        <p:nvSpPr>
          <p:cNvPr id="4" name="TextBox 3"/>
          <p:cNvSpPr txBox="1"/>
          <p:nvPr/>
        </p:nvSpPr>
        <p:spPr>
          <a:xfrm>
            <a:off x="2505075" y="5114833"/>
            <a:ext cx="8401050" cy="1477328"/>
          </a:xfrm>
          <a:prstGeom prst="rect">
            <a:avLst/>
          </a:prstGeom>
          <a:noFill/>
        </p:spPr>
        <p:txBody>
          <a:bodyPr wrap="square" rtlCol="0">
            <a:spAutoFit/>
          </a:bodyPr>
          <a:lstStyle/>
          <a:p>
            <a:r>
              <a:rPr lang="en-GB" dirty="0" smtClean="0"/>
              <a:t>Insights:</a:t>
            </a:r>
          </a:p>
          <a:p>
            <a:pPr marL="342900" indent="-342900">
              <a:buAutoNum type="arabicPeriod"/>
            </a:pPr>
            <a:r>
              <a:rPr lang="en-GB" dirty="0" smtClean="0"/>
              <a:t>Age group(25-34) are spending more than any other age group customers followed by 35-45 age group customers.</a:t>
            </a:r>
          </a:p>
          <a:p>
            <a:pPr marL="342900" indent="-342900">
              <a:buAutoNum type="arabicPeriod"/>
            </a:pPr>
            <a:r>
              <a:rPr lang="en-GB" dirty="0" smtClean="0"/>
              <a:t>In both 25-34 and 35-45 age group customers are spending using credit card followed by UPI payments.</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305" y="2309592"/>
            <a:ext cx="1018870" cy="1018870"/>
          </a:xfrm>
          <a:prstGeom prst="rect">
            <a:avLst/>
          </a:prstGeom>
        </p:spPr>
      </p:pic>
    </p:spTree>
    <p:extLst>
      <p:ext uri="{BB962C8B-B14F-4D97-AF65-F5344CB8AC3E}">
        <p14:creationId xmlns:p14="http://schemas.microsoft.com/office/powerpoint/2010/main" val="405356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0500" y="4752975"/>
            <a:ext cx="3790950" cy="1477328"/>
          </a:xfrm>
          <a:prstGeom prst="rect">
            <a:avLst/>
          </a:prstGeom>
          <a:noFill/>
        </p:spPr>
        <p:txBody>
          <a:bodyPr wrap="square" rtlCol="0">
            <a:spAutoFit/>
          </a:bodyPr>
          <a:lstStyle/>
          <a:p>
            <a:r>
              <a:rPr lang="en-GB" dirty="0" smtClean="0"/>
              <a:t>Insights:</a:t>
            </a:r>
          </a:p>
          <a:p>
            <a:pPr marL="342900" indent="-342900">
              <a:buAutoNum type="arabicPeriod"/>
            </a:pPr>
            <a:r>
              <a:rPr lang="en-GB" dirty="0" smtClean="0"/>
              <a:t>Customer from Mumbai location are spending more and then 2</a:t>
            </a:r>
            <a:r>
              <a:rPr lang="en-GB" baseline="30000" dirty="0" smtClean="0"/>
              <a:t>nd</a:t>
            </a:r>
            <a:r>
              <a:rPr lang="en-GB" dirty="0" smtClean="0"/>
              <a:t> highest spending city is Delhi NCR and then Bengaluru</a:t>
            </a:r>
            <a:endParaRPr lang="en-GB" dirty="0"/>
          </a:p>
        </p:txBody>
      </p:sp>
      <p:pic>
        <p:nvPicPr>
          <p:cNvPr id="5" name="Picture 4"/>
          <p:cNvPicPr>
            <a:picLocks noChangeAspect="1"/>
          </p:cNvPicPr>
          <p:nvPr/>
        </p:nvPicPr>
        <p:blipFill>
          <a:blip r:embed="rId2"/>
          <a:stretch>
            <a:fillRect/>
          </a:stretch>
        </p:blipFill>
        <p:spPr>
          <a:xfrm>
            <a:off x="6714809" y="1429312"/>
            <a:ext cx="4911955" cy="3237938"/>
          </a:xfrm>
          <a:prstGeom prst="rect">
            <a:avLst/>
          </a:prstGeom>
        </p:spPr>
      </p:pic>
      <p:pic>
        <p:nvPicPr>
          <p:cNvPr id="6" name="Picture 5"/>
          <p:cNvPicPr>
            <a:picLocks noChangeAspect="1"/>
          </p:cNvPicPr>
          <p:nvPr/>
        </p:nvPicPr>
        <p:blipFill rotWithShape="1">
          <a:blip r:embed="rId3"/>
          <a:srcRect l="551" t="974" r="-551" b="74"/>
          <a:stretch/>
        </p:blipFill>
        <p:spPr>
          <a:xfrm>
            <a:off x="1349100" y="1463250"/>
            <a:ext cx="5018804" cy="3204000"/>
          </a:xfrm>
          <a:prstGeom prst="rect">
            <a:avLst/>
          </a:prstGeom>
        </p:spPr>
      </p:pic>
      <p:sp>
        <p:nvSpPr>
          <p:cNvPr id="7" name="TextBox 6"/>
          <p:cNvSpPr txBox="1"/>
          <p:nvPr/>
        </p:nvSpPr>
        <p:spPr>
          <a:xfrm>
            <a:off x="6798300" y="4667250"/>
            <a:ext cx="3790950" cy="1477328"/>
          </a:xfrm>
          <a:prstGeom prst="rect">
            <a:avLst/>
          </a:prstGeom>
          <a:noFill/>
        </p:spPr>
        <p:txBody>
          <a:bodyPr wrap="square" rtlCol="0">
            <a:spAutoFit/>
          </a:bodyPr>
          <a:lstStyle/>
          <a:p>
            <a:r>
              <a:rPr lang="en-GB" dirty="0" smtClean="0"/>
              <a:t>Insights:</a:t>
            </a:r>
          </a:p>
          <a:p>
            <a:pPr marL="342900" indent="-342900">
              <a:buAutoNum type="arabicPeriod"/>
            </a:pPr>
            <a:r>
              <a:rPr lang="en-GB" dirty="0" smtClean="0"/>
              <a:t>Customer are spending their money on paying bills, Groceries, Electronics, Health &amp; wellness and Travels.</a:t>
            </a:r>
            <a:endParaRPr lang="en-GB" dirty="0"/>
          </a:p>
        </p:txBody>
      </p:sp>
      <p:sp>
        <p:nvSpPr>
          <p:cNvPr id="8" name="TextBox 7"/>
          <p:cNvSpPr txBox="1"/>
          <p:nvPr/>
        </p:nvSpPr>
        <p:spPr>
          <a:xfrm>
            <a:off x="2480925" y="407918"/>
            <a:ext cx="2850525" cy="523220"/>
          </a:xfrm>
          <a:prstGeom prst="rect">
            <a:avLst/>
          </a:prstGeom>
          <a:noFill/>
        </p:spPr>
        <p:txBody>
          <a:bodyPr wrap="square" rtlCol="0">
            <a:spAutoFit/>
          </a:bodyPr>
          <a:lstStyle/>
          <a:p>
            <a:r>
              <a:rPr lang="en-GB" sz="2800" dirty="0" smtClean="0"/>
              <a:t>Spending Insights:</a:t>
            </a:r>
            <a:endParaRPr lang="en-IN" sz="28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6655" y="249762"/>
            <a:ext cx="1018870" cy="1018870"/>
          </a:xfrm>
          <a:prstGeom prst="rect">
            <a:avLst/>
          </a:prstGeom>
        </p:spPr>
      </p:pic>
    </p:spTree>
    <p:extLst>
      <p:ext uri="{BB962C8B-B14F-4D97-AF65-F5344CB8AC3E}">
        <p14:creationId xmlns:p14="http://schemas.microsoft.com/office/powerpoint/2010/main" val="2070928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687</TotalTime>
  <Words>1229</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cp:revision>
  <dcterms:created xsi:type="dcterms:W3CDTF">2024-01-03T05:21:41Z</dcterms:created>
  <dcterms:modified xsi:type="dcterms:W3CDTF">2024-01-03T16:49:30Z</dcterms:modified>
</cp:coreProperties>
</file>