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5"/>
  </p:notesMasterIdLst>
  <p:sldIdLst>
    <p:sldId id="256" r:id="rId2"/>
    <p:sldId id="261" r:id="rId3"/>
    <p:sldId id="313" r:id="rId4"/>
    <p:sldId id="314" r:id="rId5"/>
    <p:sldId id="315" r:id="rId6"/>
    <p:sldId id="322" r:id="rId7"/>
    <p:sldId id="323" r:id="rId8"/>
    <p:sldId id="324" r:id="rId9"/>
    <p:sldId id="326" r:id="rId10"/>
    <p:sldId id="327" r:id="rId11"/>
    <p:sldId id="328" r:id="rId12"/>
    <p:sldId id="329" r:id="rId13"/>
    <p:sldId id="325" r:id="rId14"/>
    <p:sldId id="318" r:id="rId15"/>
    <p:sldId id="330" r:id="rId16"/>
    <p:sldId id="331" r:id="rId17"/>
    <p:sldId id="332" r:id="rId18"/>
    <p:sldId id="333" r:id="rId19"/>
    <p:sldId id="334" r:id="rId20"/>
    <p:sldId id="319" r:id="rId21"/>
    <p:sldId id="320" r:id="rId22"/>
    <p:sldId id="321" r:id="rId23"/>
    <p:sldId id="344" r:id="rId24"/>
    <p:sldId id="345" r:id="rId25"/>
    <p:sldId id="346" r:id="rId26"/>
    <p:sldId id="335" r:id="rId27"/>
    <p:sldId id="337" r:id="rId28"/>
    <p:sldId id="338" r:id="rId29"/>
    <p:sldId id="339" r:id="rId30"/>
    <p:sldId id="340" r:id="rId31"/>
    <p:sldId id="341" r:id="rId32"/>
    <p:sldId id="342" r:id="rId33"/>
    <p:sldId id="343" r:id="rId34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36"/>
      <p:bold r:id="rId37"/>
      <p:italic r:id="rId38"/>
      <p:boldItalic r:id="rId39"/>
    </p:embeddedFont>
    <p:embeddedFont>
      <p:font typeface="DM Sans" pitchFamily="2" charset="0"/>
      <p:regular r:id="rId40"/>
      <p:bold r:id="rId41"/>
      <p:italic r:id="rId42"/>
      <p:boldItalic r:id="rId43"/>
    </p:embeddedFont>
    <p:embeddedFont>
      <p:font typeface="Outfit" panose="020B0604020202020204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D1FF427-3620-4942-9561-5BCC317E3CF2}">
          <p14:sldIdLst>
            <p14:sldId id="256"/>
            <p14:sldId id="261"/>
            <p14:sldId id="313"/>
            <p14:sldId id="314"/>
            <p14:sldId id="315"/>
            <p14:sldId id="322"/>
            <p14:sldId id="323"/>
            <p14:sldId id="324"/>
            <p14:sldId id="326"/>
            <p14:sldId id="327"/>
            <p14:sldId id="328"/>
            <p14:sldId id="329"/>
            <p14:sldId id="325"/>
            <p14:sldId id="318"/>
            <p14:sldId id="330"/>
            <p14:sldId id="331"/>
            <p14:sldId id="332"/>
            <p14:sldId id="333"/>
            <p14:sldId id="334"/>
            <p14:sldId id="319"/>
            <p14:sldId id="320"/>
            <p14:sldId id="321"/>
            <p14:sldId id="344"/>
            <p14:sldId id="345"/>
            <p14:sldId id="346"/>
            <p14:sldId id="335"/>
          </p14:sldIdLst>
        </p14:section>
        <p14:section name="Important" id="{C5D85C76-D940-4110-BF03-E5DD9415A74C}">
          <p14:sldIdLst>
            <p14:sldId id="337"/>
            <p14:sldId id="338"/>
            <p14:sldId id="339"/>
            <p14:sldId id="340"/>
            <p14:sldId id="341"/>
          </p14:sldIdLst>
        </p14:section>
        <p14:section name="Logic Analyzer Snapshots" id="{D85CC3D1-F2D8-4385-B8D6-C5E7E9C2FCE4}">
          <p14:sldIdLst>
            <p14:sldId id="342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80D90F-3BBA-4622-A6D9-D702A0C607A5}">
  <a:tblStyle styleId="{A080D90F-3BBA-4622-A6D9-D702A0C607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sc%20In%20Embedded%20System%20&amp;%20IC%20Design\Courses\Msc%20Research\Dissertation\Results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sc%20In%20Embedded%20System%20&amp;%20IC%20Design\Courses\Msc%20Research\Dissertation\Results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sc%20In%20Embedded%20System%20&amp;%20IC%20Design\Courses\Msc%20Research\Dissertation\Results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sc%20In%20Embedded%20System%20&amp;%20IC%20Design\Courses\Msc%20Research\Dissertation\Results\Book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Model Processing Time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Sheet2!$P$7</c:f>
              <c:strCache>
                <c:ptCount val="1"/>
                <c:pt idx="0">
                  <c:v>Without Net Engine</c:v>
                </c:pt>
              </c:strCache>
            </c:strRef>
          </c:tx>
          <c:spPr>
            <a:solidFill>
              <a:schemeClr val="bg2">
                <a:lumMod val="25000"/>
              </a:schemeClr>
            </a:solidFill>
            <a:ln>
              <a:solidFill>
                <a:schemeClr val="tx2">
                  <a:lumMod val="25000"/>
                </a:schemeClr>
              </a:solidFill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numRef>
              <c:f>Sheet2!$O$8:$O$11</c:f>
              <c:numCache>
                <c:formatCode>0.00</c:formatCode>
                <c:ptCount val="4"/>
                <c:pt idx="0">
                  <c:v>1</c:v>
                </c:pt>
                <c:pt idx="1">
                  <c:v>0.95</c:v>
                </c:pt>
                <c:pt idx="2">
                  <c:v>0.9</c:v>
                </c:pt>
                <c:pt idx="3">
                  <c:v>0.85</c:v>
                </c:pt>
              </c:numCache>
            </c:numRef>
          </c:cat>
          <c:val>
            <c:numRef>
              <c:f>Sheet2!$P$8:$P$11</c:f>
              <c:numCache>
                <c:formatCode>0.0000</c:formatCode>
                <c:ptCount val="4"/>
                <c:pt idx="0">
                  <c:v>1.5988312</c:v>
                </c:pt>
                <c:pt idx="1">
                  <c:v>1.4031636000000001</c:v>
                </c:pt>
                <c:pt idx="2">
                  <c:v>1.2712964</c:v>
                </c:pt>
                <c:pt idx="3">
                  <c:v>1.0973306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E2-470F-921F-C022C89E9172}"/>
            </c:ext>
          </c:extLst>
        </c:ser>
        <c:ser>
          <c:idx val="2"/>
          <c:order val="1"/>
          <c:tx>
            <c:strRef>
              <c:f>Sheet2!$Q$7</c:f>
              <c:strCache>
                <c:ptCount val="1"/>
                <c:pt idx="0">
                  <c:v>With Net Engine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numRef>
              <c:f>Sheet2!$O$8:$O$11</c:f>
              <c:numCache>
                <c:formatCode>0.00</c:formatCode>
                <c:ptCount val="4"/>
                <c:pt idx="0">
                  <c:v>1</c:v>
                </c:pt>
                <c:pt idx="1">
                  <c:v>0.95</c:v>
                </c:pt>
                <c:pt idx="2">
                  <c:v>0.9</c:v>
                </c:pt>
                <c:pt idx="3">
                  <c:v>0.85</c:v>
                </c:pt>
              </c:numCache>
            </c:numRef>
          </c:cat>
          <c:val>
            <c:numRef>
              <c:f>Sheet2!$Q$8:$Q$11</c:f>
              <c:numCache>
                <c:formatCode>0.0000</c:formatCode>
                <c:ptCount val="4"/>
                <c:pt idx="0">
                  <c:v>0.28663060399999996</c:v>
                </c:pt>
                <c:pt idx="1">
                  <c:v>0.25727976400000002</c:v>
                </c:pt>
                <c:pt idx="2">
                  <c:v>0.23698530000000001</c:v>
                </c:pt>
                <c:pt idx="3">
                  <c:v>0.211364368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E2-470F-921F-C022C89E91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28138031"/>
        <c:axId val="928145231"/>
      </c:barChart>
      <c:catAx>
        <c:axId val="928138031"/>
        <c:scaling>
          <c:orientation val="minMax"/>
        </c:scaling>
        <c:delete val="0"/>
        <c:axPos val="b"/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8145231"/>
        <c:crosses val="autoZero"/>
        <c:auto val="1"/>
        <c:lblAlgn val="ctr"/>
        <c:lblOffset val="100"/>
        <c:noMultiLvlLbl val="0"/>
      </c:catAx>
      <c:valAx>
        <c:axId val="928145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81380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CNN Layer Processing Time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Sheet2!$P$14</c:f>
              <c:strCache>
                <c:ptCount val="1"/>
                <c:pt idx="0">
                  <c:v>Without Net Engine</c:v>
                </c:pt>
              </c:strCache>
            </c:strRef>
          </c:tx>
          <c:spPr>
            <a:solidFill>
              <a:schemeClr val="bg2">
                <a:lumMod val="25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numRef>
              <c:f>Sheet2!$O$8:$O$11</c:f>
              <c:numCache>
                <c:formatCode>0.00</c:formatCode>
                <c:ptCount val="4"/>
                <c:pt idx="0">
                  <c:v>1</c:v>
                </c:pt>
                <c:pt idx="1">
                  <c:v>0.95</c:v>
                </c:pt>
                <c:pt idx="2">
                  <c:v>0.9</c:v>
                </c:pt>
                <c:pt idx="3">
                  <c:v>0.85</c:v>
                </c:pt>
              </c:numCache>
            </c:numRef>
          </c:cat>
          <c:val>
            <c:numRef>
              <c:f>Sheet2!$P$15:$P$18</c:f>
              <c:numCache>
                <c:formatCode>0.0000</c:formatCode>
                <c:ptCount val="4"/>
                <c:pt idx="0">
                  <c:v>0.27535746</c:v>
                </c:pt>
                <c:pt idx="1">
                  <c:v>0.247963244</c:v>
                </c:pt>
                <c:pt idx="2">
                  <c:v>0.22202549599999996</c:v>
                </c:pt>
                <c:pt idx="3">
                  <c:v>0.19749531999999997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25-4A6F-81F5-FFB32599F7C3}"/>
            </c:ext>
          </c:extLst>
        </c:ser>
        <c:ser>
          <c:idx val="2"/>
          <c:order val="1"/>
          <c:tx>
            <c:strRef>
              <c:f>Sheet2!$Q$14</c:f>
              <c:strCache>
                <c:ptCount val="1"/>
                <c:pt idx="0">
                  <c:v>With Net Engine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numRef>
              <c:f>Sheet2!$O$8:$O$11</c:f>
              <c:numCache>
                <c:formatCode>0.00</c:formatCode>
                <c:ptCount val="4"/>
                <c:pt idx="0">
                  <c:v>1</c:v>
                </c:pt>
                <c:pt idx="1">
                  <c:v>0.95</c:v>
                </c:pt>
                <c:pt idx="2">
                  <c:v>0.9</c:v>
                </c:pt>
                <c:pt idx="3">
                  <c:v>0.85</c:v>
                </c:pt>
              </c:numCache>
            </c:numRef>
          </c:cat>
          <c:val>
            <c:numRef>
              <c:f>Sheet2!$Q$15:$Q$18</c:f>
              <c:numCache>
                <c:formatCode>0.0000</c:formatCode>
                <c:ptCount val="4"/>
                <c:pt idx="0">
                  <c:v>4.2049768000000001E-2</c:v>
                </c:pt>
                <c:pt idx="1">
                  <c:v>3.8237519999999997E-2</c:v>
                </c:pt>
                <c:pt idx="2">
                  <c:v>3.4629420000000001E-2</c:v>
                </c:pt>
                <c:pt idx="3">
                  <c:v>3.1173008000000002E-2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A25-4A6F-81F5-FFB32599F7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8138031"/>
        <c:axId val="928145231"/>
      </c:barChart>
      <c:catAx>
        <c:axId val="928138031"/>
        <c:scaling>
          <c:orientation val="minMax"/>
        </c:scaling>
        <c:delete val="0"/>
        <c:axPos val="b"/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8145231"/>
        <c:crosses val="autoZero"/>
        <c:auto val="1"/>
        <c:lblAlgn val="ctr"/>
        <c:lblOffset val="100"/>
        <c:noMultiLvlLbl val="0"/>
      </c:catAx>
      <c:valAx>
        <c:axId val="928145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81380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Channel</a:t>
            </a:r>
            <a:r>
              <a:rPr lang="en-US" baseline="0"/>
              <a:t> Processing Time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Sheet2!$P$21</c:f>
              <c:strCache>
                <c:ptCount val="1"/>
                <c:pt idx="0">
                  <c:v>Without Net Engine</c:v>
                </c:pt>
              </c:strCache>
            </c:strRef>
          </c:tx>
          <c:spPr>
            <a:solidFill>
              <a:schemeClr val="bg2">
                <a:lumMod val="2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numRef>
              <c:f>Sheet2!$O$8:$O$11</c:f>
              <c:numCache>
                <c:formatCode>0.00</c:formatCode>
                <c:ptCount val="4"/>
                <c:pt idx="0">
                  <c:v>1</c:v>
                </c:pt>
                <c:pt idx="1">
                  <c:v>0.95</c:v>
                </c:pt>
                <c:pt idx="2">
                  <c:v>0.9</c:v>
                </c:pt>
                <c:pt idx="3">
                  <c:v>0.85</c:v>
                </c:pt>
              </c:numCache>
            </c:numRef>
          </c:cat>
          <c:val>
            <c:numRef>
              <c:f>Sheet2!$P$22:$P$25</c:f>
              <c:numCache>
                <c:formatCode>0.0000</c:formatCode>
                <c:ptCount val="4"/>
                <c:pt idx="0">
                  <c:v>2.7537308E-2</c:v>
                </c:pt>
                <c:pt idx="1">
                  <c:v>2.4798255999999998E-2</c:v>
                </c:pt>
                <c:pt idx="2">
                  <c:v>2.2201780000000001E-2</c:v>
                </c:pt>
                <c:pt idx="3">
                  <c:v>1.9750220000000002E-2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FC-4965-B616-13F67C582421}"/>
            </c:ext>
          </c:extLst>
        </c:ser>
        <c:ser>
          <c:idx val="2"/>
          <c:order val="1"/>
          <c:tx>
            <c:strRef>
              <c:f>Sheet2!$Q$21</c:f>
              <c:strCache>
                <c:ptCount val="1"/>
                <c:pt idx="0">
                  <c:v>With Net Engine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numRef>
              <c:f>Sheet2!$O$8:$O$11</c:f>
              <c:numCache>
                <c:formatCode>0.00</c:formatCode>
                <c:ptCount val="4"/>
                <c:pt idx="0">
                  <c:v>1</c:v>
                </c:pt>
                <c:pt idx="1">
                  <c:v>0.95</c:v>
                </c:pt>
                <c:pt idx="2">
                  <c:v>0.9</c:v>
                </c:pt>
                <c:pt idx="3">
                  <c:v>0.85</c:v>
                </c:pt>
              </c:numCache>
            </c:numRef>
          </c:cat>
          <c:val>
            <c:numRef>
              <c:f>Sheet2!$Q$22:$Q$25</c:f>
              <c:numCache>
                <c:formatCode>0.0000</c:formatCode>
                <c:ptCount val="4"/>
                <c:pt idx="0">
                  <c:v>4.2132639999999996E-3</c:v>
                </c:pt>
                <c:pt idx="1">
                  <c:v>3.8212240000000002E-3</c:v>
                </c:pt>
                <c:pt idx="2">
                  <c:v>3.4723080000000003E-3</c:v>
                </c:pt>
                <c:pt idx="3">
                  <c:v>3.123088E-3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FC-4965-B616-13F67C58242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28138031"/>
        <c:axId val="928145231"/>
      </c:barChart>
      <c:catAx>
        <c:axId val="928138031"/>
        <c:scaling>
          <c:orientation val="minMax"/>
        </c:scaling>
        <c:delete val="0"/>
        <c:axPos val="b"/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8145231"/>
        <c:crosses val="autoZero"/>
        <c:auto val="1"/>
        <c:lblAlgn val="ctr"/>
        <c:lblOffset val="100"/>
        <c:noMultiLvlLbl val="0"/>
      </c:catAx>
      <c:valAx>
        <c:axId val="928145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81380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Single</a:t>
            </a:r>
            <a:r>
              <a:rPr lang="en-US" baseline="0"/>
              <a:t> Frame Processing Time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Sheet2!$P$28</c:f>
              <c:strCache>
                <c:ptCount val="1"/>
                <c:pt idx="0">
                  <c:v>Without Net Engine</c:v>
                </c:pt>
              </c:strCache>
            </c:strRef>
          </c:tx>
          <c:spPr>
            <a:solidFill>
              <a:schemeClr val="bg2">
                <a:lumMod val="2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numRef>
              <c:f>Sheet2!$O$8:$O$11</c:f>
              <c:numCache>
                <c:formatCode>0.00</c:formatCode>
                <c:ptCount val="4"/>
                <c:pt idx="0">
                  <c:v>1</c:v>
                </c:pt>
                <c:pt idx="1">
                  <c:v>0.95</c:v>
                </c:pt>
                <c:pt idx="2">
                  <c:v>0.9</c:v>
                </c:pt>
                <c:pt idx="3">
                  <c:v>0.85</c:v>
                </c:pt>
              </c:numCache>
            </c:numRef>
          </c:cat>
          <c:val>
            <c:numRef>
              <c:f>Sheet2!$P$29:$P$32</c:f>
              <c:numCache>
                <c:formatCode>0.0000</c:formatCode>
                <c:ptCount val="4"/>
                <c:pt idx="0">
                  <c:v>8.4080200000000004E-3</c:v>
                </c:pt>
                <c:pt idx="1">
                  <c:v>7.5727960000000014E-3</c:v>
                </c:pt>
                <c:pt idx="2">
                  <c:v>6.7814360000000001E-3</c:v>
                </c:pt>
                <c:pt idx="3">
                  <c:v>6.0325680000000003E-3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34-46B8-B054-F73BF736DCDC}"/>
            </c:ext>
          </c:extLst>
        </c:ser>
        <c:ser>
          <c:idx val="2"/>
          <c:order val="1"/>
          <c:tx>
            <c:strRef>
              <c:f>Sheet2!$Q$28</c:f>
              <c:strCache>
                <c:ptCount val="1"/>
                <c:pt idx="0">
                  <c:v>With Net Engine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numRef>
              <c:f>Sheet2!$O$8:$O$11</c:f>
              <c:numCache>
                <c:formatCode>0.00</c:formatCode>
                <c:ptCount val="4"/>
                <c:pt idx="0">
                  <c:v>1</c:v>
                </c:pt>
                <c:pt idx="1">
                  <c:v>0.95</c:v>
                </c:pt>
                <c:pt idx="2">
                  <c:v>0.9</c:v>
                </c:pt>
                <c:pt idx="3">
                  <c:v>0.85</c:v>
                </c:pt>
              </c:numCache>
            </c:numRef>
          </c:cat>
          <c:val>
            <c:numRef>
              <c:f>Sheet2!$Q$29:$Q$32</c:f>
              <c:numCache>
                <c:formatCode>0.0000</c:formatCode>
                <c:ptCount val="4"/>
                <c:pt idx="0">
                  <c:v>6.6134799999999997E-4</c:v>
                </c:pt>
                <c:pt idx="1">
                  <c:v>6.0083200000000004E-4</c:v>
                </c:pt>
                <c:pt idx="2">
                  <c:v>5.5769200000000004E-4</c:v>
                </c:pt>
                <c:pt idx="3">
                  <c:v>5.0665200000000001E-4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E34-46B8-B054-F73BF736DC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28138031"/>
        <c:axId val="928145231"/>
      </c:barChart>
      <c:catAx>
        <c:axId val="928138031"/>
        <c:scaling>
          <c:orientation val="minMax"/>
        </c:scaling>
        <c:delete val="0"/>
        <c:axPos val="b"/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8145231"/>
        <c:crosses val="autoZero"/>
        <c:auto val="1"/>
        <c:lblAlgn val="ctr"/>
        <c:lblOffset val="100"/>
        <c:noMultiLvlLbl val="0"/>
      </c:catAx>
      <c:valAx>
        <c:axId val="928145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81380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52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64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557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428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97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41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906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236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183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77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322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720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5700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167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227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84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7683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8100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3617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741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2597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4199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5490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3166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327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112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280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641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252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18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071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rot="10800000" flipH="1">
              <a:off x="-136836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10800000" flipH="1">
              <a:off x="-655296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1" r:id="rId4"/>
    <p:sldLayoutId id="2147483677" r:id="rId5"/>
    <p:sldLayoutId id="214748367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5.xml"/><Relationship Id="rId4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kaja-Suganda/Net-Engine-FPGA-With-Software.gi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702943" y="1126366"/>
            <a:ext cx="6088007" cy="15005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Efficient Hardware Accelerator for Real-Time Facial Computing on Resource-Constrained Edge Devices</a:t>
            </a:r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702943" y="3385448"/>
            <a:ext cx="3661793" cy="1430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Name: P.A.P.S. Perera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Index: 23PG1-015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Supervisor:        Eng. Kasun K. Herath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Co-Supervisor: Dr. Lasith </a:t>
            </a:r>
            <a:r>
              <a:rPr lang="en-US" dirty="0" err="1"/>
              <a:t>Yasakethu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46" name="Google Shape;346;p36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36"/>
          <p:cNvGrpSpPr/>
          <p:nvPr/>
        </p:nvGrpSpPr>
        <p:grpSpPr>
          <a:xfrm>
            <a:off x="6712489" y="-392048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1.png" descr="ljmu-logo">
            <a:extLst>
              <a:ext uri="{FF2B5EF4-FFF2-40B4-BE49-F238E27FC236}">
                <a16:creationId xmlns:a16="http://schemas.microsoft.com/office/drawing/2014/main" id="{3540AA95-3C35-AB31-E7E0-0741ABC9AE8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3425" y="125614"/>
            <a:ext cx="2363199" cy="686361"/>
          </a:xfrm>
          <a:prstGeom prst="rect">
            <a:avLst/>
          </a:prstGeom>
        </p:spPr>
      </p:pic>
      <p:sp>
        <p:nvSpPr>
          <p:cNvPr id="3" name="Google Shape;345;p36">
            <a:extLst>
              <a:ext uri="{FF2B5EF4-FFF2-40B4-BE49-F238E27FC236}">
                <a16:creationId xmlns:a16="http://schemas.microsoft.com/office/drawing/2014/main" id="{45A150F1-D75D-8C3B-239C-7D60A569F90B}"/>
              </a:ext>
            </a:extLst>
          </p:cNvPr>
          <p:cNvSpPr txBox="1">
            <a:spLocks/>
          </p:cNvSpPr>
          <p:nvPr/>
        </p:nvSpPr>
        <p:spPr>
          <a:xfrm>
            <a:off x="474213" y="2513325"/>
            <a:ext cx="4877772" cy="694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marR="0" indent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MSc in Embedded Systems and IC Design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2914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dirty="0"/>
              <a:t>Methodology (</a:t>
            </a:r>
            <a:r>
              <a:rPr lang="en-US" sz="3600" dirty="0" err="1"/>
              <a:t>conti</a:t>
            </a:r>
            <a:r>
              <a:rPr lang="en-US" sz="3600" dirty="0"/>
              <a:t>..)</a:t>
            </a:r>
            <a:endParaRPr lang="en-US" dirty="0"/>
          </a:p>
        </p:txBody>
      </p:sp>
      <p:sp>
        <p:nvSpPr>
          <p:cNvPr id="2" name="Google Shape;455;p41">
            <a:extLst>
              <a:ext uri="{FF2B5EF4-FFF2-40B4-BE49-F238E27FC236}">
                <a16:creationId xmlns:a16="http://schemas.microsoft.com/office/drawing/2014/main" id="{F601F0B3-60D7-36D8-A6BA-E991A510750B}"/>
              </a:ext>
            </a:extLst>
          </p:cNvPr>
          <p:cNvSpPr txBox="1">
            <a:spLocks/>
          </p:cNvSpPr>
          <p:nvPr/>
        </p:nvSpPr>
        <p:spPr>
          <a:xfrm>
            <a:off x="720000" y="82506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pPr algn="l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PL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C7C77-BF7F-AD3D-C0D1-2043D5BED7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96" y="1397760"/>
            <a:ext cx="5764784" cy="33503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485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2914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dirty="0"/>
              <a:t>Methodology (</a:t>
            </a:r>
            <a:r>
              <a:rPr lang="en-US" sz="3600" dirty="0" err="1"/>
              <a:t>conti</a:t>
            </a:r>
            <a:r>
              <a:rPr lang="en-US" sz="3600" dirty="0"/>
              <a:t>..)</a:t>
            </a:r>
            <a:endParaRPr lang="en-US" dirty="0"/>
          </a:p>
        </p:txBody>
      </p:sp>
      <p:sp>
        <p:nvSpPr>
          <p:cNvPr id="2" name="Google Shape;455;p41">
            <a:extLst>
              <a:ext uri="{FF2B5EF4-FFF2-40B4-BE49-F238E27FC236}">
                <a16:creationId xmlns:a16="http://schemas.microsoft.com/office/drawing/2014/main" id="{F601F0B3-60D7-36D8-A6BA-E991A510750B}"/>
              </a:ext>
            </a:extLst>
          </p:cNvPr>
          <p:cNvSpPr txBox="1">
            <a:spLocks/>
          </p:cNvSpPr>
          <p:nvPr/>
        </p:nvSpPr>
        <p:spPr>
          <a:xfrm>
            <a:off x="720000" y="82506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pPr algn="l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PS 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8A3A89-0316-BD1C-7B2B-0D2CCE8B42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66" y="1397760"/>
            <a:ext cx="7025467" cy="3314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9387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2914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dirty="0"/>
              <a:t>Methodology (</a:t>
            </a:r>
            <a:r>
              <a:rPr lang="en-US" sz="3600" dirty="0" err="1"/>
              <a:t>conti</a:t>
            </a:r>
            <a:r>
              <a:rPr lang="en-US" sz="3600" dirty="0"/>
              <a:t>..)</a:t>
            </a:r>
            <a:endParaRPr lang="en-US" dirty="0"/>
          </a:p>
        </p:txBody>
      </p:sp>
      <p:sp>
        <p:nvSpPr>
          <p:cNvPr id="2" name="Google Shape;455;p41">
            <a:extLst>
              <a:ext uri="{FF2B5EF4-FFF2-40B4-BE49-F238E27FC236}">
                <a16:creationId xmlns:a16="http://schemas.microsoft.com/office/drawing/2014/main" id="{F601F0B3-60D7-36D8-A6BA-E991A510750B}"/>
              </a:ext>
            </a:extLst>
          </p:cNvPr>
          <p:cNvSpPr txBox="1">
            <a:spLocks/>
          </p:cNvSpPr>
          <p:nvPr/>
        </p:nvSpPr>
        <p:spPr>
          <a:xfrm>
            <a:off x="720000" y="82506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pPr algn="l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Proposed Network (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PNet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FFDBFF-34B5-9FAD-15D1-998BB4E6FA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120" y="1511808"/>
            <a:ext cx="5533759" cy="3497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306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2914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dirty="0"/>
              <a:t>Methodology (</a:t>
            </a:r>
            <a:r>
              <a:rPr lang="en-US" sz="3600" dirty="0" err="1"/>
              <a:t>conti</a:t>
            </a:r>
            <a:r>
              <a:rPr lang="en-US" sz="3600" dirty="0"/>
              <a:t>..)</a:t>
            </a:r>
            <a:endParaRPr lang="en-US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2"/>
          </p:nvPr>
        </p:nvSpPr>
        <p:spPr>
          <a:xfrm>
            <a:off x="720000" y="1397759"/>
            <a:ext cx="3852000" cy="3452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Convolution Operation: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Loop through the image pixels.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Apply convolution kernel (3x3) over the input pixels.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Store the output.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Designed to work in parallel for faster execution with 5 stage pipeline.</a:t>
            </a:r>
          </a:p>
        </p:txBody>
      </p:sp>
      <p:sp>
        <p:nvSpPr>
          <p:cNvPr id="2" name="Google Shape;455;p41">
            <a:extLst>
              <a:ext uri="{FF2B5EF4-FFF2-40B4-BE49-F238E27FC236}">
                <a16:creationId xmlns:a16="http://schemas.microsoft.com/office/drawing/2014/main" id="{F601F0B3-60D7-36D8-A6BA-E991A510750B}"/>
              </a:ext>
            </a:extLst>
          </p:cNvPr>
          <p:cNvSpPr txBox="1">
            <a:spLocks/>
          </p:cNvSpPr>
          <p:nvPr/>
        </p:nvSpPr>
        <p:spPr>
          <a:xfrm>
            <a:off x="720000" y="82506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pPr algn="l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Pseudocode</a:t>
            </a:r>
          </a:p>
        </p:txBody>
      </p:sp>
      <p:sp>
        <p:nvSpPr>
          <p:cNvPr id="3" name="Google Shape;457;p41">
            <a:extLst>
              <a:ext uri="{FF2B5EF4-FFF2-40B4-BE49-F238E27FC236}">
                <a16:creationId xmlns:a16="http://schemas.microsoft.com/office/drawing/2014/main" id="{E952BD6B-9ABB-67DC-32A3-6783F997EED3}"/>
              </a:ext>
            </a:extLst>
          </p:cNvPr>
          <p:cNvSpPr txBox="1">
            <a:spLocks/>
          </p:cNvSpPr>
          <p:nvPr/>
        </p:nvSpPr>
        <p:spPr>
          <a:xfrm>
            <a:off x="4688496" y="1397760"/>
            <a:ext cx="3852000" cy="34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1800" b="1" dirty="0"/>
              <a:t>Max-Pooling Operation: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Loop through the image.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Apply max-pooling (3x3 window).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Store the maximum value in the output.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5 stage pipelining</a:t>
            </a:r>
          </a:p>
        </p:txBody>
      </p:sp>
    </p:spTree>
    <p:extLst>
      <p:ext uri="{BB962C8B-B14F-4D97-AF65-F5344CB8AC3E}">
        <p14:creationId xmlns:p14="http://schemas.microsoft.com/office/powerpoint/2010/main" val="1404792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dirty="0"/>
              <a:t>Result</a:t>
            </a:r>
            <a:endParaRPr lang="en-US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2"/>
          </p:nvPr>
        </p:nvSpPr>
        <p:spPr>
          <a:xfrm>
            <a:off x="720000" y="1192136"/>
            <a:ext cx="7241376" cy="3087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Accuracy Evaluation (Respect to the software-based solution)</a:t>
            </a: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Numerical Comparison</a:t>
            </a: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Visual Comparison</a:t>
            </a: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Entire Model Accuracy Comparison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Power Utilization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Timing Analysis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558721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55;p41">
            <a:extLst>
              <a:ext uri="{FF2B5EF4-FFF2-40B4-BE49-F238E27FC236}">
                <a16:creationId xmlns:a16="http://schemas.microsoft.com/office/drawing/2014/main" id="{9C3878C1-5445-1C0B-B02C-38AC3C96EE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914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dirty="0"/>
              <a:t>Result (</a:t>
            </a:r>
            <a:r>
              <a:rPr lang="en-US" sz="3600" dirty="0" err="1"/>
              <a:t>conti</a:t>
            </a:r>
            <a:r>
              <a:rPr lang="en-US" sz="3600" dirty="0"/>
              <a:t>..)</a:t>
            </a:r>
            <a:endParaRPr lang="en-US" dirty="0"/>
          </a:p>
        </p:txBody>
      </p:sp>
      <p:sp>
        <p:nvSpPr>
          <p:cNvPr id="5" name="Google Shape;455;p41">
            <a:extLst>
              <a:ext uri="{FF2B5EF4-FFF2-40B4-BE49-F238E27FC236}">
                <a16:creationId xmlns:a16="http://schemas.microsoft.com/office/drawing/2014/main" id="{2B4C9B39-6F92-A968-AF8C-110A94E5CBB6}"/>
              </a:ext>
            </a:extLst>
          </p:cNvPr>
          <p:cNvSpPr txBox="1">
            <a:spLocks/>
          </p:cNvSpPr>
          <p:nvPr/>
        </p:nvSpPr>
        <p:spPr>
          <a:xfrm>
            <a:off x="720000" y="82506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pPr algn="l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Accuracy - Numerical Comparison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52BAC3A-FE99-E3EF-6FF3-814346827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01797"/>
              </p:ext>
            </p:extLst>
          </p:nvPr>
        </p:nvGraphicFramePr>
        <p:xfrm>
          <a:off x="1357034" y="1488502"/>
          <a:ext cx="6047231" cy="2929935"/>
        </p:xfrm>
        <a:graphic>
          <a:graphicData uri="http://schemas.openxmlformats.org/drawingml/2006/table">
            <a:tbl>
              <a:tblPr firstRow="1" firstCol="1" bandRow="1">
                <a:tableStyleId>{A080D90F-3BBA-4622-A6D9-D702A0C607A5}</a:tableStyleId>
              </a:tblPr>
              <a:tblGrid>
                <a:gridCol w="1025623">
                  <a:extLst>
                    <a:ext uri="{9D8B030D-6E8A-4147-A177-3AD203B41FA5}">
                      <a16:colId xmlns:a16="http://schemas.microsoft.com/office/drawing/2014/main" val="3808028882"/>
                    </a:ext>
                  </a:extLst>
                </a:gridCol>
                <a:gridCol w="1798785">
                  <a:extLst>
                    <a:ext uri="{9D8B030D-6E8A-4147-A177-3AD203B41FA5}">
                      <a16:colId xmlns:a16="http://schemas.microsoft.com/office/drawing/2014/main" val="2275725021"/>
                    </a:ext>
                  </a:extLst>
                </a:gridCol>
                <a:gridCol w="1530545">
                  <a:extLst>
                    <a:ext uri="{9D8B030D-6E8A-4147-A177-3AD203B41FA5}">
                      <a16:colId xmlns:a16="http://schemas.microsoft.com/office/drawing/2014/main" val="2064371824"/>
                    </a:ext>
                  </a:extLst>
                </a:gridCol>
                <a:gridCol w="1692278">
                  <a:extLst>
                    <a:ext uri="{9D8B030D-6E8A-4147-A177-3AD203B41FA5}">
                      <a16:colId xmlns:a16="http://schemas.microsoft.com/office/drawing/2014/main" val="4206398649"/>
                    </a:ext>
                  </a:extLst>
                </a:gridCol>
              </a:tblGrid>
              <a:tr h="4391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Channel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Correlation Coefficient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Chi-Square Statistic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Histogram Intersection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8226166"/>
                  </a:ext>
                </a:extLst>
              </a:tr>
              <a:tr h="249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Channel 1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7124974"/>
                  </a:ext>
                </a:extLst>
              </a:tr>
              <a:tr h="249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Channel 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80397013"/>
                  </a:ext>
                </a:extLst>
              </a:tr>
              <a:tr h="249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Channel 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58034202"/>
                  </a:ext>
                </a:extLst>
              </a:tr>
              <a:tr h="249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Channel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87408047"/>
                  </a:ext>
                </a:extLst>
              </a:tr>
              <a:tr h="249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Channel 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71580561"/>
                  </a:ext>
                </a:extLst>
              </a:tr>
              <a:tr h="249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Channel 6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42218010"/>
                  </a:ext>
                </a:extLst>
              </a:tr>
              <a:tr h="249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Channel 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12780051"/>
                  </a:ext>
                </a:extLst>
              </a:tr>
              <a:tr h="249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Channel 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2137417"/>
                  </a:ext>
                </a:extLst>
              </a:tr>
              <a:tr h="2436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Channel 9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1.000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09744759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Channel 10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1.000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0.039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0.999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74833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847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55;p41">
            <a:extLst>
              <a:ext uri="{FF2B5EF4-FFF2-40B4-BE49-F238E27FC236}">
                <a16:creationId xmlns:a16="http://schemas.microsoft.com/office/drawing/2014/main" id="{9C3878C1-5445-1C0B-B02C-38AC3C96EE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914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dirty="0"/>
              <a:t>Result (</a:t>
            </a:r>
            <a:r>
              <a:rPr lang="en-US" sz="3600" dirty="0" err="1"/>
              <a:t>conti</a:t>
            </a:r>
            <a:r>
              <a:rPr lang="en-US" sz="3600" dirty="0"/>
              <a:t>..)</a:t>
            </a:r>
            <a:endParaRPr lang="en-US" dirty="0"/>
          </a:p>
        </p:txBody>
      </p:sp>
      <p:sp>
        <p:nvSpPr>
          <p:cNvPr id="5" name="Google Shape;455;p41">
            <a:extLst>
              <a:ext uri="{FF2B5EF4-FFF2-40B4-BE49-F238E27FC236}">
                <a16:creationId xmlns:a16="http://schemas.microsoft.com/office/drawing/2014/main" id="{2B4C9B39-6F92-A968-AF8C-110A94E5CBB6}"/>
              </a:ext>
            </a:extLst>
          </p:cNvPr>
          <p:cNvSpPr txBox="1">
            <a:spLocks/>
          </p:cNvSpPr>
          <p:nvPr/>
        </p:nvSpPr>
        <p:spPr>
          <a:xfrm>
            <a:off x="720000" y="82506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pPr algn="l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Accuracy - Visual Comparison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32CB74-7E17-FB65-A6D7-46402F3750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2" t="11213" r="7986" b="48950"/>
          <a:stretch/>
        </p:blipFill>
        <p:spPr bwMode="auto">
          <a:xfrm>
            <a:off x="720000" y="1454724"/>
            <a:ext cx="3611245" cy="29595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B99F07-9C42-6214-E803-0C6449FC8D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2" t="51030" r="7986" b="9133"/>
          <a:stretch/>
        </p:blipFill>
        <p:spPr bwMode="auto">
          <a:xfrm>
            <a:off x="4572000" y="1454724"/>
            <a:ext cx="3611245" cy="29595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DA4CE8-499D-AA68-88E1-58EC9119DE93}"/>
              </a:ext>
            </a:extLst>
          </p:cNvPr>
          <p:cNvSpPr txBox="1"/>
          <p:nvPr/>
        </p:nvSpPr>
        <p:spPr>
          <a:xfrm>
            <a:off x="1116825" y="4418202"/>
            <a:ext cx="1067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Software Only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0DDC6-0511-5DD8-B0BF-B155FB09B819}"/>
              </a:ext>
            </a:extLst>
          </p:cNvPr>
          <p:cNvSpPr txBox="1"/>
          <p:nvPr/>
        </p:nvSpPr>
        <p:spPr>
          <a:xfrm>
            <a:off x="2693144" y="4458160"/>
            <a:ext cx="1369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Software with Net Engine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8E8EA8-EAFF-4CD8-2132-8528D710CED9}"/>
              </a:ext>
            </a:extLst>
          </p:cNvPr>
          <p:cNvSpPr txBox="1"/>
          <p:nvPr/>
        </p:nvSpPr>
        <p:spPr>
          <a:xfrm>
            <a:off x="5081553" y="4437967"/>
            <a:ext cx="1067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Software Only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CB0CD-9965-F353-040B-A59E0DF14CD8}"/>
              </a:ext>
            </a:extLst>
          </p:cNvPr>
          <p:cNvSpPr txBox="1"/>
          <p:nvPr/>
        </p:nvSpPr>
        <p:spPr>
          <a:xfrm>
            <a:off x="6657872" y="4458160"/>
            <a:ext cx="1369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Software with Net Engine </a:t>
            </a:r>
          </a:p>
        </p:txBody>
      </p:sp>
    </p:spTree>
    <p:extLst>
      <p:ext uri="{BB962C8B-B14F-4D97-AF65-F5344CB8AC3E}">
        <p14:creationId xmlns:p14="http://schemas.microsoft.com/office/powerpoint/2010/main" val="3276268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55;p41">
            <a:extLst>
              <a:ext uri="{FF2B5EF4-FFF2-40B4-BE49-F238E27FC236}">
                <a16:creationId xmlns:a16="http://schemas.microsoft.com/office/drawing/2014/main" id="{9C3878C1-5445-1C0B-B02C-38AC3C96EE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914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dirty="0"/>
              <a:t>Result (</a:t>
            </a:r>
            <a:r>
              <a:rPr lang="en-US" sz="3600" dirty="0" err="1"/>
              <a:t>conti</a:t>
            </a:r>
            <a:r>
              <a:rPr lang="en-US" sz="3600" dirty="0"/>
              <a:t>..)</a:t>
            </a:r>
            <a:endParaRPr lang="en-US" dirty="0"/>
          </a:p>
        </p:txBody>
      </p:sp>
      <p:sp>
        <p:nvSpPr>
          <p:cNvPr id="5" name="Google Shape;455;p41">
            <a:extLst>
              <a:ext uri="{FF2B5EF4-FFF2-40B4-BE49-F238E27FC236}">
                <a16:creationId xmlns:a16="http://schemas.microsoft.com/office/drawing/2014/main" id="{2B4C9B39-6F92-A968-AF8C-110A94E5CBB6}"/>
              </a:ext>
            </a:extLst>
          </p:cNvPr>
          <p:cNvSpPr txBox="1">
            <a:spLocks/>
          </p:cNvSpPr>
          <p:nvPr/>
        </p:nvSpPr>
        <p:spPr>
          <a:xfrm>
            <a:off x="720000" y="82506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pPr algn="l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Power Consumption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B58560-A102-DA5C-63D5-48F0C171F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559825"/>
              </p:ext>
            </p:extLst>
          </p:nvPr>
        </p:nvGraphicFramePr>
        <p:xfrm>
          <a:off x="882650" y="1586610"/>
          <a:ext cx="3165093" cy="2363598"/>
        </p:xfrm>
        <a:graphic>
          <a:graphicData uri="http://schemas.openxmlformats.org/drawingml/2006/table">
            <a:tbl>
              <a:tblPr firstRow="1" firstCol="1" bandRow="1">
                <a:tableStyleId>{A080D90F-3BBA-4622-A6D9-D702A0C607A5}</a:tableStyleId>
              </a:tblPr>
              <a:tblGrid>
                <a:gridCol w="1622713">
                  <a:extLst>
                    <a:ext uri="{9D8B030D-6E8A-4147-A177-3AD203B41FA5}">
                      <a16:colId xmlns:a16="http://schemas.microsoft.com/office/drawing/2014/main" val="736837684"/>
                    </a:ext>
                  </a:extLst>
                </a:gridCol>
                <a:gridCol w="771190">
                  <a:extLst>
                    <a:ext uri="{9D8B030D-6E8A-4147-A177-3AD203B41FA5}">
                      <a16:colId xmlns:a16="http://schemas.microsoft.com/office/drawing/2014/main" val="4129302378"/>
                    </a:ext>
                  </a:extLst>
                </a:gridCol>
                <a:gridCol w="771190">
                  <a:extLst>
                    <a:ext uri="{9D8B030D-6E8A-4147-A177-3AD203B41FA5}">
                      <a16:colId xmlns:a16="http://schemas.microsoft.com/office/drawing/2014/main" val="2091177898"/>
                    </a:ext>
                  </a:extLst>
                </a:gridCol>
              </a:tblGrid>
              <a:tr h="269817">
                <a:tc rowSpan="6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Dynamic Power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Clocks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0.014w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29090968"/>
                  </a:ext>
                </a:extLst>
              </a:tr>
              <a:tr h="269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Signals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0.004w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1688017"/>
                  </a:ext>
                </a:extLst>
              </a:tr>
              <a:tr h="269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Logic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0.003w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32770409"/>
                  </a:ext>
                </a:extLst>
              </a:tr>
              <a:tr h="269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BRAM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0.001w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48199414"/>
                  </a:ext>
                </a:extLst>
              </a:tr>
              <a:tr h="269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I/O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0.003w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71573504"/>
                  </a:ext>
                </a:extLst>
              </a:tr>
              <a:tr h="269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PS7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1.564w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92052266"/>
                  </a:ext>
                </a:extLst>
              </a:tr>
              <a:tr h="474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Device Static Power 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0.145w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94442337"/>
                  </a:ext>
                </a:extLst>
              </a:tr>
              <a:tr h="2698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Power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1.735w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3757026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8DECB46-9B25-92D4-4633-F3C23213AD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80" t="9008" r="8530" b="27784"/>
          <a:stretch/>
        </p:blipFill>
        <p:spPr bwMode="auto">
          <a:xfrm>
            <a:off x="4782122" y="1586610"/>
            <a:ext cx="3479228" cy="24734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86232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55;p41">
            <a:extLst>
              <a:ext uri="{FF2B5EF4-FFF2-40B4-BE49-F238E27FC236}">
                <a16:creationId xmlns:a16="http://schemas.microsoft.com/office/drawing/2014/main" id="{9C3878C1-5445-1C0B-B02C-38AC3C96EE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914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dirty="0"/>
              <a:t>Result (</a:t>
            </a:r>
            <a:r>
              <a:rPr lang="en-US" sz="3600" dirty="0" err="1"/>
              <a:t>conti</a:t>
            </a:r>
            <a:r>
              <a:rPr lang="en-US" sz="3600" dirty="0"/>
              <a:t>..)</a:t>
            </a:r>
            <a:endParaRPr lang="en-US" dirty="0"/>
          </a:p>
        </p:txBody>
      </p:sp>
      <p:sp>
        <p:nvSpPr>
          <p:cNvPr id="5" name="Google Shape;455;p41">
            <a:extLst>
              <a:ext uri="{FF2B5EF4-FFF2-40B4-BE49-F238E27FC236}">
                <a16:creationId xmlns:a16="http://schemas.microsoft.com/office/drawing/2014/main" id="{2B4C9B39-6F92-A968-AF8C-110A94E5CBB6}"/>
              </a:ext>
            </a:extLst>
          </p:cNvPr>
          <p:cNvSpPr txBox="1">
            <a:spLocks/>
          </p:cNvSpPr>
          <p:nvPr/>
        </p:nvSpPr>
        <p:spPr>
          <a:xfrm>
            <a:off x="720000" y="82506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pPr algn="l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Timing Analysis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BD8B9F6-9325-5306-833A-9685243241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0059215"/>
              </p:ext>
            </p:extLst>
          </p:nvPr>
        </p:nvGraphicFramePr>
        <p:xfrm>
          <a:off x="667872" y="1644397"/>
          <a:ext cx="3744624" cy="2454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487AF78-8A4F-4A40-A9A4-2817A86B68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4241077"/>
              </p:ext>
            </p:extLst>
          </p:nvPr>
        </p:nvGraphicFramePr>
        <p:xfrm>
          <a:off x="4621776" y="1627883"/>
          <a:ext cx="3912624" cy="2454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36999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55;p41">
            <a:extLst>
              <a:ext uri="{FF2B5EF4-FFF2-40B4-BE49-F238E27FC236}">
                <a16:creationId xmlns:a16="http://schemas.microsoft.com/office/drawing/2014/main" id="{9C3878C1-5445-1C0B-B02C-38AC3C96EE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914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dirty="0"/>
              <a:t>Result (</a:t>
            </a:r>
            <a:r>
              <a:rPr lang="en-US" sz="3600" dirty="0" err="1"/>
              <a:t>conti</a:t>
            </a:r>
            <a:r>
              <a:rPr lang="en-US" sz="3600" dirty="0"/>
              <a:t>..)</a:t>
            </a:r>
            <a:endParaRPr lang="en-US" dirty="0"/>
          </a:p>
        </p:txBody>
      </p:sp>
      <p:sp>
        <p:nvSpPr>
          <p:cNvPr id="5" name="Google Shape;455;p41">
            <a:extLst>
              <a:ext uri="{FF2B5EF4-FFF2-40B4-BE49-F238E27FC236}">
                <a16:creationId xmlns:a16="http://schemas.microsoft.com/office/drawing/2014/main" id="{2B4C9B39-6F92-A968-AF8C-110A94E5CBB6}"/>
              </a:ext>
            </a:extLst>
          </p:cNvPr>
          <p:cNvSpPr txBox="1">
            <a:spLocks/>
          </p:cNvSpPr>
          <p:nvPr/>
        </p:nvSpPr>
        <p:spPr>
          <a:xfrm>
            <a:off x="720000" y="82506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pPr algn="l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Timing Analysis (Conti..)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6F4F36A-D660-4105-A738-2024BAB3BC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1595704"/>
              </p:ext>
            </p:extLst>
          </p:nvPr>
        </p:nvGraphicFramePr>
        <p:xfrm>
          <a:off x="643218" y="1647768"/>
          <a:ext cx="3797808" cy="2458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A0F76D9-17E2-4540-A644-4EB1D447AB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8513059"/>
              </p:ext>
            </p:extLst>
          </p:nvPr>
        </p:nvGraphicFramePr>
        <p:xfrm>
          <a:off x="4831170" y="1647768"/>
          <a:ext cx="3529584" cy="2458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0797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2"/>
          </p:nvPr>
        </p:nvSpPr>
        <p:spPr>
          <a:xfrm>
            <a:off x="720000" y="1192136"/>
            <a:ext cx="7241376" cy="3087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Edge computing </a:t>
            </a:r>
            <a:r>
              <a:rPr lang="en-US" sz="1800" dirty="0"/>
              <a:t>enables real-time processing on devices with limited resources. [</a:t>
            </a:r>
            <a:r>
              <a:rPr lang="en-US" sz="1800" dirty="0">
                <a:hlinkClick r:id="rId3" action="ppaction://hlinksldjump"/>
              </a:rPr>
              <a:t>3</a:t>
            </a:r>
            <a:r>
              <a:rPr lang="en-US" sz="1800" dirty="0"/>
              <a:t>, </a:t>
            </a:r>
            <a:r>
              <a:rPr lang="en-US" sz="1800" dirty="0">
                <a:hlinkClick r:id="rId3" action="ppaction://hlinksldjump"/>
              </a:rPr>
              <a:t>4</a:t>
            </a:r>
            <a:r>
              <a:rPr lang="en-US" sz="1800" dirty="0"/>
              <a:t>, </a:t>
            </a:r>
            <a:r>
              <a:rPr lang="en-US" sz="1800" dirty="0">
                <a:hlinkClick r:id="rId4" action="ppaction://hlinksldjump"/>
              </a:rPr>
              <a:t>6</a:t>
            </a:r>
            <a:r>
              <a:rPr lang="en-US" sz="1800" dirty="0"/>
              <a:t>]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Facial computing </a:t>
            </a:r>
            <a:r>
              <a:rPr lang="en-US" sz="1800" dirty="0"/>
              <a:t>tasks (e.g., recognition, detection) rely on Convolutional Neural Networks (CNNs). [ </a:t>
            </a:r>
            <a:r>
              <a:rPr lang="en-US" sz="1800" dirty="0">
                <a:hlinkClick r:id="rId4" action="ppaction://hlinksldjump"/>
              </a:rPr>
              <a:t>8</a:t>
            </a:r>
            <a:r>
              <a:rPr lang="en-US" sz="1800" dirty="0"/>
              <a:t>, </a:t>
            </a:r>
            <a:r>
              <a:rPr lang="en-US" sz="1800" dirty="0">
                <a:hlinkClick r:id="rId5" action="ppaction://hlinksldjump"/>
              </a:rPr>
              <a:t>10</a:t>
            </a:r>
            <a:r>
              <a:rPr lang="en-US" sz="1800" dirty="0"/>
              <a:t>, </a:t>
            </a:r>
            <a:r>
              <a:rPr lang="en-US" sz="1800" dirty="0">
                <a:hlinkClick r:id="rId5" action="ppaction://hlinksldjump"/>
              </a:rPr>
              <a:t>11</a:t>
            </a:r>
            <a:r>
              <a:rPr lang="en-US" sz="1800" dirty="0"/>
              <a:t>]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Challenges: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High computational demands of CNNs.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Limited processing power and memory in edge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Objective</a:t>
            </a:r>
            <a:r>
              <a:rPr lang="en-US" sz="1800" dirty="0"/>
              <a:t>: Design a hardware accelerator to optimize CNNs for edge devices.</a:t>
            </a: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dirty="0"/>
              <a:t>Discussion</a:t>
            </a:r>
            <a:endParaRPr lang="en-US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2"/>
          </p:nvPr>
        </p:nvSpPr>
        <p:spPr>
          <a:xfrm>
            <a:off x="720000" y="1192136"/>
            <a:ext cx="7241376" cy="3087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Performance gains:</a:t>
            </a: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Significant reduction in processing time (82% reduction).</a:t>
            </a: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High accuracy in hardware replication of CNN.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Energy efficiency: Suitable for real-time edge AI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Scalability: Can be adapted for other CNN-based tasks on embedded systems.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582880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dirty="0"/>
              <a:t>Conclusion</a:t>
            </a:r>
            <a:endParaRPr lang="en-US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2"/>
          </p:nvPr>
        </p:nvSpPr>
        <p:spPr>
          <a:xfrm>
            <a:off x="720000" y="1192136"/>
            <a:ext cx="7241376" cy="3659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/>
              <a:t>Achieved objectives</a:t>
            </a:r>
            <a:r>
              <a:rPr lang="en-US" sz="1800" dirty="0"/>
              <a:t>: Efficient real-time facial computing on constrained devices respect to the pure software based solution.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/>
              <a:t>Net Engine</a:t>
            </a:r>
            <a:r>
              <a:rPr lang="en-US" sz="1800" dirty="0"/>
              <a:t>:</a:t>
            </a: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Improves processing time and power efficiency.</a:t>
            </a: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Maintains high accuracy.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/>
              <a:t>Contribution</a:t>
            </a:r>
            <a:r>
              <a:rPr lang="en-US" sz="1800" dirty="0"/>
              <a:t>: Provides a practical solution for deploying CNNs on </a:t>
            </a:r>
            <a:r>
              <a:rPr lang="en-US" sz="1800" b="1" dirty="0"/>
              <a:t>edge AI devices</a:t>
            </a:r>
            <a:r>
              <a:rPr lang="en-US" sz="1800" dirty="0"/>
              <a:t>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614960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dirty="0"/>
              <a:t>Future Work</a:t>
            </a:r>
            <a:endParaRPr lang="en-US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2"/>
          </p:nvPr>
        </p:nvSpPr>
        <p:spPr>
          <a:xfrm>
            <a:off x="720000" y="1192136"/>
            <a:ext cx="7241376" cy="3087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Explore </a:t>
            </a:r>
            <a:r>
              <a:rPr lang="en-US" sz="1800" b="1" dirty="0"/>
              <a:t>scaling</a:t>
            </a:r>
            <a:r>
              <a:rPr lang="en-US" sz="1800" dirty="0"/>
              <a:t> the Net Engine for more complex CNNs.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/>
              <a:t>Optimize memory</a:t>
            </a:r>
            <a:r>
              <a:rPr lang="en-US" sz="1800" dirty="0"/>
              <a:t> usage further to handle larger networks.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Optimized CNN implementation on Software Side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Extend the solution to other </a:t>
            </a:r>
            <a:r>
              <a:rPr lang="en-US" sz="1800" b="1" dirty="0"/>
              <a:t>real-time applications </a:t>
            </a:r>
            <a:r>
              <a:rPr lang="en-US" sz="1800" dirty="0"/>
              <a:t>(e.g., gesture recognition).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396446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FF3DD-9605-7795-7E5D-0BBCEF2154C1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720000" y="1111627"/>
            <a:ext cx="7581901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A. B S, S. R. (2022). "NC-Emotions: Neuromorphic hardware accelerator design for facial emotion recognition,".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29th IEEE International Conference on Electronics, Circuits, and Systems (ICECS)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1-4.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doi:Glasgow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United Kingdom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Baobaid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M. M. (2022). "Hardware Accelerators for Real-Time Face Recognition: A Survey,".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IEEE Access, 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83723-83739. doi:10.1109/ACCESS.2022.3194915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al., A. M. (2019). "Deep Learning for Edge Computing: Current Trends, Cross-Layer Optimizations, and Open Research Challenges,".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2019 IEEE Computer Society Annual Symposium on VLSI (ISVLSI)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553-559. doi:10.1109/ISVLSI.2019.00105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al., X. L. (2022, Feb). "Collaborative Edge Computing With FPGA-Based CNN Accelerators for Energy-Efficient and Time-Aware Face Tracking System,".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IEEE Transactions on Computational Social Systems, 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252-266. doi:10.1109/TCSS.2021.3059318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739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/>
              <a:t>References (Conti..)</a:t>
            </a:r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2"/>
          </p:nvPr>
        </p:nvSpPr>
        <p:spPr>
          <a:xfrm>
            <a:off x="720000" y="1001111"/>
            <a:ext cx="7890600" cy="3697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Rao, B. S. (2021). "Binary neural network based real time emotion detection on an edge computing device to detect passenger anomaly,".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2021 34th International Conference on VLSI Design and 2021 20th International Conference on Embedded Systems (VLSID)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175-180. doi:10.1109/VLSID51830.2021.00035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S. Liu, L. L. (2019, Aug). "Edge Computing for Autonomous Driving: Opportunities and Challenges,".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Proceedings of the IEEE, 107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1697-1716. doi:10.1109/JPROC.2019.2915983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Talib, M. M. (2021, Feb). A systematic literature review on hardware implementation of artificial intelligence algorithms.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Supercomput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77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1897–1938. doi:10.1007/s11227-020-03325-8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Dasgupta, F. S. (2017). </a:t>
            </a:r>
            <a:r>
              <a:rPr lang="en-US" sz="16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"Automated flow for compressing convolution neural networks for efficient edge-computation with FPGA".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California: MLPCD workshop, NIPS. </a:t>
            </a:r>
            <a:r>
              <a:rPr lang="en-US" sz="16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doi:https</a:t>
            </a: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://doi.org/10.48550/arXiv.1712.06272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9154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/>
              <a:t>References (Conti..)</a:t>
            </a:r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2"/>
          </p:nvPr>
        </p:nvSpPr>
        <p:spPr>
          <a:xfrm>
            <a:off x="720000" y="1192136"/>
            <a:ext cx="7801700" cy="3087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9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Xue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M. S. (2021). Application of Face Recognition Method Under Deep Learning Algorithm in Embedded Systems.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Microprocessors and Microsystems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doi:10.1016/j.micpro.2021.104034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9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9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Y. S. Mounika, B. B. (2022). "FPGA BASED HARDWARE ACCELERATOR FOR CONVOLUTION NEURAL NETWORK,".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2022 International Conference on Recent Trends in Microelectronics, Automation, Computing and Communications Systems (ICMACC)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260-264. doi:10.1109/ICMACC54824.2022.10093648.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9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9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Yu, C. F. (2019). "FPGA-based Power Efficient Face Detection for Mobile Robots,".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2019 IEEE International Conference on Robotics and Biomimetics (ROBIO)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467-473. doi:10.1109/ROBIO49542.2019.8961745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4733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 txBox="1">
            <a:spLocks noGrp="1"/>
          </p:cNvSpPr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405" name="Google Shape;405;p39"/>
          <p:cNvSpPr txBox="1">
            <a:spLocks noGrp="1"/>
          </p:cNvSpPr>
          <p:nvPr>
            <p:ph type="subTitle" idx="1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Questions?</a:t>
            </a:r>
            <a:endParaRPr dirty="0"/>
          </a:p>
        </p:txBody>
      </p:sp>
      <p:grpSp>
        <p:nvGrpSpPr>
          <p:cNvPr id="406" name="Google Shape;406;p39"/>
          <p:cNvGrpSpPr/>
          <p:nvPr/>
        </p:nvGrpSpPr>
        <p:grpSpPr>
          <a:xfrm>
            <a:off x="-541907" y="-622274"/>
            <a:ext cx="4136119" cy="6091167"/>
            <a:chOff x="-541907" y="-622274"/>
            <a:chExt cx="4136119" cy="6091167"/>
          </a:xfrm>
        </p:grpSpPr>
        <p:sp>
          <p:nvSpPr>
            <p:cNvPr id="407" name="Google Shape;407;p39"/>
            <p:cNvSpPr/>
            <p:nvPr/>
          </p:nvSpPr>
          <p:spPr>
            <a:xfrm rot="10800000">
              <a:off x="84193" y="4041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 rot="10800000">
              <a:off x="993581" y="4569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 rot="10800000">
              <a:off x="2040588" y="96213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 rot="10800000">
              <a:off x="-541907" y="9621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 flipH="1">
              <a:off x="993584" y="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 flipH="1">
              <a:off x="713235" y="227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 flipH="1">
              <a:off x="421473" y="17788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 flipH="1">
              <a:off x="1611716" y="147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 flipH="1">
              <a:off x="2597873" y="-62227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 flipH="1">
              <a:off x="1260177" y="26512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 flipH="1">
              <a:off x="2180770" y="-1382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 rot="10800000">
              <a:off x="1759176" y="40451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 rot="10800000">
              <a:off x="2367643" y="26512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 rot="10800000">
              <a:off x="503546" y="35577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 rot="10800000">
              <a:off x="1759170" y="450077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 flipH="1">
              <a:off x="-125473" y="53949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 flipH="1">
              <a:off x="2755502" y="3194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4" name="Google Shape;424;p39"/>
          <p:cNvCxnSpPr/>
          <p:nvPr/>
        </p:nvCxnSpPr>
        <p:spPr>
          <a:xfrm>
            <a:off x="3967400" y="1655488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5BD26C-4414-13F2-E4AC-15464C9EA987}"/>
              </a:ext>
            </a:extLst>
          </p:cNvPr>
          <p:cNvSpPr txBox="1"/>
          <p:nvPr/>
        </p:nvSpPr>
        <p:spPr>
          <a:xfrm>
            <a:off x="4135418" y="4515472"/>
            <a:ext cx="4715416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Repo:</a:t>
            </a:r>
          </a:p>
          <a:p>
            <a:r>
              <a:rPr lang="en-US" sz="1050" dirty="0">
                <a:hlinkClick r:id="rId3"/>
              </a:rPr>
              <a:t>https://github.com/Pankaja-Suganda/Net-Engine-FPGA-With-Software.git</a:t>
            </a:r>
            <a:endParaRPr lang="en-US" sz="1050" dirty="0"/>
          </a:p>
        </p:txBody>
      </p:sp>
      <p:pic>
        <p:nvPicPr>
          <p:cNvPr id="2050" name="Picture 2" descr="Github Logo - Free social media icons">
            <a:extLst>
              <a:ext uri="{FF2B5EF4-FFF2-40B4-BE49-F238E27FC236}">
                <a16:creationId xmlns:a16="http://schemas.microsoft.com/office/drawing/2014/main" id="{B70F36A1-625A-FC33-3760-241E4E73E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369" y="4582126"/>
            <a:ext cx="336049" cy="33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402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dirty="0"/>
              <a:t>Register File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7614F1-66AB-4DE2-891E-95672F453887}"/>
              </a:ext>
            </a:extLst>
          </p:cNvPr>
          <p:cNvGraphicFramePr>
            <a:graphicFrameLocks noGrp="1"/>
          </p:cNvGraphicFramePr>
          <p:nvPr/>
        </p:nvGraphicFramePr>
        <p:xfrm>
          <a:off x="2522549" y="1152523"/>
          <a:ext cx="4098902" cy="3416304"/>
        </p:xfrm>
        <a:graphic>
          <a:graphicData uri="http://schemas.openxmlformats.org/drawingml/2006/table">
            <a:tbl>
              <a:tblPr firstRow="1" firstCol="1" bandRow="1">
                <a:tableStyleId>{A080D90F-3BBA-4622-A6D9-D702A0C607A5}</a:tableStyleId>
              </a:tblPr>
              <a:tblGrid>
                <a:gridCol w="1490638">
                  <a:extLst>
                    <a:ext uri="{9D8B030D-6E8A-4147-A177-3AD203B41FA5}">
                      <a16:colId xmlns:a16="http://schemas.microsoft.com/office/drawing/2014/main" val="2284237337"/>
                    </a:ext>
                  </a:extLst>
                </a:gridCol>
                <a:gridCol w="2115456">
                  <a:extLst>
                    <a:ext uri="{9D8B030D-6E8A-4147-A177-3AD203B41FA5}">
                      <a16:colId xmlns:a16="http://schemas.microsoft.com/office/drawing/2014/main" val="946552704"/>
                    </a:ext>
                  </a:extLst>
                </a:gridCol>
                <a:gridCol w="492808">
                  <a:extLst>
                    <a:ext uri="{9D8B030D-6E8A-4147-A177-3AD203B41FA5}">
                      <a16:colId xmlns:a16="http://schemas.microsoft.com/office/drawing/2014/main" val="417498929"/>
                    </a:ext>
                  </a:extLst>
                </a:gridCol>
              </a:tblGrid>
              <a:tr h="1423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Register Name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Offset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extLst>
                  <a:ext uri="{0D108BD9-81ED-4DB2-BD59-A6C34878D82A}">
                    <a16:rowId xmlns:a16="http://schemas.microsoft.com/office/drawing/2014/main" val="433893607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Status Registers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50737" marR="50737" marT="0" marB="0" anchor="ctr"/>
                </a:tc>
                <a:extLst>
                  <a:ext uri="{0D108BD9-81ED-4DB2-BD59-A6C34878D82A}">
                    <a16:rowId xmlns:a16="http://schemas.microsoft.com/office/drawing/2014/main" val="1080133462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NET_ENGINE_STATUS_REG_1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Status information</a:t>
                      </a:r>
                      <a:endParaRPr lang="en-US" sz="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0x00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/>
                </a:tc>
                <a:extLst>
                  <a:ext uri="{0D108BD9-81ED-4DB2-BD59-A6C34878D82A}">
                    <a16:rowId xmlns:a16="http://schemas.microsoft.com/office/drawing/2014/main" val="569059501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NET_ENGINE_STATUS_REG_2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Status information 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0x04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/>
                </a:tc>
                <a:extLst>
                  <a:ext uri="{0D108BD9-81ED-4DB2-BD59-A6C34878D82A}">
                    <a16:rowId xmlns:a16="http://schemas.microsoft.com/office/drawing/2014/main" val="1874446796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NET_ENGINE_STATUS_REG_3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Status information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0x08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/>
                </a:tc>
                <a:extLst>
                  <a:ext uri="{0D108BD9-81ED-4DB2-BD59-A6C34878D82A}">
                    <a16:rowId xmlns:a16="http://schemas.microsoft.com/office/drawing/2014/main" val="4001836758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NET_ENGINE_STATUS_REG_4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Status information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0x0C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/>
                </a:tc>
                <a:extLst>
                  <a:ext uri="{0D108BD9-81ED-4DB2-BD59-A6C34878D82A}">
                    <a16:rowId xmlns:a16="http://schemas.microsoft.com/office/drawing/2014/main" val="3074152692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NET_ENGINE_STATUS_REG_5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Status information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0x10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/>
                </a:tc>
                <a:extLst>
                  <a:ext uri="{0D108BD9-81ED-4DB2-BD59-A6C34878D82A}">
                    <a16:rowId xmlns:a16="http://schemas.microsoft.com/office/drawing/2014/main" val="3809944946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NET_ENGINE_STATUS_REG_6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Status information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0x14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/>
                </a:tc>
                <a:extLst>
                  <a:ext uri="{0D108BD9-81ED-4DB2-BD59-A6C34878D82A}">
                    <a16:rowId xmlns:a16="http://schemas.microsoft.com/office/drawing/2014/main" val="523952728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Configuration Registers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50737" marR="50737" marT="0" marB="0"/>
                </a:tc>
                <a:extLst>
                  <a:ext uri="{0D108BD9-81ED-4DB2-BD59-A6C34878D82A}">
                    <a16:rowId xmlns:a16="http://schemas.microsoft.com/office/drawing/2014/main" val="1387860366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NET_ENGINE_CONFIG_REG_1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Select convolution / max-pooling Operation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0x18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/>
                </a:tc>
                <a:extLst>
                  <a:ext uri="{0D108BD9-81ED-4DB2-BD59-A6C34878D82A}">
                    <a16:rowId xmlns:a16="http://schemas.microsoft.com/office/drawing/2014/main" val="2368875704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NET_ENGINE_CONFIG_REG_2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Input Row Length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0x1C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/>
                </a:tc>
                <a:extLst>
                  <a:ext uri="{0D108BD9-81ED-4DB2-BD59-A6C34878D82A}">
                    <a16:rowId xmlns:a16="http://schemas.microsoft.com/office/drawing/2014/main" val="3933822212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NET_ENGINE_CONFIG_REG_3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Net Engine Enable/Disable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0x20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/>
                </a:tc>
                <a:extLst>
                  <a:ext uri="{0D108BD9-81ED-4DB2-BD59-A6C34878D82A}">
                    <a16:rowId xmlns:a16="http://schemas.microsoft.com/office/drawing/2014/main" val="2066443671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NET_ENGINE_CONFIG_REG_4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Reserved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0x24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/>
                </a:tc>
                <a:extLst>
                  <a:ext uri="{0D108BD9-81ED-4DB2-BD59-A6C34878D82A}">
                    <a16:rowId xmlns:a16="http://schemas.microsoft.com/office/drawing/2014/main" val="3279757070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Kernel and Bias Registers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50737" marR="50737" marT="0" marB="0"/>
                </a:tc>
                <a:extLst>
                  <a:ext uri="{0D108BD9-81ED-4DB2-BD59-A6C34878D82A}">
                    <a16:rowId xmlns:a16="http://schemas.microsoft.com/office/drawing/2014/main" val="252908737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NET_ENGINE_BIAS_REG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Bias values for convolution operations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0x28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/>
                </a:tc>
                <a:extLst>
                  <a:ext uri="{0D108BD9-81ED-4DB2-BD59-A6C34878D82A}">
                    <a16:rowId xmlns:a16="http://schemas.microsoft.com/office/drawing/2014/main" val="2828238976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NET_ENGINE_KERNEL_REG_1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Kernel weights for convolution operations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0x2C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/>
                </a:tc>
                <a:extLst>
                  <a:ext uri="{0D108BD9-81ED-4DB2-BD59-A6C34878D82A}">
                    <a16:rowId xmlns:a16="http://schemas.microsoft.com/office/drawing/2014/main" val="4046775724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NET_ENGINE_KERNEL_REG_2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Kernel weights for convolution operations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0x30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/>
                </a:tc>
                <a:extLst>
                  <a:ext uri="{0D108BD9-81ED-4DB2-BD59-A6C34878D82A}">
                    <a16:rowId xmlns:a16="http://schemas.microsoft.com/office/drawing/2014/main" val="797616464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NET_ENGINE_KERNEL_REG_3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Kernel weights for convolution operations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0x34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/>
                </a:tc>
                <a:extLst>
                  <a:ext uri="{0D108BD9-81ED-4DB2-BD59-A6C34878D82A}">
                    <a16:rowId xmlns:a16="http://schemas.microsoft.com/office/drawing/2014/main" val="2413297622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NET_ENGINE_KERNEL_REG_4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Kernel weights for convolution operations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0x38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/>
                </a:tc>
                <a:extLst>
                  <a:ext uri="{0D108BD9-81ED-4DB2-BD59-A6C34878D82A}">
                    <a16:rowId xmlns:a16="http://schemas.microsoft.com/office/drawing/2014/main" val="1816246974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NET_ENGINE_KERNEL_REG_5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Kernel weights for convolution operations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0x3C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/>
                </a:tc>
                <a:extLst>
                  <a:ext uri="{0D108BD9-81ED-4DB2-BD59-A6C34878D82A}">
                    <a16:rowId xmlns:a16="http://schemas.microsoft.com/office/drawing/2014/main" val="3033116938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NET_ENGINE_KERNEL_REG_6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Kernel weights for convolution operations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0x40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/>
                </a:tc>
                <a:extLst>
                  <a:ext uri="{0D108BD9-81ED-4DB2-BD59-A6C34878D82A}">
                    <a16:rowId xmlns:a16="http://schemas.microsoft.com/office/drawing/2014/main" val="4135877568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NET_ENGINE_KERNEL_REG_7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Kernel weights for convolution operations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0x44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/>
                </a:tc>
                <a:extLst>
                  <a:ext uri="{0D108BD9-81ED-4DB2-BD59-A6C34878D82A}">
                    <a16:rowId xmlns:a16="http://schemas.microsoft.com/office/drawing/2014/main" val="2554777886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NET_ENGINE_KERNEL_REG_8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Kernel weights for convolution operations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0x48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/>
                </a:tc>
                <a:extLst>
                  <a:ext uri="{0D108BD9-81ED-4DB2-BD59-A6C34878D82A}">
                    <a16:rowId xmlns:a16="http://schemas.microsoft.com/office/drawing/2014/main" val="1546361394"/>
                  </a:ext>
                </a:extLst>
              </a:tr>
              <a:tr h="142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NET_ENGINE_KERNEL_REG_9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Kernel weights for convolution operations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0x4C</a:t>
                      </a:r>
                      <a:endParaRPr lang="en-US" sz="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737" marR="50737" marT="0" marB="0"/>
                </a:tc>
                <a:extLst>
                  <a:ext uri="{0D108BD9-81ED-4DB2-BD59-A6C34878D82A}">
                    <a16:rowId xmlns:a16="http://schemas.microsoft.com/office/drawing/2014/main" val="2912773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026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525431" y="1309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/>
              <a:t>Convolution Implementation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1864A2-C4E2-2515-A494-574739E87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027" y="958946"/>
            <a:ext cx="5540492" cy="398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59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525431" y="1309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err="1"/>
              <a:t>Maxpooling</a:t>
            </a:r>
            <a:r>
              <a:rPr lang="en-US" dirty="0"/>
              <a:t> 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B5CCEC-49A8-3F60-3D76-86BECA7FA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5404" y="1298309"/>
            <a:ext cx="6101790" cy="32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4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dirty="0"/>
              <a:t>Research Problem</a:t>
            </a:r>
            <a:br>
              <a:rPr lang="en-US" sz="3600" dirty="0"/>
            </a:br>
            <a:endParaRPr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2"/>
          </p:nvPr>
        </p:nvSpPr>
        <p:spPr>
          <a:xfrm>
            <a:off x="720000" y="1192136"/>
            <a:ext cx="7241376" cy="3087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Problem: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Achieving real-time facial computing on resource-constrained devices is difficult due to: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Slow processing speeds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High power consumption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Limited memory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Solution: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Custom FPGA-based hardware accelerator to speed up CNN computations.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312292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525431" y="1309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/>
              <a:t>Net-Engine Driver Implementation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83CA10-A753-1A97-D82F-06788B0F4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5679" y="1129552"/>
            <a:ext cx="6372641" cy="354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525431" y="1309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/>
              <a:t>Neural Network 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E13A3C-85EF-E3DB-DECB-4D4BD028A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03817" y="720617"/>
            <a:ext cx="3936365" cy="42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56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525431" y="1309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/>
              <a:t>Time Measurement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82285-B807-47E3-0099-899CDEFB4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89" y="859179"/>
            <a:ext cx="5806440" cy="38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43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525431" y="1309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/>
              <a:t>Time Measurement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675D91-D646-4035-4B05-4CF2BDD07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887" y="945206"/>
            <a:ext cx="5804460" cy="375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1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dirty="0"/>
              <a:t>Research Objectives</a:t>
            </a:r>
            <a:br>
              <a:rPr lang="en-US" sz="3600" dirty="0"/>
            </a:br>
            <a:br>
              <a:rPr lang="en-US" sz="3600" dirty="0"/>
            </a:br>
            <a:endParaRPr lang="en-US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2"/>
          </p:nvPr>
        </p:nvSpPr>
        <p:spPr>
          <a:xfrm>
            <a:off x="720000" y="1192136"/>
            <a:ext cx="7241376" cy="3087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/>
              <a:t>Design and implement </a:t>
            </a:r>
            <a:r>
              <a:rPr lang="en-US" sz="1800" dirty="0"/>
              <a:t>FPGA-based hardware accelerators for CNNs.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/>
              <a:t>Optimize memory hierarchy</a:t>
            </a:r>
            <a:r>
              <a:rPr lang="en-US" sz="1800" dirty="0"/>
              <a:t> and </a:t>
            </a:r>
            <a:r>
              <a:rPr lang="en-US" sz="1800" b="1" dirty="0"/>
              <a:t>data transfer mechanisms</a:t>
            </a:r>
            <a:r>
              <a:rPr lang="en-US" sz="1800" dirty="0"/>
              <a:t>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/>
              <a:t>Offload computational tasks </a:t>
            </a:r>
            <a:r>
              <a:rPr lang="en-US" sz="1800" dirty="0"/>
              <a:t>from CPU to hardware.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/>
              <a:t>Benchmark</a:t>
            </a:r>
            <a:r>
              <a:rPr lang="en-US" sz="1800" dirty="0"/>
              <a:t> the performance of the hardware accelerator vs. software-based CNN processing.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62591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dirty="0"/>
              <a:t>Literature Review Highlights</a:t>
            </a:r>
            <a:br>
              <a:rPr lang="en-US" sz="3600" dirty="0"/>
            </a:br>
            <a:endParaRPr lang="en-US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2"/>
          </p:nvPr>
        </p:nvSpPr>
        <p:spPr>
          <a:xfrm>
            <a:off x="719999" y="1192135"/>
            <a:ext cx="7851627" cy="3815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/>
              <a:t>Deep learning </a:t>
            </a:r>
            <a:r>
              <a:rPr lang="en-US" sz="1800" dirty="0"/>
              <a:t>on edge devices requires hardware accelerators (FPGA, GPU, etc.). [</a:t>
            </a:r>
            <a:r>
              <a:rPr lang="en-US" sz="1800" dirty="0">
                <a:hlinkClick r:id="rId3" action="ppaction://hlinksldjump"/>
              </a:rPr>
              <a:t>6</a:t>
            </a:r>
            <a:r>
              <a:rPr lang="en-US" sz="1800" dirty="0"/>
              <a:t>, </a:t>
            </a:r>
            <a:r>
              <a:rPr lang="en-US" sz="1800" dirty="0">
                <a:hlinkClick r:id="rId3" action="ppaction://hlinksldjump"/>
              </a:rPr>
              <a:t>8</a:t>
            </a:r>
            <a:r>
              <a:rPr lang="en-US" sz="1800" dirty="0"/>
              <a:t>]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Existing solutions lack real-time performance on constrained devices.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/>
              <a:t>FPGA</a:t>
            </a:r>
            <a:r>
              <a:rPr lang="en-US" sz="1800" dirty="0"/>
              <a:t>: Ideal for parallel processing and optimizing computational tasks like </a:t>
            </a:r>
            <a:r>
              <a:rPr lang="en-US" sz="1800" b="1" dirty="0"/>
              <a:t>CNN</a:t>
            </a:r>
            <a:r>
              <a:rPr lang="en-US" sz="1800" dirty="0"/>
              <a:t> operations. [</a:t>
            </a:r>
            <a:r>
              <a:rPr lang="en-US" sz="1800" dirty="0">
                <a:hlinkClick r:id="rId3" action="ppaction://hlinksldjump"/>
              </a:rPr>
              <a:t>8</a:t>
            </a:r>
            <a:r>
              <a:rPr lang="en-US" sz="1800" dirty="0"/>
              <a:t>, </a:t>
            </a:r>
            <a:r>
              <a:rPr lang="en-US" sz="1800" dirty="0">
                <a:hlinkClick r:id="rId4" action="ppaction://hlinksldjump"/>
              </a:rPr>
              <a:t>10</a:t>
            </a:r>
            <a:r>
              <a:rPr lang="en-US" sz="1800" dirty="0"/>
              <a:t>, </a:t>
            </a:r>
            <a:r>
              <a:rPr lang="en-US" sz="1800" dirty="0">
                <a:hlinkClick r:id="rId3" action="ppaction://hlinksldjump"/>
              </a:rPr>
              <a:t>11</a:t>
            </a:r>
            <a:r>
              <a:rPr lang="en-US" sz="1800" dirty="0"/>
              <a:t>]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/>
              <a:t>Gap</a:t>
            </a:r>
            <a:r>
              <a:rPr lang="en-US" sz="1800" dirty="0"/>
              <a:t>: In practical, Real-time facial computing on edge devices with CNN has not been fully explored between FPGA-based vs software with FPGA-Based systems.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71637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2914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dirty="0"/>
              <a:t>Methodology (</a:t>
            </a:r>
            <a:r>
              <a:rPr lang="en-US" sz="3600" dirty="0" err="1"/>
              <a:t>conti</a:t>
            </a:r>
            <a:r>
              <a:rPr lang="en-US" sz="3600" dirty="0"/>
              <a:t>..)</a:t>
            </a:r>
            <a:endParaRPr lang="en-US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2"/>
          </p:nvPr>
        </p:nvSpPr>
        <p:spPr>
          <a:xfrm>
            <a:off x="720000" y="1509544"/>
            <a:ext cx="7704000" cy="3087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Design custom hardware accelerator (</a:t>
            </a:r>
            <a:r>
              <a:rPr lang="en-US" sz="1800" b="1" dirty="0"/>
              <a:t>Net Engine IP</a:t>
            </a:r>
            <a:r>
              <a:rPr lang="en-US" sz="1800" dirty="0"/>
              <a:t>).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Implement CNN layers for convolution and max-pooling.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Perform benchmarking:</a:t>
            </a: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Compare </a:t>
            </a:r>
            <a:r>
              <a:rPr lang="en-US" sz="1800" b="1" dirty="0"/>
              <a:t>accuracy</a:t>
            </a:r>
            <a:r>
              <a:rPr lang="en-US" sz="1800" dirty="0"/>
              <a:t> and </a:t>
            </a:r>
            <a:r>
              <a:rPr lang="en-US" sz="1800" b="1" dirty="0"/>
              <a:t>processing time </a:t>
            </a:r>
            <a:r>
              <a:rPr lang="en-US" sz="1800" dirty="0"/>
              <a:t>for hardware and software based and pure software-based implementations.</a:t>
            </a:r>
          </a:p>
        </p:txBody>
      </p:sp>
      <p:sp>
        <p:nvSpPr>
          <p:cNvPr id="2" name="Google Shape;455;p41">
            <a:extLst>
              <a:ext uri="{FF2B5EF4-FFF2-40B4-BE49-F238E27FC236}">
                <a16:creationId xmlns:a16="http://schemas.microsoft.com/office/drawing/2014/main" id="{F601F0B3-60D7-36D8-A6BA-E991A510750B}"/>
              </a:ext>
            </a:extLst>
          </p:cNvPr>
          <p:cNvSpPr txBox="1">
            <a:spLocks/>
          </p:cNvSpPr>
          <p:nvPr/>
        </p:nvSpPr>
        <p:spPr>
          <a:xfrm>
            <a:off x="720000" y="82506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pPr algn="l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3007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2914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dirty="0"/>
              <a:t>Methodology (</a:t>
            </a:r>
            <a:r>
              <a:rPr lang="en-US" sz="3600" dirty="0" err="1"/>
              <a:t>conti</a:t>
            </a:r>
            <a:r>
              <a:rPr lang="en-US" sz="3600" dirty="0"/>
              <a:t>..)</a:t>
            </a:r>
            <a:endParaRPr lang="en-US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2"/>
          </p:nvPr>
        </p:nvSpPr>
        <p:spPr>
          <a:xfrm>
            <a:off x="720000" y="1509544"/>
            <a:ext cx="7704000" cy="3087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/>
              <a:t>Architecture</a:t>
            </a:r>
            <a:r>
              <a:rPr lang="en-US" sz="1800" dirty="0"/>
              <a:t> of the hardware accelerator includes: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Net Engine IP </a:t>
            </a:r>
            <a:r>
              <a:rPr lang="en-US" sz="1800" dirty="0"/>
              <a:t>for convolution and max-pooling operations.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With 5 stage pipelining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DMA controllers </a:t>
            </a:r>
            <a:r>
              <a:rPr lang="en-US" sz="1800" dirty="0"/>
              <a:t>for efficient data transfer between memory and </a:t>
            </a:r>
            <a:r>
              <a:rPr lang="en-US" sz="1800" b="1" dirty="0"/>
              <a:t>processing unit/ Programmable Logic unit</a:t>
            </a:r>
            <a:r>
              <a:rPr lang="en-US" sz="1800" dirty="0"/>
              <a:t>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PL (Programmable Logic) for CNN operations.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/>
              <a:t>Goal</a:t>
            </a:r>
            <a:r>
              <a:rPr lang="en-US" sz="1800" dirty="0"/>
              <a:t>: Reduce latency, increase processing efficiency.</a:t>
            </a:r>
          </a:p>
        </p:txBody>
      </p:sp>
      <p:sp>
        <p:nvSpPr>
          <p:cNvPr id="2" name="Google Shape;455;p41">
            <a:extLst>
              <a:ext uri="{FF2B5EF4-FFF2-40B4-BE49-F238E27FC236}">
                <a16:creationId xmlns:a16="http://schemas.microsoft.com/office/drawing/2014/main" id="{F601F0B3-60D7-36D8-A6BA-E991A510750B}"/>
              </a:ext>
            </a:extLst>
          </p:cNvPr>
          <p:cNvSpPr txBox="1">
            <a:spLocks/>
          </p:cNvSpPr>
          <p:nvPr/>
        </p:nvSpPr>
        <p:spPr>
          <a:xfrm>
            <a:off x="720000" y="82506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pPr algn="l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119266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2914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dirty="0"/>
              <a:t>Methodology (</a:t>
            </a:r>
            <a:r>
              <a:rPr lang="en-US" sz="3600" dirty="0" err="1"/>
              <a:t>conti</a:t>
            </a:r>
            <a:r>
              <a:rPr lang="en-US" sz="3600" dirty="0"/>
              <a:t>..)</a:t>
            </a:r>
            <a:endParaRPr lang="en-US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2"/>
          </p:nvPr>
        </p:nvSpPr>
        <p:spPr>
          <a:xfrm>
            <a:off x="720000" y="1509544"/>
            <a:ext cx="5376000" cy="3087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/>
              <a:t>Platform</a:t>
            </a:r>
            <a:r>
              <a:rPr lang="en-US" sz="1800" dirty="0"/>
              <a:t>: PYNQ-Z2 development board (ZYNQ-7000 SoC).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/>
              <a:t>Tools</a:t>
            </a:r>
            <a:r>
              <a:rPr lang="en-US" sz="1800" dirty="0"/>
              <a:t>:</a:t>
            </a: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/>
              <a:t>Vivado</a:t>
            </a:r>
            <a:r>
              <a:rPr lang="en-US" sz="1800" dirty="0"/>
              <a:t> 2023.2 for hardware design.</a:t>
            </a: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Vitis 2023.2 for driver and software development.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/>
              <a:t>Design focus</a:t>
            </a:r>
            <a:r>
              <a:rPr lang="en-US" sz="1800" dirty="0"/>
              <a:t>: Efficient use of FPGA resources for CNN layers and data handling.</a:t>
            </a:r>
          </a:p>
        </p:txBody>
      </p:sp>
      <p:sp>
        <p:nvSpPr>
          <p:cNvPr id="2" name="Google Shape;455;p41">
            <a:extLst>
              <a:ext uri="{FF2B5EF4-FFF2-40B4-BE49-F238E27FC236}">
                <a16:creationId xmlns:a16="http://schemas.microsoft.com/office/drawing/2014/main" id="{F601F0B3-60D7-36D8-A6BA-E991A510750B}"/>
              </a:ext>
            </a:extLst>
          </p:cNvPr>
          <p:cNvSpPr txBox="1">
            <a:spLocks/>
          </p:cNvSpPr>
          <p:nvPr/>
        </p:nvSpPr>
        <p:spPr>
          <a:xfrm>
            <a:off x="720000" y="82506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pPr algn="l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Hardware Setup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0E3DAC-4D6E-089C-9CBA-EE22FD62A0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11" b="90992" l="0" r="83610">
                        <a14:foregroundMark x1="12852" y1="22368" x2="14152" y2="21356"/>
                        <a14:foregroundMark x1="7076" y1="33603" x2="7798" y2="34919"/>
                        <a14:foregroundMark x1="3682" y1="34919" x2="9025" y2="35931"/>
                        <a14:foregroundMark x1="17978" y1="34211" x2="17040" y2="35223"/>
                        <a14:foregroundMark x1="8881" y1="69130" x2="7365" y2="67814"/>
                        <a14:foregroundMark x1="18628" y1="65891" x2="19495" y2="62551"/>
                        <a14:foregroundMark x1="39350" y1="46660" x2="37329" y2="51316"/>
                        <a14:foregroundMark x1="52058" y1="48684" x2="51480" y2="56377"/>
                        <a14:foregroundMark x1="23971" y1="79757" x2="24116" y2="77024"/>
                        <a14:foregroundMark x1="27870" y1="81984" x2="28303" y2="77733"/>
                        <a14:foregroundMark x1="40000" y1="71559" x2="40000" y2="73077"/>
                        <a14:foregroundMark x1="43538" y1="79150" x2="43538" y2="84413"/>
                        <a14:foregroundMark x1="49314" y1="72065" x2="59928" y2="72065"/>
                        <a14:foregroundMark x1="61949" y1="72065" x2="69386" y2="72065"/>
                        <a14:foregroundMark x1="78051" y1="67409" x2="78700" y2="75506"/>
                        <a14:foregroundMark x1="75379" y1="61640" x2="79567" y2="61842"/>
                        <a14:foregroundMark x1="80289" y1="52328" x2="80289" y2="55870"/>
                        <a14:foregroundMark x1="68664" y1="49494" x2="70036" y2="53947"/>
                        <a14:foregroundMark x1="75523" y1="42105" x2="80217" y2="42105"/>
                        <a14:foregroundMark x1="75740" y1="44028" x2="80578" y2="44130"/>
                        <a14:foregroundMark x1="43971" y1="34615" x2="68953" y2="34615"/>
                        <a14:foregroundMark x1="48087" y1="20850" x2="74513" y2="20445"/>
                        <a14:foregroundMark x1="48303" y1="16599" x2="48159" y2="15688"/>
                        <a14:foregroundMark x1="58123" y1="17915" x2="58123" y2="16093"/>
                        <a14:foregroundMark x1="63610" y1="19332" x2="63610" y2="17004"/>
                        <a14:foregroundMark x1="69458" y1="18826" x2="69314" y2="16093"/>
                        <a14:foregroundMark x1="83610" y1="27935" x2="82816" y2="281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347" r="14422" b="10343"/>
          <a:stretch/>
        </p:blipFill>
        <p:spPr bwMode="auto">
          <a:xfrm>
            <a:off x="5421724" y="993416"/>
            <a:ext cx="3002276" cy="20350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1E49F714-B99F-8180-FABD-02706C648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100" y="611065"/>
            <a:ext cx="1231900" cy="4279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Time Measuring GPIOs</a:t>
            </a:r>
          </a:p>
        </p:txBody>
      </p:sp>
    </p:spTree>
    <p:extLst>
      <p:ext uri="{BB962C8B-B14F-4D97-AF65-F5344CB8AC3E}">
        <p14:creationId xmlns:p14="http://schemas.microsoft.com/office/powerpoint/2010/main" val="267383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2914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dirty="0"/>
              <a:t>Methodology (</a:t>
            </a:r>
            <a:r>
              <a:rPr lang="en-US" sz="3600" dirty="0" err="1"/>
              <a:t>conti</a:t>
            </a:r>
            <a:r>
              <a:rPr lang="en-US" sz="3600" dirty="0"/>
              <a:t>..)</a:t>
            </a:r>
            <a:endParaRPr lang="en-US" dirty="0"/>
          </a:p>
        </p:txBody>
      </p:sp>
      <p:sp>
        <p:nvSpPr>
          <p:cNvPr id="2" name="Google Shape;455;p41">
            <a:extLst>
              <a:ext uri="{FF2B5EF4-FFF2-40B4-BE49-F238E27FC236}">
                <a16:creationId xmlns:a16="http://schemas.microsoft.com/office/drawing/2014/main" id="{F601F0B3-60D7-36D8-A6BA-E991A510750B}"/>
              </a:ext>
            </a:extLst>
          </p:cNvPr>
          <p:cNvSpPr txBox="1">
            <a:spLocks/>
          </p:cNvSpPr>
          <p:nvPr/>
        </p:nvSpPr>
        <p:spPr>
          <a:xfrm>
            <a:off x="720000" y="82506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pPr algn="l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System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F69C98-DD56-103B-2EC4-F0F961A7EF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945" y="1310640"/>
            <a:ext cx="5946109" cy="3541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946476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1637</Words>
  <Application>Microsoft Office PowerPoint</Application>
  <PresentationFormat>On-screen Show (16:9)</PresentationFormat>
  <Paragraphs>283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Outfit</vt:lpstr>
      <vt:lpstr>Times New Roman</vt:lpstr>
      <vt:lpstr>DM Sans</vt:lpstr>
      <vt:lpstr>Cambria</vt:lpstr>
      <vt:lpstr>Arial</vt:lpstr>
      <vt:lpstr>Data Collection and Analysis - Master of Science in Community Health and Prevention Research by Slidesgo</vt:lpstr>
      <vt:lpstr>Efficient Hardware Accelerator for Real-Time Facial Computing on Resource-Constrained Edge Devices</vt:lpstr>
      <vt:lpstr>Introduction</vt:lpstr>
      <vt:lpstr>Research Problem </vt:lpstr>
      <vt:lpstr>Research Objectives  </vt:lpstr>
      <vt:lpstr>Literature Review Highlights </vt:lpstr>
      <vt:lpstr>Methodology (conti..)</vt:lpstr>
      <vt:lpstr>Methodology (conti..)</vt:lpstr>
      <vt:lpstr>Methodology (conti..)</vt:lpstr>
      <vt:lpstr>Methodology (conti..)</vt:lpstr>
      <vt:lpstr>Methodology (conti..)</vt:lpstr>
      <vt:lpstr>Methodology (conti..)</vt:lpstr>
      <vt:lpstr>Methodology (conti..)</vt:lpstr>
      <vt:lpstr>Methodology (conti..)</vt:lpstr>
      <vt:lpstr>Result</vt:lpstr>
      <vt:lpstr>Result (conti..)</vt:lpstr>
      <vt:lpstr>Result (conti..)</vt:lpstr>
      <vt:lpstr>Result (conti..)</vt:lpstr>
      <vt:lpstr>Result (conti..)</vt:lpstr>
      <vt:lpstr>Result (conti..)</vt:lpstr>
      <vt:lpstr>Discussion</vt:lpstr>
      <vt:lpstr>Conclusion</vt:lpstr>
      <vt:lpstr>Future Work</vt:lpstr>
      <vt:lpstr>References</vt:lpstr>
      <vt:lpstr>References (Conti..)</vt:lpstr>
      <vt:lpstr>References (Conti..)</vt:lpstr>
      <vt:lpstr>Thank You</vt:lpstr>
      <vt:lpstr>Register File</vt:lpstr>
      <vt:lpstr>Convolution Implementation</vt:lpstr>
      <vt:lpstr>Maxpooling Implementation</vt:lpstr>
      <vt:lpstr>Net-Engine Driver Implementation</vt:lpstr>
      <vt:lpstr>Neural Network Implementation</vt:lpstr>
      <vt:lpstr>Time Measurement</vt:lpstr>
      <vt:lpstr>Time Measurement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Pankaja Suganda</cp:lastModifiedBy>
  <cp:revision>15</cp:revision>
  <dcterms:modified xsi:type="dcterms:W3CDTF">2024-10-06T11:11:11Z</dcterms:modified>
</cp:coreProperties>
</file>