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64592"/>
            <a:ext cx="14282928" cy="7900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904" y="3159010"/>
            <a:ext cx="7514590" cy="148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478" y="1285176"/>
            <a:ext cx="12807442" cy="194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5.jpg"/><Relationship Id="rId4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5.jpg"/><Relationship Id="rId4" Type="http://schemas.openxmlformats.org/officeDocument/2006/relationships/image" Target="../media/image2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9.jpg"/><Relationship Id="rId4" Type="http://schemas.openxmlformats.org/officeDocument/2006/relationships/image" Target="../media/image3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43" y="0"/>
            <a:ext cx="5477256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18" y="2295728"/>
            <a:ext cx="5840730" cy="19005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500"/>
              </a:lnSpc>
            </a:pPr>
            <a:r>
              <a:rPr dirty="0" sz="6050" spc="-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6050" spc="-9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6050" spc="-30">
                <a:solidFill>
                  <a:srgbClr val="EBCCBA"/>
                </a:solidFill>
                <a:latin typeface="Calibri"/>
                <a:cs typeface="Calibri"/>
              </a:rPr>
              <a:t>Vehicles:</a:t>
            </a:r>
            <a:r>
              <a:rPr dirty="0" sz="6050" spc="-14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6050">
                <a:solidFill>
                  <a:srgbClr val="EBCCBA"/>
                </a:solidFill>
                <a:latin typeface="Calibri"/>
                <a:cs typeface="Calibri"/>
              </a:rPr>
              <a:t>A </a:t>
            </a:r>
            <a:r>
              <a:rPr dirty="0" sz="6050" spc="-13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6050" spc="-5">
                <a:solidFill>
                  <a:srgbClr val="EBCCBA"/>
                </a:solidFill>
                <a:latin typeface="Calibri"/>
                <a:cs typeface="Calibri"/>
              </a:rPr>
              <a:t>Closer</a:t>
            </a:r>
            <a:r>
              <a:rPr dirty="0" sz="6050" spc="-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6050" spc="-20">
                <a:solidFill>
                  <a:srgbClr val="EBCCBA"/>
                </a:solidFill>
                <a:latin typeface="Calibri"/>
                <a:cs typeface="Calibri"/>
              </a:rPr>
              <a:t>Look</a:t>
            </a:r>
            <a:endParaRPr sz="6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418" y="4554540"/>
            <a:ext cx="6094730" cy="7404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ec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hi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9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y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2757170">
              <a:lnSpc>
                <a:spcPct val="100000"/>
              </a:lnSpc>
              <a:spcBef>
                <a:spcPts val="770"/>
              </a:spcBef>
            </a:pP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g</a:t>
            </a:r>
            <a:r>
              <a:rPr dirty="0" sz="1700" spc="-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114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w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u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ai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b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9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u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u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2866" y="5542026"/>
            <a:ext cx="364490" cy="364490"/>
            <a:chOff x="832866" y="5542026"/>
            <a:chExt cx="364490" cy="364490"/>
          </a:xfrm>
        </p:grpSpPr>
        <p:sp>
          <p:nvSpPr>
            <p:cNvPr id="6" name="object 6"/>
            <p:cNvSpPr/>
            <p:nvPr/>
          </p:nvSpPr>
          <p:spPr>
            <a:xfrm>
              <a:off x="836676" y="554583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69" h="356870">
                  <a:moveTo>
                    <a:pt x="178308" y="0"/>
                  </a:moveTo>
                  <a:lnTo>
                    <a:pt x="130907" y="6372"/>
                  </a:lnTo>
                  <a:lnTo>
                    <a:pt x="88312" y="24355"/>
                  </a:lnTo>
                  <a:lnTo>
                    <a:pt x="52225" y="52244"/>
                  </a:lnTo>
                  <a:lnTo>
                    <a:pt x="24344" y="88335"/>
                  </a:lnTo>
                  <a:lnTo>
                    <a:pt x="6369" y="130924"/>
                  </a:lnTo>
                  <a:lnTo>
                    <a:pt x="0" y="178307"/>
                  </a:lnTo>
                  <a:lnTo>
                    <a:pt x="6369" y="225691"/>
                  </a:lnTo>
                  <a:lnTo>
                    <a:pt x="24344" y="268280"/>
                  </a:lnTo>
                  <a:lnTo>
                    <a:pt x="52225" y="304371"/>
                  </a:lnTo>
                  <a:lnTo>
                    <a:pt x="88312" y="332260"/>
                  </a:lnTo>
                  <a:lnTo>
                    <a:pt x="130907" y="350243"/>
                  </a:lnTo>
                  <a:lnTo>
                    <a:pt x="178308" y="356615"/>
                  </a:lnTo>
                  <a:lnTo>
                    <a:pt x="225708" y="350243"/>
                  </a:lnTo>
                  <a:lnTo>
                    <a:pt x="268303" y="332260"/>
                  </a:lnTo>
                  <a:lnTo>
                    <a:pt x="304390" y="304371"/>
                  </a:lnTo>
                  <a:lnTo>
                    <a:pt x="332271" y="268280"/>
                  </a:lnTo>
                  <a:lnTo>
                    <a:pt x="350246" y="225691"/>
                  </a:lnTo>
                  <a:lnTo>
                    <a:pt x="356616" y="178307"/>
                  </a:lnTo>
                  <a:lnTo>
                    <a:pt x="350246" y="130924"/>
                  </a:lnTo>
                  <a:lnTo>
                    <a:pt x="332271" y="88335"/>
                  </a:lnTo>
                  <a:lnTo>
                    <a:pt x="304390" y="52244"/>
                  </a:lnTo>
                  <a:lnTo>
                    <a:pt x="268303" y="24355"/>
                  </a:lnTo>
                  <a:lnTo>
                    <a:pt x="225708" y="6372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F1B7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6676" y="554583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69" h="356870">
                  <a:moveTo>
                    <a:pt x="0" y="178307"/>
                  </a:moveTo>
                  <a:lnTo>
                    <a:pt x="6369" y="130924"/>
                  </a:lnTo>
                  <a:lnTo>
                    <a:pt x="24344" y="88335"/>
                  </a:lnTo>
                  <a:lnTo>
                    <a:pt x="52225" y="52244"/>
                  </a:lnTo>
                  <a:lnTo>
                    <a:pt x="88312" y="24355"/>
                  </a:lnTo>
                  <a:lnTo>
                    <a:pt x="130907" y="6372"/>
                  </a:lnTo>
                  <a:lnTo>
                    <a:pt x="178308" y="0"/>
                  </a:lnTo>
                  <a:lnTo>
                    <a:pt x="225708" y="6372"/>
                  </a:lnTo>
                  <a:lnTo>
                    <a:pt x="268303" y="24355"/>
                  </a:lnTo>
                  <a:lnTo>
                    <a:pt x="304390" y="52244"/>
                  </a:lnTo>
                  <a:lnTo>
                    <a:pt x="332271" y="88335"/>
                  </a:lnTo>
                  <a:lnTo>
                    <a:pt x="350246" y="130924"/>
                  </a:lnTo>
                  <a:lnTo>
                    <a:pt x="356616" y="178307"/>
                  </a:lnTo>
                  <a:lnTo>
                    <a:pt x="350246" y="225691"/>
                  </a:lnTo>
                  <a:lnTo>
                    <a:pt x="332271" y="268280"/>
                  </a:lnTo>
                  <a:lnTo>
                    <a:pt x="304390" y="304371"/>
                  </a:lnTo>
                  <a:lnTo>
                    <a:pt x="268303" y="332260"/>
                  </a:lnTo>
                  <a:lnTo>
                    <a:pt x="225708" y="350243"/>
                  </a:lnTo>
                  <a:lnTo>
                    <a:pt x="178308" y="356615"/>
                  </a:lnTo>
                  <a:lnTo>
                    <a:pt x="130907" y="350243"/>
                  </a:lnTo>
                  <a:lnTo>
                    <a:pt x="88312" y="332260"/>
                  </a:lnTo>
                  <a:lnTo>
                    <a:pt x="52225" y="304371"/>
                  </a:lnTo>
                  <a:lnTo>
                    <a:pt x="24344" y="268280"/>
                  </a:lnTo>
                  <a:lnTo>
                    <a:pt x="6369" y="225691"/>
                  </a:lnTo>
                  <a:lnTo>
                    <a:pt x="0" y="178307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40803" y="5658739"/>
            <a:ext cx="1536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0">
                <a:solidFill>
                  <a:srgbClr val="3B3838"/>
                </a:solidFill>
                <a:latin typeface="Calibri"/>
                <a:cs typeface="Calibri"/>
              </a:rPr>
              <a:t>SS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9347" y="5583110"/>
            <a:ext cx="232600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b="1">
                <a:solidFill>
                  <a:srgbClr val="C8C2C0"/>
                </a:solidFill>
                <a:latin typeface="Calibri"/>
                <a:cs typeface="Calibri"/>
              </a:rPr>
              <a:t>by</a:t>
            </a:r>
            <a:r>
              <a:rPr dirty="0" sz="2150" spc="40" b="1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C8C2C0"/>
                </a:solidFill>
                <a:latin typeface="Calibri"/>
                <a:cs typeface="Calibri"/>
              </a:rPr>
              <a:t>Saksham</a:t>
            </a:r>
            <a:r>
              <a:rPr dirty="0" sz="2150" spc="95" b="1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C8C2C0"/>
                </a:solidFill>
                <a:latin typeface="Calibri"/>
                <a:cs typeface="Calibri"/>
              </a:rPr>
              <a:t>Sharma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21510" cy="8229600"/>
          </a:xfrm>
          <a:custGeom>
            <a:avLst/>
            <a:gdLst/>
            <a:ahLst/>
            <a:cxnLst/>
            <a:rect l="l" t="t" r="r" b="b"/>
            <a:pathLst>
              <a:path w="14621510" h="8229600">
                <a:moveTo>
                  <a:pt x="14621256" y="8229598"/>
                </a:moveTo>
                <a:lnTo>
                  <a:pt x="14621256" y="0"/>
                </a:lnTo>
                <a:lnTo>
                  <a:pt x="0" y="0"/>
                </a:lnTo>
                <a:lnTo>
                  <a:pt x="0" y="8229598"/>
                </a:lnTo>
                <a:lnTo>
                  <a:pt x="14621256" y="8229598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516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4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Statistics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4884" y="1474596"/>
            <a:ext cx="317881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40">
                <a:solidFill>
                  <a:srgbClr val="EBCCBA"/>
                </a:solidFill>
                <a:latin typeface="Calibri"/>
                <a:cs typeface="Calibri"/>
              </a:rPr>
              <a:t>Total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 Electric</a:t>
            </a:r>
            <a:r>
              <a:rPr dirty="0" sz="2150" spc="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r>
              <a:rPr dirty="0" sz="215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Count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2634" y="2095512"/>
            <a:ext cx="335851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Pr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h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qu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ty</a:t>
            </a:r>
            <a:r>
              <a:rPr dirty="0" sz="1700" spc="-9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hi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es 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from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dataset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07408" y="3986784"/>
            <a:ext cx="6680200" cy="2674620"/>
            <a:chOff x="4407408" y="3986784"/>
            <a:chExt cx="6680200" cy="26746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7408" y="3986784"/>
              <a:ext cx="6611111" cy="2633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272" y="3995928"/>
              <a:ext cx="6556248" cy="2569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0" y="4910328"/>
              <a:ext cx="800100" cy="17510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3867" y="4997196"/>
              <a:ext cx="631190" cy="1582420"/>
            </a:xfrm>
            <a:custGeom>
              <a:avLst/>
              <a:gdLst/>
              <a:ahLst/>
              <a:cxnLst/>
              <a:rect l="l" t="t" r="r" b="b"/>
              <a:pathLst>
                <a:path w="631190" h="1582420">
                  <a:moveTo>
                    <a:pt x="0" y="1581911"/>
                  </a:moveTo>
                  <a:lnTo>
                    <a:pt x="630935" y="1581911"/>
                  </a:lnTo>
                  <a:lnTo>
                    <a:pt x="630935" y="0"/>
                  </a:lnTo>
                  <a:lnTo>
                    <a:pt x="0" y="0"/>
                  </a:lnTo>
                  <a:lnTo>
                    <a:pt x="0" y="15819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6552" y="4059936"/>
              <a:ext cx="6611111" cy="256946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547475" y="3112325"/>
            <a:ext cx="2375535" cy="394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5"/>
              </a:spcBef>
            </a:pP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give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you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comprehensive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understanding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market,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we've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included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query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counts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total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number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dirty="0" sz="1800" spc="-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database.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This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information</a:t>
            </a:r>
            <a:r>
              <a:rPr dirty="0" sz="1800" spc="-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can</a:t>
            </a:r>
            <a:r>
              <a:rPr dirty="0" sz="1800" spc="-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help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gauge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scale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growth</a:t>
            </a:r>
            <a:r>
              <a:rPr dirty="0" sz="1800" spc="-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rapidly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evolving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industry.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516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4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Statistics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4884" y="1474596"/>
            <a:ext cx="256730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5">
                <a:solidFill>
                  <a:srgbClr val="EBCCBA"/>
                </a:solidFill>
                <a:latin typeface="Calibri"/>
                <a:cs typeface="Calibri"/>
              </a:rPr>
              <a:t>Average</a:t>
            </a:r>
            <a:r>
              <a:rPr dirty="0" sz="2150" spc="1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6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634" y="2095512"/>
            <a:ext cx="323786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Provide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overall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count</a:t>
            </a:r>
            <a:r>
              <a:rPr dirty="0" sz="1700" spc="-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 electric </a:t>
            </a:r>
            <a:r>
              <a:rPr dirty="0" sz="1700" spc="-36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in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dataset.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408" y="3986784"/>
            <a:ext cx="6611111" cy="26334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47475" y="3112325"/>
            <a:ext cx="2284730" cy="4300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5"/>
              </a:spcBef>
            </a:pP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Knowing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average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range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vehicles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database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s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c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u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c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al</a:t>
            </a:r>
            <a:r>
              <a:rPr dirty="0" sz="1800" spc="-10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f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r 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understanding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capabilities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performance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these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eco-friendly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cars.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query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provides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this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valuable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data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point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help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you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make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informed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decisions.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516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4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Statistics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4884" y="1474596"/>
            <a:ext cx="22612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5">
                <a:solidFill>
                  <a:srgbClr val="EBCCBA"/>
                </a:solidFill>
                <a:latin typeface="Calibri"/>
                <a:cs typeface="Calibri"/>
              </a:rPr>
              <a:t>Top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5</a:t>
            </a:r>
            <a:r>
              <a:rPr dirty="0" sz="2150" spc="-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Highest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634" y="2095512"/>
            <a:ext cx="3364229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Identify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highest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prices.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7408" y="3959352"/>
            <a:ext cx="6620509" cy="2661285"/>
            <a:chOff x="4407408" y="3959352"/>
            <a:chExt cx="6620509" cy="26612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7408" y="3986784"/>
              <a:ext cx="6611111" cy="2633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6552" y="3959352"/>
              <a:ext cx="6611111" cy="2651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547475" y="3112325"/>
            <a:ext cx="2322195" cy="394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5"/>
              </a:spcBef>
            </a:pP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those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seeking</a:t>
            </a:r>
            <a:r>
              <a:rPr dirty="0" sz="1800" spc="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ultimate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luxury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performance,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query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showcases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top</a:t>
            </a:r>
            <a:r>
              <a:rPr dirty="0" sz="1800" spc="7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5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highest base </a:t>
            </a:r>
            <a:r>
              <a:rPr dirty="0" sz="1800" spc="-55">
                <a:solidFill>
                  <a:srgbClr val="C5DFB4"/>
                </a:solidFill>
                <a:latin typeface="Calibri"/>
                <a:cs typeface="Calibri"/>
              </a:rPr>
              <a:t>MSRP, 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sorted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descending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order.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allows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explore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most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premium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high-end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options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508" y="1456690"/>
            <a:ext cx="58928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0">
                <a:solidFill>
                  <a:srgbClr val="EBCCBA"/>
                </a:solidFill>
                <a:latin typeface="Calibri"/>
                <a:cs typeface="Calibri"/>
              </a:rPr>
              <a:t>Matching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0" y="2487167"/>
            <a:ext cx="1280160" cy="4279900"/>
            <a:chOff x="4572000" y="2487167"/>
            <a:chExt cx="1280160" cy="4279900"/>
          </a:xfrm>
        </p:grpSpPr>
        <p:sp>
          <p:nvSpPr>
            <p:cNvPr id="5" name="object 5"/>
            <p:cNvSpPr/>
            <p:nvPr/>
          </p:nvSpPr>
          <p:spPr>
            <a:xfrm>
              <a:off x="4800600" y="2487180"/>
              <a:ext cx="1051560" cy="4279900"/>
            </a:xfrm>
            <a:custGeom>
              <a:avLst/>
              <a:gdLst/>
              <a:ahLst/>
              <a:cxnLst/>
              <a:rect l="l" t="t" r="r" b="b"/>
              <a:pathLst>
                <a:path w="1051560" h="4279900">
                  <a:moveTo>
                    <a:pt x="45720" y="0"/>
                  </a:moveTo>
                  <a:lnTo>
                    <a:pt x="0" y="0"/>
                  </a:lnTo>
                  <a:lnTo>
                    <a:pt x="0" y="4279379"/>
                  </a:lnTo>
                  <a:lnTo>
                    <a:pt x="45720" y="4279379"/>
                  </a:lnTo>
                  <a:lnTo>
                    <a:pt x="45720" y="0"/>
                  </a:lnTo>
                  <a:close/>
                </a:path>
                <a:path w="1051560" h="4279900">
                  <a:moveTo>
                    <a:pt x="1051560" y="475475"/>
                  </a:moveTo>
                  <a:lnTo>
                    <a:pt x="274320" y="475475"/>
                  </a:lnTo>
                  <a:lnTo>
                    <a:pt x="274320" y="521195"/>
                  </a:lnTo>
                  <a:lnTo>
                    <a:pt x="1051560" y="521195"/>
                  </a:lnTo>
                  <a:lnTo>
                    <a:pt x="1051560" y="475475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0" y="273405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368808" y="0"/>
                  </a:moveTo>
                  <a:lnTo>
                    <a:pt x="134112" y="0"/>
                  </a:ln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0" y="368808"/>
                  </a:lnTo>
                  <a:lnTo>
                    <a:pt x="6839" y="411187"/>
                  </a:lnTo>
                  <a:lnTo>
                    <a:pt x="25883" y="448001"/>
                  </a:lnTo>
                  <a:lnTo>
                    <a:pt x="54918" y="477036"/>
                  </a:lnTo>
                  <a:lnTo>
                    <a:pt x="91732" y="496080"/>
                  </a:lnTo>
                  <a:lnTo>
                    <a:pt x="134112" y="502920"/>
                  </a:lnTo>
                  <a:lnTo>
                    <a:pt x="368808" y="502920"/>
                  </a:lnTo>
                  <a:lnTo>
                    <a:pt x="411187" y="496080"/>
                  </a:lnTo>
                  <a:lnTo>
                    <a:pt x="448001" y="477036"/>
                  </a:lnTo>
                  <a:lnTo>
                    <a:pt x="477036" y="448001"/>
                  </a:lnTo>
                  <a:lnTo>
                    <a:pt x="496080" y="411187"/>
                  </a:lnTo>
                  <a:lnTo>
                    <a:pt x="502920" y="368808"/>
                  </a:lnTo>
                  <a:lnTo>
                    <a:pt x="502920" y="134112"/>
                  </a:lnTo>
                  <a:lnTo>
                    <a:pt x="496080" y="91732"/>
                  </a:lnTo>
                  <a:lnTo>
                    <a:pt x="477036" y="54918"/>
                  </a:lnTo>
                  <a:lnTo>
                    <a:pt x="448001" y="25883"/>
                  </a:lnTo>
                  <a:lnTo>
                    <a:pt x="411187" y="6839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74919" y="4462272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39" h="45720">
                  <a:moveTo>
                    <a:pt x="77723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777239" y="45720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0" y="4242816"/>
              <a:ext cx="502920" cy="494030"/>
            </a:xfrm>
            <a:custGeom>
              <a:avLst/>
              <a:gdLst/>
              <a:ahLst/>
              <a:cxnLst/>
              <a:rect l="l" t="t" r="r" b="b"/>
              <a:pathLst>
                <a:path w="502920" h="494029">
                  <a:moveTo>
                    <a:pt x="371221" y="0"/>
                  </a:moveTo>
                  <a:lnTo>
                    <a:pt x="131699" y="0"/>
                  </a:lnTo>
                  <a:lnTo>
                    <a:pt x="90058" y="6710"/>
                  </a:lnTo>
                  <a:lnTo>
                    <a:pt x="53903" y="25400"/>
                  </a:lnTo>
                  <a:lnTo>
                    <a:pt x="25400" y="53903"/>
                  </a:lnTo>
                  <a:lnTo>
                    <a:pt x="6710" y="90058"/>
                  </a:lnTo>
                  <a:lnTo>
                    <a:pt x="0" y="131699"/>
                  </a:lnTo>
                  <a:lnTo>
                    <a:pt x="0" y="362076"/>
                  </a:lnTo>
                  <a:lnTo>
                    <a:pt x="6710" y="403717"/>
                  </a:lnTo>
                  <a:lnTo>
                    <a:pt x="25400" y="439872"/>
                  </a:lnTo>
                  <a:lnTo>
                    <a:pt x="53903" y="468375"/>
                  </a:lnTo>
                  <a:lnTo>
                    <a:pt x="90058" y="487065"/>
                  </a:lnTo>
                  <a:lnTo>
                    <a:pt x="131699" y="493775"/>
                  </a:lnTo>
                  <a:lnTo>
                    <a:pt x="371221" y="493775"/>
                  </a:lnTo>
                  <a:lnTo>
                    <a:pt x="412861" y="487065"/>
                  </a:lnTo>
                  <a:lnTo>
                    <a:pt x="449016" y="468375"/>
                  </a:lnTo>
                  <a:lnTo>
                    <a:pt x="477520" y="439872"/>
                  </a:lnTo>
                  <a:lnTo>
                    <a:pt x="496209" y="403717"/>
                  </a:lnTo>
                  <a:lnTo>
                    <a:pt x="502920" y="362076"/>
                  </a:lnTo>
                  <a:lnTo>
                    <a:pt x="502920" y="131699"/>
                  </a:lnTo>
                  <a:lnTo>
                    <a:pt x="496209" y="90058"/>
                  </a:lnTo>
                  <a:lnTo>
                    <a:pt x="477519" y="53903"/>
                  </a:lnTo>
                  <a:lnTo>
                    <a:pt x="449016" y="25400"/>
                  </a:lnTo>
                  <a:lnTo>
                    <a:pt x="412861" y="6710"/>
                  </a:lnTo>
                  <a:lnTo>
                    <a:pt x="371221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128639" y="2726118"/>
            <a:ext cx="274955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Same</a:t>
            </a:r>
            <a:r>
              <a:rPr dirty="0" sz="2150" spc="6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Make,</a:t>
            </a:r>
            <a:r>
              <a:rPr dirty="0" sz="2150" spc="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5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30">
                <a:solidFill>
                  <a:srgbClr val="EBCCBA"/>
                </a:solidFill>
                <a:latin typeface="Calibri"/>
                <a:cs typeface="Calibri"/>
              </a:rPr>
              <a:t>Year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8639" y="3270948"/>
            <a:ext cx="562546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ec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h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p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ai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-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w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th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-1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k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</a:t>
            </a:r>
            <a:r>
              <a:rPr dirty="0" sz="1700" spc="8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y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16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0496" y="4299521"/>
            <a:ext cx="1898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8639" y="4230052"/>
            <a:ext cx="3596004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2150" spc="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Counts</a:t>
            </a:r>
            <a:r>
              <a:rPr dirty="0" sz="2150" spc="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by</a:t>
            </a:r>
            <a:r>
              <a:rPr dirty="0" sz="2150" spc="-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Make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8639" y="4775009"/>
            <a:ext cx="549846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Analyze</a:t>
            </a:r>
            <a:r>
              <a:rPr dirty="0" sz="1700" spc="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distribution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by</a:t>
            </a:r>
            <a:r>
              <a:rPr dirty="0" sz="1700" spc="-1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manufacturer.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0" y="5742432"/>
            <a:ext cx="1280160" cy="494030"/>
            <a:chOff x="4572000" y="5742432"/>
            <a:chExt cx="1280160" cy="494030"/>
          </a:xfrm>
        </p:grpSpPr>
        <p:sp>
          <p:nvSpPr>
            <p:cNvPr id="15" name="object 15"/>
            <p:cNvSpPr/>
            <p:nvPr/>
          </p:nvSpPr>
          <p:spPr>
            <a:xfrm>
              <a:off x="5074919" y="5971032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39" h="45720">
                  <a:moveTo>
                    <a:pt x="77723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777239" y="45720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72000" y="5742432"/>
              <a:ext cx="502920" cy="494030"/>
            </a:xfrm>
            <a:custGeom>
              <a:avLst/>
              <a:gdLst/>
              <a:ahLst/>
              <a:cxnLst/>
              <a:rect l="l" t="t" r="r" b="b"/>
              <a:pathLst>
                <a:path w="502920" h="494029">
                  <a:moveTo>
                    <a:pt x="371221" y="0"/>
                  </a:moveTo>
                  <a:lnTo>
                    <a:pt x="131699" y="0"/>
                  </a:lnTo>
                  <a:lnTo>
                    <a:pt x="90058" y="6710"/>
                  </a:lnTo>
                  <a:lnTo>
                    <a:pt x="53903" y="25400"/>
                  </a:lnTo>
                  <a:lnTo>
                    <a:pt x="25400" y="53903"/>
                  </a:lnTo>
                  <a:lnTo>
                    <a:pt x="6710" y="90058"/>
                  </a:lnTo>
                  <a:lnTo>
                    <a:pt x="0" y="131699"/>
                  </a:lnTo>
                  <a:lnTo>
                    <a:pt x="0" y="362077"/>
                  </a:lnTo>
                  <a:lnTo>
                    <a:pt x="6710" y="403717"/>
                  </a:lnTo>
                  <a:lnTo>
                    <a:pt x="25400" y="439872"/>
                  </a:lnTo>
                  <a:lnTo>
                    <a:pt x="53903" y="468376"/>
                  </a:lnTo>
                  <a:lnTo>
                    <a:pt x="90058" y="487065"/>
                  </a:lnTo>
                  <a:lnTo>
                    <a:pt x="131699" y="493776"/>
                  </a:lnTo>
                  <a:lnTo>
                    <a:pt x="371221" y="493776"/>
                  </a:lnTo>
                  <a:lnTo>
                    <a:pt x="412861" y="487065"/>
                  </a:lnTo>
                  <a:lnTo>
                    <a:pt x="449016" y="468376"/>
                  </a:lnTo>
                  <a:lnTo>
                    <a:pt x="477520" y="439872"/>
                  </a:lnTo>
                  <a:lnTo>
                    <a:pt x="496209" y="403717"/>
                  </a:lnTo>
                  <a:lnTo>
                    <a:pt x="502920" y="362077"/>
                  </a:lnTo>
                  <a:lnTo>
                    <a:pt x="502920" y="131699"/>
                  </a:lnTo>
                  <a:lnTo>
                    <a:pt x="496209" y="90058"/>
                  </a:lnTo>
                  <a:lnTo>
                    <a:pt x="477519" y="53903"/>
                  </a:lnTo>
                  <a:lnTo>
                    <a:pt x="449016" y="25400"/>
                  </a:lnTo>
                  <a:lnTo>
                    <a:pt x="412861" y="6710"/>
                  </a:lnTo>
                  <a:lnTo>
                    <a:pt x="371221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732146" y="5803455"/>
            <a:ext cx="1898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8639" y="5734430"/>
            <a:ext cx="285115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Range</a:t>
            </a:r>
            <a:r>
              <a:rPr dirty="0" sz="2150" spc="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Categories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8639" y="6278943"/>
            <a:ext cx="59658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Classify</a:t>
            </a:r>
            <a:r>
              <a:rPr dirty="0" sz="1700" spc="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based</a:t>
            </a:r>
            <a:r>
              <a:rPr dirty="0" sz="1700" spc="9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on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their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battery</a:t>
            </a:r>
            <a:r>
              <a:rPr dirty="0" sz="1700" spc="-1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range</a:t>
            </a:r>
            <a:r>
              <a:rPr dirty="0" sz="1700" spc="1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capabilities.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5388" y="2814701"/>
            <a:ext cx="1898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8928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0">
                <a:solidFill>
                  <a:srgbClr val="EBCCBA"/>
                </a:solidFill>
                <a:latin typeface="Calibri"/>
                <a:cs typeface="Calibri"/>
              </a:rPr>
              <a:t>Matching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504" y="1397063"/>
            <a:ext cx="27438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Same</a:t>
            </a:r>
            <a:r>
              <a:rPr dirty="0" sz="2150" spc="8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Make,</a:t>
            </a:r>
            <a:r>
              <a:rPr dirty="0" sz="2150" spc="4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Model </a:t>
            </a:r>
            <a:r>
              <a:rPr dirty="0" sz="2150" spc="-35">
                <a:solidFill>
                  <a:srgbClr val="EBCCBA"/>
                </a:solidFill>
                <a:latin typeface="Calibri"/>
                <a:cs typeface="Calibri"/>
              </a:rPr>
              <a:t>Year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8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6495" y="1952637"/>
            <a:ext cx="5118100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54580" marR="5080" indent="-2342515">
              <a:lnSpc>
                <a:spcPct val="137800"/>
              </a:lnSpc>
              <a:spcBef>
                <a:spcPts val="9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Find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pairs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</a:t>
            </a:r>
            <a:r>
              <a:rPr dirty="0" sz="1700" spc="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identical</a:t>
            </a:r>
            <a:r>
              <a:rPr dirty="0" sz="1700" spc="-1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make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 </a:t>
            </a:r>
            <a:r>
              <a:rPr dirty="0" sz="1700" spc="-36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year.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04688" y="3264408"/>
            <a:ext cx="6611620" cy="2679700"/>
            <a:chOff x="5504688" y="3264408"/>
            <a:chExt cx="6611620" cy="26797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4688" y="3264408"/>
              <a:ext cx="6611111" cy="26426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4688" y="3264408"/>
              <a:ext cx="6611111" cy="26791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00626" y="6165786"/>
            <a:ext cx="9410700" cy="109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95"/>
              </a:spcBef>
            </a:pP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database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also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allows</a:t>
            </a:r>
            <a:r>
              <a:rPr dirty="0" sz="1800" spc="-1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identify</a:t>
            </a:r>
            <a:r>
              <a:rPr dirty="0" sz="1800" spc="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share</a:t>
            </a: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same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make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model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year. 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information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be</a:t>
            </a:r>
            <a:r>
              <a:rPr dirty="0" sz="1800" spc="7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useful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comparing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contrasting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similar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models,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well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for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finding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potential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matches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or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alternatives.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8928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0">
                <a:solidFill>
                  <a:srgbClr val="EBCCBA"/>
                </a:solidFill>
                <a:latin typeface="Calibri"/>
                <a:cs typeface="Calibri"/>
              </a:rPr>
              <a:t>Matching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504" y="1397063"/>
            <a:ext cx="358647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2150" spc="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Counts</a:t>
            </a:r>
            <a:r>
              <a:rPr dirty="0" sz="215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by</a:t>
            </a:r>
            <a:r>
              <a:rPr dirty="0" sz="2150" spc="-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Make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507" y="1952637"/>
            <a:ext cx="416242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8435" marR="5080" indent="-1436370">
              <a:lnSpc>
                <a:spcPct val="137800"/>
              </a:lnSpc>
              <a:spcBef>
                <a:spcPts val="90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Analyze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distribution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by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manufacturer.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4688" y="3264408"/>
            <a:ext cx="6611111" cy="26426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00626" y="6165786"/>
            <a:ext cx="9223375" cy="109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95"/>
              </a:spcBef>
            </a:pP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provide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a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deeper</a:t>
            </a:r>
            <a:r>
              <a:rPr dirty="0" sz="1800" spc="1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understanding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market,</a:t>
            </a:r>
            <a:r>
              <a:rPr dirty="0" sz="1800" spc="8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query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breaks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down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total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number</a:t>
            </a:r>
            <a:r>
              <a:rPr dirty="0" sz="1800" spc="114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electric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by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make.</a:t>
            </a:r>
            <a:r>
              <a:rPr dirty="0" sz="1800" spc="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data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can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help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identify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most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popular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dominant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brands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 spc="-3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industry,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well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emerging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players.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89280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0">
                <a:solidFill>
                  <a:srgbClr val="EBCCBA"/>
                </a:solidFill>
                <a:latin typeface="Calibri"/>
                <a:cs typeface="Calibri"/>
              </a:rPr>
              <a:t>Matching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504" y="1397063"/>
            <a:ext cx="284607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Range</a:t>
            </a:r>
            <a:r>
              <a:rPr dirty="0" sz="2150" spc="7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Categories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16221" y="1465135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1086" y="1952637"/>
            <a:ext cx="479361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60550" marR="5080" indent="-1848485">
              <a:lnSpc>
                <a:spcPct val="137800"/>
              </a:lnSpc>
              <a:spcBef>
                <a:spcPts val="90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Classify 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based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on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their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battery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range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capabilities.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7911" y="6172200"/>
            <a:ext cx="3365500" cy="1865630"/>
          </a:xfrm>
          <a:custGeom>
            <a:avLst/>
            <a:gdLst/>
            <a:ahLst/>
            <a:cxnLst/>
            <a:rect l="l" t="t" r="r" b="b"/>
            <a:pathLst>
              <a:path w="3365500" h="1865629">
                <a:moveTo>
                  <a:pt x="3272916" y="0"/>
                </a:moveTo>
                <a:lnTo>
                  <a:pt x="92075" y="0"/>
                </a:lnTo>
                <a:lnTo>
                  <a:pt x="56257" y="7242"/>
                </a:lnTo>
                <a:lnTo>
                  <a:pt x="26987" y="26987"/>
                </a:lnTo>
                <a:lnTo>
                  <a:pt x="7242" y="56257"/>
                </a:lnTo>
                <a:lnTo>
                  <a:pt x="0" y="92075"/>
                </a:lnTo>
                <a:lnTo>
                  <a:pt x="0" y="1773326"/>
                </a:lnTo>
                <a:lnTo>
                  <a:pt x="7242" y="1809156"/>
                </a:lnTo>
                <a:lnTo>
                  <a:pt x="26987" y="1838415"/>
                </a:lnTo>
                <a:lnTo>
                  <a:pt x="56257" y="1858142"/>
                </a:lnTo>
                <a:lnTo>
                  <a:pt x="92075" y="1865376"/>
                </a:lnTo>
                <a:lnTo>
                  <a:pt x="3272916" y="1865376"/>
                </a:lnTo>
                <a:lnTo>
                  <a:pt x="3308734" y="1858142"/>
                </a:lnTo>
                <a:lnTo>
                  <a:pt x="3338004" y="1838415"/>
                </a:lnTo>
                <a:lnTo>
                  <a:pt x="3357749" y="1809156"/>
                </a:lnTo>
                <a:lnTo>
                  <a:pt x="3364991" y="1773326"/>
                </a:lnTo>
                <a:lnTo>
                  <a:pt x="3364991" y="92075"/>
                </a:lnTo>
                <a:lnTo>
                  <a:pt x="3357749" y="56257"/>
                </a:lnTo>
                <a:lnTo>
                  <a:pt x="3338004" y="26987"/>
                </a:lnTo>
                <a:lnTo>
                  <a:pt x="3308734" y="7242"/>
                </a:lnTo>
                <a:lnTo>
                  <a:pt x="3272916" y="0"/>
                </a:lnTo>
                <a:close/>
              </a:path>
            </a:pathLst>
          </a:custGeom>
          <a:solidFill>
            <a:srgbClr val="EEE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2359" y="6153911"/>
            <a:ext cx="3374390" cy="1874520"/>
          </a:xfrm>
          <a:custGeom>
            <a:avLst/>
            <a:gdLst/>
            <a:ahLst/>
            <a:cxnLst/>
            <a:rect l="l" t="t" r="r" b="b"/>
            <a:pathLst>
              <a:path w="3374390" h="1874520">
                <a:moveTo>
                  <a:pt x="3281680" y="0"/>
                </a:moveTo>
                <a:lnTo>
                  <a:pt x="92456" y="0"/>
                </a:lnTo>
                <a:lnTo>
                  <a:pt x="56471" y="7266"/>
                </a:lnTo>
                <a:lnTo>
                  <a:pt x="27082" y="27082"/>
                </a:lnTo>
                <a:lnTo>
                  <a:pt x="7266" y="56471"/>
                </a:lnTo>
                <a:lnTo>
                  <a:pt x="0" y="92456"/>
                </a:lnTo>
                <a:lnTo>
                  <a:pt x="0" y="1782013"/>
                </a:lnTo>
                <a:lnTo>
                  <a:pt x="7266" y="1818021"/>
                </a:lnTo>
                <a:lnTo>
                  <a:pt x="27082" y="1847426"/>
                </a:lnTo>
                <a:lnTo>
                  <a:pt x="56471" y="1867250"/>
                </a:lnTo>
                <a:lnTo>
                  <a:pt x="92456" y="1874520"/>
                </a:lnTo>
                <a:lnTo>
                  <a:pt x="3281680" y="1874520"/>
                </a:lnTo>
                <a:lnTo>
                  <a:pt x="3317664" y="1867250"/>
                </a:lnTo>
                <a:lnTo>
                  <a:pt x="3347053" y="1847426"/>
                </a:lnTo>
                <a:lnTo>
                  <a:pt x="3366869" y="1818021"/>
                </a:lnTo>
                <a:lnTo>
                  <a:pt x="3374136" y="1782013"/>
                </a:lnTo>
                <a:lnTo>
                  <a:pt x="3374136" y="92456"/>
                </a:lnTo>
                <a:lnTo>
                  <a:pt x="3366869" y="56471"/>
                </a:lnTo>
                <a:lnTo>
                  <a:pt x="3347053" y="27082"/>
                </a:lnTo>
                <a:lnTo>
                  <a:pt x="3317664" y="7266"/>
                </a:lnTo>
                <a:lnTo>
                  <a:pt x="3281680" y="0"/>
                </a:lnTo>
                <a:close/>
              </a:path>
            </a:pathLst>
          </a:custGeom>
          <a:solidFill>
            <a:srgbClr val="EEE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45952" y="6153911"/>
            <a:ext cx="3365500" cy="1874520"/>
          </a:xfrm>
          <a:custGeom>
            <a:avLst/>
            <a:gdLst/>
            <a:ahLst/>
            <a:cxnLst/>
            <a:rect l="l" t="t" r="r" b="b"/>
            <a:pathLst>
              <a:path w="3365500" h="1874520">
                <a:moveTo>
                  <a:pt x="3272536" y="0"/>
                </a:moveTo>
                <a:lnTo>
                  <a:pt x="92455" y="0"/>
                </a:lnTo>
                <a:lnTo>
                  <a:pt x="56471" y="7266"/>
                </a:lnTo>
                <a:lnTo>
                  <a:pt x="27082" y="27082"/>
                </a:lnTo>
                <a:lnTo>
                  <a:pt x="7266" y="56471"/>
                </a:lnTo>
                <a:lnTo>
                  <a:pt x="0" y="92456"/>
                </a:lnTo>
                <a:lnTo>
                  <a:pt x="0" y="1782013"/>
                </a:lnTo>
                <a:lnTo>
                  <a:pt x="7266" y="1818021"/>
                </a:lnTo>
                <a:lnTo>
                  <a:pt x="27082" y="1847426"/>
                </a:lnTo>
                <a:lnTo>
                  <a:pt x="56471" y="1867250"/>
                </a:lnTo>
                <a:lnTo>
                  <a:pt x="92455" y="1874520"/>
                </a:lnTo>
                <a:lnTo>
                  <a:pt x="3272536" y="1874520"/>
                </a:lnTo>
                <a:lnTo>
                  <a:pt x="3308520" y="1867250"/>
                </a:lnTo>
                <a:lnTo>
                  <a:pt x="3337909" y="1847426"/>
                </a:lnTo>
                <a:lnTo>
                  <a:pt x="3357725" y="1818021"/>
                </a:lnTo>
                <a:lnTo>
                  <a:pt x="3364992" y="1782013"/>
                </a:lnTo>
                <a:lnTo>
                  <a:pt x="3364992" y="92456"/>
                </a:lnTo>
                <a:lnTo>
                  <a:pt x="3357725" y="56471"/>
                </a:lnTo>
                <a:lnTo>
                  <a:pt x="3337909" y="27082"/>
                </a:lnTo>
                <a:lnTo>
                  <a:pt x="3308520" y="7266"/>
                </a:lnTo>
                <a:lnTo>
                  <a:pt x="3272536" y="0"/>
                </a:lnTo>
                <a:close/>
              </a:path>
            </a:pathLst>
          </a:custGeom>
          <a:solidFill>
            <a:srgbClr val="EEE7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504688" y="3099816"/>
            <a:ext cx="6620509" cy="2816860"/>
            <a:chOff x="5504688" y="3099816"/>
            <a:chExt cx="6620509" cy="28168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4688" y="3264408"/>
              <a:ext cx="6611111" cy="26426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2976" y="3099816"/>
              <a:ext cx="6601968" cy="281635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731379" y="6193218"/>
            <a:ext cx="2757805" cy="1555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110"/>
              </a:spcBef>
            </a:pPr>
            <a:r>
              <a:rPr dirty="0" sz="2150" spc="-10" b="1">
                <a:solidFill>
                  <a:srgbClr val="474237"/>
                </a:solidFill>
                <a:latin typeface="Calibri"/>
                <a:cs typeface="Calibri"/>
              </a:rPr>
              <a:t>Medium</a:t>
            </a:r>
            <a:r>
              <a:rPr dirty="0" sz="2150" spc="165" b="1">
                <a:solidFill>
                  <a:srgbClr val="474237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474237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  <a:spcBef>
                <a:spcPts val="980"/>
              </a:spcBef>
            </a:pP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Electric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vehicles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with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a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range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between </a:t>
            </a:r>
            <a:r>
              <a:rPr dirty="0" sz="1350" spc="-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100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and 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200 </a:t>
            </a:r>
            <a:r>
              <a:rPr dirty="0" sz="1350" spc="-15">
                <a:solidFill>
                  <a:srgbClr val="746457"/>
                </a:solidFill>
                <a:latin typeface="Calibri"/>
                <a:cs typeface="Calibri"/>
              </a:rPr>
              <a:t>miles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are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categorized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as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"Medium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Range."</a:t>
            </a:r>
            <a:r>
              <a:rPr dirty="0" sz="1350" spc="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These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models</a:t>
            </a:r>
            <a:r>
              <a:rPr dirty="0" sz="1350" spc="28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offer </a:t>
            </a:r>
            <a:r>
              <a:rPr dirty="0" sz="1350" spc="-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a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balance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of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practicality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and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convenience</a:t>
            </a:r>
            <a:r>
              <a:rPr dirty="0" sz="1350" spc="22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for</a:t>
            </a:r>
            <a:r>
              <a:rPr dirty="0" sz="1350" spc="-6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daily</a:t>
            </a:r>
            <a:r>
              <a:rPr dirty="0" sz="1350" spc="14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driving</a:t>
            </a:r>
            <a:r>
              <a:rPr dirty="0" sz="1350" spc="12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needs.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6550" y="6169596"/>
            <a:ext cx="2779395" cy="1783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41655">
              <a:lnSpc>
                <a:spcPct val="100000"/>
              </a:lnSpc>
              <a:spcBef>
                <a:spcPts val="110"/>
              </a:spcBef>
            </a:pPr>
            <a:r>
              <a:rPr dirty="0" sz="2150" spc="15" b="1">
                <a:solidFill>
                  <a:srgbClr val="474237"/>
                </a:solidFill>
                <a:latin typeface="Calibri"/>
                <a:cs typeface="Calibri"/>
              </a:rPr>
              <a:t>Short </a:t>
            </a:r>
            <a:r>
              <a:rPr dirty="0" sz="2150" b="1">
                <a:solidFill>
                  <a:srgbClr val="474237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4099"/>
              </a:lnSpc>
              <a:spcBef>
                <a:spcPts val="1125"/>
              </a:spcBef>
            </a:pP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Electric</a:t>
            </a:r>
            <a:r>
              <a:rPr dirty="0" sz="1350" spc="18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vehicles</a:t>
            </a:r>
            <a:r>
              <a:rPr dirty="0" sz="1350" spc="23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with</a:t>
            </a:r>
            <a:r>
              <a:rPr dirty="0" sz="1350" spc="5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a</a:t>
            </a:r>
            <a:r>
              <a:rPr dirty="0" sz="1350" spc="4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range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less</a:t>
            </a:r>
            <a:r>
              <a:rPr dirty="0" sz="1350" spc="9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than </a:t>
            </a:r>
            <a:r>
              <a:rPr dirty="0" sz="1350" spc="-29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100 </a:t>
            </a:r>
            <a:r>
              <a:rPr dirty="0" sz="1350" spc="-15">
                <a:solidFill>
                  <a:srgbClr val="746457"/>
                </a:solidFill>
                <a:latin typeface="Calibri"/>
                <a:cs typeface="Calibri"/>
              </a:rPr>
              <a:t>miles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are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categorized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as </a:t>
            </a:r>
            <a:r>
              <a:rPr dirty="0" sz="1350" spc="15">
                <a:solidFill>
                  <a:srgbClr val="746457"/>
                </a:solidFill>
                <a:latin typeface="Calibri"/>
                <a:cs typeface="Calibri"/>
              </a:rPr>
              <a:t>"Short 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Range."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 These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models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may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be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suitable </a:t>
            </a:r>
            <a:r>
              <a:rPr dirty="0" sz="1350" spc="-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for urban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commuters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or those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with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access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to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frequent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charging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opportunities.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6302" y="6026180"/>
            <a:ext cx="2828925" cy="171640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770255">
              <a:lnSpc>
                <a:spcPct val="100000"/>
              </a:lnSpc>
              <a:spcBef>
                <a:spcPts val="1520"/>
              </a:spcBef>
            </a:pPr>
            <a:r>
              <a:rPr dirty="0" sz="2150" b="1">
                <a:solidFill>
                  <a:srgbClr val="474237"/>
                </a:solidFill>
                <a:latin typeface="Calibri"/>
                <a:cs typeface="Calibri"/>
              </a:rPr>
              <a:t>Long</a:t>
            </a:r>
            <a:r>
              <a:rPr dirty="0" sz="2150" spc="30" b="1">
                <a:solidFill>
                  <a:srgbClr val="474237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474237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  <a:spcBef>
                <a:spcPts val="840"/>
              </a:spcBef>
            </a:pP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Electric</a:t>
            </a:r>
            <a:r>
              <a:rPr dirty="0" sz="1350" spc="28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vehicles</a:t>
            </a:r>
            <a:r>
              <a:rPr dirty="0" sz="1350" spc="28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with</a:t>
            </a:r>
            <a:r>
              <a:rPr dirty="0" sz="1350" spc="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a 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range </a:t>
            </a:r>
            <a:r>
              <a:rPr dirty="0" sz="1350" spc="1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exceeding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746457"/>
                </a:solidFill>
                <a:latin typeface="Calibri"/>
                <a:cs typeface="Calibri"/>
              </a:rPr>
              <a:t>200 </a:t>
            </a:r>
            <a:r>
              <a:rPr dirty="0" sz="1350" spc="-15">
                <a:solidFill>
                  <a:srgbClr val="746457"/>
                </a:solidFill>
                <a:latin typeface="Calibri"/>
                <a:cs typeface="Calibri"/>
              </a:rPr>
              <a:t>miles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are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categorized as </a:t>
            </a:r>
            <a:r>
              <a:rPr dirty="0" sz="1350" spc="-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746457"/>
                </a:solidFill>
                <a:latin typeface="Calibri"/>
                <a:cs typeface="Calibri"/>
              </a:rPr>
              <a:t>"Long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Range."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 These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high-performance </a:t>
            </a:r>
            <a:r>
              <a:rPr dirty="0" sz="1350" spc="-29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746457"/>
                </a:solidFill>
                <a:latin typeface="Calibri"/>
                <a:cs typeface="Calibri"/>
              </a:rPr>
              <a:t>models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provide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 freedom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and 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746457"/>
                </a:solidFill>
                <a:latin typeface="Calibri"/>
                <a:cs typeface="Calibri"/>
              </a:rPr>
              <a:t>flexibility</a:t>
            </a:r>
            <a:r>
              <a:rPr dirty="0" sz="1350" spc="5">
                <a:solidFill>
                  <a:srgbClr val="746457"/>
                </a:solidFill>
                <a:latin typeface="Calibri"/>
                <a:cs typeface="Calibri"/>
              </a:rPr>
              <a:t> for</a:t>
            </a:r>
            <a:r>
              <a:rPr dirty="0" sz="1350">
                <a:solidFill>
                  <a:srgbClr val="746457"/>
                </a:solidFill>
                <a:latin typeface="Calibri"/>
                <a:cs typeface="Calibri"/>
              </a:rPr>
              <a:t> longer-distance</a:t>
            </a:r>
            <a:r>
              <a:rPr dirty="0" sz="1350" spc="229">
                <a:solidFill>
                  <a:srgbClr val="746457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746457"/>
                </a:solidFill>
                <a:latin typeface="Calibri"/>
                <a:cs typeface="Calibri"/>
              </a:rPr>
              <a:t>travel.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05" y="1797177"/>
            <a:ext cx="7919084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>
                <a:solidFill>
                  <a:srgbClr val="EBCCBA"/>
                </a:solidFill>
                <a:latin typeface="Calibri"/>
                <a:cs typeface="Calibri"/>
              </a:rPr>
              <a:t>Advanced</a:t>
            </a:r>
            <a:r>
              <a:rPr dirty="0" sz="4400" spc="-8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0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Analytics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9111" y="2935223"/>
            <a:ext cx="5166360" cy="1637030"/>
          </a:xfrm>
          <a:custGeom>
            <a:avLst/>
            <a:gdLst/>
            <a:ahLst/>
            <a:cxnLst/>
            <a:rect l="l" t="t" r="r" b="b"/>
            <a:pathLst>
              <a:path w="5166359" h="1637029">
                <a:moveTo>
                  <a:pt x="5032883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1503299"/>
                </a:lnTo>
                <a:lnTo>
                  <a:pt x="6797" y="1545514"/>
                </a:lnTo>
                <a:lnTo>
                  <a:pt x="25725" y="1582158"/>
                </a:lnTo>
                <a:lnTo>
                  <a:pt x="54589" y="1611042"/>
                </a:lnTo>
                <a:lnTo>
                  <a:pt x="91196" y="1629977"/>
                </a:lnTo>
                <a:lnTo>
                  <a:pt x="133350" y="1636776"/>
                </a:lnTo>
                <a:lnTo>
                  <a:pt x="5032883" y="1636776"/>
                </a:lnTo>
                <a:lnTo>
                  <a:pt x="5075098" y="1629977"/>
                </a:lnTo>
                <a:lnTo>
                  <a:pt x="5111742" y="1611042"/>
                </a:lnTo>
                <a:lnTo>
                  <a:pt x="5140626" y="1582158"/>
                </a:lnTo>
                <a:lnTo>
                  <a:pt x="5159561" y="1545514"/>
                </a:lnTo>
                <a:lnTo>
                  <a:pt x="5166360" y="1503299"/>
                </a:lnTo>
                <a:lnTo>
                  <a:pt x="5166360" y="133350"/>
                </a:lnTo>
                <a:lnTo>
                  <a:pt x="5159561" y="91196"/>
                </a:lnTo>
                <a:lnTo>
                  <a:pt x="5140626" y="54589"/>
                </a:lnTo>
                <a:lnTo>
                  <a:pt x="5111742" y="25725"/>
                </a:lnTo>
                <a:lnTo>
                  <a:pt x="5075098" y="6797"/>
                </a:lnTo>
                <a:lnTo>
                  <a:pt x="5032883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40482" y="3177984"/>
            <a:ext cx="3944620" cy="1191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Length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Calculate</a:t>
            </a:r>
            <a:r>
              <a:rPr dirty="0" sz="1700" spc="-1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length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each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name.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4928" y="2935223"/>
            <a:ext cx="5166360" cy="1637030"/>
          </a:xfrm>
          <a:custGeom>
            <a:avLst/>
            <a:gdLst/>
            <a:ahLst/>
            <a:cxnLst/>
            <a:rect l="l" t="t" r="r" b="b"/>
            <a:pathLst>
              <a:path w="5166359" h="1637029">
                <a:moveTo>
                  <a:pt x="5033010" y="0"/>
                </a:moveTo>
                <a:lnTo>
                  <a:pt x="133476" y="0"/>
                </a:lnTo>
                <a:lnTo>
                  <a:pt x="91261" y="6797"/>
                </a:lnTo>
                <a:lnTo>
                  <a:pt x="54617" y="25725"/>
                </a:lnTo>
                <a:lnTo>
                  <a:pt x="25733" y="54589"/>
                </a:lnTo>
                <a:lnTo>
                  <a:pt x="6798" y="91196"/>
                </a:lnTo>
                <a:lnTo>
                  <a:pt x="0" y="133350"/>
                </a:lnTo>
                <a:lnTo>
                  <a:pt x="0" y="1503299"/>
                </a:lnTo>
                <a:lnTo>
                  <a:pt x="6798" y="1545514"/>
                </a:lnTo>
                <a:lnTo>
                  <a:pt x="25733" y="1582158"/>
                </a:lnTo>
                <a:lnTo>
                  <a:pt x="54617" y="1611042"/>
                </a:lnTo>
                <a:lnTo>
                  <a:pt x="91261" y="1629977"/>
                </a:lnTo>
                <a:lnTo>
                  <a:pt x="133476" y="1636776"/>
                </a:lnTo>
                <a:lnTo>
                  <a:pt x="5033010" y="1636776"/>
                </a:lnTo>
                <a:lnTo>
                  <a:pt x="5075163" y="1629977"/>
                </a:lnTo>
                <a:lnTo>
                  <a:pt x="5111770" y="1611042"/>
                </a:lnTo>
                <a:lnTo>
                  <a:pt x="5140634" y="1582158"/>
                </a:lnTo>
                <a:lnTo>
                  <a:pt x="5159562" y="1545514"/>
                </a:lnTo>
                <a:lnTo>
                  <a:pt x="5166360" y="1503299"/>
                </a:lnTo>
                <a:lnTo>
                  <a:pt x="5166360" y="133350"/>
                </a:lnTo>
                <a:lnTo>
                  <a:pt x="5159562" y="91196"/>
                </a:lnTo>
                <a:lnTo>
                  <a:pt x="5140634" y="54589"/>
                </a:lnTo>
                <a:lnTo>
                  <a:pt x="5111770" y="25725"/>
                </a:lnTo>
                <a:lnTo>
                  <a:pt x="5075163" y="6797"/>
                </a:lnTo>
                <a:lnTo>
                  <a:pt x="503301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32014" y="3177984"/>
            <a:ext cx="4236085" cy="1191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Highest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Identify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vehicle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maximum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battery</a:t>
            </a:r>
            <a:r>
              <a:rPr dirty="0" sz="1700" spc="-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range.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9111" y="4791455"/>
            <a:ext cx="5166360" cy="1637030"/>
          </a:xfrm>
          <a:custGeom>
            <a:avLst/>
            <a:gdLst/>
            <a:ahLst/>
            <a:cxnLst/>
            <a:rect l="l" t="t" r="r" b="b"/>
            <a:pathLst>
              <a:path w="5166359" h="1637029">
                <a:moveTo>
                  <a:pt x="5032883" y="0"/>
                </a:moveTo>
                <a:lnTo>
                  <a:pt x="133350" y="0"/>
                </a:lnTo>
                <a:lnTo>
                  <a:pt x="91196" y="6798"/>
                </a:lnTo>
                <a:lnTo>
                  <a:pt x="54589" y="25733"/>
                </a:lnTo>
                <a:lnTo>
                  <a:pt x="25725" y="54617"/>
                </a:lnTo>
                <a:lnTo>
                  <a:pt x="6797" y="91261"/>
                </a:lnTo>
                <a:lnTo>
                  <a:pt x="0" y="133477"/>
                </a:lnTo>
                <a:lnTo>
                  <a:pt x="0" y="1503299"/>
                </a:lnTo>
                <a:lnTo>
                  <a:pt x="6797" y="1545514"/>
                </a:lnTo>
                <a:lnTo>
                  <a:pt x="25725" y="1582158"/>
                </a:lnTo>
                <a:lnTo>
                  <a:pt x="54589" y="1611042"/>
                </a:lnTo>
                <a:lnTo>
                  <a:pt x="91196" y="1629977"/>
                </a:lnTo>
                <a:lnTo>
                  <a:pt x="133350" y="1636776"/>
                </a:lnTo>
                <a:lnTo>
                  <a:pt x="5032883" y="1636776"/>
                </a:lnTo>
                <a:lnTo>
                  <a:pt x="5075098" y="1629977"/>
                </a:lnTo>
                <a:lnTo>
                  <a:pt x="5111742" y="1611042"/>
                </a:lnTo>
                <a:lnTo>
                  <a:pt x="5140626" y="1582158"/>
                </a:lnTo>
                <a:lnTo>
                  <a:pt x="5159561" y="1545514"/>
                </a:lnTo>
                <a:lnTo>
                  <a:pt x="5166360" y="1503299"/>
                </a:lnTo>
                <a:lnTo>
                  <a:pt x="5166360" y="133477"/>
                </a:lnTo>
                <a:lnTo>
                  <a:pt x="5159561" y="91261"/>
                </a:lnTo>
                <a:lnTo>
                  <a:pt x="5140626" y="54617"/>
                </a:lnTo>
                <a:lnTo>
                  <a:pt x="5111742" y="25733"/>
                </a:lnTo>
                <a:lnTo>
                  <a:pt x="5075098" y="6798"/>
                </a:lnTo>
                <a:lnTo>
                  <a:pt x="5032883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0482" y="5037645"/>
            <a:ext cx="4443730" cy="1191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High-End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 Vehicles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View</a:t>
            </a:r>
            <a:r>
              <a:rPr dirty="0" sz="1700" spc="-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curated</a:t>
            </a:r>
            <a:r>
              <a:rPr dirty="0" sz="1700" spc="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list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high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C8C2C0"/>
                </a:solidFill>
                <a:latin typeface="Calibri"/>
                <a:cs typeface="Calibri"/>
              </a:rPr>
              <a:t>MSRP.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24928" y="4791455"/>
            <a:ext cx="5166360" cy="1637030"/>
          </a:xfrm>
          <a:custGeom>
            <a:avLst/>
            <a:gdLst/>
            <a:ahLst/>
            <a:cxnLst/>
            <a:rect l="l" t="t" r="r" b="b"/>
            <a:pathLst>
              <a:path w="5166359" h="1637029">
                <a:moveTo>
                  <a:pt x="5033010" y="0"/>
                </a:moveTo>
                <a:lnTo>
                  <a:pt x="133476" y="0"/>
                </a:lnTo>
                <a:lnTo>
                  <a:pt x="91261" y="6798"/>
                </a:lnTo>
                <a:lnTo>
                  <a:pt x="54617" y="25733"/>
                </a:lnTo>
                <a:lnTo>
                  <a:pt x="25733" y="54617"/>
                </a:lnTo>
                <a:lnTo>
                  <a:pt x="6798" y="91261"/>
                </a:lnTo>
                <a:lnTo>
                  <a:pt x="0" y="133477"/>
                </a:lnTo>
                <a:lnTo>
                  <a:pt x="0" y="1503299"/>
                </a:lnTo>
                <a:lnTo>
                  <a:pt x="6798" y="1545514"/>
                </a:lnTo>
                <a:lnTo>
                  <a:pt x="25733" y="1582158"/>
                </a:lnTo>
                <a:lnTo>
                  <a:pt x="54617" y="1611042"/>
                </a:lnTo>
                <a:lnTo>
                  <a:pt x="91261" y="1629977"/>
                </a:lnTo>
                <a:lnTo>
                  <a:pt x="133476" y="1636776"/>
                </a:lnTo>
                <a:lnTo>
                  <a:pt x="5033010" y="1636776"/>
                </a:lnTo>
                <a:lnTo>
                  <a:pt x="5075163" y="1629977"/>
                </a:lnTo>
                <a:lnTo>
                  <a:pt x="5111770" y="1611042"/>
                </a:lnTo>
                <a:lnTo>
                  <a:pt x="5140634" y="1582158"/>
                </a:lnTo>
                <a:lnTo>
                  <a:pt x="5159562" y="1545514"/>
                </a:lnTo>
                <a:lnTo>
                  <a:pt x="5166360" y="1503299"/>
                </a:lnTo>
                <a:lnTo>
                  <a:pt x="5166360" y="133477"/>
                </a:lnTo>
                <a:lnTo>
                  <a:pt x="5159562" y="91261"/>
                </a:lnTo>
                <a:lnTo>
                  <a:pt x="5140634" y="54617"/>
                </a:lnTo>
                <a:lnTo>
                  <a:pt x="5111770" y="25733"/>
                </a:lnTo>
                <a:lnTo>
                  <a:pt x="5075163" y="6798"/>
                </a:lnTo>
                <a:lnTo>
                  <a:pt x="503301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32014" y="5037645"/>
            <a:ext cx="1637664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Ranking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2014" y="5488499"/>
            <a:ext cx="4404995" cy="7404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Rank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within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each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</a:t>
            </a:r>
            <a:r>
              <a:rPr dirty="0" sz="1700" spc="8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year</a:t>
            </a:r>
            <a:r>
              <a:rPr dirty="0" sz="1700" spc="-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by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C8C2C0"/>
                </a:solidFill>
                <a:latin typeface="Calibri"/>
                <a:cs typeface="Calibri"/>
              </a:rPr>
              <a:t>MSRP.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7929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>
                <a:solidFill>
                  <a:srgbClr val="EBCCBA"/>
                </a:solidFill>
                <a:latin typeface="Calibri"/>
                <a:cs typeface="Calibri"/>
              </a:rPr>
              <a:t>Advanced</a:t>
            </a:r>
            <a:r>
              <a:rPr dirty="0" sz="44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Analytics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105" y="1421320"/>
            <a:ext cx="158623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r>
              <a:rPr dirty="0" sz="2150" spc="-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Length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622" y="2095512"/>
            <a:ext cx="261175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al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u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la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te</a:t>
            </a:r>
            <a:r>
              <a:rPr dirty="0" sz="1700" spc="-10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h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g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th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h 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vehicle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name.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11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40" y="1847088"/>
            <a:ext cx="7772400" cy="34015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794759"/>
            <a:ext cx="3840479" cy="38221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86473" y="5776391"/>
            <a:ext cx="6283325" cy="109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0100"/>
              </a:lnSpc>
              <a:spcBef>
                <a:spcPts val="95"/>
              </a:spcBef>
            </a:pP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database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now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includes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new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column,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"Model_Length,"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which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calculates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length of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each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model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name.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can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be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useful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data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point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various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analyses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comparisons.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7929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>
                <a:solidFill>
                  <a:srgbClr val="EBCCBA"/>
                </a:solidFill>
                <a:latin typeface="Calibri"/>
                <a:cs typeface="Calibri"/>
              </a:rPr>
              <a:t>Advanced</a:t>
            </a:r>
            <a:r>
              <a:rPr dirty="0" sz="44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Analytics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105" y="1421320"/>
            <a:ext cx="250952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Highest</a:t>
            </a:r>
            <a:r>
              <a:rPr dirty="0" sz="2150" spc="-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622" y="2095512"/>
            <a:ext cx="2919095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Identify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maximum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battery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range.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12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0528" y="1819655"/>
            <a:ext cx="7763256" cy="33924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43000" y="3785615"/>
            <a:ext cx="4617720" cy="3850004"/>
            <a:chOff x="1143000" y="3785615"/>
            <a:chExt cx="4617720" cy="385000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803903"/>
              <a:ext cx="3840479" cy="3813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8" y="3785615"/>
              <a:ext cx="4599432" cy="38496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86473" y="5776391"/>
            <a:ext cx="6265545" cy="109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Using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advanced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functions,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we've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identified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highest electric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range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database,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providing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ultimate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long-distance</a:t>
            </a: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driving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capabilities.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43" y="0"/>
            <a:ext cx="5477256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18" y="180924"/>
            <a:ext cx="3023235" cy="9486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50" spc="-30">
                <a:solidFill>
                  <a:srgbClr val="EBCCBA"/>
                </a:solidFill>
                <a:latin typeface="Calibri"/>
                <a:cs typeface="Calibri"/>
              </a:rPr>
              <a:t>Contents:</a:t>
            </a:r>
            <a:endParaRPr sz="6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3071" y="1711769"/>
            <a:ext cx="324675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5" b="1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dirty="0" sz="17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dirty="0" sz="17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88" y="1617793"/>
            <a:ext cx="2580005" cy="181165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dirty="0" sz="1700" spc="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Lineup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700">
              <a:latin typeface="Calibri"/>
              <a:cs typeface="Calibri"/>
            </a:endParaRPr>
          </a:p>
          <a:p>
            <a:pPr algn="just" marL="927100" marR="5080">
              <a:lnSpc>
                <a:spcPts val="2810"/>
              </a:lnSpc>
              <a:spcBef>
                <a:spcPts val="110"/>
              </a:spcBef>
            </a:pP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VIN,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Make, </a:t>
            </a: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Model </a:t>
            </a:r>
            <a:r>
              <a:rPr dirty="0" sz="1700" spc="-37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EBCCBA"/>
                </a:solidFill>
                <a:latin typeface="Calibri"/>
                <a:cs typeface="Calibri"/>
              </a:rPr>
              <a:t>2020+ </a:t>
            </a: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Model </a:t>
            </a:r>
            <a:r>
              <a:rPr dirty="0" sz="1700" spc="-10">
                <a:solidFill>
                  <a:srgbClr val="EBCCBA"/>
                </a:solidFill>
                <a:latin typeface="Calibri"/>
                <a:cs typeface="Calibri"/>
              </a:rPr>
              <a:t>Year </a:t>
            </a:r>
            <a:r>
              <a:rPr dirty="0" sz="1700" spc="-37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EBCCBA"/>
                </a:solidFill>
                <a:latin typeface="Calibri"/>
                <a:cs typeface="Calibri"/>
              </a:rPr>
              <a:t>Tesla</a:t>
            </a: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2970" y="2332621"/>
            <a:ext cx="2021205" cy="14535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r>
              <a:rPr dirty="0" sz="1700" spc="-9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Length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7800"/>
              </a:lnSpc>
            </a:pP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Highest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 Electric</a:t>
            </a:r>
            <a:r>
              <a:rPr dirty="0" sz="1700" spc="-6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Range </a:t>
            </a:r>
            <a:r>
              <a:rPr dirty="0" sz="1700" spc="-36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High-End Vehicles 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 MSRP</a:t>
            </a:r>
            <a:r>
              <a:rPr dirty="0" sz="17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Ranking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88" y="4117606"/>
            <a:ext cx="4077970" cy="14357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dirty="0" sz="1700" spc="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 sz="1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Total</a:t>
            </a:r>
            <a:r>
              <a:rPr dirty="0" sz="1700" spc="-7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r>
              <a:rPr dirty="0" sz="1700" spc="-6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Leaf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Model’s</a:t>
            </a:r>
            <a:endParaRPr sz="1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Total</a:t>
            </a:r>
            <a:r>
              <a:rPr dirty="0" sz="17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r>
              <a:rPr dirty="0" sz="1700" spc="-7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Count</a:t>
            </a:r>
            <a:endParaRPr sz="1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5"/>
              </a:spcBef>
            </a:pPr>
            <a:r>
              <a:rPr dirty="0" sz="1700">
                <a:solidFill>
                  <a:srgbClr val="EBCCBA"/>
                </a:solidFill>
                <a:latin typeface="Calibri"/>
                <a:cs typeface="Calibri"/>
              </a:rPr>
              <a:t>Average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 Range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934" y="4117606"/>
            <a:ext cx="2692400" cy="14357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dirty="0" sz="17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endParaRPr sz="1700">
              <a:latin typeface="Calibri"/>
              <a:cs typeface="Calibri"/>
            </a:endParaRPr>
          </a:p>
          <a:p>
            <a:pPr marL="927735" marR="5080">
              <a:lnSpc>
                <a:spcPts val="2810"/>
              </a:lnSpc>
              <a:spcBef>
                <a:spcPts val="150"/>
              </a:spcBef>
            </a:pP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Yearly</a:t>
            </a:r>
            <a:r>
              <a:rPr dirty="0" sz="1700" spc="-7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Registrations </a:t>
            </a:r>
            <a:r>
              <a:rPr dirty="0" sz="1700" spc="-37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r>
              <a:rPr dirty="0" sz="17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Updates</a:t>
            </a:r>
            <a:endParaRPr sz="17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55"/>
              </a:spcBef>
            </a:pP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Regional</a:t>
            </a:r>
            <a:r>
              <a:rPr dirty="0" sz="1700" spc="-8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Pricing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3185" y="5611431"/>
            <a:ext cx="182054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20">
                <a:solidFill>
                  <a:srgbClr val="EBCCBA"/>
                </a:solidFill>
                <a:latin typeface="Calibri"/>
                <a:cs typeface="Calibri"/>
              </a:rPr>
              <a:t>Top</a:t>
            </a:r>
            <a:r>
              <a:rPr dirty="0" sz="1700" spc="-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5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 Highest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 MSRP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7934" y="6231322"/>
            <a:ext cx="3338829" cy="7404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20">
                <a:solidFill>
                  <a:srgbClr val="FFFFFF"/>
                </a:solidFill>
                <a:latin typeface="Calibri"/>
                <a:cs typeface="Calibri"/>
              </a:rPr>
              <a:t>Exploring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Differences</a:t>
            </a:r>
            <a:endParaRPr sz="1700">
              <a:latin typeface="Calibri"/>
              <a:cs typeface="Calibri"/>
            </a:endParaRPr>
          </a:p>
          <a:p>
            <a:pPr marL="872490">
              <a:lnSpc>
                <a:spcPct val="100000"/>
              </a:lnSpc>
              <a:spcBef>
                <a:spcPts val="770"/>
              </a:spcBef>
            </a:pP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EV</a:t>
            </a:r>
            <a:r>
              <a:rPr dirty="0" sz="1700" spc="-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EBCCBA"/>
                </a:solidFill>
                <a:latin typeface="Calibri"/>
                <a:cs typeface="Calibri"/>
              </a:rPr>
              <a:t>Pair's</a:t>
            </a:r>
            <a:r>
              <a:rPr dirty="0" sz="1700" spc="7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EBCCBA"/>
                </a:solidFill>
                <a:latin typeface="Calibri"/>
                <a:cs typeface="Calibri"/>
              </a:rPr>
              <a:t>by</a:t>
            </a:r>
            <a:r>
              <a:rPr dirty="0" sz="1700" spc="-3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City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188" y="6231322"/>
            <a:ext cx="3799840" cy="14547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dirty="0" sz="17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10" b="1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dirty="0" sz="17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endParaRPr sz="1700">
              <a:latin typeface="Calibri"/>
              <a:cs typeface="Calibri"/>
            </a:endParaRPr>
          </a:p>
          <a:p>
            <a:pPr marL="927100" marR="5080">
              <a:lnSpc>
                <a:spcPct val="137800"/>
              </a:lnSpc>
            </a:pP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Same  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Make, </a:t>
            </a:r>
            <a:r>
              <a:rPr dirty="0" sz="1700" spc="25">
                <a:solidFill>
                  <a:srgbClr val="EBCCBA"/>
                </a:solidFill>
                <a:latin typeface="Calibri"/>
                <a:cs typeface="Calibri"/>
              </a:rPr>
              <a:t>Model </a:t>
            </a:r>
            <a:r>
              <a:rPr dirty="0" sz="1700" spc="-10">
                <a:solidFill>
                  <a:srgbClr val="EBCCBA"/>
                </a:solidFill>
                <a:latin typeface="Calibri"/>
                <a:cs typeface="Calibri"/>
              </a:rPr>
              <a:t>Year </a:t>
            </a: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EBCCBA"/>
                </a:solidFill>
                <a:latin typeface="Calibri"/>
                <a:cs typeface="Calibri"/>
              </a:rPr>
              <a:t>E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</a:t>
            </a:r>
            <a:r>
              <a:rPr dirty="0" sz="1700">
                <a:solidFill>
                  <a:srgbClr val="EBCCBA"/>
                </a:solidFill>
                <a:latin typeface="Calibri"/>
                <a:cs typeface="Calibri"/>
              </a:rPr>
              <a:t>c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t</a:t>
            </a:r>
            <a:r>
              <a:rPr dirty="0" sz="1700" spc="-25">
                <a:solidFill>
                  <a:srgbClr val="EBCCBA"/>
                </a:solidFill>
                <a:latin typeface="Calibri"/>
                <a:cs typeface="Calibri"/>
              </a:rPr>
              <a:t>r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c</a:t>
            </a:r>
            <a:r>
              <a:rPr dirty="0" sz="1700" spc="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EBCCBA"/>
                </a:solidFill>
                <a:latin typeface="Calibri"/>
                <a:cs typeface="Calibri"/>
              </a:rPr>
              <a:t>V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EBCCBA"/>
                </a:solidFill>
                <a:latin typeface="Calibri"/>
                <a:cs typeface="Calibri"/>
              </a:rPr>
              <a:t>h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i</a:t>
            </a:r>
            <a:r>
              <a:rPr dirty="0" sz="1700" spc="-5">
                <a:solidFill>
                  <a:srgbClr val="EBCCBA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l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</a:t>
            </a:r>
            <a:r>
              <a:rPr dirty="0" sz="17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EBCCBA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EBCCBA"/>
                </a:solidFill>
                <a:latin typeface="Calibri"/>
                <a:cs typeface="Calibri"/>
              </a:rPr>
              <a:t>o</a:t>
            </a:r>
            <a:r>
              <a:rPr dirty="0" sz="1700" spc="40">
                <a:solidFill>
                  <a:srgbClr val="EBCCBA"/>
                </a:solidFill>
                <a:latin typeface="Calibri"/>
                <a:cs typeface="Calibri"/>
              </a:rPr>
              <a:t>un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ts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EBCCBA"/>
                </a:solidFill>
                <a:latin typeface="Calibri"/>
                <a:cs typeface="Calibri"/>
              </a:rPr>
              <a:t>b</a:t>
            </a:r>
            <a:r>
              <a:rPr dirty="0" sz="1700" spc="10">
                <a:solidFill>
                  <a:srgbClr val="EBCCBA"/>
                </a:solidFill>
                <a:latin typeface="Calibri"/>
                <a:cs typeface="Calibri"/>
              </a:rPr>
              <a:t>y</a:t>
            </a:r>
            <a:r>
              <a:rPr dirty="0" sz="1700" spc="-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50">
                <a:solidFill>
                  <a:srgbClr val="EBCCBA"/>
                </a:solidFill>
                <a:latin typeface="Calibri"/>
                <a:cs typeface="Calibri"/>
              </a:rPr>
              <a:t>Ma</a:t>
            </a:r>
            <a:r>
              <a:rPr dirty="0" sz="1700" spc="-60">
                <a:solidFill>
                  <a:srgbClr val="EBCCBA"/>
                </a:solidFill>
                <a:latin typeface="Calibri"/>
                <a:cs typeface="Calibri"/>
              </a:rPr>
              <a:t>k</a:t>
            </a:r>
            <a:r>
              <a:rPr dirty="0" sz="1700" spc="5">
                <a:solidFill>
                  <a:srgbClr val="EBCCBA"/>
                </a:solidFill>
                <a:latin typeface="Calibri"/>
                <a:cs typeface="Calibri"/>
              </a:rPr>
              <a:t>e 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EBCCBA"/>
                </a:solidFill>
                <a:latin typeface="Calibri"/>
                <a:cs typeface="Calibri"/>
              </a:rPr>
              <a:t> Range</a:t>
            </a:r>
            <a:r>
              <a:rPr dirty="0" sz="1700" spc="-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EBCCBA"/>
                </a:solidFill>
                <a:latin typeface="Calibri"/>
                <a:cs typeface="Calibri"/>
              </a:rPr>
              <a:t>Categories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0803" y="5658739"/>
            <a:ext cx="15367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0">
                <a:solidFill>
                  <a:srgbClr val="3B3838"/>
                </a:solidFill>
                <a:latin typeface="Calibri"/>
                <a:cs typeface="Calibri"/>
              </a:rPr>
              <a:t>SS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7929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>
                <a:solidFill>
                  <a:srgbClr val="EBCCBA"/>
                </a:solidFill>
                <a:latin typeface="Calibri"/>
                <a:cs typeface="Calibri"/>
              </a:rPr>
              <a:t>Advanced</a:t>
            </a:r>
            <a:r>
              <a:rPr dirty="0" sz="44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Analytics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105" y="1421320"/>
            <a:ext cx="202374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High-End</a:t>
            </a:r>
            <a:r>
              <a:rPr dirty="0" sz="2150" spc="-4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622" y="2095512"/>
            <a:ext cx="2867660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View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curated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list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</a:t>
            </a:r>
            <a:r>
              <a:rPr dirty="0" sz="1700" spc="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high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C8C2C0"/>
                </a:solidFill>
                <a:latin typeface="Calibri"/>
                <a:cs typeface="Calibri"/>
              </a:rPr>
              <a:t>MSRP.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13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952" y="1819655"/>
            <a:ext cx="7763256" cy="340156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43000" y="3785615"/>
            <a:ext cx="3895725" cy="3831590"/>
            <a:chOff x="1143000" y="3785615"/>
            <a:chExt cx="3895725" cy="38315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803903"/>
              <a:ext cx="3840479" cy="3813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3785615"/>
              <a:ext cx="3895344" cy="383133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86473" y="5776391"/>
            <a:ext cx="6307455" cy="109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"HighEndVehicles"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view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showcases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base </a:t>
            </a:r>
            <a:r>
              <a:rPr dirty="0" sz="1800" spc="-3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MSRP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$50,000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higher,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catering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those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seeking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most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premium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luxurious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options.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7929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0">
                <a:solidFill>
                  <a:srgbClr val="EBCCBA"/>
                </a:solidFill>
                <a:latin typeface="Calibri"/>
                <a:cs typeface="Calibri"/>
              </a:rPr>
              <a:t>Advanced</a:t>
            </a:r>
            <a:r>
              <a:rPr dirty="0" sz="44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Analytics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105" y="1421320"/>
            <a:ext cx="163448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Ranking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622" y="2095512"/>
            <a:ext cx="2858770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Rank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within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each</a:t>
            </a:r>
            <a:r>
              <a:rPr dirty="0" sz="1700" spc="-1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year</a:t>
            </a:r>
            <a:r>
              <a:rPr dirty="0" sz="1700" spc="-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by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C8C2C0"/>
                </a:solidFill>
                <a:latin typeface="Calibri"/>
                <a:cs typeface="Calibri"/>
              </a:rPr>
              <a:t>MSRP.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14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000" y="3785615"/>
            <a:ext cx="3840479" cy="3831590"/>
            <a:chOff x="1143000" y="3785615"/>
            <a:chExt cx="3840479" cy="38315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803903"/>
              <a:ext cx="3840479" cy="3813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785615"/>
              <a:ext cx="3840479" cy="38039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86473" y="5776391"/>
            <a:ext cx="6356985" cy="109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0100"/>
              </a:lnSpc>
              <a:spcBef>
                <a:spcPts val="95"/>
              </a:spcBef>
            </a:pP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Using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window functions,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we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can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now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rank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 based on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their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base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MSRP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within each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model 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year,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providing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more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nuanced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understanding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pricing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trends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dirty="0" sz="1800" spc="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positioning.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3952" y="1819655"/>
            <a:ext cx="7781544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05" y="2382392"/>
            <a:ext cx="504317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5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0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75">
                <a:solidFill>
                  <a:srgbClr val="EBCCBA"/>
                </a:solidFill>
                <a:latin typeface="Calibri"/>
                <a:cs typeface="Calibri"/>
              </a:rPr>
              <a:t>Trends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3520440"/>
            <a:ext cx="557784" cy="557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8105" y="4319079"/>
            <a:ext cx="218884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5">
                <a:solidFill>
                  <a:srgbClr val="EBCCBA"/>
                </a:solidFill>
                <a:latin typeface="Calibri"/>
                <a:cs typeface="Calibri"/>
              </a:rPr>
              <a:t>Yearly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Registrations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105" y="4769933"/>
            <a:ext cx="3052445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7800"/>
              </a:lnSpc>
              <a:spcBef>
                <a:spcPts val="100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Analyze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cumulative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growth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registrations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over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time.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9" y="3520440"/>
            <a:ext cx="557784" cy="5577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49544" y="4319079"/>
            <a:ext cx="16770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Updates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9544" y="4769933"/>
            <a:ext cx="2848610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0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Implement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process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to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update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MSRP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for</a:t>
            </a:r>
            <a:r>
              <a:rPr dirty="0" sz="1700" spc="9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individual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vehicles.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9447" y="3520440"/>
            <a:ext cx="548640" cy="5577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80981" y="4319079"/>
            <a:ext cx="18167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Regional</a:t>
            </a:r>
            <a:r>
              <a:rPr dirty="0" sz="2150" spc="1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Pricing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0981" y="4769933"/>
            <a:ext cx="2847975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0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Identify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county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highest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average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vehicle </a:t>
            </a:r>
            <a:r>
              <a:rPr dirty="0" sz="1700" spc="-36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pricing.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0709"/>
          </a:xfrm>
          <a:custGeom>
            <a:avLst/>
            <a:gdLst/>
            <a:ahLst/>
            <a:cxnLst/>
            <a:rect l="l" t="t" r="r" b="b"/>
            <a:pathLst>
              <a:path w="14630400" h="8220709">
                <a:moveTo>
                  <a:pt x="0" y="8220456"/>
                </a:moveTo>
                <a:lnTo>
                  <a:pt x="14630400" y="8220456"/>
                </a:lnTo>
                <a:lnTo>
                  <a:pt x="14630400" y="0"/>
                </a:lnTo>
                <a:lnTo>
                  <a:pt x="0" y="0"/>
                </a:lnTo>
                <a:lnTo>
                  <a:pt x="0" y="8220456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40" y="0"/>
            <a:ext cx="3794759" cy="81930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482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70">
                <a:solidFill>
                  <a:srgbClr val="EBCCBA"/>
                </a:solidFill>
                <a:latin typeface="Calibri"/>
                <a:cs typeface="Calibri"/>
              </a:rPr>
              <a:t>Trends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8527" y="1353311"/>
            <a:ext cx="548639" cy="5486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52698" y="1497901"/>
            <a:ext cx="218884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5">
                <a:solidFill>
                  <a:srgbClr val="EBCCBA"/>
                </a:solidFill>
                <a:latin typeface="Calibri"/>
                <a:cs typeface="Calibri"/>
              </a:rPr>
              <a:t>Yearly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Registrations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3238" y="2223134"/>
            <a:ext cx="305244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Analyze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cumulative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growth</a:t>
            </a:r>
            <a:r>
              <a:rPr dirty="0" sz="1700" spc="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3238" y="2486672"/>
            <a:ext cx="3006725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registrations</a:t>
            </a:r>
            <a:r>
              <a:rPr dirty="0" sz="1700" spc="8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over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time.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15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944" y="3941064"/>
            <a:ext cx="7040880" cy="32186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64143" y="2560116"/>
            <a:ext cx="2169160" cy="358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query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tracks 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cumulative count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electric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registered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each 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year, 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sorted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by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model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year, 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giving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comprehensive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view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of </a:t>
            </a:r>
            <a:r>
              <a:rPr dirty="0" sz="1800" spc="-3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industry's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growth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adoption</a:t>
            </a:r>
            <a:r>
              <a:rPr dirty="0" sz="1800" spc="7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over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F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4630400" cy="8193405"/>
            <a:chOff x="0" y="0"/>
            <a:chExt cx="14630400" cy="81934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0" cy="8174990"/>
            </a:xfrm>
            <a:custGeom>
              <a:avLst/>
              <a:gdLst/>
              <a:ahLst/>
              <a:cxnLst/>
              <a:rect l="l" t="t" r="r" b="b"/>
              <a:pathLst>
                <a:path w="14630400" h="8174990">
                  <a:moveTo>
                    <a:pt x="0" y="8174735"/>
                  </a:moveTo>
                  <a:lnTo>
                    <a:pt x="14630400" y="8174735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8174735"/>
                  </a:lnTo>
                  <a:close/>
                </a:path>
              </a:pathLst>
            </a:custGeom>
            <a:solidFill>
              <a:srgbClr val="4643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640" y="0"/>
              <a:ext cx="3794759" cy="819302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482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70">
                <a:solidFill>
                  <a:srgbClr val="EBCCBA"/>
                </a:solidFill>
                <a:latin typeface="Calibri"/>
                <a:cs typeface="Calibri"/>
              </a:rPr>
              <a:t>Trends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52698" y="1497901"/>
            <a:ext cx="16770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MSRP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Updates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3238" y="2223134"/>
            <a:ext cx="28498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Implement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process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to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update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3238" y="2486672"/>
            <a:ext cx="2642870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base</a:t>
            </a:r>
            <a:r>
              <a:rPr dirty="0" sz="1700" spc="-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MSRP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for</a:t>
            </a:r>
            <a:r>
              <a:rPr dirty="0" sz="1700" spc="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individual </a:t>
            </a:r>
            <a:r>
              <a:rPr dirty="0" sz="1700" spc="-36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vehicles.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16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4944" y="1380744"/>
            <a:ext cx="7040880" cy="6126480"/>
            <a:chOff x="694944" y="1380744"/>
            <a:chExt cx="7040880" cy="61264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55" y="1380744"/>
              <a:ext cx="557783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44" y="3941064"/>
              <a:ext cx="7040880" cy="32186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44" y="3739895"/>
              <a:ext cx="7040880" cy="376732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64143" y="2560116"/>
            <a:ext cx="2236470" cy="358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stored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procedure,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can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easily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update the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base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MSRP of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any electric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database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by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providing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VIN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(1- </a:t>
            </a:r>
            <a:r>
              <a:rPr dirty="0" sz="1800" spc="-3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10)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new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MSRP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value,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ensuring</a:t>
            </a:r>
            <a:r>
              <a:rPr dirty="0" sz="18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your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data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remains up-to-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date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accurate.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0709"/>
          </a:xfrm>
          <a:custGeom>
            <a:avLst/>
            <a:gdLst/>
            <a:ahLst/>
            <a:cxnLst/>
            <a:rect l="l" t="t" r="r" b="b"/>
            <a:pathLst>
              <a:path w="14630400" h="8220709">
                <a:moveTo>
                  <a:pt x="0" y="8220456"/>
                </a:moveTo>
                <a:lnTo>
                  <a:pt x="14630400" y="8220456"/>
                </a:lnTo>
                <a:lnTo>
                  <a:pt x="14630400" y="0"/>
                </a:lnTo>
                <a:lnTo>
                  <a:pt x="0" y="0"/>
                </a:lnTo>
                <a:lnTo>
                  <a:pt x="0" y="8220456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40" y="0"/>
            <a:ext cx="3794759" cy="81930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482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70">
                <a:solidFill>
                  <a:srgbClr val="EBCCBA"/>
                </a:solidFill>
                <a:latin typeface="Calibri"/>
                <a:cs typeface="Calibri"/>
              </a:rPr>
              <a:t>Trends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52698" y="1497901"/>
            <a:ext cx="18167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Regional</a:t>
            </a:r>
            <a:r>
              <a:rPr dirty="0" sz="2150" spc="1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Pricing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3238" y="2223134"/>
            <a:ext cx="25469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Identify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county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</a:t>
            </a:r>
            <a:r>
              <a:rPr dirty="0" sz="1700" spc="6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3238" y="2486672"/>
            <a:ext cx="2848610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highest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average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 vehicle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pricing.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897" y="1421701"/>
            <a:ext cx="35496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25">
                <a:solidFill>
                  <a:srgbClr val="EBCCBA"/>
                </a:solidFill>
                <a:latin typeface="Calibri"/>
                <a:cs typeface="Calibri"/>
              </a:rPr>
              <a:t>17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8527" y="1408175"/>
            <a:ext cx="548639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944" y="3931920"/>
            <a:ext cx="7040880" cy="32278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64143" y="2560116"/>
            <a:ext cx="2234565" cy="394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advanced query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using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subqueries</a:t>
            </a:r>
            <a:r>
              <a:rPr dirty="0" sz="1800" spc="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aggregate</a:t>
            </a:r>
            <a:r>
              <a:rPr dirty="0" sz="1800" spc="-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functions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has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identified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county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with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highest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average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base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MSRP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for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vehicles,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providing valuable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insights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into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regional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pricing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trends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dynamics.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46434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0482" y="148082"/>
            <a:ext cx="83229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Exploring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8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Differences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5690" y="2875220"/>
            <a:ext cx="2897505" cy="2525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00"/>
              </a:spcBef>
            </a:pPr>
            <a:r>
              <a:rPr dirty="0" sz="1700" spc="-10">
                <a:solidFill>
                  <a:srgbClr val="C5DFB4"/>
                </a:solidFill>
                <a:latin typeface="Calibri"/>
                <a:cs typeface="Calibri"/>
              </a:rPr>
              <a:t>We've</a:t>
            </a:r>
            <a:r>
              <a:rPr dirty="0" sz="17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also identified pairs of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 vehicles</a:t>
            </a:r>
            <a:r>
              <a:rPr dirty="0" sz="1700" spc="-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5DFB4"/>
                </a:solidFill>
                <a:latin typeface="Calibri"/>
                <a:cs typeface="Calibri"/>
              </a:rPr>
              <a:t>from</a:t>
            </a:r>
            <a:r>
              <a:rPr dirty="0" sz="1700" spc="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7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same </a:t>
            </a:r>
            <a:r>
              <a:rPr dirty="0" sz="17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city where </a:t>
            </a:r>
            <a:r>
              <a:rPr dirty="0" sz="1700" spc="30">
                <a:solidFill>
                  <a:srgbClr val="C5DFB4"/>
                </a:solidFill>
                <a:latin typeface="Calibri"/>
                <a:cs typeface="Calibri"/>
              </a:rPr>
              <a:t>one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vehicle </a:t>
            </a:r>
            <a:r>
              <a:rPr dirty="0" sz="1700" spc="30">
                <a:solidFill>
                  <a:srgbClr val="C5DFB4"/>
                </a:solidFill>
                <a:latin typeface="Calibri"/>
                <a:cs typeface="Calibri"/>
              </a:rPr>
              <a:t>has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7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longer</a:t>
            </a:r>
            <a:r>
              <a:rPr dirty="0" sz="17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5DFB4"/>
                </a:solidFill>
                <a:latin typeface="Calibri"/>
                <a:cs typeface="Calibri"/>
              </a:rPr>
              <a:t>range</a:t>
            </a:r>
            <a:r>
              <a:rPr dirty="0" sz="17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than</a:t>
            </a:r>
            <a:r>
              <a:rPr dirty="0" sz="17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C5DFB4"/>
                </a:solidFill>
                <a:latin typeface="Calibri"/>
                <a:cs typeface="Calibri"/>
              </a:rPr>
              <a:t>other,</a:t>
            </a:r>
            <a:r>
              <a:rPr dirty="0" sz="17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5DFB4"/>
                </a:solidFill>
                <a:latin typeface="Calibri"/>
                <a:cs typeface="Calibri"/>
              </a:rPr>
              <a:t>offering</a:t>
            </a:r>
            <a:r>
              <a:rPr dirty="0" sz="1700" spc="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5DFB4"/>
                </a:solidFill>
                <a:latin typeface="Calibri"/>
                <a:cs typeface="Calibri"/>
              </a:rPr>
              <a:t>unique </a:t>
            </a:r>
            <a:r>
              <a:rPr dirty="0" sz="17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5DFB4"/>
                </a:solidFill>
                <a:latin typeface="Calibri"/>
                <a:cs typeface="Calibri"/>
              </a:rPr>
              <a:t>perspective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on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700" spc="15">
                <a:solidFill>
                  <a:srgbClr val="C5DFB4"/>
                </a:solidFill>
                <a:latin typeface="Calibri"/>
                <a:cs typeface="Calibri"/>
              </a:rPr>
              <a:t>diversity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of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7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5DFB4"/>
                </a:solidFill>
                <a:latin typeface="Calibri"/>
                <a:cs typeface="Calibri"/>
              </a:rPr>
              <a:t>options</a:t>
            </a:r>
            <a:r>
              <a:rPr dirty="0" sz="1700" spc="-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5DFB4"/>
                </a:solidFill>
                <a:latin typeface="Calibri"/>
                <a:cs typeface="Calibri"/>
              </a:rPr>
              <a:t>within</a:t>
            </a:r>
            <a:r>
              <a:rPr dirty="0" sz="17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5DFB4"/>
                </a:solidFill>
                <a:latin typeface="Calibri"/>
                <a:cs typeface="Calibri"/>
              </a:rPr>
              <a:t>local</a:t>
            </a:r>
            <a:r>
              <a:rPr dirty="0" sz="1700" spc="-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5DFB4"/>
                </a:solidFill>
                <a:latin typeface="Calibri"/>
                <a:cs typeface="Calibri"/>
              </a:rPr>
              <a:t>markets.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4016" y="2715767"/>
            <a:ext cx="8449056" cy="38587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142"/>
            <a:ext cx="2313432" cy="82113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2698" y="1497901"/>
            <a:ext cx="189611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5">
                <a:solidFill>
                  <a:srgbClr val="EBCCBA"/>
                </a:solidFill>
                <a:latin typeface="Calibri"/>
                <a:cs typeface="Calibri"/>
              </a:rPr>
              <a:t>EV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45">
                <a:solidFill>
                  <a:srgbClr val="EBCCBA"/>
                </a:solidFill>
                <a:latin typeface="Calibri"/>
                <a:cs typeface="Calibri"/>
              </a:rPr>
              <a:t>Pairs’s</a:t>
            </a:r>
            <a:r>
              <a:rPr dirty="0" sz="2150" spc="1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by</a:t>
            </a:r>
            <a:r>
              <a:rPr dirty="0" sz="2150" spc="-4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City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105" y="2055367"/>
            <a:ext cx="681100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>
                <a:solidFill>
                  <a:srgbClr val="EBCCBA"/>
                </a:solidFill>
                <a:latin typeface="Calibri"/>
                <a:cs typeface="Calibri"/>
              </a:rPr>
              <a:t>The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0">
                <a:solidFill>
                  <a:srgbClr val="EBCCBA"/>
                </a:solidFill>
                <a:latin typeface="Calibri"/>
                <a:cs typeface="Calibri"/>
              </a:rPr>
              <a:t>Future </a:t>
            </a: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of</a:t>
            </a:r>
            <a:r>
              <a:rPr dirty="0" sz="4400" spc="-5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1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9111" y="3191255"/>
            <a:ext cx="10552430" cy="996950"/>
          </a:xfrm>
          <a:custGeom>
            <a:avLst/>
            <a:gdLst/>
            <a:ahLst/>
            <a:cxnLst/>
            <a:rect l="l" t="t" r="r" b="b"/>
            <a:pathLst>
              <a:path w="10552430" h="996950">
                <a:moveTo>
                  <a:pt x="10552176" y="0"/>
                </a:moveTo>
                <a:lnTo>
                  <a:pt x="0" y="0"/>
                </a:lnTo>
                <a:lnTo>
                  <a:pt x="0" y="996696"/>
                </a:lnTo>
                <a:lnTo>
                  <a:pt x="10552176" y="996696"/>
                </a:lnTo>
                <a:lnTo>
                  <a:pt x="105521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54452" y="3419094"/>
            <a:ext cx="202120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Advancing</a:t>
            </a:r>
            <a:r>
              <a:rPr dirty="0" sz="1700" spc="-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Technology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686" y="3325896"/>
            <a:ext cx="1798955" cy="73914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x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p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nd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g</a:t>
            </a:r>
            <a:r>
              <a:rPr dirty="0" sz="1700" spc="-5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h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g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g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Infrastructure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7492" y="3419094"/>
            <a:ext cx="187007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Evolving</a:t>
            </a:r>
            <a:r>
              <a:rPr dirty="0" sz="1700" spc="-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Regulations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752" y="4412741"/>
            <a:ext cx="280289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Improved</a:t>
            </a:r>
            <a:r>
              <a:rPr dirty="0" sz="1700" spc="-1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battery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performance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4986" y="4319671"/>
            <a:ext cx="2323465" cy="73914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Increased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public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charging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stations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4792" y="4412741"/>
            <a:ext cx="20751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Incentives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and</a:t>
            </a:r>
            <a:r>
              <a:rPr dirty="0" sz="1700" spc="-2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policies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9111" y="5184647"/>
            <a:ext cx="10552430" cy="988060"/>
          </a:xfrm>
          <a:custGeom>
            <a:avLst/>
            <a:gdLst/>
            <a:ahLst/>
            <a:cxnLst/>
            <a:rect l="l" t="t" r="r" b="b"/>
            <a:pathLst>
              <a:path w="10552430" h="988060">
                <a:moveTo>
                  <a:pt x="10552176" y="0"/>
                </a:moveTo>
                <a:lnTo>
                  <a:pt x="0" y="0"/>
                </a:lnTo>
                <a:lnTo>
                  <a:pt x="0" y="987551"/>
                </a:lnTo>
                <a:lnTo>
                  <a:pt x="10552176" y="987551"/>
                </a:lnTo>
                <a:lnTo>
                  <a:pt x="105521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54452" y="5405945"/>
            <a:ext cx="26384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Autonomous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driving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features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7686" y="5405945"/>
            <a:ext cx="19272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solidFill>
                  <a:srgbClr val="C8C2C0"/>
                </a:solidFill>
                <a:latin typeface="Calibri"/>
                <a:cs typeface="Calibri"/>
              </a:rPr>
              <a:t>Faster</a:t>
            </a:r>
            <a:r>
              <a:rPr dirty="0" sz="1700" spc="-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charging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times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7492" y="5312803"/>
            <a:ext cx="1995805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37700"/>
              </a:lnSpc>
              <a:spcBef>
                <a:spcPts val="95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v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o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l</a:t>
            </a:r>
            <a:r>
              <a:rPr dirty="0" sz="1700" spc="-1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m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p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c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t 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standards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18" y="665226"/>
            <a:ext cx="7488555" cy="6407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0" spc="-300">
                <a:solidFill>
                  <a:srgbClr val="FFFFFF"/>
                </a:solidFill>
              </a:rPr>
              <a:t>C</a:t>
            </a:r>
            <a:r>
              <a:rPr dirty="0" sz="4000" spc="-425">
                <a:solidFill>
                  <a:srgbClr val="FFFFFF"/>
                </a:solidFill>
              </a:rPr>
              <a:t>O</a:t>
            </a:r>
            <a:r>
              <a:rPr dirty="0" sz="4000" spc="-400">
                <a:solidFill>
                  <a:srgbClr val="FFFFFF"/>
                </a:solidFill>
              </a:rPr>
              <a:t>N</a:t>
            </a:r>
            <a:r>
              <a:rPr dirty="0" sz="4000" spc="-300">
                <a:solidFill>
                  <a:srgbClr val="FFFFFF"/>
                </a:solidFill>
              </a:rPr>
              <a:t>C</a:t>
            </a:r>
            <a:r>
              <a:rPr dirty="0" sz="4000" spc="-215">
                <a:solidFill>
                  <a:srgbClr val="FFFFFF"/>
                </a:solidFill>
              </a:rPr>
              <a:t>L</a:t>
            </a:r>
            <a:r>
              <a:rPr dirty="0" sz="4000" spc="-215">
                <a:solidFill>
                  <a:srgbClr val="FFFFFF"/>
                </a:solidFill>
              </a:rPr>
              <a:t>US</a:t>
            </a:r>
            <a:r>
              <a:rPr dirty="0" sz="4000" spc="-130">
                <a:solidFill>
                  <a:srgbClr val="FFFFFF"/>
                </a:solidFill>
              </a:rPr>
              <a:t>I</a:t>
            </a:r>
            <a:r>
              <a:rPr dirty="0" sz="4000" spc="-440">
                <a:solidFill>
                  <a:srgbClr val="FFFFFF"/>
                </a:solidFill>
              </a:rPr>
              <a:t>O</a:t>
            </a:r>
            <a:r>
              <a:rPr dirty="0" sz="4000" spc="-465">
                <a:solidFill>
                  <a:srgbClr val="FFFFFF"/>
                </a:solidFill>
              </a:rPr>
              <a:t>N</a:t>
            </a:r>
            <a:r>
              <a:rPr dirty="0" sz="4000" spc="-190">
                <a:solidFill>
                  <a:srgbClr val="FFFFFF"/>
                </a:solidFill>
              </a:rPr>
              <a:t> </a:t>
            </a:r>
            <a:r>
              <a:rPr dirty="0" sz="4000" spc="135">
                <a:solidFill>
                  <a:srgbClr val="FFFFFF"/>
                </a:solidFill>
              </a:rPr>
              <a:t>A</a:t>
            </a:r>
            <a:r>
              <a:rPr dirty="0" sz="4000" spc="-445">
                <a:solidFill>
                  <a:srgbClr val="FFFFFF"/>
                </a:solidFill>
              </a:rPr>
              <a:t>N</a:t>
            </a:r>
            <a:r>
              <a:rPr dirty="0" sz="4000" spc="-455">
                <a:solidFill>
                  <a:srgbClr val="FFFFFF"/>
                </a:solidFill>
              </a:rPr>
              <a:t>D</a:t>
            </a:r>
            <a:r>
              <a:rPr dirty="0" sz="4000" spc="-130">
                <a:solidFill>
                  <a:srgbClr val="FFFFFF"/>
                </a:solidFill>
              </a:rPr>
              <a:t> </a:t>
            </a:r>
            <a:r>
              <a:rPr dirty="0" sz="4000" spc="-190">
                <a:solidFill>
                  <a:srgbClr val="FFFFFF"/>
                </a:solidFill>
              </a:rPr>
              <a:t>FU</a:t>
            </a:r>
            <a:r>
              <a:rPr dirty="0" sz="4000" spc="-204">
                <a:solidFill>
                  <a:srgbClr val="FFFFFF"/>
                </a:solidFill>
              </a:rPr>
              <a:t>T</a:t>
            </a:r>
            <a:r>
              <a:rPr dirty="0" sz="4000" spc="-290">
                <a:solidFill>
                  <a:srgbClr val="FFFFFF"/>
                </a:solidFill>
              </a:rPr>
              <a:t>U</a:t>
            </a:r>
            <a:r>
              <a:rPr dirty="0" sz="4000" spc="-235">
                <a:solidFill>
                  <a:srgbClr val="FFFFFF"/>
                </a:solidFill>
              </a:rPr>
              <a:t>R</a:t>
            </a:r>
            <a:r>
              <a:rPr dirty="0" sz="4000" spc="65">
                <a:solidFill>
                  <a:srgbClr val="FFFFFF"/>
                </a:solidFill>
              </a:rPr>
              <a:t>E</a:t>
            </a:r>
            <a:r>
              <a:rPr dirty="0" sz="4000" spc="-125">
                <a:solidFill>
                  <a:srgbClr val="FFFFFF"/>
                </a:solidFill>
              </a:rPr>
              <a:t> </a:t>
            </a:r>
            <a:r>
              <a:rPr dirty="0" sz="4000" spc="-615">
                <a:solidFill>
                  <a:srgbClr val="FFFFFF"/>
                </a:solidFill>
              </a:rPr>
              <a:t>W</a:t>
            </a:r>
            <a:r>
              <a:rPr dirty="0" sz="4000" spc="-254">
                <a:solidFill>
                  <a:srgbClr val="FFFFFF"/>
                </a:solidFill>
              </a:rPr>
              <a:t>O</a:t>
            </a:r>
            <a:r>
              <a:rPr dirty="0" sz="4000" spc="-200">
                <a:solidFill>
                  <a:srgbClr val="FFFFFF"/>
                </a:solidFill>
              </a:rPr>
              <a:t>R</a:t>
            </a:r>
            <a:r>
              <a:rPr dirty="0" sz="4000" spc="-160">
                <a:solidFill>
                  <a:srgbClr val="FFFFFF"/>
                </a:solidFill>
              </a:rPr>
              <a:t>K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1737360"/>
            <a:ext cx="14118336" cy="6327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304" y="1829625"/>
            <a:ext cx="6049645" cy="21647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60045" indent="-347980">
              <a:lnSpc>
                <a:spcPts val="2390"/>
              </a:lnSpc>
              <a:spcBef>
                <a:spcPts val="114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dirty="0" sz="2000" spc="-85" b="1">
                <a:latin typeface="Calibri"/>
                <a:cs typeface="Calibri"/>
              </a:rPr>
              <a:t>K</a:t>
            </a:r>
            <a:r>
              <a:rPr dirty="0" sz="2000" b="1">
                <a:latin typeface="Calibri"/>
                <a:cs typeface="Calibri"/>
              </a:rPr>
              <a:t>e</a:t>
            </a:r>
            <a:r>
              <a:rPr dirty="0" sz="2000" spc="5" b="1">
                <a:latin typeface="Calibri"/>
                <a:cs typeface="Calibri"/>
              </a:rPr>
              <a:t>y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5" b="1">
                <a:latin typeface="Calibri"/>
                <a:cs typeface="Calibri"/>
              </a:rPr>
              <a:t>F</a:t>
            </a:r>
            <a:r>
              <a:rPr dirty="0" sz="2000" spc="5" b="1">
                <a:latin typeface="Calibri"/>
                <a:cs typeface="Calibri"/>
              </a:rPr>
              <a:t>i</a:t>
            </a:r>
            <a:r>
              <a:rPr dirty="0" sz="2000" spc="5" b="1">
                <a:latin typeface="Calibri"/>
                <a:cs typeface="Calibri"/>
              </a:rPr>
              <a:t>ndin</a:t>
            </a:r>
            <a:r>
              <a:rPr dirty="0" sz="2000" spc="-15" b="1">
                <a:latin typeface="Calibri"/>
                <a:cs typeface="Calibri"/>
              </a:rPr>
              <a:t>g</a:t>
            </a:r>
            <a:r>
              <a:rPr dirty="0" sz="2000" spc="5" b="1">
                <a:latin typeface="Calibri"/>
                <a:cs typeface="Calibri"/>
              </a:rPr>
              <a:t>s</a:t>
            </a:r>
            <a:r>
              <a:rPr dirty="0" sz="2000" spc="-120" b="1">
                <a:latin typeface="Calibri"/>
                <a:cs typeface="Calibri"/>
              </a:rPr>
              <a:t> </a:t>
            </a:r>
            <a:r>
              <a:rPr dirty="0" sz="2000" spc="-130" b="1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ts val="2380"/>
              </a:lnSpc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190" b="1">
                <a:latin typeface="Trebuchet MS"/>
                <a:cs typeface="Trebuchet MS"/>
              </a:rPr>
              <a:t>S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20" b="1">
                <a:latin typeface="Trebuchet MS"/>
                <a:cs typeface="Trebuchet MS"/>
              </a:rPr>
              <a:t>l</a:t>
            </a:r>
            <a:r>
              <a:rPr dirty="0" sz="2000" spc="-5" b="1">
                <a:latin typeface="Trebuchet MS"/>
                <a:cs typeface="Trebuchet MS"/>
              </a:rPr>
              <a:t>e</a:t>
            </a:r>
            <a:r>
              <a:rPr dirty="0" sz="2000" spc="175" b="1">
                <a:latin typeface="Trebuchet MS"/>
                <a:cs typeface="Trebuchet MS"/>
              </a:rPr>
              <a:t>s</a:t>
            </a:r>
            <a:r>
              <a:rPr dirty="0" sz="2000" spc="-210" b="1">
                <a:latin typeface="Trebuchet MS"/>
                <a:cs typeface="Trebuchet MS"/>
              </a:rPr>
              <a:t> </a:t>
            </a:r>
            <a:r>
              <a:rPr dirty="0" sz="2000" spc="-290" b="1">
                <a:latin typeface="Trebuchet MS"/>
                <a:cs typeface="Trebuchet MS"/>
              </a:rPr>
              <a:t>T</a:t>
            </a:r>
            <a:r>
              <a:rPr dirty="0" sz="2000" spc="-135" b="1">
                <a:latin typeface="Trebuchet MS"/>
                <a:cs typeface="Trebuchet MS"/>
              </a:rPr>
              <a:t>r</a:t>
            </a:r>
            <a:r>
              <a:rPr dirty="0" sz="2000" spc="-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15" b="1">
                <a:latin typeface="Trebuchet MS"/>
                <a:cs typeface="Trebuchet MS"/>
              </a:rPr>
              <a:t>d</a:t>
            </a:r>
            <a:r>
              <a:rPr dirty="0" sz="2000" spc="175" b="1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ts val="2390"/>
              </a:lnSpc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210" b="1">
                <a:latin typeface="Trebuchet MS"/>
                <a:cs typeface="Trebuchet MS"/>
              </a:rPr>
              <a:t>C</a:t>
            </a:r>
            <a:r>
              <a:rPr dirty="0" sz="2000" spc="-35" b="1">
                <a:latin typeface="Trebuchet MS"/>
                <a:cs typeface="Trebuchet MS"/>
              </a:rPr>
              <a:t>u</a:t>
            </a:r>
            <a:r>
              <a:rPr dirty="0" sz="2000" spc="140" b="1">
                <a:latin typeface="Trebuchet MS"/>
                <a:cs typeface="Trebuchet MS"/>
              </a:rPr>
              <a:t>s</a:t>
            </a:r>
            <a:r>
              <a:rPr dirty="0" sz="2000" b="1">
                <a:latin typeface="Trebuchet MS"/>
                <a:cs typeface="Trebuchet MS"/>
              </a:rPr>
              <a:t>to</a:t>
            </a:r>
            <a:r>
              <a:rPr dirty="0" sz="2000" spc="10" b="1">
                <a:latin typeface="Trebuchet MS"/>
                <a:cs typeface="Trebuchet MS"/>
              </a:rPr>
              <a:t>m</a:t>
            </a:r>
            <a:r>
              <a:rPr dirty="0" sz="2000" spc="-5" b="1">
                <a:latin typeface="Trebuchet MS"/>
                <a:cs typeface="Trebuchet MS"/>
              </a:rPr>
              <a:t>e</a:t>
            </a:r>
            <a:r>
              <a:rPr dirty="0" sz="2000" spc="-110" b="1">
                <a:latin typeface="Trebuchet MS"/>
                <a:cs typeface="Trebuchet MS"/>
              </a:rPr>
              <a:t>r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150" b="1">
                <a:latin typeface="Trebuchet MS"/>
                <a:cs typeface="Trebuchet MS"/>
              </a:rPr>
              <a:t>D</a:t>
            </a:r>
            <a:r>
              <a:rPr dirty="0" sz="2000" spc="-5" b="1">
                <a:latin typeface="Trebuchet MS"/>
                <a:cs typeface="Trebuchet MS"/>
              </a:rPr>
              <a:t>e</a:t>
            </a:r>
            <a:r>
              <a:rPr dirty="0" sz="2000" spc="80" b="1">
                <a:latin typeface="Trebuchet MS"/>
                <a:cs typeface="Trebuchet MS"/>
              </a:rPr>
              <a:t>m</a:t>
            </a:r>
            <a:r>
              <a:rPr dirty="0" sz="2000" spc="20" b="1">
                <a:latin typeface="Trebuchet MS"/>
                <a:cs typeface="Trebuchet MS"/>
              </a:rPr>
              <a:t>o</a:t>
            </a:r>
            <a:r>
              <a:rPr dirty="0" sz="2000" spc="-5" b="1">
                <a:latin typeface="Trebuchet MS"/>
                <a:cs typeface="Trebuchet MS"/>
              </a:rPr>
              <a:t>g</a:t>
            </a:r>
            <a:r>
              <a:rPr dirty="0" sz="2000" spc="-210" b="1">
                <a:latin typeface="Trebuchet MS"/>
                <a:cs typeface="Trebuchet MS"/>
              </a:rPr>
              <a:t>r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20" b="1">
                <a:latin typeface="Trebuchet MS"/>
                <a:cs typeface="Trebuchet MS"/>
              </a:rPr>
              <a:t>p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80" b="1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050">
              <a:latin typeface="Trebuchet MS"/>
              <a:cs typeface="Trebuchet MS"/>
            </a:endParaRPr>
          </a:p>
          <a:p>
            <a:pPr marL="360045" indent="-347980">
              <a:lnSpc>
                <a:spcPts val="2390"/>
              </a:lnSpc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dirty="0" sz="2000" spc="70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55" b="1">
                <a:latin typeface="Trebuchet MS"/>
                <a:cs typeface="Trebuchet MS"/>
              </a:rPr>
              <a:t>c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60" b="1">
                <a:latin typeface="Trebuchet MS"/>
                <a:cs typeface="Trebuchet MS"/>
              </a:rPr>
              <a:t>m</a:t>
            </a:r>
            <a:r>
              <a:rPr dirty="0" sz="2000" spc="75" b="1">
                <a:latin typeface="Trebuchet MS"/>
                <a:cs typeface="Trebuchet MS"/>
              </a:rPr>
              <a:t>m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-10" b="1">
                <a:latin typeface="Trebuchet MS"/>
                <a:cs typeface="Trebuchet MS"/>
              </a:rPr>
              <a:t>d</a:t>
            </a:r>
            <a:r>
              <a:rPr dirty="0" sz="2000" spc="15" b="1">
                <a:latin typeface="Trebuchet MS"/>
                <a:cs typeface="Trebuchet MS"/>
              </a:rPr>
              <a:t>a</a:t>
            </a:r>
            <a:r>
              <a:rPr dirty="0" sz="2000" spc="-80" b="1">
                <a:latin typeface="Trebuchet MS"/>
                <a:cs typeface="Trebuchet MS"/>
              </a:rPr>
              <a:t>t</a:t>
            </a:r>
            <a:r>
              <a:rPr dirty="0" sz="2000" spc="-25" b="1">
                <a:latin typeface="Trebuchet MS"/>
                <a:cs typeface="Trebuchet MS"/>
              </a:rPr>
              <a:t>i</a:t>
            </a:r>
            <a:r>
              <a:rPr dirty="0" sz="2000" b="1">
                <a:latin typeface="Trebuchet MS"/>
                <a:cs typeface="Trebuchet MS"/>
              </a:rPr>
              <a:t>o</a:t>
            </a:r>
            <a:r>
              <a:rPr dirty="0" sz="2000" spc="-10" b="1">
                <a:latin typeface="Trebuchet MS"/>
                <a:cs typeface="Trebuchet MS"/>
              </a:rPr>
              <a:t>n</a:t>
            </a:r>
            <a:r>
              <a:rPr dirty="0" sz="2000" spc="175" b="1">
                <a:latin typeface="Trebuchet MS"/>
                <a:cs typeface="Trebuchet MS"/>
              </a:rPr>
              <a:t>s</a:t>
            </a:r>
            <a:r>
              <a:rPr dirty="0" sz="2000" spc="-345" b="1">
                <a:latin typeface="Trebuchet MS"/>
                <a:cs typeface="Trebuchet MS"/>
              </a:rPr>
              <a:t> </a:t>
            </a:r>
            <a:r>
              <a:rPr dirty="0" sz="2000" spc="-130" b="1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ts val="2390"/>
              </a:lnSpc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195" b="1">
                <a:latin typeface="Trebuchet MS"/>
                <a:cs typeface="Trebuchet MS"/>
              </a:rPr>
              <a:t>S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b="1">
                <a:latin typeface="Trebuchet MS"/>
                <a:cs typeface="Trebuchet MS"/>
              </a:rPr>
              <a:t>o</a:t>
            </a:r>
            <a:r>
              <a:rPr dirty="0" sz="2000" spc="-20" b="1">
                <a:latin typeface="Trebuchet MS"/>
                <a:cs typeface="Trebuchet MS"/>
              </a:rPr>
              <a:t>u</a:t>
            </a:r>
            <a:r>
              <a:rPr dirty="0" sz="2000" spc="-15" b="1">
                <a:latin typeface="Trebuchet MS"/>
                <a:cs typeface="Trebuchet MS"/>
              </a:rPr>
              <a:t>l</a:t>
            </a:r>
            <a:r>
              <a:rPr dirty="0" sz="2000" spc="20" b="1">
                <a:latin typeface="Trebuchet MS"/>
                <a:cs typeface="Trebuchet MS"/>
              </a:rPr>
              <a:t>d</a:t>
            </a:r>
            <a:r>
              <a:rPr dirty="0" sz="2000" spc="-204" b="1">
                <a:latin typeface="Trebuchet MS"/>
                <a:cs typeface="Trebuchet MS"/>
              </a:rPr>
              <a:t> 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45" b="1">
                <a:latin typeface="Trebuchet MS"/>
                <a:cs typeface="Trebuchet MS"/>
              </a:rPr>
              <a:t>x</a:t>
            </a:r>
            <a:r>
              <a:rPr dirty="0" sz="2000" spc="-20" b="1">
                <a:latin typeface="Trebuchet MS"/>
                <a:cs typeface="Trebuchet MS"/>
              </a:rPr>
              <a:t>p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20" b="1">
                <a:latin typeface="Trebuchet MS"/>
                <a:cs typeface="Trebuchet MS"/>
              </a:rPr>
              <a:t>d</a:t>
            </a:r>
            <a:r>
              <a:rPr dirty="0" sz="2000" spc="-135" b="1">
                <a:latin typeface="Trebuchet MS"/>
                <a:cs typeface="Trebuchet MS"/>
              </a:rPr>
              <a:t> </a:t>
            </a:r>
            <a:r>
              <a:rPr dirty="0" sz="2000" spc="210" b="1">
                <a:latin typeface="Trebuchet MS"/>
                <a:cs typeface="Trebuchet MS"/>
              </a:rPr>
              <a:t>C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140" b="1">
                <a:latin typeface="Trebuchet MS"/>
                <a:cs typeface="Trebuchet MS"/>
              </a:rPr>
              <a:t>r</a:t>
            </a:r>
            <a:r>
              <a:rPr dirty="0" sz="2000" b="1">
                <a:latin typeface="Trebuchet MS"/>
                <a:cs typeface="Trebuchet MS"/>
              </a:rPr>
              <a:t>g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25" b="1">
                <a:latin typeface="Trebuchet MS"/>
                <a:cs typeface="Trebuchet MS"/>
              </a:rPr>
              <a:t>g</a:t>
            </a:r>
            <a:r>
              <a:rPr dirty="0" sz="2000" spc="-265" b="1">
                <a:latin typeface="Trebuchet MS"/>
                <a:cs typeface="Trebuchet MS"/>
              </a:rPr>
              <a:t> </a:t>
            </a:r>
            <a:r>
              <a:rPr dirty="0" sz="2000" spc="100" b="1">
                <a:latin typeface="Trebuchet MS"/>
                <a:cs typeface="Trebuchet MS"/>
              </a:rPr>
              <a:t>N</a:t>
            </a:r>
            <a:r>
              <a:rPr dirty="0" sz="2000" spc="-5" b="1">
                <a:latin typeface="Trebuchet MS"/>
                <a:cs typeface="Trebuchet MS"/>
              </a:rPr>
              <a:t>e</a:t>
            </a:r>
            <a:r>
              <a:rPr dirty="0" sz="2000" spc="-45" b="1">
                <a:latin typeface="Trebuchet MS"/>
                <a:cs typeface="Trebuchet MS"/>
              </a:rPr>
              <a:t>t</a:t>
            </a:r>
            <a:r>
              <a:rPr dirty="0" sz="2000" spc="-95" b="1">
                <a:latin typeface="Trebuchet MS"/>
                <a:cs typeface="Trebuchet MS"/>
              </a:rPr>
              <a:t>w</a:t>
            </a:r>
            <a:r>
              <a:rPr dirty="0" sz="2000" spc="-55" b="1">
                <a:latin typeface="Trebuchet MS"/>
                <a:cs typeface="Trebuchet MS"/>
              </a:rPr>
              <a:t>o</a:t>
            </a:r>
            <a:r>
              <a:rPr dirty="0" sz="2000" spc="-70" b="1">
                <a:latin typeface="Trebuchet MS"/>
                <a:cs typeface="Trebuchet MS"/>
              </a:rPr>
              <a:t>r</a:t>
            </a:r>
            <a:r>
              <a:rPr dirty="0" sz="2000" spc="-20" b="1"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150" b="1">
                <a:latin typeface="Trebuchet MS"/>
                <a:cs typeface="Trebuchet MS"/>
              </a:rPr>
              <a:t>D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20" b="1">
                <a:latin typeface="Trebuchet MS"/>
                <a:cs typeface="Trebuchet MS"/>
              </a:rPr>
              <a:t>t</a:t>
            </a:r>
            <a:r>
              <a:rPr dirty="0" sz="2000" spc="-20" b="1">
                <a:latin typeface="Trebuchet MS"/>
                <a:cs typeface="Trebuchet MS"/>
              </a:rPr>
              <a:t>a</a:t>
            </a:r>
            <a:r>
              <a:rPr dirty="0" sz="2000" spc="-275" b="1">
                <a:latin typeface="Trebuchet MS"/>
                <a:cs typeface="Trebuchet MS"/>
              </a:rPr>
              <a:t> </a:t>
            </a:r>
            <a:r>
              <a:rPr dirty="0" sz="2000" spc="60" b="1">
                <a:latin typeface="Trebuchet MS"/>
                <a:cs typeface="Trebuchet MS"/>
              </a:rPr>
              <a:t>Mo</a:t>
            </a:r>
            <a:r>
              <a:rPr dirty="0" sz="2000" spc="35" b="1">
                <a:latin typeface="Trebuchet MS"/>
                <a:cs typeface="Trebuchet MS"/>
              </a:rPr>
              <a:t>n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65" b="1">
                <a:latin typeface="Trebuchet MS"/>
                <a:cs typeface="Trebuchet MS"/>
              </a:rPr>
              <a:t>to</a:t>
            </a:r>
            <a:r>
              <a:rPr dirty="0" sz="2000" spc="-80" b="1">
                <a:latin typeface="Trebuchet MS"/>
                <a:cs typeface="Trebuchet MS"/>
              </a:rPr>
              <a:t>r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25" b="1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304" y="6708762"/>
            <a:ext cx="6712584" cy="946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60045" indent="-347980">
              <a:lnSpc>
                <a:spcPts val="2390"/>
              </a:lnSpc>
              <a:spcBef>
                <a:spcPts val="114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dirty="0" sz="2000" spc="20" b="1">
                <a:latin typeface="Trebuchet MS"/>
                <a:cs typeface="Trebuchet MS"/>
              </a:rPr>
              <a:t>I</a:t>
            </a:r>
            <a:r>
              <a:rPr dirty="0" sz="2000" spc="80" b="1">
                <a:latin typeface="Trebuchet MS"/>
                <a:cs typeface="Trebuchet MS"/>
              </a:rPr>
              <a:t>m</a:t>
            </a:r>
            <a:r>
              <a:rPr dirty="0" sz="2000" spc="-15" b="1">
                <a:latin typeface="Trebuchet MS"/>
                <a:cs typeface="Trebuchet MS"/>
              </a:rPr>
              <a:t>p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50" b="1">
                <a:latin typeface="Trebuchet MS"/>
                <a:cs typeface="Trebuchet MS"/>
              </a:rPr>
              <a:t>c</a:t>
            </a:r>
            <a:r>
              <a:rPr dirty="0" sz="2000" spc="-80" b="1">
                <a:latin typeface="Trebuchet MS"/>
                <a:cs typeface="Trebuchet MS"/>
              </a:rPr>
              <a:t>t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o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150" b="1">
                <a:latin typeface="Trebuchet MS"/>
                <a:cs typeface="Trebuchet MS"/>
              </a:rPr>
              <a:t>D</a:t>
            </a:r>
            <a:r>
              <a:rPr dirty="0" sz="2000" b="1">
                <a:latin typeface="Trebuchet MS"/>
                <a:cs typeface="Trebuchet MS"/>
              </a:rPr>
              <a:t>e</a:t>
            </a:r>
            <a:r>
              <a:rPr dirty="0" sz="2000" spc="50" b="1">
                <a:latin typeface="Trebuchet MS"/>
                <a:cs typeface="Trebuchet MS"/>
              </a:rPr>
              <a:t>c</a:t>
            </a:r>
            <a:r>
              <a:rPr dirty="0" sz="2000" spc="-25" b="1">
                <a:latin typeface="Trebuchet MS"/>
                <a:cs typeface="Trebuchet MS"/>
              </a:rPr>
              <a:t>i</a:t>
            </a:r>
            <a:r>
              <a:rPr dirty="0" sz="2000" spc="145" b="1">
                <a:latin typeface="Trebuchet MS"/>
                <a:cs typeface="Trebuchet MS"/>
              </a:rPr>
              <a:t>s</a:t>
            </a:r>
            <a:r>
              <a:rPr dirty="0" sz="2000" spc="-25" b="1">
                <a:latin typeface="Trebuchet MS"/>
                <a:cs typeface="Trebuchet MS"/>
              </a:rPr>
              <a:t>i</a:t>
            </a:r>
            <a:r>
              <a:rPr dirty="0" sz="2000" b="1">
                <a:latin typeface="Trebuchet MS"/>
                <a:cs typeface="Trebuchet MS"/>
              </a:rPr>
              <a:t>o</a:t>
            </a:r>
            <a:r>
              <a:rPr dirty="0" sz="2000" spc="5" b="1">
                <a:latin typeface="Trebuchet MS"/>
                <a:cs typeface="Trebuchet MS"/>
              </a:rPr>
              <a:t>n</a:t>
            </a:r>
            <a:r>
              <a:rPr dirty="0" sz="2000" spc="-260" b="1">
                <a:latin typeface="Trebuchet MS"/>
                <a:cs typeface="Trebuchet MS"/>
              </a:rPr>
              <a:t> </a:t>
            </a:r>
            <a:r>
              <a:rPr dirty="0" sz="2000" spc="125" b="1">
                <a:latin typeface="Trebuchet MS"/>
                <a:cs typeface="Trebuchet MS"/>
              </a:rPr>
              <a:t>M</a:t>
            </a:r>
            <a:r>
              <a:rPr dirty="0" sz="2000" spc="55" b="1">
                <a:latin typeface="Trebuchet MS"/>
                <a:cs typeface="Trebuchet MS"/>
              </a:rPr>
              <a:t>a</a:t>
            </a:r>
            <a:r>
              <a:rPr dirty="0" sz="2000" spc="-55" b="1">
                <a:latin typeface="Trebuchet MS"/>
                <a:cs typeface="Trebuchet MS"/>
              </a:rPr>
              <a:t>k</a:t>
            </a:r>
            <a:r>
              <a:rPr dirty="0" sz="2000" spc="1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25" b="1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ts val="2390"/>
              </a:lnSpc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190" b="1">
                <a:latin typeface="Trebuchet MS"/>
                <a:cs typeface="Trebuchet MS"/>
              </a:rPr>
              <a:t>S</a:t>
            </a:r>
            <a:r>
              <a:rPr dirty="0" sz="2000" spc="-95" b="1">
                <a:latin typeface="Trebuchet MS"/>
                <a:cs typeface="Trebuchet MS"/>
              </a:rPr>
              <a:t>t</a:t>
            </a:r>
            <a:r>
              <a:rPr dirty="0" sz="2000" spc="-195" b="1">
                <a:latin typeface="Trebuchet MS"/>
                <a:cs typeface="Trebuchet MS"/>
              </a:rPr>
              <a:t>r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5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e</a:t>
            </a:r>
            <a:r>
              <a:rPr dirty="0" sz="2000" b="1">
                <a:latin typeface="Trebuchet MS"/>
                <a:cs typeface="Trebuchet MS"/>
              </a:rPr>
              <a:t>g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80" b="1">
                <a:latin typeface="Trebuchet MS"/>
                <a:cs typeface="Trebuchet MS"/>
              </a:rPr>
              <a:t>c</a:t>
            </a:r>
            <a:r>
              <a:rPr dirty="0" sz="2000" spc="-275" b="1">
                <a:latin typeface="Trebuchet MS"/>
                <a:cs typeface="Trebuchet MS"/>
              </a:rPr>
              <a:t> </a:t>
            </a:r>
            <a:r>
              <a:rPr dirty="0" sz="2000" spc="30" b="1">
                <a:latin typeface="Trebuchet MS"/>
                <a:cs typeface="Trebuchet MS"/>
              </a:rPr>
              <a:t>P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10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nn</a:t>
            </a:r>
            <a:r>
              <a:rPr dirty="0" sz="2000" spc="-3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25" b="1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lvl="1" marL="2190115" indent="-34861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190115" algn="l"/>
                <a:tab pos="2190750" algn="l"/>
              </a:tabLst>
            </a:pPr>
            <a:r>
              <a:rPr dirty="0" sz="2000" spc="25" b="1">
                <a:latin typeface="Trebuchet MS"/>
                <a:cs typeface="Trebuchet MS"/>
              </a:rPr>
              <a:t>Customer</a:t>
            </a:r>
            <a:r>
              <a:rPr dirty="0" sz="2000" spc="-27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Experience</a:t>
            </a:r>
            <a:r>
              <a:rPr dirty="0" sz="2000" spc="-290" b="1">
                <a:latin typeface="Trebuchet MS"/>
                <a:cs typeface="Trebuchet MS"/>
              </a:rPr>
              <a:t> </a:t>
            </a:r>
            <a:r>
              <a:rPr dirty="0" sz="2000" spc="20" b="1">
                <a:latin typeface="Trebuchet MS"/>
                <a:cs typeface="Trebuchet MS"/>
              </a:rPr>
              <a:t>Should</a:t>
            </a:r>
            <a:r>
              <a:rPr dirty="0" sz="2000" spc="-204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Be</a:t>
            </a:r>
            <a:r>
              <a:rPr dirty="0" sz="2000" spc="-220" b="1">
                <a:latin typeface="Trebuchet MS"/>
                <a:cs typeface="Trebuchet MS"/>
              </a:rPr>
              <a:t> </a:t>
            </a:r>
            <a:r>
              <a:rPr dirty="0" sz="2000" spc="-15" b="1">
                <a:latin typeface="Trebuchet MS"/>
                <a:cs typeface="Trebuchet MS"/>
              </a:rPr>
              <a:t>Added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135"/>
              </a:spcBef>
            </a:pPr>
            <a:r>
              <a:rPr dirty="0" spc="-465"/>
              <a:t>THANK</a:t>
            </a:r>
            <a:r>
              <a:rPr dirty="0" spc="-50"/>
              <a:t> </a:t>
            </a:r>
            <a:r>
              <a:rPr dirty="0" spc="-175"/>
              <a:t>-</a:t>
            </a:r>
            <a:r>
              <a:rPr dirty="0" spc="-40"/>
              <a:t> </a:t>
            </a:r>
            <a:r>
              <a:rPr dirty="0" spc="-92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03" y="5708015"/>
            <a:ext cx="128270" cy="146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5"/>
              </a:lnSpc>
            </a:pPr>
            <a:r>
              <a:rPr dirty="0" sz="1150" spc="-30">
                <a:solidFill>
                  <a:srgbClr val="3B3838"/>
                </a:solidFill>
                <a:latin typeface="Calibri"/>
                <a:cs typeface="Calibri"/>
              </a:rPr>
              <a:t>SS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418" y="431622"/>
            <a:ext cx="4314825" cy="93789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50" spc="-135">
                <a:solidFill>
                  <a:srgbClr val="FFFFFF"/>
                </a:solidFill>
              </a:rPr>
              <a:t>OBJECTIVE</a:t>
            </a:r>
            <a:r>
              <a:rPr dirty="0" sz="5950" spc="55">
                <a:solidFill>
                  <a:srgbClr val="FFFFFF"/>
                </a:solidFill>
              </a:rPr>
              <a:t> </a:t>
            </a:r>
            <a:r>
              <a:rPr dirty="0" sz="5950" spc="-60">
                <a:solidFill>
                  <a:srgbClr val="FFFFFF"/>
                </a:solidFill>
              </a:rPr>
              <a:t>: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6011926" y="735901"/>
            <a:ext cx="6574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har char="•"/>
              <a:tabLst>
                <a:tab pos="295910" algn="l"/>
                <a:tab pos="296545" algn="l"/>
              </a:tabLst>
            </a:pP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ys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96230" indent="-283845">
              <a:lnSpc>
                <a:spcPct val="100000"/>
              </a:lnSpc>
              <a:spcBef>
                <a:spcPts val="100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70"/>
              <a:t>Translate</a:t>
            </a:r>
            <a:r>
              <a:rPr dirty="0" spc="-65"/>
              <a:t> </a:t>
            </a:r>
            <a:r>
              <a:rPr dirty="0" spc="95"/>
              <a:t>raw</a:t>
            </a:r>
            <a:r>
              <a:rPr dirty="0" spc="-20"/>
              <a:t> </a:t>
            </a:r>
            <a:r>
              <a:rPr dirty="0" spc="90"/>
              <a:t>data</a:t>
            </a:r>
            <a:r>
              <a:rPr dirty="0" spc="-60"/>
              <a:t> </a:t>
            </a:r>
            <a:r>
              <a:rPr dirty="0" spc="100"/>
              <a:t>into</a:t>
            </a:r>
            <a:r>
              <a:rPr dirty="0" spc="-75"/>
              <a:t> </a:t>
            </a:r>
            <a:r>
              <a:rPr dirty="0" spc="90"/>
              <a:t>visual</a:t>
            </a:r>
            <a:r>
              <a:rPr dirty="0" spc="-125"/>
              <a:t> </a:t>
            </a:r>
            <a:r>
              <a:rPr dirty="0" spc="90"/>
              <a:t>formats</a:t>
            </a:r>
            <a:r>
              <a:rPr dirty="0" spc="-35"/>
              <a:t> </a:t>
            </a:r>
            <a:r>
              <a:rPr dirty="0" spc="110"/>
              <a:t>for</a:t>
            </a:r>
            <a:r>
              <a:rPr dirty="0" spc="-70"/>
              <a:t> </a:t>
            </a:r>
            <a:r>
              <a:rPr dirty="0" spc="100"/>
              <a:t>easier</a:t>
            </a:r>
            <a:r>
              <a:rPr dirty="0" spc="-135"/>
              <a:t> </a:t>
            </a:r>
            <a:r>
              <a:rPr dirty="0" spc="100"/>
              <a:t>interpretation.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spcBef>
                <a:spcPts val="5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105"/>
              <a:t>Aid</a:t>
            </a:r>
            <a:r>
              <a:rPr dirty="0" spc="-55"/>
              <a:t> </a:t>
            </a:r>
            <a:r>
              <a:rPr dirty="0" spc="90"/>
              <a:t>stakeholders</a:t>
            </a:r>
            <a:r>
              <a:rPr dirty="0" spc="-120"/>
              <a:t> </a:t>
            </a:r>
            <a:r>
              <a:rPr dirty="0" spc="90"/>
              <a:t>in</a:t>
            </a:r>
            <a:r>
              <a:rPr dirty="0" spc="-90"/>
              <a:t> </a:t>
            </a:r>
            <a:r>
              <a:rPr dirty="0" spc="80"/>
              <a:t>making</a:t>
            </a:r>
            <a:r>
              <a:rPr dirty="0" spc="15"/>
              <a:t> </a:t>
            </a:r>
            <a:r>
              <a:rPr dirty="0" spc="100"/>
              <a:t>informed</a:t>
            </a:r>
            <a:r>
              <a:rPr dirty="0" spc="-120"/>
              <a:t> </a:t>
            </a:r>
            <a:r>
              <a:rPr dirty="0" spc="95"/>
              <a:t>decisions.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buChar char="•"/>
              <a:tabLst>
                <a:tab pos="5396230" algn="l"/>
                <a:tab pos="5396865" algn="l"/>
              </a:tabLst>
            </a:pPr>
            <a:r>
              <a:rPr dirty="0" spc="90"/>
              <a:t>Assess</a:t>
            </a:r>
            <a:r>
              <a:rPr dirty="0" spc="-185"/>
              <a:t> </a:t>
            </a:r>
            <a:r>
              <a:rPr dirty="0" spc="100"/>
              <a:t>various</a:t>
            </a:r>
            <a:r>
              <a:rPr dirty="0" spc="-114"/>
              <a:t> </a:t>
            </a:r>
            <a:r>
              <a:rPr dirty="0" spc="110"/>
              <a:t>performance</a:t>
            </a:r>
            <a:r>
              <a:rPr dirty="0" spc="-60"/>
              <a:t> </a:t>
            </a:r>
            <a:r>
              <a:rPr dirty="0" spc="100"/>
              <a:t>indicators</a:t>
            </a:r>
            <a:r>
              <a:rPr dirty="0" spc="-40"/>
              <a:t> </a:t>
            </a:r>
            <a:r>
              <a:rPr dirty="0" spc="90"/>
              <a:t>related</a:t>
            </a:r>
            <a:r>
              <a:rPr dirty="0" spc="-40"/>
              <a:t> </a:t>
            </a:r>
            <a:r>
              <a:rPr dirty="0" spc="114"/>
              <a:t>to</a:t>
            </a:r>
            <a:r>
              <a:rPr dirty="0" spc="-80"/>
              <a:t> </a:t>
            </a:r>
            <a:r>
              <a:rPr dirty="0" spc="125"/>
              <a:t>electric</a:t>
            </a:r>
            <a:r>
              <a:rPr dirty="0" spc="-130"/>
              <a:t> </a:t>
            </a:r>
            <a:r>
              <a:rPr dirty="0" spc="80"/>
              <a:t>vehicles.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spcBef>
                <a:spcPts val="5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95"/>
              <a:t>Discuss</a:t>
            </a:r>
            <a:r>
              <a:rPr dirty="0" spc="-185"/>
              <a:t> </a:t>
            </a:r>
            <a:r>
              <a:rPr dirty="0" spc="35"/>
              <a:t>key</a:t>
            </a:r>
            <a:r>
              <a:rPr dirty="0" spc="30"/>
              <a:t> </a:t>
            </a:r>
            <a:r>
              <a:rPr dirty="0" spc="100"/>
              <a:t>findings</a:t>
            </a:r>
            <a:r>
              <a:rPr dirty="0" spc="-110"/>
              <a:t> </a:t>
            </a:r>
            <a:r>
              <a:rPr dirty="0" spc="90"/>
              <a:t>and</a:t>
            </a:r>
            <a:r>
              <a:rPr dirty="0" spc="-45"/>
              <a:t> </a:t>
            </a:r>
            <a:r>
              <a:rPr dirty="0" spc="100"/>
              <a:t>insights</a:t>
            </a:r>
            <a:r>
              <a:rPr dirty="0" spc="-110"/>
              <a:t> </a:t>
            </a:r>
            <a:r>
              <a:rPr dirty="0" spc="114"/>
              <a:t>derived</a:t>
            </a:r>
            <a:r>
              <a:rPr dirty="0" spc="-190"/>
              <a:t> </a:t>
            </a:r>
            <a:r>
              <a:rPr dirty="0" spc="90"/>
              <a:t>from</a:t>
            </a:r>
            <a:r>
              <a:rPr dirty="0" spc="-10"/>
              <a:t> </a:t>
            </a:r>
            <a:r>
              <a:rPr dirty="0" spc="95"/>
              <a:t>the</a:t>
            </a:r>
            <a:r>
              <a:rPr dirty="0" spc="-60"/>
              <a:t> </a:t>
            </a:r>
            <a:r>
              <a:rPr dirty="0" spc="85"/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03" y="5708015"/>
            <a:ext cx="128270" cy="146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5"/>
              </a:lnSpc>
            </a:pPr>
            <a:r>
              <a:rPr dirty="0" sz="1150" spc="-30">
                <a:solidFill>
                  <a:srgbClr val="3B3838"/>
                </a:solidFill>
                <a:latin typeface="Calibri"/>
                <a:cs typeface="Calibri"/>
              </a:rPr>
              <a:t>SS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418" y="431622"/>
            <a:ext cx="2687955" cy="93789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50" spc="-155">
                <a:solidFill>
                  <a:srgbClr val="FFFFFF"/>
                </a:solidFill>
              </a:rPr>
              <a:t>SCOPE</a:t>
            </a:r>
            <a:r>
              <a:rPr dirty="0" sz="5950" spc="30">
                <a:solidFill>
                  <a:srgbClr val="FFFFFF"/>
                </a:solidFill>
              </a:rPr>
              <a:t> </a:t>
            </a:r>
            <a:r>
              <a:rPr dirty="0" sz="5950" spc="-60">
                <a:solidFill>
                  <a:srgbClr val="FFFFFF"/>
                </a:solidFill>
              </a:rPr>
              <a:t>: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6011926" y="735901"/>
            <a:ext cx="6574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har char="•"/>
              <a:tabLst>
                <a:tab pos="295910" algn="l"/>
                <a:tab pos="296545" algn="l"/>
              </a:tabLst>
            </a:pP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800" spc="114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1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800" spc="8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1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800" spc="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800" spc="100">
                <a:solidFill>
                  <a:srgbClr val="FFFFFF"/>
                </a:solidFill>
                <a:latin typeface="Arial MT"/>
                <a:cs typeface="Arial MT"/>
              </a:rPr>
              <a:t>ys</a:t>
            </a:r>
            <a:r>
              <a:rPr dirty="0" sz="1800" spc="9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800" spc="6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96230" indent="-283845">
              <a:lnSpc>
                <a:spcPct val="100000"/>
              </a:lnSpc>
              <a:spcBef>
                <a:spcPts val="100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70"/>
              <a:t>Translate</a:t>
            </a:r>
            <a:r>
              <a:rPr dirty="0" spc="-65"/>
              <a:t> </a:t>
            </a:r>
            <a:r>
              <a:rPr dirty="0" spc="95"/>
              <a:t>raw</a:t>
            </a:r>
            <a:r>
              <a:rPr dirty="0" spc="-20"/>
              <a:t> </a:t>
            </a:r>
            <a:r>
              <a:rPr dirty="0" spc="90"/>
              <a:t>data</a:t>
            </a:r>
            <a:r>
              <a:rPr dirty="0" spc="-60"/>
              <a:t> </a:t>
            </a:r>
            <a:r>
              <a:rPr dirty="0" spc="100"/>
              <a:t>into</a:t>
            </a:r>
            <a:r>
              <a:rPr dirty="0" spc="-75"/>
              <a:t> </a:t>
            </a:r>
            <a:r>
              <a:rPr dirty="0" spc="90"/>
              <a:t>visual</a:t>
            </a:r>
            <a:r>
              <a:rPr dirty="0" spc="-125"/>
              <a:t> </a:t>
            </a:r>
            <a:r>
              <a:rPr dirty="0" spc="90"/>
              <a:t>formats</a:t>
            </a:r>
            <a:r>
              <a:rPr dirty="0" spc="-35"/>
              <a:t> </a:t>
            </a:r>
            <a:r>
              <a:rPr dirty="0" spc="110"/>
              <a:t>for</a:t>
            </a:r>
            <a:r>
              <a:rPr dirty="0" spc="-70"/>
              <a:t> </a:t>
            </a:r>
            <a:r>
              <a:rPr dirty="0" spc="100"/>
              <a:t>easier</a:t>
            </a:r>
            <a:r>
              <a:rPr dirty="0" spc="-135"/>
              <a:t> </a:t>
            </a:r>
            <a:r>
              <a:rPr dirty="0" spc="100"/>
              <a:t>interpretation.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spcBef>
                <a:spcPts val="5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105"/>
              <a:t>Aid</a:t>
            </a:r>
            <a:r>
              <a:rPr dirty="0" spc="-55"/>
              <a:t> </a:t>
            </a:r>
            <a:r>
              <a:rPr dirty="0" spc="90"/>
              <a:t>stakeholders</a:t>
            </a:r>
            <a:r>
              <a:rPr dirty="0" spc="-120"/>
              <a:t> </a:t>
            </a:r>
            <a:r>
              <a:rPr dirty="0" spc="90"/>
              <a:t>in</a:t>
            </a:r>
            <a:r>
              <a:rPr dirty="0" spc="-90"/>
              <a:t> </a:t>
            </a:r>
            <a:r>
              <a:rPr dirty="0" spc="80"/>
              <a:t>making</a:t>
            </a:r>
            <a:r>
              <a:rPr dirty="0" spc="15"/>
              <a:t> </a:t>
            </a:r>
            <a:r>
              <a:rPr dirty="0" spc="100"/>
              <a:t>informed</a:t>
            </a:r>
            <a:r>
              <a:rPr dirty="0" spc="-120"/>
              <a:t> </a:t>
            </a:r>
            <a:r>
              <a:rPr dirty="0" spc="95"/>
              <a:t>decisions.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buChar char="•"/>
              <a:tabLst>
                <a:tab pos="5396230" algn="l"/>
                <a:tab pos="5396865" algn="l"/>
              </a:tabLst>
            </a:pPr>
            <a:r>
              <a:rPr dirty="0" spc="90"/>
              <a:t>Assess</a:t>
            </a:r>
            <a:r>
              <a:rPr dirty="0" spc="-185"/>
              <a:t> </a:t>
            </a:r>
            <a:r>
              <a:rPr dirty="0" spc="100"/>
              <a:t>various</a:t>
            </a:r>
            <a:r>
              <a:rPr dirty="0" spc="-114"/>
              <a:t> </a:t>
            </a:r>
            <a:r>
              <a:rPr dirty="0" spc="110"/>
              <a:t>performance</a:t>
            </a:r>
            <a:r>
              <a:rPr dirty="0" spc="-60"/>
              <a:t> </a:t>
            </a:r>
            <a:r>
              <a:rPr dirty="0" spc="100"/>
              <a:t>indicators</a:t>
            </a:r>
            <a:r>
              <a:rPr dirty="0" spc="-40"/>
              <a:t> </a:t>
            </a:r>
            <a:r>
              <a:rPr dirty="0" spc="90"/>
              <a:t>related</a:t>
            </a:r>
            <a:r>
              <a:rPr dirty="0" spc="-40"/>
              <a:t> </a:t>
            </a:r>
            <a:r>
              <a:rPr dirty="0" spc="114"/>
              <a:t>to</a:t>
            </a:r>
            <a:r>
              <a:rPr dirty="0" spc="-80"/>
              <a:t> </a:t>
            </a:r>
            <a:r>
              <a:rPr dirty="0" spc="125"/>
              <a:t>electric</a:t>
            </a:r>
            <a:r>
              <a:rPr dirty="0" spc="-130"/>
              <a:t> </a:t>
            </a:r>
            <a:r>
              <a:rPr dirty="0" spc="80"/>
              <a:t>vehicles.</a:t>
            </a:r>
          </a:p>
          <a:p>
            <a:pPr marL="510032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/>
          </a:p>
          <a:p>
            <a:pPr marL="5396230" indent="-283845">
              <a:lnSpc>
                <a:spcPct val="100000"/>
              </a:lnSpc>
              <a:spcBef>
                <a:spcPts val="5"/>
              </a:spcBef>
              <a:buChar char="•"/>
              <a:tabLst>
                <a:tab pos="5396230" algn="l"/>
                <a:tab pos="5396865" algn="l"/>
              </a:tabLst>
            </a:pPr>
            <a:r>
              <a:rPr dirty="0" spc="95"/>
              <a:t>Discuss</a:t>
            </a:r>
            <a:r>
              <a:rPr dirty="0" spc="-185"/>
              <a:t> </a:t>
            </a:r>
            <a:r>
              <a:rPr dirty="0" spc="35"/>
              <a:t>key</a:t>
            </a:r>
            <a:r>
              <a:rPr dirty="0" spc="30"/>
              <a:t> </a:t>
            </a:r>
            <a:r>
              <a:rPr dirty="0" spc="100"/>
              <a:t>findings</a:t>
            </a:r>
            <a:r>
              <a:rPr dirty="0" spc="-110"/>
              <a:t> </a:t>
            </a:r>
            <a:r>
              <a:rPr dirty="0" spc="90"/>
              <a:t>and</a:t>
            </a:r>
            <a:r>
              <a:rPr dirty="0" spc="-45"/>
              <a:t> </a:t>
            </a:r>
            <a:r>
              <a:rPr dirty="0" spc="100"/>
              <a:t>insights</a:t>
            </a:r>
            <a:r>
              <a:rPr dirty="0" spc="-110"/>
              <a:t> </a:t>
            </a:r>
            <a:r>
              <a:rPr dirty="0" spc="114"/>
              <a:t>derived</a:t>
            </a:r>
            <a:r>
              <a:rPr dirty="0" spc="-190"/>
              <a:t> </a:t>
            </a:r>
            <a:r>
              <a:rPr dirty="0" spc="90"/>
              <a:t>from</a:t>
            </a:r>
            <a:r>
              <a:rPr dirty="0" spc="-10"/>
              <a:t> </a:t>
            </a:r>
            <a:r>
              <a:rPr dirty="0" spc="95"/>
              <a:t>the</a:t>
            </a:r>
            <a:r>
              <a:rPr dirty="0" spc="-60"/>
              <a:t> </a:t>
            </a:r>
            <a:r>
              <a:rPr dirty="0" spc="85"/>
              <a:t>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03" y="5708015"/>
            <a:ext cx="128270" cy="146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5"/>
              </a:lnSpc>
            </a:pPr>
            <a:r>
              <a:rPr dirty="0" sz="1150" spc="-30">
                <a:solidFill>
                  <a:srgbClr val="3B3838"/>
                </a:solidFill>
                <a:latin typeface="Calibri"/>
                <a:cs typeface="Calibri"/>
              </a:rPr>
              <a:t>SS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071" y="431622"/>
            <a:ext cx="9678035" cy="93789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50" spc="-45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950" spc="-819" b="1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dirty="0" sz="5950" spc="-66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5950" spc="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5950" spc="-2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950" spc="30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5950" spc="-63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5950" spc="-685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595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950" spc="-45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950" spc="-16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5950" spc="-77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5950" spc="-82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5950" spc="-77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5950" spc="-819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5950" spc="-66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5950" spc="-73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5950" spc="-70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5950" spc="-52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5950" spc="-229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5950" spc="-190" b="1">
                <a:solidFill>
                  <a:srgbClr val="FFFFFF"/>
                </a:solidFill>
                <a:latin typeface="Times New Roman"/>
                <a:cs typeface="Times New Roman"/>
              </a:rPr>
              <a:t>S:</a:t>
            </a:r>
            <a:endParaRPr sz="5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0598" y="2255964"/>
            <a:ext cx="8079105" cy="167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1800" spc="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9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5910" marR="5080" indent="-283845">
              <a:lnSpc>
                <a:spcPct val="100000"/>
              </a:lnSpc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r>
              <a:rPr dirty="0" sz="1800" spc="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5" b="1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18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Excel,</a:t>
            </a:r>
            <a:r>
              <a:rPr dirty="0" sz="18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embedded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dirty="0" sz="1800" spc="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18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PowerPoint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visuals</a:t>
            </a:r>
            <a:r>
              <a:rPr dirty="0" sz="1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Workbench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dirty="0" sz="1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Software:</a:t>
            </a:r>
            <a:r>
              <a:rPr dirty="0" sz="18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dirty="0" sz="1800" spc="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PowerPoint for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18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slides.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8105" y="1421320"/>
            <a:ext cx="205232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>
                <a:solidFill>
                  <a:srgbClr val="EBCCBA"/>
                </a:solidFill>
                <a:latin typeface="Calibri"/>
                <a:cs typeface="Calibri"/>
              </a:rPr>
              <a:t>VIN,</a:t>
            </a:r>
            <a:r>
              <a:rPr dirty="0" sz="2150" spc="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Make,</a:t>
            </a:r>
            <a:r>
              <a:rPr dirty="0" sz="2150" spc="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622" y="2095512"/>
            <a:ext cx="2526030" cy="1096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List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all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with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h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un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qu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9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d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t</a:t>
            </a:r>
            <a:r>
              <a:rPr dirty="0" sz="1700" spc="30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f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i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e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r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s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a</a:t>
            </a:r>
            <a:r>
              <a:rPr dirty="0" sz="1700" spc="40">
                <a:solidFill>
                  <a:srgbClr val="C8C2C0"/>
                </a:solidFill>
                <a:latin typeface="Calibri"/>
                <a:cs typeface="Calibri"/>
              </a:rPr>
              <a:t>n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d 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model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details.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679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EBCCBA"/>
                </a:solidFill>
                <a:latin typeface="Calibri"/>
                <a:cs typeface="Calibri"/>
              </a:rPr>
              <a:t>Lineup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2193" y="1421701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000" y="3803903"/>
            <a:ext cx="3840479" cy="3931920"/>
            <a:chOff x="1143000" y="3803903"/>
            <a:chExt cx="3840479" cy="39319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904487"/>
              <a:ext cx="3840479" cy="3831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803903"/>
              <a:ext cx="3840479" cy="381304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3952" y="1051560"/>
            <a:ext cx="6611111" cy="26334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60566" y="4550727"/>
            <a:ext cx="6243955" cy="12433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75"/>
              </a:spcBef>
            </a:pP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comprehensive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database includes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detailed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information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wide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range of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vehicles,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including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their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unique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VIN</a:t>
            </a:r>
            <a:r>
              <a:rPr dirty="0" sz="1800" spc="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(1-10), 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make,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model.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allows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us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provide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complete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overview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of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available</a:t>
            </a: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options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679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EBCCBA"/>
                </a:solidFill>
                <a:latin typeface="Calibri"/>
                <a:cs typeface="Calibri"/>
              </a:rPr>
              <a:t>Lineup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2193" y="1421701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105" y="1421320"/>
            <a:ext cx="206756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2020+</a:t>
            </a:r>
            <a:r>
              <a:rPr dirty="0" sz="2150" spc="13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Model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35">
                <a:solidFill>
                  <a:srgbClr val="EBCCBA"/>
                </a:solidFill>
                <a:latin typeface="Calibri"/>
                <a:cs typeface="Calibri"/>
              </a:rPr>
              <a:t>Year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8622" y="2095512"/>
            <a:ext cx="2648585" cy="1096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Showcase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latest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models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from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past </a:t>
            </a:r>
            <a:r>
              <a:rPr dirty="0" sz="1700" spc="-3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C8C2C0"/>
                </a:solidFill>
                <a:latin typeface="Calibri"/>
                <a:cs typeface="Calibri"/>
              </a:rPr>
              <a:t>few</a:t>
            </a:r>
            <a:r>
              <a:rPr dirty="0" sz="1700" spc="10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8C2C0"/>
                </a:solidFill>
                <a:latin typeface="Calibri"/>
                <a:cs typeface="Calibri"/>
              </a:rPr>
              <a:t>years.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785615"/>
            <a:ext cx="3840479" cy="38313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473952" y="1051560"/>
            <a:ext cx="6697980" cy="2720340"/>
            <a:chOff x="6473952" y="1051560"/>
            <a:chExt cx="6697980" cy="27203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952" y="1051560"/>
              <a:ext cx="6611111" cy="2633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9808" y="1819656"/>
              <a:ext cx="992123" cy="19522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66676" y="1906524"/>
              <a:ext cx="822960" cy="1783080"/>
            </a:xfrm>
            <a:custGeom>
              <a:avLst/>
              <a:gdLst/>
              <a:ahLst/>
              <a:cxnLst/>
              <a:rect l="l" t="t" r="r" b="b"/>
              <a:pathLst>
                <a:path w="822959" h="1783079">
                  <a:moveTo>
                    <a:pt x="0" y="1783079"/>
                  </a:moveTo>
                  <a:lnTo>
                    <a:pt x="822960" y="1783079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17830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60566" y="4550727"/>
            <a:ext cx="6083935" cy="12433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75"/>
              </a:spcBef>
            </a:pP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ensure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we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offer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most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up-to-date 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advanced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vehicles,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query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focuses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models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from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2020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C5DFB4"/>
                </a:solidFill>
                <a:latin typeface="Calibri"/>
                <a:cs typeface="Calibri"/>
              </a:rPr>
              <a:t>later.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allows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us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showcase</a:t>
            </a:r>
            <a:r>
              <a:rPr dirty="0" sz="1800" spc="-7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latest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technological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advancements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features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these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cutting-edge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have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offer.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30" y="352171"/>
            <a:ext cx="50679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35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12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EBCCBA"/>
                </a:solidFill>
                <a:latin typeface="Calibri"/>
                <a:cs typeface="Calibri"/>
              </a:rPr>
              <a:t>Lineup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080" y="1408175"/>
            <a:ext cx="502920" cy="494030"/>
          </a:xfrm>
          <a:custGeom>
            <a:avLst/>
            <a:gdLst/>
            <a:ahLst/>
            <a:cxnLst/>
            <a:rect l="l" t="t" r="r" b="b"/>
            <a:pathLst>
              <a:path w="502919" h="494030">
                <a:moveTo>
                  <a:pt x="371246" y="0"/>
                </a:moveTo>
                <a:lnTo>
                  <a:pt x="131673" y="0"/>
                </a:lnTo>
                <a:lnTo>
                  <a:pt x="90054" y="6710"/>
                </a:lnTo>
                <a:lnTo>
                  <a:pt x="53909" y="25399"/>
                </a:lnTo>
                <a:lnTo>
                  <a:pt x="25405" y="53903"/>
                </a:lnTo>
                <a:lnTo>
                  <a:pt x="6712" y="90058"/>
                </a:lnTo>
                <a:lnTo>
                  <a:pt x="0" y="131699"/>
                </a:lnTo>
                <a:lnTo>
                  <a:pt x="0" y="362076"/>
                </a:lnTo>
                <a:lnTo>
                  <a:pt x="6712" y="403717"/>
                </a:lnTo>
                <a:lnTo>
                  <a:pt x="25405" y="439872"/>
                </a:lnTo>
                <a:lnTo>
                  <a:pt x="53909" y="468375"/>
                </a:lnTo>
                <a:lnTo>
                  <a:pt x="90054" y="487065"/>
                </a:lnTo>
                <a:lnTo>
                  <a:pt x="131673" y="493775"/>
                </a:lnTo>
                <a:lnTo>
                  <a:pt x="371246" y="493775"/>
                </a:lnTo>
                <a:lnTo>
                  <a:pt x="412865" y="487065"/>
                </a:lnTo>
                <a:lnTo>
                  <a:pt x="449010" y="468375"/>
                </a:lnTo>
                <a:lnTo>
                  <a:pt x="477514" y="439872"/>
                </a:lnTo>
                <a:lnTo>
                  <a:pt x="496207" y="403717"/>
                </a:lnTo>
                <a:lnTo>
                  <a:pt x="502920" y="362076"/>
                </a:lnTo>
                <a:lnTo>
                  <a:pt x="502920" y="131699"/>
                </a:lnTo>
                <a:lnTo>
                  <a:pt x="496207" y="90058"/>
                </a:lnTo>
                <a:lnTo>
                  <a:pt x="477514" y="53903"/>
                </a:lnTo>
                <a:lnTo>
                  <a:pt x="449010" y="25400"/>
                </a:lnTo>
                <a:lnTo>
                  <a:pt x="412865" y="6710"/>
                </a:lnTo>
                <a:lnTo>
                  <a:pt x="37124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2193" y="1421701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105" y="1421320"/>
            <a:ext cx="154876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30">
                <a:solidFill>
                  <a:srgbClr val="EBCCBA"/>
                </a:solidFill>
                <a:latin typeface="Calibri"/>
                <a:cs typeface="Calibri"/>
              </a:rPr>
              <a:t>Tesla</a:t>
            </a:r>
            <a:r>
              <a:rPr dirty="0" sz="2150" spc="-8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8622" y="2095512"/>
            <a:ext cx="2710815" cy="1096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7800"/>
              </a:lnSpc>
              <a:spcBef>
                <a:spcPts val="90"/>
              </a:spcBef>
            </a:pP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Highlight the </a:t>
            </a:r>
            <a:r>
              <a:rPr dirty="0" sz="1700" spc="10">
                <a:solidFill>
                  <a:srgbClr val="C8C2C0"/>
                </a:solidFill>
                <a:latin typeface="Calibri"/>
                <a:cs typeface="Calibri"/>
              </a:rPr>
              <a:t>electric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 </a:t>
            </a:r>
            <a:r>
              <a:rPr dirty="0" sz="1700" spc="-37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manufactured</a:t>
            </a:r>
            <a:r>
              <a:rPr dirty="0" sz="1700" spc="-1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by</a:t>
            </a:r>
            <a:r>
              <a:rPr dirty="0" sz="1700" spc="3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industry </a:t>
            </a:r>
            <a:r>
              <a:rPr dirty="0" sz="1700" spc="-37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leader,</a:t>
            </a:r>
            <a:r>
              <a:rPr dirty="0" sz="1700" spc="-30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C8C2C0"/>
                </a:solidFill>
                <a:latin typeface="Calibri"/>
                <a:cs typeface="Calibri"/>
              </a:rPr>
              <a:t>Tesla.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785615"/>
            <a:ext cx="3840479" cy="38313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473952" y="1051560"/>
            <a:ext cx="6697980" cy="2720340"/>
            <a:chOff x="6473952" y="1051560"/>
            <a:chExt cx="6697980" cy="27203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952" y="1051560"/>
              <a:ext cx="6611111" cy="2633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1832" y="2029968"/>
              <a:ext cx="800099" cy="17419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458700" y="2116836"/>
              <a:ext cx="631190" cy="1572895"/>
            </a:xfrm>
            <a:custGeom>
              <a:avLst/>
              <a:gdLst/>
              <a:ahLst/>
              <a:cxnLst/>
              <a:rect l="l" t="t" r="r" b="b"/>
              <a:pathLst>
                <a:path w="631190" h="1572895">
                  <a:moveTo>
                    <a:pt x="0" y="1572768"/>
                  </a:moveTo>
                  <a:lnTo>
                    <a:pt x="630936" y="1572768"/>
                  </a:lnTo>
                  <a:lnTo>
                    <a:pt x="630936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60566" y="4550727"/>
            <a:ext cx="6360160" cy="15455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80"/>
              </a:spcBef>
            </a:pP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leader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EV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market,</a:t>
            </a:r>
            <a:r>
              <a:rPr dirty="0" sz="1800" spc="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we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are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proud</a:t>
            </a:r>
            <a:r>
              <a:rPr dirty="0" sz="1800" spc="-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showcase</a:t>
            </a:r>
            <a:r>
              <a:rPr dirty="0" sz="1800" spc="-8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3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manufactured</a:t>
            </a:r>
            <a:r>
              <a:rPr dirty="0" sz="1800" spc="-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by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Tesla.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These</a:t>
            </a:r>
            <a:r>
              <a:rPr dirty="0" sz="1800" spc="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innovative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high- 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performance models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have set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standard</a:t>
            </a:r>
            <a:r>
              <a:rPr dirty="0" sz="1800" spc="-6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6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industry 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continue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captivate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drivers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dirty="0" sz="1800" spc="-5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their</a:t>
            </a:r>
            <a:r>
              <a:rPr dirty="0" sz="1800" spc="1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sleek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designs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impressive </a:t>
            </a:r>
            <a:r>
              <a:rPr dirty="0" sz="1800" spc="-3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capabilities.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21510" cy="8229600"/>
          </a:xfrm>
          <a:custGeom>
            <a:avLst/>
            <a:gdLst/>
            <a:ahLst/>
            <a:cxnLst/>
            <a:rect l="l" t="t" r="r" b="b"/>
            <a:pathLst>
              <a:path w="14621510" h="8229600">
                <a:moveTo>
                  <a:pt x="14621256" y="8229598"/>
                </a:moveTo>
                <a:lnTo>
                  <a:pt x="14621256" y="0"/>
                </a:lnTo>
                <a:lnTo>
                  <a:pt x="0" y="0"/>
                </a:lnTo>
                <a:lnTo>
                  <a:pt x="0" y="8229598"/>
                </a:lnTo>
                <a:lnTo>
                  <a:pt x="14621256" y="8229598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8455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7594" y="243966"/>
            <a:ext cx="551688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4400" spc="-4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Vehicle</a:t>
            </a:r>
            <a:r>
              <a:rPr dirty="0" sz="4400" spc="-9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EBCCBA"/>
                </a:solidFill>
                <a:latin typeface="Calibri"/>
                <a:cs typeface="Calibri"/>
              </a:rPr>
              <a:t>Statistics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1472183"/>
            <a:ext cx="494030" cy="494030"/>
          </a:xfrm>
          <a:custGeom>
            <a:avLst/>
            <a:gdLst/>
            <a:ahLst/>
            <a:cxnLst/>
            <a:rect l="l" t="t" r="r" b="b"/>
            <a:pathLst>
              <a:path w="494029" h="494030">
                <a:moveTo>
                  <a:pt x="362076" y="0"/>
                </a:moveTo>
                <a:lnTo>
                  <a:pt x="131699" y="0"/>
                </a:lnTo>
                <a:lnTo>
                  <a:pt x="90058" y="6710"/>
                </a:lnTo>
                <a:lnTo>
                  <a:pt x="53903" y="25399"/>
                </a:lnTo>
                <a:lnTo>
                  <a:pt x="25400" y="53903"/>
                </a:lnTo>
                <a:lnTo>
                  <a:pt x="6710" y="90058"/>
                </a:lnTo>
                <a:lnTo>
                  <a:pt x="0" y="131699"/>
                </a:lnTo>
                <a:lnTo>
                  <a:pt x="0" y="362077"/>
                </a:lnTo>
                <a:lnTo>
                  <a:pt x="6710" y="403717"/>
                </a:lnTo>
                <a:lnTo>
                  <a:pt x="25400" y="439872"/>
                </a:lnTo>
                <a:lnTo>
                  <a:pt x="53903" y="468376"/>
                </a:lnTo>
                <a:lnTo>
                  <a:pt x="90058" y="487065"/>
                </a:lnTo>
                <a:lnTo>
                  <a:pt x="131699" y="493776"/>
                </a:lnTo>
                <a:lnTo>
                  <a:pt x="362076" y="493776"/>
                </a:lnTo>
                <a:lnTo>
                  <a:pt x="403717" y="487065"/>
                </a:lnTo>
                <a:lnTo>
                  <a:pt x="439872" y="468376"/>
                </a:lnTo>
                <a:lnTo>
                  <a:pt x="468375" y="439872"/>
                </a:lnTo>
                <a:lnTo>
                  <a:pt x="487065" y="403717"/>
                </a:lnTo>
                <a:lnTo>
                  <a:pt x="493775" y="362077"/>
                </a:lnTo>
                <a:lnTo>
                  <a:pt x="493775" y="131699"/>
                </a:lnTo>
                <a:lnTo>
                  <a:pt x="487065" y="90058"/>
                </a:lnTo>
                <a:lnTo>
                  <a:pt x="468375" y="53903"/>
                </a:lnTo>
                <a:lnTo>
                  <a:pt x="439872" y="25400"/>
                </a:lnTo>
                <a:lnTo>
                  <a:pt x="403717" y="6710"/>
                </a:lnTo>
                <a:lnTo>
                  <a:pt x="3620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98517" y="1465135"/>
            <a:ext cx="19240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EBCCBA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4884" y="1474596"/>
            <a:ext cx="391604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40">
                <a:solidFill>
                  <a:srgbClr val="EBCCBA"/>
                </a:solidFill>
                <a:latin typeface="Calibri"/>
                <a:cs typeface="Calibri"/>
              </a:rPr>
              <a:t>Total</a:t>
            </a:r>
            <a:r>
              <a:rPr dirty="0" sz="2150" spc="1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Electric</a:t>
            </a:r>
            <a:r>
              <a:rPr dirty="0" sz="2150" spc="10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EBCCBA"/>
                </a:solidFill>
                <a:latin typeface="Calibri"/>
                <a:cs typeface="Calibri"/>
              </a:rPr>
              <a:t>Vehicles</a:t>
            </a:r>
            <a:r>
              <a:rPr dirty="0" sz="2150" spc="20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5">
                <a:solidFill>
                  <a:srgbClr val="EBCCBA"/>
                </a:solidFill>
                <a:latin typeface="Calibri"/>
                <a:cs typeface="Calibri"/>
              </a:rPr>
              <a:t>Leaf</a:t>
            </a:r>
            <a:r>
              <a:rPr dirty="0" sz="2150" spc="-5">
                <a:solidFill>
                  <a:srgbClr val="EBCCBA"/>
                </a:solidFill>
                <a:latin typeface="Calibri"/>
                <a:cs typeface="Calibri"/>
              </a:rPr>
              <a:t> </a:t>
            </a:r>
            <a:r>
              <a:rPr dirty="0" sz="2150" spc="-15">
                <a:solidFill>
                  <a:srgbClr val="EBCCBA"/>
                </a:solidFill>
                <a:latin typeface="Calibri"/>
                <a:cs typeface="Calibri"/>
              </a:rPr>
              <a:t>Model’s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2634" y="2188781"/>
            <a:ext cx="323977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25">
                <a:solidFill>
                  <a:srgbClr val="C8C2C0"/>
                </a:solidFill>
                <a:latin typeface="Calibri"/>
                <a:cs typeface="Calibri"/>
              </a:rPr>
              <a:t>Display</a:t>
            </a:r>
            <a:r>
              <a:rPr dirty="0" sz="1700" spc="-9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the</a:t>
            </a:r>
            <a:r>
              <a:rPr dirty="0" sz="1700" spc="4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vehicles</a:t>
            </a:r>
            <a:r>
              <a:rPr dirty="0" sz="1700" spc="-5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of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</a:t>
            </a:r>
            <a:r>
              <a:rPr dirty="0" sz="1700" spc="20">
                <a:solidFill>
                  <a:srgbClr val="C8C2C0"/>
                </a:solidFill>
                <a:latin typeface="Calibri"/>
                <a:cs typeface="Calibri"/>
              </a:rPr>
              <a:t>Leaf</a:t>
            </a:r>
            <a:r>
              <a:rPr dirty="0" sz="1700" spc="15">
                <a:solidFill>
                  <a:srgbClr val="C8C2C0"/>
                </a:solidFill>
                <a:latin typeface="Calibri"/>
                <a:cs typeface="Calibri"/>
              </a:rPr>
              <a:t> Model’s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07408" y="3986784"/>
            <a:ext cx="6680200" cy="2674620"/>
            <a:chOff x="4407408" y="3986784"/>
            <a:chExt cx="6680200" cy="26746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7408" y="3986784"/>
              <a:ext cx="6611111" cy="2633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272" y="3995928"/>
              <a:ext cx="6556248" cy="2569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0" y="4910328"/>
              <a:ext cx="800100" cy="17510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3867" y="4997196"/>
              <a:ext cx="631190" cy="1582420"/>
            </a:xfrm>
            <a:custGeom>
              <a:avLst/>
              <a:gdLst/>
              <a:ahLst/>
              <a:cxnLst/>
              <a:rect l="l" t="t" r="r" b="b"/>
              <a:pathLst>
                <a:path w="631190" h="1582420">
                  <a:moveTo>
                    <a:pt x="0" y="1581911"/>
                  </a:moveTo>
                  <a:lnTo>
                    <a:pt x="630935" y="1581911"/>
                  </a:lnTo>
                  <a:lnTo>
                    <a:pt x="630935" y="0"/>
                  </a:lnTo>
                  <a:lnTo>
                    <a:pt x="0" y="0"/>
                  </a:lnTo>
                  <a:lnTo>
                    <a:pt x="0" y="15819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547475" y="3112325"/>
            <a:ext cx="2388235" cy="394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5"/>
              </a:spcBef>
            </a:pPr>
            <a:r>
              <a:rPr dirty="0" sz="1800" spc="-2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dirty="0" sz="1800" spc="3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those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 interested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dirty="0" sz="1800" spc="9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Nissan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 Leaf,</a:t>
            </a:r>
            <a:r>
              <a:rPr dirty="0" sz="1800" spc="4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our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qu</a:t>
            </a:r>
            <a:r>
              <a:rPr dirty="0" sz="1800" spc="-35">
                <a:solidFill>
                  <a:srgbClr val="C5DFB4"/>
                </a:solidFill>
                <a:latin typeface="Calibri"/>
                <a:cs typeface="Calibri"/>
              </a:rPr>
              <a:t>e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y</a:t>
            </a:r>
            <a:r>
              <a:rPr dirty="0" sz="1800" spc="7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dirty="0" sz="1800" spc="15">
                <a:solidFill>
                  <a:srgbClr val="C5DFB4"/>
                </a:solidFill>
                <a:latin typeface="Calibri"/>
                <a:cs typeface="Calibri"/>
              </a:rPr>
              <a:t>ll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o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w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s</a:t>
            </a:r>
            <a:r>
              <a:rPr dirty="0" sz="1800" spc="-1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y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o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u</a:t>
            </a:r>
            <a:r>
              <a:rPr dirty="0" sz="1800" spc="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C5DFB4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o 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easily </a:t>
            </a:r>
            <a:r>
              <a:rPr dirty="0" sz="1800" spc="5">
                <a:solidFill>
                  <a:srgbClr val="C5DFB4"/>
                </a:solidFill>
                <a:latin typeface="Calibri"/>
                <a:cs typeface="Calibri"/>
              </a:rPr>
              <a:t>find all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electric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dirty="0" sz="1800" spc="38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where</a:t>
            </a:r>
            <a:r>
              <a:rPr dirty="0" sz="1800" spc="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model</a:t>
            </a:r>
            <a:r>
              <a:rPr dirty="0" sz="1800" spc="2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name</a:t>
            </a:r>
            <a:r>
              <a:rPr dirty="0" sz="1800" spc="4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contains</a:t>
            </a:r>
            <a:r>
              <a:rPr dirty="0" sz="1800" spc="-5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the </a:t>
            </a:r>
            <a:r>
              <a:rPr dirty="0" sz="1800" spc="-39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word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"Leaf."</a:t>
            </a:r>
            <a:r>
              <a:rPr dirty="0" sz="1800" spc="7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This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provides</a:t>
            </a:r>
            <a:r>
              <a:rPr dirty="0" sz="1800" spc="38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a </a:t>
            </a:r>
            <a:r>
              <a:rPr dirty="0" sz="1800" spc="-15">
                <a:solidFill>
                  <a:srgbClr val="C5DFB4"/>
                </a:solidFill>
                <a:latin typeface="Calibri"/>
                <a:cs typeface="Calibri"/>
              </a:rPr>
              <a:t>focused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search </a:t>
            </a:r>
            <a:r>
              <a:rPr dirty="0" sz="1800" spc="-25">
                <a:solidFill>
                  <a:srgbClr val="C5DFB4"/>
                </a:solidFill>
                <a:latin typeface="Calibri"/>
                <a:cs typeface="Calibri"/>
              </a:rPr>
              <a:t>for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this popular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and </a:t>
            </a:r>
            <a:r>
              <a:rPr dirty="0" sz="1800">
                <a:solidFill>
                  <a:srgbClr val="C5DFB4"/>
                </a:solidFill>
                <a:latin typeface="Calibri"/>
                <a:cs typeface="Calibri"/>
              </a:rPr>
              <a:t>eco-friendly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EV </a:t>
            </a:r>
            <a:r>
              <a:rPr dirty="0" sz="1800" spc="-5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5DFB4"/>
                </a:solidFill>
                <a:latin typeface="Calibri"/>
                <a:cs typeface="Calibri"/>
              </a:rPr>
              <a:t>option.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2024-08-03T10:40:01Z</dcterms:created>
  <dcterms:modified xsi:type="dcterms:W3CDTF">2024-08-03T10:40:01Z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2024-06-02T00:00:00Z</vt:filetime>
  </property>
  <property fmtid="{D5CDD505-2E9C-101B-9397-08002B2CF9AE}" pid="3" name="LastSaved">
    <vt:filetime>2024-08-03T00:00:00Z</vt:filetime>
  </property>
</Properties>
</file>