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66" r:id="rId4"/>
    <p:sldId id="267" r:id="rId5"/>
    <p:sldId id="268" r:id="rId6"/>
    <p:sldId id="269" r:id="rId7"/>
    <p:sldId id="270" r:id="rId8"/>
    <p:sldId id="271" r:id="rId9"/>
    <p:sldId id="272" r:id="rId10"/>
    <p:sldId id="274" r:id="rId11"/>
    <p:sldId id="275"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11707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B8169-CBC2-4AA0-94F4-6CFF2D4C45CE}" type="datetimeFigureOut">
              <a:rPr lang="en-IN" smtClean="0"/>
              <a:t>03-10-2020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235157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212670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3631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80868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75664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61972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3991919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358784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19730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117451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B8169-CBC2-4AA0-94F4-6CFF2D4C45CE}" type="datetimeFigureOut">
              <a:rPr lang="en-IN" smtClean="0"/>
              <a:t>03-10-2020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12111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B8169-CBC2-4AA0-94F4-6CFF2D4C45CE}" type="datetimeFigureOut">
              <a:rPr lang="en-IN" smtClean="0"/>
              <a:t>03-10-2020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78239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428372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201811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3B8169-CBC2-4AA0-94F4-6CFF2D4C45CE}" type="datetimeFigureOut">
              <a:rPr lang="en-IN" smtClean="0"/>
              <a:t>03-10-2020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173400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B8169-CBC2-4AA0-94F4-6CFF2D4C45CE}" type="datetimeFigureOut">
              <a:rPr lang="en-IN" smtClean="0"/>
              <a:t>03-10-2020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F28CE-F229-4F1F-A27F-89A7B1EFF134}" type="slidenum">
              <a:rPr lang="en-IN" smtClean="0"/>
              <a:t>‹#›</a:t>
            </a:fld>
            <a:endParaRPr lang="en-IN"/>
          </a:p>
        </p:txBody>
      </p:sp>
    </p:spTree>
    <p:extLst>
      <p:ext uri="{BB962C8B-B14F-4D97-AF65-F5344CB8AC3E}">
        <p14:creationId xmlns:p14="http://schemas.microsoft.com/office/powerpoint/2010/main" val="216100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3B8169-CBC2-4AA0-94F4-6CFF2D4C45CE}" type="datetimeFigureOut">
              <a:rPr lang="en-IN" smtClean="0"/>
              <a:t>03-10-2020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7F28CE-F229-4F1F-A27F-89A7B1EFF134}" type="slidenum">
              <a:rPr lang="en-IN" smtClean="0"/>
              <a:t>‹#›</a:t>
            </a:fld>
            <a:endParaRPr lang="en-IN"/>
          </a:p>
        </p:txBody>
      </p:sp>
    </p:spTree>
    <p:extLst>
      <p:ext uri="{BB962C8B-B14F-4D97-AF65-F5344CB8AC3E}">
        <p14:creationId xmlns:p14="http://schemas.microsoft.com/office/powerpoint/2010/main" val="17434091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4A192F-E530-4820-89C0-1AED724C7D28}"/>
              </a:ext>
            </a:extLst>
          </p:cNvPr>
          <p:cNvSpPr>
            <a:spLocks noGrp="1"/>
          </p:cNvSpPr>
          <p:nvPr>
            <p:ph type="subTitle" idx="1"/>
          </p:nvPr>
        </p:nvSpPr>
        <p:spPr>
          <a:xfrm>
            <a:off x="1032704" y="687455"/>
            <a:ext cx="10126592" cy="2120203"/>
          </a:xfrm>
        </p:spPr>
        <p:txBody>
          <a:bodyPr>
            <a:noAutofit/>
          </a:bodyPr>
          <a:lstStyle/>
          <a:p>
            <a:pPr algn="ctr"/>
            <a:r>
              <a:rPr lang="en-US" sz="3200" b="1" dirty="0">
                <a:solidFill>
                  <a:schemeClr val="bg2">
                    <a:lumMod val="20000"/>
                    <a:lumOff val="80000"/>
                  </a:schemeClr>
                </a:solidFill>
                <a:latin typeface="Times New Roman" panose="02020603050405020304" pitchFamily="18" charset="0"/>
                <a:cs typeface="Times New Roman" panose="02020603050405020304" pitchFamily="18" charset="0"/>
              </a:rPr>
              <a:t>National institute of technology Uttarakhand</a:t>
            </a:r>
            <a:endParaRPr lang="en-IN" sz="3200" b="1"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865547-3903-486A-BAF5-0829003F6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187" y="1962627"/>
            <a:ext cx="2333625" cy="196215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8DCC78F-760C-417C-A41B-C4099239EB21}"/>
              </a:ext>
            </a:extLst>
          </p:cNvPr>
          <p:cNvSpPr txBox="1"/>
          <p:nvPr/>
        </p:nvSpPr>
        <p:spPr>
          <a:xfrm>
            <a:off x="4249250" y="3980862"/>
            <a:ext cx="3697794" cy="338554"/>
          </a:xfrm>
          <a:prstGeom prst="rect">
            <a:avLst/>
          </a:prstGeom>
          <a:noFill/>
        </p:spPr>
        <p:txBody>
          <a:bodyPr wrap="square" rtlCol="0">
            <a:spAutoFit/>
          </a:bodyPr>
          <a:lstStyle/>
          <a:p>
            <a:pPr algn="ctr"/>
            <a:r>
              <a:rPr lang="en-US" sz="1600" dirty="0">
                <a:solidFill>
                  <a:schemeClr val="bg2">
                    <a:lumMod val="40000"/>
                    <a:lumOff val="60000"/>
                  </a:schemeClr>
                </a:solidFill>
              </a:rPr>
              <a:t>Summer training Presentation</a:t>
            </a:r>
            <a:endParaRPr lang="en-IN" sz="1600" dirty="0">
              <a:solidFill>
                <a:schemeClr val="bg2">
                  <a:lumMod val="40000"/>
                  <a:lumOff val="60000"/>
                </a:schemeClr>
              </a:solidFill>
            </a:endParaRPr>
          </a:p>
        </p:txBody>
      </p:sp>
      <p:sp>
        <p:nvSpPr>
          <p:cNvPr id="8" name="TextBox 7">
            <a:extLst>
              <a:ext uri="{FF2B5EF4-FFF2-40B4-BE49-F238E27FC236}">
                <a16:creationId xmlns:a16="http://schemas.microsoft.com/office/drawing/2014/main" id="{D603C624-1A4D-46AA-9A06-4C2D4A791796}"/>
              </a:ext>
            </a:extLst>
          </p:cNvPr>
          <p:cNvSpPr txBox="1"/>
          <p:nvPr/>
        </p:nvSpPr>
        <p:spPr>
          <a:xfrm>
            <a:off x="9300562" y="5784729"/>
            <a:ext cx="396326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Submitted by : Pankaj Kumar</a:t>
            </a:r>
          </a:p>
          <a:p>
            <a:r>
              <a:rPr lang="en-US" sz="1600" dirty="0">
                <a:latin typeface="Times New Roman" panose="02020603050405020304" pitchFamily="18" charset="0"/>
                <a:cs typeface="Times New Roman" panose="02020603050405020304" pitchFamily="18" charset="0"/>
              </a:rPr>
              <a:t>Roll no: BT18CSE010</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AEABAA-DC9F-4561-B27C-9FD2A97F4BDC}"/>
              </a:ext>
            </a:extLst>
          </p:cNvPr>
          <p:cNvSpPr txBox="1"/>
          <p:nvPr/>
        </p:nvSpPr>
        <p:spPr>
          <a:xfrm>
            <a:off x="538058" y="5630840"/>
            <a:ext cx="3711192"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Submitted to:</a:t>
            </a:r>
          </a:p>
          <a:p>
            <a:r>
              <a:rPr lang="en-US" sz="1600" dirty="0">
                <a:latin typeface="Times New Roman" panose="02020603050405020304" pitchFamily="18" charset="0"/>
                <a:cs typeface="Times New Roman" panose="02020603050405020304" pitchFamily="18" charset="0"/>
              </a:rPr>
              <a:t>Computer science and engineering, NIT UTTARAKHAND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13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120FC5-73A3-4833-AA54-23C79E253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82" y="330828"/>
            <a:ext cx="8320036" cy="5497216"/>
          </a:xfrm>
          <a:prstGeom prst="rect">
            <a:avLst/>
          </a:prstGeom>
        </p:spPr>
      </p:pic>
      <p:sp>
        <p:nvSpPr>
          <p:cNvPr id="6" name="TextBox 5">
            <a:extLst>
              <a:ext uri="{FF2B5EF4-FFF2-40B4-BE49-F238E27FC236}">
                <a16:creationId xmlns:a16="http://schemas.microsoft.com/office/drawing/2014/main" id="{0776CF8D-D665-464C-9EE5-B51BADF35E18}"/>
              </a:ext>
            </a:extLst>
          </p:cNvPr>
          <p:cNvSpPr txBox="1"/>
          <p:nvPr/>
        </p:nvSpPr>
        <p:spPr>
          <a:xfrm>
            <a:off x="3687745" y="6219930"/>
            <a:ext cx="5144756" cy="369332"/>
          </a:xfrm>
          <a:prstGeom prst="rect">
            <a:avLst/>
          </a:prstGeom>
          <a:noFill/>
        </p:spPr>
        <p:txBody>
          <a:bodyPr wrap="square" rtlCol="0">
            <a:spAutoFit/>
          </a:bodyPr>
          <a:lstStyle/>
          <a:p>
            <a:r>
              <a:rPr lang="en-US" dirty="0"/>
              <a:t>Increase in accuracy after </a:t>
            </a:r>
            <a:r>
              <a:rPr lang="en-US" dirty="0" err="1"/>
              <a:t>standerization</a:t>
            </a:r>
            <a:r>
              <a:rPr lang="en-US" dirty="0"/>
              <a:t>.</a:t>
            </a:r>
            <a:endParaRPr lang="en-IN" dirty="0"/>
          </a:p>
        </p:txBody>
      </p:sp>
    </p:spTree>
    <p:extLst>
      <p:ext uri="{BB962C8B-B14F-4D97-AF65-F5344CB8AC3E}">
        <p14:creationId xmlns:p14="http://schemas.microsoft.com/office/powerpoint/2010/main" val="241286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19D086-AE79-44D8-81B7-CEB87C506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65" y="240393"/>
            <a:ext cx="8410470" cy="5446974"/>
          </a:xfrm>
          <a:prstGeom prst="rect">
            <a:avLst/>
          </a:prstGeom>
        </p:spPr>
      </p:pic>
      <p:sp>
        <p:nvSpPr>
          <p:cNvPr id="7" name="TextBox 6">
            <a:extLst>
              <a:ext uri="{FF2B5EF4-FFF2-40B4-BE49-F238E27FC236}">
                <a16:creationId xmlns:a16="http://schemas.microsoft.com/office/drawing/2014/main" id="{978E91B9-673F-43A9-B282-A95D4C90FA08}"/>
              </a:ext>
            </a:extLst>
          </p:cNvPr>
          <p:cNvSpPr txBox="1"/>
          <p:nvPr/>
        </p:nvSpPr>
        <p:spPr>
          <a:xfrm>
            <a:off x="3446584" y="5789079"/>
            <a:ext cx="5677319" cy="369332"/>
          </a:xfrm>
          <a:prstGeom prst="rect">
            <a:avLst/>
          </a:prstGeom>
          <a:noFill/>
        </p:spPr>
        <p:txBody>
          <a:bodyPr wrap="square" rtlCol="0">
            <a:spAutoFit/>
          </a:bodyPr>
          <a:lstStyle/>
          <a:p>
            <a:pPr algn="ctr"/>
            <a:r>
              <a:rPr lang="en-US" dirty="0"/>
              <a:t>Final confusion matrix</a:t>
            </a:r>
            <a:endParaRPr lang="en-IN" dirty="0"/>
          </a:p>
        </p:txBody>
      </p:sp>
    </p:spTree>
    <p:extLst>
      <p:ext uri="{BB962C8B-B14F-4D97-AF65-F5344CB8AC3E}">
        <p14:creationId xmlns:p14="http://schemas.microsoft.com/office/powerpoint/2010/main" val="72264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0B27E-0F99-4011-82B1-22EE6B57F5BD}"/>
              </a:ext>
            </a:extLst>
          </p:cNvPr>
          <p:cNvSpPr/>
          <p:nvPr/>
        </p:nvSpPr>
        <p:spPr>
          <a:xfrm>
            <a:off x="4181518" y="3013501"/>
            <a:ext cx="3828964" cy="830997"/>
          </a:xfrm>
          <a:prstGeom prst="rect">
            <a:avLst/>
          </a:prstGeom>
        </p:spPr>
        <p:txBody>
          <a:bodyPr wrap="square">
            <a:spAutoFit/>
          </a:bodyPr>
          <a:lstStyle/>
          <a:p>
            <a:pPr algn="ctr"/>
            <a:r>
              <a:rPr lang="en-US" sz="4800" dirty="0">
                <a:solidFill>
                  <a:schemeClr val="accent3"/>
                </a:solidFill>
                <a:latin typeface="Times New Roman" panose="02020603050405020304" pitchFamily="18" charset="0"/>
                <a:cs typeface="Times New Roman" panose="02020603050405020304" pitchFamily="18" charset="0"/>
              </a:rPr>
              <a:t>THANK YOU</a:t>
            </a:r>
            <a:endParaRPr lang="en-IN" sz="48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5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CE18BC-8CC7-4211-8A3B-B48C793D0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72" y="298938"/>
            <a:ext cx="9062721" cy="6260123"/>
          </a:xfrm>
          <a:prstGeom prst="rect">
            <a:avLst/>
          </a:prstGeom>
        </p:spPr>
      </p:pic>
    </p:spTree>
    <p:extLst>
      <p:ext uri="{BB962C8B-B14F-4D97-AF65-F5344CB8AC3E}">
        <p14:creationId xmlns:p14="http://schemas.microsoft.com/office/powerpoint/2010/main" val="188981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CC573-5BC4-431B-B56B-737384C46B38}"/>
              </a:ext>
            </a:extLst>
          </p:cNvPr>
          <p:cNvSpPr txBox="1"/>
          <p:nvPr/>
        </p:nvSpPr>
        <p:spPr>
          <a:xfrm>
            <a:off x="763674" y="735354"/>
            <a:ext cx="7154427" cy="400110"/>
          </a:xfrm>
          <a:prstGeom prst="rect">
            <a:avLst/>
          </a:prstGeom>
          <a:noFill/>
        </p:spPr>
        <p:txBody>
          <a:bodyPr wrap="square" rtlCol="0">
            <a:spAutoFit/>
          </a:bodyPr>
          <a:lstStyle/>
          <a:p>
            <a:r>
              <a:rPr lang="en-US" sz="2000" b="1" dirty="0"/>
              <a:t>OVERVIEW WHAT I LEARNED DURING SUMMER TRAINING</a:t>
            </a:r>
            <a:endParaRPr lang="en-IN" sz="2000" b="1" dirty="0"/>
          </a:p>
        </p:txBody>
      </p:sp>
      <p:sp>
        <p:nvSpPr>
          <p:cNvPr id="5" name="TextBox 4">
            <a:extLst>
              <a:ext uri="{FF2B5EF4-FFF2-40B4-BE49-F238E27FC236}">
                <a16:creationId xmlns:a16="http://schemas.microsoft.com/office/drawing/2014/main" id="{2C941B1D-B562-40F5-8AD8-6C864579953A}"/>
              </a:ext>
            </a:extLst>
          </p:cNvPr>
          <p:cNvSpPr txBox="1"/>
          <p:nvPr/>
        </p:nvSpPr>
        <p:spPr>
          <a:xfrm>
            <a:off x="763674" y="1205802"/>
            <a:ext cx="788795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Different libraries of python</a:t>
            </a:r>
          </a:p>
          <a:p>
            <a:pPr marL="285750" indent="-285750">
              <a:buFont typeface="Arial" panose="020B0604020202020204" pitchFamily="34" charset="0"/>
              <a:buChar char="•"/>
            </a:pPr>
            <a:r>
              <a:rPr lang="en-US" dirty="0"/>
              <a:t>Different algorithm  for machine learning</a:t>
            </a:r>
          </a:p>
        </p:txBody>
      </p:sp>
      <p:sp>
        <p:nvSpPr>
          <p:cNvPr id="6" name="TextBox 5">
            <a:extLst>
              <a:ext uri="{FF2B5EF4-FFF2-40B4-BE49-F238E27FC236}">
                <a16:creationId xmlns:a16="http://schemas.microsoft.com/office/drawing/2014/main" id="{4582C5B5-782F-4AE5-A801-7BEA810BDF92}"/>
              </a:ext>
            </a:extLst>
          </p:cNvPr>
          <p:cNvSpPr txBox="1"/>
          <p:nvPr/>
        </p:nvSpPr>
        <p:spPr>
          <a:xfrm>
            <a:off x="6096000" y="3808325"/>
            <a:ext cx="5265336" cy="400110"/>
          </a:xfrm>
          <a:prstGeom prst="rect">
            <a:avLst/>
          </a:prstGeom>
          <a:noFill/>
        </p:spPr>
        <p:txBody>
          <a:bodyPr wrap="square" rtlCol="0">
            <a:spAutoFit/>
          </a:bodyPr>
          <a:lstStyle/>
          <a:p>
            <a:r>
              <a:rPr lang="en-US" sz="2000" b="1" dirty="0"/>
              <a:t>Different strategy to separate data</a:t>
            </a:r>
            <a:endParaRPr lang="en-IN" sz="2000" b="1" dirty="0"/>
          </a:p>
        </p:txBody>
      </p:sp>
      <p:sp>
        <p:nvSpPr>
          <p:cNvPr id="7" name="TextBox 6">
            <a:extLst>
              <a:ext uri="{FF2B5EF4-FFF2-40B4-BE49-F238E27FC236}">
                <a16:creationId xmlns:a16="http://schemas.microsoft.com/office/drawing/2014/main" id="{3E758EF5-B2C7-446A-A3D6-CC46021D57DA}"/>
              </a:ext>
            </a:extLst>
          </p:cNvPr>
          <p:cNvSpPr txBox="1"/>
          <p:nvPr/>
        </p:nvSpPr>
        <p:spPr>
          <a:xfrm>
            <a:off x="6096000" y="4451870"/>
            <a:ext cx="487345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 technique</a:t>
            </a:r>
          </a:p>
          <a:p>
            <a:pPr marL="285750" indent="-285750">
              <a:buFont typeface="Arial" panose="020B0604020202020204" pitchFamily="34" charset="0"/>
              <a:buChar char="•"/>
            </a:pPr>
            <a:r>
              <a:rPr lang="en-US" dirty="0"/>
              <a:t>K-fold cross validation technique</a:t>
            </a:r>
          </a:p>
          <a:p>
            <a:pPr marL="285750" indent="-285750">
              <a:buFont typeface="Arial" panose="020B0604020202020204" pitchFamily="34" charset="0"/>
              <a:buChar char="•"/>
            </a:pPr>
            <a:r>
              <a:rPr lang="en-US" dirty="0"/>
              <a:t>Leave one out cross validation</a:t>
            </a:r>
            <a:endParaRPr lang="en-IN" dirty="0"/>
          </a:p>
        </p:txBody>
      </p:sp>
    </p:spTree>
    <p:extLst>
      <p:ext uri="{BB962C8B-B14F-4D97-AF65-F5344CB8AC3E}">
        <p14:creationId xmlns:p14="http://schemas.microsoft.com/office/powerpoint/2010/main" val="173900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06338E-5522-4A3F-8B51-ECD6021433E9}"/>
              </a:ext>
            </a:extLst>
          </p:cNvPr>
          <p:cNvSpPr txBox="1"/>
          <p:nvPr/>
        </p:nvSpPr>
        <p:spPr>
          <a:xfrm>
            <a:off x="673240" y="552659"/>
            <a:ext cx="7877908" cy="369332"/>
          </a:xfrm>
          <a:prstGeom prst="rect">
            <a:avLst/>
          </a:prstGeom>
          <a:noFill/>
        </p:spPr>
        <p:txBody>
          <a:bodyPr wrap="square" rtlCol="0">
            <a:spAutoFit/>
          </a:bodyPr>
          <a:lstStyle/>
          <a:p>
            <a:r>
              <a:rPr lang="en-US" b="1" dirty="0"/>
              <a:t>Different performance evaluation metrices</a:t>
            </a:r>
            <a:endParaRPr lang="en-IN" b="1" dirty="0"/>
          </a:p>
        </p:txBody>
      </p:sp>
      <p:sp>
        <p:nvSpPr>
          <p:cNvPr id="5" name="TextBox 4">
            <a:extLst>
              <a:ext uri="{FF2B5EF4-FFF2-40B4-BE49-F238E27FC236}">
                <a16:creationId xmlns:a16="http://schemas.microsoft.com/office/drawing/2014/main" id="{8C835BAF-70C5-417A-BDE7-EEC3446137E7}"/>
              </a:ext>
            </a:extLst>
          </p:cNvPr>
          <p:cNvSpPr txBox="1"/>
          <p:nvPr/>
        </p:nvSpPr>
        <p:spPr>
          <a:xfrm>
            <a:off x="673240" y="952135"/>
            <a:ext cx="7566409" cy="1754326"/>
          </a:xfrm>
          <a:prstGeom prst="rect">
            <a:avLst/>
          </a:prstGeom>
          <a:noFill/>
        </p:spPr>
        <p:txBody>
          <a:bodyPr wrap="square" rtlCol="0">
            <a:spAutoFit/>
          </a:bodyPr>
          <a:lstStyle/>
          <a:p>
            <a:r>
              <a:rPr lang="en-US" dirty="0"/>
              <a:t>For logistic regression</a:t>
            </a:r>
          </a:p>
          <a:p>
            <a:pPr marL="742950" lvl="1" indent="-285750">
              <a:buFont typeface="Arial" panose="020B0604020202020204" pitchFamily="34" charset="0"/>
              <a:buChar char="•"/>
            </a:pPr>
            <a:r>
              <a:rPr lang="en-US" dirty="0"/>
              <a:t>Classification accuracy</a:t>
            </a:r>
          </a:p>
          <a:p>
            <a:pPr marL="742950" lvl="1" indent="-285750">
              <a:buFont typeface="Arial" panose="020B0604020202020204" pitchFamily="34" charset="0"/>
              <a:buChar char="•"/>
            </a:pPr>
            <a:r>
              <a:rPr lang="en-US" dirty="0"/>
              <a:t>Logarithmic loss</a:t>
            </a:r>
          </a:p>
          <a:p>
            <a:pPr marL="742950" lvl="1" indent="-285750">
              <a:buFont typeface="Arial" panose="020B0604020202020204" pitchFamily="34" charset="0"/>
              <a:buChar char="•"/>
            </a:pPr>
            <a:r>
              <a:rPr lang="en-US" dirty="0"/>
              <a:t>Area under ROC curve</a:t>
            </a:r>
          </a:p>
          <a:p>
            <a:pPr marL="742950" lvl="1" indent="-285750">
              <a:buFont typeface="Arial" panose="020B0604020202020204" pitchFamily="34" charset="0"/>
              <a:buChar char="•"/>
            </a:pPr>
            <a:r>
              <a:rPr lang="en-US" dirty="0"/>
              <a:t>Confusion matrix</a:t>
            </a:r>
          </a:p>
          <a:p>
            <a:endParaRPr lang="en-US" dirty="0"/>
          </a:p>
        </p:txBody>
      </p:sp>
      <p:sp>
        <p:nvSpPr>
          <p:cNvPr id="6" name="TextBox 5">
            <a:extLst>
              <a:ext uri="{FF2B5EF4-FFF2-40B4-BE49-F238E27FC236}">
                <a16:creationId xmlns:a16="http://schemas.microsoft.com/office/drawing/2014/main" id="{931C232B-345A-4FF4-9999-48447718A5F4}"/>
              </a:ext>
            </a:extLst>
          </p:cNvPr>
          <p:cNvSpPr txBox="1"/>
          <p:nvPr/>
        </p:nvSpPr>
        <p:spPr>
          <a:xfrm>
            <a:off x="8028634" y="4705536"/>
            <a:ext cx="3597310" cy="923330"/>
          </a:xfrm>
          <a:prstGeom prst="rect">
            <a:avLst/>
          </a:prstGeom>
          <a:noFill/>
        </p:spPr>
        <p:txBody>
          <a:bodyPr wrap="square" rtlCol="0">
            <a:spAutoFit/>
          </a:bodyPr>
          <a:lstStyle/>
          <a:p>
            <a:r>
              <a:rPr lang="en-US" dirty="0"/>
              <a:t>For Linear regression</a:t>
            </a:r>
          </a:p>
          <a:p>
            <a:pPr marL="742950" lvl="1" indent="-285750">
              <a:buFont typeface="Arial" panose="020B0604020202020204" pitchFamily="34" charset="0"/>
              <a:buChar char="•"/>
            </a:pPr>
            <a:r>
              <a:rPr lang="en-US" dirty="0"/>
              <a:t>Mean absolute error</a:t>
            </a:r>
          </a:p>
          <a:p>
            <a:pPr marL="742950" lvl="1" indent="-285750">
              <a:buFont typeface="Arial" panose="020B0604020202020204" pitchFamily="34" charset="0"/>
              <a:buChar char="•"/>
            </a:pPr>
            <a:r>
              <a:rPr lang="en-US" dirty="0"/>
              <a:t>Mean squared error</a:t>
            </a:r>
          </a:p>
        </p:txBody>
      </p:sp>
    </p:spTree>
    <p:extLst>
      <p:ext uri="{BB962C8B-B14F-4D97-AF65-F5344CB8AC3E}">
        <p14:creationId xmlns:p14="http://schemas.microsoft.com/office/powerpoint/2010/main" val="310686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5C80F-18DA-4B5F-A103-8648769A18CD}"/>
              </a:ext>
            </a:extLst>
          </p:cNvPr>
          <p:cNvSpPr txBox="1"/>
          <p:nvPr/>
        </p:nvSpPr>
        <p:spPr>
          <a:xfrm>
            <a:off x="673239" y="542611"/>
            <a:ext cx="9646418" cy="4062651"/>
          </a:xfrm>
          <a:prstGeom prst="rect">
            <a:avLst/>
          </a:prstGeom>
          <a:noFill/>
        </p:spPr>
        <p:txBody>
          <a:bodyPr wrap="square" rtlCol="0">
            <a:spAutoFit/>
          </a:bodyPr>
          <a:lstStyle/>
          <a:p>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Summer training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made two project in summer training. One with help of class teacher and second one was assignment for marks evaluation and I done that perfectly.</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Brain tumor</a:t>
            </a:r>
            <a:r>
              <a:rPr lang="en-US" dirty="0">
                <a:latin typeface="Times New Roman" panose="02020603050405020304" pitchFamily="18" charset="0"/>
                <a:cs typeface="Times New Roman" panose="02020603050405020304" pitchFamily="18" charset="0"/>
              </a:rPr>
              <a:t>: Model is based on brain tumor dataset and you can find out it easily on Kaggle site. This is done with help of class teacher and got an accuracy of 96 % (approx.)</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Heart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attack</a:t>
            </a:r>
            <a:r>
              <a:rPr lang="en-US" dirty="0">
                <a:latin typeface="Times New Roman" panose="02020603050405020304" pitchFamily="18" charset="0"/>
                <a:cs typeface="Times New Roman" panose="02020603050405020304" pitchFamily="18" charset="0"/>
              </a:rPr>
              <a:t> : This is my real work. This  is trained on heart attack dataset which is also available on Kaggle. This was given as  a assignment by professor for marks evaluation purpose. I worked successfully and got accuracy as 83% approx.  using BernouliiNB algorithm.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 lets discuss it in detail now….</a:t>
            </a:r>
          </a:p>
          <a:p>
            <a:endParaRPr lang="en-IN" dirty="0"/>
          </a:p>
        </p:txBody>
      </p:sp>
    </p:spTree>
    <p:extLst>
      <p:ext uri="{BB962C8B-B14F-4D97-AF65-F5344CB8AC3E}">
        <p14:creationId xmlns:p14="http://schemas.microsoft.com/office/powerpoint/2010/main" val="292326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CF520-86FB-447A-BA12-D9F719A1FC7A}"/>
              </a:ext>
            </a:extLst>
          </p:cNvPr>
          <p:cNvSpPr txBox="1"/>
          <p:nvPr/>
        </p:nvSpPr>
        <p:spPr>
          <a:xfrm>
            <a:off x="532562" y="462224"/>
            <a:ext cx="6018963" cy="461665"/>
          </a:xfrm>
          <a:prstGeom prst="rect">
            <a:avLst/>
          </a:prstGeom>
          <a:noFill/>
        </p:spPr>
        <p:txBody>
          <a:bodyPr wrap="square" rtlCol="0">
            <a:spAutoFit/>
          </a:bodyPr>
          <a:lstStyle/>
          <a:p>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Libraries used in project</a:t>
            </a:r>
          </a:p>
        </p:txBody>
      </p:sp>
      <p:sp>
        <p:nvSpPr>
          <p:cNvPr id="5" name="TextBox 4">
            <a:extLst>
              <a:ext uri="{FF2B5EF4-FFF2-40B4-BE49-F238E27FC236}">
                <a16:creationId xmlns:a16="http://schemas.microsoft.com/office/drawing/2014/main" id="{84CD7270-B93F-4E33-899A-45284A986892}"/>
              </a:ext>
            </a:extLst>
          </p:cNvPr>
          <p:cNvSpPr txBox="1"/>
          <p:nvPr/>
        </p:nvSpPr>
        <p:spPr>
          <a:xfrm>
            <a:off x="542609" y="994787"/>
            <a:ext cx="981724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NumPy</a:t>
            </a:r>
          </a:p>
          <a:p>
            <a:pPr algn="just"/>
            <a:r>
              <a:rPr lang="en-US" sz="2000" dirty="0">
                <a:latin typeface="Times New Roman" panose="02020603050405020304" pitchFamily="18" charset="0"/>
                <a:cs typeface="Times New Roman" panose="02020603050405020304" pitchFamily="18" charset="0"/>
              </a:rPr>
              <a:t>	This is a python libraries to work smoothly with n dimensional array. In this libraries 		we can play with array easily and this is easy to use.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Pandas</a:t>
            </a:r>
          </a:p>
          <a:p>
            <a:pPr algn="just"/>
            <a:r>
              <a:rPr lang="en-US" sz="2000" dirty="0">
                <a:latin typeface="Times New Roman" panose="02020603050405020304" pitchFamily="18" charset="0"/>
                <a:cs typeface="Times New Roman" panose="02020603050405020304" pitchFamily="18" charset="0"/>
              </a:rPr>
              <a:t>	This is one of the important libraries of python for machine learning. This libraries is 	mainly used for data reading and cleaning. It read every thing like a dataframe. 	Dataframe is a kind of data structure and pandas read everything as a dataframe 	which allow to change information of any row or column easily.</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Matplotlib</a:t>
            </a:r>
          </a:p>
          <a:p>
            <a:r>
              <a:rPr lang="en-US" sz="2000" dirty="0">
                <a:latin typeface="Times New Roman" panose="02020603050405020304" pitchFamily="18" charset="0"/>
                <a:cs typeface="Times New Roman" panose="02020603050405020304" pitchFamily="18" charset="0"/>
              </a:rPr>
              <a:t>	This is a plotting libraries and it run on top of NumPy. We can use it for data 	visualization.</a:t>
            </a:r>
          </a:p>
        </p:txBody>
      </p:sp>
    </p:spTree>
    <p:extLst>
      <p:ext uri="{BB962C8B-B14F-4D97-AF65-F5344CB8AC3E}">
        <p14:creationId xmlns:p14="http://schemas.microsoft.com/office/powerpoint/2010/main" val="369183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B45D8-C719-4499-8B67-E3F9DCE0C29A}"/>
              </a:ext>
            </a:extLst>
          </p:cNvPr>
          <p:cNvSpPr txBox="1"/>
          <p:nvPr/>
        </p:nvSpPr>
        <p:spPr>
          <a:xfrm>
            <a:off x="492371" y="381838"/>
            <a:ext cx="955598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Seaborn  </a:t>
            </a:r>
          </a:p>
          <a:p>
            <a:r>
              <a:rPr lang="en-US" sz="2000" dirty="0">
                <a:latin typeface="Times New Roman" panose="02020603050405020304" pitchFamily="18" charset="0"/>
                <a:cs typeface="Times New Roman" panose="02020603050405020304" pitchFamily="18" charset="0"/>
              </a:rPr>
              <a:t>	Seaborn is also a plotting libraries of python but it is used to draw statistical graphics 	like confusion matrix, normal distribution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Sklearn </a:t>
            </a:r>
          </a:p>
          <a:p>
            <a:r>
              <a:rPr lang="en-US" sz="2000" dirty="0">
                <a:latin typeface="Times New Roman" panose="02020603050405020304" pitchFamily="18" charset="0"/>
                <a:cs typeface="Times New Roman" panose="02020603050405020304" pitchFamily="18" charset="0"/>
              </a:rPr>
              <a:t>	It is a free python libraries which has all the algorithm of regression, classification, 	etc.</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Joblib </a:t>
            </a:r>
          </a:p>
          <a:p>
            <a:r>
              <a:rPr lang="en-US" sz="2000" dirty="0">
                <a:latin typeface="Times New Roman" panose="02020603050405020304" pitchFamily="18" charset="0"/>
                <a:cs typeface="Times New Roman" panose="02020603050405020304" pitchFamily="18" charset="0"/>
              </a:rPr>
              <a:t>	I used it only to save model for further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11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26B4C-DC4B-40F2-9511-EB69490EA5F3}"/>
              </a:ext>
            </a:extLst>
          </p:cNvPr>
          <p:cNvSpPr txBox="1"/>
          <p:nvPr/>
        </p:nvSpPr>
        <p:spPr>
          <a:xfrm>
            <a:off x="633046" y="452176"/>
            <a:ext cx="5878286" cy="461665"/>
          </a:xfrm>
          <a:prstGeom prst="rect">
            <a:avLst/>
          </a:prstGeom>
          <a:noFill/>
        </p:spPr>
        <p:txBody>
          <a:bodyPr wrap="square" rtlCol="0">
            <a:spAutoFit/>
          </a:bodyPr>
          <a:lstStyle/>
          <a:p>
            <a:r>
              <a:rPr lang="en-US" sz="2400" dirty="0">
                <a:solidFill>
                  <a:schemeClr val="accent6">
                    <a:lumMod val="40000"/>
                    <a:lumOff val="60000"/>
                  </a:schemeClr>
                </a:solidFill>
                <a:latin typeface="Times New Roman" panose="02020603050405020304" pitchFamily="18" charset="0"/>
                <a:cs typeface="Times New Roman" panose="02020603050405020304" pitchFamily="18" charset="0"/>
              </a:rPr>
              <a:t>Techniques used in project</a:t>
            </a:r>
            <a:endParaRPr lang="en-IN" sz="24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1488F5-AF44-4ADD-AB48-7268C42A6F24}"/>
              </a:ext>
            </a:extLst>
          </p:cNvPr>
          <p:cNvSpPr txBox="1"/>
          <p:nvPr/>
        </p:nvSpPr>
        <p:spPr>
          <a:xfrm>
            <a:off x="633046" y="1115367"/>
            <a:ext cx="687307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observation</a:t>
            </a:r>
          </a:p>
          <a:p>
            <a:endParaRPr lang="en-US" dirty="0"/>
          </a:p>
          <a:p>
            <a:pPr marL="285750" indent="-285750">
              <a:buFont typeface="Arial" panose="020B0604020202020204" pitchFamily="34" charset="0"/>
              <a:buChar char="•"/>
            </a:pPr>
            <a:r>
              <a:rPr lang="en-US" dirty="0"/>
              <a:t>Data cleaning</a:t>
            </a:r>
          </a:p>
          <a:p>
            <a:endParaRPr lang="en-US" dirty="0"/>
          </a:p>
          <a:p>
            <a:pPr marL="285750" indent="-285750">
              <a:buFont typeface="Arial" panose="020B0604020202020204" pitchFamily="34" charset="0"/>
              <a:buChar char="•"/>
            </a:pPr>
            <a:r>
              <a:rPr lang="en-US" dirty="0"/>
              <a:t>Data formatting</a:t>
            </a:r>
          </a:p>
          <a:p>
            <a:endParaRPr lang="en-US" dirty="0"/>
          </a:p>
          <a:p>
            <a:pPr marL="285750" indent="-285750">
              <a:buFont typeface="Arial" panose="020B0604020202020204" pitchFamily="34" charset="0"/>
              <a:buChar char="•"/>
            </a:pPr>
            <a:r>
              <a:rPr lang="en-US" dirty="0"/>
              <a:t>Data standardization</a:t>
            </a:r>
          </a:p>
          <a:p>
            <a:endParaRPr lang="en-IN" dirty="0"/>
          </a:p>
          <a:p>
            <a:pPr marL="285750" indent="-285750">
              <a:buFont typeface="Arial" panose="020B0604020202020204" pitchFamily="34" charset="0"/>
              <a:buChar char="•"/>
            </a:pPr>
            <a:r>
              <a:rPr lang="en-IN" dirty="0"/>
              <a:t>Spot cheeking techniques</a:t>
            </a:r>
          </a:p>
          <a:p>
            <a:endParaRPr lang="en-IN" dirty="0"/>
          </a:p>
          <a:p>
            <a:pPr marL="285750" indent="-285750">
              <a:buFont typeface="Arial" panose="020B0604020202020204" pitchFamily="34" charset="0"/>
              <a:buChar char="•"/>
            </a:pPr>
            <a:r>
              <a:rPr lang="en-IN" dirty="0"/>
              <a:t>Concept of pipeline</a:t>
            </a:r>
            <a:endParaRPr lang="en-US" dirty="0"/>
          </a:p>
        </p:txBody>
      </p:sp>
    </p:spTree>
    <p:extLst>
      <p:ext uri="{BB962C8B-B14F-4D97-AF65-F5344CB8AC3E}">
        <p14:creationId xmlns:p14="http://schemas.microsoft.com/office/powerpoint/2010/main" val="323758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B8DB8-48FC-4421-BC9E-39442C5C1066}"/>
              </a:ext>
            </a:extLst>
          </p:cNvPr>
          <p:cNvSpPr txBox="1"/>
          <p:nvPr/>
        </p:nvSpPr>
        <p:spPr>
          <a:xfrm>
            <a:off x="753626" y="502418"/>
            <a:ext cx="4250453" cy="461665"/>
          </a:xfrm>
          <a:prstGeom prst="rect">
            <a:avLst/>
          </a:prstGeom>
          <a:noFill/>
        </p:spPr>
        <p:txBody>
          <a:bodyPr wrap="square" rtlCol="0">
            <a:spAutoFit/>
          </a:bodyPr>
          <a:lstStyle/>
          <a:p>
            <a:r>
              <a:rPr lang="en-US" sz="2400" dirty="0">
                <a:solidFill>
                  <a:schemeClr val="accent6">
                    <a:lumMod val="40000"/>
                    <a:lumOff val="60000"/>
                  </a:schemeClr>
                </a:solidFill>
                <a:latin typeface="Times New Roman" panose="02020603050405020304" pitchFamily="18" charset="0"/>
                <a:cs typeface="Times New Roman" panose="02020603050405020304" pitchFamily="18" charset="0"/>
              </a:rPr>
              <a:t>Challenges That I faced </a:t>
            </a:r>
            <a:endParaRPr lang="en-IN" sz="24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5D4D94-608E-48EC-A73C-E8F23D280269}"/>
              </a:ext>
            </a:extLst>
          </p:cNvPr>
          <p:cNvSpPr txBox="1"/>
          <p:nvPr/>
        </p:nvSpPr>
        <p:spPr>
          <a:xfrm>
            <a:off x="823964" y="1103910"/>
            <a:ext cx="77472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Prepare data for training</a:t>
            </a:r>
            <a:endParaRPr lang="en-IN" dirty="0"/>
          </a:p>
          <a:p>
            <a:pPr marL="285750" indent="-285750">
              <a:buFont typeface="Arial" panose="020B0604020202020204" pitchFamily="34" charset="0"/>
              <a:buChar char="•"/>
            </a:pPr>
            <a:r>
              <a:rPr lang="en-IN" dirty="0"/>
              <a:t>How to increase accuracy and decrease training time.</a:t>
            </a:r>
            <a:endParaRPr lang="en-US" dirty="0"/>
          </a:p>
        </p:txBody>
      </p:sp>
      <p:sp>
        <p:nvSpPr>
          <p:cNvPr id="2" name="TextBox 1">
            <a:extLst>
              <a:ext uri="{FF2B5EF4-FFF2-40B4-BE49-F238E27FC236}">
                <a16:creationId xmlns:a16="http://schemas.microsoft.com/office/drawing/2014/main" id="{E0E3D0B8-1745-4B8D-B19F-8B1211037FF5}"/>
              </a:ext>
            </a:extLst>
          </p:cNvPr>
          <p:cNvSpPr txBox="1"/>
          <p:nvPr/>
        </p:nvSpPr>
        <p:spPr>
          <a:xfrm>
            <a:off x="904351" y="2582427"/>
            <a:ext cx="2692959" cy="461665"/>
          </a:xfrm>
          <a:prstGeom prst="rect">
            <a:avLst/>
          </a:prstGeom>
          <a:noFill/>
        </p:spPr>
        <p:txBody>
          <a:bodyPr wrap="square" rtlCol="0">
            <a:spAutoFit/>
          </a:bodyPr>
          <a:lstStyle/>
          <a:p>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Some picture</a:t>
            </a:r>
            <a:endParaRPr lang="en-IN" sz="24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A48FC8-020E-4F03-81BF-49C261394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745" y="1890068"/>
            <a:ext cx="7395587" cy="4663203"/>
          </a:xfrm>
          <a:prstGeom prst="rect">
            <a:avLst/>
          </a:prstGeom>
        </p:spPr>
      </p:pic>
      <p:sp>
        <p:nvSpPr>
          <p:cNvPr id="8" name="TextBox 7">
            <a:extLst>
              <a:ext uri="{FF2B5EF4-FFF2-40B4-BE49-F238E27FC236}">
                <a16:creationId xmlns:a16="http://schemas.microsoft.com/office/drawing/2014/main" id="{ABAC5A00-66A5-404B-8C92-933911FEA07B}"/>
              </a:ext>
            </a:extLst>
          </p:cNvPr>
          <p:cNvSpPr txBox="1"/>
          <p:nvPr/>
        </p:nvSpPr>
        <p:spPr>
          <a:xfrm>
            <a:off x="823964" y="3516924"/>
            <a:ext cx="2250831" cy="923330"/>
          </a:xfrm>
          <a:prstGeom prst="rect">
            <a:avLst/>
          </a:prstGeom>
          <a:noFill/>
        </p:spPr>
        <p:txBody>
          <a:bodyPr wrap="square" rtlCol="0">
            <a:spAutoFit/>
          </a:bodyPr>
          <a:lstStyle/>
          <a:p>
            <a:r>
              <a:rPr lang="en-US" dirty="0"/>
              <a:t>Accuracy of algorithm without standardization.</a:t>
            </a:r>
            <a:endParaRPr lang="en-IN" dirty="0"/>
          </a:p>
        </p:txBody>
      </p:sp>
    </p:spTree>
    <p:extLst>
      <p:ext uri="{BB962C8B-B14F-4D97-AF65-F5344CB8AC3E}">
        <p14:creationId xmlns:p14="http://schemas.microsoft.com/office/powerpoint/2010/main" val="20172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345</TotalTime>
  <Words>457</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Kumar</dc:creator>
  <cp:lastModifiedBy>Pankaj Kumar</cp:lastModifiedBy>
  <cp:revision>67</cp:revision>
  <dcterms:created xsi:type="dcterms:W3CDTF">2020-10-02T12:54:30Z</dcterms:created>
  <dcterms:modified xsi:type="dcterms:W3CDTF">2020-10-03T06:06:45Z</dcterms:modified>
</cp:coreProperties>
</file>