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86" r:id="rId3"/>
    <p:sldId id="288" r:id="rId4"/>
    <p:sldId id="276" r:id="rId5"/>
    <p:sldId id="278" r:id="rId6"/>
    <p:sldId id="277" r:id="rId7"/>
    <p:sldId id="270" r:id="rId8"/>
    <p:sldId id="279" r:id="rId9"/>
    <p:sldId id="289" r:id="rId10"/>
    <p:sldId id="281" r:id="rId11"/>
    <p:sldId id="283" r:id="rId12"/>
    <p:sldId id="28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77" d="100"/>
          <a:sy n="77" d="100"/>
        </p:scale>
        <p:origin x="132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A07C6-4040-6440-6FBE-855727F76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F764592-F840-9B77-489D-94D0F3E0A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E59AB3BF-3968-2D7F-5C65-FA271F3CCF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0BD13948-E8D3-E5C7-6EE5-E15B15442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7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2821-2CCC-AF38-AB5F-EAAE9C157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4DF4DB-908F-7971-85F5-A3FD9BC3D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FB416377-C879-4889-6CE6-572455407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323791D9-6D17-5BA8-912D-638A0B7CA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4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criptapp.free.nf/" TargetMode="Externa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764CCD8-1BB5-E240-D3C7-A3A9D604A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58384"/>
            <a:ext cx="9144000" cy="79961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4036" y="1154039"/>
            <a:ext cx="9144000" cy="204363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IN" dirty="0"/>
              <a:t> Web development in PHP &amp; MySQL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IN" sz="2700" b="0" dirty="0"/>
              <a:t>Summer Internship Report Presentation </a:t>
            </a:r>
            <a:br>
              <a:rPr lang="en-IN" dirty="0"/>
            </a:b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latin typeface="Calibri" pitchFamily="34" charset="0"/>
                <a:ea typeface="Droid Sans Fallback"/>
                <a:cs typeface="Times New Roman" pitchFamily="18" charset="0"/>
              </a:rPr>
              <a:t>Date: 20/09/2025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003687" y="3097336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7584" y="620682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dirty="0">
              <a:solidFill>
                <a:schemeClr val="bg1"/>
              </a:solidFill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927" y="388279"/>
            <a:ext cx="1056146" cy="9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22833" y="4407178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Droid Sans Fallback"/>
                <a:cs typeface="Times New Roman" pitchFamily="18" charset="0"/>
              </a:rPr>
              <a:t>Pankaj Kumar Das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Droid Sans Fallback"/>
                <a:cs typeface="Times New Roman" pitchFamily="18" charset="0"/>
              </a:rPr>
              <a:t>TCA2301489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Droid Sans Fallback"/>
                <a:cs typeface="Times New Roman" pitchFamily="18" charset="0"/>
              </a:rPr>
              <a:t>Sec: B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ea typeface="Droid Sans Fallback"/>
                <a:cs typeface="Times New Roman" pitchFamily="18" charset="0"/>
              </a:rPr>
              <a:t>Course: BCA</a:t>
            </a:r>
            <a:r>
              <a:rPr lang="en-US" b="1" dirty="0">
                <a:latin typeface="Calibri" pitchFamily="34" charset="0"/>
                <a:ea typeface="Droid Sans Fallback"/>
                <a:cs typeface="Times New Roman" pitchFamily="18" charset="0"/>
              </a:rPr>
              <a:t> (5th Sem)</a:t>
            </a:r>
            <a:endParaRPr lang="en-US" dirty="0">
              <a:latin typeface="Calibri" pitchFamily="34" charset="0"/>
              <a:ea typeface="Droid Sans Fallback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60" y="4607244"/>
            <a:ext cx="3740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Er . Kundan Kumar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Gaya (Bihar)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092" y="3448481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BCASI23501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Degree: BCA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F0983-BC40-61D1-4E96-6CCB0DB54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54394"/>
            <a:ext cx="2106140" cy="7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250395" y="232073"/>
            <a:ext cx="617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6.Summary and Conclusion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0823A9-CFF7-BE82-7195-A40AF172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0059"/>
            <a:ext cx="9144000" cy="5400600"/>
          </a:xfrm>
        </p:spPr>
        <p:txBody>
          <a:bodyPr/>
          <a:lstStyle/>
          <a:p>
            <a:pPr marL="358775" indent="0">
              <a:buNone/>
            </a:pPr>
            <a:r>
              <a:rPr lang="en-US" dirty="0" err="1"/>
              <a:t>BlogScript</a:t>
            </a:r>
            <a:r>
              <a:rPr lang="en-US" dirty="0"/>
              <a:t> is a lightweight and efficient web application built on the </a:t>
            </a:r>
            <a:r>
              <a:rPr lang="en-US" b="1" dirty="0"/>
              <a:t>CRUD (Create, Read, Update, Delete)</a:t>
            </a:r>
            <a:r>
              <a:rPr lang="en-US" dirty="0"/>
              <a:t> model, giving users full control over their blogs. With a simple and responsive interface, it allows writers to:</a:t>
            </a:r>
          </a:p>
          <a:p>
            <a:r>
              <a:rPr lang="en-US" b="1" dirty="0"/>
              <a:t>Create</a:t>
            </a:r>
            <a:r>
              <a:rPr lang="en-US" dirty="0"/>
              <a:t> new blog posts with ease</a:t>
            </a:r>
          </a:p>
          <a:p>
            <a:r>
              <a:rPr lang="en-US" b="1" dirty="0"/>
              <a:t>Read</a:t>
            </a:r>
            <a:r>
              <a:rPr lang="en-US" dirty="0"/>
              <a:t> and explore articles through clean navigation</a:t>
            </a:r>
          </a:p>
          <a:p>
            <a:r>
              <a:rPr lang="en-US" b="1" dirty="0"/>
              <a:t>Update</a:t>
            </a:r>
            <a:r>
              <a:rPr lang="en-US" dirty="0"/>
              <a:t> existing content anytime</a:t>
            </a:r>
          </a:p>
          <a:p>
            <a:r>
              <a:rPr lang="en-US" b="1" dirty="0"/>
              <a:t>Delete</a:t>
            </a:r>
            <a:r>
              <a:rPr lang="en-US" dirty="0"/>
              <a:t> posts when no longer needed</a:t>
            </a:r>
          </a:p>
          <a:p>
            <a:r>
              <a:rPr lang="en-US" dirty="0"/>
              <a:t>Designed with scalability and SEO in mind, </a:t>
            </a:r>
            <a:r>
              <a:rPr lang="en-US" dirty="0" err="1"/>
              <a:t>BlogScript</a:t>
            </a:r>
            <a:r>
              <a:rPr lang="en-US" dirty="0"/>
              <a:t> is ideal for students, developers, and content creators who want a hands-on blogging experience while learning core web development concepts.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3175" y="0"/>
            <a:ext cx="9147175" cy="549275"/>
          </a:xfrm>
        </p:spPr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8538" y="177542"/>
            <a:ext cx="617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   7. Appendices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DCFEBF-D799-5B2B-24B2-5A4A86B8A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3" y="1920850"/>
            <a:ext cx="5476943" cy="3651295"/>
          </a:xfrm>
          <a:prstGeom prst="rect">
            <a:avLst/>
          </a:prstGeo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B0CFDCD1-3EF1-1E24-AE0A-452017567B7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36" y="2437521"/>
            <a:ext cx="3029157" cy="189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2D2F9E7-2B62-3D30-70BA-584E2B50F095}"/>
              </a:ext>
            </a:extLst>
          </p:cNvPr>
          <p:cNvGrpSpPr/>
          <p:nvPr/>
        </p:nvGrpSpPr>
        <p:grpSpPr>
          <a:xfrm>
            <a:off x="5076056" y="3124425"/>
            <a:ext cx="4293882" cy="2862588"/>
            <a:chOff x="5076056" y="3124425"/>
            <a:chExt cx="4293882" cy="286258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2D20BC3-0812-DD1C-088B-4E2479C0D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056" y="3124425"/>
              <a:ext cx="4293882" cy="28625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93AE3B2-E114-83DA-5A24-C8CFDE32E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6" r="6544"/>
            <a:stretch>
              <a:fillRect/>
            </a:stretch>
          </p:blipFill>
          <p:spPr bwMode="auto">
            <a:xfrm>
              <a:off x="6035134" y="3514039"/>
              <a:ext cx="2375726" cy="15177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F3CB42E-11F1-D7F9-5994-6EA3D0C2C7F0}"/>
              </a:ext>
            </a:extLst>
          </p:cNvPr>
          <p:cNvGrpSpPr/>
          <p:nvPr/>
        </p:nvGrpSpPr>
        <p:grpSpPr>
          <a:xfrm>
            <a:off x="147337" y="1241971"/>
            <a:ext cx="2369662" cy="4133202"/>
            <a:chOff x="147337" y="1241971"/>
            <a:chExt cx="2369662" cy="413320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A075AD0-952D-E5B0-D9B2-F1C8DDDF8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6941" t="9306" r="24038" b="5191"/>
            <a:stretch>
              <a:fillRect/>
            </a:stretch>
          </p:blipFill>
          <p:spPr>
            <a:xfrm>
              <a:off x="147337" y="1241971"/>
              <a:ext cx="2369662" cy="413320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1D808FE-09BE-1DC9-C3C0-FC53A8D0A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63" y="1577787"/>
              <a:ext cx="1824547" cy="3453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43978" y="173673"/>
            <a:ext cx="617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   8. Preview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026" name="Picture 2" descr="Fast Follower Versus First Mover Advantage - Holden Associates">
            <a:extLst>
              <a:ext uri="{FF2B5EF4-FFF2-40B4-BE49-F238E27FC236}">
                <a16:creationId xmlns:a16="http://schemas.microsoft.com/office/drawing/2014/main" id="{7499CD9D-52EA-8009-4604-7F982946A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9" t="22368" r="13205" b="24338"/>
          <a:stretch>
            <a:fillRect/>
          </a:stretch>
        </p:blipFill>
        <p:spPr bwMode="auto">
          <a:xfrm>
            <a:off x="1547664" y="1772816"/>
            <a:ext cx="5832649" cy="27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5"/>
            <a:extLst>
              <a:ext uri="{FF2B5EF4-FFF2-40B4-BE49-F238E27FC236}">
                <a16:creationId xmlns:a16="http://schemas.microsoft.com/office/drawing/2014/main" id="{DAFD97DD-0033-9C4E-3C11-BE829394F172}"/>
              </a:ext>
            </a:extLst>
          </p:cNvPr>
          <p:cNvSpPr txBox="1"/>
          <p:nvPr/>
        </p:nvSpPr>
        <p:spPr>
          <a:xfrm>
            <a:off x="2195736" y="335049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https://blogscriptapp.free.nf/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C69BAE4-110F-E738-5A03-0F3DF361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08" y="1523070"/>
            <a:ext cx="6368983" cy="38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86" y="82877"/>
            <a:ext cx="2992005" cy="6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3B12784-358C-C2B3-9F54-8D9CA60B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82" y="199502"/>
            <a:ext cx="61727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IN" dirty="0"/>
              <a:t>Team Details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29C141-28A1-CC69-2AAD-1C051321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085882"/>
              </p:ext>
            </p:extLst>
          </p:nvPr>
        </p:nvGraphicFramePr>
        <p:xfrm>
          <a:off x="611560" y="1556792"/>
          <a:ext cx="7992888" cy="3312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94875186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74588065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311803211"/>
                    </a:ext>
                  </a:extLst>
                </a:gridCol>
              </a:tblGrid>
              <a:tr h="110412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Enrollment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dirty="0"/>
                        <a:t>Role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14121"/>
                  </a:ext>
                </a:extLst>
              </a:tr>
              <a:tr h="2208245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PANKAJ KUMAR DAS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dirty="0"/>
                        <a:t>TCA2301489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Designer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Developer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Testing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Hosting 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9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ACCA-380D-45FD-6046-CA13061E0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AED990-AFFB-B73A-EAE1-EEE7941B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3D2F9B-C714-2467-0928-12E7DBB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3DF6A3C0-A094-CA2F-FD3B-4C0F77B3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2F73113D-3EC4-348C-2CEA-766C425F0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>
            <a:extLst>
              <a:ext uri="{FF2B5EF4-FFF2-40B4-BE49-F238E27FC236}">
                <a16:creationId xmlns:a16="http://schemas.microsoft.com/office/drawing/2014/main" id="{F4CD0EBB-52B6-087D-4BFA-B385FD27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86" y="82877"/>
            <a:ext cx="2992005" cy="69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36E1B3C-F076-6094-3840-39AAE46C5D7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5BA0D2-E36A-D25C-968E-A65988053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82" y="199502"/>
            <a:ext cx="617271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IN" dirty="0"/>
              <a:t>Table of Contents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2D6A7-8C75-2308-F011-5B4D33106F6D}"/>
              </a:ext>
            </a:extLst>
          </p:cNvPr>
          <p:cNvSpPr txBox="1"/>
          <p:nvPr/>
        </p:nvSpPr>
        <p:spPr>
          <a:xfrm>
            <a:off x="465379" y="1113902"/>
            <a:ext cx="8209384" cy="507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spcBef>
                <a:spcPts val="2100"/>
              </a:spcBef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Brief Introduction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200000"/>
              </a:lnSpc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US" sz="18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Methodologies/ Technologies/ Tools to be used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200000"/>
              </a:lnSpc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Internship Duties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200000"/>
              </a:lnSpc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Context Diagram (Overall Project)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200000"/>
              </a:lnSpc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 Encountered</a:t>
            </a:r>
          </a:p>
          <a:p>
            <a:pPr marL="342900" lvl="0" indent="-342900">
              <a:lnSpc>
                <a:spcPct val="200000"/>
              </a:lnSpc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Advantage of The Project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200000"/>
              </a:lnSpc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Summary and Conclusion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2100"/>
              </a:spcAft>
              <a:buClr>
                <a:srgbClr val="0D0D0D"/>
              </a:buClr>
              <a:buSzPts val="1200"/>
              <a:buFont typeface="+mj-lt"/>
              <a:buAutoNum type="arabicPeriod"/>
            </a:pP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Appendices</a:t>
            </a:r>
            <a:endParaRPr lang="en-IN" sz="160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2733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532" y="999038"/>
            <a:ext cx="8748936" cy="500183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During this internship, I worked on a live project named </a:t>
            </a:r>
            <a:r>
              <a:rPr lang="en-IN" sz="23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“BlogScript”</a:t>
            </a:r>
            <a:r>
              <a:rPr lang="en-IN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it is basically a CRUD based blog web application where a user can read and write text based blogs </a:t>
            </a:r>
            <a:r>
              <a:rPr lang="en-IN" sz="2300" dirty="0">
                <a:latin typeface="Arial" panose="020B0604020202020204" pitchFamily="34" charset="0"/>
                <a:ea typeface="Times New Roman" panose="02020603050405020304" pitchFamily="18" charset="0"/>
              </a:rPr>
              <a:t>and also</a:t>
            </a:r>
            <a:r>
              <a:rPr lang="en-IN" sz="23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become a creator .  Through this project, I not only learned about coding standards but also improved my problem-solving ability and development skills 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395064" y="174144"/>
            <a:ext cx="61727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IN" dirty="0"/>
              <a:t>1. </a:t>
            </a:r>
            <a:r>
              <a:rPr lang="en-US" dirty="0"/>
              <a:t>Project Brief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indent="-160338"/>
            <a:r>
              <a:rPr lang="en-IN" dirty="0"/>
              <a:t>During my internship, I gained valuable skills that strengthened my career foundation:</a:t>
            </a:r>
            <a:endParaRPr lang="en-IN" sz="1800" dirty="0"/>
          </a:p>
          <a:p>
            <a:pPr lvl="0" indent="-160338"/>
            <a:r>
              <a:rPr lang="en-IN" b="1" dirty="0"/>
              <a:t>Technical Skills:</a:t>
            </a:r>
            <a:endParaRPr lang="en-IN" sz="1400" dirty="0"/>
          </a:p>
          <a:p>
            <a:pPr marL="342900" lvl="1" indent="-160338"/>
            <a:r>
              <a:rPr lang="en-IN" dirty="0"/>
              <a:t>PHP for server-side scripting</a:t>
            </a:r>
            <a:endParaRPr lang="en-IN" sz="1600" dirty="0"/>
          </a:p>
          <a:p>
            <a:pPr marL="342900" lvl="1" indent="-160338"/>
            <a:r>
              <a:rPr lang="en-IN" dirty="0"/>
              <a:t>MySQL database management</a:t>
            </a:r>
            <a:endParaRPr lang="en-IN" sz="1600" dirty="0"/>
          </a:p>
          <a:p>
            <a:pPr marL="342900" lvl="1" indent="-160338"/>
            <a:r>
              <a:rPr lang="en-IN" dirty="0"/>
              <a:t>JavaScript for form validation and interactivity</a:t>
            </a:r>
            <a:endParaRPr lang="en-IN" sz="1600" dirty="0"/>
          </a:p>
          <a:p>
            <a:pPr marL="342900" lvl="1" indent="-160338"/>
            <a:r>
              <a:rPr lang="en-IN" dirty="0"/>
              <a:t>HTML &amp; CSS for responsive UI design</a:t>
            </a:r>
            <a:endParaRPr lang="en-IN" sz="1600" dirty="0"/>
          </a:p>
          <a:p>
            <a:pPr marL="342900" lvl="1" indent="-160338"/>
            <a:r>
              <a:rPr lang="en-IN" dirty="0"/>
              <a:t>Git for version control and Infinity free Hosting </a:t>
            </a:r>
            <a:endParaRPr lang="en-IN" sz="1600" dirty="0"/>
          </a:p>
          <a:p>
            <a:pPr lvl="0" indent="-160338"/>
            <a:r>
              <a:rPr lang="en-IN" b="1" dirty="0"/>
              <a:t>Professional Skills:</a:t>
            </a:r>
            <a:endParaRPr lang="en-IN" sz="1400" dirty="0"/>
          </a:p>
          <a:p>
            <a:pPr marL="342900" lvl="1" indent="-160338"/>
            <a:r>
              <a:rPr lang="en-IN" dirty="0"/>
              <a:t>Working in a tech environment</a:t>
            </a:r>
            <a:endParaRPr lang="en-IN" sz="1600" dirty="0"/>
          </a:p>
          <a:p>
            <a:pPr marL="342900" lvl="1" indent="-160338"/>
            <a:r>
              <a:rPr lang="en-IN" dirty="0"/>
              <a:t>Time management while handling project deadlines</a:t>
            </a:r>
            <a:endParaRPr lang="en-IN" sz="1600" dirty="0"/>
          </a:p>
          <a:p>
            <a:pPr marL="342900" lvl="1" indent="-160338"/>
            <a:r>
              <a:rPr lang="en-IN" dirty="0"/>
              <a:t>Problem-solving and debugging techniques</a:t>
            </a:r>
            <a:endParaRPr lang="en-IN" sz="1600" dirty="0"/>
          </a:p>
          <a:p>
            <a:pPr marL="342900" lvl="1" indent="-160338"/>
            <a:r>
              <a:rPr lang="en-IN" dirty="0"/>
              <a:t>Communicating effectively with supervisors and peers</a:t>
            </a:r>
            <a:endParaRPr lang="en-IN" sz="1600" dirty="0"/>
          </a:p>
          <a:p>
            <a:pPr indent="-160338"/>
            <a:endParaRPr lang="en-IN" dirty="0"/>
          </a:p>
          <a:p>
            <a:pPr indent="-160338"/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97532" y="218365"/>
            <a:ext cx="57426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2. Methodologies/ Technologies/ Tools to be used</a:t>
            </a:r>
          </a:p>
          <a:p>
            <a:endParaRPr lang="en-US" sz="2000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098" name="Picture 2" descr="PHP Logo PNG Transparent &amp; SVG Vector - Freebie Supply">
            <a:extLst>
              <a:ext uri="{FF2B5EF4-FFF2-40B4-BE49-F238E27FC236}">
                <a16:creationId xmlns:a16="http://schemas.microsoft.com/office/drawing/2014/main" id="{D3E198F5-2E1D-DD2C-04C4-893B60E9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681" y="113610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ySQL, rotated logo, white background B Stock Photo - Alamy">
            <a:extLst>
              <a:ext uri="{FF2B5EF4-FFF2-40B4-BE49-F238E27FC236}">
                <a16:creationId xmlns:a16="http://schemas.microsoft.com/office/drawing/2014/main" id="{D64F2ED0-1495-4203-DDD6-1F9913F2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270" y="2426398"/>
            <a:ext cx="1739006" cy="12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Javascript Logo PNG Images, Free Transparent Javascript Logo Download ...">
            <a:extLst>
              <a:ext uri="{FF2B5EF4-FFF2-40B4-BE49-F238E27FC236}">
                <a16:creationId xmlns:a16="http://schemas.microsoft.com/office/drawing/2014/main" id="{E78CCEB8-D80F-C140-59E8-54861E79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00" y="4021557"/>
            <a:ext cx="2361367" cy="19220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 fontScale="62500" lnSpcReduction="20000"/>
          </a:bodyPr>
          <a:lstStyle/>
          <a:p>
            <a:pPr marL="457200">
              <a:lnSpc>
                <a:spcPct val="150000"/>
              </a:lnSpc>
              <a:spcBef>
                <a:spcPts val="600"/>
              </a:spcBef>
              <a:spcAft>
                <a:spcPts val="2100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Throughout my internship, I was actively involved in both 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development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testing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phases of the BlogScript project. My major responsibilities included: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38163" lvl="0" indent="-182563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 1: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Setting Up development Environment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8163" lvl="0" indent="-182563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 2: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Developing dynamic web pages in PHP to enable basic CRUD (Create, Read, Update, Delete) application.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8163" lvl="0" indent="-182563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 3: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Advanced Features Implementation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8163" lvl="0" indent="-182563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</a:rPr>
              <a:t>Week</a:t>
            </a: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4: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Security Enhancements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38163" lvl="0" indent="-182563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Arial" panose="020B0604020202020204" pitchFamily="34" charset="0"/>
                <a:ea typeface="Times New Roman" panose="02020603050405020304" pitchFamily="18" charset="0"/>
              </a:rPr>
              <a:t>Week</a:t>
            </a:r>
            <a:r>
              <a:rPr lang="en-IN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5:</a:t>
            </a: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Testing the application for bugs, debugging code, and ensuring performance optimization.</a:t>
            </a:r>
          </a:p>
          <a:p>
            <a:pPr marL="538163" lvl="0" indent="-182563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6 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Hosting in </a:t>
            </a:r>
            <a:r>
              <a:rPr lang="en-IN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infinity free hosting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These tasks </a:t>
            </a:r>
            <a:r>
              <a:rPr lang="en-IN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gave me the confidence to handle full-stack development modules independently.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8955" y="172514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  3.Internship Duties: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88821" y="226367"/>
            <a:ext cx="61727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 4. Context Diagram (Overall Project)</a:t>
            </a:r>
          </a:p>
          <a:p>
            <a:pPr>
              <a:spcBef>
                <a:spcPct val="50000"/>
              </a:spcBef>
            </a:pPr>
            <a:endParaRPr lang="en-US" sz="1600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CC407E-8089-46EB-BADD-A91282AD5EA7}"/>
              </a:ext>
            </a:extLst>
          </p:cNvPr>
          <p:cNvSpPr/>
          <p:nvPr/>
        </p:nvSpPr>
        <p:spPr>
          <a:xfrm>
            <a:off x="3561959" y="2609469"/>
            <a:ext cx="2016224" cy="2016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Creator</a:t>
            </a:r>
          </a:p>
          <a:p>
            <a:pPr algn="ctr"/>
            <a:r>
              <a:rPr lang="en-US" dirty="0"/>
              <a:t>Dashboard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55B93F-B23C-61E2-71D3-3394E63E0100}"/>
              </a:ext>
            </a:extLst>
          </p:cNvPr>
          <p:cNvSpPr/>
          <p:nvPr/>
        </p:nvSpPr>
        <p:spPr>
          <a:xfrm>
            <a:off x="6593767" y="3032340"/>
            <a:ext cx="2071696" cy="4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Creator Database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58A62-3B07-8648-A3A0-7A8D474F0676}"/>
              </a:ext>
            </a:extLst>
          </p:cNvPr>
          <p:cNvSpPr/>
          <p:nvPr/>
        </p:nvSpPr>
        <p:spPr>
          <a:xfrm>
            <a:off x="238405" y="5021501"/>
            <a:ext cx="2071696" cy="4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Creator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F16E6-8B8F-7B76-E90B-A44958D98D01}"/>
              </a:ext>
            </a:extLst>
          </p:cNvPr>
          <p:cNvSpPr/>
          <p:nvPr/>
        </p:nvSpPr>
        <p:spPr>
          <a:xfrm>
            <a:off x="238405" y="1525656"/>
            <a:ext cx="2071696" cy="4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Posts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9FB38B-792B-67D0-5F37-3487C9225A67}"/>
              </a:ext>
            </a:extLst>
          </p:cNvPr>
          <p:cNvSpPr/>
          <p:nvPr/>
        </p:nvSpPr>
        <p:spPr>
          <a:xfrm>
            <a:off x="6613239" y="4935737"/>
            <a:ext cx="2071696" cy="4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Database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BE292-5160-807D-9E49-6502B08F1D70}"/>
              </a:ext>
            </a:extLst>
          </p:cNvPr>
          <p:cNvSpPr/>
          <p:nvPr/>
        </p:nvSpPr>
        <p:spPr>
          <a:xfrm>
            <a:off x="238405" y="3184984"/>
            <a:ext cx="2071696" cy="4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A8167-1C33-CC1D-4403-0C43B5DE948A}"/>
              </a:ext>
            </a:extLst>
          </p:cNvPr>
          <p:cNvCxnSpPr/>
          <p:nvPr/>
        </p:nvCxnSpPr>
        <p:spPr>
          <a:xfrm flipV="1">
            <a:off x="2483768" y="4293096"/>
            <a:ext cx="1008112" cy="728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2F4C34-441B-10FC-D97D-A47CD36D3955}"/>
              </a:ext>
            </a:extLst>
          </p:cNvPr>
          <p:cNvCxnSpPr/>
          <p:nvPr/>
        </p:nvCxnSpPr>
        <p:spPr>
          <a:xfrm flipH="1" flipV="1">
            <a:off x="2483768" y="3520372"/>
            <a:ext cx="791409" cy="1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A5F2A-7C68-E2CA-CCA1-380CDEC41C13}"/>
              </a:ext>
            </a:extLst>
          </p:cNvPr>
          <p:cNvSpPr/>
          <p:nvPr/>
        </p:nvSpPr>
        <p:spPr>
          <a:xfrm>
            <a:off x="7769363" y="4133584"/>
            <a:ext cx="1181779" cy="2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Creator ID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2FB9E8-9468-A0DB-DAE8-462E29574FE1}"/>
              </a:ext>
            </a:extLst>
          </p:cNvPr>
          <p:cNvSpPr/>
          <p:nvPr/>
        </p:nvSpPr>
        <p:spPr>
          <a:xfrm>
            <a:off x="2915448" y="4760074"/>
            <a:ext cx="1181779" cy="2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Signup &amp; Login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33010C-C2F3-37C6-9080-D5A04C12F8C8}"/>
              </a:ext>
            </a:extLst>
          </p:cNvPr>
          <p:cNvSpPr/>
          <p:nvPr/>
        </p:nvSpPr>
        <p:spPr>
          <a:xfrm>
            <a:off x="5975648" y="4176143"/>
            <a:ext cx="1181779" cy="2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CRUD post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76FCB8-374B-A21E-9D79-1CC3BDD63367}"/>
              </a:ext>
            </a:extLst>
          </p:cNvPr>
          <p:cNvCxnSpPr>
            <a:cxnSpLocks/>
          </p:cNvCxnSpPr>
          <p:nvPr/>
        </p:nvCxnSpPr>
        <p:spPr>
          <a:xfrm>
            <a:off x="5471582" y="4176143"/>
            <a:ext cx="1122185" cy="64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A10247-A0B2-A2BE-71FD-B24AFC025C44}"/>
              </a:ext>
            </a:extLst>
          </p:cNvPr>
          <p:cNvCxnSpPr>
            <a:cxnSpLocks/>
          </p:cNvCxnSpPr>
          <p:nvPr/>
        </p:nvCxnSpPr>
        <p:spPr>
          <a:xfrm>
            <a:off x="7753220" y="3932937"/>
            <a:ext cx="0" cy="88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FA6F8D-1238-064D-2AE2-AD16F54183A3}"/>
              </a:ext>
            </a:extLst>
          </p:cNvPr>
          <p:cNvCxnSpPr>
            <a:cxnSpLocks/>
          </p:cNvCxnSpPr>
          <p:nvPr/>
        </p:nvCxnSpPr>
        <p:spPr>
          <a:xfrm flipV="1">
            <a:off x="1246616" y="2130641"/>
            <a:ext cx="0" cy="937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98CDF9-EF25-B192-01FA-481292233AF2}"/>
              </a:ext>
            </a:extLst>
          </p:cNvPr>
          <p:cNvCxnSpPr>
            <a:cxnSpLocks/>
          </p:cNvCxnSpPr>
          <p:nvPr/>
        </p:nvCxnSpPr>
        <p:spPr>
          <a:xfrm>
            <a:off x="5648262" y="3345131"/>
            <a:ext cx="918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58275B-A238-1635-CE22-1E122364C65C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1865866"/>
            <a:ext cx="1606184" cy="78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46258-C424-1D6B-C2AD-51505231E7FF}"/>
              </a:ext>
            </a:extLst>
          </p:cNvPr>
          <p:cNvCxnSpPr>
            <a:cxnSpLocks/>
          </p:cNvCxnSpPr>
          <p:nvPr/>
        </p:nvCxnSpPr>
        <p:spPr>
          <a:xfrm flipV="1">
            <a:off x="1275352" y="3773580"/>
            <a:ext cx="0" cy="1145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383" name="Straight Arrow Connector 485382">
            <a:extLst>
              <a:ext uri="{FF2B5EF4-FFF2-40B4-BE49-F238E27FC236}">
                <a16:creationId xmlns:a16="http://schemas.microsoft.com/office/drawing/2014/main" id="{931ED033-8E8F-5E23-7817-3A80735A6418}"/>
              </a:ext>
            </a:extLst>
          </p:cNvPr>
          <p:cNvCxnSpPr>
            <a:cxnSpLocks/>
          </p:cNvCxnSpPr>
          <p:nvPr/>
        </p:nvCxnSpPr>
        <p:spPr>
          <a:xfrm flipH="1">
            <a:off x="2483768" y="1628800"/>
            <a:ext cx="6336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388" name="Straight Connector 485387">
            <a:extLst>
              <a:ext uri="{FF2B5EF4-FFF2-40B4-BE49-F238E27FC236}">
                <a16:creationId xmlns:a16="http://schemas.microsoft.com/office/drawing/2014/main" id="{B2602C27-B9B5-A1D4-E767-9510637E1BE2}"/>
              </a:ext>
            </a:extLst>
          </p:cNvPr>
          <p:cNvCxnSpPr/>
          <p:nvPr/>
        </p:nvCxnSpPr>
        <p:spPr>
          <a:xfrm>
            <a:off x="8820472" y="1628800"/>
            <a:ext cx="0" cy="363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390" name="Straight Connector 485389">
            <a:extLst>
              <a:ext uri="{FF2B5EF4-FFF2-40B4-BE49-F238E27FC236}">
                <a16:creationId xmlns:a16="http://schemas.microsoft.com/office/drawing/2014/main" id="{BA4AB018-47C9-44EB-A5F4-C1989BE0EB42}"/>
              </a:ext>
            </a:extLst>
          </p:cNvPr>
          <p:cNvCxnSpPr/>
          <p:nvPr/>
        </p:nvCxnSpPr>
        <p:spPr>
          <a:xfrm flipH="1">
            <a:off x="8532440" y="526551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391" name="Rectangle 485390">
            <a:extLst>
              <a:ext uri="{FF2B5EF4-FFF2-40B4-BE49-F238E27FC236}">
                <a16:creationId xmlns:a16="http://schemas.microsoft.com/office/drawing/2014/main" id="{871736E3-AA24-113D-FC00-6358CBD0D437}"/>
              </a:ext>
            </a:extLst>
          </p:cNvPr>
          <p:cNvSpPr/>
          <p:nvPr/>
        </p:nvSpPr>
        <p:spPr>
          <a:xfrm>
            <a:off x="7038725" y="5486963"/>
            <a:ext cx="1181779" cy="2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 ID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33CA55-3870-611E-F5D8-2C10C0532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539196"/>
              </p:ext>
            </p:extLst>
          </p:nvPr>
        </p:nvGraphicFramePr>
        <p:xfrm>
          <a:off x="467072" y="1047250"/>
          <a:ext cx="8065368" cy="4961891"/>
        </p:xfrm>
        <a:graphic>
          <a:graphicData uri="http://schemas.openxmlformats.org/drawingml/2006/table">
            <a:tbl>
              <a:tblPr/>
              <a:tblGrid>
                <a:gridCol w="4021482">
                  <a:extLst>
                    <a:ext uri="{9D8B030D-6E8A-4147-A177-3AD203B41FA5}">
                      <a16:colId xmlns:a16="http://schemas.microsoft.com/office/drawing/2014/main" val="2569486986"/>
                    </a:ext>
                  </a:extLst>
                </a:gridCol>
                <a:gridCol w="4043886">
                  <a:extLst>
                    <a:ext uri="{9D8B030D-6E8A-4147-A177-3AD203B41FA5}">
                      <a16:colId xmlns:a16="http://schemas.microsoft.com/office/drawing/2014/main" val="1574312239"/>
                    </a:ext>
                  </a:extLst>
                </a:gridCol>
              </a:tblGrid>
              <a:tr h="5923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Challenges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3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Solution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4896"/>
                  </a:ext>
                </a:extLst>
              </a:tr>
              <a:tr h="8496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Handling complex database relationships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Learned normalization techniques and optimized queries for performance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706049"/>
                  </a:ext>
                </a:extLst>
              </a:tr>
              <a:tr h="9057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Debugging authentication issues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Referred to PHP session handling concepts and used step-by-step debugging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473326"/>
                  </a:ext>
                </a:extLst>
              </a:tr>
              <a:tr h="12592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Adapting to company’s coding standards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Studied their coding guidelines and followed structured documentation practices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551221"/>
                  </a:ext>
                </a:extLst>
              </a:tr>
              <a:tr h="6616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Managing time between tasks and deadlines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6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Prepared daily task lists and followed Agile-based work tracking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853248"/>
                  </a:ext>
                </a:extLst>
              </a:tr>
              <a:tr h="4333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endParaRPr lang="en-IN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rPr lang="en-IN" sz="10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  <a:endParaRPr lang="en-IN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595" marR="46595" marT="46595" marB="46595" anchor="ctr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66877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39975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197532" y="263042"/>
            <a:ext cx="61727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5.Challenges Encountered: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9A0E7-C339-AA02-6D37-2EC8DE32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A43CD1-984D-98F4-83EE-C8B29FEC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1FA51-4478-0CC8-E5B8-22A2E87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63E1E231-56A1-30CF-BE5F-0CEACF0C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75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70D1C463-D4D7-2CCC-580A-FCD5EC741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36" y="241765"/>
            <a:ext cx="617271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6. Advantage of The Project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7BAA1CC8-40AA-FDF0-8D0A-A3D28C13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>
            <a:extLst>
              <a:ext uri="{FF2B5EF4-FFF2-40B4-BE49-F238E27FC236}">
                <a16:creationId xmlns:a16="http://schemas.microsoft.com/office/drawing/2014/main" id="{39222401-B645-E43C-7FB7-B56DCC49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AD75323-012B-A47D-68C7-A5B29D0D994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92CA38-0D6D-3541-A495-CDE31C555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536" y="874425"/>
            <a:ext cx="867692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Content Creation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quickly write and publish blogs.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Anytime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Existing posts can be edited to keep content fresh.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When Needed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Unwanted blogs can be removed in just one click.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interface makes it easy for anyone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smoothly across desktop, tablet, and mobile.</a:t>
            </a:r>
          </a:p>
        </p:txBody>
      </p:sp>
    </p:spTree>
    <p:extLst>
      <p:ext uri="{BB962C8B-B14F-4D97-AF65-F5344CB8AC3E}">
        <p14:creationId xmlns:p14="http://schemas.microsoft.com/office/powerpoint/2010/main" val="41773520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681</Words>
  <Application>Microsoft Office PowerPoint</Application>
  <PresentationFormat>On-screen Show (4:3)</PresentationFormat>
  <Paragraphs>136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Droid Sans Fallback</vt:lpstr>
      <vt:lpstr>Roboto</vt:lpstr>
      <vt:lpstr>Symbol</vt:lpstr>
      <vt:lpstr>Times New Roman</vt:lpstr>
      <vt:lpstr>Office Theme</vt:lpstr>
      <vt:lpstr> Web development in PHP &amp; MySQL Summer Internship Report Presentation   Date: 20/09/2025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rear</vt:lpstr>
      <vt:lpstr>PowerPoint Presentation</vt:lpstr>
      <vt:lpstr>PowerPoint Presentation</vt:lpstr>
      <vt:lpstr>PowerPoint Presentation</vt:lpstr>
      <vt:lpstr>\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PANKAJ KUMAR DAS</cp:lastModifiedBy>
  <cp:revision>253</cp:revision>
  <dcterms:created xsi:type="dcterms:W3CDTF">2016-07-30T14:16:51Z</dcterms:created>
  <dcterms:modified xsi:type="dcterms:W3CDTF">2025-09-18T14:10:58Z</dcterms:modified>
</cp:coreProperties>
</file>