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49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698171"/>
            <a:ext cx="8679915" cy="299139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br>
              <a:rPr lang="en" b="1" dirty="0"/>
            </a:br>
            <a:r>
              <a:rPr lang="en" sz="3600" b="1" dirty="0">
                <a:solidFill>
                  <a:schemeClr val="tx1"/>
                </a:solidFill>
              </a:rPr>
              <a:t>Cluster Analysis of London Real Estate Market</a:t>
            </a:r>
            <a:br>
              <a:rPr lang="en" sz="3600" b="1" dirty="0">
                <a:solidFill>
                  <a:schemeClr val="tx1"/>
                </a:solidFill>
              </a:rPr>
            </a:br>
            <a:r>
              <a:rPr lang="en" sz="3600" b="1" dirty="0">
                <a:solidFill>
                  <a:schemeClr val="bg1"/>
                </a:solidFill>
              </a:rPr>
              <a:t>by Pankaj Kumar,IBM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Business </a:t>
            </a:r>
            <a:r>
              <a:rPr lang="it-IT" b="1" dirty="0" err="1">
                <a:solidFill>
                  <a:schemeClr val="bg1"/>
                </a:solidFill>
              </a:rPr>
              <a:t>Problem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section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Business </a:t>
            </a:r>
            <a:r>
              <a:rPr lang="it-IT" b="1" dirty="0" err="1">
                <a:solidFill>
                  <a:schemeClr val="bg1"/>
                </a:solidFill>
              </a:rPr>
              <a:t>Problem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Data and </a:t>
            </a:r>
            <a:r>
              <a:rPr lang="it-IT" b="1" dirty="0" err="1">
                <a:solidFill>
                  <a:schemeClr val="bg1"/>
                </a:solidFill>
              </a:rPr>
              <a:t>Methodology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A04DBF5-8916-4A95-8F12-870B9CFB9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3762E0-2DD8-45BD-9EB6-CA5154A51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B9FD3837-AEE7-4B5B-82B3-3951DE1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F778B3BD-7B76-4989-BB6C-F50B089C3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DC77AAC1-76D2-46B0-AE46-91C8C3AC5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1BB54049-1401-43CD-A970-1E026BD5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55EDB9E9-84DE-4BC8-9D3C-A02B90B96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2C96582F-8723-44BC-BDC1-62D8FBDE3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DC381B08-A485-45D0-8C29-C2AB10B04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BB2158D-DAF7-4689-A44E-3E5032B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AC96EEC-F774-41C8-8679-C1217EC5E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ED08285C-CDBB-4DD6-A69D-4432B668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87BB7B9B-327A-4D4D-AB93-11CB044AC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60F57D7-4501-41A6-BA54-99E121136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7AD4AC-CE9F-4C58-A4E2-D48E2FA82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15EE3167-7FBB-48A3-8450-E72B525E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23095D8-5DD6-4F0A-BD74-ED5FB47F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2A1F0E1B-819A-4255-B8AF-08110616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B167A410-29E3-4850-BEDC-B1362187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C809901A-3E02-4D2E-93C9-3F527EE97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CD60056-ABC2-4076-B99B-A10B08D5F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47EAB90-DF6D-419E-92FC-8F9B900DA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631BC384-797E-4F79-A628-3605370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1972066-EBE9-40A7-9650-AF6A838AC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bg1"/>
                </a:solidFill>
              </a:rPr>
              <a:t>Outcome</a:t>
            </a:r>
            <a:r>
              <a:rPr lang="it-IT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817" y="803186"/>
            <a:ext cx="6988629" cy="52486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cs typeface="Times New Roman" pitchFamily="18" charset="0"/>
              </a:rPr>
              <a:t>     We drew the conclusion that even though the London Housing Market may be in a rut, it is still an "ever-green" for business affairs. We discussed our results under two main perspectives. First, we examined them according to neighborhoods/London areas. although West London (</a:t>
            </a:r>
            <a:r>
              <a:rPr lang="en-US" sz="1600" dirty="0" err="1">
                <a:cs typeface="Times New Roman" pitchFamily="18" charset="0"/>
              </a:rPr>
              <a:t>Notting</a:t>
            </a:r>
            <a:r>
              <a:rPr lang="en-US" sz="1600" dirty="0">
                <a:cs typeface="Times New Roman" pitchFamily="18" charset="0"/>
              </a:rPr>
              <a:t> Hill, Kensington, Chelsea, Marylebone) and North-West London (</a:t>
            </a:r>
            <a:r>
              <a:rPr lang="en-US" sz="1600" dirty="0" err="1">
                <a:cs typeface="Times New Roman" pitchFamily="18" charset="0"/>
              </a:rPr>
              <a:t>Hampsted</a:t>
            </a:r>
            <a:r>
              <a:rPr lang="en-US" sz="1600" dirty="0">
                <a:cs typeface="Times New Roman" pitchFamily="18" charset="0"/>
              </a:rPr>
              <a:t>) might be considered highly profitable venues to purchase a real estate according to amenities and essential facilities surrounding such venues i.e. elementary schools, high schools, hospitals &amp; grocery </a:t>
            </a:r>
            <a:r>
              <a:rPr lang="en-US" sz="1600" dirty="0">
                <a:cs typeface="Calibri" pitchFamily="34" charset="0"/>
              </a:rPr>
              <a:t>stores</a:t>
            </a:r>
            <a:r>
              <a:rPr lang="en-US" sz="1600" dirty="0">
                <a:cs typeface="Times New Roman" pitchFamily="18" charset="0"/>
              </a:rPr>
              <a:t>, South-West London (</a:t>
            </a:r>
            <a:r>
              <a:rPr lang="en-US" sz="1600" dirty="0" err="1">
                <a:cs typeface="Times New Roman" pitchFamily="18" charset="0"/>
              </a:rPr>
              <a:t>Wandsworth</a:t>
            </a:r>
            <a:r>
              <a:rPr lang="en-US" sz="1600" dirty="0">
                <a:cs typeface="Times New Roman" pitchFamily="18" charset="0"/>
              </a:rPr>
              <a:t>, Balham) and North-West London (</a:t>
            </a:r>
            <a:r>
              <a:rPr lang="en-US" sz="1600" dirty="0" err="1">
                <a:cs typeface="Times New Roman" pitchFamily="18" charset="0"/>
              </a:rPr>
              <a:t>Isliington</a:t>
            </a:r>
            <a:r>
              <a:rPr lang="en-US" sz="1600" dirty="0">
                <a:cs typeface="Times New Roman" pitchFamily="18" charset="0"/>
              </a:rPr>
              <a:t>) are arising as next future elite venues with a wide range of amenities and facilities. Accordingly, one might target under-priced real estates in these areas of London in order to make a business affair. Second, we analyzed our results according to the five clusters we produced. While Clusters 0, 2 and 4 may target home buyers prone to live in 'green' areas with parks, waterfronts, Clusters 1 and 3 may target individuals who love pubs, theatres and soccer.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4"/>
            <a:r>
              <a:rPr lang="en-US" sz="5400" dirty="0"/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nte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489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Atlante</vt:lpstr>
      <vt:lpstr>  IBM CAPSTONE PROJECT – The Battle of Neighborhoods:  Cluster Analysis of London Real Estate Market by Pankaj Kumar,IBM</vt:lpstr>
      <vt:lpstr>Business Problem section</vt:lpstr>
      <vt:lpstr>Business Problem</vt:lpstr>
      <vt:lpstr>Solution</vt:lpstr>
      <vt:lpstr>Data and Methodology</vt:lpstr>
      <vt:lpstr>K-Means clustering</vt:lpstr>
      <vt:lpstr>Outcome:</vt:lpstr>
      <vt:lpstr>Conclusion 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Clustering Analysis of London Real Estate Market</dc:title>
  <dc:creator>Utente di Microsoft Office</dc:creator>
  <cp:lastModifiedBy>Pankaj Kumar</cp:lastModifiedBy>
  <cp:revision>14</cp:revision>
  <dcterms:created xsi:type="dcterms:W3CDTF">2018-12-16T14:33:35Z</dcterms:created>
  <dcterms:modified xsi:type="dcterms:W3CDTF">2020-06-03T20:29:02Z</dcterms:modified>
</cp:coreProperties>
</file>