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256" r:id="rId2"/>
    <p:sldId id="257" r:id="rId3"/>
    <p:sldId id="258" r:id="rId4"/>
    <p:sldId id="269" r:id="rId5"/>
    <p:sldId id="264" r:id="rId6"/>
    <p:sldId id="265" r:id="rId7"/>
    <p:sldId id="266" r:id="rId8"/>
    <p:sldId id="268" r:id="rId9"/>
    <p:sldId id="267" r:id="rId10"/>
    <p:sldId id="270"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AE"/>
    <a:srgbClr val="F9F9F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19" autoAdjust="0"/>
    <p:restoredTop sz="95256" autoAdjust="0"/>
  </p:normalViewPr>
  <p:slideViewPr>
    <p:cSldViewPr snapToGrid="0">
      <p:cViewPr>
        <p:scale>
          <a:sx n="70" d="100"/>
          <a:sy n="70" d="100"/>
        </p:scale>
        <p:origin x="-139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DC13AB6D-DEA2-4CBB-AC69-1EF1A6AD1512}">
      <dgm:prSet custT="1"/>
      <dgm:spPr/>
      <dgm:t>
        <a:bodyPr/>
        <a:lstStyle/>
        <a:p>
          <a:pPr>
            <a:defRPr cap="all"/>
          </a:pPr>
          <a:r>
            <a:rPr lang="en-IN" sz="1100" b="1" cap="none" baseline="0" dirty="0">
              <a:latin typeface="Times New Roman" panose="02020603050405020304" pitchFamily="18" charset="0"/>
              <a:cs typeface="Times New Roman" panose="02020603050405020304" pitchFamily="18" charset="0"/>
            </a:rPr>
            <a:t>About Us</a:t>
          </a:r>
        </a:p>
        <a:p>
          <a:pPr>
            <a:defRPr cap="all"/>
          </a:pPr>
          <a:endParaRPr lang="en-IN" sz="1100" b="1" cap="none" baseline="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ARTS Ltd. is a major technology, engineering, edifice, builds and Operates privately financed Public Transit business. ARTS Ltd. addresses critical needs in key sectors like Roads, Metro Rail, Bus Rapid Transit systems &amp; Personal Rapid Transit Systems. </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endParaRPr lang="en-IN"/>
        </a:p>
      </dgm:t>
    </dgm:pt>
    <dgm:pt modelId="{53742231-981F-480A-940F-203EC2F7423F}">
      <dgm:prSet custT="1"/>
      <dgm:spPr/>
      <dgm:t>
        <a:bodyPr/>
        <a:lstStyle/>
        <a:p>
          <a:pPr>
            <a:defRPr cap="all"/>
          </a:pPr>
          <a:r>
            <a:rPr lang="en-IN" sz="1200" b="1" cap="none" baseline="0" dirty="0">
              <a:latin typeface="Times New Roman" panose="02020603050405020304" pitchFamily="18" charset="0"/>
              <a:cs typeface="Times New Roman" panose="02020603050405020304" pitchFamily="18" charset="0"/>
            </a:rPr>
            <a:t>Vision</a:t>
          </a:r>
        </a:p>
        <a:p>
          <a:endParaRPr lang="en-IN" sz="1200" cap="none" baseline="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To have a workable, efficient, safe and internationally comparable quality of Road’s, Metro Rails and Rapid transit systems infrastructure in particular to achieve enhanced connectivity, Agility and quick mobility to a level which accelerate socio-economic development</a:t>
          </a:r>
          <a:endParaRPr lang="en-US" sz="1200" dirty="0">
            <a:latin typeface="Times New Roman" panose="02020603050405020304" pitchFamily="18" charset="0"/>
            <a:cs typeface="Times New Roman" panose="02020603050405020304" pitchFamily="18" charset="0"/>
          </a:endParaRP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endParaRPr lang="en-IN"/>
        </a:p>
      </dgm:t>
    </dgm:pt>
    <dgm:pt modelId="{9EF41CC5-EF3B-4A6D-8229-3F1333EADFB3}">
      <dgm:prSet custT="1"/>
      <dgm:spPr/>
      <dgm:t>
        <a:bodyPr/>
        <a:lstStyle/>
        <a:p>
          <a:pPr>
            <a:defRPr cap="all"/>
          </a:pPr>
          <a:r>
            <a:rPr lang="en-IN" sz="1200" b="1" cap="none" baseline="0" dirty="0">
              <a:latin typeface="Times New Roman" panose="02020603050405020304" pitchFamily="18" charset="0"/>
              <a:cs typeface="Times New Roman" panose="02020603050405020304" pitchFamily="18" charset="0"/>
            </a:rPr>
            <a:t>Mission</a:t>
          </a:r>
        </a:p>
        <a:p>
          <a:pPr>
            <a:defRPr cap="all"/>
          </a:pPr>
          <a:endParaRPr lang="en-IN" sz="1200" b="0" cap="none" baseline="0" dirty="0">
            <a:latin typeface="Times New Roman" panose="02020603050405020304" pitchFamily="18" charset="0"/>
            <a:cs typeface="Times New Roman" panose="02020603050405020304" pitchFamily="18" charset="0"/>
          </a:endParaRPr>
        </a:p>
        <a:p>
          <a:pPr>
            <a:defRPr cap="all"/>
          </a:pPr>
          <a:r>
            <a:rPr lang="en-IN" sz="1200" b="0" cap="none" baseline="0" dirty="0">
              <a:latin typeface="Times New Roman" panose="02020603050405020304" pitchFamily="18" charset="0"/>
              <a:cs typeface="Times New Roman" panose="02020603050405020304" pitchFamily="18" charset="0"/>
            </a:rPr>
            <a:t>To benefit the province by providing a sustainable system of pioneering, affordable, reliable and safe mobility options that enhances the quality of life and stimulates economic development </a:t>
          </a:r>
        </a:p>
        <a:p>
          <a:pPr>
            <a:defRPr cap="all"/>
          </a:pPr>
          <a:endParaRPr lang="en-IN" sz="1200" b="0" cap="none" baseline="0" dirty="0">
            <a:latin typeface="Times New Roman" panose="02020603050405020304" pitchFamily="18" charset="0"/>
            <a:cs typeface="Times New Roman" panose="02020603050405020304" pitchFamily="18" charset="0"/>
          </a:endParaRPr>
        </a:p>
        <a:p>
          <a:pPr>
            <a:defRPr cap="all"/>
          </a:pPr>
          <a:endParaRPr lang="en-US" sz="2600" b="0" cap="none" baseline="0" dirty="0">
            <a:latin typeface="Times New Roman" panose="02020603050405020304" pitchFamily="18" charset="0"/>
            <a:cs typeface="Times New Roman" panose="02020603050405020304" pitchFamily="18" charset="0"/>
          </a:endParaRP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endParaRPr lang="en-IN"/>
        </a:p>
      </dgm:t>
    </dgm:pt>
    <dgm:pt modelId="{EC4A8AD2-1082-4D45-9BF3-CF796F66DEA1}" type="pres">
      <dgm:prSet presAssocID="{8AA20905-3954-474B-A606-562BCA026DC1}" presName="rootnode" presStyleCnt="0">
        <dgm:presLayoutVars>
          <dgm:chMax/>
          <dgm:chPref/>
          <dgm:dir/>
          <dgm:animLvl val="lvl"/>
        </dgm:presLayoutVars>
      </dgm:prSet>
      <dgm:spPr/>
      <dgm:t>
        <a:bodyPr/>
        <a:lstStyle/>
        <a:p>
          <a:endParaRPr lang="en-IN"/>
        </a:p>
      </dgm:t>
    </dgm:pt>
    <dgm:pt modelId="{B6B79C97-1897-4727-A7B7-D6D0C8792F7A}" type="pres">
      <dgm:prSet presAssocID="{DC13AB6D-DEA2-4CBB-AC69-1EF1A6AD1512}" presName="composite" presStyleCnt="0"/>
      <dgm:spPr/>
    </dgm:pt>
    <dgm:pt modelId="{2B25C52D-F711-4203-B34D-D004459F944B}" type="pres">
      <dgm:prSet presAssocID="{DC13AB6D-DEA2-4CBB-AC69-1EF1A6AD1512}" presName="LShape" presStyleLbl="alignNode1" presStyleIdx="0" presStyleCnt="5" custLinFactNeighborY="0"/>
      <dgm:spPr/>
    </dgm:pt>
    <dgm:pt modelId="{F4726F4A-29F9-4344-8CAD-B90CE3AB924B}" type="pres">
      <dgm:prSet presAssocID="{DC13AB6D-DEA2-4CBB-AC69-1EF1A6AD1512}" presName="ParentText" presStyleLbl="revTx" presStyleIdx="0" presStyleCnt="3">
        <dgm:presLayoutVars>
          <dgm:chMax val="0"/>
          <dgm:chPref val="0"/>
          <dgm:bulletEnabled val="1"/>
        </dgm:presLayoutVars>
      </dgm:prSet>
      <dgm:spPr/>
      <dgm:t>
        <a:bodyPr/>
        <a:lstStyle/>
        <a:p>
          <a:endParaRPr lang="en-IN"/>
        </a:p>
      </dgm:t>
    </dgm:pt>
    <dgm:pt modelId="{84BF2194-96EE-4A98-852C-1154789CF59B}" type="pres">
      <dgm:prSet presAssocID="{DC13AB6D-DEA2-4CBB-AC69-1EF1A6AD1512}" presName="Triangle" presStyleLbl="alignNode1" presStyleIdx="1" presStyleCnt="5"/>
      <dgm:spPr/>
    </dgm:pt>
    <dgm:pt modelId="{F058167E-62F3-4F72-8607-DDFCF5AB01A9}" type="pres">
      <dgm:prSet presAssocID="{9C64CC83-643C-4E12-8F97-BC19DC031190}" presName="sibTrans" presStyleCnt="0"/>
      <dgm:spPr/>
    </dgm:pt>
    <dgm:pt modelId="{968AE7AD-5254-41D4-941E-C0916A5D52F7}" type="pres">
      <dgm:prSet presAssocID="{9C64CC83-643C-4E12-8F97-BC19DC031190}" presName="space" presStyleCnt="0"/>
      <dgm:spPr/>
    </dgm:pt>
    <dgm:pt modelId="{ACC60D89-9D74-48D1-A522-3797BDCB8E10}" type="pres">
      <dgm:prSet presAssocID="{53742231-981F-480A-940F-203EC2F7423F}" presName="composite" presStyleCnt="0"/>
      <dgm:spPr/>
    </dgm:pt>
    <dgm:pt modelId="{762D85E3-8441-4C01-B5E3-7A55E05F4A12}" type="pres">
      <dgm:prSet presAssocID="{53742231-981F-480A-940F-203EC2F7423F}" presName="LShape" presStyleLbl="alignNode1" presStyleIdx="2" presStyleCnt="5"/>
      <dgm:spPr/>
    </dgm:pt>
    <dgm:pt modelId="{C8812932-D32C-43C6-BD16-74BE61489BCF}" type="pres">
      <dgm:prSet presAssocID="{53742231-981F-480A-940F-203EC2F7423F}" presName="ParentText" presStyleLbl="revTx" presStyleIdx="1" presStyleCnt="3">
        <dgm:presLayoutVars>
          <dgm:chMax val="0"/>
          <dgm:chPref val="0"/>
          <dgm:bulletEnabled val="1"/>
        </dgm:presLayoutVars>
      </dgm:prSet>
      <dgm:spPr/>
      <dgm:t>
        <a:bodyPr/>
        <a:lstStyle/>
        <a:p>
          <a:endParaRPr lang="en-IN"/>
        </a:p>
      </dgm:t>
    </dgm:pt>
    <dgm:pt modelId="{54A9ED99-5813-4B95-B223-B2BCEFF4BCC1}" type="pres">
      <dgm:prSet presAssocID="{53742231-981F-480A-940F-203EC2F7423F}" presName="Triangle" presStyleLbl="alignNode1" presStyleIdx="3" presStyleCnt="5"/>
      <dgm:spPr/>
    </dgm:pt>
    <dgm:pt modelId="{5BDDB380-B81D-4189-878C-8A9954F145BD}" type="pres">
      <dgm:prSet presAssocID="{EF449C32-A7AE-4099-9E9B-9E2F736A89CE}" presName="sibTrans" presStyleCnt="0"/>
      <dgm:spPr/>
    </dgm:pt>
    <dgm:pt modelId="{E47CFA5D-11BC-47B3-B2C4-8AAEB52BA797}" type="pres">
      <dgm:prSet presAssocID="{EF449C32-A7AE-4099-9E9B-9E2F736A89CE}" presName="space" presStyleCnt="0"/>
      <dgm:spPr/>
    </dgm:pt>
    <dgm:pt modelId="{2E543753-419B-4BD1-8EB2-EFE1ACD21643}" type="pres">
      <dgm:prSet presAssocID="{9EF41CC5-EF3B-4A6D-8229-3F1333EADFB3}" presName="composite" presStyleCnt="0"/>
      <dgm:spPr/>
    </dgm:pt>
    <dgm:pt modelId="{58996EBE-EE8C-46F3-9A4B-56820B6FCB00}" type="pres">
      <dgm:prSet presAssocID="{9EF41CC5-EF3B-4A6D-8229-3F1333EADFB3}" presName="LShape" presStyleLbl="alignNode1" presStyleIdx="4" presStyleCnt="5"/>
      <dgm:spPr/>
    </dgm:pt>
    <dgm:pt modelId="{BEFB2E0F-24A5-4804-8A3F-7EE6C78802F2}" type="pres">
      <dgm:prSet presAssocID="{9EF41CC5-EF3B-4A6D-8229-3F1333EADFB3}" presName="ParentText" presStyleLbl="revTx" presStyleIdx="2" presStyleCnt="3">
        <dgm:presLayoutVars>
          <dgm:chMax val="0"/>
          <dgm:chPref val="0"/>
          <dgm:bulletEnabled val="1"/>
        </dgm:presLayoutVars>
      </dgm:prSet>
      <dgm:spPr/>
      <dgm:t>
        <a:bodyPr/>
        <a:lstStyle/>
        <a:p>
          <a:endParaRPr lang="en-IN"/>
        </a:p>
      </dgm:t>
    </dgm:pt>
  </dgm:ptLst>
  <dgm:cxnLst>
    <dgm:cxn modelId="{E476EEBC-7C9F-4E07-BD58-1044B9769B64}" srcId="{8AA20905-3954-474B-A606-562BCA026DC1}" destId="{9EF41CC5-EF3B-4A6D-8229-3F1333EADFB3}" srcOrd="2" destOrd="0" parTransId="{DAEF1C7D-B0C5-46FA-BED3-8A54E918D3E0}" sibTransId="{98E6DD7C-B953-4119-9F64-9914E467ECBF}"/>
    <dgm:cxn modelId="{3E9AEC20-237D-454D-8D13-E3A0218EA1FB}" type="presOf" srcId="{53742231-981F-480A-940F-203EC2F7423F}" destId="{C8812932-D32C-43C6-BD16-74BE61489BCF}" srcOrd="0" destOrd="0" presId="urn:microsoft.com/office/officeart/2009/3/layout/StepUpProcess"/>
    <dgm:cxn modelId="{F226B1C2-5D99-403A-8240-EAD6BD4D8534}" srcId="{8AA20905-3954-474B-A606-562BCA026DC1}" destId="{53742231-981F-480A-940F-203EC2F7423F}" srcOrd="1" destOrd="0" parTransId="{2FC75195-FBA1-43DE-85DD-40B4B3A2F1F3}" sibTransId="{EF449C32-A7AE-4099-9E9B-9E2F736A89CE}"/>
    <dgm:cxn modelId="{0A9F13E7-5505-4046-894C-3DCC362894F9}" type="presOf" srcId="{9EF41CC5-EF3B-4A6D-8229-3F1333EADFB3}" destId="{BEFB2E0F-24A5-4804-8A3F-7EE6C78802F2}" srcOrd="0" destOrd="0" presId="urn:microsoft.com/office/officeart/2009/3/layout/StepUpProcess"/>
    <dgm:cxn modelId="{0E794A35-FDDC-49E8-95BF-C243AC079ABC}" type="presOf" srcId="{DC13AB6D-DEA2-4CBB-AC69-1EF1A6AD1512}" destId="{F4726F4A-29F9-4344-8CAD-B90CE3AB924B}" srcOrd="0" destOrd="0" presId="urn:microsoft.com/office/officeart/2009/3/layout/StepUpProcess"/>
    <dgm:cxn modelId="{4B888393-351D-4489-90C9-5A68061AB236}" srcId="{8AA20905-3954-474B-A606-562BCA026DC1}" destId="{DC13AB6D-DEA2-4CBB-AC69-1EF1A6AD1512}" srcOrd="0" destOrd="0" parTransId="{2C752582-D9FF-4E04-A92F-827DB4BB5C48}" sibTransId="{9C64CC83-643C-4E12-8F97-BC19DC031190}"/>
    <dgm:cxn modelId="{BE3BB2AC-3985-461E-9FA6-F4F38A824AB7}" type="presOf" srcId="{8AA20905-3954-474B-A606-562BCA026DC1}" destId="{EC4A8AD2-1082-4D45-9BF3-CF796F66DEA1}" srcOrd="0" destOrd="0" presId="urn:microsoft.com/office/officeart/2009/3/layout/StepUpProcess"/>
    <dgm:cxn modelId="{6C80B406-8753-40BF-A74B-A83A78ADF592}" type="presParOf" srcId="{EC4A8AD2-1082-4D45-9BF3-CF796F66DEA1}" destId="{B6B79C97-1897-4727-A7B7-D6D0C8792F7A}" srcOrd="0" destOrd="0" presId="urn:microsoft.com/office/officeart/2009/3/layout/StepUpProcess"/>
    <dgm:cxn modelId="{79EDF659-287D-418D-B7D9-55F12E5EB1AF}" type="presParOf" srcId="{B6B79C97-1897-4727-A7B7-D6D0C8792F7A}" destId="{2B25C52D-F711-4203-B34D-D004459F944B}" srcOrd="0" destOrd="0" presId="urn:microsoft.com/office/officeart/2009/3/layout/StepUpProcess"/>
    <dgm:cxn modelId="{53346EDB-22DA-49DA-8232-BDF11A390A4A}" type="presParOf" srcId="{B6B79C97-1897-4727-A7B7-D6D0C8792F7A}" destId="{F4726F4A-29F9-4344-8CAD-B90CE3AB924B}" srcOrd="1" destOrd="0" presId="urn:microsoft.com/office/officeart/2009/3/layout/StepUpProcess"/>
    <dgm:cxn modelId="{98DE2B38-64FC-4EFF-9A2C-A7A1561EC5B8}" type="presParOf" srcId="{B6B79C97-1897-4727-A7B7-D6D0C8792F7A}" destId="{84BF2194-96EE-4A98-852C-1154789CF59B}" srcOrd="2" destOrd="0" presId="urn:microsoft.com/office/officeart/2009/3/layout/StepUpProcess"/>
    <dgm:cxn modelId="{09EE82E4-F445-47C4-BDA7-CD4D980EF8EB}" type="presParOf" srcId="{EC4A8AD2-1082-4D45-9BF3-CF796F66DEA1}" destId="{F058167E-62F3-4F72-8607-DDFCF5AB01A9}" srcOrd="1" destOrd="0" presId="urn:microsoft.com/office/officeart/2009/3/layout/StepUpProcess"/>
    <dgm:cxn modelId="{D96D190F-4405-424C-BE01-FBE5DB3CC9E8}" type="presParOf" srcId="{F058167E-62F3-4F72-8607-DDFCF5AB01A9}" destId="{968AE7AD-5254-41D4-941E-C0916A5D52F7}" srcOrd="0" destOrd="0" presId="urn:microsoft.com/office/officeart/2009/3/layout/StepUpProcess"/>
    <dgm:cxn modelId="{FD42D5CB-64B8-4C78-8E31-C710E8C94134}" type="presParOf" srcId="{EC4A8AD2-1082-4D45-9BF3-CF796F66DEA1}" destId="{ACC60D89-9D74-48D1-A522-3797BDCB8E10}" srcOrd="2" destOrd="0" presId="urn:microsoft.com/office/officeart/2009/3/layout/StepUpProcess"/>
    <dgm:cxn modelId="{58306A16-2E2C-44FD-8049-4C11405CC4E1}" type="presParOf" srcId="{ACC60D89-9D74-48D1-A522-3797BDCB8E10}" destId="{762D85E3-8441-4C01-B5E3-7A55E05F4A12}" srcOrd="0" destOrd="0" presId="urn:microsoft.com/office/officeart/2009/3/layout/StepUpProcess"/>
    <dgm:cxn modelId="{833CD03A-F3B7-492D-AB21-82583156FA45}" type="presParOf" srcId="{ACC60D89-9D74-48D1-A522-3797BDCB8E10}" destId="{C8812932-D32C-43C6-BD16-74BE61489BCF}" srcOrd="1" destOrd="0" presId="urn:microsoft.com/office/officeart/2009/3/layout/StepUpProcess"/>
    <dgm:cxn modelId="{47DDFAD5-A3A2-46F1-91EE-B65506B66B1C}" type="presParOf" srcId="{ACC60D89-9D74-48D1-A522-3797BDCB8E10}" destId="{54A9ED99-5813-4B95-B223-B2BCEFF4BCC1}" srcOrd="2" destOrd="0" presId="urn:microsoft.com/office/officeart/2009/3/layout/StepUpProcess"/>
    <dgm:cxn modelId="{4986B13C-AFF0-4F6C-A169-92F8320C9635}" type="presParOf" srcId="{EC4A8AD2-1082-4D45-9BF3-CF796F66DEA1}" destId="{5BDDB380-B81D-4189-878C-8A9954F145BD}" srcOrd="3" destOrd="0" presId="urn:microsoft.com/office/officeart/2009/3/layout/StepUpProcess"/>
    <dgm:cxn modelId="{2050CE60-45A1-4669-B3A8-89E5C05FE11A}" type="presParOf" srcId="{5BDDB380-B81D-4189-878C-8A9954F145BD}" destId="{E47CFA5D-11BC-47B3-B2C4-8AAEB52BA797}" srcOrd="0" destOrd="0" presId="urn:microsoft.com/office/officeart/2009/3/layout/StepUpProcess"/>
    <dgm:cxn modelId="{AC5A4AC0-31B9-4060-BE71-22F8E8B927BC}" type="presParOf" srcId="{EC4A8AD2-1082-4D45-9BF3-CF796F66DEA1}" destId="{2E543753-419B-4BD1-8EB2-EFE1ACD21643}" srcOrd="4" destOrd="0" presId="urn:microsoft.com/office/officeart/2009/3/layout/StepUpProcess"/>
    <dgm:cxn modelId="{E7C3C7E1-2CCD-4044-9FFC-2761C0BBEEC8}" type="presParOf" srcId="{2E543753-419B-4BD1-8EB2-EFE1ACD21643}" destId="{58996EBE-EE8C-46F3-9A4B-56820B6FCB00}" srcOrd="0" destOrd="0" presId="urn:microsoft.com/office/officeart/2009/3/layout/StepUpProcess"/>
    <dgm:cxn modelId="{7DAEA6D0-638C-4ACC-876C-F69463DF135F}" type="presParOf" srcId="{2E543753-419B-4BD1-8EB2-EFE1ACD21643}" destId="{BEFB2E0F-24A5-4804-8A3F-7EE6C78802F2}" srcOrd="1" destOrd="0" presId="urn:microsoft.com/office/officeart/2009/3/layout/StepUp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A20905-3954-474B-A606-562BCA026DC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C13AB6D-DEA2-4CBB-AC69-1EF1A6AD1512}">
      <dgm:prSet custT="1"/>
      <dgm:spPr/>
      <dgm:t>
        <a:bodyPr/>
        <a:lstStyle/>
        <a:p>
          <a:r>
            <a:rPr lang="en-IN" sz="1200" b="0" dirty="0">
              <a:latin typeface="Times New Roman" panose="02020603050405020304" pitchFamily="18" charset="0"/>
              <a:cs typeface="Times New Roman" panose="02020603050405020304" pitchFamily="18" charset="0"/>
            </a:rPr>
            <a:t>Ownership - It means not waiting for others to act, and caring about the outcome. It is being accountable for the results of your actions.  Taking ownership shows others that they can trust you to do the   right thing</a:t>
          </a:r>
          <a:endParaRPr lang="en-IN" sz="1200" b="0" cap="none" baseline="0" dirty="0">
            <a:latin typeface="Times New Roman" panose="02020603050405020304" pitchFamily="18" charset="0"/>
            <a:cs typeface="Times New Roman" panose="02020603050405020304" pitchFamily="18" charset="0"/>
          </a:endParaRP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endParaRPr lang="en-IN"/>
        </a:p>
      </dgm:t>
    </dgm:pt>
    <dgm:pt modelId="{A44921D7-60B3-4817-8E42-02E099B7AC8D}">
      <dgm:prSet custT="1"/>
      <dgm:spPr/>
      <dgm:t>
        <a:bodyPr/>
        <a:lstStyle/>
        <a:p>
          <a:r>
            <a:rPr lang="en-US" sz="1200" b="0" dirty="0">
              <a:latin typeface="Times New Roman" panose="02020603050405020304" pitchFamily="18" charset="0"/>
              <a:cs typeface="Times New Roman" panose="02020603050405020304" pitchFamily="18" charset="0"/>
            </a:rPr>
            <a:t> </a:t>
          </a:r>
          <a:r>
            <a:rPr lang="en-IN" sz="1200" b="0" u="none" dirty="0">
              <a:latin typeface="Times New Roman" panose="02020603050405020304" pitchFamily="18" charset="0"/>
              <a:cs typeface="Times New Roman" panose="02020603050405020304" pitchFamily="18" charset="0"/>
            </a:rPr>
            <a:t>Beyond the Boundaries </a:t>
          </a:r>
          <a:r>
            <a:rPr lang="en-IN" sz="1200" b="0" dirty="0">
              <a:latin typeface="Times New Roman" panose="02020603050405020304" pitchFamily="18" charset="0"/>
              <a:cs typeface="Times New Roman" panose="02020603050405020304" pitchFamily="18" charset="0"/>
            </a:rPr>
            <a:t>- The quality of being infinite, without bound or limit</a:t>
          </a:r>
        </a:p>
      </dgm:t>
    </dgm:pt>
    <dgm:pt modelId="{B26E403C-9CF6-4FAF-89C5-5056232CADFF}" type="parTrans" cxnId="{5BFFA06D-9E12-410E-9A3D-92C0240D4B9F}">
      <dgm:prSet/>
      <dgm:spPr/>
      <dgm:t>
        <a:bodyPr/>
        <a:lstStyle/>
        <a:p>
          <a:endParaRPr lang="en-IN"/>
        </a:p>
      </dgm:t>
    </dgm:pt>
    <dgm:pt modelId="{EFDDCC2A-36C3-4593-8461-0361D727F7D3}" type="sibTrans" cxnId="{5BFFA06D-9E12-410E-9A3D-92C0240D4B9F}">
      <dgm:prSet/>
      <dgm:spPr/>
      <dgm:t>
        <a:bodyPr/>
        <a:lstStyle/>
        <a:p>
          <a:endParaRPr lang="en-IN"/>
        </a:p>
      </dgm:t>
    </dgm:pt>
    <dgm:pt modelId="{0E700AFB-A095-4EDB-9CD6-43527CA3CF03}">
      <dgm:prSet custT="1"/>
      <dgm:spPr/>
      <dgm:t>
        <a:bodyPr/>
        <a:lstStyle/>
        <a:p>
          <a:r>
            <a:rPr lang="en-IN" sz="1200" b="0" dirty="0">
              <a:latin typeface="Times New Roman" panose="02020603050405020304" pitchFamily="18" charset="0"/>
              <a:cs typeface="Times New Roman" panose="02020603050405020304" pitchFamily="18" charset="0"/>
            </a:rPr>
            <a:t>Respect - Treat people with courtesy, politeness, and kindness. Encourage co-workers to express opinions and ideas. Listen to what others have to say before expressing your viewpoint. Never speak over or interrupt another person. Respect Her, Respect Him, Respect your external stakeholders, Respect &amp; Respect. Till you don't give, you don’t get</a:t>
          </a:r>
        </a:p>
      </dgm:t>
    </dgm:pt>
    <dgm:pt modelId="{4E492A33-5B70-4EFC-A438-1A0180BF629F}" type="parTrans" cxnId="{BA17B902-5A2E-44E7-B867-708B4FF5D4A9}">
      <dgm:prSet/>
      <dgm:spPr/>
      <dgm:t>
        <a:bodyPr/>
        <a:lstStyle/>
        <a:p>
          <a:endParaRPr lang="en-IN"/>
        </a:p>
      </dgm:t>
    </dgm:pt>
    <dgm:pt modelId="{9E29F842-C665-4D13-A95D-386B6DB3ECB6}" type="sibTrans" cxnId="{BA17B902-5A2E-44E7-B867-708B4FF5D4A9}">
      <dgm:prSet/>
      <dgm:spPr/>
      <dgm:t>
        <a:bodyPr/>
        <a:lstStyle/>
        <a:p>
          <a:endParaRPr lang="en-IN"/>
        </a:p>
      </dgm:t>
    </dgm:pt>
    <dgm:pt modelId="{86F124C0-FD11-4530-9713-F4428CAC3814}">
      <dgm:prSet custT="1"/>
      <dgm:spPr/>
      <dgm:t>
        <a:bodyPr/>
        <a:lstStyle/>
        <a:p>
          <a:r>
            <a:rPr lang="en-IN" sz="1200" b="0" u="none" dirty="0">
              <a:latin typeface="Times New Roman" panose="02020603050405020304" pitchFamily="18" charset="0"/>
              <a:cs typeface="Times New Roman" panose="02020603050405020304" pitchFamily="18" charset="0"/>
            </a:rPr>
            <a:t>Innovation</a:t>
          </a:r>
          <a:r>
            <a:rPr lang="en-IN" sz="1200" b="0" dirty="0">
              <a:latin typeface="Times New Roman" panose="02020603050405020304" pitchFamily="18" charset="0"/>
              <a:cs typeface="Times New Roman" panose="02020603050405020304" pitchFamily="18" charset="0"/>
            </a:rPr>
            <a:t> - We at ARTS engage everyone throughout the organization in the task of developing and implementing new ways to reach the organization's goals. And everyone indeed includes everyone from the chief executive to frontline workers</a:t>
          </a:r>
        </a:p>
      </dgm:t>
    </dgm:pt>
    <dgm:pt modelId="{ADDEB167-A94D-48F4-8A6D-31E0B57C441F}" type="parTrans" cxnId="{97FC72A2-01DB-4314-84A5-522E428152C4}">
      <dgm:prSet/>
      <dgm:spPr/>
      <dgm:t>
        <a:bodyPr/>
        <a:lstStyle/>
        <a:p>
          <a:endParaRPr lang="en-IN"/>
        </a:p>
      </dgm:t>
    </dgm:pt>
    <dgm:pt modelId="{B2951843-5203-45C3-8832-AD542772F2CA}" type="sibTrans" cxnId="{97FC72A2-01DB-4314-84A5-522E428152C4}">
      <dgm:prSet/>
      <dgm:spPr/>
      <dgm:t>
        <a:bodyPr/>
        <a:lstStyle/>
        <a:p>
          <a:endParaRPr lang="en-IN"/>
        </a:p>
      </dgm:t>
    </dgm:pt>
    <dgm:pt modelId="{205E3E8A-6FC7-4B36-8144-D8DE4AFDCA94}">
      <dgm:prSet custT="1"/>
      <dgm:spPr/>
      <dgm:t>
        <a:bodyPr/>
        <a:lstStyle/>
        <a:p>
          <a:r>
            <a:rPr lang="en-IN" sz="1200" b="0" u="none" dirty="0">
              <a:latin typeface="Times New Roman" panose="02020603050405020304" pitchFamily="18" charset="0"/>
              <a:cs typeface="Times New Roman" panose="02020603050405020304" pitchFamily="18" charset="0"/>
            </a:rPr>
            <a:t>Trust &amp; Integrity</a:t>
          </a:r>
          <a:r>
            <a:rPr lang="en-IN" sz="1200" b="0" dirty="0">
              <a:latin typeface="Times New Roman" panose="02020603050405020304" pitchFamily="18" charset="0"/>
              <a:cs typeface="Times New Roman" panose="02020603050405020304" pitchFamily="18" charset="0"/>
            </a:rPr>
            <a:t> – We at ARTS ought to demonstrate integrity, honesty and trust, they do not define or understand those terms consistently. The differences in perception make it critical for you to find out more specifically what your managers, colleagues, direct reports, and other key stakeholders are looking for when it comes to honesty, integrity, and trust. “firm belief in the reliability, truth, or ability of someone or something”</a:t>
          </a:r>
        </a:p>
      </dgm:t>
    </dgm:pt>
    <dgm:pt modelId="{C0919F6F-088A-402E-9CAF-2854E9E75C4D}" type="parTrans" cxnId="{27F45264-FAD1-4371-80D8-9EE5274AAA1A}">
      <dgm:prSet/>
      <dgm:spPr/>
      <dgm:t>
        <a:bodyPr/>
        <a:lstStyle/>
        <a:p>
          <a:endParaRPr lang="en-IN"/>
        </a:p>
      </dgm:t>
    </dgm:pt>
    <dgm:pt modelId="{716B9172-F89C-4A5C-B829-58CD64CA8BD9}" type="sibTrans" cxnId="{27F45264-FAD1-4371-80D8-9EE5274AAA1A}">
      <dgm:prSet/>
      <dgm:spPr/>
      <dgm:t>
        <a:bodyPr/>
        <a:lstStyle/>
        <a:p>
          <a:endParaRPr lang="en-IN"/>
        </a:p>
      </dgm:t>
    </dgm:pt>
    <dgm:pt modelId="{FEDEC84B-8EEC-4D27-93A0-94EF4058BCCB}" type="pres">
      <dgm:prSet presAssocID="{8AA20905-3954-474B-A606-562BCA026DC1}" presName="Name0" presStyleCnt="0">
        <dgm:presLayoutVars>
          <dgm:chMax val="7"/>
          <dgm:chPref val="7"/>
          <dgm:dir/>
        </dgm:presLayoutVars>
      </dgm:prSet>
      <dgm:spPr/>
      <dgm:t>
        <a:bodyPr/>
        <a:lstStyle/>
        <a:p>
          <a:endParaRPr lang="en-IN"/>
        </a:p>
      </dgm:t>
    </dgm:pt>
    <dgm:pt modelId="{65854C14-847C-464C-A7DC-8B0C40974900}" type="pres">
      <dgm:prSet presAssocID="{8AA20905-3954-474B-A606-562BCA026DC1}" presName="Name1" presStyleCnt="0"/>
      <dgm:spPr/>
    </dgm:pt>
    <dgm:pt modelId="{564E766F-CE6C-42AD-B433-95B0CC465059}" type="pres">
      <dgm:prSet presAssocID="{8AA20905-3954-474B-A606-562BCA026DC1}" presName="cycle" presStyleCnt="0"/>
      <dgm:spPr/>
    </dgm:pt>
    <dgm:pt modelId="{7D541B69-8E19-4B72-9BD0-24F0B9790110}" type="pres">
      <dgm:prSet presAssocID="{8AA20905-3954-474B-A606-562BCA026DC1}" presName="srcNode" presStyleLbl="node1" presStyleIdx="0" presStyleCnt="5"/>
      <dgm:spPr/>
    </dgm:pt>
    <dgm:pt modelId="{CA68BBDE-60EF-4E41-AB7E-20ADDD22B47E}" type="pres">
      <dgm:prSet presAssocID="{8AA20905-3954-474B-A606-562BCA026DC1}" presName="conn" presStyleLbl="parChTrans1D2" presStyleIdx="0" presStyleCnt="1"/>
      <dgm:spPr/>
      <dgm:t>
        <a:bodyPr/>
        <a:lstStyle/>
        <a:p>
          <a:endParaRPr lang="en-IN"/>
        </a:p>
      </dgm:t>
    </dgm:pt>
    <dgm:pt modelId="{CEDA50CC-A687-41C8-82C7-A539A8DDAE67}" type="pres">
      <dgm:prSet presAssocID="{8AA20905-3954-474B-A606-562BCA026DC1}" presName="extraNode" presStyleLbl="node1" presStyleIdx="0" presStyleCnt="5"/>
      <dgm:spPr/>
    </dgm:pt>
    <dgm:pt modelId="{D2A4AD57-C989-4E5B-8E5D-FA535EEDFD20}" type="pres">
      <dgm:prSet presAssocID="{8AA20905-3954-474B-A606-562BCA026DC1}" presName="dstNode" presStyleLbl="node1" presStyleIdx="0" presStyleCnt="5"/>
      <dgm:spPr/>
    </dgm:pt>
    <dgm:pt modelId="{BEC5B515-E642-4F89-9031-FB5629EE6C06}" type="pres">
      <dgm:prSet presAssocID="{DC13AB6D-DEA2-4CBB-AC69-1EF1A6AD1512}" presName="text_1" presStyleLbl="node1" presStyleIdx="0" presStyleCnt="5" custScaleY="118635">
        <dgm:presLayoutVars>
          <dgm:bulletEnabled val="1"/>
        </dgm:presLayoutVars>
      </dgm:prSet>
      <dgm:spPr/>
      <dgm:t>
        <a:bodyPr/>
        <a:lstStyle/>
        <a:p>
          <a:endParaRPr lang="en-IN"/>
        </a:p>
      </dgm:t>
    </dgm:pt>
    <dgm:pt modelId="{33250EE4-69E5-42A9-A844-6F9AE574AD4F}" type="pres">
      <dgm:prSet presAssocID="{DC13AB6D-DEA2-4CBB-AC69-1EF1A6AD1512}" presName="accent_1" presStyleCnt="0"/>
      <dgm:spPr/>
    </dgm:pt>
    <dgm:pt modelId="{6BCBF87E-EC42-4E04-8681-9E08CC56DDF0}" type="pres">
      <dgm:prSet presAssocID="{DC13AB6D-DEA2-4CBB-AC69-1EF1A6AD1512}" presName="accentRepeatNode" presStyleLbl="solidFgAcc1" presStyleIdx="0" presStyleCnt="5"/>
      <dgm:spPr/>
    </dgm:pt>
    <dgm:pt modelId="{44647B6A-BB04-4C42-A932-42E2D89A33FC}" type="pres">
      <dgm:prSet presAssocID="{0E700AFB-A095-4EDB-9CD6-43527CA3CF03}" presName="text_2" presStyleLbl="node1" presStyleIdx="1" presStyleCnt="5">
        <dgm:presLayoutVars>
          <dgm:bulletEnabled val="1"/>
        </dgm:presLayoutVars>
      </dgm:prSet>
      <dgm:spPr/>
      <dgm:t>
        <a:bodyPr/>
        <a:lstStyle/>
        <a:p>
          <a:endParaRPr lang="en-IN"/>
        </a:p>
      </dgm:t>
    </dgm:pt>
    <dgm:pt modelId="{7A04A1DE-5CC2-42AB-A5C7-03AE5B0645B2}" type="pres">
      <dgm:prSet presAssocID="{0E700AFB-A095-4EDB-9CD6-43527CA3CF03}" presName="accent_2" presStyleCnt="0"/>
      <dgm:spPr/>
    </dgm:pt>
    <dgm:pt modelId="{834352B1-FA77-4369-B1A2-2BB1B3A5B448}" type="pres">
      <dgm:prSet presAssocID="{0E700AFB-A095-4EDB-9CD6-43527CA3CF03}" presName="accentRepeatNode" presStyleLbl="solidFgAcc1" presStyleIdx="1" presStyleCnt="5"/>
      <dgm:spPr/>
    </dgm:pt>
    <dgm:pt modelId="{594831A5-0969-4948-8090-A7BB740255C3}" type="pres">
      <dgm:prSet presAssocID="{A44921D7-60B3-4817-8E42-02E099B7AC8D}" presName="text_3" presStyleLbl="node1" presStyleIdx="2" presStyleCnt="5">
        <dgm:presLayoutVars>
          <dgm:bulletEnabled val="1"/>
        </dgm:presLayoutVars>
      </dgm:prSet>
      <dgm:spPr/>
      <dgm:t>
        <a:bodyPr/>
        <a:lstStyle/>
        <a:p>
          <a:endParaRPr lang="en-IN"/>
        </a:p>
      </dgm:t>
    </dgm:pt>
    <dgm:pt modelId="{0D7F91CD-4977-405B-9603-AE3615939BF5}" type="pres">
      <dgm:prSet presAssocID="{A44921D7-60B3-4817-8E42-02E099B7AC8D}" presName="accent_3" presStyleCnt="0"/>
      <dgm:spPr/>
    </dgm:pt>
    <dgm:pt modelId="{225AACD6-CB0B-4B33-9CC6-05C78915505E}" type="pres">
      <dgm:prSet presAssocID="{A44921D7-60B3-4817-8E42-02E099B7AC8D}" presName="accentRepeatNode" presStyleLbl="solidFgAcc1" presStyleIdx="2" presStyleCnt="5"/>
      <dgm:spPr/>
    </dgm:pt>
    <dgm:pt modelId="{CE52050A-1E89-4A89-B5EE-D7A62325878C}" type="pres">
      <dgm:prSet presAssocID="{86F124C0-FD11-4530-9713-F4428CAC3814}" presName="text_4" presStyleLbl="node1" presStyleIdx="3" presStyleCnt="5">
        <dgm:presLayoutVars>
          <dgm:bulletEnabled val="1"/>
        </dgm:presLayoutVars>
      </dgm:prSet>
      <dgm:spPr/>
      <dgm:t>
        <a:bodyPr/>
        <a:lstStyle/>
        <a:p>
          <a:endParaRPr lang="en-IN"/>
        </a:p>
      </dgm:t>
    </dgm:pt>
    <dgm:pt modelId="{60BE30C5-257B-4B51-8EDB-B876ADF7DD1A}" type="pres">
      <dgm:prSet presAssocID="{86F124C0-FD11-4530-9713-F4428CAC3814}" presName="accent_4" presStyleCnt="0"/>
      <dgm:spPr/>
    </dgm:pt>
    <dgm:pt modelId="{AD2CE542-22E2-4AD5-9675-6021829F3B2E}" type="pres">
      <dgm:prSet presAssocID="{86F124C0-FD11-4530-9713-F4428CAC3814}" presName="accentRepeatNode" presStyleLbl="solidFgAcc1" presStyleIdx="3" presStyleCnt="5"/>
      <dgm:spPr/>
    </dgm:pt>
    <dgm:pt modelId="{17A9520A-6263-4009-8970-411213B3DED4}" type="pres">
      <dgm:prSet presAssocID="{205E3E8A-6FC7-4B36-8144-D8DE4AFDCA94}" presName="text_5" presStyleLbl="node1" presStyleIdx="4" presStyleCnt="5" custScaleY="126931">
        <dgm:presLayoutVars>
          <dgm:bulletEnabled val="1"/>
        </dgm:presLayoutVars>
      </dgm:prSet>
      <dgm:spPr/>
      <dgm:t>
        <a:bodyPr/>
        <a:lstStyle/>
        <a:p>
          <a:endParaRPr lang="en-IN"/>
        </a:p>
      </dgm:t>
    </dgm:pt>
    <dgm:pt modelId="{02A86AB4-E711-44F7-ACA7-1C4794E553B5}" type="pres">
      <dgm:prSet presAssocID="{205E3E8A-6FC7-4B36-8144-D8DE4AFDCA94}" presName="accent_5" presStyleCnt="0"/>
      <dgm:spPr/>
    </dgm:pt>
    <dgm:pt modelId="{B0BDA88D-C7DB-4025-9AC4-7CAD8FE98DCA}" type="pres">
      <dgm:prSet presAssocID="{205E3E8A-6FC7-4B36-8144-D8DE4AFDCA94}" presName="accentRepeatNode" presStyleLbl="solidFgAcc1" presStyleIdx="4" presStyleCnt="5"/>
      <dgm:spPr/>
    </dgm:pt>
  </dgm:ptLst>
  <dgm:cxnLst>
    <dgm:cxn modelId="{3567954A-D472-4CB8-BD29-849EF0BE69A9}" type="presOf" srcId="{0E700AFB-A095-4EDB-9CD6-43527CA3CF03}" destId="{44647B6A-BB04-4C42-A932-42E2D89A33FC}" srcOrd="0" destOrd="0" presId="urn:microsoft.com/office/officeart/2008/layout/VerticalCurvedList"/>
    <dgm:cxn modelId="{011A57F9-7624-47C3-BD10-0DCD94097FB0}" type="presOf" srcId="{DC13AB6D-DEA2-4CBB-AC69-1EF1A6AD1512}" destId="{BEC5B515-E642-4F89-9031-FB5629EE6C06}" srcOrd="0" destOrd="0" presId="urn:microsoft.com/office/officeart/2008/layout/VerticalCurvedList"/>
    <dgm:cxn modelId="{5BFFA06D-9E12-410E-9A3D-92C0240D4B9F}" srcId="{8AA20905-3954-474B-A606-562BCA026DC1}" destId="{A44921D7-60B3-4817-8E42-02E099B7AC8D}" srcOrd="2" destOrd="0" parTransId="{B26E403C-9CF6-4FAF-89C5-5056232CADFF}" sibTransId="{EFDDCC2A-36C3-4593-8461-0361D727F7D3}"/>
    <dgm:cxn modelId="{71E39391-C40C-4367-9917-C3E2361C2C43}" type="presOf" srcId="{9C64CC83-643C-4E12-8F97-BC19DC031190}" destId="{CA68BBDE-60EF-4E41-AB7E-20ADDD22B47E}" srcOrd="0" destOrd="0" presId="urn:microsoft.com/office/officeart/2008/layout/VerticalCurvedList"/>
    <dgm:cxn modelId="{E0A7FDC3-671E-4D70-BCED-FD7697ED313A}" type="presOf" srcId="{86F124C0-FD11-4530-9713-F4428CAC3814}" destId="{CE52050A-1E89-4A89-B5EE-D7A62325878C}" srcOrd="0" destOrd="0" presId="urn:microsoft.com/office/officeart/2008/layout/VerticalCurvedList"/>
    <dgm:cxn modelId="{97FC72A2-01DB-4314-84A5-522E428152C4}" srcId="{8AA20905-3954-474B-A606-562BCA026DC1}" destId="{86F124C0-FD11-4530-9713-F4428CAC3814}" srcOrd="3" destOrd="0" parTransId="{ADDEB167-A94D-48F4-8A6D-31E0B57C441F}" sibTransId="{B2951843-5203-45C3-8832-AD542772F2CA}"/>
    <dgm:cxn modelId="{4B888393-351D-4489-90C9-5A68061AB236}" srcId="{8AA20905-3954-474B-A606-562BCA026DC1}" destId="{DC13AB6D-DEA2-4CBB-AC69-1EF1A6AD1512}" srcOrd="0" destOrd="0" parTransId="{2C752582-D9FF-4E04-A92F-827DB4BB5C48}" sibTransId="{9C64CC83-643C-4E12-8F97-BC19DC031190}"/>
    <dgm:cxn modelId="{408406AB-10A0-4839-A4D0-8426199EF27B}" type="presOf" srcId="{A44921D7-60B3-4817-8E42-02E099B7AC8D}" destId="{594831A5-0969-4948-8090-A7BB740255C3}" srcOrd="0" destOrd="0" presId="urn:microsoft.com/office/officeart/2008/layout/VerticalCurvedList"/>
    <dgm:cxn modelId="{41EB9801-ED60-4893-BE5B-D43C74A5E13D}" type="presOf" srcId="{205E3E8A-6FC7-4B36-8144-D8DE4AFDCA94}" destId="{17A9520A-6263-4009-8970-411213B3DED4}" srcOrd="0" destOrd="0" presId="urn:microsoft.com/office/officeart/2008/layout/VerticalCurvedList"/>
    <dgm:cxn modelId="{7C01E97C-7698-4CC3-A526-871BF2C1346F}" type="presOf" srcId="{8AA20905-3954-474B-A606-562BCA026DC1}" destId="{FEDEC84B-8EEC-4D27-93A0-94EF4058BCCB}" srcOrd="0" destOrd="0" presId="urn:microsoft.com/office/officeart/2008/layout/VerticalCurvedList"/>
    <dgm:cxn modelId="{27F45264-FAD1-4371-80D8-9EE5274AAA1A}" srcId="{8AA20905-3954-474B-A606-562BCA026DC1}" destId="{205E3E8A-6FC7-4B36-8144-D8DE4AFDCA94}" srcOrd="4" destOrd="0" parTransId="{C0919F6F-088A-402E-9CAF-2854E9E75C4D}" sibTransId="{716B9172-F89C-4A5C-B829-58CD64CA8BD9}"/>
    <dgm:cxn modelId="{BA17B902-5A2E-44E7-B867-708B4FF5D4A9}" srcId="{8AA20905-3954-474B-A606-562BCA026DC1}" destId="{0E700AFB-A095-4EDB-9CD6-43527CA3CF03}" srcOrd="1" destOrd="0" parTransId="{4E492A33-5B70-4EFC-A438-1A0180BF629F}" sibTransId="{9E29F842-C665-4D13-A95D-386B6DB3ECB6}"/>
    <dgm:cxn modelId="{18A6594B-ECF1-493B-B51E-01F05CF51D86}" type="presParOf" srcId="{FEDEC84B-8EEC-4D27-93A0-94EF4058BCCB}" destId="{65854C14-847C-464C-A7DC-8B0C40974900}" srcOrd="0" destOrd="0" presId="urn:microsoft.com/office/officeart/2008/layout/VerticalCurvedList"/>
    <dgm:cxn modelId="{83364063-5E26-40CA-A37A-6EB762E64545}" type="presParOf" srcId="{65854C14-847C-464C-A7DC-8B0C40974900}" destId="{564E766F-CE6C-42AD-B433-95B0CC465059}" srcOrd="0" destOrd="0" presId="urn:microsoft.com/office/officeart/2008/layout/VerticalCurvedList"/>
    <dgm:cxn modelId="{3E43BAA7-A18A-4D3E-8AA0-68EDE32069A9}" type="presParOf" srcId="{564E766F-CE6C-42AD-B433-95B0CC465059}" destId="{7D541B69-8E19-4B72-9BD0-24F0B9790110}" srcOrd="0" destOrd="0" presId="urn:microsoft.com/office/officeart/2008/layout/VerticalCurvedList"/>
    <dgm:cxn modelId="{C63333D2-E4AA-4D62-BB07-6422C2FE87DB}" type="presParOf" srcId="{564E766F-CE6C-42AD-B433-95B0CC465059}" destId="{CA68BBDE-60EF-4E41-AB7E-20ADDD22B47E}" srcOrd="1" destOrd="0" presId="urn:microsoft.com/office/officeart/2008/layout/VerticalCurvedList"/>
    <dgm:cxn modelId="{326CC27E-0D55-42C4-9113-1AC76ACB0496}" type="presParOf" srcId="{564E766F-CE6C-42AD-B433-95B0CC465059}" destId="{CEDA50CC-A687-41C8-82C7-A539A8DDAE67}" srcOrd="2" destOrd="0" presId="urn:microsoft.com/office/officeart/2008/layout/VerticalCurvedList"/>
    <dgm:cxn modelId="{B9FFAF63-2EFC-46EE-9291-4DE602FCF00A}" type="presParOf" srcId="{564E766F-CE6C-42AD-B433-95B0CC465059}" destId="{D2A4AD57-C989-4E5B-8E5D-FA535EEDFD20}" srcOrd="3" destOrd="0" presId="urn:microsoft.com/office/officeart/2008/layout/VerticalCurvedList"/>
    <dgm:cxn modelId="{74D18AD4-8FE2-4297-AB94-4585ACAB2812}" type="presParOf" srcId="{65854C14-847C-464C-A7DC-8B0C40974900}" destId="{BEC5B515-E642-4F89-9031-FB5629EE6C06}" srcOrd="1" destOrd="0" presId="urn:microsoft.com/office/officeart/2008/layout/VerticalCurvedList"/>
    <dgm:cxn modelId="{D93FCEA3-9051-4A28-B518-3D69D2192EEA}" type="presParOf" srcId="{65854C14-847C-464C-A7DC-8B0C40974900}" destId="{33250EE4-69E5-42A9-A844-6F9AE574AD4F}" srcOrd="2" destOrd="0" presId="urn:microsoft.com/office/officeart/2008/layout/VerticalCurvedList"/>
    <dgm:cxn modelId="{DE4A5C51-B6A8-42F6-BCB8-6A3CB1DF8D7B}" type="presParOf" srcId="{33250EE4-69E5-42A9-A844-6F9AE574AD4F}" destId="{6BCBF87E-EC42-4E04-8681-9E08CC56DDF0}" srcOrd="0" destOrd="0" presId="urn:microsoft.com/office/officeart/2008/layout/VerticalCurvedList"/>
    <dgm:cxn modelId="{29A9D4B0-7D4C-49EC-88AA-1307F23FCD7D}" type="presParOf" srcId="{65854C14-847C-464C-A7DC-8B0C40974900}" destId="{44647B6A-BB04-4C42-A932-42E2D89A33FC}" srcOrd="3" destOrd="0" presId="urn:microsoft.com/office/officeart/2008/layout/VerticalCurvedList"/>
    <dgm:cxn modelId="{3E8E710B-EEAC-42E6-BBF6-D4E5020E500B}" type="presParOf" srcId="{65854C14-847C-464C-A7DC-8B0C40974900}" destId="{7A04A1DE-5CC2-42AB-A5C7-03AE5B0645B2}" srcOrd="4" destOrd="0" presId="urn:microsoft.com/office/officeart/2008/layout/VerticalCurvedList"/>
    <dgm:cxn modelId="{DB0E531A-DD16-4C29-AAA3-3963C205B853}" type="presParOf" srcId="{7A04A1DE-5CC2-42AB-A5C7-03AE5B0645B2}" destId="{834352B1-FA77-4369-B1A2-2BB1B3A5B448}" srcOrd="0" destOrd="0" presId="urn:microsoft.com/office/officeart/2008/layout/VerticalCurvedList"/>
    <dgm:cxn modelId="{D95F67FD-C310-4DA4-A255-888B6E2FEECE}" type="presParOf" srcId="{65854C14-847C-464C-A7DC-8B0C40974900}" destId="{594831A5-0969-4948-8090-A7BB740255C3}" srcOrd="5" destOrd="0" presId="urn:microsoft.com/office/officeart/2008/layout/VerticalCurvedList"/>
    <dgm:cxn modelId="{AA84BF0D-2597-46C7-AF3E-F3727C988E92}" type="presParOf" srcId="{65854C14-847C-464C-A7DC-8B0C40974900}" destId="{0D7F91CD-4977-405B-9603-AE3615939BF5}" srcOrd="6" destOrd="0" presId="urn:microsoft.com/office/officeart/2008/layout/VerticalCurvedList"/>
    <dgm:cxn modelId="{7554B189-0B9B-4F7B-AFED-43ED2D401884}" type="presParOf" srcId="{0D7F91CD-4977-405B-9603-AE3615939BF5}" destId="{225AACD6-CB0B-4B33-9CC6-05C78915505E}" srcOrd="0" destOrd="0" presId="urn:microsoft.com/office/officeart/2008/layout/VerticalCurvedList"/>
    <dgm:cxn modelId="{4C4D7632-7153-4C2F-8CC6-E5DC5F805420}" type="presParOf" srcId="{65854C14-847C-464C-A7DC-8B0C40974900}" destId="{CE52050A-1E89-4A89-B5EE-D7A62325878C}" srcOrd="7" destOrd="0" presId="urn:microsoft.com/office/officeart/2008/layout/VerticalCurvedList"/>
    <dgm:cxn modelId="{06CE5149-036B-4E8D-8059-8001E04AC7EB}" type="presParOf" srcId="{65854C14-847C-464C-A7DC-8B0C40974900}" destId="{60BE30C5-257B-4B51-8EDB-B876ADF7DD1A}" srcOrd="8" destOrd="0" presId="urn:microsoft.com/office/officeart/2008/layout/VerticalCurvedList"/>
    <dgm:cxn modelId="{9C6F9F60-6813-401E-ABF7-6BCAEFE43A1C}" type="presParOf" srcId="{60BE30C5-257B-4B51-8EDB-B876ADF7DD1A}" destId="{AD2CE542-22E2-4AD5-9675-6021829F3B2E}" srcOrd="0" destOrd="0" presId="urn:microsoft.com/office/officeart/2008/layout/VerticalCurvedList"/>
    <dgm:cxn modelId="{E81DD739-B35B-4C90-B9A6-0D3292DD1E56}" type="presParOf" srcId="{65854C14-847C-464C-A7DC-8B0C40974900}" destId="{17A9520A-6263-4009-8970-411213B3DED4}" srcOrd="9" destOrd="0" presId="urn:microsoft.com/office/officeart/2008/layout/VerticalCurvedList"/>
    <dgm:cxn modelId="{C3D250D2-2D3C-4473-ACA3-AA4730287F01}" type="presParOf" srcId="{65854C14-847C-464C-A7DC-8B0C40974900}" destId="{02A86AB4-E711-44F7-ACA7-1C4794E553B5}" srcOrd="10" destOrd="0" presId="urn:microsoft.com/office/officeart/2008/layout/VerticalCurvedList"/>
    <dgm:cxn modelId="{6B36FB2A-8704-475F-A1D2-0E492D609150}" type="presParOf" srcId="{02A86AB4-E711-44F7-ACA7-1C4794E553B5}" destId="{B0BDA88D-C7DB-4025-9AC4-7CAD8FE98DCA}"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5C52D-F711-4203-B34D-D004459F944B}">
      <dsp:nvSpPr>
        <dsp:cNvPr id="0" name=""/>
        <dsp:cNvSpPr/>
      </dsp:nvSpPr>
      <dsp:spPr>
        <a:xfrm rot="5400000">
          <a:off x="1243686" y="898919"/>
          <a:ext cx="1551122" cy="258103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726F4A-29F9-4344-8CAD-B90CE3AB924B}">
      <dsp:nvSpPr>
        <dsp:cNvPr id="0" name=""/>
        <dsp:cNvSpPr/>
      </dsp:nvSpPr>
      <dsp:spPr>
        <a:xfrm>
          <a:off x="984765" y="1670092"/>
          <a:ext cx="2330171" cy="2042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defRPr cap="all"/>
          </a:pPr>
          <a:r>
            <a:rPr lang="en-IN" sz="1100" b="1" kern="1200" cap="none" baseline="0" dirty="0">
              <a:latin typeface="Times New Roman" panose="02020603050405020304" pitchFamily="18" charset="0"/>
              <a:cs typeface="Times New Roman" panose="02020603050405020304" pitchFamily="18" charset="0"/>
            </a:rPr>
            <a:t>About Us</a:t>
          </a:r>
        </a:p>
        <a:p>
          <a:pPr marL="0" lvl="0" indent="0" algn="l" defTabSz="488950">
            <a:lnSpc>
              <a:spcPct val="90000"/>
            </a:lnSpc>
            <a:spcBef>
              <a:spcPct val="0"/>
            </a:spcBef>
            <a:spcAft>
              <a:spcPct val="35000"/>
            </a:spcAft>
            <a:buNone/>
            <a:defRPr cap="all"/>
          </a:pPr>
          <a:endParaRPr lang="en-IN" sz="1100" b="1" kern="1200" cap="none" baseline="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ARTS Ltd. is a major technology, engineering, edifice, builds and Operates privately financed Public Transit business. ARTS Ltd. addresses critical needs in key sectors like Roads, Metro Rail, Bus Rapid Transit systems &amp; Personal Rapid Transit Systems. </a:t>
          </a:r>
        </a:p>
      </dsp:txBody>
      <dsp:txXfrm>
        <a:off x="984765" y="1670092"/>
        <a:ext cx="2330171" cy="2042532"/>
      </dsp:txXfrm>
    </dsp:sp>
    <dsp:sp modelId="{84BF2194-96EE-4A98-852C-1154789CF59B}">
      <dsp:nvSpPr>
        <dsp:cNvPr id="0" name=""/>
        <dsp:cNvSpPr/>
      </dsp:nvSpPr>
      <dsp:spPr>
        <a:xfrm>
          <a:off x="2875281" y="708901"/>
          <a:ext cx="439655" cy="439655"/>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2D85E3-8441-4C01-B5E3-7A55E05F4A12}">
      <dsp:nvSpPr>
        <dsp:cNvPr id="0" name=""/>
        <dsp:cNvSpPr/>
      </dsp:nvSpPr>
      <dsp:spPr>
        <a:xfrm rot="5400000">
          <a:off x="4096271" y="193044"/>
          <a:ext cx="1551122" cy="258103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812932-D32C-43C6-BD16-74BE61489BCF}">
      <dsp:nvSpPr>
        <dsp:cNvPr id="0" name=""/>
        <dsp:cNvSpPr/>
      </dsp:nvSpPr>
      <dsp:spPr>
        <a:xfrm>
          <a:off x="3837350" y="964217"/>
          <a:ext cx="2330171" cy="2042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cap="all"/>
          </a:pPr>
          <a:r>
            <a:rPr lang="en-IN" sz="1200" b="1" kern="1200" cap="none" baseline="0" dirty="0">
              <a:latin typeface="Times New Roman" panose="02020603050405020304" pitchFamily="18" charset="0"/>
              <a:cs typeface="Times New Roman" panose="02020603050405020304" pitchFamily="18" charset="0"/>
            </a:rPr>
            <a:t>Vision</a:t>
          </a:r>
        </a:p>
        <a:p>
          <a:pPr marL="0" lvl="0" indent="0" algn="l" defTabSz="533400">
            <a:lnSpc>
              <a:spcPct val="90000"/>
            </a:lnSpc>
            <a:spcBef>
              <a:spcPct val="0"/>
            </a:spcBef>
            <a:spcAft>
              <a:spcPct val="35000"/>
            </a:spcAft>
            <a:buNone/>
          </a:pPr>
          <a:endParaRPr lang="en-IN" sz="1200" kern="1200" cap="none" baseline="0" dirty="0">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To have a workable, efficient, safe and internationally comparable quality of Road’s, Metro Rails and Rapid transit systems infrastructure in particular to achieve enhanced connectivity, Agility and quick mobility to a level which accelerate socio-economic development</a:t>
          </a:r>
          <a:endParaRPr lang="en-US" sz="1200" kern="1200" dirty="0">
            <a:latin typeface="Times New Roman" panose="02020603050405020304" pitchFamily="18" charset="0"/>
            <a:cs typeface="Times New Roman" panose="02020603050405020304" pitchFamily="18" charset="0"/>
          </a:endParaRPr>
        </a:p>
      </dsp:txBody>
      <dsp:txXfrm>
        <a:off x="3837350" y="964217"/>
        <a:ext cx="2330171" cy="2042532"/>
      </dsp:txXfrm>
    </dsp:sp>
    <dsp:sp modelId="{54A9ED99-5813-4B95-B223-B2BCEFF4BCC1}">
      <dsp:nvSpPr>
        <dsp:cNvPr id="0" name=""/>
        <dsp:cNvSpPr/>
      </dsp:nvSpPr>
      <dsp:spPr>
        <a:xfrm>
          <a:off x="5727866" y="3026"/>
          <a:ext cx="439655" cy="439655"/>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996EBE-EE8C-46F3-9A4B-56820B6FCB00}">
      <dsp:nvSpPr>
        <dsp:cNvPr id="0" name=""/>
        <dsp:cNvSpPr/>
      </dsp:nvSpPr>
      <dsp:spPr>
        <a:xfrm rot="5400000">
          <a:off x="6948856" y="-512830"/>
          <a:ext cx="1551122" cy="2581033"/>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B2E0F-24A5-4804-8A3F-7EE6C78802F2}">
      <dsp:nvSpPr>
        <dsp:cNvPr id="0" name=""/>
        <dsp:cNvSpPr/>
      </dsp:nvSpPr>
      <dsp:spPr>
        <a:xfrm>
          <a:off x="6689935" y="258342"/>
          <a:ext cx="2330171" cy="2042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defRPr cap="all"/>
          </a:pPr>
          <a:r>
            <a:rPr lang="en-IN" sz="1200" b="1" kern="1200" cap="none" baseline="0" dirty="0">
              <a:latin typeface="Times New Roman" panose="02020603050405020304" pitchFamily="18" charset="0"/>
              <a:cs typeface="Times New Roman" panose="02020603050405020304" pitchFamily="18" charset="0"/>
            </a:rPr>
            <a:t>Mission</a:t>
          </a:r>
        </a:p>
        <a:p>
          <a:pPr marL="0" lvl="0" indent="0" algn="l" defTabSz="533400">
            <a:lnSpc>
              <a:spcPct val="90000"/>
            </a:lnSpc>
            <a:spcBef>
              <a:spcPct val="0"/>
            </a:spcBef>
            <a:spcAft>
              <a:spcPct val="35000"/>
            </a:spcAft>
            <a:buNone/>
            <a:defRPr cap="all"/>
          </a:pPr>
          <a:endParaRPr lang="en-IN" sz="1200" b="0" kern="1200" cap="none" baseline="0" dirty="0">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None/>
            <a:defRPr cap="all"/>
          </a:pPr>
          <a:r>
            <a:rPr lang="en-IN" sz="1200" b="0" kern="1200" cap="none" baseline="0" dirty="0">
              <a:latin typeface="Times New Roman" panose="02020603050405020304" pitchFamily="18" charset="0"/>
              <a:cs typeface="Times New Roman" panose="02020603050405020304" pitchFamily="18" charset="0"/>
            </a:rPr>
            <a:t>To benefit the province by providing a sustainable system of pioneering, affordable, reliable and safe mobility options that enhances the quality of life and stimulates economic development </a:t>
          </a:r>
        </a:p>
        <a:p>
          <a:pPr marL="0" lvl="0" indent="0" algn="l" defTabSz="533400">
            <a:lnSpc>
              <a:spcPct val="90000"/>
            </a:lnSpc>
            <a:spcBef>
              <a:spcPct val="0"/>
            </a:spcBef>
            <a:spcAft>
              <a:spcPct val="35000"/>
            </a:spcAft>
            <a:buNone/>
            <a:defRPr cap="all"/>
          </a:pPr>
          <a:endParaRPr lang="en-IN" sz="1200" b="0" kern="1200" cap="none" baseline="0" dirty="0">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None/>
            <a:defRPr cap="all"/>
          </a:pPr>
          <a:endParaRPr lang="en-US" sz="2600" b="0" kern="1200" cap="none" baseline="0" dirty="0">
            <a:latin typeface="Times New Roman" panose="02020603050405020304" pitchFamily="18" charset="0"/>
            <a:cs typeface="Times New Roman" panose="02020603050405020304" pitchFamily="18" charset="0"/>
          </a:endParaRPr>
        </a:p>
      </dsp:txBody>
      <dsp:txXfrm>
        <a:off x="6689935" y="258342"/>
        <a:ext cx="2330171" cy="2042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8BBDE-60EF-4E41-AB7E-20ADDD22B47E}">
      <dsp:nvSpPr>
        <dsp:cNvPr id="0" name=""/>
        <dsp:cNvSpPr/>
      </dsp:nvSpPr>
      <dsp:spPr>
        <a:xfrm>
          <a:off x="-5190630" y="-795060"/>
          <a:ext cx="6181171" cy="6181171"/>
        </a:xfrm>
        <a:prstGeom prst="blockArc">
          <a:avLst>
            <a:gd name="adj1" fmla="val 18900000"/>
            <a:gd name="adj2" fmla="val 2700000"/>
            <a:gd name="adj3" fmla="val 34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C5B515-E642-4F89-9031-FB5629EE6C06}">
      <dsp:nvSpPr>
        <dsp:cNvPr id="0" name=""/>
        <dsp:cNvSpPr/>
      </dsp:nvSpPr>
      <dsp:spPr>
        <a:xfrm>
          <a:off x="433240" y="233360"/>
          <a:ext cx="8399598" cy="681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664" tIns="30480" rIns="30480" bIns="30480" numCol="1" spcCol="1270" anchor="ctr" anchorCtr="0">
          <a:noAutofit/>
        </a:bodyPr>
        <a:lstStyle/>
        <a:p>
          <a:pPr marL="0" lvl="0" indent="0" algn="l" defTabSz="533400">
            <a:lnSpc>
              <a:spcPct val="90000"/>
            </a:lnSpc>
            <a:spcBef>
              <a:spcPct val="0"/>
            </a:spcBef>
            <a:spcAft>
              <a:spcPct val="35000"/>
            </a:spcAft>
            <a:buNone/>
          </a:pPr>
          <a:r>
            <a:rPr lang="en-IN" sz="1200" b="0" kern="1200" dirty="0">
              <a:latin typeface="Times New Roman" panose="02020603050405020304" pitchFamily="18" charset="0"/>
              <a:cs typeface="Times New Roman" panose="02020603050405020304" pitchFamily="18" charset="0"/>
            </a:rPr>
            <a:t>Ownership - It means not waiting for others to act, and caring about the outcome. It is being accountable for the results of your actions.  Taking ownership shows others that they can trust you to do the   right thing</a:t>
          </a:r>
          <a:endParaRPr lang="en-IN" sz="1200" b="0" kern="1200" cap="none" baseline="0" dirty="0">
            <a:latin typeface="Times New Roman" panose="02020603050405020304" pitchFamily="18" charset="0"/>
            <a:cs typeface="Times New Roman" panose="02020603050405020304" pitchFamily="18" charset="0"/>
          </a:endParaRPr>
        </a:p>
      </dsp:txBody>
      <dsp:txXfrm>
        <a:off x="433240" y="233360"/>
        <a:ext cx="8399598" cy="681041"/>
      </dsp:txXfrm>
    </dsp:sp>
    <dsp:sp modelId="{6BCBF87E-EC42-4E04-8681-9E08CC56DDF0}">
      <dsp:nvSpPr>
        <dsp:cNvPr id="0" name=""/>
        <dsp:cNvSpPr/>
      </dsp:nvSpPr>
      <dsp:spPr>
        <a:xfrm>
          <a:off x="74450" y="215090"/>
          <a:ext cx="717581" cy="7175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647B6A-BB04-4C42-A932-42E2D89A33FC}">
      <dsp:nvSpPr>
        <dsp:cNvPr id="0" name=""/>
        <dsp:cNvSpPr/>
      </dsp:nvSpPr>
      <dsp:spPr>
        <a:xfrm>
          <a:off x="844598" y="1147670"/>
          <a:ext cx="7988240" cy="5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664" tIns="30480" rIns="30480" bIns="30480" numCol="1" spcCol="1270" anchor="ctr" anchorCtr="0">
          <a:noAutofit/>
        </a:bodyPr>
        <a:lstStyle/>
        <a:p>
          <a:pPr marL="0" lvl="0" indent="0" algn="l" defTabSz="533400">
            <a:lnSpc>
              <a:spcPct val="90000"/>
            </a:lnSpc>
            <a:spcBef>
              <a:spcPct val="0"/>
            </a:spcBef>
            <a:spcAft>
              <a:spcPct val="35000"/>
            </a:spcAft>
            <a:buNone/>
          </a:pPr>
          <a:r>
            <a:rPr lang="en-IN" sz="1200" b="0" kern="1200" dirty="0">
              <a:latin typeface="Times New Roman" panose="02020603050405020304" pitchFamily="18" charset="0"/>
              <a:cs typeface="Times New Roman" panose="02020603050405020304" pitchFamily="18" charset="0"/>
            </a:rPr>
            <a:t>Respect - Treat people with courtesy, politeness, and kindness. Encourage co-workers to express opinions and ideas. Listen to what others have to say before expressing your viewpoint. Never speak over or interrupt another person. Respect Her, Respect Him, Respect your external stakeholders, Respect &amp; Respect. Till you don't give, you don’t get</a:t>
          </a:r>
        </a:p>
      </dsp:txBody>
      <dsp:txXfrm>
        <a:off x="844598" y="1147670"/>
        <a:ext cx="7988240" cy="574064"/>
      </dsp:txXfrm>
    </dsp:sp>
    <dsp:sp modelId="{834352B1-FA77-4369-B1A2-2BB1B3A5B448}">
      <dsp:nvSpPr>
        <dsp:cNvPr id="0" name=""/>
        <dsp:cNvSpPr/>
      </dsp:nvSpPr>
      <dsp:spPr>
        <a:xfrm>
          <a:off x="485808" y="1075912"/>
          <a:ext cx="717581" cy="7175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4831A5-0969-4948-8090-A7BB740255C3}">
      <dsp:nvSpPr>
        <dsp:cNvPr id="0" name=""/>
        <dsp:cNvSpPr/>
      </dsp:nvSpPr>
      <dsp:spPr>
        <a:xfrm>
          <a:off x="970852" y="2008492"/>
          <a:ext cx="7861986" cy="5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664" tIns="30480" rIns="30480" bIns="3048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 </a:t>
          </a:r>
          <a:r>
            <a:rPr lang="en-IN" sz="1200" b="0" u="none" kern="1200" dirty="0">
              <a:latin typeface="Times New Roman" panose="02020603050405020304" pitchFamily="18" charset="0"/>
              <a:cs typeface="Times New Roman" panose="02020603050405020304" pitchFamily="18" charset="0"/>
            </a:rPr>
            <a:t>Beyond the Boundaries </a:t>
          </a:r>
          <a:r>
            <a:rPr lang="en-IN" sz="1200" b="0" kern="1200" dirty="0">
              <a:latin typeface="Times New Roman" panose="02020603050405020304" pitchFamily="18" charset="0"/>
              <a:cs typeface="Times New Roman" panose="02020603050405020304" pitchFamily="18" charset="0"/>
            </a:rPr>
            <a:t>- The quality of being infinite, without bound or limit</a:t>
          </a:r>
        </a:p>
      </dsp:txBody>
      <dsp:txXfrm>
        <a:off x="970852" y="2008492"/>
        <a:ext cx="7861986" cy="574064"/>
      </dsp:txXfrm>
    </dsp:sp>
    <dsp:sp modelId="{225AACD6-CB0B-4B33-9CC6-05C78915505E}">
      <dsp:nvSpPr>
        <dsp:cNvPr id="0" name=""/>
        <dsp:cNvSpPr/>
      </dsp:nvSpPr>
      <dsp:spPr>
        <a:xfrm>
          <a:off x="612062" y="1936734"/>
          <a:ext cx="717581" cy="7175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52050A-1E89-4A89-B5EE-D7A62325878C}">
      <dsp:nvSpPr>
        <dsp:cNvPr id="0" name=""/>
        <dsp:cNvSpPr/>
      </dsp:nvSpPr>
      <dsp:spPr>
        <a:xfrm>
          <a:off x="844598" y="2869314"/>
          <a:ext cx="7988240" cy="5740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664" tIns="30480" rIns="30480" bIns="30480" numCol="1" spcCol="1270" anchor="ctr" anchorCtr="0">
          <a:noAutofit/>
        </a:bodyPr>
        <a:lstStyle/>
        <a:p>
          <a:pPr marL="0" lvl="0" indent="0" algn="l" defTabSz="533400">
            <a:lnSpc>
              <a:spcPct val="90000"/>
            </a:lnSpc>
            <a:spcBef>
              <a:spcPct val="0"/>
            </a:spcBef>
            <a:spcAft>
              <a:spcPct val="35000"/>
            </a:spcAft>
            <a:buNone/>
          </a:pPr>
          <a:r>
            <a:rPr lang="en-IN" sz="1200" b="0" u="none" kern="1200" dirty="0">
              <a:latin typeface="Times New Roman" panose="02020603050405020304" pitchFamily="18" charset="0"/>
              <a:cs typeface="Times New Roman" panose="02020603050405020304" pitchFamily="18" charset="0"/>
            </a:rPr>
            <a:t>Innovation</a:t>
          </a:r>
          <a:r>
            <a:rPr lang="en-IN" sz="1200" b="0" kern="1200" dirty="0">
              <a:latin typeface="Times New Roman" panose="02020603050405020304" pitchFamily="18" charset="0"/>
              <a:cs typeface="Times New Roman" panose="02020603050405020304" pitchFamily="18" charset="0"/>
            </a:rPr>
            <a:t> - We at ARTS engage everyone throughout the organization in the task of developing and implementing new ways to reach the organization's goals. And everyone indeed includes everyone from the chief executive to frontline workers</a:t>
          </a:r>
        </a:p>
      </dsp:txBody>
      <dsp:txXfrm>
        <a:off x="844598" y="2869314"/>
        <a:ext cx="7988240" cy="574064"/>
      </dsp:txXfrm>
    </dsp:sp>
    <dsp:sp modelId="{AD2CE542-22E2-4AD5-9675-6021829F3B2E}">
      <dsp:nvSpPr>
        <dsp:cNvPr id="0" name=""/>
        <dsp:cNvSpPr/>
      </dsp:nvSpPr>
      <dsp:spPr>
        <a:xfrm>
          <a:off x="485808" y="2797556"/>
          <a:ext cx="717581" cy="7175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A9520A-6263-4009-8970-411213B3DED4}">
      <dsp:nvSpPr>
        <dsp:cNvPr id="0" name=""/>
        <dsp:cNvSpPr/>
      </dsp:nvSpPr>
      <dsp:spPr>
        <a:xfrm>
          <a:off x="433240" y="3652835"/>
          <a:ext cx="8399598" cy="7286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5664" tIns="30480" rIns="30480" bIns="30480" numCol="1" spcCol="1270" anchor="ctr" anchorCtr="0">
          <a:noAutofit/>
        </a:bodyPr>
        <a:lstStyle/>
        <a:p>
          <a:pPr marL="0" lvl="0" indent="0" algn="l" defTabSz="533400">
            <a:lnSpc>
              <a:spcPct val="90000"/>
            </a:lnSpc>
            <a:spcBef>
              <a:spcPct val="0"/>
            </a:spcBef>
            <a:spcAft>
              <a:spcPct val="35000"/>
            </a:spcAft>
            <a:buNone/>
          </a:pPr>
          <a:r>
            <a:rPr lang="en-IN" sz="1200" b="0" u="none" kern="1200" dirty="0">
              <a:latin typeface="Times New Roman" panose="02020603050405020304" pitchFamily="18" charset="0"/>
              <a:cs typeface="Times New Roman" panose="02020603050405020304" pitchFamily="18" charset="0"/>
            </a:rPr>
            <a:t>Trust &amp; Integrity</a:t>
          </a:r>
          <a:r>
            <a:rPr lang="en-IN" sz="1200" b="0" kern="1200" dirty="0">
              <a:latin typeface="Times New Roman" panose="02020603050405020304" pitchFamily="18" charset="0"/>
              <a:cs typeface="Times New Roman" panose="02020603050405020304" pitchFamily="18" charset="0"/>
            </a:rPr>
            <a:t> – We at ARTS ought to demonstrate integrity, honesty and trust, they do not define or understand those terms consistently. The differences in perception make it critical for you to find out more specifically what your managers, colleagues, direct reports, and other key stakeholders are looking for when it comes to honesty, integrity, and trust. “firm belief in the reliability, truth, or ability of someone or something”</a:t>
          </a:r>
        </a:p>
      </dsp:txBody>
      <dsp:txXfrm>
        <a:off x="433240" y="3652835"/>
        <a:ext cx="8399598" cy="728666"/>
      </dsp:txXfrm>
    </dsp:sp>
    <dsp:sp modelId="{B0BDA88D-C7DB-4025-9AC4-7CAD8FE98DCA}">
      <dsp:nvSpPr>
        <dsp:cNvPr id="0" name=""/>
        <dsp:cNvSpPr/>
      </dsp:nvSpPr>
      <dsp:spPr>
        <a:xfrm>
          <a:off x="74450" y="3658378"/>
          <a:ext cx="717581" cy="71758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E50BB7-D89E-44BA-9B16-A0BEFAD531CD}" type="datetimeFigureOut">
              <a:rPr lang="en-GB" smtClean="0"/>
              <a:pPr/>
              <a:t>22/02/2021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19D2E7-871B-4D34-B143-915253EDFAE5}" type="slidenum">
              <a:rPr lang="en-GB" smtClean="0"/>
              <a:pPr/>
              <a:t>‹#›</a:t>
            </a:fld>
            <a:endParaRPr lang="en-GB"/>
          </a:p>
        </p:txBody>
      </p:sp>
    </p:spTree>
    <p:extLst>
      <p:ext uri="{BB962C8B-B14F-4D97-AF65-F5344CB8AC3E}">
        <p14:creationId xmlns:p14="http://schemas.microsoft.com/office/powerpoint/2010/main" xmlns="" val="2686726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160CD5-C3D8-4127-AAAB-A72BC004440F}" type="datetimeFigureOut">
              <a:rPr lang="en-GB" smtClean="0"/>
              <a:pPr/>
              <a:t>22/02/2021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5A9D1-27C7-4128-9780-1A47E701C548}" type="slidenum">
              <a:rPr lang="en-GB" smtClean="0"/>
              <a:pPr/>
              <a:t>‹#›</a:t>
            </a:fld>
            <a:endParaRPr lang="en-GB"/>
          </a:p>
        </p:txBody>
      </p:sp>
    </p:spTree>
    <p:extLst>
      <p:ext uri="{BB962C8B-B14F-4D97-AF65-F5344CB8AC3E}">
        <p14:creationId xmlns:p14="http://schemas.microsoft.com/office/powerpoint/2010/main" xmlns="" val="1855174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295A9D1-27C7-4128-9780-1A47E701C548}" type="slidenum">
              <a:rPr lang="en-GB" smtClean="0"/>
              <a:pPr/>
              <a:t>1</a:t>
            </a:fld>
            <a:endParaRPr lang="en-GB"/>
          </a:p>
        </p:txBody>
      </p:sp>
    </p:spTree>
    <p:extLst>
      <p:ext uri="{BB962C8B-B14F-4D97-AF65-F5344CB8AC3E}">
        <p14:creationId xmlns:p14="http://schemas.microsoft.com/office/powerpoint/2010/main" xmlns="" val="2046863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295A9D1-27C7-4128-9780-1A47E701C548}" type="slidenum">
              <a:rPr lang="en-GB" smtClean="0"/>
              <a:pPr/>
              <a:t>2</a:t>
            </a:fld>
            <a:endParaRPr lang="en-GB"/>
          </a:p>
        </p:txBody>
      </p:sp>
    </p:spTree>
    <p:extLst>
      <p:ext uri="{BB962C8B-B14F-4D97-AF65-F5344CB8AC3E}">
        <p14:creationId xmlns:p14="http://schemas.microsoft.com/office/powerpoint/2010/main" xmlns="" val="90490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33605" name="Rectangle 5"/>
          <p:cNvSpPr>
            <a:spLocks noGrp="1" noChangeArrowheads="1"/>
          </p:cNvSpPr>
          <p:nvPr>
            <p:ph type="subTitle" sz="quarter" idx="1" hasCustomPrompt="1"/>
          </p:nvPr>
        </p:nvSpPr>
        <p:spPr>
          <a:xfrm>
            <a:off x="685800" y="5531862"/>
            <a:ext cx="5884011" cy="667603"/>
          </a:xfrm>
          <a:prstGeom prst="rect">
            <a:avLst/>
          </a:prstGeom>
        </p:spPr>
        <p:txBody>
          <a:bodyPr lIns="0" anchor="ctr"/>
          <a:lstStyle>
            <a:lvl1pPr marL="0" indent="0">
              <a:buFont typeface="Wingdings 2" pitchFamily="18" charset="2"/>
              <a:buNone/>
              <a:defRPr sz="2400" b="0">
                <a:solidFill>
                  <a:srgbClr val="5F5F5F"/>
                </a:solidFill>
                <a:latin typeface="+mj-lt"/>
              </a:defRPr>
            </a:lvl1pPr>
          </a:lstStyle>
          <a:p>
            <a:r>
              <a:rPr lang="en-US" dirty="0"/>
              <a:t>Click to edit Master title style</a:t>
            </a:r>
          </a:p>
        </p:txBody>
      </p:sp>
      <p:sp>
        <p:nvSpPr>
          <p:cNvPr id="9" name="Rectangle 19"/>
          <p:cNvSpPr>
            <a:spLocks noChangeArrowheads="1"/>
          </p:cNvSpPr>
          <p:nvPr userDrawn="1"/>
        </p:nvSpPr>
        <p:spPr bwMode="auto">
          <a:xfrm>
            <a:off x="0" y="4478750"/>
            <a:ext cx="9144000" cy="217487"/>
          </a:xfrm>
          <a:prstGeom prst="rect">
            <a:avLst/>
          </a:prstGeom>
          <a:solidFill>
            <a:srgbClr val="0066AE"/>
          </a:solidFill>
          <a:ln>
            <a:noFill/>
          </a:ln>
        </p:spPr>
        <p:txBody>
          <a:bodyPr wrap="none"/>
          <a:lstStyle>
            <a:lvl1pPr>
              <a:defRPr sz="3600">
                <a:solidFill>
                  <a:schemeClr val="tx1"/>
                </a:solidFill>
                <a:latin typeface="Arial" panose="020B0604020202020204" pitchFamily="34" charset="0"/>
                <a:cs typeface="Arial" panose="020B0604020202020204" pitchFamily="34" charset="0"/>
              </a:defRPr>
            </a:lvl1pPr>
            <a:lvl2pPr marL="742950" indent="-285750">
              <a:defRPr sz="3600">
                <a:solidFill>
                  <a:schemeClr val="tx1"/>
                </a:solidFill>
                <a:latin typeface="Arial" panose="020B0604020202020204" pitchFamily="34" charset="0"/>
                <a:cs typeface="Arial" panose="020B0604020202020204" pitchFamily="34" charset="0"/>
              </a:defRPr>
            </a:lvl2pPr>
            <a:lvl3pPr marL="1143000" indent="-228600">
              <a:defRPr sz="3600">
                <a:solidFill>
                  <a:schemeClr val="tx1"/>
                </a:solidFill>
                <a:latin typeface="Arial" panose="020B0604020202020204" pitchFamily="34" charset="0"/>
                <a:cs typeface="Arial" panose="020B0604020202020204" pitchFamily="34" charset="0"/>
              </a:defRPr>
            </a:lvl3pPr>
            <a:lvl4pPr marL="1600200" indent="-228600">
              <a:defRPr sz="3600">
                <a:solidFill>
                  <a:schemeClr val="tx1"/>
                </a:solidFill>
                <a:latin typeface="Arial" panose="020B0604020202020204" pitchFamily="34" charset="0"/>
                <a:cs typeface="Arial" panose="020B0604020202020204" pitchFamily="34" charset="0"/>
              </a:defRPr>
            </a:lvl4pPr>
            <a:lvl5pPr marL="2057400" indent="-228600">
              <a:defRPr sz="3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endParaRPr lang="en-IN">
              <a:solidFill>
                <a:srgbClr val="000000"/>
              </a:solidFill>
            </a:endParaRPr>
          </a:p>
        </p:txBody>
      </p:sp>
      <p:cxnSp>
        <p:nvCxnSpPr>
          <p:cNvPr id="18" name="Straight Connector 17"/>
          <p:cNvCxnSpPr>
            <a:cxnSpLocks/>
          </p:cNvCxnSpPr>
          <p:nvPr userDrawn="1"/>
        </p:nvCxnSpPr>
        <p:spPr bwMode="auto">
          <a:xfrm flipV="1">
            <a:off x="634285" y="2498503"/>
            <a:ext cx="7827135" cy="9096"/>
          </a:xfrm>
          <a:prstGeom prst="line">
            <a:avLst/>
          </a:prstGeom>
          <a:solidFill>
            <a:schemeClr val="accent1"/>
          </a:solidFill>
          <a:ln w="3175" cap="flat" cmpd="sng" algn="ctr">
            <a:solidFill>
              <a:srgbClr val="850909"/>
            </a:solidFill>
            <a:prstDash val="solid"/>
            <a:miter lim="800000"/>
            <a:headEnd type="none" w="sm" len="sm"/>
            <a:tailEnd type="triangle" w="med" len="med"/>
          </a:ln>
          <a:effectLst/>
        </p:spPr>
      </p:cxnSp>
      <p:sp>
        <p:nvSpPr>
          <p:cNvPr id="10" name="Freeform 9"/>
          <p:cNvSpPr/>
          <p:nvPr userDrawn="1"/>
        </p:nvSpPr>
        <p:spPr bwMode="auto">
          <a:xfrm>
            <a:off x="-1" y="0"/>
            <a:ext cx="7315200" cy="914400"/>
          </a:xfrm>
          <a:custGeom>
            <a:avLst/>
            <a:gdLst>
              <a:gd name="connsiteX0" fmla="*/ 0 w 7658099"/>
              <a:gd name="connsiteY0" fmla="*/ 0 h 971550"/>
              <a:gd name="connsiteX1" fmla="*/ 7658099 w 7658099"/>
              <a:gd name="connsiteY1" fmla="*/ 0 h 971550"/>
              <a:gd name="connsiteX2" fmla="*/ 7658099 w 7658099"/>
              <a:gd name="connsiteY2" fmla="*/ 971550 h 971550"/>
              <a:gd name="connsiteX3" fmla="*/ 0 w 7658099"/>
              <a:gd name="connsiteY3" fmla="*/ 971550 h 971550"/>
              <a:gd name="connsiteX4" fmla="*/ 0 w 7658099"/>
              <a:gd name="connsiteY4" fmla="*/ 0 h 971550"/>
              <a:gd name="connsiteX0" fmla="*/ 0 w 7991474"/>
              <a:gd name="connsiteY0" fmla="*/ 0 h 971550"/>
              <a:gd name="connsiteX1" fmla="*/ 7991474 w 7991474"/>
              <a:gd name="connsiteY1" fmla="*/ 0 h 971550"/>
              <a:gd name="connsiteX2" fmla="*/ 7658099 w 7991474"/>
              <a:gd name="connsiteY2" fmla="*/ 971550 h 971550"/>
              <a:gd name="connsiteX3" fmla="*/ 0 w 7991474"/>
              <a:gd name="connsiteY3" fmla="*/ 971550 h 971550"/>
              <a:gd name="connsiteX4" fmla="*/ 0 w 7991474"/>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1474" h="971550">
                <a:moveTo>
                  <a:pt x="0" y="0"/>
                </a:moveTo>
                <a:lnTo>
                  <a:pt x="7991474" y="0"/>
                </a:lnTo>
                <a:lnTo>
                  <a:pt x="7658099" y="971550"/>
                </a:lnTo>
                <a:lnTo>
                  <a:pt x="0" y="971550"/>
                </a:lnTo>
                <a:lnTo>
                  <a:pt x="0" y="0"/>
                </a:lnTo>
                <a:close/>
              </a:path>
            </a:pathLst>
          </a:custGeom>
          <a:solidFill>
            <a:srgbClr val="0066AE"/>
          </a:solidFill>
          <a:ln w="3175" cap="flat" cmpd="sng" algn="ctr">
            <a:noFill/>
            <a:prstDash val="solid"/>
            <a:miter lim="800000"/>
            <a:headEnd type="none" w="sm" len="sm"/>
            <a:tailEnd type="triangle" w="med" len="med"/>
          </a:ln>
          <a:effectLst/>
        </p:spPr>
        <p:txBody>
          <a:bodyPr vert="horz" wrap="none" lIns="274320" tIns="45720" rIns="274320" bIns="45720" numCol="1" rtlCol="0" anchor="t" anchorCtr="0" compatLnSpc="1">
            <a:prstTxWarp prst="textNoShape">
              <a:avLst/>
            </a:prstTxWarp>
          </a:bodyPr>
          <a:lstStyle/>
          <a:p>
            <a:pPr fontAlgn="base">
              <a:spcBef>
                <a:spcPct val="0"/>
              </a:spcBef>
              <a:spcAft>
                <a:spcPct val="0"/>
              </a:spcAft>
            </a:pPr>
            <a:endParaRPr lang="en-IN" dirty="0">
              <a:solidFill>
                <a:prstClr val="black"/>
              </a:solidFill>
              <a:latin typeface="+mn-lt"/>
            </a:endParaRPr>
          </a:p>
        </p:txBody>
      </p:sp>
    </p:spTree>
    <p:extLst>
      <p:ext uri="{BB962C8B-B14F-4D97-AF65-F5344CB8AC3E}">
        <p14:creationId xmlns:p14="http://schemas.microsoft.com/office/powerpoint/2010/main" xmlns="" val="39802249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211657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307" y="0"/>
            <a:ext cx="7032625" cy="900752"/>
          </a:xfrm>
          <a:prstGeom prst="rect">
            <a:avLst/>
          </a:prstGeom>
        </p:spPr>
        <p:txBody>
          <a:bodyPr anchor="ctr"/>
          <a:lstStyle>
            <a:lvl1pPr>
              <a:defRPr/>
            </a:lvl1pPr>
          </a:lstStyle>
          <a:p>
            <a:r>
              <a:rPr lang="en-US" dirty="0"/>
              <a:t>Click here to edit Title</a:t>
            </a:r>
          </a:p>
        </p:txBody>
      </p:sp>
    </p:spTree>
    <p:extLst>
      <p:ext uri="{BB962C8B-B14F-4D97-AF65-F5344CB8AC3E}">
        <p14:creationId xmlns:p14="http://schemas.microsoft.com/office/powerpoint/2010/main" xmlns="" val="17617530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42218"/>
            <a:ext cx="8534400" cy="457200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6307" y="0"/>
            <a:ext cx="7032625" cy="900752"/>
          </a:xfrm>
          <a:prstGeom prst="rect">
            <a:avLst/>
          </a:prstGeom>
        </p:spPr>
        <p:txBody>
          <a:bodyPr anchor="ctr"/>
          <a:lstStyle>
            <a:lvl1pPr>
              <a:defRPr/>
            </a:lvl1pPr>
          </a:lstStyle>
          <a:p>
            <a:r>
              <a:rPr lang="en-US" dirty="0"/>
              <a:t>Click here to edit Title</a:t>
            </a:r>
          </a:p>
        </p:txBody>
      </p:sp>
    </p:spTree>
    <p:extLst>
      <p:ext uri="{BB962C8B-B14F-4D97-AF65-F5344CB8AC3E}">
        <p14:creationId xmlns:p14="http://schemas.microsoft.com/office/powerpoint/2010/main" xmlns="" val="9904546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10" name="Content Placeholder 2"/>
          <p:cNvSpPr>
            <a:spLocks noGrp="1"/>
          </p:cNvSpPr>
          <p:nvPr>
            <p:ph idx="13"/>
          </p:nvPr>
        </p:nvSpPr>
        <p:spPr>
          <a:xfrm>
            <a:off x="304798" y="1242219"/>
            <a:ext cx="4069080" cy="457200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idx="15"/>
          </p:nvPr>
        </p:nvSpPr>
        <p:spPr>
          <a:xfrm>
            <a:off x="4734838" y="1242219"/>
            <a:ext cx="4069080" cy="457200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p:cNvSpPr>
            <a:spLocks noGrp="1"/>
          </p:cNvSpPr>
          <p:nvPr>
            <p:ph type="title" hasCustomPrompt="1"/>
          </p:nvPr>
        </p:nvSpPr>
        <p:spPr>
          <a:xfrm>
            <a:off x="6307" y="0"/>
            <a:ext cx="7032625" cy="900752"/>
          </a:xfrm>
          <a:prstGeom prst="rect">
            <a:avLst/>
          </a:prstGeom>
        </p:spPr>
        <p:txBody>
          <a:bodyPr anchor="ctr"/>
          <a:lstStyle>
            <a:lvl1pPr>
              <a:defRPr/>
            </a:lvl1pPr>
          </a:lstStyle>
          <a:p>
            <a:r>
              <a:rPr lang="en-US" dirty="0"/>
              <a:t>Click here to edit Title</a:t>
            </a:r>
          </a:p>
        </p:txBody>
      </p:sp>
    </p:spTree>
    <p:extLst>
      <p:ext uri="{BB962C8B-B14F-4D97-AF65-F5344CB8AC3E}">
        <p14:creationId xmlns:p14="http://schemas.microsoft.com/office/powerpoint/2010/main" xmlns="" val="84307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304798" y="3512662"/>
            <a:ext cx="4069080" cy="210312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p:nvPr>
        </p:nvSpPr>
        <p:spPr>
          <a:xfrm>
            <a:off x="304798" y="1242219"/>
            <a:ext cx="4069080" cy="210312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4"/>
          </p:nvPr>
        </p:nvSpPr>
        <p:spPr>
          <a:xfrm>
            <a:off x="4734838" y="3512662"/>
            <a:ext cx="4069080" cy="210312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idx="15"/>
          </p:nvPr>
        </p:nvSpPr>
        <p:spPr>
          <a:xfrm>
            <a:off x="4734838" y="1242219"/>
            <a:ext cx="4069080" cy="2103120"/>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
          <p:cNvSpPr>
            <a:spLocks noGrp="1"/>
          </p:cNvSpPr>
          <p:nvPr>
            <p:ph type="title" hasCustomPrompt="1"/>
          </p:nvPr>
        </p:nvSpPr>
        <p:spPr>
          <a:xfrm>
            <a:off x="6307" y="0"/>
            <a:ext cx="7032625" cy="900752"/>
          </a:xfrm>
          <a:prstGeom prst="rect">
            <a:avLst/>
          </a:prstGeom>
        </p:spPr>
        <p:txBody>
          <a:bodyPr anchor="ctr"/>
          <a:lstStyle>
            <a:lvl1pPr>
              <a:defRPr/>
            </a:lvl1pPr>
          </a:lstStyle>
          <a:p>
            <a:r>
              <a:rPr lang="en-US" dirty="0"/>
              <a:t>Click here to edit Title</a:t>
            </a:r>
          </a:p>
        </p:txBody>
      </p:sp>
    </p:spTree>
    <p:extLst>
      <p:ext uri="{BB962C8B-B14F-4D97-AF65-F5344CB8AC3E}">
        <p14:creationId xmlns:p14="http://schemas.microsoft.com/office/powerpoint/2010/main" xmlns="" val="270232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Freeform 18"/>
          <p:cNvSpPr/>
          <p:nvPr userDrawn="1"/>
        </p:nvSpPr>
        <p:spPr bwMode="auto">
          <a:xfrm>
            <a:off x="-1" y="0"/>
            <a:ext cx="7315200" cy="914400"/>
          </a:xfrm>
          <a:custGeom>
            <a:avLst/>
            <a:gdLst>
              <a:gd name="connsiteX0" fmla="*/ 0 w 7658099"/>
              <a:gd name="connsiteY0" fmla="*/ 0 h 971550"/>
              <a:gd name="connsiteX1" fmla="*/ 7658099 w 7658099"/>
              <a:gd name="connsiteY1" fmla="*/ 0 h 971550"/>
              <a:gd name="connsiteX2" fmla="*/ 7658099 w 7658099"/>
              <a:gd name="connsiteY2" fmla="*/ 971550 h 971550"/>
              <a:gd name="connsiteX3" fmla="*/ 0 w 7658099"/>
              <a:gd name="connsiteY3" fmla="*/ 971550 h 971550"/>
              <a:gd name="connsiteX4" fmla="*/ 0 w 7658099"/>
              <a:gd name="connsiteY4" fmla="*/ 0 h 971550"/>
              <a:gd name="connsiteX0" fmla="*/ 0 w 7991474"/>
              <a:gd name="connsiteY0" fmla="*/ 0 h 971550"/>
              <a:gd name="connsiteX1" fmla="*/ 7991474 w 7991474"/>
              <a:gd name="connsiteY1" fmla="*/ 0 h 971550"/>
              <a:gd name="connsiteX2" fmla="*/ 7658099 w 7991474"/>
              <a:gd name="connsiteY2" fmla="*/ 971550 h 971550"/>
              <a:gd name="connsiteX3" fmla="*/ 0 w 7991474"/>
              <a:gd name="connsiteY3" fmla="*/ 971550 h 971550"/>
              <a:gd name="connsiteX4" fmla="*/ 0 w 7991474"/>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1474" h="971550">
                <a:moveTo>
                  <a:pt x="0" y="0"/>
                </a:moveTo>
                <a:lnTo>
                  <a:pt x="7991474" y="0"/>
                </a:lnTo>
                <a:lnTo>
                  <a:pt x="7658099" y="971550"/>
                </a:lnTo>
                <a:lnTo>
                  <a:pt x="0" y="971550"/>
                </a:lnTo>
                <a:lnTo>
                  <a:pt x="0" y="0"/>
                </a:lnTo>
                <a:close/>
              </a:path>
            </a:pathLst>
          </a:custGeom>
          <a:solidFill>
            <a:srgbClr val="0066AE"/>
          </a:solidFill>
          <a:ln w="3175" cap="flat" cmpd="sng" algn="ctr">
            <a:noFill/>
            <a:prstDash val="solid"/>
            <a:miter lim="800000"/>
            <a:headEnd type="none" w="sm" len="sm"/>
            <a:tailEnd type="triangle" w="med" len="med"/>
          </a:ln>
          <a:effectLst/>
        </p:spPr>
        <p:txBody>
          <a:bodyPr vert="horz" wrap="none" lIns="274320" tIns="45720" rIns="274320" bIns="45720" numCol="1" rtlCol="0" anchor="t" anchorCtr="0" compatLnSpc="1">
            <a:prstTxWarp prst="textNoShape">
              <a:avLst/>
            </a:prstTxWarp>
          </a:bodyPr>
          <a:lstStyle/>
          <a:p>
            <a:pPr fontAlgn="base">
              <a:spcBef>
                <a:spcPct val="0"/>
              </a:spcBef>
              <a:spcAft>
                <a:spcPct val="0"/>
              </a:spcAft>
            </a:pPr>
            <a:endParaRPr lang="en-IN" dirty="0">
              <a:solidFill>
                <a:prstClr val="black"/>
              </a:solidFill>
              <a:latin typeface="+mn-lt"/>
            </a:endParaRPr>
          </a:p>
        </p:txBody>
      </p:sp>
      <p:cxnSp>
        <p:nvCxnSpPr>
          <p:cNvPr id="8" name="Straight Connector 7"/>
          <p:cNvCxnSpPr/>
          <p:nvPr userDrawn="1"/>
        </p:nvCxnSpPr>
        <p:spPr bwMode="auto">
          <a:xfrm>
            <a:off x="469900" y="6577014"/>
            <a:ext cx="0" cy="280987"/>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 name="TextBox 1"/>
          <p:cNvSpPr txBox="1">
            <a:spLocks/>
          </p:cNvSpPr>
          <p:nvPr userDrawn="1"/>
        </p:nvSpPr>
        <p:spPr>
          <a:xfrm>
            <a:off x="49214" y="6569075"/>
            <a:ext cx="328612" cy="220422"/>
          </a:xfrm>
          <a:prstGeom prst="rect">
            <a:avLst/>
          </a:prstGeom>
        </p:spPr>
        <p:txBody>
          <a:bodyPr wrap="square" lIns="91431" tIns="45716" rIns="0" bIns="45716">
            <a:spAutoFit/>
          </a:bodyPr>
          <a:lstStyle>
            <a:defPPr>
              <a:defRPr lang="en-US"/>
            </a:defPPr>
            <a:lvl1pPr algn="r">
              <a:defRPr sz="800">
                <a:latin typeface="+mj-lt"/>
                <a:ea typeface="Verdana" pitchFamily="34" charset="0"/>
                <a:cs typeface="Verdana" pitchFamily="34" charset="0"/>
              </a:defRPr>
            </a:lvl1pPr>
          </a:lstStyle>
          <a:p>
            <a:pPr fontAlgn="base">
              <a:spcBef>
                <a:spcPct val="0"/>
              </a:spcBef>
              <a:spcAft>
                <a:spcPct val="0"/>
              </a:spcAft>
              <a:defRPr/>
            </a:pPr>
            <a:fld id="{FA8C2A02-AA27-4286-B477-C47A25EF339A}" type="slidenum">
              <a:rPr lang="en-US" sz="816" smtClean="0">
                <a:solidFill>
                  <a:prstClr val="black"/>
                </a:solidFill>
              </a:rPr>
              <a:pPr fontAlgn="base">
                <a:spcBef>
                  <a:spcPct val="0"/>
                </a:spcBef>
                <a:spcAft>
                  <a:spcPct val="0"/>
                </a:spcAft>
                <a:defRPr/>
              </a:pPr>
              <a:t>‹#›</a:t>
            </a:fld>
            <a:endParaRPr lang="en-US" sz="816" dirty="0">
              <a:solidFill>
                <a:prstClr val="black"/>
              </a:solidFill>
            </a:endParaRPr>
          </a:p>
        </p:txBody>
      </p:sp>
      <p:sp>
        <p:nvSpPr>
          <p:cNvPr id="24" name="Rectangle 23"/>
          <p:cNvSpPr/>
          <p:nvPr userDrawn="1"/>
        </p:nvSpPr>
        <p:spPr bwMode="auto">
          <a:xfrm>
            <a:off x="0" y="939363"/>
            <a:ext cx="9144000" cy="108000"/>
          </a:xfrm>
          <a:prstGeom prst="rect">
            <a:avLst/>
          </a:prstGeom>
          <a:solidFill>
            <a:srgbClr val="0066AE"/>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dirty="0">
              <a:ln>
                <a:noFill/>
              </a:ln>
              <a:solidFill>
                <a:schemeClr val="tx1"/>
              </a:solidFill>
              <a:effectLst/>
              <a:latin typeface="Arial" charset="0"/>
            </a:endParaRPr>
          </a:p>
        </p:txBody>
      </p:sp>
      <p:sp>
        <p:nvSpPr>
          <p:cNvPr id="25" name="TextBox 24"/>
          <p:cNvSpPr txBox="1"/>
          <p:nvPr userDrawn="1"/>
        </p:nvSpPr>
        <p:spPr>
          <a:xfrm>
            <a:off x="482601" y="6561070"/>
            <a:ext cx="1249478" cy="230832"/>
          </a:xfrm>
          <a:prstGeom prst="rect">
            <a:avLst/>
          </a:prstGeom>
          <a:noFill/>
        </p:spPr>
        <p:txBody>
          <a:bodyPr wrap="square" rtlCol="0">
            <a:spAutoFit/>
          </a:bodyPr>
          <a:lstStyle/>
          <a:p>
            <a:r>
              <a:rPr lang="en-US" sz="900" dirty="0">
                <a:solidFill>
                  <a:prstClr val="black"/>
                </a:solidFill>
              </a:rPr>
              <a:t>ARTS  : Confidential</a:t>
            </a:r>
          </a:p>
        </p:txBody>
      </p:sp>
      <p:sp>
        <p:nvSpPr>
          <p:cNvPr id="10" name="Freeform 18">
            <a:extLst>
              <a:ext uri="{FF2B5EF4-FFF2-40B4-BE49-F238E27FC236}">
                <a16:creationId xmlns:a16="http://schemas.microsoft.com/office/drawing/2014/main" xmlns="" id="{76A4CDF2-73EF-401C-B9FF-D7A6CF5B020F}"/>
              </a:ext>
            </a:extLst>
          </p:cNvPr>
          <p:cNvSpPr/>
          <p:nvPr userDrawn="1"/>
        </p:nvSpPr>
        <p:spPr bwMode="auto">
          <a:xfrm>
            <a:off x="-1" y="-17585"/>
            <a:ext cx="7315200" cy="914400"/>
          </a:xfrm>
          <a:custGeom>
            <a:avLst/>
            <a:gdLst>
              <a:gd name="connsiteX0" fmla="*/ 0 w 7658099"/>
              <a:gd name="connsiteY0" fmla="*/ 0 h 971550"/>
              <a:gd name="connsiteX1" fmla="*/ 7658099 w 7658099"/>
              <a:gd name="connsiteY1" fmla="*/ 0 h 971550"/>
              <a:gd name="connsiteX2" fmla="*/ 7658099 w 7658099"/>
              <a:gd name="connsiteY2" fmla="*/ 971550 h 971550"/>
              <a:gd name="connsiteX3" fmla="*/ 0 w 7658099"/>
              <a:gd name="connsiteY3" fmla="*/ 971550 h 971550"/>
              <a:gd name="connsiteX4" fmla="*/ 0 w 7658099"/>
              <a:gd name="connsiteY4" fmla="*/ 0 h 971550"/>
              <a:gd name="connsiteX0" fmla="*/ 0 w 7991474"/>
              <a:gd name="connsiteY0" fmla="*/ 0 h 971550"/>
              <a:gd name="connsiteX1" fmla="*/ 7991474 w 7991474"/>
              <a:gd name="connsiteY1" fmla="*/ 0 h 971550"/>
              <a:gd name="connsiteX2" fmla="*/ 7658099 w 7991474"/>
              <a:gd name="connsiteY2" fmla="*/ 971550 h 971550"/>
              <a:gd name="connsiteX3" fmla="*/ 0 w 7991474"/>
              <a:gd name="connsiteY3" fmla="*/ 971550 h 971550"/>
              <a:gd name="connsiteX4" fmla="*/ 0 w 7991474"/>
              <a:gd name="connsiteY4" fmla="*/ 0 h 97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91474" h="971550">
                <a:moveTo>
                  <a:pt x="0" y="0"/>
                </a:moveTo>
                <a:lnTo>
                  <a:pt x="7991474" y="0"/>
                </a:lnTo>
                <a:lnTo>
                  <a:pt x="7658099" y="971550"/>
                </a:lnTo>
                <a:lnTo>
                  <a:pt x="0" y="971550"/>
                </a:lnTo>
                <a:lnTo>
                  <a:pt x="0" y="0"/>
                </a:lnTo>
                <a:close/>
              </a:path>
            </a:pathLst>
          </a:custGeom>
          <a:solidFill>
            <a:schemeClr val="accent2">
              <a:lumMod val="75000"/>
            </a:schemeClr>
          </a:solidFill>
          <a:ln w="3175" cap="flat" cmpd="sng" algn="ctr">
            <a:noFill/>
            <a:prstDash val="solid"/>
            <a:miter lim="800000"/>
            <a:headEnd type="none" w="sm" len="sm"/>
            <a:tailEnd type="triangle" w="med" len="med"/>
          </a:ln>
          <a:effectLst/>
        </p:spPr>
        <p:txBody>
          <a:bodyPr vert="horz" wrap="none" lIns="274320" tIns="45720" rIns="274320" bIns="45720" numCol="1" rtlCol="0" anchor="t" anchorCtr="0" compatLnSpc="1">
            <a:prstTxWarp prst="textNoShape">
              <a:avLst/>
            </a:prstTxWarp>
          </a:bodyPr>
          <a:lstStyle/>
          <a:p>
            <a:pPr fontAlgn="base">
              <a:spcBef>
                <a:spcPct val="0"/>
              </a:spcBef>
              <a:spcAft>
                <a:spcPct val="0"/>
              </a:spcAft>
            </a:pPr>
            <a:endParaRPr lang="en-IN" dirty="0">
              <a:solidFill>
                <a:prstClr val="black"/>
              </a:solidFill>
              <a:latin typeface="+mn-lt"/>
            </a:endParaRPr>
          </a:p>
        </p:txBody>
      </p:sp>
      <p:sp>
        <p:nvSpPr>
          <p:cNvPr id="11" name="Rectangle 10">
            <a:extLst>
              <a:ext uri="{FF2B5EF4-FFF2-40B4-BE49-F238E27FC236}">
                <a16:creationId xmlns:a16="http://schemas.microsoft.com/office/drawing/2014/main" xmlns="" id="{E199A6BF-DF9B-4B59-9F1B-761396DF52BD}"/>
              </a:ext>
            </a:extLst>
          </p:cNvPr>
          <p:cNvSpPr/>
          <p:nvPr userDrawn="1"/>
        </p:nvSpPr>
        <p:spPr bwMode="auto">
          <a:xfrm>
            <a:off x="0" y="921778"/>
            <a:ext cx="9144000" cy="108000"/>
          </a:xfrm>
          <a:prstGeom prst="rect">
            <a:avLst/>
          </a:prstGeom>
          <a:solidFill>
            <a:schemeClr val="accent2">
              <a:lumMod val="75000"/>
            </a:schemeClr>
          </a:solidFill>
          <a:ln w="3175" cap="flat" cmpd="sng" algn="ctr">
            <a:noFill/>
            <a:prstDash val="solid"/>
            <a:miter lim="800000"/>
            <a:headEnd type="none" w="sm" len="sm"/>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3600" b="0" i="0" u="none" strike="noStrike" cap="none" normalizeH="0" baseline="0" dirty="0">
              <a:ln>
                <a:noFill/>
              </a:ln>
              <a:solidFill>
                <a:schemeClr val="tx1"/>
              </a:solidFill>
              <a:effectLst/>
              <a:latin typeface="Arial" charset="0"/>
            </a:endParaRPr>
          </a:p>
        </p:txBody>
      </p:sp>
      <p:pic>
        <p:nvPicPr>
          <p:cNvPr id="2050" name="Picture 2" descr="C:\Users\3iEPS\Desktop\ATRIA INFRA\ADMIN\Company logo &amp; Letter head\Logo\ARTS LOGO FINAL.jpeg"/>
          <p:cNvPicPr>
            <a:picLocks noChangeAspect="1" noChangeArrowheads="1"/>
          </p:cNvPicPr>
          <p:nvPr userDrawn="1"/>
        </p:nvPicPr>
        <p:blipFill>
          <a:blip r:embed="rId8" cstate="print"/>
          <a:srcRect/>
          <a:stretch>
            <a:fillRect/>
          </a:stretch>
        </p:blipFill>
        <p:spPr bwMode="auto">
          <a:xfrm>
            <a:off x="7701565" y="83980"/>
            <a:ext cx="1210613" cy="778904"/>
          </a:xfrm>
          <a:prstGeom prst="rect">
            <a:avLst/>
          </a:prstGeom>
          <a:noFill/>
        </p:spPr>
      </p:pic>
    </p:spTree>
    <p:extLst>
      <p:ext uri="{BB962C8B-B14F-4D97-AF65-F5344CB8AC3E}">
        <p14:creationId xmlns:p14="http://schemas.microsoft.com/office/powerpoint/2010/main" xmlns="" val="2723785528"/>
      </p:ext>
    </p:extLst>
  </p:cSld>
  <p:clrMap bg1="lt1" tx1="dk1" bg2="lt2" tx2="dk2" accent1="accent1" accent2="accent2" accent3="accent3" accent4="accent4" accent5="accent5" accent6="accent6" hlink="hlink" folHlink="folHlink"/>
  <p:sldLayoutIdLst>
    <p:sldLayoutId id="2147483730" r:id="rId1"/>
    <p:sldLayoutId id="2147483732" r:id="rId2"/>
    <p:sldLayoutId id="2147483674" r:id="rId3"/>
    <p:sldLayoutId id="2147483675" r:id="rId4"/>
    <p:sldLayoutId id="2147483733" r:id="rId5"/>
    <p:sldLayoutId id="2147483731" r:id="rId6"/>
  </p:sldLayoutIdLst>
  <p:transition/>
  <p:hf sldNum="0"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49" b="1">
          <a:solidFill>
            <a:schemeClr val="bg1"/>
          </a:solidFill>
          <a:latin typeface="Arial" charset="0"/>
        </a:defRPr>
      </a:lvl2pPr>
      <a:lvl3pPr algn="l" rtl="0" eaLnBrk="0" fontAlgn="base" hangingPunct="0">
        <a:spcBef>
          <a:spcPct val="0"/>
        </a:spcBef>
        <a:spcAft>
          <a:spcPct val="0"/>
        </a:spcAft>
        <a:defRPr sz="2449" b="1">
          <a:solidFill>
            <a:schemeClr val="bg1"/>
          </a:solidFill>
          <a:latin typeface="Arial" charset="0"/>
        </a:defRPr>
      </a:lvl3pPr>
      <a:lvl4pPr algn="l" rtl="0" eaLnBrk="0" fontAlgn="base" hangingPunct="0">
        <a:spcBef>
          <a:spcPct val="0"/>
        </a:spcBef>
        <a:spcAft>
          <a:spcPct val="0"/>
        </a:spcAft>
        <a:defRPr sz="2449" b="1">
          <a:solidFill>
            <a:schemeClr val="bg1"/>
          </a:solidFill>
          <a:latin typeface="Arial" charset="0"/>
        </a:defRPr>
      </a:lvl4pPr>
      <a:lvl5pPr algn="l" rtl="0" eaLnBrk="0" fontAlgn="base" hangingPunct="0">
        <a:spcBef>
          <a:spcPct val="0"/>
        </a:spcBef>
        <a:spcAft>
          <a:spcPct val="0"/>
        </a:spcAft>
        <a:defRPr sz="2449" b="1">
          <a:solidFill>
            <a:schemeClr val="bg1"/>
          </a:solidFill>
          <a:latin typeface="Arial" charset="0"/>
        </a:defRPr>
      </a:lvl5pPr>
      <a:lvl6pPr marL="457152" algn="l" rtl="0" fontAlgn="base">
        <a:spcBef>
          <a:spcPct val="0"/>
        </a:spcBef>
        <a:spcAft>
          <a:spcPct val="0"/>
        </a:spcAft>
        <a:defRPr sz="2449" b="1">
          <a:solidFill>
            <a:schemeClr val="bg1"/>
          </a:solidFill>
          <a:latin typeface="Arial" charset="0"/>
        </a:defRPr>
      </a:lvl6pPr>
      <a:lvl7pPr marL="914303" algn="l" rtl="0" fontAlgn="base">
        <a:spcBef>
          <a:spcPct val="0"/>
        </a:spcBef>
        <a:spcAft>
          <a:spcPct val="0"/>
        </a:spcAft>
        <a:defRPr sz="2449" b="1">
          <a:solidFill>
            <a:schemeClr val="bg1"/>
          </a:solidFill>
          <a:latin typeface="Arial" charset="0"/>
        </a:defRPr>
      </a:lvl7pPr>
      <a:lvl8pPr marL="1371455" algn="l" rtl="0" fontAlgn="base">
        <a:spcBef>
          <a:spcPct val="0"/>
        </a:spcBef>
        <a:spcAft>
          <a:spcPct val="0"/>
        </a:spcAft>
        <a:defRPr sz="2449" b="1">
          <a:solidFill>
            <a:schemeClr val="bg1"/>
          </a:solidFill>
          <a:latin typeface="Arial" charset="0"/>
        </a:defRPr>
      </a:lvl8pPr>
      <a:lvl9pPr marL="1828606" algn="l" rtl="0" fontAlgn="base">
        <a:spcBef>
          <a:spcPct val="0"/>
        </a:spcBef>
        <a:spcAft>
          <a:spcPct val="0"/>
        </a:spcAft>
        <a:defRPr sz="2449" b="1">
          <a:solidFill>
            <a:schemeClr val="bg1"/>
          </a:solidFill>
          <a:latin typeface="Arial" charset="0"/>
        </a:defRPr>
      </a:lvl9pPr>
    </p:titleStyle>
    <p:bodyStyle>
      <a:lvl1pPr marL="238100" indent="-238100" algn="l" rtl="0" eaLnBrk="0" fontAlgn="base" hangingPunct="0">
        <a:spcBef>
          <a:spcPct val="100000"/>
        </a:spcBef>
        <a:spcAft>
          <a:spcPct val="0"/>
        </a:spcAft>
        <a:buClr>
          <a:schemeClr val="tx1"/>
        </a:buClr>
        <a:buFont typeface="Wingdings 2" pitchFamily="18" charset="2"/>
        <a:buChar char="¡"/>
        <a:defRPr sz="1632">
          <a:solidFill>
            <a:schemeClr val="tx1"/>
          </a:solidFill>
          <a:latin typeface="+mn-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p:bodyStyle>
    <p:otherStyle>
      <a:defPPr>
        <a:defRPr lang="en-US"/>
      </a:defPPr>
      <a:lvl1pPr marL="0" algn="l" defTabSz="914303" rtl="0" eaLnBrk="1" latinLnBrk="0" hangingPunct="1">
        <a:defRPr sz="1837" kern="1200">
          <a:solidFill>
            <a:schemeClr val="tx1"/>
          </a:solidFill>
          <a:latin typeface="+mn-lt"/>
          <a:ea typeface="+mn-ea"/>
          <a:cs typeface="+mn-cs"/>
        </a:defRPr>
      </a:lvl1pPr>
      <a:lvl2pPr marL="457152" algn="l" defTabSz="914303" rtl="0" eaLnBrk="1" latinLnBrk="0" hangingPunct="1">
        <a:defRPr sz="1837" kern="1200">
          <a:solidFill>
            <a:schemeClr val="tx1"/>
          </a:solidFill>
          <a:latin typeface="+mn-lt"/>
          <a:ea typeface="+mn-ea"/>
          <a:cs typeface="+mn-cs"/>
        </a:defRPr>
      </a:lvl2pPr>
      <a:lvl3pPr marL="914303" algn="l" defTabSz="914303" rtl="0" eaLnBrk="1" latinLnBrk="0" hangingPunct="1">
        <a:defRPr sz="1837" kern="1200">
          <a:solidFill>
            <a:schemeClr val="tx1"/>
          </a:solidFill>
          <a:latin typeface="+mn-lt"/>
          <a:ea typeface="+mn-ea"/>
          <a:cs typeface="+mn-cs"/>
        </a:defRPr>
      </a:lvl3pPr>
      <a:lvl4pPr marL="1371455" algn="l" defTabSz="914303" rtl="0" eaLnBrk="1" latinLnBrk="0" hangingPunct="1">
        <a:defRPr sz="1837" kern="1200">
          <a:solidFill>
            <a:schemeClr val="tx1"/>
          </a:solidFill>
          <a:latin typeface="+mn-lt"/>
          <a:ea typeface="+mn-ea"/>
          <a:cs typeface="+mn-cs"/>
        </a:defRPr>
      </a:lvl4pPr>
      <a:lvl5pPr marL="1828606" algn="l" defTabSz="914303" rtl="0" eaLnBrk="1" latinLnBrk="0" hangingPunct="1">
        <a:defRPr sz="1837" kern="1200">
          <a:solidFill>
            <a:schemeClr val="tx1"/>
          </a:solidFill>
          <a:latin typeface="+mn-lt"/>
          <a:ea typeface="+mn-ea"/>
          <a:cs typeface="+mn-cs"/>
        </a:defRPr>
      </a:lvl5pPr>
      <a:lvl6pPr marL="2285758" algn="l" defTabSz="914303" rtl="0" eaLnBrk="1" latinLnBrk="0" hangingPunct="1">
        <a:defRPr sz="1837" kern="1200">
          <a:solidFill>
            <a:schemeClr val="tx1"/>
          </a:solidFill>
          <a:latin typeface="+mn-lt"/>
          <a:ea typeface="+mn-ea"/>
          <a:cs typeface="+mn-cs"/>
        </a:defRPr>
      </a:lvl6pPr>
      <a:lvl7pPr marL="2742909" algn="l" defTabSz="914303" rtl="0" eaLnBrk="1" latinLnBrk="0" hangingPunct="1">
        <a:defRPr sz="1837" kern="1200">
          <a:solidFill>
            <a:schemeClr val="tx1"/>
          </a:solidFill>
          <a:latin typeface="+mn-lt"/>
          <a:ea typeface="+mn-ea"/>
          <a:cs typeface="+mn-cs"/>
        </a:defRPr>
      </a:lvl7pPr>
      <a:lvl8pPr marL="3200061" algn="l" defTabSz="914303" rtl="0" eaLnBrk="1" latinLnBrk="0" hangingPunct="1">
        <a:defRPr sz="1837" kern="1200">
          <a:solidFill>
            <a:schemeClr val="tx1"/>
          </a:solidFill>
          <a:latin typeface="+mn-lt"/>
          <a:ea typeface="+mn-ea"/>
          <a:cs typeface="+mn-cs"/>
        </a:defRPr>
      </a:lvl8pPr>
      <a:lvl9pPr marL="3657212" algn="l" defTabSz="914303" rtl="0" eaLnBrk="1" latinLnBrk="0" hangingPunct="1">
        <a:defRPr sz="18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a:xfrm>
            <a:off x="657842" y="1926723"/>
            <a:ext cx="8417917" cy="437582"/>
          </a:xfrm>
        </p:spPr>
        <p:txBody>
          <a:bodyPr/>
          <a:lstStyle/>
          <a:p>
            <a:r>
              <a:rPr lang="en-GB" sz="2800" b="1" dirty="0">
                <a:solidFill>
                  <a:schemeClr val="accent2"/>
                </a:solidFill>
                <a:latin typeface="Bell MT" panose="02020503060305020303" pitchFamily="18" charset="0"/>
              </a:rPr>
              <a:t>ATRIA RAPID TRANSPORT SYSTEMS LTD. </a:t>
            </a:r>
          </a:p>
        </p:txBody>
      </p:sp>
      <p:sp>
        <p:nvSpPr>
          <p:cNvPr id="5" name="Subtitle 1">
            <a:extLst>
              <a:ext uri="{FF2B5EF4-FFF2-40B4-BE49-F238E27FC236}">
                <a16:creationId xmlns:a16="http://schemas.microsoft.com/office/drawing/2014/main" xmlns="" id="{C84ADAA4-D11D-4AAF-88EA-9B66021F9423}"/>
              </a:ext>
            </a:extLst>
          </p:cNvPr>
          <p:cNvSpPr txBox="1">
            <a:spLocks/>
          </p:cNvSpPr>
          <p:nvPr/>
        </p:nvSpPr>
        <p:spPr>
          <a:xfrm>
            <a:off x="682510" y="2698313"/>
            <a:ext cx="6728224" cy="371381"/>
          </a:xfrm>
          <a:prstGeom prst="rect">
            <a:avLst/>
          </a:prstGeom>
        </p:spPr>
        <p:txBody>
          <a:bodyPr lIns="0" anchor="ctr"/>
          <a:lstStyle>
            <a:lvl1pPr marL="0" indent="0" algn="l" rtl="0" eaLnBrk="0" fontAlgn="base" hangingPunct="0">
              <a:spcBef>
                <a:spcPct val="100000"/>
              </a:spcBef>
              <a:spcAft>
                <a:spcPct val="0"/>
              </a:spcAft>
              <a:buClr>
                <a:schemeClr val="tx1"/>
              </a:buClr>
              <a:buFont typeface="Wingdings 2" pitchFamily="18" charset="2"/>
              <a:buNone/>
              <a:defRPr sz="2400" b="0">
                <a:solidFill>
                  <a:srgbClr val="5F5F5F"/>
                </a:solidFill>
                <a:latin typeface="+mj-lt"/>
                <a:ea typeface="+mn-ea"/>
                <a:cs typeface="+mn-cs"/>
              </a:defRPr>
            </a:lvl1pPr>
            <a:lvl2pPr marL="457152" indent="-217465"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2pPr>
            <a:lvl3pPr marL="676204" indent="-209528"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3pPr>
            <a:lvl4pPr marL="904780"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4pPr>
            <a:lvl5pPr marL="1133355" indent="-219052" algn="l" rtl="0" eaLnBrk="0" fontAlgn="base" hangingPunct="0">
              <a:spcBef>
                <a:spcPct val="50000"/>
              </a:spcBef>
              <a:spcAft>
                <a:spcPct val="0"/>
              </a:spcAft>
              <a:buClr>
                <a:schemeClr val="tx1"/>
              </a:buClr>
              <a:buFont typeface="Wingdings" pitchFamily="2" charset="2"/>
              <a:buChar char="§"/>
              <a:defRPr sz="1428">
                <a:solidFill>
                  <a:schemeClr val="tx1"/>
                </a:solidFill>
                <a:latin typeface="+mn-lt"/>
              </a:defRPr>
            </a:lvl5pPr>
            <a:lvl6pPr marL="1590507"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6pPr>
            <a:lvl7pPr marL="2047658"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7pPr>
            <a:lvl8pPr marL="2504810"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8pPr>
            <a:lvl9pPr marL="2961962" indent="-219052" algn="l" rtl="0" fontAlgn="base">
              <a:spcBef>
                <a:spcPct val="50000"/>
              </a:spcBef>
              <a:spcAft>
                <a:spcPct val="0"/>
              </a:spcAft>
              <a:buClr>
                <a:schemeClr val="tx1"/>
              </a:buClr>
              <a:buFont typeface="Wingdings" pitchFamily="2" charset="2"/>
              <a:buChar char="§"/>
              <a:defRPr sz="1428">
                <a:solidFill>
                  <a:schemeClr val="tx1"/>
                </a:solidFill>
                <a:latin typeface="+mn-lt"/>
              </a:defRPr>
            </a:lvl9pPr>
          </a:lstStyle>
          <a:p>
            <a:pPr>
              <a:spcAft>
                <a:spcPts val="1800"/>
              </a:spcAft>
            </a:pPr>
            <a:r>
              <a:rPr lang="en-IN" dirty="0">
                <a:solidFill>
                  <a:srgbClr val="C00000"/>
                </a:solidFill>
                <a:effectLst/>
                <a:latin typeface="Bell MT" panose="02020503060305020303" pitchFamily="18" charset="0"/>
                <a:ea typeface="Times New Roman" panose="02020603050405020304" pitchFamily="18" charset="0"/>
                <a:cs typeface="Calibri" panose="020F0502020204030204" pitchFamily="34" charset="0"/>
              </a:rPr>
              <a:t>Traded Streets. Superior cities. Better lives.</a:t>
            </a:r>
            <a:endParaRPr lang="en-IN" dirty="0">
              <a:solidFill>
                <a:srgbClr val="C00000"/>
              </a:solidFill>
              <a:effectLst/>
              <a:latin typeface="Bell MT" panose="02020503060305020303" pitchFamily="18" charset="0"/>
              <a:ea typeface="Times New Roman" panose="02020603050405020304" pitchFamily="18" charset="0"/>
            </a:endParaRPr>
          </a:p>
        </p:txBody>
      </p:sp>
      <p:sp>
        <p:nvSpPr>
          <p:cNvPr id="7" name="Subtitle 1"/>
          <p:cNvSpPr txBox="1">
            <a:spLocks/>
          </p:cNvSpPr>
          <p:nvPr/>
        </p:nvSpPr>
        <p:spPr>
          <a:xfrm>
            <a:off x="974017" y="5409198"/>
            <a:ext cx="5954696" cy="437582"/>
          </a:xfrm>
          <a:prstGeom prst="rect">
            <a:avLst/>
          </a:prstGeom>
        </p:spPr>
        <p:txBody>
          <a:bodyPr lIns="0" anchor="ctr"/>
          <a:lstStyle/>
          <a:p>
            <a:pPr marL="0" marR="0" lvl="0" indent="0" algn="l" defTabSz="914400" rtl="0" eaLnBrk="0" fontAlgn="base" latinLnBrk="0" hangingPunct="0">
              <a:lnSpc>
                <a:spcPct val="100000"/>
              </a:lnSpc>
              <a:spcBef>
                <a:spcPct val="100000"/>
              </a:spcBef>
              <a:spcAft>
                <a:spcPct val="0"/>
              </a:spcAft>
              <a:buClr>
                <a:schemeClr val="tx1"/>
              </a:buClr>
              <a:buSzTx/>
              <a:buFont typeface="Wingdings 2" pitchFamily="18" charset="2"/>
              <a:buNone/>
              <a:tabLst/>
              <a:defRPr/>
            </a:pPr>
            <a:r>
              <a:rPr lang="en-GB" sz="2800" kern="0" dirty="0" smtClean="0">
                <a:solidFill>
                  <a:schemeClr val="accent2"/>
                </a:solidFill>
                <a:latin typeface="Bell MT" panose="02020503060305020303" pitchFamily="18" charset="0"/>
              </a:rPr>
              <a:t>COMPANY PROFILE</a:t>
            </a:r>
            <a:r>
              <a:rPr kumimoji="0" lang="en-GB" sz="2800" b="0" i="0" u="none" strike="noStrike" kern="0" cap="none" spc="0" normalizeH="0" baseline="0" noProof="0" dirty="0" smtClean="0">
                <a:ln>
                  <a:noFill/>
                </a:ln>
                <a:solidFill>
                  <a:schemeClr val="accent2"/>
                </a:solidFill>
                <a:effectLst/>
                <a:uLnTx/>
                <a:uFillTx/>
                <a:latin typeface="Bell MT" panose="02020503060305020303" pitchFamily="18" charset="0"/>
                <a:ea typeface="+mn-ea"/>
                <a:cs typeface="+mn-cs"/>
              </a:rPr>
              <a:t> </a:t>
            </a:r>
            <a:endParaRPr kumimoji="0" lang="en-GB" sz="2800" b="0" i="0" u="none" strike="noStrike" kern="0" cap="none" spc="0" normalizeH="0" baseline="0" noProof="0" dirty="0">
              <a:ln>
                <a:noFill/>
              </a:ln>
              <a:solidFill>
                <a:schemeClr val="accent2"/>
              </a:solidFill>
              <a:effectLst/>
              <a:uLnTx/>
              <a:uFillTx/>
              <a:latin typeface="Bell MT" panose="02020503060305020303" pitchFamily="18" charset="0"/>
              <a:ea typeface="+mn-ea"/>
              <a:cs typeface="+mn-cs"/>
            </a:endParaRPr>
          </a:p>
        </p:txBody>
      </p:sp>
    </p:spTree>
    <p:extLst>
      <p:ext uri="{BB962C8B-B14F-4D97-AF65-F5344CB8AC3E}">
        <p14:creationId xmlns:p14="http://schemas.microsoft.com/office/powerpoint/2010/main" xmlns="" val="269900937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z="2400" dirty="0" smtClean="0">
                <a:latin typeface="Times New Roman" pitchFamily="18" charset="0"/>
                <a:cs typeface="Times New Roman" pitchFamily="18" charset="0"/>
              </a:rPr>
              <a:t>Public Private Partnership (PPP) Projects</a:t>
            </a:r>
          </a:p>
          <a:p>
            <a:pPr>
              <a:buFont typeface="Wingdings" pitchFamily="2" charset="2"/>
              <a:buChar char="Ø"/>
            </a:pPr>
            <a:r>
              <a:rPr lang="en-US" sz="2400" dirty="0" smtClean="0">
                <a:latin typeface="Times New Roman" pitchFamily="18" charset="0"/>
                <a:cs typeface="Times New Roman" pitchFamily="18" charset="0"/>
              </a:rPr>
              <a:t>Hybrid Annuity Mode (HAM) Projects </a:t>
            </a:r>
          </a:p>
          <a:p>
            <a:pPr>
              <a:buFont typeface="Wingdings" pitchFamily="2" charset="2"/>
              <a:buChar char="Ø"/>
            </a:pPr>
            <a:r>
              <a:rPr lang="en-US" sz="2400" dirty="0" smtClean="0">
                <a:latin typeface="Times New Roman" pitchFamily="18" charset="0"/>
                <a:cs typeface="Times New Roman" pitchFamily="18" charset="0"/>
              </a:rPr>
              <a:t>Engineering Procuring Contract (EPC) Projects</a:t>
            </a:r>
          </a:p>
          <a:p>
            <a:pPr>
              <a:buNone/>
            </a:pPr>
            <a:endParaRPr lang="en-IN" b="1" dirty="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INTERESTED PROJECT MODES</a:t>
            </a: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9524EB86-A4AF-41AE-8B7E-FC5AC2AF530B}"/>
              </a:ext>
            </a:extLst>
          </p:cNvPr>
          <p:cNvSpPr txBox="1"/>
          <p:nvPr/>
        </p:nvSpPr>
        <p:spPr>
          <a:xfrm>
            <a:off x="2964999" y="3313590"/>
            <a:ext cx="3054062" cy="646331"/>
          </a:xfrm>
          <a:prstGeom prst="rect">
            <a:avLst/>
          </a:prstGeom>
          <a:noFill/>
        </p:spPr>
        <p:txBody>
          <a:bodyPr wrap="square">
            <a:spAutoFit/>
          </a:bodyPr>
          <a:lstStyle/>
          <a:p>
            <a:r>
              <a:rPr lang="en-US" sz="3600" b="1" dirty="0">
                <a:solidFill>
                  <a:srgbClr val="002060"/>
                </a:solidFill>
                <a:effectLst/>
                <a:latin typeface="Bell MT" panose="02020503060305020303" pitchFamily="18" charset="0"/>
                <a:ea typeface="Arial" panose="020B0604020202020204" pitchFamily="34" charset="0"/>
              </a:rPr>
              <a:t>THANK YOU</a:t>
            </a:r>
            <a:endParaRPr lang="en-IN" sz="3600" b="1" dirty="0">
              <a:solidFill>
                <a:srgbClr val="002060"/>
              </a:solidFill>
              <a:latin typeface="Bell MT" panose="02020503060305020303" pitchFamily="18" charset="0"/>
            </a:endParaRPr>
          </a:p>
        </p:txBody>
      </p:sp>
    </p:spTree>
    <p:extLst>
      <p:ext uri="{BB962C8B-B14F-4D97-AF65-F5344CB8AC3E}">
        <p14:creationId xmlns:p14="http://schemas.microsoft.com/office/powerpoint/2010/main" xmlns="" val="1341241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latin typeface="Bell MT" panose="02020503060305020303" pitchFamily="18" charset="0"/>
              </a:rPr>
              <a:t>ATRIA RAPID TRANSPORT SYSTEMS LTD. </a:t>
            </a:r>
          </a:p>
        </p:txBody>
      </p:sp>
      <p:graphicFrame>
        <p:nvGraphicFramePr>
          <p:cNvPr id="5" name="Content Placeholder 2">
            <a:extLst>
              <a:ext uri="{FF2B5EF4-FFF2-40B4-BE49-F238E27FC236}">
                <a16:creationId xmlns:a16="http://schemas.microsoft.com/office/drawing/2014/main" xmlns="" id="{A179288B-B06E-420C-9133-F21F7B5F0B38}"/>
              </a:ext>
            </a:extLst>
          </p:cNvPr>
          <p:cNvGraphicFramePr>
            <a:graphicFrameLocks/>
          </p:cNvGraphicFramePr>
          <p:nvPr>
            <p:extLst>
              <p:ext uri="{D42A27DB-BD31-4B8C-83A1-F6EECF244321}">
                <p14:modId xmlns:p14="http://schemas.microsoft.com/office/powerpoint/2010/main" xmlns="" val="1744729963"/>
              </p:ext>
            </p:extLst>
          </p:nvPr>
        </p:nvGraphicFramePr>
        <p:xfrm>
          <a:off x="-302419" y="2037540"/>
          <a:ext cx="9748838"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54465811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xmlns="" id="{DD361E7F-894C-41C0-97C8-9EBFAE8F4B18}"/>
              </a:ext>
            </a:extLst>
          </p:cNvPr>
          <p:cNvSpPr>
            <a:spLocks noGrp="1"/>
          </p:cNvSpPr>
          <p:nvPr>
            <p:ph type="title"/>
          </p:nvPr>
        </p:nvSpPr>
        <p:spPr/>
        <p:txBody>
          <a:bodyPr/>
          <a:lstStyle/>
          <a:p>
            <a:r>
              <a:rPr lang="en-US" dirty="0">
                <a:latin typeface="Bell MT" panose="02020503060305020303" pitchFamily="18" charset="0"/>
              </a:rPr>
              <a:t>Our Core Values </a:t>
            </a:r>
            <a:endParaRPr lang="en-IN" dirty="0">
              <a:latin typeface="Bell MT" panose="02020503060305020303" pitchFamily="18" charset="0"/>
            </a:endParaRPr>
          </a:p>
        </p:txBody>
      </p:sp>
      <p:graphicFrame>
        <p:nvGraphicFramePr>
          <p:cNvPr id="39" name="Content Placeholder 2">
            <a:extLst>
              <a:ext uri="{FF2B5EF4-FFF2-40B4-BE49-F238E27FC236}">
                <a16:creationId xmlns:a16="http://schemas.microsoft.com/office/drawing/2014/main" xmlns="" id="{4AE23E95-72BE-43DA-B30D-84DE0759655B}"/>
              </a:ext>
            </a:extLst>
          </p:cNvPr>
          <p:cNvGraphicFramePr>
            <a:graphicFrameLocks/>
          </p:cNvGraphicFramePr>
          <p:nvPr>
            <p:extLst>
              <p:ext uri="{D42A27DB-BD31-4B8C-83A1-F6EECF244321}">
                <p14:modId xmlns:p14="http://schemas.microsoft.com/office/powerpoint/2010/main" xmlns="" val="3348853886"/>
              </p:ext>
            </p:extLst>
          </p:nvPr>
        </p:nvGraphicFramePr>
        <p:xfrm>
          <a:off x="76200" y="1381125"/>
          <a:ext cx="8896350" cy="4591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TextBox 39">
            <a:extLst>
              <a:ext uri="{FF2B5EF4-FFF2-40B4-BE49-F238E27FC236}">
                <a16:creationId xmlns:a16="http://schemas.microsoft.com/office/drawing/2014/main" xmlns="" id="{21EDCBAB-21C5-4A39-A13E-EB3A5AAD02FC}"/>
              </a:ext>
            </a:extLst>
          </p:cNvPr>
          <p:cNvSpPr txBox="1"/>
          <p:nvPr/>
        </p:nvSpPr>
        <p:spPr>
          <a:xfrm>
            <a:off x="316991" y="1742554"/>
            <a:ext cx="294907" cy="415498"/>
          </a:xfrm>
          <a:prstGeom prst="rect">
            <a:avLst/>
          </a:prstGeom>
          <a:noFill/>
        </p:spPr>
        <p:txBody>
          <a:bodyPr wrap="square" rtlCol="0">
            <a:spAutoFit/>
          </a:bodyPr>
          <a:lstStyle/>
          <a:p>
            <a:r>
              <a:rPr lang="en-US" sz="2100" dirty="0">
                <a:solidFill>
                  <a:srgbClr val="002060"/>
                </a:solidFill>
                <a:latin typeface="Bell MT" panose="02020503060305020303" pitchFamily="18" charset="0"/>
              </a:rPr>
              <a:t>O</a:t>
            </a:r>
            <a:endParaRPr lang="en-IN" sz="2100" dirty="0">
              <a:solidFill>
                <a:srgbClr val="002060"/>
              </a:solidFill>
              <a:latin typeface="Bell MT" panose="02020503060305020303" pitchFamily="18" charset="0"/>
            </a:endParaRPr>
          </a:p>
        </p:txBody>
      </p:sp>
      <p:sp>
        <p:nvSpPr>
          <p:cNvPr id="41" name="TextBox 40">
            <a:extLst>
              <a:ext uri="{FF2B5EF4-FFF2-40B4-BE49-F238E27FC236}">
                <a16:creationId xmlns:a16="http://schemas.microsoft.com/office/drawing/2014/main" xmlns="" id="{4FDF9C24-0617-47F2-A50B-E0110254AD73}"/>
              </a:ext>
            </a:extLst>
          </p:cNvPr>
          <p:cNvSpPr txBox="1"/>
          <p:nvPr/>
        </p:nvSpPr>
        <p:spPr>
          <a:xfrm>
            <a:off x="723900" y="2628900"/>
            <a:ext cx="278523" cy="415498"/>
          </a:xfrm>
          <a:prstGeom prst="rect">
            <a:avLst/>
          </a:prstGeom>
          <a:noFill/>
        </p:spPr>
        <p:txBody>
          <a:bodyPr wrap="square" rtlCol="0">
            <a:spAutoFit/>
          </a:bodyPr>
          <a:lstStyle/>
          <a:p>
            <a:r>
              <a:rPr lang="en-US" sz="2100" dirty="0">
                <a:solidFill>
                  <a:srgbClr val="002060"/>
                </a:solidFill>
                <a:latin typeface="Bell MT" panose="02020503060305020303" pitchFamily="18" charset="0"/>
              </a:rPr>
              <a:t>R</a:t>
            </a:r>
            <a:endParaRPr lang="en-IN" sz="2100" dirty="0">
              <a:solidFill>
                <a:srgbClr val="002060"/>
              </a:solidFill>
              <a:latin typeface="Bell MT" panose="02020503060305020303" pitchFamily="18" charset="0"/>
            </a:endParaRPr>
          </a:p>
        </p:txBody>
      </p:sp>
      <p:sp>
        <p:nvSpPr>
          <p:cNvPr id="42" name="TextBox 41">
            <a:extLst>
              <a:ext uri="{FF2B5EF4-FFF2-40B4-BE49-F238E27FC236}">
                <a16:creationId xmlns:a16="http://schemas.microsoft.com/office/drawing/2014/main" xmlns="" id="{24E780D5-6517-471D-B96F-8288037D8618}"/>
              </a:ext>
            </a:extLst>
          </p:cNvPr>
          <p:cNvSpPr txBox="1"/>
          <p:nvPr/>
        </p:nvSpPr>
        <p:spPr>
          <a:xfrm>
            <a:off x="876300" y="3476625"/>
            <a:ext cx="278523" cy="415498"/>
          </a:xfrm>
          <a:prstGeom prst="rect">
            <a:avLst/>
          </a:prstGeom>
          <a:noFill/>
        </p:spPr>
        <p:txBody>
          <a:bodyPr wrap="square" rtlCol="0">
            <a:spAutoFit/>
          </a:bodyPr>
          <a:lstStyle/>
          <a:p>
            <a:r>
              <a:rPr lang="en-US" sz="2100" dirty="0">
                <a:solidFill>
                  <a:srgbClr val="002060"/>
                </a:solidFill>
                <a:latin typeface="Bell MT" panose="02020503060305020303" pitchFamily="18" charset="0"/>
              </a:rPr>
              <a:t>B</a:t>
            </a:r>
            <a:endParaRPr lang="en-IN" sz="2100" dirty="0">
              <a:solidFill>
                <a:srgbClr val="002060"/>
              </a:solidFill>
              <a:latin typeface="Bell MT" panose="02020503060305020303" pitchFamily="18" charset="0"/>
            </a:endParaRPr>
          </a:p>
        </p:txBody>
      </p:sp>
      <p:sp>
        <p:nvSpPr>
          <p:cNvPr id="43" name="TextBox 42">
            <a:extLst>
              <a:ext uri="{FF2B5EF4-FFF2-40B4-BE49-F238E27FC236}">
                <a16:creationId xmlns:a16="http://schemas.microsoft.com/office/drawing/2014/main" xmlns="" id="{5D95054C-F01A-48D1-9FA6-D13B91C7E564}"/>
              </a:ext>
            </a:extLst>
          </p:cNvPr>
          <p:cNvSpPr txBox="1"/>
          <p:nvPr/>
        </p:nvSpPr>
        <p:spPr>
          <a:xfrm>
            <a:off x="781050" y="4324350"/>
            <a:ext cx="278523" cy="415498"/>
          </a:xfrm>
          <a:prstGeom prst="rect">
            <a:avLst/>
          </a:prstGeom>
          <a:noFill/>
        </p:spPr>
        <p:txBody>
          <a:bodyPr wrap="square" rtlCol="0">
            <a:spAutoFit/>
          </a:bodyPr>
          <a:lstStyle/>
          <a:p>
            <a:r>
              <a:rPr lang="en-US" sz="2100" dirty="0">
                <a:solidFill>
                  <a:srgbClr val="002060"/>
                </a:solidFill>
                <a:latin typeface="Bell MT" panose="02020503060305020303" pitchFamily="18" charset="0"/>
              </a:rPr>
              <a:t>I</a:t>
            </a:r>
            <a:endParaRPr lang="en-IN" sz="2100" dirty="0">
              <a:solidFill>
                <a:srgbClr val="002060"/>
              </a:solidFill>
              <a:latin typeface="Bell MT" panose="02020503060305020303" pitchFamily="18" charset="0"/>
            </a:endParaRPr>
          </a:p>
        </p:txBody>
      </p:sp>
      <p:sp>
        <p:nvSpPr>
          <p:cNvPr id="44" name="TextBox 43">
            <a:extLst>
              <a:ext uri="{FF2B5EF4-FFF2-40B4-BE49-F238E27FC236}">
                <a16:creationId xmlns:a16="http://schemas.microsoft.com/office/drawing/2014/main" xmlns="" id="{C4974166-0880-4D8A-8C16-F323D50EFA2C}"/>
              </a:ext>
            </a:extLst>
          </p:cNvPr>
          <p:cNvSpPr txBox="1"/>
          <p:nvPr/>
        </p:nvSpPr>
        <p:spPr>
          <a:xfrm>
            <a:off x="333375" y="5210175"/>
            <a:ext cx="278523" cy="415498"/>
          </a:xfrm>
          <a:prstGeom prst="rect">
            <a:avLst/>
          </a:prstGeom>
          <a:noFill/>
        </p:spPr>
        <p:txBody>
          <a:bodyPr wrap="square" rtlCol="0">
            <a:spAutoFit/>
          </a:bodyPr>
          <a:lstStyle/>
          <a:p>
            <a:r>
              <a:rPr lang="en-US" sz="2100" dirty="0">
                <a:solidFill>
                  <a:srgbClr val="002060"/>
                </a:solidFill>
                <a:latin typeface="Bell MT" panose="02020503060305020303" pitchFamily="18" charset="0"/>
              </a:rPr>
              <a:t>T</a:t>
            </a:r>
            <a:endParaRPr lang="en-IN" sz="2100" dirty="0">
              <a:solidFill>
                <a:srgbClr val="002060"/>
              </a:solidFill>
              <a:latin typeface="Bell MT" panose="02020503060305020303" pitchFamily="18" charset="0"/>
            </a:endParaRPr>
          </a:p>
        </p:txBody>
      </p:sp>
    </p:spTree>
    <p:extLst>
      <p:ext uri="{BB962C8B-B14F-4D97-AF65-F5344CB8AC3E}">
        <p14:creationId xmlns:p14="http://schemas.microsoft.com/office/powerpoint/2010/main" xmlns="" val="4076165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42218"/>
            <a:ext cx="8534400" cy="4992328"/>
          </a:xfrm>
        </p:spPr>
        <p:txBody>
          <a:bodyPr/>
          <a:lstStyle/>
          <a:p>
            <a:pPr algn="just">
              <a:spcBef>
                <a:spcPts val="600"/>
              </a:spcBef>
              <a:buNone/>
            </a:pPr>
            <a:r>
              <a:rPr lang="en-US" sz="1500" b="1" dirty="0" smtClean="0">
                <a:latin typeface="Times New Roman" pitchFamily="18" charset="0"/>
                <a:cs typeface="Times New Roman" pitchFamily="18" charset="0"/>
              </a:rPr>
              <a:t>Dr. N </a:t>
            </a:r>
            <a:r>
              <a:rPr lang="en-US" sz="1500" b="1" dirty="0" err="1" smtClean="0">
                <a:latin typeface="Times New Roman" pitchFamily="18" charset="0"/>
                <a:cs typeface="Times New Roman" pitchFamily="18" charset="0"/>
              </a:rPr>
              <a:t>Krishnam</a:t>
            </a:r>
            <a:r>
              <a:rPr lang="en-US" sz="1500" b="1" dirty="0" smtClean="0">
                <a:latin typeface="Times New Roman" pitchFamily="18" charset="0"/>
                <a:cs typeface="Times New Roman" pitchFamily="18" charset="0"/>
              </a:rPr>
              <a:t> </a:t>
            </a:r>
            <a:r>
              <a:rPr lang="en-US" sz="1500" b="1" dirty="0" err="1" smtClean="0">
                <a:latin typeface="Times New Roman" pitchFamily="18" charset="0"/>
                <a:cs typeface="Times New Roman" pitchFamily="18" charset="0"/>
              </a:rPr>
              <a:t>Raju</a:t>
            </a:r>
            <a:r>
              <a:rPr lang="en-US" sz="1500" b="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 Director (HR) </a:t>
            </a:r>
            <a:r>
              <a:rPr lang="en-US" sz="1200" dirty="0" smtClean="0">
                <a:latin typeface="Times New Roman" pitchFamily="18" charset="0"/>
                <a:cs typeface="Times New Roman" pitchFamily="18" charset="0"/>
              </a:rPr>
              <a:t>(B.com, PG.DPM, IR &amp;LW, MBA, MSW, LLB, </a:t>
            </a:r>
            <a:r>
              <a:rPr lang="en-US" sz="1200" dirty="0" err="1" smtClean="0">
                <a:latin typeface="Times New Roman" pitchFamily="18" charset="0"/>
                <a:cs typeface="Times New Roman" pitchFamily="18" charset="0"/>
              </a:rPr>
              <a:t>Ph.D</a:t>
            </a:r>
            <a:r>
              <a:rPr lang="en-US" sz="1200" dirty="0" smtClean="0">
                <a:latin typeface="Times New Roman" pitchFamily="18" charset="0"/>
                <a:cs typeface="Times New Roman" pitchFamily="18" charset="0"/>
              </a:rPr>
              <a:t>)</a:t>
            </a:r>
          </a:p>
          <a:p>
            <a:pPr algn="just">
              <a:spcBef>
                <a:spcPts val="600"/>
              </a:spcBef>
              <a:buNone/>
            </a:pPr>
            <a:r>
              <a:rPr lang="en-US" sz="1500" dirty="0" smtClean="0">
                <a:latin typeface="Times New Roman" pitchFamily="18" charset="0"/>
                <a:cs typeface="Times New Roman" pitchFamily="18" charset="0"/>
              </a:rPr>
              <a:t>	38 Years of Experience in Training &amp; Development, Human Resource Planning and Leadership in various public sector undertakings like Bharat Dynamics Limited (BDL), GAIL India Ltd, NTPC, etc. Also having experience of civil projects execution and wide experience in coordinating with various Government agencies. Expertise in strategic management and grievance handling system.</a:t>
            </a:r>
          </a:p>
          <a:p>
            <a:pPr algn="just">
              <a:spcBef>
                <a:spcPts val="600"/>
              </a:spcBef>
              <a:buNone/>
            </a:pPr>
            <a:r>
              <a:rPr lang="en-US" sz="1500" b="1" dirty="0" smtClean="0">
                <a:latin typeface="Times New Roman" pitchFamily="18" charset="0"/>
                <a:cs typeface="Times New Roman" pitchFamily="18" charset="0"/>
              </a:rPr>
              <a:t>P Rama </a:t>
            </a:r>
            <a:r>
              <a:rPr lang="en-US" sz="1500" b="1" dirty="0" err="1" smtClean="0">
                <a:latin typeface="Times New Roman" pitchFamily="18" charset="0"/>
                <a:cs typeface="Times New Roman" pitchFamily="18" charset="0"/>
              </a:rPr>
              <a:t>Raju</a:t>
            </a:r>
            <a:r>
              <a:rPr lang="en-US" sz="1500" b="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 Director (Projects) </a:t>
            </a:r>
            <a:r>
              <a:rPr lang="en-US" sz="1200" dirty="0" smtClean="0">
                <a:latin typeface="Times New Roman" pitchFamily="18" charset="0"/>
                <a:cs typeface="Times New Roman" pitchFamily="18" charset="0"/>
              </a:rPr>
              <a:t>(</a:t>
            </a:r>
            <a:r>
              <a:rPr lang="en-US" sz="1200" dirty="0" err="1" smtClean="0">
                <a:latin typeface="Times New Roman" pitchFamily="18" charset="0"/>
                <a:cs typeface="Times New Roman" pitchFamily="18" charset="0"/>
              </a:rPr>
              <a:t>M.Tech</a:t>
            </a:r>
            <a:r>
              <a:rPr lang="en-US" sz="1200" dirty="0" smtClean="0">
                <a:latin typeface="Times New Roman" pitchFamily="18" charset="0"/>
                <a:cs typeface="Times New Roman" pitchFamily="18" charset="0"/>
              </a:rPr>
              <a:t>, MSCE, PE (USA), CE (INDIA), FIE, INSDAG) </a:t>
            </a:r>
          </a:p>
          <a:p>
            <a:pPr algn="just">
              <a:spcBef>
                <a:spcPts val="600"/>
              </a:spcBef>
              <a:buNone/>
            </a:pPr>
            <a:r>
              <a:rPr lang="en-US" sz="1500" dirty="0" smtClean="0">
                <a:latin typeface="Times New Roman" pitchFamily="18" charset="0"/>
                <a:cs typeface="Times New Roman" pitchFamily="18" charset="0"/>
              </a:rPr>
              <a:t>	</a:t>
            </a:r>
            <a:r>
              <a:rPr lang="en-IN" sz="1500" dirty="0" smtClean="0">
                <a:latin typeface="Times New Roman" pitchFamily="18" charset="0"/>
                <a:cs typeface="Times New Roman" pitchFamily="18" charset="0"/>
              </a:rPr>
              <a:t>45 years of experience in Project Management and execution with various organisations like AECOM, MAYTAS, ATKINS (USA), AMEC (USA), etc. Specialised in Structural designing, Planning and execution. Strong attention to detail with considerable leadership abilities. His expertise in Bridges, Buildings, Irrigation and food park projects with various clients across India and USA.</a:t>
            </a:r>
          </a:p>
          <a:p>
            <a:pPr algn="just">
              <a:spcBef>
                <a:spcPts val="600"/>
              </a:spcBef>
              <a:buNone/>
            </a:pPr>
            <a:r>
              <a:rPr lang="en-US" sz="1500" b="1" dirty="0" err="1" smtClean="0">
                <a:latin typeface="Times New Roman" pitchFamily="18" charset="0"/>
                <a:cs typeface="Times New Roman" pitchFamily="18" charset="0"/>
              </a:rPr>
              <a:t>Surjit</a:t>
            </a:r>
            <a:r>
              <a:rPr lang="en-US" sz="1500" b="1" dirty="0" smtClean="0">
                <a:latin typeface="Times New Roman" pitchFamily="18" charset="0"/>
                <a:cs typeface="Times New Roman" pitchFamily="18" charset="0"/>
              </a:rPr>
              <a:t> Singh </a:t>
            </a:r>
            <a:r>
              <a:rPr lang="en-US" sz="1500" b="1" dirty="0" err="1" smtClean="0">
                <a:latin typeface="Times New Roman" pitchFamily="18" charset="0"/>
                <a:cs typeface="Times New Roman" pitchFamily="18" charset="0"/>
              </a:rPr>
              <a:t>Madan</a:t>
            </a:r>
            <a:r>
              <a:rPr lang="en-US" sz="1500" b="1" dirty="0" smtClean="0">
                <a:latin typeface="Times New Roman" pitchFamily="18" charset="0"/>
                <a:cs typeface="Times New Roman" pitchFamily="18" charset="0"/>
              </a:rPr>
              <a:t> – </a:t>
            </a:r>
            <a:r>
              <a:rPr lang="en-US" sz="1500" dirty="0" smtClean="0">
                <a:latin typeface="Times New Roman" pitchFamily="18" charset="0"/>
                <a:cs typeface="Times New Roman" pitchFamily="18" charset="0"/>
              </a:rPr>
              <a:t>Director (Technical) </a:t>
            </a:r>
            <a:r>
              <a:rPr lang="en-US" sz="1200" dirty="0" smtClean="0">
                <a:latin typeface="Times New Roman" pitchFamily="18" charset="0"/>
                <a:cs typeface="Times New Roman" pitchFamily="18" charset="0"/>
              </a:rPr>
              <a:t>(Electrical Engineer (NIT), FIE (INDIA), CE (INDIA))</a:t>
            </a:r>
          </a:p>
          <a:p>
            <a:pPr algn="just">
              <a:spcBef>
                <a:spcPts val="600"/>
              </a:spcBef>
              <a:buNone/>
            </a:pPr>
            <a:r>
              <a:rPr lang="en-US" sz="1500" b="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50 years of Experience in Rail Transportation field. He had set up a R&amp;D Centre namely ‘Centre for Electric Transportation (CET)’</a:t>
            </a:r>
            <a:r>
              <a:rPr lang="en-US" sz="1500" b="1"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in BHEL, Bhopal and his Biography was included in </a:t>
            </a:r>
            <a:r>
              <a:rPr lang="en-US" sz="1500" b="1" dirty="0" smtClean="0">
                <a:latin typeface="Times New Roman" pitchFamily="18" charset="0"/>
                <a:cs typeface="Times New Roman" pitchFamily="18" charset="0"/>
              </a:rPr>
              <a:t>Marquis ‘Who’s Who in the World’ in 1997</a:t>
            </a:r>
            <a:r>
              <a:rPr lang="en-US" sz="1500" dirty="0" smtClean="0">
                <a:latin typeface="Times New Roman" pitchFamily="18" charset="0"/>
                <a:cs typeface="Times New Roman" pitchFamily="18" charset="0"/>
              </a:rPr>
              <a:t>, for establishing CET and various other contributions made in the professional field.</a:t>
            </a:r>
            <a:r>
              <a:rPr lang="en-IN" sz="150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He is an experienced designer of Traction Motors &amp; their Control Systems, Electric Locomotives, Rolling Stocks, Roller Rig for Locomotive Testing etc. He has </a:t>
            </a:r>
            <a:r>
              <a:rPr lang="en-US" sz="1500" dirty="0" smtClean="0">
                <a:latin typeface="Times New Roman" pitchFamily="18" charset="0"/>
                <a:cs typeface="Times New Roman" pitchFamily="18" charset="0"/>
              </a:rPr>
              <a:t>vast experience </a:t>
            </a:r>
            <a:r>
              <a:rPr lang="en-US" sz="1500" dirty="0" smtClean="0">
                <a:latin typeface="Times New Roman" pitchFamily="18" charset="0"/>
                <a:cs typeface="Times New Roman" pitchFamily="18" charset="0"/>
              </a:rPr>
              <a:t>in</a:t>
            </a:r>
            <a:r>
              <a:rPr lang="en-US" sz="1500" dirty="0" smtClean="0">
                <a:latin typeface="Times New Roman" pitchFamily="18" charset="0"/>
                <a:cs typeface="Times New Roman" pitchFamily="18" charset="0"/>
              </a:rPr>
              <a:t> </a:t>
            </a:r>
            <a:r>
              <a:rPr lang="en-US" sz="1500" dirty="0" smtClean="0">
                <a:latin typeface="Times New Roman" pitchFamily="18" charset="0"/>
                <a:cs typeface="Times New Roman" pitchFamily="18" charset="0"/>
              </a:rPr>
              <a:t>Project Management of various Metros in India e.g. Mumbai Metro, Delhi Airport Metro Express, </a:t>
            </a:r>
            <a:r>
              <a:rPr lang="en-US" sz="1500" dirty="0" err="1" smtClean="0">
                <a:latin typeface="Times New Roman" pitchFamily="18" charset="0"/>
                <a:cs typeface="Times New Roman" pitchFamily="18" charset="0"/>
              </a:rPr>
              <a:t>Navi</a:t>
            </a:r>
            <a:r>
              <a:rPr lang="en-US" sz="1500" dirty="0" smtClean="0">
                <a:latin typeface="Times New Roman" pitchFamily="18" charset="0"/>
                <a:cs typeface="Times New Roman" pitchFamily="18" charset="0"/>
              </a:rPr>
              <a:t> Mumbai Metro, Nagpur Metro etc. Also contributed many technical papers and also chaired sessions in National &amp; International conferences.</a:t>
            </a:r>
            <a:endParaRPr lang="en-IN" sz="15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p>
          <a:p>
            <a:pPr>
              <a:buNone/>
            </a:pPr>
            <a:endParaRPr lang="en-IN" sz="1600" b="1" dirty="0" smtClean="0">
              <a:latin typeface="Times New Roman" pitchFamily="18" charset="0"/>
              <a:cs typeface="Times New Roman" pitchFamily="18" charset="0"/>
            </a:endParaRPr>
          </a:p>
          <a:p>
            <a:pPr>
              <a:lnSpc>
                <a:spcPts val="1958"/>
              </a:lnSpc>
              <a:buNone/>
            </a:pPr>
            <a:endParaRPr lang="en-US" dirty="0" smtClean="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OUR EXPERTISE</a:t>
            </a: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z="2000" dirty="0" smtClean="0">
                <a:latin typeface="Times New Roman" pitchFamily="18" charset="0"/>
                <a:cs typeface="Times New Roman" pitchFamily="18" charset="0"/>
              </a:rPr>
              <a:t>ROADS</a:t>
            </a:r>
          </a:p>
          <a:p>
            <a:pPr>
              <a:buFont typeface="Wingdings" pitchFamily="2" charset="2"/>
              <a:buChar char="Ø"/>
            </a:pPr>
            <a:r>
              <a:rPr lang="en-US" sz="2000" dirty="0" smtClean="0">
                <a:latin typeface="Times New Roman" pitchFamily="18" charset="0"/>
                <a:cs typeface="Times New Roman" pitchFamily="18" charset="0"/>
              </a:rPr>
              <a:t>METRO RAIL </a:t>
            </a:r>
          </a:p>
          <a:p>
            <a:pPr>
              <a:buFont typeface="Wingdings" pitchFamily="2" charset="2"/>
              <a:buChar char="Ø"/>
            </a:pPr>
            <a:r>
              <a:rPr lang="en-US" sz="2000" dirty="0" smtClean="0">
                <a:latin typeface="Times New Roman" pitchFamily="18" charset="0"/>
                <a:cs typeface="Times New Roman" pitchFamily="18" charset="0"/>
              </a:rPr>
              <a:t>PERSONALISED RAPID TRANSIT (PRT)</a:t>
            </a:r>
          </a:p>
          <a:p>
            <a:pPr>
              <a:buFont typeface="Wingdings" pitchFamily="2" charset="2"/>
              <a:buChar char="Ø"/>
            </a:pPr>
            <a:r>
              <a:rPr lang="en-US" sz="2000" dirty="0" smtClean="0">
                <a:latin typeface="Times New Roman" pitchFamily="18" charset="0"/>
                <a:cs typeface="Times New Roman" pitchFamily="18" charset="0"/>
              </a:rPr>
              <a:t>BUS RAPID TRANSIT SYSTEM (BRTS)</a:t>
            </a:r>
          </a:p>
          <a:p>
            <a:pPr>
              <a:buNone/>
            </a:pPr>
            <a:endParaRPr lang="en-IN" dirty="0"/>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SECTORS OF INTEREST</a:t>
            </a: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IN"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Roads are one of the most important components when it comes to rapid transit systems and transport oriented development. They are the prime facilitators of efficient mobility of people as well as commodities from one place to another. We, at ARTS, develop high quality roads that promote sustainability and aid in the economic and infrastructure development of the country.</a:t>
            </a:r>
          </a:p>
          <a:p>
            <a:pPr algn="just">
              <a:buNone/>
            </a:pPr>
            <a:r>
              <a:rPr lang="en-IN" sz="2000" dirty="0" smtClean="0">
                <a:latin typeface="Times New Roman" pitchFamily="18" charset="0"/>
                <a:cs typeface="Times New Roman" pitchFamily="18" charset="0"/>
              </a:rPr>
              <a:t>	The roads developed by us will help the economy as well the community in the following ways:	</a:t>
            </a:r>
          </a:p>
          <a:p>
            <a:pPr lvl="3" algn="just">
              <a:buFont typeface="Wingdings" pitchFamily="2" charset="2"/>
              <a:buChar char="Ø"/>
            </a:pPr>
            <a:r>
              <a:rPr lang="en-US" sz="1796" dirty="0" smtClean="0">
                <a:latin typeface="Times New Roman" pitchFamily="18" charset="0"/>
                <a:cs typeface="Times New Roman" pitchFamily="18" charset="0"/>
              </a:rPr>
              <a:t>Enhanced Sustainability</a:t>
            </a:r>
          </a:p>
          <a:p>
            <a:pPr lvl="3" algn="just">
              <a:buFont typeface="Wingdings" pitchFamily="2" charset="2"/>
              <a:buChar char="Ø"/>
            </a:pPr>
            <a:r>
              <a:rPr lang="en-US" sz="1796" dirty="0" smtClean="0">
                <a:latin typeface="Times New Roman" pitchFamily="18" charset="0"/>
                <a:cs typeface="Times New Roman" pitchFamily="18" charset="0"/>
              </a:rPr>
              <a:t>Improved Mobility &amp; Trade Facilitation</a:t>
            </a:r>
          </a:p>
          <a:p>
            <a:pPr lvl="3" algn="just">
              <a:buFont typeface="Wingdings" pitchFamily="2" charset="2"/>
              <a:buChar char="Ø"/>
            </a:pPr>
            <a:r>
              <a:rPr lang="en-US" sz="2000" dirty="0" smtClean="0">
                <a:latin typeface="Times New Roman" pitchFamily="18" charset="0"/>
                <a:cs typeface="Times New Roman" pitchFamily="18" charset="0"/>
              </a:rPr>
              <a:t>International Trade</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ROADS</a:t>
            </a: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IN" dirty="0" smtClean="0"/>
              <a:t>	</a:t>
            </a:r>
            <a:r>
              <a:rPr lang="en-IN" sz="2000" dirty="0" smtClean="0">
                <a:latin typeface="Times New Roman" pitchFamily="18" charset="0"/>
                <a:cs typeface="Times New Roman" pitchFamily="18" charset="0"/>
              </a:rPr>
              <a:t>we at ARTS believe in Transit Oriented Development. When we talk about metro rails, we can say they become the spine of the rapid transit system when it comes to smart cities. We provide highly qualitative infrastructure for metro rails to accelerate the economic development as well as the sustainable development of the country.</a:t>
            </a:r>
          </a:p>
          <a:p>
            <a:pPr algn="just">
              <a:buNone/>
            </a:pPr>
            <a:r>
              <a:rPr lang="en-IN" sz="2000" dirty="0" smtClean="0">
                <a:latin typeface="Times New Roman" pitchFamily="18" charset="0"/>
                <a:cs typeface="Times New Roman" pitchFamily="18" charset="0"/>
              </a:rPr>
              <a:t>	Our approach with metro rails infrastructure can be of great help to the country, read below:</a:t>
            </a:r>
          </a:p>
          <a:p>
            <a:pPr lvl="3">
              <a:buFont typeface="Wingdings" pitchFamily="2" charset="2"/>
              <a:buChar char="Ø"/>
            </a:pPr>
            <a:r>
              <a:rPr lang="en-US" sz="2000" dirty="0" smtClean="0">
                <a:latin typeface="Times New Roman" pitchFamily="18" charset="0"/>
                <a:cs typeface="Times New Roman" pitchFamily="18" charset="0"/>
              </a:rPr>
              <a:t>Social Development</a:t>
            </a:r>
          </a:p>
          <a:p>
            <a:pPr lvl="3">
              <a:buFont typeface="Wingdings" pitchFamily="2" charset="2"/>
              <a:buChar char="Ø"/>
            </a:pPr>
            <a:r>
              <a:rPr lang="en-US" sz="2000" dirty="0" smtClean="0">
                <a:latin typeface="Times New Roman" pitchFamily="18" charset="0"/>
                <a:cs typeface="Times New Roman" pitchFamily="18" charset="0"/>
              </a:rPr>
              <a:t>Economic Development</a:t>
            </a:r>
          </a:p>
          <a:p>
            <a:pPr lvl="3">
              <a:buFont typeface="Wingdings" pitchFamily="2" charset="2"/>
              <a:buChar char="Ø"/>
            </a:pPr>
            <a:r>
              <a:rPr lang="en-US" sz="2000" dirty="0" smtClean="0">
                <a:latin typeface="Times New Roman" pitchFamily="18" charset="0"/>
                <a:cs typeface="Times New Roman" pitchFamily="18" charset="0"/>
              </a:rPr>
              <a:t>Sustainability</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METRO RAIL</a:t>
            </a: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IN" sz="1800" dirty="0" smtClean="0">
                <a:latin typeface="Times New Roman" pitchFamily="18" charset="0"/>
                <a:cs typeface="Times New Roman" pitchFamily="18" charset="0"/>
              </a:rPr>
              <a:t>	Would you believe if we say we can save you from the pollution of metro cities like Delhi or we can save you from traffic jams? No, but trust us we are on a mission to do this. And to make this dream a reality, we will be developing the infrastructure of personal rapid transit system with our sustainable and durable technological solutions.</a:t>
            </a:r>
          </a:p>
          <a:p>
            <a:pPr algn="just">
              <a:buNone/>
            </a:pPr>
            <a:r>
              <a:rPr lang="en-IN" sz="1800" dirty="0" smtClean="0">
                <a:latin typeface="Times New Roman" pitchFamily="18" charset="0"/>
                <a:cs typeface="Times New Roman" pitchFamily="18" charset="0"/>
              </a:rPr>
              <a:t>	Now the point is what is this personal rapid transit system? They are also known as PRTS. It is basically a medium of public transport that is available on demand. They are also known as Personal Automated Transport System. These are highly efficient in terms of transportation as well as the energy consumption.</a:t>
            </a:r>
          </a:p>
          <a:p>
            <a:pPr algn="just">
              <a:buNone/>
            </a:pPr>
            <a:r>
              <a:rPr lang="en-IN" sz="1800" dirty="0" smtClean="0">
                <a:latin typeface="Times New Roman" pitchFamily="18" charset="0"/>
                <a:cs typeface="Times New Roman" pitchFamily="18" charset="0"/>
              </a:rPr>
              <a:t>	These are the fully automated infrastructure components. They might be in the form of tracks, beams, cables and trusses, etc. If we talk about the vehicles in rapid transit systems, they are driverless, light-weight vehicles, flexibility to operate like the existing pod cars.</a:t>
            </a:r>
          </a:p>
          <a:p>
            <a:pPr>
              <a:buNone/>
            </a:pPr>
            <a:endParaRPr lang="en-IN"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PERSONALISED RAPID TRANSIT (PRT)</a:t>
            </a: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None/>
            </a:pPr>
            <a:r>
              <a:rPr lang="en-IN" dirty="0" smtClean="0"/>
              <a:t>	</a:t>
            </a:r>
            <a:r>
              <a:rPr lang="en-IN" sz="2000" dirty="0" smtClean="0">
                <a:latin typeface="Times New Roman" pitchFamily="18" charset="0"/>
                <a:cs typeface="Times New Roman" pitchFamily="18" charset="0"/>
              </a:rPr>
              <a:t>The bus rapid transit system i.e. BRT is an efficient system through which the journey in buses is made less time consuming providing the users a great experience and more time saving. This is not a new concept but the technologies in BRT have evolved drastically. These are basically the extension in the existing transport mechanism. For example, developing a different dedicated lane for the buses.</a:t>
            </a:r>
          </a:p>
          <a:p>
            <a:pPr algn="just">
              <a:buNone/>
            </a:pPr>
            <a:r>
              <a:rPr lang="en-IN" sz="2000" dirty="0" smtClean="0">
                <a:latin typeface="Times New Roman" pitchFamily="18" charset="0"/>
                <a:cs typeface="Times New Roman" pitchFamily="18" charset="0"/>
              </a:rPr>
              <a:t>	The features of BRT have a resemblance with the metro system to a greater extent. These are very reliable, convenient and efficient for the people as well as for the environment.</a:t>
            </a:r>
          </a:p>
          <a:p>
            <a:pPr algn="just">
              <a:buNone/>
            </a:pPr>
            <a:endParaRPr lang="en-IN" dirty="0" smtClean="0">
              <a:latin typeface="Times New Roman" pitchFamily="18" charset="0"/>
              <a:cs typeface="Times New Roman" pitchFamily="18" charset="0"/>
            </a:endParaRPr>
          </a:p>
          <a:p>
            <a:pPr>
              <a:buNone/>
            </a:pPr>
            <a:endParaRPr lang="en-IN" dirty="0"/>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BUS RAPID TRANSIT SYSTEM (BRTS)</a:t>
            </a:r>
            <a:endParaRPr lang="en-IN"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HCL TalentCare Template">
  <a:themeElements>
    <a:clrScheme name="HCL TalentCare - New Logo">
      <a:dk1>
        <a:sysClr val="windowText" lastClr="000000"/>
      </a:dk1>
      <a:lt1>
        <a:sysClr val="window" lastClr="FFFFFF"/>
      </a:lt1>
      <a:dk2>
        <a:srgbClr val="44546A"/>
      </a:dk2>
      <a:lt2>
        <a:srgbClr val="E7E6E6"/>
      </a:lt2>
      <a:accent1>
        <a:srgbClr val="002D4B"/>
      </a:accent1>
      <a:accent2>
        <a:srgbClr val="0064A5"/>
      </a:accent2>
      <a:accent3>
        <a:srgbClr val="0092F1"/>
      </a:accent3>
      <a:accent4>
        <a:srgbClr val="B21212"/>
      </a:accent4>
      <a:accent5>
        <a:srgbClr val="147207"/>
      </a:accent5>
      <a:accent6>
        <a:srgbClr val="EDEA0C"/>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3175" cap="flat" cmpd="sng" algn="ctr">
          <a:solidFill>
            <a:srgbClr val="850909"/>
          </a:solidFill>
          <a:prstDash val="solid"/>
          <a:miter lim="800000"/>
          <a:headEnd type="none" w="sm" len="sm"/>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Arial" charset="0"/>
          </a:defRPr>
        </a:defPPr>
      </a:lstStyle>
    </a:lnDef>
  </a:objectDefaults>
  <a:extraClrSchemeLst>
    <a:extraClrScheme>
      <a:clrScheme name="HCL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CL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CL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CL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CL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CL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CL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CL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CL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CL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CL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CL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4838</TotalTime>
  <Words>263</Words>
  <Application>Microsoft Office PowerPoint</Application>
  <PresentationFormat>On-screen Show (4:3)</PresentationFormat>
  <Paragraphs>64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HCL TalentCare Template</vt:lpstr>
      <vt:lpstr>Slide 1</vt:lpstr>
      <vt:lpstr>ATRIA RAPID TRANSPORT SYSTEMS LTD. </vt:lpstr>
      <vt:lpstr>Our Core Values </vt:lpstr>
      <vt:lpstr>OUR EXPERTISE</vt:lpstr>
      <vt:lpstr>SECTORS OF INTEREST</vt:lpstr>
      <vt:lpstr>ROADS</vt:lpstr>
      <vt:lpstr>METRO RAIL</vt:lpstr>
      <vt:lpstr>PERSONALISED RAPID TRANSIT (PRT)</vt:lpstr>
      <vt:lpstr>BUS RAPID TRANSIT SYSTEM (BRTS)</vt:lpstr>
      <vt:lpstr>INTERESTED PROJECT MODES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Gantt Chart</dc:title>
  <dc:creator>Srinivas Drona</dc:creator>
  <cp:lastModifiedBy>3iEPS</cp:lastModifiedBy>
  <cp:revision>233</cp:revision>
  <dcterms:created xsi:type="dcterms:W3CDTF">2015-06-16T12:57:16Z</dcterms:created>
  <dcterms:modified xsi:type="dcterms:W3CDTF">2021-02-22T06:23:46Z</dcterms:modified>
</cp:coreProperties>
</file>