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8" r:id="rId2"/>
    <p:sldId id="267" r:id="rId3"/>
    <p:sldId id="271" r:id="rId4"/>
    <p:sldId id="273" r:id="rId5"/>
    <p:sldId id="272" r:id="rId6"/>
    <p:sldId id="274" r:id="rId7"/>
    <p:sldId id="280" r:id="rId8"/>
    <p:sldId id="281" r:id="rId9"/>
    <p:sldId id="283" r:id="rId10"/>
    <p:sldId id="288" r:id="rId11"/>
    <p:sldId id="289" r:id="rId12"/>
    <p:sldId id="284" r:id="rId13"/>
    <p:sldId id="285" r:id="rId14"/>
    <p:sldId id="282" r:id="rId15"/>
    <p:sldId id="290" r:id="rId16"/>
    <p:sldId id="291" r:id="rId17"/>
    <p:sldId id="286" r:id="rId18"/>
    <p:sldId id="287" r:id="rId19"/>
    <p:sldId id="292" r:id="rId20"/>
    <p:sldId id="279" r:id="rId21"/>
    <p:sldId id="278"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3" d="100"/>
          <a:sy n="83" d="100"/>
        </p:scale>
        <p:origin x="1221"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D8C63-8B24-4A62-8E08-6EEA28E8414B}" type="datetimeFigureOut">
              <a:rPr lang="en-IN" smtClean="0"/>
              <a:t>05-12-2023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26E98-0BF8-40A9-B0E1-490C1675D846}" type="slidenum">
              <a:rPr lang="en-IN" smtClean="0"/>
              <a:t>‹#›</a:t>
            </a:fld>
            <a:endParaRPr lang="en-IN"/>
          </a:p>
        </p:txBody>
      </p:sp>
    </p:spTree>
    <p:extLst>
      <p:ext uri="{BB962C8B-B14F-4D97-AF65-F5344CB8AC3E}">
        <p14:creationId xmlns:p14="http://schemas.microsoft.com/office/powerpoint/2010/main" val="580590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226E98-0BF8-40A9-B0E1-490C1675D846}" type="slidenum">
              <a:rPr lang="en-IN" smtClean="0"/>
              <a:t>1</a:t>
            </a:fld>
            <a:endParaRPr lang="en-IN"/>
          </a:p>
        </p:txBody>
      </p:sp>
    </p:spTree>
    <p:extLst>
      <p:ext uri="{BB962C8B-B14F-4D97-AF65-F5344CB8AC3E}">
        <p14:creationId xmlns:p14="http://schemas.microsoft.com/office/powerpoint/2010/main" val="88730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12/5/2023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12/5/2023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7" Type="http://schemas.openxmlformats.org/officeDocument/2006/relationships/hyperlink" Target="https://www.rapidtables.com/web/color/RGB_Color.html" TargetMode="External"/><Relationship Id="rId2" Type="http://schemas.openxmlformats.org/officeDocument/2006/relationships/hyperlink" Target="https://www.freecodecamp.org/learn/responsive-web-design/#basic-html-and-html5" TargetMode="External"/><Relationship Id="rId1" Type="http://schemas.openxmlformats.org/officeDocument/2006/relationships/slideLayout" Target="../slideLayouts/slideLayout3.xml"/><Relationship Id="rId6" Type="http://schemas.openxmlformats.org/officeDocument/2006/relationships/hyperlink" Target="https://web.dev/learn/css/" TargetMode="External"/><Relationship Id="rId5" Type="http://schemas.openxmlformats.org/officeDocument/2006/relationships/hyperlink" Target="https://www.geeksforgeeks.org/javascript/" TargetMode="External"/><Relationship Id="rId4" Type="http://schemas.openxmlformats.org/officeDocument/2006/relationships/hyperlink" Target="http://www.sublimetex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bookroo.com/quotes/to-do-list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1295636" y="2936265"/>
            <a:ext cx="6120680" cy="2185214"/>
          </a:xfrm>
          <a:prstGeom prst="rect">
            <a:avLst/>
          </a:prstGeom>
          <a:solidFill>
            <a:schemeClr val="accent6">
              <a:lumMod val="60000"/>
              <a:lumOff val="40000"/>
            </a:schemeClr>
          </a:solidFill>
        </p:spPr>
        <p:txBody>
          <a:bodyPr wrap="square" rtlCol="0">
            <a:spAutoFit/>
          </a:bodyPr>
          <a:lstStyle/>
          <a:p>
            <a:r>
              <a:rPr lang="en-US" sz="2000" dirty="0"/>
              <a:t>Team Details: </a:t>
            </a:r>
          </a:p>
          <a:p>
            <a:r>
              <a:rPr lang="en-US" sz="2000" dirty="0">
                <a:latin typeface="Algerian" panose="04020705040A02060702" pitchFamily="82" charset="0"/>
              </a:rPr>
              <a:t>	PARJOT SINGH{2310992490}</a:t>
            </a:r>
          </a:p>
          <a:p>
            <a:r>
              <a:rPr lang="en-US" sz="2000" dirty="0">
                <a:latin typeface="Algerian" panose="04020705040A02060702" pitchFamily="82" charset="0"/>
              </a:rPr>
              <a:t>	PANKAJ KUMAR {2310992489}</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dirty="0">
                <a:latin typeface="Algerian" panose="04020705040A02060702" pitchFamily="82" charset="0"/>
                <a:cs typeface="Times New Roman" pitchFamily="18" charset="0"/>
              </a:rPr>
              <a:t>DR. RATTANDEEP ANEJA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2C65D-6B4D-7402-4FB7-867AC8DA5D13}"/>
              </a:ext>
            </a:extLst>
          </p:cNvPr>
          <p:cNvSpPr txBox="1"/>
          <p:nvPr/>
        </p:nvSpPr>
        <p:spPr>
          <a:xfrm>
            <a:off x="-36512" y="332656"/>
            <a:ext cx="4583502"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TAGS USED </a:t>
            </a:r>
          </a:p>
        </p:txBody>
      </p:sp>
      <p:sp>
        <p:nvSpPr>
          <p:cNvPr id="4" name="TextBox 3">
            <a:extLst>
              <a:ext uri="{FF2B5EF4-FFF2-40B4-BE49-F238E27FC236}">
                <a16:creationId xmlns:a16="http://schemas.microsoft.com/office/drawing/2014/main" id="{6D96106F-2F61-2005-4E54-A647FD7F9199}"/>
              </a:ext>
            </a:extLst>
          </p:cNvPr>
          <p:cNvSpPr txBox="1"/>
          <p:nvPr/>
        </p:nvSpPr>
        <p:spPr>
          <a:xfrm>
            <a:off x="467544" y="1052736"/>
            <a:ext cx="8676456" cy="4955203"/>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FOR LOOP:-</a:t>
            </a:r>
          </a:p>
          <a:p>
            <a:r>
              <a:rPr lang="en-US" sz="2000" dirty="0">
                <a:latin typeface="Times New Roman" panose="02020603050405020304" pitchFamily="18" charset="0"/>
                <a:cs typeface="Times New Roman" panose="02020603050405020304" pitchFamily="18" charset="0"/>
              </a:rPr>
              <a:t>	A `for` loop in JavaScript is a fundamental control structure used to execute a block of code repeatedly. It consists of three essential parts: initialization, condition, and increment/decrement. </a:t>
            </a:r>
          </a:p>
          <a:p>
            <a:pPr marL="285750" indent="-28575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IF/ELSE:-</a:t>
            </a:r>
          </a:p>
          <a:p>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JavaScript, the if/else statement is a fundamental decision-making tool that allows for conditional execution of code blocks based on certain conditions. The if statement evaluates a condition and executes a block of code if that condition is true. If the condition is false, and an else block is provided, the code within the else block gets executed</a:t>
            </a:r>
          </a:p>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VAR/LET:-</a:t>
            </a:r>
          </a:p>
          <a:p>
            <a:r>
              <a:rPr lang="en-US" sz="2000" dirty="0">
                <a:latin typeface="Times New Roman" panose="02020603050405020304" pitchFamily="18" charset="0"/>
                <a:cs typeface="Times New Roman" panose="02020603050405020304" pitchFamily="18" charset="0"/>
              </a:rPr>
              <a:t>	In JavaScript, `var` is used for variable declaration. It's the older way of declaring variables compared to `let` and `const`, which were introduced in newer versions of JavaScript (ES6) </a:t>
            </a:r>
          </a:p>
          <a:p>
            <a:pPr marL="285750" indent="-285750">
              <a:buFont typeface="Wingdings" panose="05000000000000000000" pitchFamily="2" charset="2"/>
              <a:buChar char="q"/>
            </a:pPr>
            <a:endParaRPr lang="en-IN" dirty="0"/>
          </a:p>
          <a:p>
            <a:pPr lvl="1"/>
            <a:r>
              <a:rPr lang="en-IN" dirty="0"/>
              <a:t>	</a:t>
            </a:r>
          </a:p>
        </p:txBody>
      </p:sp>
    </p:spTree>
    <p:extLst>
      <p:ext uri="{BB962C8B-B14F-4D97-AF65-F5344CB8AC3E}">
        <p14:creationId xmlns:p14="http://schemas.microsoft.com/office/powerpoint/2010/main" val="3196449765"/>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53FCF8-FBA2-307D-597D-A1665A19A964}"/>
              </a:ext>
            </a:extLst>
          </p:cNvPr>
          <p:cNvSpPr txBox="1"/>
          <p:nvPr/>
        </p:nvSpPr>
        <p:spPr>
          <a:xfrm>
            <a:off x="0" y="836712"/>
            <a:ext cx="9144000" cy="584775"/>
          </a:xfrm>
          <a:prstGeom prst="rect">
            <a:avLst/>
          </a:prstGeom>
          <a:noFill/>
        </p:spPr>
        <p:txBody>
          <a:bodyPr wrap="square" rtlCol="0">
            <a:spAutoFit/>
          </a:bodyPr>
          <a:lstStyle/>
          <a:p>
            <a:pPr algn="ctr"/>
            <a:r>
              <a:rPr lang="en-IN" b="1" dirty="0"/>
              <a:t>LOGIN PAGE</a:t>
            </a:r>
          </a:p>
          <a:p>
            <a:pPr algn="ctr"/>
            <a:r>
              <a:rPr lang="en-IN" sz="1400" dirty="0"/>
              <a:t>{using python}</a:t>
            </a:r>
            <a:endParaRPr lang="en-IN" dirty="0"/>
          </a:p>
        </p:txBody>
      </p:sp>
      <p:pic>
        <p:nvPicPr>
          <p:cNvPr id="4" name="Picture 3">
            <a:extLst>
              <a:ext uri="{FF2B5EF4-FFF2-40B4-BE49-F238E27FC236}">
                <a16:creationId xmlns:a16="http://schemas.microsoft.com/office/drawing/2014/main" id="{5564EA6B-B9E1-B5F3-BF7B-1817867BF82C}"/>
              </a:ext>
            </a:extLst>
          </p:cNvPr>
          <p:cNvPicPr>
            <a:picLocks noChangeAspect="1"/>
          </p:cNvPicPr>
          <p:nvPr/>
        </p:nvPicPr>
        <p:blipFill>
          <a:blip r:embed="rId2"/>
          <a:stretch>
            <a:fillRect/>
          </a:stretch>
        </p:blipFill>
        <p:spPr>
          <a:xfrm>
            <a:off x="72008" y="1556792"/>
            <a:ext cx="8964488" cy="5090875"/>
          </a:xfrm>
          <a:prstGeom prst="rect">
            <a:avLst/>
          </a:prstGeom>
        </p:spPr>
      </p:pic>
    </p:spTree>
    <p:extLst>
      <p:ext uri="{BB962C8B-B14F-4D97-AF65-F5344CB8AC3E}">
        <p14:creationId xmlns:p14="http://schemas.microsoft.com/office/powerpoint/2010/main" val="380134376"/>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A135B-5A42-93A9-73B0-6D5104F314CA}"/>
              </a:ext>
            </a:extLst>
          </p:cNvPr>
          <p:cNvSpPr txBox="1"/>
          <p:nvPr/>
        </p:nvSpPr>
        <p:spPr>
          <a:xfrm>
            <a:off x="0" y="908720"/>
            <a:ext cx="8964488" cy="646331"/>
          </a:xfrm>
          <a:prstGeom prst="rect">
            <a:avLst/>
          </a:prstGeom>
          <a:noFill/>
        </p:spPr>
        <p:txBody>
          <a:bodyPr wrap="square" rtlCol="0">
            <a:spAutoFit/>
          </a:bodyPr>
          <a:lstStyle/>
          <a:p>
            <a:pPr algn="ctr"/>
            <a:r>
              <a:rPr lang="en-US" b="1" dirty="0"/>
              <a:t>HOME PAGE</a:t>
            </a:r>
          </a:p>
          <a:p>
            <a:pPr algn="ctr"/>
            <a:endParaRPr lang="en-IN" b="1" dirty="0"/>
          </a:p>
        </p:txBody>
      </p:sp>
      <p:pic>
        <p:nvPicPr>
          <p:cNvPr id="5" name="Picture 4">
            <a:extLst>
              <a:ext uri="{FF2B5EF4-FFF2-40B4-BE49-F238E27FC236}">
                <a16:creationId xmlns:a16="http://schemas.microsoft.com/office/drawing/2014/main" id="{7038A64B-F6E3-C232-7735-67E018E57EAD}"/>
              </a:ext>
            </a:extLst>
          </p:cNvPr>
          <p:cNvPicPr>
            <a:picLocks noChangeAspect="1"/>
          </p:cNvPicPr>
          <p:nvPr/>
        </p:nvPicPr>
        <p:blipFill>
          <a:blip r:embed="rId2"/>
          <a:stretch>
            <a:fillRect/>
          </a:stretch>
        </p:blipFill>
        <p:spPr>
          <a:xfrm>
            <a:off x="89756" y="1484784"/>
            <a:ext cx="8964488" cy="5019208"/>
          </a:xfrm>
          <a:prstGeom prst="rect">
            <a:avLst/>
          </a:prstGeom>
        </p:spPr>
      </p:pic>
    </p:spTree>
    <p:extLst>
      <p:ext uri="{BB962C8B-B14F-4D97-AF65-F5344CB8AC3E}">
        <p14:creationId xmlns:p14="http://schemas.microsoft.com/office/powerpoint/2010/main" val="3938651532"/>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95160-B604-D893-A8F2-BAA34B3C131E}"/>
              </a:ext>
            </a:extLst>
          </p:cNvPr>
          <p:cNvPicPr>
            <a:picLocks noChangeAspect="1"/>
          </p:cNvPicPr>
          <p:nvPr/>
        </p:nvPicPr>
        <p:blipFill>
          <a:blip r:embed="rId2"/>
          <a:stretch>
            <a:fillRect/>
          </a:stretch>
        </p:blipFill>
        <p:spPr>
          <a:xfrm>
            <a:off x="0" y="1628800"/>
            <a:ext cx="9144000" cy="5074870"/>
          </a:xfrm>
          <a:prstGeom prst="rect">
            <a:avLst/>
          </a:prstGeom>
        </p:spPr>
      </p:pic>
      <p:sp>
        <p:nvSpPr>
          <p:cNvPr id="4" name="TextBox 3">
            <a:extLst>
              <a:ext uri="{FF2B5EF4-FFF2-40B4-BE49-F238E27FC236}">
                <a16:creationId xmlns:a16="http://schemas.microsoft.com/office/drawing/2014/main" id="{750A3F2D-AC72-E23B-ABD5-37F949A2094A}"/>
              </a:ext>
            </a:extLst>
          </p:cNvPr>
          <p:cNvSpPr txBox="1"/>
          <p:nvPr/>
        </p:nvSpPr>
        <p:spPr>
          <a:xfrm>
            <a:off x="0" y="836712"/>
            <a:ext cx="9144000" cy="523220"/>
          </a:xfrm>
          <a:prstGeom prst="rect">
            <a:avLst/>
          </a:prstGeom>
          <a:noFill/>
        </p:spPr>
        <p:txBody>
          <a:bodyPr wrap="square" rtlCol="0">
            <a:spAutoFit/>
          </a:bodyPr>
          <a:lstStyle/>
          <a:p>
            <a:pPr algn="ctr"/>
            <a:r>
              <a:rPr lang="en-US" sz="2800" dirty="0"/>
              <a:t>TO-DO LIST</a:t>
            </a:r>
            <a:endParaRPr lang="en-IN" sz="2800" dirty="0"/>
          </a:p>
        </p:txBody>
      </p:sp>
    </p:spTree>
    <p:extLst>
      <p:ext uri="{BB962C8B-B14F-4D97-AF65-F5344CB8AC3E}">
        <p14:creationId xmlns:p14="http://schemas.microsoft.com/office/powerpoint/2010/main" val="3265538749"/>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BFCB6-8D02-4BCB-7CBF-DE1CFD6536E4}"/>
              </a:ext>
            </a:extLst>
          </p:cNvPr>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DBCD4C0F-5F0A-D1E6-CC8B-6B029687B23F}"/>
              </a:ext>
            </a:extLst>
          </p:cNvPr>
          <p:cNvSpPr txBox="1"/>
          <p:nvPr/>
        </p:nvSpPr>
        <p:spPr>
          <a:xfrm>
            <a:off x="467544" y="764704"/>
            <a:ext cx="8496944" cy="1785104"/>
          </a:xfrm>
          <a:prstGeom prst="rect">
            <a:avLst/>
          </a:prstGeom>
          <a:noFill/>
        </p:spPr>
        <p:txBody>
          <a:bodyPr wrap="square">
            <a:spAutoFit/>
          </a:bodyPr>
          <a:lstStyle/>
          <a:p>
            <a:pPr algn="ctr"/>
            <a:r>
              <a:rPr lang="en-US" sz="3200" dirty="0">
                <a:latin typeface="Times New Roman" pitchFamily="18" charset="0"/>
                <a:cs typeface="Times New Roman" pitchFamily="18" charset="0"/>
              </a:rPr>
              <a:t>TODO LIST</a:t>
            </a:r>
          </a:p>
          <a:p>
            <a:pPr marL="342900" indent="-342900">
              <a:buFont typeface="Arial" panose="020B0604020202020204" pitchFamily="34" charset="0"/>
              <a:buChar char="•"/>
            </a:pPr>
            <a:r>
              <a:rPr lang="en-US" sz="2400" b="1" dirty="0">
                <a:latin typeface="Times New Roman" pitchFamily="18" charset="0"/>
                <a:cs typeface="Times New Roman" pitchFamily="18" charset="0"/>
              </a:rPr>
              <a:t>HOW TO MAKE OUR PAGE MORE ATTRATIVE:-</a:t>
            </a:r>
          </a:p>
          <a:p>
            <a:r>
              <a:rPr lang="en-US" dirty="0">
                <a:cs typeface="Times New Roman" pitchFamily="18" charset="0"/>
              </a:rPr>
              <a:t>Here we use CSS to make our page more attractive and more user-friendly there are many CSS properties, that we used in our project  </a:t>
            </a:r>
            <a:r>
              <a:rPr lang="en-US" b="1" dirty="0">
                <a:cs typeface="Times New Roman" pitchFamily="18" charset="0"/>
              </a:rPr>
              <a:t>{styling in </a:t>
            </a:r>
            <a:r>
              <a:rPr lang="en-US" i="1" dirty="0">
                <a:cs typeface="Times New Roman" pitchFamily="18" charset="0"/>
              </a:rPr>
              <a:t>&lt;body&gt; &lt;</a:t>
            </a:r>
            <a:r>
              <a:rPr lang="en-US" i="1" dirty="0" err="1">
                <a:cs typeface="Times New Roman" pitchFamily="18" charset="0"/>
              </a:rPr>
              <a:t>ul</a:t>
            </a:r>
            <a:r>
              <a:rPr lang="en-US" i="1" dirty="0">
                <a:cs typeface="Times New Roman" pitchFamily="18" charset="0"/>
              </a:rPr>
              <a:t>&gt; &lt;li&gt;</a:t>
            </a:r>
            <a:r>
              <a:rPr lang="en-US" b="1" dirty="0">
                <a:cs typeface="Times New Roman" pitchFamily="18" charset="0"/>
              </a:rPr>
              <a:t>}</a:t>
            </a:r>
          </a:p>
          <a:p>
            <a:r>
              <a:rPr lang="en-US" dirty="0">
                <a:cs typeface="Times New Roman" pitchFamily="18" charset="0"/>
              </a:rPr>
              <a:t> </a:t>
            </a: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ABA05A3-54C2-DBC0-3AFD-FE86D0199122}"/>
              </a:ext>
            </a:extLst>
          </p:cNvPr>
          <p:cNvPicPr>
            <a:picLocks noChangeAspect="1"/>
          </p:cNvPicPr>
          <p:nvPr/>
        </p:nvPicPr>
        <p:blipFill>
          <a:blip r:embed="rId2"/>
          <a:stretch>
            <a:fillRect/>
          </a:stretch>
        </p:blipFill>
        <p:spPr>
          <a:xfrm>
            <a:off x="72008" y="1361094"/>
            <a:ext cx="9071992" cy="5266300"/>
          </a:xfrm>
          <a:prstGeom prst="rect">
            <a:avLst/>
          </a:prstGeom>
        </p:spPr>
      </p:pic>
    </p:spTree>
    <p:extLst>
      <p:ext uri="{BB962C8B-B14F-4D97-AF65-F5344CB8AC3E}">
        <p14:creationId xmlns:p14="http://schemas.microsoft.com/office/powerpoint/2010/main" val="4221341690"/>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B3A28-E2F9-0E85-F964-4B7F59CFCEA6}"/>
              </a:ext>
            </a:extLst>
          </p:cNvPr>
          <p:cNvSpPr txBox="1"/>
          <p:nvPr/>
        </p:nvSpPr>
        <p:spPr>
          <a:xfrm>
            <a:off x="0" y="908720"/>
            <a:ext cx="9036496" cy="646331"/>
          </a:xfrm>
          <a:prstGeom prst="rect">
            <a:avLst/>
          </a:prstGeom>
          <a:noFill/>
        </p:spPr>
        <p:txBody>
          <a:bodyPr wrap="square" rtlCol="0">
            <a:spAutoFit/>
          </a:bodyPr>
          <a:lstStyle/>
          <a:p>
            <a:pPr algn="ctr"/>
            <a:r>
              <a:rPr lang="en-IN" dirty="0"/>
              <a:t>ALARAM TO-DO LIST</a:t>
            </a:r>
          </a:p>
          <a:p>
            <a:pPr algn="ctr"/>
            <a:endParaRPr lang="en-IN" dirty="0"/>
          </a:p>
        </p:txBody>
      </p:sp>
      <p:pic>
        <p:nvPicPr>
          <p:cNvPr id="4" name="Picture 3">
            <a:extLst>
              <a:ext uri="{FF2B5EF4-FFF2-40B4-BE49-F238E27FC236}">
                <a16:creationId xmlns:a16="http://schemas.microsoft.com/office/drawing/2014/main" id="{14B2DC6F-38D1-E1E7-EFE4-0529079A2464}"/>
              </a:ext>
            </a:extLst>
          </p:cNvPr>
          <p:cNvPicPr>
            <a:picLocks noChangeAspect="1"/>
          </p:cNvPicPr>
          <p:nvPr/>
        </p:nvPicPr>
        <p:blipFill>
          <a:blip r:embed="rId2"/>
          <a:stretch>
            <a:fillRect/>
          </a:stretch>
        </p:blipFill>
        <p:spPr>
          <a:xfrm>
            <a:off x="107504" y="1412776"/>
            <a:ext cx="8928484" cy="5205124"/>
          </a:xfrm>
          <a:prstGeom prst="rect">
            <a:avLst/>
          </a:prstGeom>
        </p:spPr>
      </p:pic>
    </p:spTree>
    <p:extLst>
      <p:ext uri="{BB962C8B-B14F-4D97-AF65-F5344CB8AC3E}">
        <p14:creationId xmlns:p14="http://schemas.microsoft.com/office/powerpoint/2010/main" val="3744993198"/>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75D4C-B032-1EBB-1430-870F74BB4659}"/>
              </a:ext>
            </a:extLst>
          </p:cNvPr>
          <p:cNvSpPr txBox="1"/>
          <p:nvPr/>
        </p:nvSpPr>
        <p:spPr>
          <a:xfrm>
            <a:off x="35496" y="836712"/>
            <a:ext cx="9073008" cy="1015663"/>
          </a:xfrm>
          <a:prstGeom prst="rect">
            <a:avLst/>
          </a:prstGeom>
          <a:noFill/>
        </p:spPr>
        <p:txBody>
          <a:bodyPr wrap="square" rtlCol="0">
            <a:spAutoFit/>
          </a:bodyPr>
          <a:lstStyle/>
          <a:p>
            <a:pPr algn="ctr"/>
            <a:r>
              <a:rPr lang="en-IN" b="1" dirty="0"/>
              <a:t>STICKY </a:t>
            </a:r>
          </a:p>
          <a:p>
            <a:pPr algn="ctr"/>
            <a:r>
              <a:rPr lang="en-IN" sz="1400" dirty="0"/>
              <a:t>TO-DO LIST</a:t>
            </a:r>
          </a:p>
          <a:p>
            <a:pPr algn="ctr"/>
            <a:endParaRPr lang="en-IN" sz="1400" dirty="0"/>
          </a:p>
          <a:p>
            <a:pPr algn="ctr"/>
            <a:endParaRPr lang="en-IN" sz="1400" dirty="0"/>
          </a:p>
        </p:txBody>
      </p:sp>
      <p:pic>
        <p:nvPicPr>
          <p:cNvPr id="4" name="Picture 3">
            <a:extLst>
              <a:ext uri="{FF2B5EF4-FFF2-40B4-BE49-F238E27FC236}">
                <a16:creationId xmlns:a16="http://schemas.microsoft.com/office/drawing/2014/main" id="{3649DAA0-1DE7-59ED-6E18-C64D0D93B83A}"/>
              </a:ext>
            </a:extLst>
          </p:cNvPr>
          <p:cNvPicPr>
            <a:picLocks noChangeAspect="1"/>
          </p:cNvPicPr>
          <p:nvPr/>
        </p:nvPicPr>
        <p:blipFill>
          <a:blip r:embed="rId2"/>
          <a:stretch>
            <a:fillRect/>
          </a:stretch>
        </p:blipFill>
        <p:spPr>
          <a:xfrm>
            <a:off x="35496" y="1484784"/>
            <a:ext cx="9073008" cy="4995032"/>
          </a:xfrm>
          <a:prstGeom prst="rect">
            <a:avLst/>
          </a:prstGeom>
        </p:spPr>
      </p:pic>
    </p:spTree>
    <p:extLst>
      <p:ext uri="{BB962C8B-B14F-4D97-AF65-F5344CB8AC3E}">
        <p14:creationId xmlns:p14="http://schemas.microsoft.com/office/powerpoint/2010/main" val="1830978007"/>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352288-3F9C-2AAC-14E5-823128FD7FE7}"/>
              </a:ext>
            </a:extLst>
          </p:cNvPr>
          <p:cNvPicPr>
            <a:picLocks noChangeAspect="1"/>
          </p:cNvPicPr>
          <p:nvPr/>
        </p:nvPicPr>
        <p:blipFill>
          <a:blip r:embed="rId2"/>
          <a:stretch>
            <a:fillRect/>
          </a:stretch>
        </p:blipFill>
        <p:spPr>
          <a:xfrm>
            <a:off x="0" y="1412776"/>
            <a:ext cx="9144000" cy="5256584"/>
          </a:xfrm>
          <a:prstGeom prst="rect">
            <a:avLst/>
          </a:prstGeom>
        </p:spPr>
      </p:pic>
      <p:sp>
        <p:nvSpPr>
          <p:cNvPr id="4" name="TextBox 3">
            <a:extLst>
              <a:ext uri="{FF2B5EF4-FFF2-40B4-BE49-F238E27FC236}">
                <a16:creationId xmlns:a16="http://schemas.microsoft.com/office/drawing/2014/main" id="{32E9DCAC-0A17-73C6-3320-48DF4FB3337D}"/>
              </a:ext>
            </a:extLst>
          </p:cNvPr>
          <p:cNvSpPr txBox="1"/>
          <p:nvPr/>
        </p:nvSpPr>
        <p:spPr>
          <a:xfrm>
            <a:off x="35496" y="980728"/>
            <a:ext cx="9073008" cy="461665"/>
          </a:xfrm>
          <a:prstGeom prst="rect">
            <a:avLst/>
          </a:prstGeom>
          <a:noFill/>
        </p:spPr>
        <p:txBody>
          <a:bodyPr wrap="square" rtlCol="0">
            <a:spAutoFit/>
          </a:bodyPr>
          <a:lstStyle/>
          <a:p>
            <a:pPr algn="ctr"/>
            <a:r>
              <a:rPr lang="en-US" sz="2400" b="1" dirty="0"/>
              <a:t>ABOUT US</a:t>
            </a:r>
            <a:endParaRPr lang="en-IN" sz="2400" b="1" dirty="0"/>
          </a:p>
        </p:txBody>
      </p:sp>
    </p:spTree>
    <p:extLst>
      <p:ext uri="{BB962C8B-B14F-4D97-AF65-F5344CB8AC3E}">
        <p14:creationId xmlns:p14="http://schemas.microsoft.com/office/powerpoint/2010/main" val="2131463131"/>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40019-F112-31E3-B622-19C4915F6E1C}"/>
              </a:ext>
            </a:extLst>
          </p:cNvPr>
          <p:cNvPicPr>
            <a:picLocks noChangeAspect="1"/>
          </p:cNvPicPr>
          <p:nvPr/>
        </p:nvPicPr>
        <p:blipFill>
          <a:blip r:embed="rId2"/>
          <a:stretch>
            <a:fillRect/>
          </a:stretch>
        </p:blipFill>
        <p:spPr>
          <a:xfrm>
            <a:off x="15644" y="1556792"/>
            <a:ext cx="9144000" cy="5082939"/>
          </a:xfrm>
          <a:prstGeom prst="rect">
            <a:avLst/>
          </a:prstGeom>
        </p:spPr>
      </p:pic>
      <p:sp>
        <p:nvSpPr>
          <p:cNvPr id="4" name="TextBox 3">
            <a:extLst>
              <a:ext uri="{FF2B5EF4-FFF2-40B4-BE49-F238E27FC236}">
                <a16:creationId xmlns:a16="http://schemas.microsoft.com/office/drawing/2014/main" id="{6D8C3B05-2CF1-518A-16CE-7000AE8388D1}"/>
              </a:ext>
            </a:extLst>
          </p:cNvPr>
          <p:cNvSpPr txBox="1"/>
          <p:nvPr/>
        </p:nvSpPr>
        <p:spPr>
          <a:xfrm>
            <a:off x="15644" y="836712"/>
            <a:ext cx="9092860" cy="523220"/>
          </a:xfrm>
          <a:prstGeom prst="rect">
            <a:avLst/>
          </a:prstGeom>
          <a:noFill/>
        </p:spPr>
        <p:txBody>
          <a:bodyPr wrap="square" rtlCol="0">
            <a:spAutoFit/>
          </a:bodyPr>
          <a:lstStyle/>
          <a:p>
            <a:pPr algn="ctr"/>
            <a:r>
              <a:rPr lang="en-US" sz="2800" b="1" dirty="0"/>
              <a:t>COMPLAINT PAGE</a:t>
            </a:r>
            <a:endParaRPr lang="en-IN" sz="2800" b="1" dirty="0"/>
          </a:p>
        </p:txBody>
      </p:sp>
    </p:spTree>
    <p:extLst>
      <p:ext uri="{BB962C8B-B14F-4D97-AF65-F5344CB8AC3E}">
        <p14:creationId xmlns:p14="http://schemas.microsoft.com/office/powerpoint/2010/main" val="2667895283"/>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C58F5-E455-A8BC-EDBA-7661425B28ED}"/>
              </a:ext>
            </a:extLst>
          </p:cNvPr>
          <p:cNvPicPr>
            <a:picLocks noChangeAspect="1"/>
          </p:cNvPicPr>
          <p:nvPr/>
        </p:nvPicPr>
        <p:blipFill>
          <a:blip r:embed="rId2"/>
          <a:stretch>
            <a:fillRect/>
          </a:stretch>
        </p:blipFill>
        <p:spPr>
          <a:xfrm>
            <a:off x="467544" y="2486782"/>
            <a:ext cx="3779912" cy="1884435"/>
          </a:xfrm>
          <a:prstGeom prst="rect">
            <a:avLst/>
          </a:prstGeom>
        </p:spPr>
      </p:pic>
      <p:pic>
        <p:nvPicPr>
          <p:cNvPr id="5" name="Picture 4">
            <a:extLst>
              <a:ext uri="{FF2B5EF4-FFF2-40B4-BE49-F238E27FC236}">
                <a16:creationId xmlns:a16="http://schemas.microsoft.com/office/drawing/2014/main" id="{1E09CF3F-C882-EADA-AF8B-D40E4806718D}"/>
              </a:ext>
            </a:extLst>
          </p:cNvPr>
          <p:cNvPicPr>
            <a:picLocks noChangeAspect="1"/>
          </p:cNvPicPr>
          <p:nvPr/>
        </p:nvPicPr>
        <p:blipFill>
          <a:blip r:embed="rId3"/>
          <a:stretch>
            <a:fillRect/>
          </a:stretch>
        </p:blipFill>
        <p:spPr>
          <a:xfrm>
            <a:off x="4716015" y="2486782"/>
            <a:ext cx="3817189" cy="1884435"/>
          </a:xfrm>
          <a:prstGeom prst="rect">
            <a:avLst/>
          </a:prstGeom>
        </p:spPr>
      </p:pic>
      <p:sp>
        <p:nvSpPr>
          <p:cNvPr id="6" name="TextBox 5">
            <a:extLst>
              <a:ext uri="{FF2B5EF4-FFF2-40B4-BE49-F238E27FC236}">
                <a16:creationId xmlns:a16="http://schemas.microsoft.com/office/drawing/2014/main" id="{4D77F809-1C56-BDDD-00A0-4101A22BAF61}"/>
              </a:ext>
            </a:extLst>
          </p:cNvPr>
          <p:cNvSpPr txBox="1"/>
          <p:nvPr/>
        </p:nvSpPr>
        <p:spPr>
          <a:xfrm>
            <a:off x="107504" y="908720"/>
            <a:ext cx="8928992" cy="646331"/>
          </a:xfrm>
          <a:prstGeom prst="rect">
            <a:avLst/>
          </a:prstGeom>
          <a:noFill/>
        </p:spPr>
        <p:txBody>
          <a:bodyPr wrap="square" rtlCol="0">
            <a:spAutoFit/>
          </a:bodyPr>
          <a:lstStyle/>
          <a:p>
            <a:pPr algn="ctr"/>
            <a:r>
              <a:rPr lang="en-IN" dirty="0"/>
              <a:t>BUSINESS-CARD</a:t>
            </a:r>
          </a:p>
          <a:p>
            <a:pPr algn="ctr"/>
            <a:r>
              <a:rPr lang="en-IN" dirty="0"/>
              <a:t>{Contact-Card}   </a:t>
            </a:r>
          </a:p>
        </p:txBody>
      </p:sp>
    </p:spTree>
    <p:extLst>
      <p:ext uri="{BB962C8B-B14F-4D97-AF65-F5344CB8AC3E}">
        <p14:creationId xmlns:p14="http://schemas.microsoft.com/office/powerpoint/2010/main" val="104082795"/>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B55D4C65-F96C-FA2F-B338-30AEB452EF76}"/>
              </a:ext>
            </a:extLst>
          </p:cNvPr>
          <p:cNvGraphicFramePr>
            <a:graphicFrameLocks noGrp="1"/>
          </p:cNvGraphicFramePr>
          <p:nvPr>
            <p:extLst>
              <p:ext uri="{D42A27DB-BD31-4B8C-83A1-F6EECF244321}">
                <p14:modId xmlns:p14="http://schemas.microsoft.com/office/powerpoint/2010/main" val="413981135"/>
              </p:ext>
            </p:extLst>
          </p:nvPr>
        </p:nvGraphicFramePr>
        <p:xfrm>
          <a:off x="107504" y="980728"/>
          <a:ext cx="8892024" cy="5544616"/>
        </p:xfrm>
        <a:graphic>
          <a:graphicData uri="http://schemas.openxmlformats.org/drawingml/2006/table">
            <a:tbl>
              <a:tblPr firstRow="1" bandRow="1">
                <a:effectLst/>
                <a:tableStyleId>{073A0DAA-6AF3-43AB-8588-CEC1D06C72B9}</a:tableStyleId>
              </a:tblPr>
              <a:tblGrid>
                <a:gridCol w="979838">
                  <a:extLst>
                    <a:ext uri="{9D8B030D-6E8A-4147-A177-3AD203B41FA5}">
                      <a16:colId xmlns:a16="http://schemas.microsoft.com/office/drawing/2014/main" val="941372216"/>
                    </a:ext>
                  </a:extLst>
                </a:gridCol>
                <a:gridCol w="4948179">
                  <a:extLst>
                    <a:ext uri="{9D8B030D-6E8A-4147-A177-3AD203B41FA5}">
                      <a16:colId xmlns:a16="http://schemas.microsoft.com/office/drawing/2014/main" val="3889224133"/>
                    </a:ext>
                  </a:extLst>
                </a:gridCol>
                <a:gridCol w="2964007">
                  <a:extLst>
                    <a:ext uri="{9D8B030D-6E8A-4147-A177-3AD203B41FA5}">
                      <a16:colId xmlns:a16="http://schemas.microsoft.com/office/drawing/2014/main" val="3965260978"/>
                    </a:ext>
                  </a:extLst>
                </a:gridCol>
              </a:tblGrid>
              <a:tr h="693077">
                <a:tc>
                  <a:txBody>
                    <a:bodyPr/>
                    <a:lstStyle/>
                    <a:p>
                      <a:pPr algn="ctr"/>
                      <a:r>
                        <a:rPr lang="en-IN" dirty="0"/>
                        <a:t>S.NO</a:t>
                      </a:r>
                    </a:p>
                  </a:txBody>
                  <a:tcPr/>
                </a:tc>
                <a:tc>
                  <a:txBody>
                    <a:bodyPr/>
                    <a:lstStyle/>
                    <a:p>
                      <a:pPr algn="ctr"/>
                      <a:r>
                        <a:rPr lang="en-IN" dirty="0"/>
                        <a:t>CONTENT</a:t>
                      </a:r>
                    </a:p>
                  </a:txBody>
                  <a:tcPr/>
                </a:tc>
                <a:tc>
                  <a:txBody>
                    <a:bodyPr/>
                    <a:lstStyle/>
                    <a:p>
                      <a:pPr algn="ctr"/>
                      <a:r>
                        <a:rPr lang="en-IN" dirty="0"/>
                        <a:t>SLIDE NO.</a:t>
                      </a:r>
                    </a:p>
                  </a:txBody>
                  <a:tcPr/>
                </a:tc>
                <a:extLst>
                  <a:ext uri="{0D108BD9-81ED-4DB2-BD59-A6C34878D82A}">
                    <a16:rowId xmlns:a16="http://schemas.microsoft.com/office/drawing/2014/main" val="3147019018"/>
                  </a:ext>
                </a:extLst>
              </a:tr>
              <a:tr h="693077">
                <a:tc>
                  <a:txBody>
                    <a:bodyPr/>
                    <a:lstStyle/>
                    <a:p>
                      <a:pPr algn="ctr"/>
                      <a:r>
                        <a:rPr lang="en-IN" dirty="0"/>
                        <a:t>1</a:t>
                      </a:r>
                    </a:p>
                  </a:txBody>
                  <a:tcPr/>
                </a:tc>
                <a:tc>
                  <a:txBody>
                    <a:bodyPr/>
                    <a:lstStyle/>
                    <a:p>
                      <a:pPr algn="ctr"/>
                      <a:r>
                        <a:rPr lang="en-IN" dirty="0"/>
                        <a:t>INTRODUCTION</a:t>
                      </a:r>
                    </a:p>
                  </a:txBody>
                  <a:tcPr/>
                </a:tc>
                <a:tc>
                  <a:txBody>
                    <a:bodyPr/>
                    <a:lstStyle/>
                    <a:p>
                      <a:pPr algn="ctr"/>
                      <a:r>
                        <a:rPr lang="en-IN" dirty="0"/>
                        <a:t>3</a:t>
                      </a:r>
                    </a:p>
                  </a:txBody>
                  <a:tcPr/>
                </a:tc>
                <a:extLst>
                  <a:ext uri="{0D108BD9-81ED-4DB2-BD59-A6C34878D82A}">
                    <a16:rowId xmlns:a16="http://schemas.microsoft.com/office/drawing/2014/main" val="1866676590"/>
                  </a:ext>
                </a:extLst>
              </a:tr>
              <a:tr h="693077">
                <a:tc>
                  <a:txBody>
                    <a:bodyPr/>
                    <a:lstStyle/>
                    <a:p>
                      <a:pPr algn="ctr"/>
                      <a:r>
                        <a:rPr lang="en-IN" dirty="0"/>
                        <a:t>2</a:t>
                      </a:r>
                    </a:p>
                  </a:txBody>
                  <a:tcPr/>
                </a:tc>
                <a:tc>
                  <a:txBody>
                    <a:bodyPr/>
                    <a:lstStyle/>
                    <a:p>
                      <a:pPr algn="ctr"/>
                      <a:r>
                        <a:rPr lang="en-IN" dirty="0"/>
                        <a:t>PROBLEM STATEMENT</a:t>
                      </a:r>
                    </a:p>
                  </a:txBody>
                  <a:tcPr/>
                </a:tc>
                <a:tc>
                  <a:txBody>
                    <a:bodyPr/>
                    <a:lstStyle/>
                    <a:p>
                      <a:pPr algn="ctr"/>
                      <a:r>
                        <a:rPr lang="en-IN" dirty="0"/>
                        <a:t>4</a:t>
                      </a:r>
                    </a:p>
                  </a:txBody>
                  <a:tcPr/>
                </a:tc>
                <a:extLst>
                  <a:ext uri="{0D108BD9-81ED-4DB2-BD59-A6C34878D82A}">
                    <a16:rowId xmlns:a16="http://schemas.microsoft.com/office/drawing/2014/main" val="4038206122"/>
                  </a:ext>
                </a:extLst>
              </a:tr>
              <a:tr h="693077">
                <a:tc>
                  <a:txBody>
                    <a:bodyPr/>
                    <a:lstStyle/>
                    <a:p>
                      <a:pPr algn="ctr"/>
                      <a:r>
                        <a:rPr lang="en-IN" dirty="0"/>
                        <a:t>3</a:t>
                      </a:r>
                    </a:p>
                  </a:txBody>
                  <a:tcPr/>
                </a:tc>
                <a:tc>
                  <a:txBody>
                    <a:bodyPr/>
                    <a:lstStyle/>
                    <a:p>
                      <a:pPr algn="ctr"/>
                      <a:r>
                        <a:rPr lang="en-IN" dirty="0"/>
                        <a:t>KEY FEATURES</a:t>
                      </a:r>
                    </a:p>
                  </a:txBody>
                  <a:tcPr/>
                </a:tc>
                <a:tc>
                  <a:txBody>
                    <a:bodyPr/>
                    <a:lstStyle/>
                    <a:p>
                      <a:pPr algn="ctr"/>
                      <a:r>
                        <a:rPr lang="en-IN" dirty="0"/>
                        <a:t>6</a:t>
                      </a:r>
                    </a:p>
                  </a:txBody>
                  <a:tcPr/>
                </a:tc>
                <a:extLst>
                  <a:ext uri="{0D108BD9-81ED-4DB2-BD59-A6C34878D82A}">
                    <a16:rowId xmlns:a16="http://schemas.microsoft.com/office/drawing/2014/main" val="4056658061"/>
                  </a:ext>
                </a:extLst>
              </a:tr>
              <a:tr h="693077">
                <a:tc>
                  <a:txBody>
                    <a:bodyPr/>
                    <a:lstStyle/>
                    <a:p>
                      <a:pPr algn="ctr"/>
                      <a:r>
                        <a:rPr lang="en-IN" dirty="0"/>
                        <a:t>4</a:t>
                      </a:r>
                    </a:p>
                  </a:txBody>
                  <a:tcPr/>
                </a:tc>
                <a:tc>
                  <a:txBody>
                    <a:bodyPr/>
                    <a:lstStyle/>
                    <a:p>
                      <a:pPr algn="ctr"/>
                      <a:r>
                        <a:rPr lang="en-IN" dirty="0"/>
                        <a:t>TAG USED</a:t>
                      </a:r>
                    </a:p>
                  </a:txBody>
                  <a:tcPr/>
                </a:tc>
                <a:tc>
                  <a:txBody>
                    <a:bodyPr/>
                    <a:lstStyle/>
                    <a:p>
                      <a:pPr algn="ctr"/>
                      <a:r>
                        <a:rPr lang="en-IN" dirty="0"/>
                        <a:t>7</a:t>
                      </a:r>
                    </a:p>
                  </a:txBody>
                  <a:tcPr/>
                </a:tc>
                <a:extLst>
                  <a:ext uri="{0D108BD9-81ED-4DB2-BD59-A6C34878D82A}">
                    <a16:rowId xmlns:a16="http://schemas.microsoft.com/office/drawing/2014/main" val="3786180688"/>
                  </a:ext>
                </a:extLst>
              </a:tr>
              <a:tr h="693077">
                <a:tc>
                  <a:txBody>
                    <a:bodyPr/>
                    <a:lstStyle/>
                    <a:p>
                      <a:pPr algn="ctr"/>
                      <a:r>
                        <a:rPr lang="en-IN" dirty="0"/>
                        <a:t>5</a:t>
                      </a:r>
                    </a:p>
                  </a:txBody>
                  <a:tcPr/>
                </a:tc>
                <a:tc>
                  <a:txBody>
                    <a:bodyPr/>
                    <a:lstStyle/>
                    <a:p>
                      <a:pPr algn="ctr"/>
                      <a:r>
                        <a:rPr lang="en-IN" dirty="0"/>
                        <a:t>CODE</a:t>
                      </a:r>
                    </a:p>
                    <a:p>
                      <a:pPr algn="ctr"/>
                      <a:endParaRPr lang="en-IN" dirty="0"/>
                    </a:p>
                  </a:txBody>
                  <a:tcPr/>
                </a:tc>
                <a:tc>
                  <a:txBody>
                    <a:bodyPr/>
                    <a:lstStyle/>
                    <a:p>
                      <a:pPr algn="ctr"/>
                      <a:r>
                        <a:rPr lang="en-IN" dirty="0"/>
                        <a:t>9</a:t>
                      </a:r>
                    </a:p>
                  </a:txBody>
                  <a:tcPr/>
                </a:tc>
                <a:extLst>
                  <a:ext uri="{0D108BD9-81ED-4DB2-BD59-A6C34878D82A}">
                    <a16:rowId xmlns:a16="http://schemas.microsoft.com/office/drawing/2014/main" val="1511757674"/>
                  </a:ext>
                </a:extLst>
              </a:tr>
              <a:tr h="693077">
                <a:tc>
                  <a:txBody>
                    <a:bodyPr/>
                    <a:lstStyle/>
                    <a:p>
                      <a:pPr algn="ctr"/>
                      <a:r>
                        <a:rPr lang="en-IN" dirty="0"/>
                        <a:t>6</a:t>
                      </a:r>
                    </a:p>
                  </a:txBody>
                  <a:tcPr/>
                </a:tc>
                <a:tc>
                  <a:txBody>
                    <a:bodyPr/>
                    <a:lstStyle/>
                    <a:p>
                      <a:pPr algn="ctr"/>
                      <a:r>
                        <a:rPr lang="en-IN" dirty="0"/>
                        <a:t>UI &amp; LINKS USED</a:t>
                      </a:r>
                    </a:p>
                  </a:txBody>
                  <a:tcPr/>
                </a:tc>
                <a:tc>
                  <a:txBody>
                    <a:bodyPr/>
                    <a:lstStyle/>
                    <a:p>
                      <a:pPr algn="ctr"/>
                      <a:r>
                        <a:rPr lang="en-IN" dirty="0"/>
                        <a:t>15</a:t>
                      </a:r>
                    </a:p>
                  </a:txBody>
                  <a:tcPr/>
                </a:tc>
                <a:extLst>
                  <a:ext uri="{0D108BD9-81ED-4DB2-BD59-A6C34878D82A}">
                    <a16:rowId xmlns:a16="http://schemas.microsoft.com/office/drawing/2014/main" val="1204903780"/>
                  </a:ext>
                </a:extLst>
              </a:tr>
              <a:tr h="693077">
                <a:tc>
                  <a:txBody>
                    <a:bodyPr/>
                    <a:lstStyle/>
                    <a:p>
                      <a:pPr algn="ctr"/>
                      <a:r>
                        <a:rPr lang="en-IN" dirty="0"/>
                        <a:t>7</a:t>
                      </a:r>
                    </a:p>
                  </a:txBody>
                  <a:tcPr/>
                </a:tc>
                <a:tc>
                  <a:txBody>
                    <a:bodyPr/>
                    <a:lstStyle/>
                    <a:p>
                      <a:pPr algn="ctr"/>
                      <a:r>
                        <a:rPr lang="en-IN" dirty="0"/>
                        <a:t>CONCLUSION</a:t>
                      </a:r>
                    </a:p>
                  </a:txBody>
                  <a:tcPr/>
                </a:tc>
                <a:tc>
                  <a:txBody>
                    <a:bodyPr/>
                    <a:lstStyle/>
                    <a:p>
                      <a:pPr algn="ctr"/>
                      <a:r>
                        <a:rPr lang="en-IN" dirty="0"/>
                        <a:t>16</a:t>
                      </a:r>
                    </a:p>
                  </a:txBody>
                  <a:tcPr/>
                </a:tc>
                <a:extLst>
                  <a:ext uri="{0D108BD9-81ED-4DB2-BD59-A6C34878D82A}">
                    <a16:rowId xmlns:a16="http://schemas.microsoft.com/office/drawing/2014/main" val="1184045758"/>
                  </a:ext>
                </a:extLst>
              </a:tr>
            </a:tbl>
          </a:graphicData>
        </a:graphic>
      </p:graphicFrame>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447645"/>
          </a:xfrm>
          <a:prstGeom prst="rect">
            <a:avLst/>
          </a:prstGeom>
        </p:spPr>
        <p:txBody>
          <a:bodyPr wrap="square">
            <a:spAutoFit/>
          </a:bodyPr>
          <a:lstStyle/>
          <a:p>
            <a:pPr algn="ctr"/>
            <a:r>
              <a:rPr lang="en-US" sz="3200" dirty="0">
                <a:latin typeface="Cooper Black" panose="0208090404030B020404" pitchFamily="18" charset="0"/>
                <a:cs typeface="Times New Roman" pitchFamily="18" charset="0"/>
              </a:rPr>
              <a:t>LINKS USED</a:t>
            </a:r>
          </a:p>
          <a:p>
            <a:pPr marL="457200" indent="-457200" algn="ctr">
              <a:buFont typeface="Arial" panose="020B0604020202020204" pitchFamily="34" charset="0"/>
              <a:buChar char="•"/>
            </a:pPr>
            <a:r>
              <a:rPr lang="en-US" i="1" dirty="0">
                <a:hlinkClick r:id="rId2"/>
              </a:rPr>
              <a:t>Legacy Responsive Web Design Challenges | freeCodeCamp.org</a:t>
            </a:r>
            <a:endParaRPr lang="en-US" i="1" dirty="0"/>
          </a:p>
          <a:p>
            <a:pPr marL="457200" indent="-457200" algn="ctr">
              <a:buFont typeface="Arial" panose="020B0604020202020204" pitchFamily="34" charset="0"/>
              <a:buChar char="•"/>
            </a:pPr>
            <a:r>
              <a:rPr lang="en-IN" dirty="0">
                <a:hlinkClick r:id="rId3"/>
              </a:rPr>
              <a:t>CSS: Cascading Style Sheets | MDN (mozilla.org)</a:t>
            </a:r>
            <a:endParaRPr lang="en-US" i="1" dirty="0"/>
          </a:p>
          <a:p>
            <a:pPr marL="457200" indent="-457200" algn="ctr">
              <a:buFont typeface="Arial" panose="020B0604020202020204" pitchFamily="34" charset="0"/>
              <a:buChar char="•"/>
            </a:pPr>
            <a:r>
              <a:rPr lang="en-US" dirty="0">
                <a:hlinkClick r:id="rId4"/>
              </a:rPr>
              <a:t>Sublime Text - Text Editing, Done Right</a:t>
            </a:r>
            <a:endParaRPr lang="en-US" i="1" dirty="0"/>
          </a:p>
          <a:p>
            <a:pPr marL="457200" indent="-457200" algn="ctr">
              <a:buFont typeface="Arial" panose="020B0604020202020204" pitchFamily="34" charset="0"/>
              <a:buChar char="•"/>
            </a:pPr>
            <a:r>
              <a:rPr lang="en-IN" dirty="0">
                <a:hlinkClick r:id="rId5"/>
              </a:rPr>
              <a:t>JavaScript Tutorial - Learn JavaScript (geeksforgeeks.org)</a:t>
            </a:r>
            <a:endParaRPr lang="en-US" i="1" dirty="0"/>
          </a:p>
          <a:p>
            <a:pPr marL="457200" indent="-457200" algn="ctr">
              <a:buFont typeface="Arial" panose="020B0604020202020204" pitchFamily="34" charset="0"/>
              <a:buChar char="•"/>
            </a:pPr>
            <a:r>
              <a:rPr lang="en-IN" dirty="0">
                <a:hlinkClick r:id="rId6"/>
              </a:rPr>
              <a:t>Learn CSS (</a:t>
            </a:r>
            <a:r>
              <a:rPr lang="en-IN" dirty="0" err="1">
                <a:hlinkClick r:id="rId6"/>
              </a:rPr>
              <a:t>web.dev</a:t>
            </a:r>
            <a:r>
              <a:rPr lang="en-IN" dirty="0">
                <a:hlinkClick r:id="rId6"/>
              </a:rPr>
              <a:t>)</a:t>
            </a:r>
            <a:endParaRPr lang="en-US" i="1" dirty="0"/>
          </a:p>
          <a:p>
            <a:pPr marL="457200" indent="-457200" algn="ctr">
              <a:buFont typeface="Arial" panose="020B0604020202020204" pitchFamily="34" charset="0"/>
              <a:buChar char="•"/>
            </a:pPr>
            <a:r>
              <a:rPr lang="en-IN" dirty="0">
                <a:hlinkClick r:id="rId7"/>
              </a:rPr>
              <a:t>RGB </a:t>
            </a:r>
            <a:r>
              <a:rPr lang="en-IN" dirty="0" err="1">
                <a:hlinkClick r:id="rId7"/>
              </a:rPr>
              <a:t>Color</a:t>
            </a:r>
            <a:r>
              <a:rPr lang="en-IN" dirty="0">
                <a:hlinkClick r:id="rId7"/>
              </a:rPr>
              <a:t> Codes Chart 🎨 (rapidtables.com)</a:t>
            </a:r>
            <a:endParaRPr lang="en-US" i="1" dirty="0"/>
          </a:p>
          <a:p>
            <a:pPr marL="457200" indent="-457200" algn="ctr">
              <a:buFont typeface="Arial" panose="020B0604020202020204" pitchFamily="34" charset="0"/>
              <a:buChar char="•"/>
            </a:pPr>
            <a:endParaRPr lang="en-US" i="1" dirty="0">
              <a:latin typeface="Cooper Black" panose="0208090404030B020404" pitchFamily="18" charset="0"/>
              <a:cs typeface="Times New Roman" pitchFamily="18" charset="0"/>
            </a:endParaRPr>
          </a:p>
          <a:p>
            <a:pPr algn="ctr"/>
            <a:r>
              <a:rPr lang="en-US" sz="2800" b="1" dirty="0">
                <a:latin typeface="Cooper Black" panose="0208090404030B020404" pitchFamily="18" charset="0"/>
                <a:cs typeface="Times New Roman" pitchFamily="18" charset="0"/>
              </a:rPr>
              <a:t>REFERENCE’S BOOK</a:t>
            </a:r>
          </a:p>
          <a:p>
            <a:pPr algn="ctr"/>
            <a:r>
              <a:rPr lang="en-US" b="0" i="0" dirty="0">
                <a:solidFill>
                  <a:srgbClr val="262626"/>
                </a:solidFill>
                <a:effectLst/>
                <a:latin typeface="Roboto" panose="020F0502020204030204" pitchFamily="2" charset="0"/>
              </a:rPr>
              <a:t>Web Development &amp; Design Foundations with HTML5</a:t>
            </a:r>
          </a:p>
          <a:p>
            <a:pPr algn="ctr"/>
            <a:r>
              <a:rPr lang="en-IN" b="1" i="0" dirty="0">
                <a:solidFill>
                  <a:srgbClr val="3A3A3A"/>
                </a:solidFill>
                <a:effectLst/>
                <a:latin typeface="Roboto" panose="020F0502020204030204" pitchFamily="2" charset="0"/>
              </a:rPr>
              <a:t>Author</a:t>
            </a:r>
            <a:r>
              <a:rPr lang="en-IN" b="0" i="0" dirty="0">
                <a:solidFill>
                  <a:srgbClr val="3A3A3A"/>
                </a:solidFill>
                <a:effectLst/>
                <a:latin typeface="Roboto" panose="020F0502020204030204" pitchFamily="2" charset="0"/>
              </a:rPr>
              <a:t>: Terry Felke-Morris</a:t>
            </a:r>
          </a:p>
          <a:p>
            <a:pPr algn="ctr"/>
            <a:endParaRPr lang="en-IN" dirty="0">
              <a:solidFill>
                <a:srgbClr val="3A3A3A"/>
              </a:solidFill>
              <a:latin typeface="Roboto" panose="020F0502020204030204" pitchFamily="2" charset="0"/>
            </a:endParaRPr>
          </a:p>
          <a:p>
            <a:pPr algn="ctr"/>
            <a:r>
              <a:rPr lang="en-IN" dirty="0">
                <a:solidFill>
                  <a:srgbClr val="3A3A3A"/>
                </a:solidFill>
                <a:latin typeface="Roboto" panose="020F0502020204030204" pitchFamily="2" charset="0"/>
              </a:rPr>
              <a:t>HARTRON WEB-DESIGINING </a:t>
            </a:r>
          </a:p>
          <a:p>
            <a:pPr algn="ctr"/>
            <a:r>
              <a:rPr lang="en-IN" b="1" i="0" dirty="0">
                <a:solidFill>
                  <a:srgbClr val="3A3A3A"/>
                </a:solidFill>
                <a:effectLst/>
                <a:latin typeface="Roboto" panose="020F0502020204030204" pitchFamily="2" charset="0"/>
              </a:rPr>
              <a:t>Author</a:t>
            </a:r>
            <a:r>
              <a:rPr lang="en-IN" dirty="0">
                <a:solidFill>
                  <a:srgbClr val="3A3A3A"/>
                </a:solidFill>
                <a:latin typeface="Roboto" panose="020F0502020204030204" pitchFamily="2" charset="0"/>
              </a:rPr>
              <a:t>: </a:t>
            </a:r>
            <a:r>
              <a:rPr lang="en-IN" dirty="0" err="1">
                <a:solidFill>
                  <a:srgbClr val="3A3A3A"/>
                </a:solidFill>
                <a:latin typeface="Roboto" panose="020F0502020204030204" pitchFamily="2" charset="0"/>
              </a:rPr>
              <a:t>Hartron</a:t>
            </a:r>
            <a:endParaRPr lang="en-IN" dirty="0">
              <a:solidFill>
                <a:srgbClr val="3A3A3A"/>
              </a:solidFill>
              <a:latin typeface="Roboto" panose="020F0502020204030204" pitchFamily="2" charset="0"/>
            </a:endParaRPr>
          </a:p>
          <a:p>
            <a:pPr algn="ctr"/>
            <a:endParaRPr lang="en-IN" b="0" i="0" dirty="0">
              <a:solidFill>
                <a:srgbClr val="3A3A3A"/>
              </a:solidFill>
              <a:effectLst/>
              <a:latin typeface="Roboto" panose="020F0502020204030204" pitchFamily="2" charset="0"/>
            </a:endParaRPr>
          </a:p>
          <a:p>
            <a:pPr algn="ctr"/>
            <a:r>
              <a:rPr lang="en-IN" dirty="0">
                <a:solidFill>
                  <a:srgbClr val="3A3A3A"/>
                </a:solidFill>
                <a:latin typeface="Roboto" panose="020F0502020204030204" pitchFamily="2" charset="0"/>
              </a:rPr>
              <a:t>Learning </a:t>
            </a:r>
            <a:r>
              <a:rPr lang="en-IN" dirty="0" err="1">
                <a:solidFill>
                  <a:srgbClr val="3A3A3A"/>
                </a:solidFill>
                <a:latin typeface="Roboto" panose="020F0502020204030204" pitchFamily="2" charset="0"/>
              </a:rPr>
              <a:t>PHP,Javascript,CSS</a:t>
            </a:r>
            <a:r>
              <a:rPr lang="en-IN" dirty="0">
                <a:solidFill>
                  <a:srgbClr val="3A3A3A"/>
                </a:solidFill>
                <a:latin typeface="Roboto" panose="020F0502020204030204" pitchFamily="2" charset="0"/>
              </a:rPr>
              <a:t> &amp; HTML5</a:t>
            </a:r>
          </a:p>
          <a:p>
            <a:pPr algn="ctr"/>
            <a:r>
              <a:rPr lang="en-IN" b="1" i="0" dirty="0">
                <a:solidFill>
                  <a:srgbClr val="3A3A3A"/>
                </a:solidFill>
                <a:effectLst/>
                <a:latin typeface="Roboto" panose="020F0502020204030204" pitchFamily="2" charset="0"/>
              </a:rPr>
              <a:t>Author: Robin Nixon </a:t>
            </a:r>
          </a:p>
          <a:p>
            <a:pPr algn="ctr"/>
            <a:endParaRPr lang="en-US" b="0" i="0" dirty="0">
              <a:solidFill>
                <a:srgbClr val="262626"/>
              </a:solidFill>
              <a:effectLst/>
              <a:latin typeface="Roboto" panose="020F0502020204030204" pitchFamily="2" charset="0"/>
            </a:endParaRP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6" name="TextBox 5">
            <a:extLst>
              <a:ext uri="{FF2B5EF4-FFF2-40B4-BE49-F238E27FC236}">
                <a16:creationId xmlns:a16="http://schemas.microsoft.com/office/drawing/2014/main" id="{3E3208C2-969E-7A99-2D89-AABFB66165BB}"/>
              </a:ext>
            </a:extLst>
          </p:cNvPr>
          <p:cNvSpPr txBox="1"/>
          <p:nvPr/>
        </p:nvSpPr>
        <p:spPr>
          <a:xfrm>
            <a:off x="323528" y="980728"/>
            <a:ext cx="7992888" cy="4801314"/>
          </a:xfrm>
          <a:prstGeom prst="rect">
            <a:avLst/>
          </a:prstGeom>
          <a:noFill/>
        </p:spPr>
        <p:txBody>
          <a:bodyPr wrap="square" rtlCol="0">
            <a:spAutoFit/>
          </a:bodyPr>
          <a:lstStyle/>
          <a:p>
            <a:r>
              <a:rPr lang="en-US" b="1" dirty="0"/>
              <a:t>In this presentation</a:t>
            </a:r>
            <a:r>
              <a:rPr lang="en-US" dirty="0"/>
              <a:t>, we explored the process of creating a basic to-do list using HTML. </a:t>
            </a:r>
          </a:p>
          <a:p>
            <a:r>
              <a:rPr lang="en-US" dirty="0"/>
              <a:t>We discussed how HTML provides the structural foundation for organizing tasks in a clear and readable manner. </a:t>
            </a:r>
          </a:p>
          <a:p>
            <a:r>
              <a:rPr lang="en-US" dirty="0"/>
              <a:t>Key elements such as unordered lists (&lt;</a:t>
            </a:r>
            <a:r>
              <a:rPr lang="en-US" dirty="0" err="1"/>
              <a:t>ul</a:t>
            </a:r>
            <a:r>
              <a:rPr lang="en-US" dirty="0"/>
              <a:t>&gt;), list items (&lt;li&gt;) were used to construct the to-do list.</a:t>
            </a:r>
          </a:p>
          <a:p>
            <a:endParaRPr lang="en-US" dirty="0"/>
          </a:p>
          <a:p>
            <a:r>
              <a:rPr lang="en-US" dirty="0"/>
              <a:t>While HTML specifies the structure, we pointed out that JavaScript is generally used for interactive features like task modification. We also underlined the value of accessibility and briefly discussed CSS's function in styling. Overall, using HTML to create a to-do list is a key part of building a website and lays the groundwork for more advanced web-based task management systems.</a:t>
            </a:r>
          </a:p>
          <a:p>
            <a:endParaRPr lang="en-US" dirty="0"/>
          </a:p>
          <a:p>
            <a:r>
              <a:rPr lang="en-US" dirty="0"/>
              <a:t>Moreover we also introduced a new concept in To-Do list, normally if we wanted to insert a link in a list it will store as a text not as link. </a:t>
            </a:r>
          </a:p>
          <a:p>
            <a:r>
              <a:rPr lang="en-US" dirty="0"/>
              <a:t>But in our project if we wanted to store the link in the list it will store but not in text form it will become a click-able link into the list</a:t>
            </a:r>
            <a:endParaRPr lang="en-IN" dirty="0"/>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6B4B795-82E1-F9C5-3555-56CF313CFCA7}"/>
              </a:ext>
            </a:extLst>
          </p:cNvPr>
          <p:cNvSpPr txBox="1"/>
          <p:nvPr/>
        </p:nvSpPr>
        <p:spPr>
          <a:xfrm>
            <a:off x="35496" y="845423"/>
            <a:ext cx="9073008" cy="5755422"/>
          </a:xfrm>
          <a:prstGeom prst="rect">
            <a:avLst/>
          </a:prstGeom>
          <a:noFill/>
        </p:spPr>
        <p:txBody>
          <a:bodyPr wrap="square" rtlCol="0">
            <a:spAutoFit/>
          </a:bodyPr>
          <a:lstStyle/>
          <a:p>
            <a:pPr algn="ctr"/>
            <a:r>
              <a:rPr lang="en-IN" sz="2800" b="1" dirty="0">
                <a:latin typeface="Cooper Black" panose="0208090404030B020404" pitchFamily="18" charset="0"/>
              </a:rPr>
              <a:t>TO-DO LIST MANAGER</a:t>
            </a:r>
          </a:p>
          <a:p>
            <a:r>
              <a:rPr lang="en-IN" sz="1600" dirty="0">
                <a:latin typeface="Arial Black" panose="020B0A04020102020204" pitchFamily="34" charset="0"/>
              </a:rPr>
              <a:t>GROUP MEMBERS -&gt;</a:t>
            </a:r>
          </a:p>
          <a:p>
            <a:r>
              <a:rPr lang="en-IN" sz="1600" dirty="0">
                <a:latin typeface="Arial Black" panose="020B0A04020102020204" pitchFamily="34" charset="0"/>
              </a:rPr>
              <a:t>			</a:t>
            </a:r>
            <a:r>
              <a:rPr lang="en-US" sz="1800" dirty="0">
                <a:latin typeface="Algerian" panose="04020705040A02060702" pitchFamily="82" charset="0"/>
              </a:rPr>
              <a:t>PARJOT SINGH  {2310992490}</a:t>
            </a:r>
          </a:p>
          <a:p>
            <a:r>
              <a:rPr lang="en-US" sz="1800" dirty="0">
                <a:latin typeface="Algerian" panose="04020705040A02060702" pitchFamily="82" charset="0"/>
              </a:rPr>
              <a:t>			PANKAJ KUMAR  {2310992489}</a:t>
            </a:r>
          </a:p>
          <a:p>
            <a:endParaRPr lang="en-IN" dirty="0">
              <a:latin typeface="Arial Black" panose="020B0A04020102020204" pitchFamily="34" charset="0"/>
            </a:endParaRPr>
          </a:p>
          <a:p>
            <a:r>
              <a:rPr lang="en-IN" dirty="0">
                <a:latin typeface="Arial Black" panose="020B0A04020102020204" pitchFamily="34" charset="0"/>
              </a:rPr>
              <a:t>BRIEF OVERVIEW:-</a:t>
            </a:r>
          </a:p>
          <a:p>
            <a:r>
              <a:rPr lang="en-IN" u="sng" dirty="0">
                <a:latin typeface="Arial Black" panose="020B0A04020102020204" pitchFamily="34" charset="0"/>
              </a:rPr>
              <a:t>PURPOSE &amp; GOALS OF TO-DO LIST:</a:t>
            </a:r>
            <a:r>
              <a:rPr lang="en-IN" dirty="0">
                <a:latin typeface="Arial Black" panose="020B0A04020102020204" pitchFamily="34" charset="0"/>
              </a:rPr>
              <a:t> </a:t>
            </a:r>
            <a:r>
              <a:rPr lang="en-US" b="0" i="0" dirty="0">
                <a:solidFill>
                  <a:srgbClr val="111111"/>
                </a:solidFill>
                <a:effectLst/>
                <a:latin typeface="-apple-system"/>
              </a:rPr>
              <a:t>A to-do list is a simple tool that helps you organize everything you need or want to do. It can be used for your personal or professional life, or both. A to-do list usually consists of a list of tasks, arranged in order of priority, that you have to complete or plan to do. By writing down your tasks in a to-do list, you can keep track of them, remember them, and focus on the most important ones.</a:t>
            </a:r>
            <a:r>
              <a:rPr lang="en-IN" b="0" i="0" dirty="0">
                <a:solidFill>
                  <a:srgbClr val="111111"/>
                </a:solidFill>
                <a:effectLst/>
                <a:latin typeface="Arial Black" panose="020B0A04020102020204" pitchFamily="34" charset="0"/>
              </a:rPr>
              <a:t> ‘</a:t>
            </a:r>
            <a:r>
              <a:rPr lang="en-US" b="0" i="1" dirty="0">
                <a:solidFill>
                  <a:schemeClr val="accent1"/>
                </a:solidFill>
                <a:effectLst>
                  <a:outerShdw blurRad="38100" dist="38100" dir="2700000" algn="tl">
                    <a:srgbClr val="000000">
                      <a:alpha val="43137"/>
                    </a:srgbClr>
                  </a:outerShdw>
                </a:effectLst>
                <a:latin typeface="+mj-lt"/>
                <a:hlinkClick r:id="rId2"/>
              </a:rPr>
              <a:t>You can always change your plan, but only if you have one.</a:t>
            </a:r>
            <a:r>
              <a:rPr lang="en-US" b="0" i="0" dirty="0">
                <a:solidFill>
                  <a:srgbClr val="111111"/>
                </a:solidFill>
                <a:effectLst/>
                <a:latin typeface="Arial Black" panose="020B0A04020102020204" pitchFamily="34" charset="0"/>
              </a:rPr>
              <a:t>’</a:t>
            </a:r>
          </a:p>
          <a:p>
            <a:r>
              <a:rPr lang="en-US" i="1" dirty="0">
                <a:solidFill>
                  <a:srgbClr val="111111"/>
                </a:solidFill>
                <a:latin typeface="Arial Rounded MT Bold" panose="020F0704030504030204" pitchFamily="34" charset="0"/>
              </a:rPr>
              <a:t>TASK TRACKING; </a:t>
            </a:r>
            <a:r>
              <a:rPr lang="en-US" i="1" dirty="0">
                <a:solidFill>
                  <a:srgbClr val="111111"/>
                </a:solidFill>
              </a:rPr>
              <a:t>A to-do list manager's basic duty is to keep track of tasks that have been performed and those that are still unfinished. Users can mark jobs as "done" as they are finished, which inspires and gives a sense of accomplishment. This tracking tool also makes it easier to examine previous activity, which is helpful for performance evaluation.</a:t>
            </a:r>
            <a:endParaRPr lang="en-US" i="1" dirty="0">
              <a:solidFill>
                <a:srgbClr val="111111"/>
              </a:solidFill>
              <a:latin typeface="Arial Rounded MT Bold" panose="020F0704030504030204" pitchFamily="34" charset="0"/>
            </a:endParaRPr>
          </a:p>
          <a:p>
            <a:r>
              <a:rPr lang="en-US" u="sng" dirty="0">
                <a:solidFill>
                  <a:srgbClr val="111111"/>
                </a:solidFill>
                <a:latin typeface="Arial Rounded MT Bold" panose="020F0704030504030204" pitchFamily="34" charset="0"/>
              </a:rPr>
              <a:t>IMPORTANCE; </a:t>
            </a:r>
            <a:r>
              <a:rPr lang="en-US" dirty="0">
                <a:solidFill>
                  <a:srgbClr val="111111"/>
                </a:solidFill>
                <a:latin typeface="+mj-lt"/>
              </a:rPr>
              <a:t>To-do lists are essential for productivity and task organizing. They provide clarity, set priorities for work, and lessen stress by making sure nothing is overlooked. They promote effective time management, goal achievement, and a feeling of accomplishment.</a:t>
            </a:r>
          </a:p>
          <a:p>
            <a:endParaRPr lang="en-IN" i="1" dirty="0">
              <a:latin typeface="Arial Rounded MT Bold" panose="020F0704030504030204" pitchFamily="3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915D7792-7F7D-D8E3-CCCE-651764AB6B10}"/>
              </a:ext>
            </a:extLst>
          </p:cNvPr>
          <p:cNvSpPr txBox="1"/>
          <p:nvPr/>
        </p:nvSpPr>
        <p:spPr>
          <a:xfrm>
            <a:off x="0" y="845423"/>
            <a:ext cx="9108504" cy="5663089"/>
          </a:xfrm>
          <a:prstGeom prst="rect">
            <a:avLst/>
          </a:prstGeom>
          <a:noFill/>
        </p:spPr>
        <p:txBody>
          <a:bodyPr wrap="square" rtlCol="0">
            <a:spAutoFit/>
          </a:bodyPr>
          <a:lstStyle/>
          <a:p>
            <a:pPr algn="ctr"/>
            <a:r>
              <a:rPr lang="en-IN" sz="2800" dirty="0">
                <a:latin typeface="Cooper Black" panose="0208090404030B020404" pitchFamily="18" charset="0"/>
              </a:rPr>
              <a:t>STATEMENTS OF PROBLEM:-</a:t>
            </a:r>
          </a:p>
          <a:p>
            <a:r>
              <a:rPr lang="en-IN" sz="2800" dirty="0">
                <a:latin typeface="Cooper Black" panose="0208090404030B020404" pitchFamily="18" charset="0"/>
              </a:rPr>
              <a:t>PROBLEMS;</a:t>
            </a:r>
          </a:p>
          <a:p>
            <a:r>
              <a:rPr lang="en-IN" dirty="0">
                <a:latin typeface="+mj-lt"/>
              </a:rPr>
              <a:t>We are Human Beings and we make lot of mistakes as well as, we also to finish some important stuff/work and which make lot of troubles.</a:t>
            </a:r>
          </a:p>
          <a:p>
            <a:r>
              <a:rPr lang="en-US" b="1" u="sng" dirty="0">
                <a:latin typeface="+mj-lt"/>
              </a:rPr>
              <a:t>Task overload:</a:t>
            </a:r>
            <a:r>
              <a:rPr lang="en-US" dirty="0">
                <a:latin typeface="+mj-lt"/>
              </a:rPr>
              <a:t> People frequently have a number of duties and responsibilities, which makes it simple to overlook crucial details or feel overburdened by the volume of work at hand.</a:t>
            </a:r>
          </a:p>
          <a:p>
            <a:endParaRPr lang="en-US" dirty="0">
              <a:latin typeface="+mj-lt"/>
            </a:endParaRPr>
          </a:p>
          <a:p>
            <a:r>
              <a:rPr lang="en-US" b="1" u="sng" dirty="0">
                <a:latin typeface="+mj-lt"/>
              </a:rPr>
              <a:t>Task prioritization:</a:t>
            </a:r>
            <a:r>
              <a:rPr lang="en-US" dirty="0">
                <a:latin typeface="+mj-lt"/>
              </a:rPr>
              <a:t> Not all tasks are created equal. Users can prioritize chores and concentrate on what must be done first with the aid of a to-do list organizer.</a:t>
            </a:r>
          </a:p>
          <a:p>
            <a:endParaRPr lang="en-US" dirty="0">
              <a:latin typeface="+mj-lt"/>
            </a:endParaRPr>
          </a:p>
          <a:p>
            <a:r>
              <a:rPr lang="en-US" b="1" u="sng" dirty="0">
                <a:latin typeface="+mj-lt"/>
              </a:rPr>
              <a:t>Time management:</a:t>
            </a:r>
            <a:r>
              <a:rPr lang="en-US" dirty="0">
                <a:latin typeface="+mj-lt"/>
              </a:rPr>
              <a:t> Time management that works well is essential for productivity. Users that utilize task management tools can better organize their time to various jobs and projects.</a:t>
            </a:r>
          </a:p>
          <a:p>
            <a:endParaRPr lang="en-US" dirty="0">
              <a:latin typeface="+mj-lt"/>
            </a:endParaRPr>
          </a:p>
          <a:p>
            <a:r>
              <a:rPr lang="en-US" b="1" u="sng" dirty="0">
                <a:latin typeface="+mj-lt"/>
              </a:rPr>
              <a:t>Managing deadlines:</a:t>
            </a:r>
            <a:r>
              <a:rPr lang="en-US" dirty="0">
                <a:latin typeface="+mj-lt"/>
              </a:rPr>
              <a:t> Tasks often have deadlines, and missing them can have negative effects. Users that utilize a to-do list organizer can keep track of these deadlines and meet them.</a:t>
            </a:r>
          </a:p>
          <a:p>
            <a:endParaRPr lang="en-US" dirty="0">
              <a:latin typeface="+mj-lt"/>
            </a:endParaRPr>
          </a:p>
          <a:p>
            <a:r>
              <a:rPr lang="en-US" b="1" u="sng" dirty="0">
                <a:latin typeface="+mj-lt"/>
              </a:rPr>
              <a:t>Tracking Progress:</a:t>
            </a:r>
            <a:r>
              <a:rPr lang="en-US" dirty="0">
                <a:latin typeface="+mj-lt"/>
              </a:rPr>
              <a:t> Users frequently want to see how much progress they've made on assignments and projects. To-do list managers can offer information about completed tasks and general progress.</a:t>
            </a:r>
            <a:endParaRPr lang="en-IN" dirty="0">
              <a:latin typeface="+mj-lt"/>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23528" y="845423"/>
            <a:ext cx="8136904" cy="5509200"/>
          </a:xfrm>
          <a:prstGeom prst="rect">
            <a:avLst/>
          </a:prstGeom>
        </p:spPr>
        <p:txBody>
          <a:bodyPr wrap="square">
            <a:spAutoFit/>
          </a:bodyPr>
          <a:lstStyle/>
          <a:p>
            <a:pPr algn="ctr"/>
            <a:r>
              <a:rPr lang="en-US" sz="2800" dirty="0">
                <a:latin typeface="Cooper Black" panose="0208090404030B020404" pitchFamily="18" charset="0"/>
                <a:cs typeface="Times New Roman" pitchFamily="18" charset="0"/>
              </a:rPr>
              <a:t>TECHNOLOGY</a:t>
            </a:r>
          </a:p>
          <a:p>
            <a:r>
              <a:rPr lang="en-US" dirty="0">
                <a:latin typeface="Cooper Black" panose="0208090404030B020404" pitchFamily="18" charset="0"/>
                <a:cs typeface="Times New Roman" pitchFamily="18" charset="0"/>
              </a:rPr>
              <a:t>TECHNOLOGY:</a:t>
            </a:r>
          </a:p>
          <a:p>
            <a:r>
              <a:rPr lang="en-US" dirty="0">
                <a:cs typeface="Times New Roman" pitchFamily="18" charset="0"/>
              </a:rPr>
              <a:t>Basically there are two types of TO-DO LIST 1 is with pen and paper and another one is DIGITAL {here we only talk about digital}</a:t>
            </a:r>
          </a:p>
          <a:p>
            <a:r>
              <a:rPr lang="en-US" b="1" u="sng" dirty="0">
                <a:cs typeface="Times New Roman" pitchFamily="18" charset="0"/>
              </a:rPr>
              <a:t>APPLICATIONS;</a:t>
            </a:r>
            <a:r>
              <a:rPr lang="en-US" dirty="0">
                <a:cs typeface="Times New Roman" pitchFamily="18" charset="0"/>
              </a:rPr>
              <a:t> There are many applications for TO-DO LIST one of them is ‘MICROSOFT TODO’.</a:t>
            </a:r>
          </a:p>
          <a:p>
            <a:endParaRPr lang="en-US" b="1" u="sng" dirty="0">
              <a:cs typeface="Times New Roman" pitchFamily="18" charset="0"/>
            </a:endParaRPr>
          </a:p>
          <a:p>
            <a:r>
              <a:rPr lang="en-US" b="1" u="sng" dirty="0">
                <a:cs typeface="Times New Roman" pitchFamily="18" charset="0"/>
              </a:rPr>
              <a:t>WEB_LANGUAGES;</a:t>
            </a:r>
            <a:r>
              <a:rPr lang="en-US" dirty="0">
                <a:cs typeface="Times New Roman" pitchFamily="18" charset="0"/>
              </a:rPr>
              <a:t> In this Project we used 3 most popular web languages {HTML,CSS,JAVASCRIPT}. In to-do list the major part is from JAVASCRIPT.</a:t>
            </a:r>
          </a:p>
          <a:p>
            <a:endParaRPr lang="en-US" b="1" dirty="0">
              <a:latin typeface="Cooper Black" panose="0208090404030B020404" pitchFamily="18" charset="0"/>
              <a:cs typeface="Times New Roman" pitchFamily="18" charset="0"/>
            </a:endParaRPr>
          </a:p>
          <a:p>
            <a:endParaRPr lang="en-US" b="1" dirty="0">
              <a:latin typeface="Cooper Black" panose="0208090404030B020404" pitchFamily="18" charset="0"/>
              <a:cs typeface="Times New Roman" pitchFamily="18" charset="0"/>
            </a:endParaRPr>
          </a:p>
          <a:p>
            <a:r>
              <a:rPr lang="en-US" b="1" dirty="0">
                <a:latin typeface="Cooper Black" panose="0208090404030B020404" pitchFamily="18" charset="0"/>
                <a:cs typeface="Times New Roman" pitchFamily="18" charset="0"/>
              </a:rPr>
              <a:t>METHODS:</a:t>
            </a:r>
          </a:p>
          <a:p>
            <a:r>
              <a:rPr lang="en-IN" b="1" i="0" u="sng" dirty="0">
                <a:effectLst/>
                <a:latin typeface="Söhne"/>
              </a:rPr>
              <a:t>Gamified To-Do Lists:</a:t>
            </a:r>
            <a:r>
              <a:rPr lang="en-IN" i="0" dirty="0">
                <a:effectLst/>
                <a:latin typeface="Söhne"/>
              </a:rPr>
              <a:t> </a:t>
            </a:r>
            <a:r>
              <a:rPr lang="en-US" i="0" dirty="0">
                <a:effectLst/>
                <a:latin typeface="Söhne"/>
              </a:rPr>
              <a:t>By encouraging users to accomplish activities in exchange for points or incentives, several apps incorporate gamification aspects to make task management more enjoyable and engaging.</a:t>
            </a:r>
          </a:p>
          <a:p>
            <a:endParaRPr lang="en-US" dirty="0">
              <a:latin typeface="Söhne"/>
              <a:cs typeface="Times New Roman" pitchFamily="18" charset="0"/>
            </a:endParaRPr>
          </a:p>
          <a:p>
            <a:r>
              <a:rPr lang="en-IN" b="1" i="0" u="sng" dirty="0">
                <a:effectLst/>
                <a:latin typeface="+mj-lt"/>
              </a:rPr>
              <a:t>BOARDS &amp; KANBAN:</a:t>
            </a:r>
            <a:r>
              <a:rPr lang="en-IN" i="0" dirty="0">
                <a:effectLst/>
                <a:latin typeface="+mj-lt"/>
              </a:rPr>
              <a:t> Employing</a:t>
            </a:r>
            <a:r>
              <a:rPr lang="en-US" i="0" dirty="0">
                <a:effectLst/>
                <a:latin typeface="+mj-lt"/>
              </a:rPr>
              <a:t> the Kanban method to arrange tasks on a board, either real or digital, with columns for "To Do," "In Progress," and "Done." This idea is the foundation of tools like Trello.</a:t>
            </a:r>
            <a:endParaRPr lang="en-US" dirty="0">
              <a:latin typeface="+mj-lt"/>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5601533"/>
          </a:xfrm>
          <a:prstGeom prst="rect">
            <a:avLst/>
          </a:prstGeom>
        </p:spPr>
        <p:txBody>
          <a:bodyPr wrap="square">
            <a:spAutoFit/>
          </a:bodyPr>
          <a:lstStyle/>
          <a:p>
            <a:pPr algn="ctr"/>
            <a:r>
              <a:rPr lang="en-US" sz="3200" dirty="0">
                <a:latin typeface="Cooper Black" panose="0208090404030B020404" pitchFamily="18" charset="0"/>
                <a:cs typeface="Times New Roman" pitchFamily="18" charset="0"/>
              </a:rPr>
              <a:t>KEY FEATURES </a:t>
            </a:r>
            <a:r>
              <a:rPr lang="en-US" sz="2000" b="1" baseline="100000" dirty="0">
                <a:latin typeface="+mj-lt"/>
                <a:cs typeface="Times New Roman" pitchFamily="18" charset="0"/>
              </a:rPr>
              <a:t>TO-DO LIST</a:t>
            </a:r>
            <a:r>
              <a:rPr lang="en-US" sz="3200" dirty="0">
                <a:latin typeface="Cooper Black" panose="0208090404030B020404" pitchFamily="18" charset="0"/>
                <a:cs typeface="Times New Roman" pitchFamily="18" charset="0"/>
              </a:rPr>
              <a:t> </a:t>
            </a:r>
          </a:p>
          <a:p>
            <a:r>
              <a:rPr lang="en-US" sz="2000" b="1" u="sng" dirty="0">
                <a:latin typeface="+mj-lt"/>
                <a:cs typeface="Times New Roman" pitchFamily="18" charset="0"/>
              </a:rPr>
              <a:t>USER-FRIENDLY-</a:t>
            </a:r>
            <a:r>
              <a:rPr lang="en-US" sz="2000" dirty="0">
                <a:latin typeface="+mj-lt"/>
                <a:cs typeface="Times New Roman" pitchFamily="18" charset="0"/>
              </a:rPr>
              <a:t> </a:t>
            </a:r>
            <a:r>
              <a:rPr lang="en-US" dirty="0">
                <a:latin typeface="+mj-lt"/>
                <a:cs typeface="Times New Roman" pitchFamily="18" charset="0"/>
              </a:rPr>
              <a:t>The first and key feature of TO-DO list should be user friendly it have to be good enough that even a baby easily understand it. That’s why we make everything in this project so color full and each task have a unique color {ODD/EVEN}</a:t>
            </a:r>
          </a:p>
          <a:p>
            <a:endParaRPr lang="en-US" dirty="0">
              <a:latin typeface="+mj-lt"/>
              <a:cs typeface="Times New Roman" pitchFamily="18" charset="0"/>
            </a:endParaRPr>
          </a:p>
          <a:p>
            <a:r>
              <a:rPr lang="en-US" b="1" u="sng" dirty="0">
                <a:latin typeface="+mj-lt"/>
                <a:cs typeface="Times New Roman" pitchFamily="18" charset="0"/>
              </a:rPr>
              <a:t>PRIORITY-LEVELS- </a:t>
            </a:r>
            <a:r>
              <a:rPr lang="en-US" dirty="0">
                <a:latin typeface="+mj-lt"/>
                <a:cs typeface="Times New Roman" pitchFamily="18" charset="0"/>
              </a:rPr>
              <a:t>In our Project we use the help of ODD/EVEN function in CSS by which we can make a priority level of each task !. </a:t>
            </a:r>
          </a:p>
          <a:p>
            <a:endParaRPr lang="en-US" dirty="0">
              <a:latin typeface="+mj-lt"/>
              <a:cs typeface="Times New Roman" pitchFamily="18" charset="0"/>
            </a:endParaRPr>
          </a:p>
          <a:p>
            <a:r>
              <a:rPr lang="en-US" b="1" u="sng" dirty="0">
                <a:latin typeface="+mj-lt"/>
                <a:cs typeface="Times New Roman" pitchFamily="18" charset="0"/>
              </a:rPr>
              <a:t>IMPORT TASK:</a:t>
            </a:r>
            <a:r>
              <a:rPr lang="en-US" dirty="0">
                <a:latin typeface="+mj-lt"/>
                <a:cs typeface="Times New Roman" pitchFamily="18" charset="0"/>
              </a:rPr>
              <a:t> The To-Do- list is not only about text to insert as TASK. It should import numbers. Moreover in our Project if we input some important links in our task it will store the link as it is </a:t>
            </a:r>
            <a:r>
              <a:rPr lang="en-US" i="1" dirty="0">
                <a:latin typeface="+mj-lt"/>
                <a:cs typeface="Times New Roman" pitchFamily="18" charset="0"/>
              </a:rPr>
              <a:t>{not in the form of text}.</a:t>
            </a:r>
          </a:p>
          <a:p>
            <a:endParaRPr lang="en-US" sz="1800" b="1" dirty="0">
              <a:effectLst/>
              <a:latin typeface="Times New Roman" panose="02020603050405020304" pitchFamily="18" charset="0"/>
              <a:ea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Organization:</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enables users to categorize tasks, set priorities, deadlines, and reminders, aiding in better organization and time management.</a:t>
            </a:r>
            <a:endParaRPr lang="en-US" b="1" i="1" u="sng" dirty="0">
              <a:latin typeface="+mj-lt"/>
              <a:cs typeface="Times New Roman" pitchFamily="18" charset="0"/>
            </a:endParaRPr>
          </a:p>
          <a:p>
            <a:endParaRPr lang="en-US" sz="1800" b="1" dirty="0">
              <a:effectLst/>
              <a:latin typeface="Times New Roman" panose="02020603050405020304" pitchFamily="18" charset="0"/>
              <a:ea typeface="Times New Roman" panose="02020603050405020304" pitchFamily="18" charset="0"/>
            </a:endParaRPr>
          </a:p>
          <a:p>
            <a:r>
              <a:rPr lang="en-US" sz="1800" b="1" u="sng" dirty="0">
                <a:effectLst/>
                <a:latin typeface="Times New Roman" panose="02020603050405020304" pitchFamily="18" charset="0"/>
                <a:ea typeface="Times New Roman" panose="02020603050405020304" pitchFamily="18" charset="0"/>
              </a:rPr>
              <a:t>Tracking Progress:</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 can track their progress, mark tasks as completed, and visualize their accomplishments, fostering a sense of productivity and achievement.</a:t>
            </a:r>
            <a:endParaRPr lang="en-IN" sz="1800" dirty="0">
              <a:effectLst/>
              <a:latin typeface="Times New Roman" panose="02020603050405020304" pitchFamily="18" charset="0"/>
              <a:ea typeface="Times New Roman" panose="02020603050405020304" pitchFamily="18" charset="0"/>
            </a:endParaRPr>
          </a:p>
          <a:p>
            <a:endParaRPr lang="en-US" i="1" dirty="0">
              <a:latin typeface="+mj-lt"/>
              <a:cs typeface="Times New Roman" pitchFamily="18" charset="0"/>
            </a:endParaRPr>
          </a:p>
          <a:p>
            <a:r>
              <a:rPr lang="en-US" dirty="0">
                <a:latin typeface="+mj-lt"/>
                <a:cs typeface="Times New Roman" pitchFamily="18" charset="0"/>
              </a:rPr>
              <a:t> </a:t>
            </a:r>
            <a:endParaRPr lang="en-US" sz="3200" dirty="0">
              <a:latin typeface="+mj-lt"/>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583D1-9328-89C8-564B-1F7A42394983}"/>
              </a:ext>
            </a:extLst>
          </p:cNvPr>
          <p:cNvSpPr txBox="1"/>
          <p:nvPr/>
        </p:nvSpPr>
        <p:spPr>
          <a:xfrm>
            <a:off x="107504" y="260648"/>
            <a:ext cx="6264696"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TAGS USED</a:t>
            </a:r>
          </a:p>
        </p:txBody>
      </p:sp>
      <p:sp>
        <p:nvSpPr>
          <p:cNvPr id="4" name="TextBox 3">
            <a:extLst>
              <a:ext uri="{FF2B5EF4-FFF2-40B4-BE49-F238E27FC236}">
                <a16:creationId xmlns:a16="http://schemas.microsoft.com/office/drawing/2014/main" id="{13D35722-43F8-F09F-46F9-8F571268A480}"/>
              </a:ext>
            </a:extLst>
          </p:cNvPr>
          <p:cNvSpPr txBox="1"/>
          <p:nvPr/>
        </p:nvSpPr>
        <p:spPr>
          <a:xfrm>
            <a:off x="80513" y="845423"/>
            <a:ext cx="8307911" cy="5632311"/>
          </a:xfrm>
          <a:prstGeom prst="rect">
            <a:avLst/>
          </a:prstGeom>
          <a:noFill/>
        </p:spPr>
        <p:txBody>
          <a:bodyPr wrap="square" rtlCol="0">
            <a:spAutoFit/>
          </a:bodyPr>
          <a:lstStyle/>
          <a:p>
            <a:pPr algn="ctr"/>
            <a:r>
              <a:rPr lang="en-IN" sz="2000" dirty="0">
                <a:latin typeface="+mj-lt"/>
              </a:rPr>
              <a:t>To make the To-Do list manager more visually, we used CSS to add styles to the HTML elements. Overall, this To-Do list manager project DEMONSTRATE the use of HTML and CSS as well as JAVASCRIPT to create a effective tool for Todo list manager</a:t>
            </a:r>
          </a:p>
          <a:p>
            <a:pPr algn="ctr"/>
            <a:endParaRPr lang="en-IN" sz="2000" dirty="0">
              <a:latin typeface="+mj-lt"/>
            </a:endParaRPr>
          </a:p>
          <a:p>
            <a:pPr algn="ctr"/>
            <a:r>
              <a:rPr lang="en-IN" sz="2000" b="1" u="sng" dirty="0">
                <a:latin typeface="+mj-lt"/>
              </a:rPr>
              <a:t>HTML:-</a:t>
            </a:r>
            <a:r>
              <a:rPr lang="en-IN" sz="2000" dirty="0">
                <a:latin typeface="+mj-lt"/>
              </a:rPr>
              <a:t> </a:t>
            </a:r>
          </a:p>
          <a:p>
            <a:pPr algn="ctr"/>
            <a:r>
              <a:rPr lang="en-IN" sz="2000" dirty="0">
                <a:latin typeface="+mj-lt"/>
              </a:rPr>
              <a:t>	The </a:t>
            </a:r>
            <a:r>
              <a:rPr lang="en-IN" sz="2000" b="1" dirty="0">
                <a:latin typeface="+mj-lt"/>
              </a:rPr>
              <a:t>HYPER TEXT MARKUP LANGUAGE </a:t>
            </a:r>
            <a:r>
              <a:rPr lang="en-IN" sz="2000" dirty="0">
                <a:latin typeface="+mj-lt"/>
              </a:rPr>
              <a:t>or </a:t>
            </a:r>
            <a:r>
              <a:rPr lang="en-IN" sz="2000" b="1" dirty="0">
                <a:latin typeface="+mj-lt"/>
              </a:rPr>
              <a:t>HTML</a:t>
            </a:r>
            <a:r>
              <a:rPr lang="en-IN" sz="2000" dirty="0">
                <a:latin typeface="+mj-lt"/>
              </a:rPr>
              <a:t> is the standard markup language for documents designed to be displayed in a web browser. It define the meaning and structure of the web page.</a:t>
            </a:r>
          </a:p>
          <a:p>
            <a:pPr algn="ctr"/>
            <a:endParaRPr lang="en-IN" sz="2000" dirty="0">
              <a:latin typeface="+mj-lt"/>
            </a:endParaRPr>
          </a:p>
          <a:p>
            <a:pPr algn="ctr"/>
            <a:r>
              <a:rPr lang="en-IN" sz="2000" b="1" u="sng" dirty="0">
                <a:latin typeface="+mj-lt"/>
              </a:rPr>
              <a:t>CSS:-</a:t>
            </a:r>
            <a:r>
              <a:rPr lang="en-IN" sz="2000" dirty="0">
                <a:latin typeface="+mj-lt"/>
              </a:rPr>
              <a:t> </a:t>
            </a:r>
          </a:p>
          <a:p>
            <a:pPr algn="ctr"/>
            <a:r>
              <a:rPr lang="en-IN" sz="2000" dirty="0">
                <a:latin typeface="+mj-lt"/>
              </a:rPr>
              <a:t>	</a:t>
            </a:r>
            <a:r>
              <a:rPr lang="en-US" sz="2000" b="1" dirty="0">
                <a:latin typeface="+mj-lt"/>
              </a:rPr>
              <a:t>CSS</a:t>
            </a:r>
            <a:r>
              <a:rPr lang="en-US" sz="2000" dirty="0">
                <a:latin typeface="+mj-lt"/>
              </a:rPr>
              <a:t> stands for </a:t>
            </a:r>
            <a:r>
              <a:rPr lang="en-US" sz="2000" b="1" dirty="0">
                <a:latin typeface="+mj-lt"/>
              </a:rPr>
              <a:t>Cascading Style Sheets</a:t>
            </a:r>
            <a:r>
              <a:rPr lang="en-US" sz="2000" dirty="0">
                <a:latin typeface="+mj-lt"/>
              </a:rPr>
              <a:t>. CSS describes how </a:t>
            </a:r>
            <a:r>
              <a:rPr lang="en-US" sz="2000" b="1" dirty="0">
                <a:latin typeface="+mj-lt"/>
              </a:rPr>
              <a:t>HTML</a:t>
            </a:r>
            <a:r>
              <a:rPr lang="en-US" sz="2000" dirty="0">
                <a:latin typeface="+mj-lt"/>
              </a:rPr>
              <a:t> </a:t>
            </a:r>
          </a:p>
          <a:p>
            <a:pPr algn="ctr"/>
            <a:r>
              <a:rPr lang="en-US" sz="2000" dirty="0">
                <a:latin typeface="+mj-lt"/>
              </a:rPr>
              <a:t>elements are to be displayed on screen, paper, or in other media. CSS saves a lot of work. </a:t>
            </a:r>
          </a:p>
          <a:p>
            <a:pPr algn="ctr"/>
            <a:endParaRPr lang="en-US" sz="2000" dirty="0">
              <a:latin typeface="+mj-lt"/>
            </a:endParaRPr>
          </a:p>
          <a:p>
            <a:pPr algn="ctr"/>
            <a:r>
              <a:rPr lang="en-US" sz="2000" b="1" u="sng" dirty="0">
                <a:latin typeface="+mj-lt"/>
              </a:rPr>
              <a:t>JAVASCRIPT:-</a:t>
            </a:r>
          </a:p>
          <a:p>
            <a:pPr algn="ctr"/>
            <a:r>
              <a:rPr lang="en-US" sz="2000" dirty="0">
                <a:latin typeface="+mj-lt"/>
              </a:rPr>
              <a:t>JS in this project we also use </a:t>
            </a:r>
            <a:r>
              <a:rPr lang="en-US" sz="2000" dirty="0" err="1">
                <a:latin typeface="+mj-lt"/>
              </a:rPr>
              <a:t>javascript</a:t>
            </a:r>
            <a:r>
              <a:rPr lang="en-US" sz="2000" dirty="0">
                <a:latin typeface="+mj-lt"/>
              </a:rPr>
              <a:t> by using (.</a:t>
            </a:r>
            <a:r>
              <a:rPr lang="en-US" sz="2000" dirty="0" err="1">
                <a:latin typeface="+mj-lt"/>
              </a:rPr>
              <a:t>js</a:t>
            </a:r>
            <a:r>
              <a:rPr lang="en-US" sz="2000" dirty="0">
                <a:latin typeface="+mj-lt"/>
              </a:rPr>
              <a:t>) files. Using </a:t>
            </a:r>
            <a:r>
              <a:rPr lang="en-US" sz="2000" dirty="0" err="1">
                <a:latin typeface="+mj-lt"/>
              </a:rPr>
              <a:t>javascript</a:t>
            </a:r>
            <a:r>
              <a:rPr lang="en-US" sz="2000" dirty="0">
                <a:latin typeface="+mj-lt"/>
              </a:rPr>
              <a:t> we can easily add or delete the task from the list and much more </a:t>
            </a:r>
            <a:endParaRPr lang="en-IN" sz="2000" dirty="0">
              <a:latin typeface="+mj-lt"/>
            </a:endParaRPr>
          </a:p>
        </p:txBody>
      </p:sp>
    </p:spTree>
    <p:extLst>
      <p:ext uri="{BB962C8B-B14F-4D97-AF65-F5344CB8AC3E}">
        <p14:creationId xmlns:p14="http://schemas.microsoft.com/office/powerpoint/2010/main" val="172598749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B10C0-A7ED-5AC2-0073-6F00FB9B39A2}"/>
              </a:ext>
            </a:extLst>
          </p:cNvPr>
          <p:cNvSpPr txBox="1"/>
          <p:nvPr/>
        </p:nvSpPr>
        <p:spPr>
          <a:xfrm>
            <a:off x="35496" y="836712"/>
            <a:ext cx="9073008" cy="5909310"/>
          </a:xfrm>
          <a:prstGeom prst="rect">
            <a:avLst/>
          </a:prstGeom>
          <a:noFill/>
        </p:spPr>
        <p:txBody>
          <a:bodyPr wrap="square" rtlCol="0">
            <a:spAutoFit/>
          </a:bodyPr>
          <a:lstStyle/>
          <a:p>
            <a:pPr>
              <a:buFont typeface="Wingdings" pitchFamily="34" charset="0"/>
              <a:buChar char="q"/>
            </a:pPr>
            <a:r>
              <a:rPr lang="en-US" b="1" dirty="0">
                <a:latin typeface="Aptos"/>
                <a:cs typeface="Times New Roman"/>
              </a:rPr>
              <a:t>DIV:- </a:t>
            </a:r>
          </a:p>
          <a:p>
            <a:pPr marL="0" indent="0">
              <a:buNone/>
            </a:pPr>
            <a:r>
              <a:rPr lang="en-US" sz="1800" b="1" dirty="0">
                <a:latin typeface="Times New Roman"/>
                <a:cs typeface="Times New Roman"/>
              </a:rPr>
              <a:t>                 T</a:t>
            </a:r>
            <a:r>
              <a:rPr lang="en-US" sz="1800" b="1" dirty="0">
                <a:latin typeface="Aptos"/>
                <a:cs typeface="Times New Roman"/>
              </a:rPr>
              <a:t>ag is used to create a container or a block-level element that allows you to group together other HTML elements and apply styles and attributes to them as a single unit.</a:t>
            </a:r>
          </a:p>
          <a:p>
            <a:pPr marL="0" indent="0">
              <a:buNone/>
            </a:pPr>
            <a:endParaRPr lang="en-US" sz="1800" b="1" dirty="0">
              <a:latin typeface="Aptos"/>
              <a:cs typeface="Times New Roman"/>
            </a:endParaRPr>
          </a:p>
          <a:p>
            <a:pPr>
              <a:buFont typeface="Wingdings" pitchFamily="34" charset="0"/>
              <a:buChar char="q"/>
            </a:pPr>
            <a:r>
              <a:rPr lang="en-US" sz="1800" b="1" u="sng" dirty="0">
                <a:latin typeface="Times New Roman"/>
                <a:cs typeface="Times New Roman"/>
              </a:rPr>
              <a:t>SPAN</a:t>
            </a:r>
            <a:r>
              <a:rPr lang="en-US" sz="1800" b="1" dirty="0">
                <a:latin typeface="Times New Roman"/>
                <a:cs typeface="Times New Roman"/>
              </a:rPr>
              <a:t>:-  </a:t>
            </a:r>
            <a:endParaRPr lang="en-US" dirty="0">
              <a:latin typeface="Times New Roman"/>
              <a:cs typeface="Times New Roman"/>
            </a:endParaRPr>
          </a:p>
          <a:p>
            <a:pPr marL="0" indent="0">
              <a:buNone/>
            </a:pPr>
            <a:r>
              <a:rPr lang="en-US" sz="1800" b="1" dirty="0">
                <a:latin typeface="Times New Roman"/>
                <a:cs typeface="Times New Roman"/>
              </a:rPr>
              <a:t>               </a:t>
            </a:r>
            <a:r>
              <a:rPr lang="en-US" b="1" i="0" dirty="0">
                <a:effectLst/>
                <a:latin typeface="Times New Roman" panose="02020603050405020304" pitchFamily="18" charset="0"/>
                <a:cs typeface="Times New Roman" panose="02020603050405020304" pitchFamily="18" charset="0"/>
              </a:rPr>
              <a:t>The HTML span element is a generic inline container for inline elements.</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itchFamily="34" charset="0"/>
              <a:buChar char="q"/>
            </a:pPr>
            <a:r>
              <a:rPr lang="en-US" sz="1800" b="1" u="sng" dirty="0">
                <a:latin typeface="Times New Roman"/>
                <a:cs typeface="Times New Roman"/>
              </a:rPr>
              <a:t>DIV CLASSES</a:t>
            </a:r>
            <a:r>
              <a:rPr lang="en-US" sz="1800" b="1" dirty="0">
                <a:latin typeface="Times New Roman"/>
                <a:cs typeface="Times New Roman"/>
              </a:rPr>
              <a:t>:-</a:t>
            </a:r>
            <a:endParaRPr lang="en-US" dirty="0"/>
          </a:p>
          <a:p>
            <a:pPr marL="0" indent="0">
              <a:buNone/>
            </a:pPr>
            <a:r>
              <a:rPr lang="en-US" sz="1800" b="1" dirty="0">
                <a:latin typeface="Times New Roman"/>
                <a:cs typeface="Times New Roman"/>
              </a:rPr>
              <a:t>                          Tag is commonly used to define styles and apply specific behavior to a group of elements that share a common class name.</a:t>
            </a:r>
          </a:p>
          <a:p>
            <a:pPr marL="0" indent="0">
              <a:buNone/>
            </a:pPr>
            <a:endParaRPr lang="en-US" dirty="0"/>
          </a:p>
          <a:p>
            <a:pPr>
              <a:buFont typeface="Wingdings" pitchFamily="34" charset="0"/>
              <a:buChar char="q"/>
            </a:pPr>
            <a:r>
              <a:rPr lang="en-US" sz="1800" b="1" dirty="0">
                <a:latin typeface="Times New Roman"/>
                <a:cs typeface="Times New Roman"/>
              </a:rPr>
              <a:t>META:-</a:t>
            </a:r>
          </a:p>
          <a:p>
            <a:pPr marL="0" indent="0">
              <a:buNone/>
            </a:pPr>
            <a:r>
              <a:rPr lang="en-US" sz="1800" b="1" dirty="0">
                <a:latin typeface="Times New Roman"/>
                <a:cs typeface="Times New Roman"/>
              </a:rPr>
              <a:t>                   Tag defines metadata about an HTML document. Metadata is information about data.</a:t>
            </a:r>
          </a:p>
          <a:p>
            <a:pPr>
              <a:buFont typeface="Wingdings" pitchFamily="34" charset="0"/>
              <a:buChar char="q"/>
            </a:pPr>
            <a:endParaRPr lang="en-US" sz="1800" b="1" dirty="0">
              <a:latin typeface="Times New Roman"/>
              <a:cs typeface="Times New Roman"/>
            </a:endParaRPr>
          </a:p>
          <a:p>
            <a:pPr>
              <a:buFont typeface="Wingdings" pitchFamily="34" charset="0"/>
              <a:buChar char="q"/>
            </a:pPr>
            <a:r>
              <a:rPr lang="en-US" sz="1800" b="1" dirty="0">
                <a:latin typeface="Times New Roman"/>
                <a:cs typeface="Times New Roman"/>
              </a:rPr>
              <a:t>LINK:-</a:t>
            </a:r>
          </a:p>
          <a:p>
            <a:pPr marL="0" indent="0">
              <a:buNone/>
            </a:pPr>
            <a:r>
              <a:rPr lang="en-US" sz="1800" b="1" dirty="0">
                <a:latin typeface="Times New Roman"/>
                <a:cs typeface="Times New Roman"/>
              </a:rPr>
              <a:t>            Tag defines the relationship between the current document and an external resource</a:t>
            </a:r>
          </a:p>
          <a:p>
            <a:pPr marL="0" indent="0">
              <a:buNone/>
            </a:pPr>
            <a:endParaRPr lang="en-US" dirty="0"/>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UL/OL:-</a:t>
            </a:r>
          </a:p>
          <a:p>
            <a:r>
              <a:rPr lang="en-IN" b="1" dirty="0">
                <a:latin typeface="Times New Roman" panose="02020603050405020304" pitchFamily="18" charset="0"/>
                <a:cs typeface="Times New Roman" panose="02020603050405020304" pitchFamily="18" charset="0"/>
              </a:rPr>
              <a:t>	This tag is used to create a list in HTML, UL=unorder list and OL=ordered list</a:t>
            </a:r>
          </a:p>
        </p:txBody>
      </p:sp>
      <p:sp>
        <p:nvSpPr>
          <p:cNvPr id="3" name="TextBox 2">
            <a:extLst>
              <a:ext uri="{FF2B5EF4-FFF2-40B4-BE49-F238E27FC236}">
                <a16:creationId xmlns:a16="http://schemas.microsoft.com/office/drawing/2014/main" id="{8875EF89-6A54-B393-E220-0B05F6677F7F}"/>
              </a:ext>
            </a:extLst>
          </p:cNvPr>
          <p:cNvSpPr txBox="1"/>
          <p:nvPr/>
        </p:nvSpPr>
        <p:spPr>
          <a:xfrm>
            <a:off x="179512" y="251937"/>
            <a:ext cx="640871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TAGS USED </a:t>
            </a:r>
          </a:p>
        </p:txBody>
      </p:sp>
    </p:spTree>
    <p:extLst>
      <p:ext uri="{BB962C8B-B14F-4D97-AF65-F5344CB8AC3E}">
        <p14:creationId xmlns:p14="http://schemas.microsoft.com/office/powerpoint/2010/main" val="18941171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E87FD4-A031-8A7E-513F-A6B3401D84A8}"/>
              </a:ext>
            </a:extLst>
          </p:cNvPr>
          <p:cNvSpPr txBox="1"/>
          <p:nvPr/>
        </p:nvSpPr>
        <p:spPr>
          <a:xfrm>
            <a:off x="0" y="332656"/>
            <a:ext cx="459085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TAGS USED </a:t>
            </a:r>
          </a:p>
        </p:txBody>
      </p:sp>
      <p:sp>
        <p:nvSpPr>
          <p:cNvPr id="4" name="TextBox 3">
            <a:extLst>
              <a:ext uri="{FF2B5EF4-FFF2-40B4-BE49-F238E27FC236}">
                <a16:creationId xmlns:a16="http://schemas.microsoft.com/office/drawing/2014/main" id="{2DA8D317-87AA-55CA-5283-1F714D58E770}"/>
              </a:ext>
            </a:extLst>
          </p:cNvPr>
          <p:cNvSpPr txBox="1"/>
          <p:nvPr/>
        </p:nvSpPr>
        <p:spPr>
          <a:xfrm>
            <a:off x="107504" y="855876"/>
            <a:ext cx="9036496" cy="3970318"/>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Anchor:- </a:t>
            </a:r>
          </a:p>
          <a:p>
            <a:r>
              <a:rPr lang="en-IN" b="1" dirty="0">
                <a:latin typeface="Times New Roman" panose="02020603050405020304" pitchFamily="18" charset="0"/>
                <a:cs typeface="Times New Roman" panose="02020603050405020304" pitchFamily="18" charset="0"/>
              </a:rPr>
              <a:t>	This tag is used to create a link in the HTML/WEBSITE.</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IFRAME:-</a:t>
            </a:r>
          </a:p>
          <a:p>
            <a:r>
              <a:rPr lang="en-IN" b="1" dirty="0">
                <a:latin typeface="Times New Roman" panose="02020603050405020304" pitchFamily="18" charset="0"/>
                <a:cs typeface="Times New Roman" panose="02020603050405020304" pitchFamily="18" charset="0"/>
              </a:rPr>
              <a:t>	</a:t>
            </a:r>
            <a:r>
              <a:rPr lang="en-US" b="1" i="0" dirty="0">
                <a:solidFill>
                  <a:srgbClr val="111111"/>
                </a:solidFill>
                <a:effectLst/>
                <a:latin typeface="Roboto" panose="02000000000000000000" pitchFamily="2" charset="0"/>
              </a:rPr>
              <a:t>An inline frame is used to embed another document within the current HTML 	document</a:t>
            </a:r>
          </a:p>
          <a:p>
            <a:pPr marL="285750" indent="-285750">
              <a:buFont typeface="Wingdings" panose="05000000000000000000" pitchFamily="2" charset="2"/>
              <a:buChar char="q"/>
            </a:pPr>
            <a:r>
              <a:rPr lang="en-IN" b="1" dirty="0">
                <a:solidFill>
                  <a:srgbClr val="111111"/>
                </a:solidFill>
                <a:latin typeface="Roboto" panose="02000000000000000000" pitchFamily="2" charset="0"/>
                <a:cs typeface="Times New Roman" panose="02020603050405020304" pitchFamily="18" charset="0"/>
              </a:rPr>
              <a:t>BUTTONS:-</a:t>
            </a:r>
          </a:p>
          <a:p>
            <a:pPr lvl="1" algn="just"/>
            <a:r>
              <a:rPr lang="en-IN" b="1" dirty="0">
                <a:solidFill>
                  <a:srgbClr val="111111"/>
                </a:solidFill>
                <a:latin typeface="Roboto" panose="02000000000000000000" pitchFamily="2" charset="0"/>
                <a:cs typeface="Times New Roman" panose="02020603050405020304" pitchFamily="18" charset="0"/>
              </a:rPr>
              <a:t>	</a:t>
            </a:r>
            <a:r>
              <a:rPr lang="en-US" b="1" i="0" dirty="0">
                <a:solidFill>
                  <a:srgbClr val="2A3139"/>
                </a:solidFill>
                <a:effectLst/>
                <a:latin typeface="Nunito Sans" pitchFamily="2" charset="0"/>
              </a:rPr>
              <a:t>The button tag defines a clickable button. Inside this tag you can put content, like 	text or images.</a:t>
            </a:r>
            <a:endParaRPr lang="en-US" b="1" dirty="0">
              <a:solidFill>
                <a:srgbClr val="111111"/>
              </a:solidFill>
              <a:latin typeface="Roboto" panose="02000000000000000000" pitchFamily="2" charset="0"/>
              <a:cs typeface="Times New Roman" panose="02020603050405020304" pitchFamily="18" charset="0"/>
            </a:endParaRPr>
          </a:p>
          <a:p>
            <a:pPr marL="285750" indent="-285750">
              <a:buFont typeface="Wingdings" panose="05000000000000000000" pitchFamily="2" charset="2"/>
              <a:buChar char="q"/>
            </a:pPr>
            <a:r>
              <a:rPr lang="en-US" b="1" dirty="0">
                <a:solidFill>
                  <a:srgbClr val="111111"/>
                </a:solidFill>
                <a:latin typeface="Roboto" panose="02000000000000000000" pitchFamily="2" charset="0"/>
                <a:cs typeface="Times New Roman" panose="02020603050405020304" pitchFamily="18" charset="0"/>
              </a:rPr>
              <a:t>ABBR:-</a:t>
            </a:r>
          </a:p>
          <a:p>
            <a:pPr algn="just"/>
            <a:r>
              <a:rPr lang="en-US" b="1" dirty="0">
                <a:solidFill>
                  <a:srgbClr val="111111"/>
                </a:solidFill>
                <a:latin typeface="Roboto" panose="02000000000000000000" pitchFamily="2" charset="0"/>
                <a:cs typeface="Times New Roman" panose="02020603050405020304" pitchFamily="18" charset="0"/>
              </a:rPr>
              <a:t>	</a:t>
            </a:r>
            <a:r>
              <a:rPr lang="en-US" b="1" i="0" dirty="0">
                <a:solidFill>
                  <a:srgbClr val="2A3139"/>
                </a:solidFill>
                <a:effectLst/>
                <a:latin typeface="Nunito Sans" panose="020F0502020204030204" pitchFamily="2" charset="0"/>
              </a:rPr>
              <a:t>This tag, usually called the abbreviation or acronym tag, is used to show the full 	form of an abbreviation or acronym on a mouse-over, with its title attribute.</a:t>
            </a: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IMAGE:-</a:t>
            </a:r>
          </a:p>
          <a:p>
            <a:pPr lvl="1"/>
            <a:r>
              <a:rPr lang="en-IN" b="1" dirty="0">
                <a:latin typeface="Times New Roman" panose="02020603050405020304" pitchFamily="18" charset="0"/>
                <a:cs typeface="Times New Roman" panose="02020603050405020304" pitchFamily="18" charset="0"/>
              </a:rPr>
              <a:t>	This tag is used to insert the image in the webpage</a:t>
            </a:r>
          </a:p>
          <a:p>
            <a:pPr lvl="1"/>
            <a:r>
              <a:rPr lang="en-IN"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8416743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1863</TotalTime>
  <Words>1780</Words>
  <Application>Microsoft Office PowerPoint</Application>
  <PresentationFormat>On-screen Show (4:3)</PresentationFormat>
  <Paragraphs>178</Paragraphs>
  <Slides>22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Algerian</vt:lpstr>
      <vt:lpstr>-apple-system</vt:lpstr>
      <vt:lpstr>Aptos</vt:lpstr>
      <vt:lpstr>Arial</vt:lpstr>
      <vt:lpstr>Arial Black</vt:lpstr>
      <vt:lpstr>Arial Rounded MT Bold</vt:lpstr>
      <vt:lpstr>Calibri</vt:lpstr>
      <vt:lpstr>Cooper Black</vt:lpstr>
      <vt:lpstr>Nunito Sans</vt:lpstr>
      <vt:lpstr>Roboto</vt:lpstr>
      <vt:lpstr>Söhne</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keywords>EVALUATION 2</cp:keywords>
  <cp:lastModifiedBy>Parjot Singh</cp:lastModifiedBy>
  <cp:revision>51</cp:revision>
  <dcterms:created xsi:type="dcterms:W3CDTF">2022-12-12T14:14:34Z</dcterms:created>
  <dcterms:modified xsi:type="dcterms:W3CDTF">2023-12-05T19:42:30Z</dcterms:modified>
</cp:coreProperties>
</file>