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1" r:id="rId2"/>
    <p:sldId id="313" r:id="rId3"/>
    <p:sldId id="312" r:id="rId4"/>
    <p:sldId id="315" r:id="rId5"/>
    <p:sldId id="325" r:id="rId6"/>
    <p:sldId id="324" r:id="rId7"/>
    <p:sldId id="314" r:id="rId8"/>
    <p:sldId id="323" r:id="rId9"/>
    <p:sldId id="316" r:id="rId10"/>
    <p:sldId id="317" r:id="rId11"/>
    <p:sldId id="318" r:id="rId12"/>
    <p:sldId id="319" r:id="rId13"/>
    <p:sldId id="320" r:id="rId14"/>
    <p:sldId id="321" r:id="rId15"/>
    <p:sldId id="3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Layout with Flexbox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6175513" cy="53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Flexbox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mode in CSS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provides a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way to </a:t>
            </a:r>
            <a:r>
              <a:rPr lang="en-US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distribute space and align content within a container.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elements behave predictably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they are used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screen sizes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different display devices.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CSS3 flexbox contains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containers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items.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 container: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properties of the parent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196975" lvl="1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display: 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en-US" alt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inline-flex.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 items: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the children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196975" lvl="1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flex items inside a flex container.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 descr="CSS Flexbox1">
            <a:extLst>
              <a:ext uri="{FF2B5EF4-FFF2-40B4-BE49-F238E27FC236}">
                <a16:creationId xmlns:a16="http://schemas.microsoft.com/office/drawing/2014/main" id="{A4E90D18-38D9-594F-C7F3-D59F5E115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1035326"/>
            <a:ext cx="5068542" cy="227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flex-shrink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1186"/>
            <a:ext cx="4651514" cy="91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flex-shrink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specifies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item will shrink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to the rest of the flexible items inside the same container.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33352" y="1502162"/>
            <a:ext cx="5135217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 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#main {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  width: 350px;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  height: 100px;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  border: 1px solid #c3c3c3;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  display: flex;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pc="-15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#main div {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  flex-grow: 1;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  flex-shrink: 1;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  flex-basis: 100px;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5022575" y="711704"/>
            <a:ext cx="716942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</a:p>
          <a:p>
            <a:endParaRPr lang="en-US" spc="-15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&lt;h1&gt;The flex-shrink Property&lt;/h1&gt;</a:t>
            </a:r>
          </a:p>
          <a:p>
            <a:endParaRPr lang="en-US" spc="-15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&lt;div id="main"&gt;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  &lt;div style="</a:t>
            </a:r>
            <a:r>
              <a:rPr lang="en-US" spc="-150" dirty="0" err="1">
                <a:solidFill>
                  <a:srgbClr val="800000"/>
                </a:solidFill>
                <a:latin typeface="Consolas" panose="020B0609020204030204" pitchFamily="49" charset="0"/>
              </a:rPr>
              <a:t>background-color:coral</a:t>
            </a:r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;"&gt;&lt;/div&gt;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  &lt;div style="</a:t>
            </a:r>
            <a:r>
              <a:rPr lang="en-US" spc="-150" dirty="0" err="1">
                <a:solidFill>
                  <a:srgbClr val="800000"/>
                </a:solidFill>
                <a:latin typeface="Consolas" panose="020B0609020204030204" pitchFamily="49" charset="0"/>
              </a:rPr>
              <a:t>background-color:lightblue</a:t>
            </a:r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;"&gt;&lt;/div&gt;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  &lt;div style="</a:t>
            </a:r>
            <a:r>
              <a:rPr lang="en-US" spc="-150" dirty="0" err="1">
                <a:solidFill>
                  <a:srgbClr val="800000"/>
                </a:solidFill>
                <a:latin typeface="Consolas" panose="020B0609020204030204" pitchFamily="49" charset="0"/>
              </a:rPr>
              <a:t>background-color:khaki</a:t>
            </a:r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;"&gt;&lt;/div&gt;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  &lt;div style="</a:t>
            </a:r>
            <a:r>
              <a:rPr lang="en-US" spc="-150" dirty="0" err="1">
                <a:solidFill>
                  <a:srgbClr val="800000"/>
                </a:solidFill>
                <a:latin typeface="Consolas" panose="020B0609020204030204" pitchFamily="49" charset="0"/>
              </a:rPr>
              <a:t>background-color:pink</a:t>
            </a:r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; flex-shrink: 3;"&gt;&lt;/div&gt;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  &lt;div style="</a:t>
            </a:r>
            <a:r>
              <a:rPr lang="en-US" spc="-150" dirty="0" err="1">
                <a:solidFill>
                  <a:srgbClr val="800000"/>
                </a:solidFill>
                <a:latin typeface="Consolas" panose="020B0609020204030204" pitchFamily="49" charset="0"/>
              </a:rPr>
              <a:t>background-color:lightgrey</a:t>
            </a:r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;"&gt;&lt;/div&gt;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</a:p>
          <a:p>
            <a:endParaRPr lang="en-US" spc="-15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pc="-15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1EB4E-EE43-13DB-9A46-4E6FBB51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227" y="5162550"/>
            <a:ext cx="34480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1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flex-basis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1186"/>
            <a:ext cx="4479235" cy="63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flex-basis property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initial length of a flexible item.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0" y="1317502"/>
            <a:ext cx="447923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4479235" y="711704"/>
            <a:ext cx="771276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Example of the flex-basis property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"flex-basis: auto;"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"flex-basis: initial;"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initial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"flex-basis: inherit;"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inherit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"flex-basis: 150px;"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150px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"flex-basis: auto"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1EB4E-EE43-13DB-9A46-4E6FBB51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C2EB9A-F168-CE15-ABE6-DD6CAC2FE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36" y="5236019"/>
            <a:ext cx="5753307" cy="15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5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flex-wrap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1186"/>
            <a:ext cx="4651514" cy="63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flex-wrap property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whether the flexible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should wrap or not.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0" y="1317502"/>
            <a:ext cx="4903304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#c3c3c3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flex-wrap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wrap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4998970" y="711704"/>
            <a:ext cx="7169426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flex-wrap Property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background-color:coral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background-color:lightblue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background-color:khaki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background-color:pink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background-color:lightgrey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background-color:lightgreen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1EB4E-EE43-13DB-9A46-4E6FBB51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900A2-A054-9278-C1F2-B5DA2754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089" y="4324350"/>
            <a:ext cx="320992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4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flex-direction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1186"/>
            <a:ext cx="4651514" cy="63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specifies the direction of the flexible items.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0" y="1317502"/>
            <a:ext cx="4903304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#c3c3c3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flex-direction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row-reverse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flex-direction Property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4998970" y="711704"/>
            <a:ext cx="7169426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background-color:coral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background-color:lightblue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background-color:khaki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background-color:pink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background-color:lightgrey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background-color:lightgreen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1EB4E-EE43-13DB-9A46-4E6FBB51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D6AF8E-A61C-2AFA-5048-E9A2B49B3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60" y="3623228"/>
            <a:ext cx="4019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flex-flow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1186"/>
            <a:ext cx="4651514" cy="91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CSS property is shorthand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Verdana" panose="020B0604030504040204" pitchFamily="34" charset="0"/>
              </a:rPr>
              <a:t>flex-direction and flex-wrap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92365" y="1579369"/>
            <a:ext cx="4903304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#c3c3c3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flex-flow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row-reverse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wrap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4998970" y="711704"/>
            <a:ext cx="7169426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flex-flow Property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background-color:coral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background-color:lightblue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background-color:khaki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background-color:pink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background-color:lightgrey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background-color:lightgreen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1EB4E-EE43-13DB-9A46-4E6FBB51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173D5-59EC-D9D6-EC05-9204A852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58" y="3958466"/>
            <a:ext cx="2990850" cy="23336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48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92078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Nested Flexboxes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591186"/>
            <a:ext cx="5022576" cy="115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Flex items within a flex container can be laid out either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Verdana" panose="020B0604030504040204" pitchFamily="34" charset="0"/>
              </a:rPr>
              <a:t>horizontally or vertically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but not both.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want to lay out items in both dimensions, you'll need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Verdana" panose="020B0604030504040204" pitchFamily="34" charset="0"/>
              </a:rPr>
              <a:t>a flex container inside another one.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92365" y="1778149"/>
            <a:ext cx="4903304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orangered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.green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yellowgreen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steelblue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4998970" y="711704"/>
            <a:ext cx="7169426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5vw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.5em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1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1a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1b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</a:t>
            </a:r>
            <a:r>
              <a:rPr lang="en-US" b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1EB4E-EE43-13DB-9A46-4E6FBB51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6EC1A-23D5-A894-1947-C622E553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47" y="4997624"/>
            <a:ext cx="5089248" cy="17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Creating flex display: flex /inline-flex.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11704"/>
            <a:ext cx="6096000" cy="315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flex box can be created as.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display: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display: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inline-flex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you apply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flex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inline-flex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 element, that element becomes a flex container, and its child elements become flex items.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flex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block-level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flex container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display:inline-flex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inline-level flex container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F97E9B-2E4F-3848-DB4F-A0BA67136BD8}"/>
              </a:ext>
            </a:extLst>
          </p:cNvPr>
          <p:cNvSpPr txBox="1"/>
          <p:nvPr/>
        </p:nvSpPr>
        <p:spPr>
          <a:xfrm>
            <a:off x="738810" y="4117022"/>
            <a:ext cx="417345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inline-flex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E8B375-C2A9-B459-E1CE-19962365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79" y="5512883"/>
            <a:ext cx="3686175" cy="12668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678482-8BC0-EDC3-D797-96B05934FE8C}"/>
              </a:ext>
            </a:extLst>
          </p:cNvPr>
          <p:cNvSpPr txBox="1"/>
          <p:nvPr/>
        </p:nvSpPr>
        <p:spPr>
          <a:xfrm>
            <a:off x="6652591" y="1377497"/>
            <a:ext cx="498281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flex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911EB39-CC53-49CD-627B-BB2BDF05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7" y="2745008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Layout with Flexbox- creating a flex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CC130-C6CB-E247-C9CD-B01988926C72}"/>
              </a:ext>
            </a:extLst>
          </p:cNvPr>
          <p:cNvSpPr txBox="1"/>
          <p:nvPr/>
        </p:nvSpPr>
        <p:spPr>
          <a:xfrm>
            <a:off x="106018" y="631736"/>
            <a:ext cx="5724939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lightpink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E9AAB-859F-6E0E-82B0-FE6264F503E5}"/>
              </a:ext>
            </a:extLst>
          </p:cNvPr>
          <p:cNvSpPr txBox="1"/>
          <p:nvPr/>
        </p:nvSpPr>
        <p:spPr>
          <a:xfrm>
            <a:off x="5968309" y="681286"/>
            <a:ext cx="60960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 Item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 Item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 Item 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9BD0A-7247-434A-8840-C33C06AD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75" y="3237878"/>
            <a:ext cx="35814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flex-direction Property -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704"/>
            <a:ext cx="6096000" cy="223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specifies the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the flexible items. 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Syntax: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flex-direction: row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Values: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4687B-0A93-1818-7839-FE34DE25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227" y="1014317"/>
            <a:ext cx="4648200" cy="139065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FE6136-DB07-F7C1-969A-BCFEAB5AC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31406"/>
              </p:ext>
            </p:extLst>
          </p:nvPr>
        </p:nvGraphicFramePr>
        <p:xfrm>
          <a:off x="92365" y="3000873"/>
          <a:ext cx="5883967" cy="3760845"/>
        </p:xfrm>
        <a:graphic>
          <a:graphicData uri="http://schemas.openxmlformats.org/drawingml/2006/table">
            <a:tbl>
              <a:tblPr/>
              <a:tblGrid>
                <a:gridCol w="1278020">
                  <a:extLst>
                    <a:ext uri="{9D8B030D-6E8A-4147-A177-3AD203B41FA5}">
                      <a16:colId xmlns:a16="http://schemas.microsoft.com/office/drawing/2014/main" val="1962776461"/>
                    </a:ext>
                  </a:extLst>
                </a:gridCol>
                <a:gridCol w="4605947">
                  <a:extLst>
                    <a:ext uri="{9D8B030D-6E8A-4147-A177-3AD203B41FA5}">
                      <a16:colId xmlns:a16="http://schemas.microsoft.com/office/drawing/2014/main" val="3969302311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68898"/>
                  </a:ext>
                </a:extLst>
              </a:tr>
              <a:tr h="83996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row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Default value. </a:t>
                      </a:r>
                    </a:p>
                    <a:p>
                      <a:pPr algn="l" fontAlgn="t"/>
                      <a:r>
                        <a:rPr lang="en-US" sz="1700" dirty="0">
                          <a:effectLst/>
                        </a:rPr>
                        <a:t>The flexible items are </a:t>
                      </a:r>
                      <a:r>
                        <a:rPr lang="en-US" sz="1700" b="1" dirty="0">
                          <a:effectLst/>
                        </a:rPr>
                        <a:t>displayed horizontally</a:t>
                      </a:r>
                      <a:r>
                        <a:rPr lang="en-US" sz="1700" dirty="0">
                          <a:effectLst/>
                        </a:rPr>
                        <a:t>, as a row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467397"/>
                  </a:ext>
                </a:extLst>
              </a:tr>
              <a:tr h="787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column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The flexible items are displayed vertically, as a column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52285"/>
                  </a:ext>
                </a:extLst>
              </a:tr>
              <a:tr h="787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column-revers</a:t>
                      </a:r>
                      <a:r>
                        <a:rPr lang="en-US" sz="1700" dirty="0">
                          <a:effectLst/>
                        </a:rPr>
                        <a:t>e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Same as column, but in reverse order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46605"/>
                  </a:ext>
                </a:extLst>
              </a:tr>
              <a:tr h="787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row-reverse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Same as row, but in reverse order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92543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AA20CF8-EE43-B2BC-0641-EA2F62F9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710" y="4088901"/>
            <a:ext cx="982939" cy="2343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C71F21-7707-AF5D-49C2-058DF07B0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227" y="2768462"/>
            <a:ext cx="2590800" cy="657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B8256E-7C7A-A6F6-E6EF-596474D8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0027" y="4110961"/>
            <a:ext cx="1038225" cy="2209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8208ED-0339-2063-3FB1-29BAD3FA3E4C}"/>
              </a:ext>
            </a:extLst>
          </p:cNvPr>
          <p:cNvSpPr txBox="1"/>
          <p:nvPr/>
        </p:nvSpPr>
        <p:spPr>
          <a:xfrm>
            <a:off x="7009227" y="2268847"/>
            <a:ext cx="19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flex-direction:row</a:t>
            </a:r>
            <a:r>
              <a:rPr lang="en-US" dirty="0"/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671B9-BADF-2FA1-36FA-CE857A514C81}"/>
              </a:ext>
            </a:extLst>
          </p:cNvPr>
          <p:cNvSpPr txBox="1"/>
          <p:nvPr/>
        </p:nvSpPr>
        <p:spPr>
          <a:xfrm>
            <a:off x="7161627" y="3468170"/>
            <a:ext cx="267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flex-direction:row-reverse</a:t>
            </a:r>
            <a:r>
              <a:rPr lang="en-US" dirty="0"/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11165E-65E9-C5A3-2F7D-73BF5A50D59D}"/>
              </a:ext>
            </a:extLst>
          </p:cNvPr>
          <p:cNvSpPr txBox="1"/>
          <p:nvPr/>
        </p:nvSpPr>
        <p:spPr>
          <a:xfrm>
            <a:off x="6533849" y="6198346"/>
            <a:ext cx="22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flex-direction:column</a:t>
            </a:r>
            <a:r>
              <a:rPr lang="en-US" dirty="0"/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7C20A3-3C6F-9151-4F64-5EA3E536AAD8}"/>
              </a:ext>
            </a:extLst>
          </p:cNvPr>
          <p:cNvSpPr txBox="1"/>
          <p:nvPr/>
        </p:nvSpPr>
        <p:spPr>
          <a:xfrm>
            <a:off x="9292360" y="6294976"/>
            <a:ext cx="301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flex-direction:column-reverse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493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flex-direction Property -row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704"/>
            <a:ext cx="6096000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specifies the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the flexible items.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DC3AA-4B80-80A0-C41A-FB8CF65C9B6B}"/>
              </a:ext>
            </a:extLst>
          </p:cNvPr>
          <p:cNvSpPr txBox="1"/>
          <p:nvPr/>
        </p:nvSpPr>
        <p:spPr>
          <a:xfrm>
            <a:off x="344556" y="1590937"/>
            <a:ext cx="6122504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flex-direction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row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flex-direction property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5BA9-7D9F-215A-3DD0-31CAD771F75D}"/>
              </a:ext>
            </a:extLst>
          </p:cNvPr>
          <p:cNvSpPr txBox="1"/>
          <p:nvPr/>
        </p:nvSpPr>
        <p:spPr>
          <a:xfrm>
            <a:off x="6923675" y="1267771"/>
            <a:ext cx="5016534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3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4687B-0A93-1818-7839-FE34DE25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201" y="4443206"/>
            <a:ext cx="46482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1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flex-direction Property column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704"/>
            <a:ext cx="6096000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specifies the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the flexible items.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DC3AA-4B80-80A0-C41A-FB8CF65C9B6B}"/>
              </a:ext>
            </a:extLst>
          </p:cNvPr>
          <p:cNvSpPr txBox="1"/>
          <p:nvPr/>
        </p:nvSpPr>
        <p:spPr>
          <a:xfrm>
            <a:off x="344556" y="1590937"/>
            <a:ext cx="6122504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flex-direction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451A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column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flex-direction property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5BA9-7D9F-215A-3DD0-31CAD771F75D}"/>
              </a:ext>
            </a:extLst>
          </p:cNvPr>
          <p:cNvSpPr txBox="1"/>
          <p:nvPr/>
        </p:nvSpPr>
        <p:spPr>
          <a:xfrm>
            <a:off x="6923675" y="1267771"/>
            <a:ext cx="5016534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3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26E46-F974-439D-45D4-F14C4915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349" y="4199579"/>
            <a:ext cx="46672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display: justify-content.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11704"/>
            <a:ext cx="6096000" cy="131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CSS property that is 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and distribute flex items along the main axis of the flex container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357809" y="1734078"/>
            <a:ext cx="6122504" cy="375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justify-content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center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6679095" y="777387"/>
            <a:ext cx="5406887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5B146-4EC0-25F4-57A0-F090FB28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1" y="4326202"/>
            <a:ext cx="5380381" cy="1445132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97001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display: justify-content.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11704"/>
            <a:ext cx="6096000" cy="3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Values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7DF2FC-8054-6ED2-2D06-2E1FEB38C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64412"/>
              </p:ext>
            </p:extLst>
          </p:nvPr>
        </p:nvGraphicFramePr>
        <p:xfrm>
          <a:off x="92365" y="1271015"/>
          <a:ext cx="6993835" cy="3069202"/>
        </p:xfrm>
        <a:graphic>
          <a:graphicData uri="http://schemas.openxmlformats.org/drawingml/2006/table">
            <a:tbl>
              <a:tblPr/>
              <a:tblGrid>
                <a:gridCol w="1709512">
                  <a:extLst>
                    <a:ext uri="{9D8B030D-6E8A-4147-A177-3AD203B41FA5}">
                      <a16:colId xmlns:a16="http://schemas.microsoft.com/office/drawing/2014/main" val="1236822518"/>
                    </a:ext>
                  </a:extLst>
                </a:gridCol>
                <a:gridCol w="5284323">
                  <a:extLst>
                    <a:ext uri="{9D8B030D-6E8A-4147-A177-3AD203B41FA5}">
                      <a16:colId xmlns:a16="http://schemas.microsoft.com/office/drawing/2014/main" val="2753929076"/>
                    </a:ext>
                  </a:extLst>
                </a:gridCol>
              </a:tblGrid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Value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55812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flex-start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Default value. Items are positioned at the beginning of the container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86494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flex-end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Items are positioned at the end of the container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953450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center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Items are positioned in the center of the container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98426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space-between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Items will have space between them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89437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space-around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Items will have space before, between, and after them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06775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space-evenly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Items will have equal space around them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2881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5814104-1E42-15D7-22FC-41905087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00" y="835234"/>
            <a:ext cx="3091325" cy="848599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CB1AA-2EAC-A3BE-FF75-55758D17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81" y="2373719"/>
            <a:ext cx="3057525" cy="657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97E26-B5FF-52EB-F3B1-2B1FB74F812E}"/>
              </a:ext>
            </a:extLst>
          </p:cNvPr>
          <p:cNvSpPr txBox="1"/>
          <p:nvPr/>
        </p:nvSpPr>
        <p:spPr>
          <a:xfrm>
            <a:off x="8825947" y="1699904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5F412-B0EC-FF08-FCA9-F07F10EFF992}"/>
              </a:ext>
            </a:extLst>
          </p:cNvPr>
          <p:cNvSpPr txBox="1"/>
          <p:nvPr/>
        </p:nvSpPr>
        <p:spPr>
          <a:xfrm>
            <a:off x="8978347" y="3018496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flex-end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7439D6-CF8F-4D1C-1916-AE42561A9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425" y="4006842"/>
            <a:ext cx="3695700" cy="666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DFCEC2-1D53-12DD-71C8-04349EED2F0E}"/>
              </a:ext>
            </a:extLst>
          </p:cNvPr>
          <p:cNvSpPr txBox="1"/>
          <p:nvPr/>
        </p:nvSpPr>
        <p:spPr>
          <a:xfrm>
            <a:off x="9246959" y="4648242"/>
            <a:ext cx="78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1800" b="1" dirty="0">
                <a:effectLst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329092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flex-grow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11704"/>
            <a:ext cx="5552660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flex-grow property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much the item will grow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the rest of the flexible items inside the same container.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92365" y="1753616"/>
            <a:ext cx="555266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padding-top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 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5751443" y="711704"/>
            <a:ext cx="6440557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flex-grow: 0;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"flex-grow: 0;"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flex-item 1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"flex-grow: 0;"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flex-item 2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"flex-grow: 0;"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flex-item 3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flex-grow: 1;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"flex-grow: 1;"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flex-item 1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"flex-grow: 1;"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flex-item 2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"flex-grow: 1;"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flex-item 3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5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1055</Words>
  <Application>Microsoft Office PowerPoint</Application>
  <PresentationFormat>Widescreen</PresentationFormat>
  <Paragraphs>401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Aneja</cp:lastModifiedBy>
  <cp:revision>116</cp:revision>
  <dcterms:created xsi:type="dcterms:W3CDTF">2023-04-11T16:18:31Z</dcterms:created>
  <dcterms:modified xsi:type="dcterms:W3CDTF">2023-09-18T07:19:09Z</dcterms:modified>
</cp:coreProperties>
</file>