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11" r:id="rId2"/>
    <p:sldId id="317" r:id="rId3"/>
    <p:sldId id="339" r:id="rId4"/>
    <p:sldId id="340" r:id="rId5"/>
    <p:sldId id="341" r:id="rId6"/>
    <p:sldId id="342" r:id="rId7"/>
    <p:sldId id="346" r:id="rId8"/>
    <p:sldId id="343" r:id="rId9"/>
    <p:sldId id="357" r:id="rId10"/>
    <p:sldId id="344" r:id="rId11"/>
    <p:sldId id="345" r:id="rId12"/>
    <p:sldId id="347" r:id="rId13"/>
    <p:sldId id="348" r:id="rId14"/>
    <p:sldId id="349" r:id="rId15"/>
    <p:sldId id="350" r:id="rId16"/>
    <p:sldId id="352" r:id="rId17"/>
    <p:sldId id="358" r:id="rId18"/>
    <p:sldId id="355" r:id="rId19"/>
    <p:sldId id="35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C15CB-B5DD-4725-807E-03789C4F82E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28091-0F55-497B-97B4-0C779B415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22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>
            <a:extLst>
              <a:ext uri="{FF2B5EF4-FFF2-40B4-BE49-F238E27FC236}">
                <a16:creationId xmlns:a16="http://schemas.microsoft.com/office/drawing/2014/main" id="{39EA05F8-63FC-1DB7-25AA-E4D6E599B3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>
            <a:extLst>
              <a:ext uri="{FF2B5EF4-FFF2-40B4-BE49-F238E27FC236}">
                <a16:creationId xmlns:a16="http://schemas.microsoft.com/office/drawing/2014/main" id="{13BCA7FE-99C8-17E0-3A10-F70E3EA365C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id="{7836ACF4-E773-3A70-3AF1-A66F2B44BE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953654-89C4-4CCC-BDED-DA343E6675F4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5333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>
            <a:extLst>
              <a:ext uri="{FF2B5EF4-FFF2-40B4-BE49-F238E27FC236}">
                <a16:creationId xmlns:a16="http://schemas.microsoft.com/office/drawing/2014/main" id="{39EA05F8-63FC-1DB7-25AA-E4D6E599B3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>
            <a:extLst>
              <a:ext uri="{FF2B5EF4-FFF2-40B4-BE49-F238E27FC236}">
                <a16:creationId xmlns:a16="http://schemas.microsoft.com/office/drawing/2014/main" id="{13BCA7FE-99C8-17E0-3A10-F70E3EA365C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id="{7836ACF4-E773-3A70-3AF1-A66F2B44BE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953654-89C4-4CCC-BDED-DA343E6675F4}" type="slidenum">
              <a:rPr lang="en-US" altLang="en-US" smtClean="0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41116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>
            <a:extLst>
              <a:ext uri="{FF2B5EF4-FFF2-40B4-BE49-F238E27FC236}">
                <a16:creationId xmlns:a16="http://schemas.microsoft.com/office/drawing/2014/main" id="{39EA05F8-63FC-1DB7-25AA-E4D6E599B3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>
            <a:extLst>
              <a:ext uri="{FF2B5EF4-FFF2-40B4-BE49-F238E27FC236}">
                <a16:creationId xmlns:a16="http://schemas.microsoft.com/office/drawing/2014/main" id="{13BCA7FE-99C8-17E0-3A10-F70E3EA365C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id="{7836ACF4-E773-3A70-3AF1-A66F2B44BE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953654-89C4-4CCC-BDED-DA343E6675F4}" type="slidenum">
              <a:rPr lang="en-US" altLang="en-US" smtClean="0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1557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>
            <a:extLst>
              <a:ext uri="{FF2B5EF4-FFF2-40B4-BE49-F238E27FC236}">
                <a16:creationId xmlns:a16="http://schemas.microsoft.com/office/drawing/2014/main" id="{39EA05F8-63FC-1DB7-25AA-E4D6E599B3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>
            <a:extLst>
              <a:ext uri="{FF2B5EF4-FFF2-40B4-BE49-F238E27FC236}">
                <a16:creationId xmlns:a16="http://schemas.microsoft.com/office/drawing/2014/main" id="{13BCA7FE-99C8-17E0-3A10-F70E3EA365C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id="{7836ACF4-E773-3A70-3AF1-A66F2B44BE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953654-89C4-4CCC-BDED-DA343E6675F4}" type="slidenum">
              <a:rPr lang="en-US" altLang="en-US" smtClean="0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96214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>
            <a:extLst>
              <a:ext uri="{FF2B5EF4-FFF2-40B4-BE49-F238E27FC236}">
                <a16:creationId xmlns:a16="http://schemas.microsoft.com/office/drawing/2014/main" id="{39EA05F8-63FC-1DB7-25AA-E4D6E599B3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>
            <a:extLst>
              <a:ext uri="{FF2B5EF4-FFF2-40B4-BE49-F238E27FC236}">
                <a16:creationId xmlns:a16="http://schemas.microsoft.com/office/drawing/2014/main" id="{13BCA7FE-99C8-17E0-3A10-F70E3EA365C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id="{7836ACF4-E773-3A70-3AF1-A66F2B44BE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953654-89C4-4CCC-BDED-DA343E6675F4}" type="slidenum">
              <a:rPr lang="en-US" altLang="en-US" smtClean="0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90005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>
            <a:extLst>
              <a:ext uri="{FF2B5EF4-FFF2-40B4-BE49-F238E27FC236}">
                <a16:creationId xmlns:a16="http://schemas.microsoft.com/office/drawing/2014/main" id="{39EA05F8-63FC-1DB7-25AA-E4D6E599B3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>
            <a:extLst>
              <a:ext uri="{FF2B5EF4-FFF2-40B4-BE49-F238E27FC236}">
                <a16:creationId xmlns:a16="http://schemas.microsoft.com/office/drawing/2014/main" id="{13BCA7FE-99C8-17E0-3A10-F70E3EA365C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id="{7836ACF4-E773-3A70-3AF1-A66F2B44BE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953654-89C4-4CCC-BDED-DA343E6675F4}" type="slidenum">
              <a:rPr lang="en-US" altLang="en-US" smtClean="0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1721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>
            <a:extLst>
              <a:ext uri="{FF2B5EF4-FFF2-40B4-BE49-F238E27FC236}">
                <a16:creationId xmlns:a16="http://schemas.microsoft.com/office/drawing/2014/main" id="{39EA05F8-63FC-1DB7-25AA-E4D6E599B3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>
            <a:extLst>
              <a:ext uri="{FF2B5EF4-FFF2-40B4-BE49-F238E27FC236}">
                <a16:creationId xmlns:a16="http://schemas.microsoft.com/office/drawing/2014/main" id="{13BCA7FE-99C8-17E0-3A10-F70E3EA365C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id="{7836ACF4-E773-3A70-3AF1-A66F2B44BE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953654-89C4-4CCC-BDED-DA343E6675F4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8070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>
            <a:extLst>
              <a:ext uri="{FF2B5EF4-FFF2-40B4-BE49-F238E27FC236}">
                <a16:creationId xmlns:a16="http://schemas.microsoft.com/office/drawing/2014/main" id="{39EA05F8-63FC-1DB7-25AA-E4D6E599B3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>
            <a:extLst>
              <a:ext uri="{FF2B5EF4-FFF2-40B4-BE49-F238E27FC236}">
                <a16:creationId xmlns:a16="http://schemas.microsoft.com/office/drawing/2014/main" id="{13BCA7FE-99C8-17E0-3A10-F70E3EA365C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id="{7836ACF4-E773-3A70-3AF1-A66F2B44BE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953654-89C4-4CCC-BDED-DA343E6675F4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3314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>
            <a:extLst>
              <a:ext uri="{FF2B5EF4-FFF2-40B4-BE49-F238E27FC236}">
                <a16:creationId xmlns:a16="http://schemas.microsoft.com/office/drawing/2014/main" id="{39EA05F8-63FC-1DB7-25AA-E4D6E599B3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>
            <a:extLst>
              <a:ext uri="{FF2B5EF4-FFF2-40B4-BE49-F238E27FC236}">
                <a16:creationId xmlns:a16="http://schemas.microsoft.com/office/drawing/2014/main" id="{13BCA7FE-99C8-17E0-3A10-F70E3EA365C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id="{7836ACF4-E773-3A70-3AF1-A66F2B44BE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953654-89C4-4CCC-BDED-DA343E6675F4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4683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>
            <a:extLst>
              <a:ext uri="{FF2B5EF4-FFF2-40B4-BE49-F238E27FC236}">
                <a16:creationId xmlns:a16="http://schemas.microsoft.com/office/drawing/2014/main" id="{39EA05F8-63FC-1DB7-25AA-E4D6E599B3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>
            <a:extLst>
              <a:ext uri="{FF2B5EF4-FFF2-40B4-BE49-F238E27FC236}">
                <a16:creationId xmlns:a16="http://schemas.microsoft.com/office/drawing/2014/main" id="{13BCA7FE-99C8-17E0-3A10-F70E3EA365C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id="{7836ACF4-E773-3A70-3AF1-A66F2B44BE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953654-89C4-4CCC-BDED-DA343E6675F4}" type="slidenum">
              <a:rPr lang="en-US" altLang="en-US" smtClean="0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2931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>
            <a:extLst>
              <a:ext uri="{FF2B5EF4-FFF2-40B4-BE49-F238E27FC236}">
                <a16:creationId xmlns:a16="http://schemas.microsoft.com/office/drawing/2014/main" id="{39EA05F8-63FC-1DB7-25AA-E4D6E599B3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>
            <a:extLst>
              <a:ext uri="{FF2B5EF4-FFF2-40B4-BE49-F238E27FC236}">
                <a16:creationId xmlns:a16="http://schemas.microsoft.com/office/drawing/2014/main" id="{13BCA7FE-99C8-17E0-3A10-F70E3EA365C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id="{7836ACF4-E773-3A70-3AF1-A66F2B44BE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953654-89C4-4CCC-BDED-DA343E6675F4}" type="slidenum">
              <a:rPr lang="en-US" altLang="en-US" smtClean="0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6228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>
            <a:extLst>
              <a:ext uri="{FF2B5EF4-FFF2-40B4-BE49-F238E27FC236}">
                <a16:creationId xmlns:a16="http://schemas.microsoft.com/office/drawing/2014/main" id="{39EA05F8-63FC-1DB7-25AA-E4D6E599B3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>
            <a:extLst>
              <a:ext uri="{FF2B5EF4-FFF2-40B4-BE49-F238E27FC236}">
                <a16:creationId xmlns:a16="http://schemas.microsoft.com/office/drawing/2014/main" id="{13BCA7FE-99C8-17E0-3A10-F70E3EA365C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id="{7836ACF4-E773-3A70-3AF1-A66F2B44BE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953654-89C4-4CCC-BDED-DA343E6675F4}" type="slidenum">
              <a:rPr lang="en-US" altLang="en-US" smtClean="0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1025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>
            <a:extLst>
              <a:ext uri="{FF2B5EF4-FFF2-40B4-BE49-F238E27FC236}">
                <a16:creationId xmlns:a16="http://schemas.microsoft.com/office/drawing/2014/main" id="{39EA05F8-63FC-1DB7-25AA-E4D6E599B3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>
            <a:extLst>
              <a:ext uri="{FF2B5EF4-FFF2-40B4-BE49-F238E27FC236}">
                <a16:creationId xmlns:a16="http://schemas.microsoft.com/office/drawing/2014/main" id="{13BCA7FE-99C8-17E0-3A10-F70E3EA365C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id="{7836ACF4-E773-3A70-3AF1-A66F2B44BE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953654-89C4-4CCC-BDED-DA343E6675F4}" type="slidenum">
              <a:rPr lang="en-US" altLang="en-US" smtClean="0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1476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>
            <a:extLst>
              <a:ext uri="{FF2B5EF4-FFF2-40B4-BE49-F238E27FC236}">
                <a16:creationId xmlns:a16="http://schemas.microsoft.com/office/drawing/2014/main" id="{39EA05F8-63FC-1DB7-25AA-E4D6E599B3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>
            <a:extLst>
              <a:ext uri="{FF2B5EF4-FFF2-40B4-BE49-F238E27FC236}">
                <a16:creationId xmlns:a16="http://schemas.microsoft.com/office/drawing/2014/main" id="{13BCA7FE-99C8-17E0-3A10-F70E3EA365C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id="{7836ACF4-E773-3A70-3AF1-A66F2B44BE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953654-89C4-4CCC-BDED-DA343E6675F4}" type="slidenum">
              <a:rPr lang="en-US" altLang="en-US" smtClean="0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552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8E175-05D7-B817-0310-5DF8AF90E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D0C92D-9F6E-B139-2BB9-B1CB0B070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531B6-925E-22C6-180D-65F71DEB7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5414A-0CDB-A41E-E956-EF7F6570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33988-66BF-14BC-2581-8E9CA4FE4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7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D136E-9306-F88A-8060-BE03111A4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CAF149-1109-9F85-55D1-94522EA66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79778-376B-E0E4-4335-7D21F4DD3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26CED-638B-369A-CA12-12426AF7B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96075-2768-0023-6B65-DCA67DC38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95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E5E060-DABC-5393-50F7-4E0A94AE77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95BD3-6F99-20EC-DB44-678D2AFC9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BCB6F-0A9A-E628-8193-72DD66CC1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B2F09-7856-31D1-3F9C-27C7045B0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88B96-FE5E-DE02-0819-879763433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2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CF47C-587C-EC59-AFA6-722CAC574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0027F-7249-03B5-042B-8C81B08D8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166CD-372F-74FA-6890-EECC4A15D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973E5-DABD-D9D1-A149-67D5EA842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5CCFF-8030-77B8-3526-B3E20A28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23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82ED1-5D24-E922-1427-86ACE72A2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75C15-D681-2ADB-4BDC-D8B2F1F89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CCB71-AC2D-AB5B-6065-BA3A97BDE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6D26F-41A9-535F-3423-97B3CD7C8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DC200-A306-D59B-2F33-E9BEA7498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7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25440-C034-6AEA-5A79-EADDED7A5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7727B-7E76-26BC-61D2-9D10B83B97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0325EB-13C0-B49E-5A08-0F6C6107B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1CD46-2591-DD2D-B58B-C9196197F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9210A-FBEE-CF32-CE14-36C3C9BCD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62BC7-0AE6-0888-FB4F-D9329CC37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2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7D128-11D0-ABDD-AC7D-BE6EA1BD2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FF519-0E1B-7FEA-381B-4BD1353D6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F6214C-EF2E-38C4-0F16-CEA679407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D9CC57-DF2A-AFD8-BD5F-8857DE633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2950C5-F79F-49CC-00E4-0083C686D8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962599-3371-445B-F67C-3AC166BF7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E38E53-7EC6-FFDB-C508-88F1B0C8D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FCD14C-C129-8A52-9E90-7DBC767C0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63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99FD2-58F1-7394-E9EB-0BB28742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B1F22F-6FCD-0738-9DA0-F63B4AC85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3F5C07-6F05-3245-FD8E-4F2A57E89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59A98-C290-DC7A-10B6-B9483C0E2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82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2D6EBC-623F-DF05-A777-45B0F66DA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678B69-F6A5-3540-78D0-931A2B33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D7E56-498C-AA56-4810-7A2DCC187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81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5D336-ABCC-7BAC-0757-BFCF3F95B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C563E-1FE0-5A58-3533-DE3EE594F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65B4F-C56E-CA68-3ADF-35D5145FF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AAB3D-62BE-B146-74F4-8BE908E8A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81CB1-0451-80AA-D661-C578B9115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B73D7-0A92-7C44-AE02-AC4FA8747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39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FCD1-4C48-4752-6259-27CA7F717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FDA9B0-1E48-244C-AA78-BD5531D33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849DF-8954-2894-5CE3-2C2CA75C9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DC27C-FBF7-44DA-6A50-ED0155C63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16B-0059-4BB0-8F5D-CEB8971E3061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7D07D-6042-1302-13E8-D1AA950AC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69489-FBFB-52A8-ED09-637EDF77A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94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9371D-8863-AA65-88E2-1E1B9B88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A2EF0-AAAD-F1AB-9CA7-93626193D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6508C-82E6-0D41-E1AE-92014709A9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6516B-0059-4BB0-8F5D-CEB8971E3061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75973-30EC-6389-945D-9B61A3F83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F4D68-4DFF-63B0-EB6B-7126A7C0B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49B68-D9E7-4C82-82FE-755DFA0EC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83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85186"/>
            <a:ext cx="12085983" cy="4493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CSS Box Model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287" y="739775"/>
            <a:ext cx="11741426" cy="1311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06400" indent="-395288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CSS, the term "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 model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is used when talking about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and layout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06400" indent="-395288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box model is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essentially a box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wraps around every HTML element. </a:t>
            </a:r>
          </a:p>
          <a:p>
            <a:pPr marL="406400" indent="-395288" algn="just">
              <a:spcBef>
                <a:spcPts val="13"/>
              </a:spcBef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consists of: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margins, borders, padding, and the actual content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image below illustrates the box model:</a:t>
            </a:r>
          </a:p>
        </p:txBody>
      </p:sp>
      <p:pic>
        <p:nvPicPr>
          <p:cNvPr id="1026" name="Picture 2" descr="CSS: Box Model Explained. As any Frontend Developer, UI/UX… | by Andrew  Courter | Level Up Coding">
            <a:extLst>
              <a:ext uri="{FF2B5EF4-FFF2-40B4-BE49-F238E27FC236}">
                <a16:creationId xmlns:a16="http://schemas.microsoft.com/office/drawing/2014/main" id="{790D13FE-816B-56B2-E3F4-C7B46F9AF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569" y="2029639"/>
            <a:ext cx="5088835" cy="3465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arn CSS Box Model and its Properties with Examples">
            <a:extLst>
              <a:ext uri="{FF2B5EF4-FFF2-40B4-BE49-F238E27FC236}">
                <a16:creationId xmlns:a16="http://schemas.microsoft.com/office/drawing/2014/main" id="{A74888B2-DF67-DAF4-ED7E-7CB48C450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422" y="2076349"/>
            <a:ext cx="4824273" cy="3371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C839B2-0347-8B0A-CA13-F12315A5B70E}"/>
              </a:ext>
            </a:extLst>
          </p:cNvPr>
          <p:cNvSpPr txBox="1"/>
          <p:nvPr/>
        </p:nvSpPr>
        <p:spPr>
          <a:xfrm>
            <a:off x="457305" y="5447960"/>
            <a:ext cx="111221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Content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The 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content of the box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where text and images appear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Padding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Clears an area around the content. The padding is transparent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Border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A border that goes around the padding and content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Margin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Clears an area outside the border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The margin is transparent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6B109CC-34DA-0668-9EBC-88274F1851A9}"/>
              </a:ext>
            </a:extLst>
          </p:cNvPr>
          <p:cNvSpPr/>
          <p:nvPr/>
        </p:nvSpPr>
        <p:spPr>
          <a:xfrm>
            <a:off x="92365" y="48510"/>
            <a:ext cx="11861096" cy="4493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lang="en-US" sz="2400" b="1" spc="-4" dirty="0">
                <a:latin typeface="Calibri" panose="020F0502020204030204" pitchFamily="34" charset="0"/>
                <a:cs typeface="Arial" panose="020B0604020202020204" pitchFamily="34" charset="0"/>
              </a:rPr>
              <a:t>Margins</a:t>
            </a:r>
            <a:endParaRPr lang="en-US" sz="2400" b="1" spc="-4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C39B19-EE94-843F-0AF8-1DF338155043}"/>
              </a:ext>
            </a:extLst>
          </p:cNvPr>
          <p:cNvSpPr txBox="1"/>
          <p:nvPr/>
        </p:nvSpPr>
        <p:spPr>
          <a:xfrm>
            <a:off x="162340" y="744256"/>
            <a:ext cx="11420059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Söhne"/>
              </a:rPr>
              <a:t>In CSS, the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Söhne"/>
              </a:rPr>
              <a:t>margin </a:t>
            </a:r>
            <a:r>
              <a:rPr lang="en-US" sz="2000" b="0" i="0" dirty="0">
                <a:effectLst/>
                <a:latin typeface="Söhne"/>
              </a:rPr>
              <a:t>property is used to </a:t>
            </a:r>
            <a:r>
              <a:rPr lang="en-US" sz="2000" b="1" i="0" dirty="0">
                <a:effectLst/>
                <a:latin typeface="Söhne"/>
              </a:rPr>
              <a:t>add space between an element's border and the adjacent elements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1900" b="0" i="0" dirty="0">
                <a:effectLst/>
                <a:latin typeface="Söhne"/>
              </a:rPr>
              <a:t>The margin property can be applied to any HTML element, including text, images, and containers.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6C1F20-CA89-BB8F-834B-6D55790FD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53F6EC2-47E7-31F2-18AC-C74CBAEF7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BECCBA-58BE-5DFA-23DF-6F66F6EAC71C}"/>
              </a:ext>
            </a:extLst>
          </p:cNvPr>
          <p:cNvSpPr txBox="1"/>
          <p:nvPr/>
        </p:nvSpPr>
        <p:spPr>
          <a:xfrm>
            <a:off x="92365" y="1856426"/>
            <a:ext cx="6606210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margin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property can be set in several ways: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b="1" i="0" u="sng" dirty="0">
                <a:effectLst/>
                <a:latin typeface="Söhne"/>
              </a:rPr>
              <a:t>margin: value; </a:t>
            </a:r>
            <a:r>
              <a:rPr lang="en-US" sz="1800" b="1" i="0" dirty="0">
                <a:effectLst/>
                <a:latin typeface="Söhne"/>
              </a:rPr>
              <a:t>sets the same margin value for all four sides of the element</a:t>
            </a:r>
            <a:endParaRPr lang="en-US" dirty="0"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1800" b="0" i="0" dirty="0"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1800" b="0" i="0" dirty="0"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b="1" i="0" u="sng" dirty="0">
                <a:effectLst/>
                <a:latin typeface="Söhne"/>
              </a:rPr>
              <a:t>margin: vertical horizontal; </a:t>
            </a:r>
            <a:r>
              <a:rPr lang="en-US" sz="1800" b="1" i="0" dirty="0">
                <a:effectLst/>
                <a:latin typeface="Söhne"/>
              </a:rPr>
              <a:t>sets the margin value for the top and bottom, and left and right sides of the element separately.</a:t>
            </a:r>
            <a:r>
              <a:rPr lang="en-US" sz="1800" b="0" i="0" dirty="0">
                <a:effectLst/>
                <a:latin typeface="Söhne"/>
              </a:rPr>
              <a:t>. 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1800" b="1" i="0" dirty="0"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b="1" dirty="0"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1800" b="1" i="0" dirty="0"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b="1" dirty="0"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b="1" i="0" u="sng" dirty="0">
                <a:effectLst/>
                <a:latin typeface="Söhne"/>
              </a:rPr>
              <a:t>margin: top right bottom left; </a:t>
            </a:r>
            <a:r>
              <a:rPr lang="en-US" sz="1800" b="1" i="0" dirty="0">
                <a:effectLst/>
                <a:latin typeface="Söhne"/>
              </a:rPr>
              <a:t>sets the margin value for each side of the element separately. </a:t>
            </a:r>
            <a:endParaRPr lang="en-US" sz="1800" b="0" i="0" dirty="0">
              <a:effectLst/>
              <a:latin typeface="Söhn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A731E0-E025-B06E-A99D-2439F38CB239}"/>
              </a:ext>
            </a:extLst>
          </p:cNvPr>
          <p:cNvSpPr txBox="1"/>
          <p:nvPr/>
        </p:nvSpPr>
        <p:spPr>
          <a:xfrm>
            <a:off x="6718451" y="1857844"/>
            <a:ext cx="547355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en-US" dirty="0">
                <a:latin typeface="Söhne"/>
              </a:rPr>
              <a:t>For example, 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Söhne"/>
              </a:rPr>
              <a:t>margin: 10px; </a:t>
            </a:r>
          </a:p>
          <a:p>
            <a:pPr lvl="1"/>
            <a:r>
              <a:rPr lang="en-US" dirty="0">
                <a:latin typeface="Söhne"/>
                <a:sym typeface="Wingdings" panose="05000000000000000000" pitchFamily="2" charset="2"/>
              </a:rPr>
              <a:t> </a:t>
            </a:r>
            <a:r>
              <a:rPr lang="en-US" dirty="0">
                <a:latin typeface="Söhne"/>
              </a:rPr>
              <a:t>add 10 pixels of margin to the top, bottom, left, and right sides of the element.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F2EE4C-E3F7-3CD4-6778-E0C0AC120231}"/>
              </a:ext>
            </a:extLst>
          </p:cNvPr>
          <p:cNvSpPr txBox="1"/>
          <p:nvPr/>
        </p:nvSpPr>
        <p:spPr>
          <a:xfrm>
            <a:off x="6718450" y="3260059"/>
            <a:ext cx="547355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For example,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öhne Mono"/>
              </a:rPr>
              <a:t>margin: 10px 20px;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öhne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à"/>
              <a:tabLst/>
            </a:pPr>
            <a:r>
              <a:rPr lang="en-US" altLang="en-US" dirty="0">
                <a:solidFill>
                  <a:srgbClr val="374151"/>
                </a:solidFill>
                <a:latin typeface="Söhne"/>
                <a:sym typeface="Wingdings" panose="05000000000000000000" pitchFamily="2" charset="2"/>
              </a:rPr>
              <a:t>add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10 pixels to the top and bottom,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            20 pixels to the left and right.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79B5E0-2981-A1A1-74E7-5778C68AF02E}"/>
              </a:ext>
            </a:extLst>
          </p:cNvPr>
          <p:cNvSpPr txBox="1"/>
          <p:nvPr/>
        </p:nvSpPr>
        <p:spPr>
          <a:xfrm>
            <a:off x="6837722" y="4866090"/>
            <a:ext cx="5354278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For example,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öhne Mono"/>
              </a:rPr>
              <a:t>margin: 10px 20px 30px 40px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à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add 10 pixels of margin to the top,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à"/>
              <a:tabLst/>
            </a:pPr>
            <a:r>
              <a:rPr lang="en-US" altLang="en-US" dirty="0">
                <a:solidFill>
                  <a:srgbClr val="374151"/>
                </a:solidFill>
                <a:latin typeface="Söhne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20 pixels of margin to the right,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à"/>
              <a:tabLst/>
            </a:pPr>
            <a:r>
              <a:rPr lang="en-US" altLang="en-US" dirty="0">
                <a:solidFill>
                  <a:srgbClr val="374151"/>
                </a:solidFill>
                <a:latin typeface="Söhne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30 pixels of margin to the bottom, and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à"/>
              <a:tabLst/>
            </a:pPr>
            <a:r>
              <a:rPr lang="en-US" altLang="en-US" dirty="0">
                <a:solidFill>
                  <a:srgbClr val="374151"/>
                </a:solidFill>
                <a:latin typeface="Söhne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40 pixels of margin to the left.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E8446CF-66CC-5964-EFEE-B23286D06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D7076B5-06BF-37BB-8D72-671AC91D4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18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106562-D9B4-3C82-7C14-A93D9C87CF0F}"/>
              </a:ext>
            </a:extLst>
          </p:cNvPr>
          <p:cNvSpPr txBox="1"/>
          <p:nvPr/>
        </p:nvSpPr>
        <p:spPr>
          <a:xfrm>
            <a:off x="225286" y="181501"/>
            <a:ext cx="6096000" cy="59093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box model with margin-&gt;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.box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b="1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0px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"box"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20 pixels of margin to the top, bottom, left  and 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right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of element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62A53C-61DD-ED70-7252-2B91C965C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865" y="327275"/>
            <a:ext cx="37528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53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6B109CC-34DA-0668-9EBC-88274F1851A9}"/>
              </a:ext>
            </a:extLst>
          </p:cNvPr>
          <p:cNvSpPr/>
          <p:nvPr/>
        </p:nvSpPr>
        <p:spPr>
          <a:xfrm>
            <a:off x="318053" y="198438"/>
            <a:ext cx="11635408" cy="4493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lang="en-US" sz="2400" b="1" i="0" dirty="0">
                <a:solidFill>
                  <a:srgbClr val="343541"/>
                </a:solidFill>
                <a:effectLst/>
                <a:latin typeface="Söhne"/>
              </a:rPr>
              <a:t>auto margin</a:t>
            </a:r>
            <a:endParaRPr lang="en-US" sz="2400" b="1" spc="-4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C39B19-EE94-843F-0AF8-1DF338155043}"/>
              </a:ext>
            </a:extLst>
          </p:cNvPr>
          <p:cNvSpPr txBox="1"/>
          <p:nvPr/>
        </p:nvSpPr>
        <p:spPr>
          <a:xfrm>
            <a:off x="162341" y="744256"/>
            <a:ext cx="6079434" cy="66479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Söhne"/>
              </a:rPr>
              <a:t>The </a:t>
            </a:r>
            <a:r>
              <a:rPr lang="en-US" sz="2000" b="1" i="0" dirty="0">
                <a:effectLst/>
                <a:latin typeface="Söhne"/>
              </a:rPr>
              <a:t>auto value </a:t>
            </a:r>
            <a:r>
              <a:rPr lang="en-US" sz="2000" b="0" i="0" dirty="0">
                <a:effectLst/>
                <a:latin typeface="Söhne"/>
              </a:rPr>
              <a:t>for the margin property can be used to horizontally center an element within its parent container.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Söhne"/>
              </a:rPr>
              <a:t>Here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effectLst/>
                <a:latin typeface="Söhne"/>
              </a:rPr>
              <a:t> 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Söhne"/>
              </a:rPr>
              <a:t>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an example of how to use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margin: auto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to center an element horizontally: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In this example, we have defined a &lt;div&gt; element with a class of "box".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latin typeface="Söhne"/>
              </a:rPr>
              <a:t>                         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box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	background-color: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lightblue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	padding: 20px;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	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Söhne"/>
              </a:rPr>
              <a:t>margin: auto;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	width: 50%;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	}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en-US" dirty="0">
              <a:latin typeface="Arial" panose="020B0604020202020204" pitchFamily="34" charset="0"/>
            </a:endParaRPr>
          </a:p>
          <a:p>
            <a:endParaRPr kumimoji="0" lang="en-US" altLang="en-US" sz="3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b="0" i="0" dirty="0"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b="0" i="0" dirty="0">
              <a:effectLst/>
              <a:latin typeface="Söhne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6C1F20-CA89-BB8F-834B-6D55790FD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53F6EC2-47E7-31F2-18AC-C74CBAEF7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F2EE4C-E3F7-3CD4-6778-E0C0AC120231}"/>
              </a:ext>
            </a:extLst>
          </p:cNvPr>
          <p:cNvSpPr txBox="1"/>
          <p:nvPr/>
        </p:nvSpPr>
        <p:spPr>
          <a:xfrm>
            <a:off x="6599183" y="750252"/>
            <a:ext cx="5354278" cy="61863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&lt;!</a:t>
            </a:r>
            <a:r>
              <a:rPr lang="en-US" altLang="en-US" dirty="0">
                <a:latin typeface="Söhne"/>
              </a:rPr>
              <a:t>– auto margin demo-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&lt;html&gt;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&lt;head&gt;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&lt;title&gt;Auto Margin Example&lt;/title&gt;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&lt;style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Söhne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latin typeface="Söhne"/>
              </a:rPr>
              <a:t>		.</a:t>
            </a:r>
            <a:r>
              <a:rPr lang="en-US" altLang="en-US" dirty="0">
                <a:latin typeface="Söhne"/>
              </a:rPr>
              <a:t>box </a:t>
            </a:r>
            <a:endParaRPr lang="en-US" altLang="en-US" dirty="0" smtClean="0">
              <a:latin typeface="Söhne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Söhne"/>
              </a:rPr>
              <a:t>	</a:t>
            </a:r>
            <a:r>
              <a:rPr lang="en-US" altLang="en-US" dirty="0" smtClean="0">
                <a:latin typeface="Söhne"/>
              </a:rPr>
              <a:t>	{</a:t>
            </a:r>
            <a:endParaRPr lang="en-US" altLang="en-US" dirty="0">
              <a:latin typeface="Söhne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Söhne"/>
              </a:rPr>
              <a:t>		</a:t>
            </a:r>
            <a:r>
              <a:rPr lang="en-US" altLang="en-US" dirty="0" smtClean="0">
                <a:latin typeface="Söhne"/>
              </a:rPr>
              <a:t>background-color</a:t>
            </a:r>
            <a:r>
              <a:rPr lang="en-US" altLang="en-US" dirty="0">
                <a:latin typeface="Söhne"/>
              </a:rPr>
              <a:t>: </a:t>
            </a:r>
            <a:r>
              <a:rPr lang="en-US" altLang="en-US" dirty="0" err="1">
                <a:latin typeface="Söhne"/>
              </a:rPr>
              <a:t>lightblue</a:t>
            </a:r>
            <a:r>
              <a:rPr lang="en-US" altLang="en-US" dirty="0">
                <a:latin typeface="Söhne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Söhne"/>
              </a:rPr>
              <a:t>		padding: 20px;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Söhne"/>
              </a:rPr>
              <a:t>		</a:t>
            </a:r>
            <a:r>
              <a:rPr lang="en-US" altLang="en-US" b="1" dirty="0">
                <a:highlight>
                  <a:srgbClr val="FFFF00"/>
                </a:highlight>
                <a:latin typeface="Söhne"/>
              </a:rPr>
              <a:t>margin: auto;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Söhne"/>
              </a:rPr>
              <a:t>		width: 50%;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Söhne"/>
              </a:rPr>
              <a:t>		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&lt;/style&gt;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&lt;/head&gt;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&lt;body&gt;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&lt;div class="box"&gt;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	&lt;p&gt;This is an example of an element centered using auto margins.&lt;/p&gt;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&lt;/div&gt;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&lt;/body&gt;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&lt;/html&gt;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E8446CF-66CC-5964-EFEE-B23286D06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D7076B5-06BF-37BB-8D72-671AC91D4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2088677-2B0F-94A3-F27F-E39794A09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32319A64-1F6E-D3F1-C3A7-1168B06A8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083FF773-C6A6-7CF3-7EA2-0E345EBDF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24C76BE5-8A17-C441-6104-2C48CEC67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275131A5-A6DD-F673-C9E1-CC33FD509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753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6B109CC-34DA-0668-9EBC-88274F1851A9}"/>
              </a:ext>
            </a:extLst>
          </p:cNvPr>
          <p:cNvSpPr/>
          <p:nvPr/>
        </p:nvSpPr>
        <p:spPr>
          <a:xfrm>
            <a:off x="318053" y="198438"/>
            <a:ext cx="11635408" cy="4493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lang="en-US" sz="2400" b="0" i="0" dirty="0">
                <a:solidFill>
                  <a:srgbClr val="343541"/>
                </a:solidFill>
                <a:effectLst/>
                <a:latin typeface="Söhne"/>
              </a:rPr>
              <a:t>Margin collapse</a:t>
            </a:r>
            <a:endParaRPr lang="en-US" sz="2400" b="1" spc="-4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C39B19-EE94-843F-0AF8-1DF338155043}"/>
              </a:ext>
            </a:extLst>
          </p:cNvPr>
          <p:cNvSpPr txBox="1"/>
          <p:nvPr/>
        </p:nvSpPr>
        <p:spPr>
          <a:xfrm>
            <a:off x="184731" y="696002"/>
            <a:ext cx="6079434" cy="34778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Söhne"/>
              </a:rPr>
              <a:t>In CSS, margin collapse is a behavior where </a:t>
            </a:r>
            <a:r>
              <a:rPr lang="en-US" sz="2000" b="1" i="0" dirty="0">
                <a:effectLst/>
                <a:latin typeface="Söhne"/>
              </a:rPr>
              <a:t>adjacent margins between two elements collapse into a single margin. 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Söhne"/>
              </a:rPr>
              <a:t>This can affect the layout of elements in unexpected ways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Söhne"/>
              </a:rPr>
              <a:t>Ex. </a:t>
            </a:r>
            <a:r>
              <a:rPr lang="en-US" sz="2000" b="0" i="0" dirty="0" smtClean="0">
                <a:effectLst/>
                <a:latin typeface="Söhne"/>
              </a:rPr>
              <a:t>Here are </a:t>
            </a:r>
            <a:r>
              <a:rPr lang="en-US" sz="2000" b="0" i="0" dirty="0">
                <a:effectLst/>
                <a:latin typeface="Söhne"/>
              </a:rPr>
              <a:t>two </a:t>
            </a:r>
            <a:r>
              <a:rPr lang="en-US" sz="2000" b="1" i="0" dirty="0">
                <a:effectLst/>
                <a:latin typeface="Söhne"/>
              </a:rPr>
              <a:t>&lt;div&gt;</a:t>
            </a:r>
            <a:r>
              <a:rPr lang="en-US" sz="2000" b="0" i="0" dirty="0">
                <a:effectLst/>
                <a:latin typeface="Söhne"/>
              </a:rPr>
              <a:t>elements with different background colors, padding, and margins. 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0" i="0" dirty="0" smtClean="0">
                <a:effectLst/>
                <a:latin typeface="Söhne"/>
              </a:rPr>
              <a:t>The </a:t>
            </a:r>
            <a:r>
              <a:rPr lang="en-US" sz="2000" b="0" i="0" dirty="0">
                <a:effectLst/>
                <a:latin typeface="Söhne"/>
              </a:rPr>
              <a:t>first &lt;div&gt; has a margin-bottom of 20 pixels, 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Söhne"/>
              </a:rPr>
              <a:t> second &lt;div&gt;element has a margin-top of 30 pixels.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b="0" i="0" dirty="0">
              <a:effectLst/>
              <a:latin typeface="Söhne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6C1F20-CA89-BB8F-834B-6D55790FD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53F6EC2-47E7-31F2-18AC-C74CBAEF7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F2EE4C-E3F7-3CD4-6778-E0C0AC120231}"/>
              </a:ext>
            </a:extLst>
          </p:cNvPr>
          <p:cNvSpPr txBox="1"/>
          <p:nvPr/>
        </p:nvSpPr>
        <p:spPr>
          <a:xfrm>
            <a:off x="6361043" y="644236"/>
            <a:ext cx="5592418" cy="61863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&lt;html&gt;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&lt;head&gt; &lt;style&gt;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.box1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	background-color: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lightblue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	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margin-bottom: 20px;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	padding: 20px;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	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.box2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	background-color: pink;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	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margin-top: 30px;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	padding: 20px;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	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&lt;/style&gt;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&lt;/head&gt;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&lt;body&gt;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&lt;div class="box1"&gt;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&lt;p&gt;This is the first box.&lt;/p&gt;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&lt;/div&gt;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&lt;div class="box2"&gt;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&lt;p&gt;This is the second box.&lt;/p&gt;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&lt;/div&gt; &lt;/body&gt;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&lt;/html&gt;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E8446CF-66CC-5964-EFEE-B23286D06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D7076B5-06BF-37BB-8D72-671AC91D4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2088677-2B0F-94A3-F27F-E39794A09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32319A64-1F6E-D3F1-C3A7-1168B06A8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083FF773-C6A6-7CF3-7EA2-0E345EBDF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24C76BE5-8A17-C441-6104-2C48CEC67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275131A5-A6DD-F673-C9E1-CC33FD509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3B58E77-4472-312E-8FD9-55E1A7708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53" y="4222131"/>
            <a:ext cx="5633334" cy="238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629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6B109CC-34DA-0668-9EBC-88274F1851A9}"/>
              </a:ext>
            </a:extLst>
          </p:cNvPr>
          <p:cNvSpPr/>
          <p:nvPr/>
        </p:nvSpPr>
        <p:spPr>
          <a:xfrm>
            <a:off x="318053" y="198438"/>
            <a:ext cx="11635408" cy="4493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lang="en-US" sz="2400" b="0" i="0" dirty="0">
                <a:solidFill>
                  <a:srgbClr val="343541"/>
                </a:solidFill>
                <a:effectLst/>
                <a:latin typeface="Söhne"/>
              </a:rPr>
              <a:t>Margin collapse</a:t>
            </a:r>
            <a:endParaRPr lang="en-US" sz="2400" b="1" spc="-4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C39B19-EE94-843F-0AF8-1DF338155043}"/>
              </a:ext>
            </a:extLst>
          </p:cNvPr>
          <p:cNvSpPr txBox="1"/>
          <p:nvPr/>
        </p:nvSpPr>
        <p:spPr>
          <a:xfrm>
            <a:off x="184731" y="3114779"/>
            <a:ext cx="6397126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Söhne"/>
              </a:rPr>
              <a:t>Here the margin between the two boxes is </a:t>
            </a:r>
            <a:r>
              <a:rPr lang="en-US" sz="2000" b="1" i="0" dirty="0">
                <a:effectLst/>
                <a:latin typeface="Söhne"/>
              </a:rPr>
              <a:t>not the sum  (20px + 30px = 50px), </a:t>
            </a:r>
            <a:r>
              <a:rPr lang="en-US" sz="2000" b="0" i="0" dirty="0">
                <a:effectLst/>
                <a:latin typeface="Söhne"/>
              </a:rPr>
              <a:t>but instead is </a:t>
            </a:r>
            <a:r>
              <a:rPr lang="en-US" sz="2000" b="1" i="0" dirty="0">
                <a:effectLst/>
                <a:latin typeface="Söhne"/>
              </a:rPr>
              <a:t>the max value</a:t>
            </a:r>
            <a:r>
              <a:rPr lang="en-US" sz="2000" b="0" i="0" dirty="0">
                <a:effectLst/>
                <a:latin typeface="Söhne"/>
              </a:rPr>
              <a:t> of the two margins (30px).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Söhne"/>
              </a:rPr>
              <a:t>This is because the </a:t>
            </a:r>
            <a:r>
              <a:rPr lang="en-US" sz="2000" b="1" i="0" dirty="0">
                <a:effectLst/>
                <a:latin typeface="Söhne"/>
              </a:rPr>
              <a:t>margins have collapsed </a:t>
            </a:r>
            <a:r>
              <a:rPr lang="en-US" sz="2000" b="0" i="0" dirty="0">
                <a:effectLst/>
                <a:latin typeface="Söhne"/>
              </a:rPr>
              <a:t>into a single margin between the two boxes.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b="0" i="0" dirty="0" smtClean="0">
                <a:effectLst/>
                <a:latin typeface="Söhne"/>
              </a:rPr>
              <a:t>Margin </a:t>
            </a:r>
            <a:r>
              <a:rPr lang="en-US" sz="2000" b="0" i="0" dirty="0">
                <a:effectLst/>
                <a:latin typeface="Söhne"/>
              </a:rPr>
              <a:t>collapse can occur in other situations as well, such as between siblings, or between a parent and its first or last child element.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6C1F20-CA89-BB8F-834B-6D55790FD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53F6EC2-47E7-31F2-18AC-C74CBAEF7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F2EE4C-E3F7-3CD4-6778-E0C0AC120231}"/>
              </a:ext>
            </a:extLst>
          </p:cNvPr>
          <p:cNvSpPr txBox="1"/>
          <p:nvPr/>
        </p:nvSpPr>
        <p:spPr>
          <a:xfrm>
            <a:off x="6599183" y="644236"/>
            <a:ext cx="5354278" cy="61863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&lt;html&gt;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&lt;head&gt; &lt;style&gt;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.box1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	background-color: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lightblue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	margin-bottom: 20px;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	padding: 20px;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	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.box2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	background-color: pink;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	margin-top: 30px;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	padding: 20px;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	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&lt;/style&gt;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&lt;/head&gt;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&lt;body&gt;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&lt;div class="box1"&gt;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&lt;p&gt;This is the first box.&lt;/p&gt;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&lt;/div&gt;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&lt;div class="box2"&gt;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&lt;p&gt;This is the second box.&lt;/p&gt;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&lt;/div&gt; &lt;/body&gt;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&lt;/html&gt;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E8446CF-66CC-5964-EFEE-B23286D06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D7076B5-06BF-37BB-8D72-671AC91D4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2088677-2B0F-94A3-F27F-E39794A09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32319A64-1F6E-D3F1-C3A7-1168B06A8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083FF773-C6A6-7CF3-7EA2-0E345EBDF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24C76BE5-8A17-C441-6104-2C48CEC67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275131A5-A6DD-F673-C9E1-CC33FD509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F3F57E-A3AD-D5FB-B407-A014C1B26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23" y="644236"/>
            <a:ext cx="5633334" cy="238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124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6B109CC-34DA-0668-9EBC-88274F1851A9}"/>
              </a:ext>
            </a:extLst>
          </p:cNvPr>
          <p:cNvSpPr/>
          <p:nvPr/>
        </p:nvSpPr>
        <p:spPr>
          <a:xfrm>
            <a:off x="318053" y="198438"/>
            <a:ext cx="11635408" cy="4493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Minimum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Maximum Height and Width</a:t>
            </a:r>
            <a:endParaRPr lang="en-US" sz="2400" b="1" spc="-4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C39B19-EE94-843F-0AF8-1DF338155043}"/>
              </a:ext>
            </a:extLst>
          </p:cNvPr>
          <p:cNvSpPr txBox="1"/>
          <p:nvPr/>
        </p:nvSpPr>
        <p:spPr>
          <a:xfrm>
            <a:off x="162341" y="744256"/>
            <a:ext cx="6079434" cy="31700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Söhne"/>
              </a:rPr>
              <a:t>In CSS, the min-height, max-height, min-width, and max-width properties can be used to set minimum and maximum dimensions for an element in the box model.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b="0" i="0" dirty="0">
              <a:effectLst/>
              <a:latin typeface="Söhne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Söhne"/>
              </a:rPr>
              <a:t>We have set the </a:t>
            </a:r>
            <a:r>
              <a:rPr lang="en-US" sz="2000" b="1" i="0" dirty="0">
                <a:effectLst/>
                <a:latin typeface="Söhne"/>
              </a:rPr>
              <a:t>min-height</a:t>
            </a:r>
            <a:r>
              <a:rPr lang="en-US" sz="2000" b="0" i="0" dirty="0">
                <a:effectLst/>
                <a:latin typeface="Söhne"/>
              </a:rPr>
              <a:t> property to 100px and the </a:t>
            </a:r>
            <a:r>
              <a:rPr lang="en-US" sz="2000" b="1" i="0" dirty="0">
                <a:effectLst/>
                <a:latin typeface="Söhne"/>
              </a:rPr>
              <a:t>max-height</a:t>
            </a:r>
            <a:r>
              <a:rPr lang="en-US" sz="2000" b="0" i="0" dirty="0">
                <a:effectLst/>
                <a:latin typeface="Söhne"/>
              </a:rPr>
              <a:t> property to 300px.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000" b="0" i="0" dirty="0">
              <a:effectLst/>
              <a:latin typeface="Söhne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Söhne"/>
              </a:rPr>
              <a:t>We have also set the </a:t>
            </a:r>
            <a:r>
              <a:rPr lang="en-US" sz="2000" b="1" i="0" dirty="0">
                <a:effectLst/>
                <a:latin typeface="Söhne"/>
              </a:rPr>
              <a:t>min-width </a:t>
            </a:r>
            <a:r>
              <a:rPr lang="en-US" sz="2000" b="0" i="0" dirty="0">
                <a:effectLst/>
                <a:latin typeface="Söhne"/>
              </a:rPr>
              <a:t>property to 200px and the </a:t>
            </a:r>
            <a:r>
              <a:rPr lang="en-US" sz="2000" b="1" i="0" dirty="0">
                <a:effectLst/>
                <a:latin typeface="Söhne"/>
              </a:rPr>
              <a:t>max-width</a:t>
            </a:r>
            <a:r>
              <a:rPr lang="en-US" sz="2000" b="0" i="0" dirty="0">
                <a:effectLst/>
                <a:latin typeface="Söhne"/>
              </a:rPr>
              <a:t> property to 400px.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6C1F20-CA89-BB8F-834B-6D55790FD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53F6EC2-47E7-31F2-18AC-C74CBAEF7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F2EE4C-E3F7-3CD4-6778-E0C0AC120231}"/>
              </a:ext>
            </a:extLst>
          </p:cNvPr>
          <p:cNvSpPr txBox="1"/>
          <p:nvPr/>
        </p:nvSpPr>
        <p:spPr>
          <a:xfrm>
            <a:off x="6599183" y="644236"/>
            <a:ext cx="5354278" cy="61863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Minimum and Maximum Dimensions Example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.box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lightblue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min-height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max-height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min-width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"box"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an example of an element with minimum and maximum dimensions set.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E8446CF-66CC-5964-EFEE-B23286D06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D7076B5-06BF-37BB-8D72-671AC91D4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2088677-2B0F-94A3-F27F-E39794A09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32319A64-1F6E-D3F1-C3A7-1168B06A8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083FF773-C6A6-7CF3-7EA2-0E345EBDF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24C76BE5-8A17-C441-6104-2C48CEC67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275131A5-A6DD-F673-C9E1-CC33FD509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B984032-944A-3CD5-78F5-81D515CF0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B282F-C2B9-2156-178C-CE19BCB3E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38" y="4162838"/>
            <a:ext cx="6115508" cy="206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879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6B109CC-34DA-0668-9EBC-88274F1851A9}"/>
              </a:ext>
            </a:extLst>
          </p:cNvPr>
          <p:cNvSpPr/>
          <p:nvPr/>
        </p:nvSpPr>
        <p:spPr>
          <a:xfrm>
            <a:off x="318053" y="198438"/>
            <a:ext cx="11635408" cy="4493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Overflow</a:t>
            </a:r>
            <a:endParaRPr lang="en-US" sz="2400" b="1" spc="-4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C39B19-EE94-843F-0AF8-1DF338155043}"/>
              </a:ext>
            </a:extLst>
          </p:cNvPr>
          <p:cNvSpPr txBox="1"/>
          <p:nvPr/>
        </p:nvSpPr>
        <p:spPr>
          <a:xfrm>
            <a:off x="162341" y="744256"/>
            <a:ext cx="6079434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Söhne"/>
              </a:rPr>
              <a:t>In CSS, the </a:t>
            </a:r>
            <a:r>
              <a:rPr lang="en-US" sz="2000" b="1" i="0" dirty="0">
                <a:effectLst/>
                <a:latin typeface="Söhne"/>
              </a:rPr>
              <a:t>overflow</a:t>
            </a:r>
            <a:r>
              <a:rPr lang="en-US" sz="2000" b="0" i="0" dirty="0">
                <a:effectLst/>
                <a:latin typeface="Söhne"/>
              </a:rPr>
              <a:t> property is used to </a:t>
            </a:r>
            <a:r>
              <a:rPr lang="en-US" sz="2000" b="1" i="0" dirty="0">
                <a:effectLst/>
                <a:latin typeface="Söhne"/>
              </a:rPr>
              <a:t>control what happens when the content of an element overflows </a:t>
            </a:r>
            <a:r>
              <a:rPr lang="en-US" sz="2000" b="0" i="0" dirty="0">
                <a:effectLst/>
                <a:latin typeface="Söhne"/>
              </a:rPr>
              <a:t>its allocated space within the box </a:t>
            </a:r>
            <a:r>
              <a:rPr lang="en-US" sz="2000" b="0" i="0" dirty="0" smtClean="0">
                <a:effectLst/>
                <a:latin typeface="Söhne"/>
              </a:rPr>
              <a:t>model.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0" i="0" dirty="0" smtClean="0">
                <a:effectLst/>
                <a:latin typeface="Söhne"/>
              </a:rPr>
              <a:t>Here </a:t>
            </a:r>
            <a:r>
              <a:rPr lang="en-US" sz="2000" b="0" i="0" dirty="0">
                <a:effectLst/>
                <a:latin typeface="Söhne"/>
              </a:rPr>
              <a:t>are some possible values for the overflow property: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Söhne"/>
              </a:rPr>
              <a:t>scroll: </a:t>
            </a:r>
            <a:r>
              <a:rPr lang="en-US" sz="2000" b="0" i="0" dirty="0">
                <a:effectLst/>
                <a:latin typeface="Söhne"/>
              </a:rPr>
              <a:t>Content that overflows is clipped, and a </a:t>
            </a:r>
            <a:r>
              <a:rPr lang="en-US" sz="2000" b="1" i="0" dirty="0">
                <a:effectLst/>
                <a:latin typeface="Söhne"/>
              </a:rPr>
              <a:t>scrollbar is added </a:t>
            </a:r>
            <a:r>
              <a:rPr lang="en-US" sz="2000" b="0" i="0" dirty="0">
                <a:effectLst/>
                <a:latin typeface="Söhne"/>
              </a:rPr>
              <a:t>to allow scrolling to see the rest of the content.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6C1F20-CA89-BB8F-834B-6D55790FD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53F6EC2-47E7-31F2-18AC-C74CBAEF7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F2EE4C-E3F7-3CD4-6778-E0C0AC120231}"/>
              </a:ext>
            </a:extLst>
          </p:cNvPr>
          <p:cNvSpPr txBox="1"/>
          <p:nvPr/>
        </p:nvSpPr>
        <p:spPr>
          <a:xfrm>
            <a:off x="6599183" y="644236"/>
            <a:ext cx="5354278" cy="61863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&lt;!DOCTYPE html&gt;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&lt;html&gt;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&lt;head&gt;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&lt;title&gt;Overflow Example&lt;/title&gt;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&lt;style&gt;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	.box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	background-color: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lightblue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	padding: 20px;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	width: 200px;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	height: 200px;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</a:t>
            </a:r>
            <a:r>
              <a:rPr lang="en-US" altLang="en-US" dirty="0">
                <a:latin typeface="Söhne"/>
              </a:rPr>
              <a:t>                </a:t>
            </a:r>
            <a:r>
              <a:rPr lang="en-US" altLang="en-US" dirty="0">
                <a:highlight>
                  <a:srgbClr val="FFFF00"/>
                </a:highlight>
                <a:latin typeface="Söhne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Söhne"/>
              </a:rPr>
              <a:t>overflow: scroll;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	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&lt;/style&gt;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&lt;/head&gt;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&lt;body&gt;	&lt;div class="box"&gt;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	&lt;p&gt;This is an example of an element with the overflow property set to scroll. If the content of this box overflows, a scrollbar will appear.&lt;/p&gt;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&lt;/div&gt;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&lt;/body&gt;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&lt;/html&gt;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E8446CF-66CC-5964-EFEE-B23286D06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D7076B5-06BF-37BB-8D72-671AC91D4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2088677-2B0F-94A3-F27F-E39794A09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32319A64-1F6E-D3F1-C3A7-1168B06A8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083FF773-C6A6-7CF3-7EA2-0E345EBDF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24C76BE5-8A17-C441-6104-2C48CEC67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275131A5-A6DD-F673-C9E1-CC33FD509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B984032-944A-3CD5-78F5-81D515CF0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1C820E-CE88-04D7-EF63-2889CECF9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754" y="3858391"/>
            <a:ext cx="3056608" cy="294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486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6B109CC-34DA-0668-9EBC-88274F1851A9}"/>
              </a:ext>
            </a:extLst>
          </p:cNvPr>
          <p:cNvSpPr/>
          <p:nvPr/>
        </p:nvSpPr>
        <p:spPr>
          <a:xfrm>
            <a:off x="318053" y="198438"/>
            <a:ext cx="11635408" cy="4493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Overflow</a:t>
            </a:r>
            <a:endParaRPr lang="en-US" sz="2400" b="1" spc="-4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C39B19-EE94-843F-0AF8-1DF338155043}"/>
              </a:ext>
            </a:extLst>
          </p:cNvPr>
          <p:cNvSpPr txBox="1"/>
          <p:nvPr/>
        </p:nvSpPr>
        <p:spPr>
          <a:xfrm>
            <a:off x="162341" y="744256"/>
            <a:ext cx="6079434" cy="1631216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Söhne"/>
              </a:rPr>
              <a:t>visible: </a:t>
            </a:r>
            <a:r>
              <a:rPr lang="en-US" sz="2000" b="0" i="0" dirty="0">
                <a:effectLst/>
                <a:latin typeface="Söhne"/>
              </a:rPr>
              <a:t>This is the default value. Content overflows outside the box model and can overlap other elements.</a:t>
            </a:r>
          </a:p>
          <a:p>
            <a:pPr algn="l"/>
            <a:r>
              <a:rPr lang="en-US" sz="2000" dirty="0">
                <a:latin typeface="Söhne"/>
              </a:rPr>
              <a:t>     </a:t>
            </a:r>
            <a:r>
              <a:rPr lang="en-US" sz="2000" b="1" dirty="0" err="1">
                <a:latin typeface="Söhne"/>
              </a:rPr>
              <a:t>overflow:visible</a:t>
            </a:r>
            <a:r>
              <a:rPr lang="en-US" sz="2000" b="1" dirty="0">
                <a:latin typeface="Söhne"/>
              </a:rPr>
              <a:t>:</a:t>
            </a:r>
          </a:p>
          <a:p>
            <a:pPr algn="l"/>
            <a:endParaRPr lang="en-US" sz="2000" b="1" i="0" dirty="0">
              <a:effectLst/>
              <a:latin typeface="Söhne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6C1F20-CA89-BB8F-834B-6D55790FD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53F6EC2-47E7-31F2-18AC-C74CBAEF7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E8446CF-66CC-5964-EFEE-B23286D06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D7076B5-06BF-37BB-8D72-671AC91D4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2088677-2B0F-94A3-F27F-E39794A09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32319A64-1F6E-D3F1-C3A7-1168B06A8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083FF773-C6A6-7CF3-7EA2-0E345EBDF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24C76BE5-8A17-C441-6104-2C48CEC67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275131A5-A6DD-F673-C9E1-CC33FD509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B984032-944A-3CD5-78F5-81D515CF0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A02D6C-69AB-2F64-3E58-4B8BF9431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926" y="647749"/>
            <a:ext cx="2946952" cy="19973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6421782-853C-A968-EB9F-53EE0CE87C1A}"/>
              </a:ext>
            </a:extLst>
          </p:cNvPr>
          <p:cNvSpPr txBox="1"/>
          <p:nvPr/>
        </p:nvSpPr>
        <p:spPr>
          <a:xfrm>
            <a:off x="3590513" y="2876131"/>
            <a:ext cx="6079434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b="0" i="0" dirty="0">
                <a:effectLst/>
                <a:latin typeface="Söhne"/>
              </a:rPr>
              <a:t>hidden: Content that overflows is clipped and not visible outside the box model.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dirty="0"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overflow: hidden;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1800" b="0" i="0" dirty="0">
              <a:effectLst/>
              <a:latin typeface="Söhne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D63E27B-266D-ED91-3DE1-CF878136AC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75472"/>
            <a:ext cx="2476500" cy="24003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54977A7-EB34-30DC-8C23-D34F3D85CE36}"/>
              </a:ext>
            </a:extLst>
          </p:cNvPr>
          <p:cNvSpPr txBox="1"/>
          <p:nvPr/>
        </p:nvSpPr>
        <p:spPr>
          <a:xfrm>
            <a:off x="162341" y="5182234"/>
            <a:ext cx="5630722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b="0" i="0" dirty="0">
                <a:effectLst/>
                <a:latin typeface="Söhne"/>
              </a:rPr>
              <a:t>auto: Content that overflows is clipped and a scrollbar is added only if necessary.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overflow: auto;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1800" b="0" i="0" dirty="0">
              <a:effectLst/>
              <a:latin typeface="Söhne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E561161-EAC1-B60B-E622-C52C5270A9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5757" y="4668906"/>
            <a:ext cx="2371725" cy="2324100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CD6B3559-DE7E-02B0-BF8F-2FD5759CAA4D}"/>
              </a:ext>
            </a:extLst>
          </p:cNvPr>
          <p:cNvSpPr/>
          <p:nvPr/>
        </p:nvSpPr>
        <p:spPr>
          <a:xfrm>
            <a:off x="6096000" y="1325217"/>
            <a:ext cx="882926" cy="251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Left 25">
            <a:extLst>
              <a:ext uri="{FF2B5EF4-FFF2-40B4-BE49-F238E27FC236}">
                <a16:creationId xmlns:a16="http://schemas.microsoft.com/office/drawing/2014/main" id="{D9EEDCCC-823C-C829-4F95-0CDB921392EE}"/>
              </a:ext>
            </a:extLst>
          </p:cNvPr>
          <p:cNvSpPr/>
          <p:nvPr/>
        </p:nvSpPr>
        <p:spPr>
          <a:xfrm>
            <a:off x="2332383" y="3429000"/>
            <a:ext cx="1258130" cy="38762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DA76891E-BF94-9A67-45C0-5E657CF2D6A5}"/>
              </a:ext>
            </a:extLst>
          </p:cNvPr>
          <p:cNvSpPr/>
          <p:nvPr/>
        </p:nvSpPr>
        <p:spPr>
          <a:xfrm>
            <a:off x="5618922" y="5711687"/>
            <a:ext cx="477078" cy="23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54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6B109CC-34DA-0668-9EBC-88274F1851A9}"/>
              </a:ext>
            </a:extLst>
          </p:cNvPr>
          <p:cNvSpPr/>
          <p:nvPr/>
        </p:nvSpPr>
        <p:spPr>
          <a:xfrm>
            <a:off x="318053" y="198438"/>
            <a:ext cx="11635408" cy="4493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Visibility</a:t>
            </a:r>
            <a:endParaRPr lang="en-US" sz="2400" b="1" spc="-4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C39B19-EE94-843F-0AF8-1DF338155043}"/>
              </a:ext>
            </a:extLst>
          </p:cNvPr>
          <p:cNvSpPr txBox="1"/>
          <p:nvPr/>
        </p:nvSpPr>
        <p:spPr>
          <a:xfrm>
            <a:off x="162341" y="744256"/>
            <a:ext cx="6079434" cy="34778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Söhne"/>
              </a:rPr>
              <a:t>The </a:t>
            </a:r>
            <a:r>
              <a:rPr lang="en-US" sz="2000" b="1" i="0" dirty="0">
                <a:effectLst/>
                <a:latin typeface="Söhne"/>
              </a:rPr>
              <a:t>visibility</a:t>
            </a:r>
            <a:r>
              <a:rPr lang="en-US" sz="2000" b="0" i="0" dirty="0">
                <a:effectLst/>
                <a:latin typeface="Söhne"/>
              </a:rPr>
              <a:t> property in CSS is used to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Söhne"/>
              </a:rPr>
              <a:t>control the visibility of an element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. </a:t>
            </a:r>
          </a:p>
          <a:p>
            <a:pPr algn="l"/>
            <a:endParaRPr lang="en-US" sz="2000" dirty="0">
              <a:latin typeface="Söhne"/>
            </a:endParaRPr>
          </a:p>
          <a:p>
            <a:pPr algn="l"/>
            <a:r>
              <a:rPr lang="en-US" sz="2000" b="0" i="0" dirty="0">
                <a:effectLst/>
                <a:latin typeface="Söhne"/>
              </a:rPr>
              <a:t>The visibility property can have the following values: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b="0" i="0" dirty="0"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1" i="0" dirty="0">
                <a:solidFill>
                  <a:srgbClr val="FF0000"/>
                </a:solidFill>
                <a:effectLst/>
                <a:latin typeface="Söhne"/>
              </a:rPr>
              <a:t>visible</a:t>
            </a:r>
            <a:r>
              <a:rPr lang="en-US" sz="2000" b="1" i="0" dirty="0">
                <a:effectLst/>
                <a:latin typeface="Söhne"/>
              </a:rPr>
              <a:t>: </a:t>
            </a:r>
            <a:r>
              <a:rPr lang="en-US" sz="2000" b="0" i="0" dirty="0">
                <a:effectLst/>
                <a:latin typeface="Söhne"/>
              </a:rPr>
              <a:t>The element is visible.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1" i="0" dirty="0">
                <a:solidFill>
                  <a:srgbClr val="FF0000"/>
                </a:solidFill>
                <a:effectLst/>
                <a:latin typeface="Söhne"/>
              </a:rPr>
              <a:t>hidden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: </a:t>
            </a:r>
            <a:r>
              <a:rPr lang="en-US" sz="2000" b="0" i="0" dirty="0">
                <a:effectLst/>
                <a:latin typeface="Söhne"/>
              </a:rPr>
              <a:t>The element is hidden, but still takes up space.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1" i="0" dirty="0">
                <a:solidFill>
                  <a:srgbClr val="FF0000"/>
                </a:solidFill>
                <a:effectLst/>
                <a:latin typeface="Söhne"/>
              </a:rPr>
              <a:t>collapse</a:t>
            </a:r>
            <a:r>
              <a:rPr lang="en-US" sz="2000" b="1" i="0" dirty="0">
                <a:effectLst/>
                <a:latin typeface="Söhne"/>
              </a:rPr>
              <a:t>: </a:t>
            </a:r>
            <a:r>
              <a:rPr lang="en-US" sz="2000" b="0" i="0" dirty="0">
                <a:effectLst/>
                <a:latin typeface="Söhne"/>
              </a:rPr>
              <a:t>Only for table elements. The </a:t>
            </a:r>
            <a:r>
              <a:rPr lang="en-US" sz="2000" b="1" i="0" dirty="0">
                <a:effectLst/>
                <a:latin typeface="Söhne"/>
              </a:rPr>
              <a:t>row or column is removed from the table layout</a:t>
            </a:r>
            <a:r>
              <a:rPr lang="en-US" sz="2000" b="0" i="0" dirty="0">
                <a:effectLst/>
                <a:latin typeface="Söhne"/>
              </a:rPr>
              <a:t> and the </a:t>
            </a:r>
            <a:r>
              <a:rPr lang="en-US" sz="2000" b="1" i="0" dirty="0">
                <a:effectLst/>
                <a:latin typeface="Söhne"/>
              </a:rPr>
              <a:t>space is made available for other content.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6C1F20-CA89-BB8F-834B-6D55790FD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53F6EC2-47E7-31F2-18AC-C74CBAEF7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F2EE4C-E3F7-3CD4-6778-E0C0AC120231}"/>
              </a:ext>
            </a:extLst>
          </p:cNvPr>
          <p:cNvSpPr txBox="1"/>
          <p:nvPr/>
        </p:nvSpPr>
        <p:spPr>
          <a:xfrm>
            <a:off x="6599183" y="644236"/>
            <a:ext cx="5354278" cy="61863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&lt;!DOCTYPE html&gt;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&lt;html&gt;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&lt;head&gt;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&lt;title&gt;Visibility Example&lt;/title&gt;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&lt;style&gt;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        .box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	background-color: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lightblue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	padding: 20px;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	width: 200px;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	height: 200px;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	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visibility: hidden;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	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&lt;/style&gt;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&lt;/head&gt;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&lt;body&gt;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&lt;div class="box"&gt;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	&lt;p&gt;This is an example of an element with the visibility property set to hidden. The element is hidden, but still takes up space.&lt;/p&gt;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&lt;/div&gt;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&lt;/body&gt;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&lt;/html&gt;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E8446CF-66CC-5964-EFEE-B23286D06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D7076B5-06BF-37BB-8D72-671AC91D4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2088677-2B0F-94A3-F27F-E39794A09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32319A64-1F6E-D3F1-C3A7-1168B06A8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083FF773-C6A6-7CF3-7EA2-0E345EBDF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24C76BE5-8A17-C441-6104-2C48CEC67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275131A5-A6DD-F673-C9E1-CC33FD509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B984032-944A-3CD5-78F5-81D515CF0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305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6B109CC-34DA-0668-9EBC-88274F1851A9}"/>
              </a:ext>
            </a:extLst>
          </p:cNvPr>
          <p:cNvSpPr/>
          <p:nvPr/>
        </p:nvSpPr>
        <p:spPr>
          <a:xfrm>
            <a:off x="318053" y="198438"/>
            <a:ext cx="11635408" cy="4493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Visibility</a:t>
            </a:r>
            <a:endParaRPr lang="en-US" sz="2400" b="1" spc="-4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C39B19-EE94-843F-0AF8-1DF338155043}"/>
              </a:ext>
            </a:extLst>
          </p:cNvPr>
          <p:cNvSpPr txBox="1"/>
          <p:nvPr/>
        </p:nvSpPr>
        <p:spPr>
          <a:xfrm>
            <a:off x="162341" y="744256"/>
            <a:ext cx="6079434" cy="31700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Söhne"/>
              </a:rPr>
              <a:t>In this example we set the visibility property to hidden.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0" i="0" smtClean="0">
                <a:effectLst/>
                <a:latin typeface="Söhne"/>
              </a:rPr>
              <a:t>When </a:t>
            </a:r>
            <a:r>
              <a:rPr lang="en-US" sz="2000" b="0" i="0" dirty="0">
                <a:effectLst/>
                <a:latin typeface="Söhne"/>
              </a:rPr>
              <a:t>you view this code in a web browser, you will </a:t>
            </a:r>
            <a:r>
              <a:rPr lang="en-US" sz="2000" b="1" i="0" dirty="0">
                <a:effectLst/>
                <a:latin typeface="Söhne"/>
              </a:rPr>
              <a:t>see a box with light blue background color and 20 pixels of padding,</a:t>
            </a:r>
            <a:r>
              <a:rPr lang="en-US" sz="2000" b="0" i="0" dirty="0">
                <a:effectLst/>
                <a:latin typeface="Söhne"/>
              </a:rPr>
              <a:t> but there will be </a:t>
            </a:r>
            <a:r>
              <a:rPr lang="en-US" sz="2000" b="1" i="0" dirty="0">
                <a:effectLst/>
                <a:latin typeface="Söhne"/>
              </a:rPr>
              <a:t>no content visible inside the box</a:t>
            </a:r>
            <a:r>
              <a:rPr lang="en-US" sz="2000" b="0" i="0" dirty="0">
                <a:effectLst/>
                <a:latin typeface="Söhne"/>
              </a:rPr>
              <a:t>. 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Söhne"/>
              </a:rPr>
              <a:t>This is because the visibility property has been set to hidden, which hides the content of the element but still takes up space.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b="0" i="0" dirty="0">
              <a:effectLst/>
              <a:latin typeface="Söhne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6C1F20-CA89-BB8F-834B-6D55790FD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53F6EC2-47E7-31F2-18AC-C74CBAEF7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F2EE4C-E3F7-3CD4-6778-E0C0AC120231}"/>
              </a:ext>
            </a:extLst>
          </p:cNvPr>
          <p:cNvSpPr txBox="1"/>
          <p:nvPr/>
        </p:nvSpPr>
        <p:spPr>
          <a:xfrm>
            <a:off x="6599183" y="644236"/>
            <a:ext cx="5354278" cy="61863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&lt;!DOCTYPE html&gt;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&lt;html&gt;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&lt;head&gt;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&lt;title&gt;Visibility Example&lt;/title&gt;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&lt;style&gt;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     .box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	background-color: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lightblue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	padding: 20px;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	width: 200px;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	height: 200px;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	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visibility: hidden;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	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&lt;/style&gt;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&lt;/head&gt;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&lt;body&gt;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&lt;div class="box"&gt;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	&lt;p&gt;This is an example of an element with the visibility property set to hidden. The element is hidden, but still takes up space.&lt;/p&gt;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	&lt;/div&gt;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&lt;/body&gt;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&lt;/html&gt;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E8446CF-66CC-5964-EFEE-B23286D06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D7076B5-06BF-37BB-8D72-671AC91D4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2088677-2B0F-94A3-F27F-E39794A09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32319A64-1F6E-D3F1-C3A7-1168B06A8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083FF773-C6A6-7CF3-7EA2-0E345EBDF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24C76BE5-8A17-C441-6104-2C48CEC67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275131A5-A6DD-F673-C9E1-CC33FD509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B984032-944A-3CD5-78F5-81D515CF0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331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object 9">
            <a:extLst>
              <a:ext uri="{FF2B5EF4-FFF2-40B4-BE49-F238E27FC236}">
                <a16:creationId xmlns:a16="http://schemas.microsoft.com/office/drawing/2014/main" id="{61CB7D9F-B989-DB52-4973-A6ECF95A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00025"/>
            <a:ext cx="8418512" cy="0"/>
          </a:xfrm>
          <a:custGeom>
            <a:avLst/>
            <a:gdLst>
              <a:gd name="T0" fmla="*/ 0 w 7156450"/>
              <a:gd name="T1" fmla="*/ 81801845 w 7156450"/>
              <a:gd name="T2" fmla="*/ 0 60000 65536"/>
              <a:gd name="T3" fmla="*/ 0 60000 65536"/>
              <a:gd name="T4" fmla="*/ 0 w 7156450"/>
              <a:gd name="T5" fmla="*/ 7156450 w 7156450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7156450">
                <a:moveTo>
                  <a:pt x="0" y="0"/>
                </a:moveTo>
                <a:lnTo>
                  <a:pt x="7156450" y="0"/>
                </a:lnTo>
              </a:path>
            </a:pathLst>
          </a:cu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4404B7-142D-5942-7D0B-8A187F9050EE}"/>
              </a:ext>
            </a:extLst>
          </p:cNvPr>
          <p:cNvCxnSpPr/>
          <p:nvPr/>
        </p:nvCxnSpPr>
        <p:spPr>
          <a:xfrm>
            <a:off x="1928813" y="673100"/>
            <a:ext cx="83994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0D91B-A32D-0E68-A626-30691A654B62}"/>
              </a:ext>
            </a:extLst>
          </p:cNvPr>
          <p:cNvSpPr/>
          <p:nvPr/>
        </p:nvSpPr>
        <p:spPr>
          <a:xfrm>
            <a:off x="-1" y="198438"/>
            <a:ext cx="12085983" cy="4493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lang="en-US" sz="2400" b="1" spc="-4" dirty="0">
                <a:solidFill>
                  <a:srgbClr val="C00000"/>
                </a:solidFill>
                <a:latin typeface="Times New Roman"/>
                <a:cs typeface="Times New Roman"/>
              </a:rPr>
              <a:t>Demonstration of the box model</a:t>
            </a:r>
          </a:p>
        </p:txBody>
      </p:sp>
      <p:sp>
        <p:nvSpPr>
          <p:cNvPr id="62473" name="Rectangle 15">
            <a:extLst>
              <a:ext uri="{FF2B5EF4-FFF2-40B4-BE49-F238E27FC236}">
                <a16:creationId xmlns:a16="http://schemas.microsoft.com/office/drawing/2014/main" id="{7C3A3885-DD04-D2CD-4320-6509D8519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22" y="739775"/>
            <a:ext cx="5446643" cy="46966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lIns="79205" tIns="39603" rIns="79205" bIns="3960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90575" indent="-39528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sz="2000" b="1" i="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&lt;!– box model --&gt;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000" b="0" i="0" dirty="0">
                <a:effectLst/>
                <a:latin typeface="Consolas" panose="020B0609020204030204" pitchFamily="49" charset="0"/>
              </a:rPr>
              <a:t>&lt;html&gt;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000" b="0" i="0" dirty="0">
                <a:effectLst/>
                <a:latin typeface="Consolas" panose="020B0609020204030204" pitchFamily="49" charset="0"/>
              </a:rPr>
              <a:t>&lt;head&gt;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000" b="0" i="0" dirty="0">
                <a:effectLst/>
                <a:latin typeface="Consolas" panose="020B0609020204030204" pitchFamily="49" charset="0"/>
              </a:rPr>
              <a:t>&lt;style&gt;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div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background-color: </a:t>
            </a:r>
            <a:r>
              <a:rPr lang="en-US" sz="20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lightgrey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width: 300px;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border: 15px solid green;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padding: 50px;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margin: 20px;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000" b="0" i="0" dirty="0">
                <a:effectLst/>
                <a:latin typeface="Consolas" panose="020B0609020204030204" pitchFamily="49" charset="0"/>
              </a:rPr>
              <a:t>&lt;/style&gt;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000" b="0" i="0" dirty="0">
                <a:effectLst/>
                <a:latin typeface="Consolas" panose="020B0609020204030204" pitchFamily="49" charset="0"/>
              </a:rPr>
              <a:t>&lt;/head&gt;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000" b="0" i="0" dirty="0">
                <a:effectLst/>
                <a:latin typeface="Consolas" panose="020B0609020204030204" pitchFamily="49" charset="0"/>
              </a:rPr>
              <a:t>&lt;body&gt;</a:t>
            </a:r>
            <a:endParaRPr lang="en-US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C222B-FDBE-3B89-B21E-C6B804DFB4BE}"/>
              </a:ext>
            </a:extLst>
          </p:cNvPr>
          <p:cNvSpPr txBox="1"/>
          <p:nvPr/>
        </p:nvSpPr>
        <p:spPr>
          <a:xfrm>
            <a:off x="5963478" y="736834"/>
            <a:ext cx="6096000" cy="42473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&lt;h2&gt;Demonstrating the Box Model&lt;/h2&gt;</a:t>
            </a:r>
          </a:p>
          <a:p>
            <a:endParaRPr lang="en-US" dirty="0"/>
          </a:p>
          <a:p>
            <a:r>
              <a:rPr lang="en-US" dirty="0"/>
              <a:t>&lt;div&gt;</a:t>
            </a:r>
          </a:p>
          <a:p>
            <a:r>
              <a:rPr lang="en-US" dirty="0"/>
              <a:t>This text is the content of the box. We have added a 50px padding, 20px margin and a 15px green border. </a:t>
            </a:r>
          </a:p>
          <a:p>
            <a:r>
              <a:rPr lang="en-US" dirty="0"/>
              <a:t>This text is the content of the box. We have added a 50px padding, 20px margin and a 15px green border. </a:t>
            </a:r>
          </a:p>
          <a:p>
            <a:endParaRPr lang="en-US" dirty="0"/>
          </a:p>
          <a:p>
            <a:r>
              <a:rPr lang="en-US" dirty="0"/>
              <a:t>This text is the content of the box. We have added a 50px padding, 20px margin and a 15px green border. </a:t>
            </a:r>
          </a:p>
          <a:p>
            <a:endParaRPr lang="en-US" dirty="0"/>
          </a:p>
          <a:p>
            <a:r>
              <a:rPr lang="en-US" dirty="0"/>
              <a:t>&lt;/div&gt;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998593-653A-5967-1AED-898241836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7503" y="3947434"/>
            <a:ext cx="43719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73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6B109CC-34DA-0668-9EBC-88274F1851A9}"/>
              </a:ext>
            </a:extLst>
          </p:cNvPr>
          <p:cNvSpPr/>
          <p:nvPr/>
        </p:nvSpPr>
        <p:spPr>
          <a:xfrm>
            <a:off x="318053" y="198438"/>
            <a:ext cx="11635408" cy="4493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lang="en-US" sz="2400" b="1" i="0" dirty="0">
                <a:solidFill>
                  <a:srgbClr val="C00000"/>
                </a:solidFill>
                <a:effectLst/>
                <a:latin typeface="Söhne"/>
              </a:rPr>
              <a:t>CSS Height, Width and Max-width</a:t>
            </a:r>
            <a:endParaRPr lang="en-US" sz="2400" b="1" spc="-4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C39B19-EE94-843F-0AF8-1DF338155043}"/>
              </a:ext>
            </a:extLst>
          </p:cNvPr>
          <p:cNvSpPr txBox="1"/>
          <p:nvPr/>
        </p:nvSpPr>
        <p:spPr>
          <a:xfrm>
            <a:off x="162341" y="744256"/>
            <a:ext cx="6927572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Söhne"/>
              </a:rPr>
              <a:t>The CSS </a:t>
            </a:r>
            <a:r>
              <a:rPr lang="en-US" sz="2000" b="1" i="0" dirty="0">
                <a:effectLst/>
                <a:latin typeface="Söhne"/>
              </a:rPr>
              <a:t>height and width </a:t>
            </a:r>
            <a:r>
              <a:rPr lang="en-US" sz="2000" b="0" i="0" dirty="0">
                <a:effectLst/>
                <a:latin typeface="Söhne"/>
              </a:rPr>
              <a:t>properties are used to set the </a:t>
            </a:r>
            <a:r>
              <a:rPr lang="en-US" sz="2000" b="1" i="0" dirty="0">
                <a:effectLst/>
                <a:latin typeface="Söhne"/>
              </a:rPr>
              <a:t>height and width of an element.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b="0" i="0" dirty="0"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Söhne"/>
              </a:rPr>
              <a:t>The CSS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max-width</a:t>
            </a:r>
            <a:r>
              <a:rPr lang="en-US" sz="2000" b="0" i="0" dirty="0">
                <a:effectLst/>
                <a:latin typeface="Söhne"/>
              </a:rPr>
              <a:t> property is used to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Söhne"/>
              </a:rPr>
              <a:t>set the maximum width</a:t>
            </a:r>
            <a:r>
              <a:rPr lang="en-US" sz="2000" b="1" i="0" dirty="0">
                <a:effectLst/>
                <a:latin typeface="Söhne"/>
              </a:rPr>
              <a:t> </a:t>
            </a:r>
            <a:r>
              <a:rPr lang="en-US" sz="2000" b="0" i="0" dirty="0">
                <a:effectLst/>
                <a:latin typeface="Söhne"/>
              </a:rPr>
              <a:t>of an element.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dirty="0"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i="0" dirty="0">
                <a:effectLst/>
                <a:latin typeface="Segoe UI" panose="020B0502040204020203" pitchFamily="34" charset="0"/>
              </a:rPr>
              <a:t>This element has a height of </a:t>
            </a:r>
            <a:r>
              <a:rPr lang="en-US" sz="2000" i="0" dirty="0" smtClean="0">
                <a:effectLst/>
                <a:latin typeface="Segoe UI" panose="020B0502040204020203" pitchFamily="34" charset="0"/>
              </a:rPr>
              <a:t>50 </a:t>
            </a:r>
            <a:r>
              <a:rPr lang="en-US" sz="2000" i="0" dirty="0">
                <a:effectLst/>
                <a:latin typeface="Segoe UI" panose="020B0502040204020203" pitchFamily="34" charset="0"/>
              </a:rPr>
              <a:t>pixels and a width of </a:t>
            </a:r>
            <a:r>
              <a:rPr lang="en-US" sz="2000" dirty="0" smtClean="0">
                <a:latin typeface="Segoe UI" panose="020B0502040204020203" pitchFamily="34" charset="0"/>
              </a:rPr>
              <a:t>10</a:t>
            </a:r>
            <a:r>
              <a:rPr lang="en-US" sz="2000" i="0" dirty="0" smtClean="0">
                <a:effectLst/>
                <a:latin typeface="Segoe UI" panose="020B0502040204020203" pitchFamily="34" charset="0"/>
              </a:rPr>
              <a:t>0</a:t>
            </a:r>
            <a:r>
              <a:rPr lang="en-US" sz="2000" i="0" dirty="0">
                <a:effectLst/>
                <a:latin typeface="Segoe UI" panose="020B0502040204020203" pitchFamily="34" charset="0"/>
              </a:rPr>
              <a:t>%.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6C1F20-CA89-BB8F-834B-6D55790FD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2527AB-0B63-B0E0-8076-BC2663BF7E95}"/>
              </a:ext>
            </a:extLst>
          </p:cNvPr>
          <p:cNvSpPr txBox="1"/>
          <p:nvPr/>
        </p:nvSpPr>
        <p:spPr>
          <a:xfrm>
            <a:off x="162342" y="3764777"/>
            <a:ext cx="6927572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50%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aqua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fit-content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&lt;h2&gt;Set the height and width of an element&lt;/h2&gt;</a:t>
            </a:r>
          </a:p>
          <a:p>
            <a:r>
              <a:rPr lang="en-US" dirty="0"/>
              <a:t>&lt;div&gt;This div element has a height of 200px and a width of 50%.&lt;/div&gt;</a:t>
            </a:r>
          </a:p>
          <a:p>
            <a:r>
              <a:rPr lang="en-US" dirty="0"/>
              <a:t>&lt;/body&gt;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4C6D33D-6026-C751-0A3F-5A8864C8C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876" y="805948"/>
            <a:ext cx="4387298" cy="280063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22585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6B109CC-34DA-0668-9EBC-88274F1851A9}"/>
              </a:ext>
            </a:extLst>
          </p:cNvPr>
          <p:cNvSpPr/>
          <p:nvPr/>
        </p:nvSpPr>
        <p:spPr>
          <a:xfrm>
            <a:off x="318053" y="198438"/>
            <a:ext cx="11635408" cy="4493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lang="en-US" sz="2400" b="1" i="0" dirty="0">
                <a:solidFill>
                  <a:srgbClr val="C00000"/>
                </a:solidFill>
                <a:effectLst/>
                <a:latin typeface="Söhne"/>
              </a:rPr>
              <a:t>CSS Box Sizing</a:t>
            </a:r>
            <a:endParaRPr lang="en-US" sz="2400" b="1" spc="-4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C39B19-EE94-843F-0AF8-1DF338155043}"/>
              </a:ext>
            </a:extLst>
          </p:cNvPr>
          <p:cNvSpPr txBox="1"/>
          <p:nvPr/>
        </p:nvSpPr>
        <p:spPr>
          <a:xfrm>
            <a:off x="162340" y="744256"/>
            <a:ext cx="11420059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Söhne"/>
              </a:rPr>
              <a:t>The CSS </a:t>
            </a:r>
            <a:r>
              <a:rPr lang="en-US" sz="2000" b="1" i="0" dirty="0">
                <a:effectLst/>
                <a:latin typeface="Söhne"/>
              </a:rPr>
              <a:t>box-sizing property </a:t>
            </a:r>
            <a:r>
              <a:rPr lang="en-US" sz="2000" b="0" i="0" dirty="0">
                <a:effectLst/>
                <a:latin typeface="Söhne"/>
              </a:rPr>
              <a:t>allows us to include the </a:t>
            </a:r>
            <a:r>
              <a:rPr lang="en-US" sz="2000" b="1" i="0" dirty="0">
                <a:effectLst/>
                <a:latin typeface="Söhne"/>
              </a:rPr>
              <a:t>padding and border</a:t>
            </a:r>
            <a:r>
              <a:rPr lang="en-US" sz="2000" b="0" i="0" dirty="0">
                <a:effectLst/>
                <a:latin typeface="Söhne"/>
              </a:rPr>
              <a:t> in an element's </a:t>
            </a:r>
            <a:r>
              <a:rPr lang="en-US" sz="2000" b="1" i="0" dirty="0">
                <a:effectLst/>
                <a:latin typeface="Söhne"/>
              </a:rPr>
              <a:t>total width and height. 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dirty="0">
              <a:latin typeface="Söhne"/>
            </a:endParaRPr>
          </a:p>
          <a:p>
            <a:pPr algn="l"/>
            <a:r>
              <a:rPr lang="en-US" sz="2000" b="1" i="0" u="sng" dirty="0">
                <a:solidFill>
                  <a:srgbClr val="C00000"/>
                </a:solidFill>
                <a:effectLst/>
                <a:latin typeface="Söhne"/>
              </a:rPr>
              <a:t>Without the CSS box-sizing Property: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Söhne"/>
              </a:rPr>
              <a:t>By default, the width and height of an element is calculated like this: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Söhne"/>
              </a:rPr>
              <a:t>width + padding + border </a:t>
            </a:r>
            <a:r>
              <a:rPr lang="en-US" sz="2000" b="0" i="0" dirty="0">
                <a:effectLst/>
                <a:latin typeface="Söhne"/>
              </a:rPr>
              <a:t>= </a:t>
            </a:r>
            <a:r>
              <a:rPr lang="en-US" sz="2000" b="1" i="0" dirty="0">
                <a:effectLst/>
                <a:latin typeface="Söhne"/>
              </a:rPr>
              <a:t>actual width </a:t>
            </a:r>
            <a:r>
              <a:rPr lang="en-US" sz="2000" b="0" i="0" dirty="0">
                <a:effectLst/>
                <a:latin typeface="Söhne"/>
              </a:rPr>
              <a:t>of an element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Söhne"/>
              </a:rPr>
              <a:t>height + padding + border </a:t>
            </a:r>
            <a:r>
              <a:rPr lang="en-US" sz="2000" b="0" i="0" dirty="0">
                <a:effectLst/>
                <a:latin typeface="Söhne"/>
              </a:rPr>
              <a:t>= </a:t>
            </a:r>
            <a:r>
              <a:rPr lang="en-US" sz="2000" b="1" i="0" dirty="0">
                <a:effectLst/>
                <a:latin typeface="Söhne"/>
              </a:rPr>
              <a:t>actual height </a:t>
            </a:r>
            <a:r>
              <a:rPr lang="en-US" sz="2000" b="0" i="0" dirty="0">
                <a:effectLst/>
                <a:latin typeface="Söhne"/>
              </a:rPr>
              <a:t>of an element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6C1F20-CA89-BB8F-834B-6D55790FD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9A7036-E7CF-2F25-DB31-E55050E8D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91025"/>
            <a:ext cx="4048125" cy="37242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3E45B3-C266-218C-A3CC-91E6E78953B0}"/>
              </a:ext>
            </a:extLst>
          </p:cNvPr>
          <p:cNvSpPr txBox="1"/>
          <p:nvPr/>
        </p:nvSpPr>
        <p:spPr>
          <a:xfrm>
            <a:off x="1099931" y="3147025"/>
            <a:ext cx="385638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.div1 {</a:t>
            </a:r>
          </a:p>
          <a:p>
            <a:r>
              <a:rPr lang="en-US" dirty="0"/>
              <a:t>  width: 300px;</a:t>
            </a:r>
          </a:p>
          <a:p>
            <a:r>
              <a:rPr lang="en-US" dirty="0"/>
              <a:t>  height: 100px;</a:t>
            </a:r>
          </a:p>
          <a:p>
            <a:r>
              <a:rPr lang="en-US" dirty="0"/>
              <a:t>  border: 1px solid blue;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.div2 {</a:t>
            </a:r>
          </a:p>
          <a:p>
            <a:r>
              <a:rPr lang="en-US" dirty="0"/>
              <a:t>  width: 300px;</a:t>
            </a:r>
          </a:p>
          <a:p>
            <a:r>
              <a:rPr lang="en-US" dirty="0"/>
              <a:t>  height: 100px;  </a:t>
            </a:r>
          </a:p>
          <a:p>
            <a:r>
              <a:rPr lang="en-US" b="1" dirty="0"/>
              <a:t>  padding: 50px;</a:t>
            </a:r>
          </a:p>
          <a:p>
            <a:r>
              <a:rPr lang="en-US" b="1" dirty="0"/>
              <a:t>  border: 1px solid red;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7493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6B109CC-34DA-0668-9EBC-88274F1851A9}"/>
              </a:ext>
            </a:extLst>
          </p:cNvPr>
          <p:cNvSpPr/>
          <p:nvPr/>
        </p:nvSpPr>
        <p:spPr>
          <a:xfrm>
            <a:off x="318053" y="198438"/>
            <a:ext cx="11635408" cy="4493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lang="en-US" sz="2400" b="1" i="0" dirty="0">
                <a:solidFill>
                  <a:srgbClr val="C00000"/>
                </a:solidFill>
                <a:effectLst/>
                <a:latin typeface="Söhne"/>
              </a:rPr>
              <a:t>With the CSS box-sizing Property</a:t>
            </a:r>
            <a:endParaRPr lang="en-US" sz="2400" b="1" spc="-4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C39B19-EE94-843F-0AF8-1DF338155043}"/>
              </a:ext>
            </a:extLst>
          </p:cNvPr>
          <p:cNvSpPr txBox="1"/>
          <p:nvPr/>
        </p:nvSpPr>
        <p:spPr>
          <a:xfrm>
            <a:off x="162340" y="744256"/>
            <a:ext cx="11420059" cy="16312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Söhne"/>
              </a:rPr>
              <a:t>The box-sizing property allows us to include the </a:t>
            </a:r>
            <a:r>
              <a:rPr lang="en-US" sz="2000" b="1" i="0" dirty="0">
                <a:effectLst/>
                <a:latin typeface="Söhne"/>
              </a:rPr>
              <a:t>padding and border </a:t>
            </a:r>
            <a:r>
              <a:rPr lang="en-US" sz="2000" b="0" i="0" dirty="0">
                <a:effectLst/>
                <a:latin typeface="Söhne"/>
              </a:rPr>
              <a:t>in an element's total width and height.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b="0" i="0" dirty="0"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Söhne"/>
              </a:rPr>
              <a:t>If you set </a:t>
            </a:r>
            <a:r>
              <a:rPr lang="en-US" sz="2000" b="1" i="0" dirty="0">
                <a:effectLst/>
                <a:latin typeface="Söhne"/>
              </a:rPr>
              <a:t>box-sizing: border-box</a:t>
            </a:r>
            <a:r>
              <a:rPr lang="en-US" sz="2000" b="0" i="0" dirty="0">
                <a:effectLst/>
                <a:latin typeface="Söhne"/>
              </a:rPr>
              <a:t>; on an element, </a:t>
            </a:r>
            <a:r>
              <a:rPr lang="en-US" sz="2000" b="1" i="0" dirty="0">
                <a:effectLst/>
                <a:latin typeface="Söhne"/>
              </a:rPr>
              <a:t>padding and border are included in the width and height: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6C1F20-CA89-BB8F-834B-6D55790FD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3E45B3-C266-218C-A3CC-91E6E78953B0}"/>
              </a:ext>
            </a:extLst>
          </p:cNvPr>
          <p:cNvSpPr txBox="1"/>
          <p:nvPr/>
        </p:nvSpPr>
        <p:spPr>
          <a:xfrm>
            <a:off x="636104" y="2457910"/>
            <a:ext cx="4545495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.div1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border-width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1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box-sizing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border-box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.div2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margin-top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inherit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1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box-sizing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border-box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7C4BC5-2191-9E68-2B9F-6983E247F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089" y="2472754"/>
            <a:ext cx="300990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94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6B109CC-34DA-0668-9EBC-88274F1851A9}"/>
              </a:ext>
            </a:extLst>
          </p:cNvPr>
          <p:cNvSpPr/>
          <p:nvPr/>
        </p:nvSpPr>
        <p:spPr>
          <a:xfrm>
            <a:off x="0" y="0"/>
            <a:ext cx="12192000" cy="4493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Border   Radius</a:t>
            </a:r>
            <a:endParaRPr lang="en-US" sz="2400" b="1" spc="-4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C39B19-EE94-843F-0AF8-1DF338155043}"/>
              </a:ext>
            </a:extLst>
          </p:cNvPr>
          <p:cNvSpPr txBox="1"/>
          <p:nvPr/>
        </p:nvSpPr>
        <p:spPr>
          <a:xfrm>
            <a:off x="162340" y="744256"/>
            <a:ext cx="11791121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Söhne"/>
              </a:rPr>
              <a:t>The CSS box model includes the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Söhne"/>
              </a:rPr>
              <a:t>border radius </a:t>
            </a:r>
            <a:r>
              <a:rPr lang="en-US" sz="2000" b="0" i="0" dirty="0">
                <a:effectLst/>
                <a:latin typeface="Söhne"/>
              </a:rPr>
              <a:t>property, which allows you to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Söhne"/>
              </a:rPr>
              <a:t>specify the curvature of the corners</a:t>
            </a:r>
            <a:r>
              <a:rPr lang="en-US" sz="2000" b="1" i="0" dirty="0">
                <a:effectLst/>
                <a:latin typeface="Söhne"/>
              </a:rPr>
              <a:t> of an element's border.</a:t>
            </a:r>
          </a:p>
          <a:p>
            <a:pPr algn="l"/>
            <a:endParaRPr lang="en-US" sz="2000" b="0" i="0" dirty="0"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dirty="0">
                <a:latin typeface="Söhne"/>
              </a:rPr>
              <a:t>S</a:t>
            </a:r>
            <a:r>
              <a:rPr lang="en-US" sz="2000" b="0" i="0" dirty="0">
                <a:effectLst/>
                <a:latin typeface="Söhne"/>
              </a:rPr>
              <a:t>pecify the value for this property in several ways, including: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Söhne"/>
              </a:rPr>
              <a:t>A </a:t>
            </a:r>
            <a:r>
              <a:rPr lang="en-US" sz="2000" b="1" i="0" dirty="0">
                <a:effectLst/>
                <a:latin typeface="Söhne"/>
              </a:rPr>
              <a:t>single value</a:t>
            </a:r>
            <a:r>
              <a:rPr lang="en-US" sz="2000" dirty="0">
                <a:latin typeface="Söhne"/>
              </a:rPr>
              <a:t> </a:t>
            </a:r>
            <a:r>
              <a:rPr lang="en-US" sz="2000" dirty="0">
                <a:latin typeface="Söhne"/>
                <a:sym typeface="Wingdings" panose="05000000000000000000" pitchFamily="2" charset="2"/>
              </a:rPr>
              <a:t> </a:t>
            </a:r>
            <a:r>
              <a:rPr lang="en-US" sz="2000" b="1" i="0" dirty="0">
                <a:effectLst/>
                <a:latin typeface="Söhne"/>
              </a:rPr>
              <a:t>sets the same radius for all four corners of the border.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Söhne"/>
              </a:rPr>
              <a:t>Two values</a:t>
            </a:r>
            <a:r>
              <a:rPr lang="en-US" sz="2000" dirty="0">
                <a:latin typeface="Söhne"/>
              </a:rPr>
              <a:t> </a:t>
            </a:r>
            <a:r>
              <a:rPr lang="en-US" sz="2000" dirty="0">
                <a:latin typeface="Söhne"/>
                <a:sym typeface="Wingdings" panose="05000000000000000000" pitchFamily="2" charset="2"/>
              </a:rPr>
              <a:t> </a:t>
            </a:r>
            <a:r>
              <a:rPr lang="en-US" sz="2000" b="0" i="0" dirty="0">
                <a:effectLst/>
                <a:latin typeface="Söhne"/>
              </a:rPr>
              <a:t>set different radii for the </a:t>
            </a:r>
            <a:r>
              <a:rPr lang="en-US" sz="2000" b="1" i="0" dirty="0">
                <a:effectLst/>
                <a:latin typeface="Söhne"/>
              </a:rPr>
              <a:t>top and bottom </a:t>
            </a:r>
            <a:r>
              <a:rPr lang="en-US" sz="2000" b="0" i="0" dirty="0">
                <a:effectLst/>
                <a:latin typeface="Söhne"/>
              </a:rPr>
              <a:t>corners and the </a:t>
            </a:r>
            <a:r>
              <a:rPr lang="en-US" sz="2000" b="1" i="0" dirty="0">
                <a:effectLst/>
                <a:latin typeface="Söhne"/>
              </a:rPr>
              <a:t>left and right </a:t>
            </a:r>
            <a:r>
              <a:rPr lang="en-US" sz="2000" b="0" i="0" dirty="0">
                <a:effectLst/>
                <a:latin typeface="Söhne"/>
              </a:rPr>
              <a:t>corners.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Söhne"/>
              </a:rPr>
              <a:t>Four values</a:t>
            </a:r>
            <a:r>
              <a:rPr lang="en-US" sz="2000" dirty="0">
                <a:latin typeface="Söhne"/>
              </a:rPr>
              <a:t> </a:t>
            </a:r>
            <a:r>
              <a:rPr lang="en-US" sz="2000" dirty="0">
                <a:latin typeface="Söhne"/>
                <a:sym typeface="Wingdings" panose="05000000000000000000" pitchFamily="2" charset="2"/>
              </a:rPr>
              <a:t> </a:t>
            </a:r>
            <a:r>
              <a:rPr lang="en-US" sz="2000" b="0" i="0" dirty="0">
                <a:effectLst/>
                <a:latin typeface="Söhne"/>
              </a:rPr>
              <a:t>set </a:t>
            </a:r>
            <a:r>
              <a:rPr lang="en-US" sz="2000" b="1" i="0" dirty="0">
                <a:effectLst/>
                <a:latin typeface="Söhne"/>
              </a:rPr>
              <a:t>different radii for each individual corner </a:t>
            </a:r>
            <a:r>
              <a:rPr lang="en-US" sz="2000" b="0" i="0" dirty="0">
                <a:effectLst/>
                <a:latin typeface="Söhne"/>
              </a:rPr>
              <a:t>of the border.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9E7E27-49A1-455C-1555-26C1ABC8A4C1}"/>
              </a:ext>
            </a:extLst>
          </p:cNvPr>
          <p:cNvSpPr txBox="1"/>
          <p:nvPr/>
        </p:nvSpPr>
        <p:spPr>
          <a:xfrm>
            <a:off x="238539" y="3217462"/>
            <a:ext cx="5261912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Söhne"/>
              </a:rPr>
              <a:t>SINGLE VALUE</a:t>
            </a:r>
            <a:endParaRPr lang="en-US" b="1" i="0" dirty="0">
              <a:effectLst/>
              <a:latin typeface="Söhne"/>
            </a:endParaRPr>
          </a:p>
          <a:p>
            <a:r>
              <a:rPr lang="en-US" b="0" i="0" dirty="0">
                <a:effectLst/>
                <a:latin typeface="Söhne"/>
              </a:rPr>
              <a:t>For example, to set a border radius of </a:t>
            </a:r>
            <a:r>
              <a:rPr lang="en-US" b="1" i="0" dirty="0">
                <a:effectLst/>
                <a:latin typeface="Söhne"/>
              </a:rPr>
              <a:t>10 pixels for all corners </a:t>
            </a:r>
            <a:r>
              <a:rPr lang="en-US" b="0" i="0" dirty="0">
                <a:effectLst/>
                <a:latin typeface="Söhne"/>
              </a:rPr>
              <a:t>of an element's border, you would use the following CSS code: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0DA724-5D0E-669F-C42E-A7B5C0BCF997}"/>
              </a:ext>
            </a:extLst>
          </p:cNvPr>
          <p:cNvSpPr txBox="1"/>
          <p:nvPr/>
        </p:nvSpPr>
        <p:spPr>
          <a:xfrm>
            <a:off x="211635" y="4442238"/>
            <a:ext cx="526191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border-radius: 10px;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999630-C551-F1B2-6063-8794E40528B6}"/>
              </a:ext>
            </a:extLst>
          </p:cNvPr>
          <p:cNvSpPr txBox="1"/>
          <p:nvPr/>
        </p:nvSpPr>
        <p:spPr>
          <a:xfrm>
            <a:off x="5579165" y="3231265"/>
            <a:ext cx="6096000" cy="11887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Söhne"/>
              </a:rPr>
              <a:t>TWO VALUES</a:t>
            </a:r>
            <a:endParaRPr lang="en-US" b="1" i="0" dirty="0">
              <a:effectLst/>
              <a:latin typeface="Söhne"/>
            </a:endParaRPr>
          </a:p>
          <a:p>
            <a:r>
              <a:rPr lang="en-US" b="0" i="0" dirty="0">
                <a:effectLst/>
                <a:latin typeface="Söhne"/>
              </a:rPr>
              <a:t>To set different radii for the </a:t>
            </a:r>
            <a:r>
              <a:rPr lang="en-US" b="1" i="0" dirty="0">
                <a:effectLst/>
                <a:latin typeface="Söhne"/>
              </a:rPr>
              <a:t>top and bottom corners</a:t>
            </a:r>
            <a:r>
              <a:rPr lang="en-US" b="0" i="0" dirty="0">
                <a:effectLst/>
                <a:latin typeface="Söhne"/>
              </a:rPr>
              <a:t>, and the </a:t>
            </a:r>
            <a:r>
              <a:rPr lang="en-US" b="1" i="0" dirty="0">
                <a:effectLst/>
                <a:latin typeface="Söhne"/>
              </a:rPr>
              <a:t>left and right corners</a:t>
            </a:r>
            <a:r>
              <a:rPr lang="en-US" b="0" i="0" dirty="0">
                <a:effectLst/>
                <a:latin typeface="Söhne"/>
              </a:rPr>
              <a:t>, you would use </a:t>
            </a:r>
            <a:r>
              <a:rPr lang="en-US" b="1" i="0" dirty="0">
                <a:effectLst/>
                <a:latin typeface="Söhne"/>
              </a:rPr>
              <a:t>two values </a:t>
            </a:r>
            <a:r>
              <a:rPr lang="en-US" b="0" i="0" dirty="0">
                <a:effectLst/>
                <a:latin typeface="Söhne"/>
              </a:rPr>
              <a:t>like this: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AD8C35-0D74-E9C4-6C3C-B04BDDF77566}"/>
              </a:ext>
            </a:extLst>
          </p:cNvPr>
          <p:cNvSpPr txBox="1"/>
          <p:nvPr/>
        </p:nvSpPr>
        <p:spPr>
          <a:xfrm>
            <a:off x="5579165" y="4546867"/>
            <a:ext cx="60960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border-radius: 10px 20px;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117824-AB9A-7D28-E1F4-6CA3C35C24C3}"/>
              </a:ext>
            </a:extLst>
          </p:cNvPr>
          <p:cNvSpPr txBox="1"/>
          <p:nvPr/>
        </p:nvSpPr>
        <p:spPr>
          <a:xfrm>
            <a:off x="3048000" y="5074063"/>
            <a:ext cx="6096000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Söhne"/>
              </a:rPr>
              <a:t>FOUR VALUES</a:t>
            </a:r>
            <a:endParaRPr lang="en-US" b="1" i="0" dirty="0">
              <a:effectLst/>
              <a:latin typeface="Söhne"/>
            </a:endParaRPr>
          </a:p>
          <a:p>
            <a:r>
              <a:rPr lang="en-US" b="0" i="0" dirty="0">
                <a:effectLst/>
                <a:latin typeface="Söhne"/>
              </a:rPr>
              <a:t>This would set a radius of </a:t>
            </a:r>
            <a:r>
              <a:rPr lang="en-US" b="0" i="0" dirty="0" smtClean="0">
                <a:effectLst/>
                <a:latin typeface="Söhne"/>
              </a:rPr>
              <a:t>4 different values </a:t>
            </a:r>
            <a:r>
              <a:rPr lang="en-US" b="0" i="0" dirty="0">
                <a:effectLst/>
                <a:latin typeface="Söhne"/>
              </a:rPr>
              <a:t>for the </a:t>
            </a:r>
            <a:r>
              <a:rPr lang="en-US" b="1" i="0" dirty="0" smtClean="0">
                <a:effectLst/>
                <a:latin typeface="Söhne"/>
              </a:rPr>
              <a:t>top-left, top-right, bottom-right </a:t>
            </a:r>
            <a:r>
              <a:rPr lang="en-US" b="1" i="0" dirty="0">
                <a:effectLst/>
                <a:latin typeface="Söhne"/>
              </a:rPr>
              <a:t>and </a:t>
            </a:r>
            <a:r>
              <a:rPr lang="en-US" b="1" i="0" dirty="0" smtClean="0">
                <a:effectLst/>
                <a:latin typeface="Söhne"/>
              </a:rPr>
              <a:t>bottom-left </a:t>
            </a:r>
            <a:r>
              <a:rPr lang="en-US" b="0" i="0" dirty="0" smtClean="0">
                <a:effectLst/>
                <a:latin typeface="Söhne"/>
              </a:rPr>
              <a:t>corners</a:t>
            </a:r>
            <a:r>
              <a:rPr lang="en-US" b="1" i="0" dirty="0" smtClean="0">
                <a:effectLst/>
                <a:latin typeface="Söhne"/>
              </a:rPr>
              <a:t>.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C3FF5D-1D8F-19FC-8EF1-28EF62B46F3F}"/>
              </a:ext>
            </a:extLst>
          </p:cNvPr>
          <p:cNvSpPr txBox="1"/>
          <p:nvPr/>
        </p:nvSpPr>
        <p:spPr>
          <a:xfrm>
            <a:off x="3048000" y="6320009"/>
            <a:ext cx="60960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border-radius: 10px 20px 30px 40px;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202EA8D-DBEE-B5AF-2E44-E543AE5034D4}"/>
              </a:ext>
            </a:extLst>
          </p:cNvPr>
          <p:cNvSpPr/>
          <p:nvPr/>
        </p:nvSpPr>
        <p:spPr>
          <a:xfrm>
            <a:off x="238539" y="4447679"/>
            <a:ext cx="5208104" cy="363891"/>
          </a:xfrm>
          <a:prstGeom prst="round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96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15C174-A4BC-29A1-7C25-4B0C98D5DA5D}"/>
              </a:ext>
            </a:extLst>
          </p:cNvPr>
          <p:cNvSpPr txBox="1"/>
          <p:nvPr/>
        </p:nvSpPr>
        <p:spPr>
          <a:xfrm>
            <a:off x="132522" y="252371"/>
            <a:ext cx="5963478" cy="59093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&lt;!– box model with border radius--&gt;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Border Radius Example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.box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lightblue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"box"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an example of an element with rounded corners.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BDCE05-83A4-CF9C-DD13-0CEB6C546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471" y="252371"/>
            <a:ext cx="5972791" cy="12848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03CD00-837C-D8A3-0433-181C6B5D39E1}"/>
              </a:ext>
            </a:extLst>
          </p:cNvPr>
          <p:cNvSpPr txBox="1"/>
          <p:nvPr/>
        </p:nvSpPr>
        <p:spPr>
          <a:xfrm>
            <a:off x="6171470" y="1457982"/>
            <a:ext cx="5972791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.box1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lightblue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/*top=10 bottom=30 left=10 right=30*/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ADF46F-94CA-0650-B42F-C82497ED7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697" y="3318567"/>
            <a:ext cx="6125304" cy="113347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E0B5748A-B461-79A8-ADBD-14C1C534D1C4}"/>
              </a:ext>
            </a:extLst>
          </p:cNvPr>
          <p:cNvSpPr/>
          <p:nvPr/>
        </p:nvSpPr>
        <p:spPr>
          <a:xfrm>
            <a:off x="5446643" y="636104"/>
            <a:ext cx="724827" cy="38431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23FDE53-D948-B58F-5B28-CCBEC7857191}"/>
              </a:ext>
            </a:extLst>
          </p:cNvPr>
          <p:cNvSpPr/>
          <p:nvPr/>
        </p:nvSpPr>
        <p:spPr>
          <a:xfrm>
            <a:off x="9130748" y="3000272"/>
            <a:ext cx="371061" cy="432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DE0F3C-332C-0602-A1BD-214E47883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6016776"/>
            <a:ext cx="6172200" cy="10572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B50272-6885-12BA-6027-4FD460FB0215}"/>
              </a:ext>
            </a:extLst>
          </p:cNvPr>
          <p:cNvSpPr txBox="1"/>
          <p:nvPr/>
        </p:nvSpPr>
        <p:spPr>
          <a:xfrm>
            <a:off x="6095999" y="4417919"/>
            <a:ext cx="6101227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.box3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lightblue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4D440C76-F373-0E60-5FE5-C5A9500D00A4}"/>
              </a:ext>
            </a:extLst>
          </p:cNvPr>
          <p:cNvSpPr/>
          <p:nvPr/>
        </p:nvSpPr>
        <p:spPr>
          <a:xfrm>
            <a:off x="9687340" y="5711687"/>
            <a:ext cx="278296" cy="5216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5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6B109CC-34DA-0668-9EBC-88274F1851A9}"/>
              </a:ext>
            </a:extLst>
          </p:cNvPr>
          <p:cNvSpPr/>
          <p:nvPr/>
        </p:nvSpPr>
        <p:spPr>
          <a:xfrm>
            <a:off x="318053" y="198438"/>
            <a:ext cx="11635408" cy="4493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79205" tIns="39603" rIns="79205" bIns="39603">
            <a:spAutoFit/>
          </a:bodyPr>
          <a:lstStyle/>
          <a:p>
            <a:pPr marL="11001" algn="ctr" eaLnBrk="1" fontAlgn="auto" hangingPunct="1">
              <a:spcBef>
                <a:spcPts val="784"/>
              </a:spcBef>
              <a:spcAft>
                <a:spcPts val="0"/>
              </a:spcAft>
              <a:tabLst>
                <a:tab pos="3639649" algn="l"/>
              </a:tabLst>
              <a:defRPr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Padding </a:t>
            </a:r>
            <a:endParaRPr lang="en-US" sz="2400" b="1" spc="-4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C39B19-EE94-843F-0AF8-1DF338155043}"/>
              </a:ext>
            </a:extLst>
          </p:cNvPr>
          <p:cNvSpPr txBox="1"/>
          <p:nvPr/>
        </p:nvSpPr>
        <p:spPr>
          <a:xfrm>
            <a:off x="162340" y="744256"/>
            <a:ext cx="11420059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Söhne"/>
              </a:rPr>
              <a:t>In CSS, the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Söhne"/>
              </a:rPr>
              <a:t>padding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 </a:t>
            </a:r>
            <a:r>
              <a:rPr lang="en-US" sz="2000" b="0" i="0" dirty="0">
                <a:effectLst/>
                <a:latin typeface="Söhne"/>
              </a:rPr>
              <a:t>property is used to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Söhne"/>
              </a:rPr>
              <a:t>add space between an element's content and its border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Söhne"/>
              </a:rPr>
              <a:t>. 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Söhne"/>
              </a:rPr>
              <a:t>The padding property can be </a:t>
            </a:r>
            <a:r>
              <a:rPr lang="en-US" sz="2000" b="1" i="0" dirty="0">
                <a:effectLst/>
                <a:latin typeface="Söhne"/>
              </a:rPr>
              <a:t>applied to any HTML element, including text, images, and containers.</a:t>
            </a:r>
          </a:p>
          <a:p>
            <a:pPr algn="l"/>
            <a:endParaRPr lang="en-US" sz="2000" b="0" i="0" dirty="0">
              <a:effectLst/>
              <a:latin typeface="Söhne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6C1F20-CA89-BB8F-834B-6D55790FD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53F6EC2-47E7-31F2-18AC-C74CBAEF7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BECCBA-58BE-5DFA-23DF-6F66F6EAC71C}"/>
              </a:ext>
            </a:extLst>
          </p:cNvPr>
          <p:cNvSpPr txBox="1"/>
          <p:nvPr/>
        </p:nvSpPr>
        <p:spPr>
          <a:xfrm>
            <a:off x="92365" y="1856426"/>
            <a:ext cx="660621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dirty="0">
                <a:effectLst/>
                <a:latin typeface="Söhne"/>
              </a:rPr>
              <a:t>The padding property can be set in several ways: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b="1" i="0" u="sng" dirty="0">
                <a:effectLst/>
                <a:latin typeface="Söhne"/>
              </a:rPr>
              <a:t>padding: value; </a:t>
            </a:r>
            <a:r>
              <a:rPr lang="en-US" sz="1800" b="0" i="0" dirty="0">
                <a:effectLst/>
                <a:latin typeface="Söhne"/>
              </a:rPr>
              <a:t>sets the </a:t>
            </a:r>
            <a:r>
              <a:rPr lang="en-US" sz="1800" b="1" i="0" dirty="0">
                <a:solidFill>
                  <a:srgbClr val="FF0000"/>
                </a:solidFill>
                <a:effectLst/>
                <a:latin typeface="Söhne"/>
              </a:rPr>
              <a:t>same padding value for all four sides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Söhne"/>
              </a:rPr>
              <a:t> </a:t>
            </a:r>
            <a:r>
              <a:rPr lang="en-US" sz="1800" b="0" i="0" dirty="0">
                <a:effectLst/>
                <a:latin typeface="Söhne"/>
              </a:rPr>
              <a:t>of the element. 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dirty="0">
              <a:latin typeface="Söhne"/>
            </a:endParaRPr>
          </a:p>
          <a:p>
            <a:pPr algn="l"/>
            <a:endParaRPr lang="en-US" sz="1800" b="0" i="0" dirty="0"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1800" b="0" i="0" dirty="0"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b="1" i="0" u="sng" dirty="0">
                <a:effectLst/>
                <a:latin typeface="Söhne"/>
              </a:rPr>
              <a:t>padding: vertical horizontal; </a:t>
            </a:r>
            <a:r>
              <a:rPr lang="en-US" sz="1800" b="0" i="0" dirty="0">
                <a:effectLst/>
                <a:latin typeface="Söhne"/>
              </a:rPr>
              <a:t>sets the </a:t>
            </a:r>
            <a:r>
              <a:rPr lang="en-US" sz="1800" b="1" i="0" dirty="0">
                <a:solidFill>
                  <a:srgbClr val="FF0000"/>
                </a:solidFill>
                <a:effectLst/>
                <a:latin typeface="Söhne"/>
              </a:rPr>
              <a:t>padding value for the top and bottom, and left and right sides </a:t>
            </a:r>
            <a:r>
              <a:rPr lang="en-US" sz="1800" b="0" i="0" dirty="0">
                <a:effectLst/>
                <a:latin typeface="Söhne"/>
              </a:rPr>
              <a:t>of the element separately. 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1800" b="1" i="0" dirty="0"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b="1" dirty="0"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1800" b="1" i="0" dirty="0"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b="1" dirty="0"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1800" b="1" i="0" dirty="0"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b="1" i="0" u="sng" dirty="0">
                <a:effectLst/>
                <a:latin typeface="Söhne"/>
              </a:rPr>
              <a:t>padding: top right bottom left</a:t>
            </a:r>
            <a:r>
              <a:rPr lang="en-US" sz="1800" b="1" i="0" dirty="0">
                <a:effectLst/>
                <a:latin typeface="Söhne"/>
              </a:rPr>
              <a:t>; </a:t>
            </a:r>
            <a:r>
              <a:rPr lang="en-US" sz="1800" b="0" i="0" dirty="0">
                <a:effectLst/>
                <a:latin typeface="Söhne"/>
              </a:rPr>
              <a:t>sets the padding value for each side of the element separately.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A731E0-E025-B06E-A99D-2439F38CB239}"/>
              </a:ext>
            </a:extLst>
          </p:cNvPr>
          <p:cNvSpPr txBox="1"/>
          <p:nvPr/>
        </p:nvSpPr>
        <p:spPr>
          <a:xfrm>
            <a:off x="6718451" y="1857844"/>
            <a:ext cx="547355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dirty="0">
                <a:latin typeface="Söhne"/>
              </a:rPr>
              <a:t>Ex.</a:t>
            </a:r>
          </a:p>
          <a:p>
            <a:pPr lvl="1"/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padding: 10px; </a:t>
            </a:r>
          </a:p>
          <a:p>
            <a:pPr lvl="1" algn="just"/>
            <a:r>
              <a:rPr lang="en-US" dirty="0">
                <a:latin typeface="Söhne"/>
                <a:sym typeface="Wingdings" panose="05000000000000000000" pitchFamily="2" charset="2"/>
              </a:rPr>
              <a:t></a:t>
            </a:r>
            <a:r>
              <a:rPr lang="en-US" b="0" i="0" dirty="0">
                <a:effectLst/>
                <a:latin typeface="Söhne"/>
              </a:rPr>
              <a:t> add </a:t>
            </a:r>
            <a:r>
              <a:rPr lang="en-US" b="1" i="0" dirty="0">
                <a:effectLst/>
                <a:latin typeface="Söhne"/>
              </a:rPr>
              <a:t>10</a:t>
            </a:r>
            <a:r>
              <a:rPr lang="en-US" b="0" i="0" dirty="0">
                <a:effectLst/>
                <a:latin typeface="Söhne"/>
              </a:rPr>
              <a:t> pixels of padding to the </a:t>
            </a:r>
            <a:r>
              <a:rPr lang="en-US" b="1" i="0" dirty="0">
                <a:effectLst/>
                <a:latin typeface="Söhne"/>
              </a:rPr>
              <a:t>top, bottom, left, and right </a:t>
            </a:r>
            <a:r>
              <a:rPr lang="en-US" b="0" i="0" dirty="0">
                <a:effectLst/>
                <a:latin typeface="Söhne"/>
              </a:rPr>
              <a:t>sides of the element.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F2EE4C-E3F7-3CD4-6778-E0C0AC120231}"/>
              </a:ext>
            </a:extLst>
          </p:cNvPr>
          <p:cNvSpPr txBox="1"/>
          <p:nvPr/>
        </p:nvSpPr>
        <p:spPr>
          <a:xfrm>
            <a:off x="6698575" y="3123429"/>
            <a:ext cx="5473550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dirty="0">
                <a:latin typeface="Söhne"/>
              </a:rPr>
              <a:t>Ex.</a:t>
            </a:r>
          </a:p>
          <a:p>
            <a:pPr lvl="1"/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padding: 10px 20px </a:t>
            </a:r>
          </a:p>
          <a:p>
            <a:pPr marL="742950" lvl="1" indent="-285750" algn="just">
              <a:buFont typeface="Wingdings" panose="05000000000000000000" pitchFamily="2" charset="2"/>
              <a:buChar char="à"/>
            </a:pPr>
            <a:r>
              <a:rPr lang="en-US" b="0" i="0" dirty="0">
                <a:effectLst/>
                <a:latin typeface="Söhne"/>
              </a:rPr>
              <a:t>add 10 pixels of padding to the </a:t>
            </a:r>
            <a:r>
              <a:rPr lang="en-US" b="1" i="0" dirty="0">
                <a:effectLst/>
                <a:latin typeface="Söhne"/>
              </a:rPr>
              <a:t>top and </a:t>
            </a:r>
            <a:r>
              <a:rPr lang="en-US" b="1" i="0" dirty="0" smtClean="0">
                <a:effectLst/>
                <a:latin typeface="Söhne"/>
              </a:rPr>
              <a:t>bottom</a:t>
            </a:r>
            <a:r>
              <a:rPr lang="en-US" b="0" i="0" dirty="0" smtClean="0">
                <a:effectLst/>
                <a:latin typeface="Söhne"/>
              </a:rPr>
              <a:t>, 20 </a:t>
            </a:r>
            <a:r>
              <a:rPr lang="en-US" b="0" i="0" dirty="0">
                <a:effectLst/>
                <a:latin typeface="Söhne"/>
              </a:rPr>
              <a:t>pixels of padding to the </a:t>
            </a:r>
            <a:r>
              <a:rPr lang="en-US" b="1" i="0" dirty="0">
                <a:effectLst/>
                <a:latin typeface="Söhne"/>
              </a:rPr>
              <a:t>left and right</a:t>
            </a:r>
            <a:r>
              <a:rPr lang="en-US" b="0" i="0" dirty="0">
                <a:effectLst/>
                <a:latin typeface="Söhne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79B5E0-2981-A1A1-74E7-5778C68AF02E}"/>
              </a:ext>
            </a:extLst>
          </p:cNvPr>
          <p:cNvSpPr txBox="1"/>
          <p:nvPr/>
        </p:nvSpPr>
        <p:spPr>
          <a:xfrm>
            <a:off x="6705202" y="4720318"/>
            <a:ext cx="5473550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dirty="0">
                <a:latin typeface="Söhne"/>
              </a:rPr>
              <a:t>Ex.</a:t>
            </a:r>
          </a:p>
          <a:p>
            <a:pPr lvl="1"/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padding: 10px 20px 30px 40px </a:t>
            </a:r>
          </a:p>
          <a:p>
            <a:pPr lvl="1"/>
            <a:r>
              <a:rPr lang="en-US" dirty="0">
                <a:latin typeface="Söhne"/>
                <a:sym typeface="Wingdings" panose="05000000000000000000" pitchFamily="2" charset="2"/>
              </a:rPr>
              <a:t></a:t>
            </a:r>
            <a:r>
              <a:rPr lang="en-US" b="0" i="0" dirty="0">
                <a:effectLst/>
                <a:latin typeface="Söhne"/>
              </a:rPr>
              <a:t>add 10 pixels of padding to the </a:t>
            </a:r>
            <a:r>
              <a:rPr lang="en-US" b="1" i="0" dirty="0">
                <a:effectLst/>
                <a:latin typeface="Söhne"/>
              </a:rPr>
              <a:t>top</a:t>
            </a:r>
            <a:r>
              <a:rPr lang="en-US" b="0" i="0" dirty="0">
                <a:effectLst/>
                <a:latin typeface="Söhne"/>
              </a:rPr>
              <a:t>, </a:t>
            </a:r>
          </a:p>
          <a:p>
            <a:pPr lvl="1"/>
            <a:r>
              <a:rPr lang="en-US" dirty="0">
                <a:latin typeface="Söhne"/>
              </a:rPr>
              <a:t>            </a:t>
            </a:r>
            <a:r>
              <a:rPr lang="en-US" b="0" i="0" dirty="0">
                <a:effectLst/>
                <a:latin typeface="Söhne"/>
              </a:rPr>
              <a:t>20 pixels of padding to the </a:t>
            </a:r>
            <a:r>
              <a:rPr lang="en-US" b="1" i="0" dirty="0">
                <a:effectLst/>
                <a:latin typeface="Söhne"/>
              </a:rPr>
              <a:t>right</a:t>
            </a:r>
            <a:r>
              <a:rPr lang="en-US" b="0" i="0" dirty="0">
                <a:effectLst/>
                <a:latin typeface="Söhne"/>
              </a:rPr>
              <a:t>, </a:t>
            </a:r>
          </a:p>
          <a:p>
            <a:pPr lvl="1"/>
            <a:r>
              <a:rPr lang="en-US" dirty="0">
                <a:latin typeface="Söhne"/>
              </a:rPr>
              <a:t>            </a:t>
            </a:r>
            <a:r>
              <a:rPr lang="en-US" b="0" i="0" dirty="0">
                <a:effectLst/>
                <a:latin typeface="Söhne"/>
              </a:rPr>
              <a:t>30 pixels of padding to the </a:t>
            </a:r>
            <a:r>
              <a:rPr lang="en-US" b="1" i="0" dirty="0">
                <a:effectLst/>
                <a:latin typeface="Söhne"/>
              </a:rPr>
              <a:t>bottom</a:t>
            </a:r>
            <a:r>
              <a:rPr lang="en-US" b="0" i="0" dirty="0">
                <a:effectLst/>
                <a:latin typeface="Söhne"/>
              </a:rPr>
              <a:t> </a:t>
            </a:r>
          </a:p>
          <a:p>
            <a:pPr lvl="1"/>
            <a:r>
              <a:rPr lang="en-US" dirty="0">
                <a:latin typeface="Söhne"/>
              </a:rPr>
              <a:t>            </a:t>
            </a:r>
            <a:r>
              <a:rPr lang="en-US" b="0" i="0" dirty="0">
                <a:effectLst/>
                <a:latin typeface="Söhne"/>
              </a:rPr>
              <a:t>40 pixels of padding to the </a:t>
            </a:r>
            <a:r>
              <a:rPr lang="en-US" b="1" i="0" dirty="0">
                <a:effectLst/>
                <a:latin typeface="Söhne"/>
              </a:rPr>
              <a:t>left</a:t>
            </a:r>
          </a:p>
        </p:txBody>
      </p:sp>
    </p:spTree>
    <p:extLst>
      <p:ext uri="{BB962C8B-B14F-4D97-AF65-F5344CB8AC3E}">
        <p14:creationId xmlns:p14="http://schemas.microsoft.com/office/powerpoint/2010/main" val="127045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15C174-A4BC-29A1-7C25-4B0C98D5DA5D}"/>
              </a:ext>
            </a:extLst>
          </p:cNvPr>
          <p:cNvSpPr txBox="1"/>
          <p:nvPr/>
        </p:nvSpPr>
        <p:spPr>
          <a:xfrm>
            <a:off x="132522" y="252371"/>
            <a:ext cx="5963478" cy="59093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box model with padding--&gt;</a:t>
            </a:r>
            <a:endParaRPr lang="en-US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.box3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lightblue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padding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20px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"box3"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padding 20px for all sides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i.e. top, bottom, left and right</a:t>
            </a: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03CD00-837C-D8A3-0433-181C6B5D39E1}"/>
              </a:ext>
            </a:extLst>
          </p:cNvPr>
          <p:cNvSpPr txBox="1"/>
          <p:nvPr/>
        </p:nvSpPr>
        <p:spPr>
          <a:xfrm>
            <a:off x="6171470" y="1457982"/>
            <a:ext cx="5972791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.box3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lightblue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padding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10px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20px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0B5748A-B461-79A8-ADBD-14C1C534D1C4}"/>
              </a:ext>
            </a:extLst>
          </p:cNvPr>
          <p:cNvSpPr/>
          <p:nvPr/>
        </p:nvSpPr>
        <p:spPr>
          <a:xfrm>
            <a:off x="5446643" y="636104"/>
            <a:ext cx="724827" cy="38431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23FDE53-D948-B58F-5B28-CCBEC7857191}"/>
              </a:ext>
            </a:extLst>
          </p:cNvPr>
          <p:cNvSpPr/>
          <p:nvPr/>
        </p:nvSpPr>
        <p:spPr>
          <a:xfrm>
            <a:off x="9130748" y="3000272"/>
            <a:ext cx="371061" cy="432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B50272-6885-12BA-6027-4FD460FB0215}"/>
              </a:ext>
            </a:extLst>
          </p:cNvPr>
          <p:cNvSpPr txBox="1"/>
          <p:nvPr/>
        </p:nvSpPr>
        <p:spPr>
          <a:xfrm>
            <a:off x="6095999" y="4338407"/>
            <a:ext cx="6101227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.box3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lightblue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padding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10px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20px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30px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40px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CB30EA-25DB-D761-7698-C02FED896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471" y="472375"/>
            <a:ext cx="6020530" cy="6838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E0E30F-F196-A74C-76EC-69E41A3B5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773" y="3573912"/>
            <a:ext cx="6101227" cy="6477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06A7EDC-9CFC-A1B5-1006-57C3E5297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486" y="5822361"/>
            <a:ext cx="6200775" cy="1035639"/>
          </a:xfrm>
          <a:prstGeom prst="rect">
            <a:avLst/>
          </a:prstGeom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4D440C76-F373-0E60-5FE5-C5A9500D00A4}"/>
              </a:ext>
            </a:extLst>
          </p:cNvPr>
          <p:cNvSpPr/>
          <p:nvPr/>
        </p:nvSpPr>
        <p:spPr>
          <a:xfrm>
            <a:off x="9687340" y="5711687"/>
            <a:ext cx="278296" cy="5216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1720</Words>
  <Application>Microsoft Office PowerPoint</Application>
  <PresentationFormat>Widescreen</PresentationFormat>
  <Paragraphs>455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Segoe UI</vt:lpstr>
      <vt:lpstr>Söhne</vt:lpstr>
      <vt:lpstr>Söhne Mono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naveench</dc:creator>
  <cp:lastModifiedBy>Aneja</cp:lastModifiedBy>
  <cp:revision>80</cp:revision>
  <dcterms:created xsi:type="dcterms:W3CDTF">2023-04-11T16:18:31Z</dcterms:created>
  <dcterms:modified xsi:type="dcterms:W3CDTF">2023-09-07T04:44:42Z</dcterms:modified>
</cp:coreProperties>
</file>