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82" d="100"/>
          <a:sy n="82" d="100"/>
        </p:scale>
        <p:origin x="5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7B5C-99C8-9197-24D1-0513E496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/>
              <a:t>Customer Experience Analysis of Luxury Watch Brand Stores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5C2DB-CE8A-CE82-4884-E7114F698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6883"/>
            <a:ext cx="9144000" cy="2160917"/>
          </a:xfrm>
        </p:spPr>
        <p:txBody>
          <a:bodyPr>
            <a:normAutofit fontScale="70000" lnSpcReduction="20000"/>
          </a:bodyPr>
          <a:lstStyle/>
          <a:p>
            <a:r>
              <a:rPr lang="en-IN" sz="3100" dirty="0"/>
              <a:t>A Focus on Customer Satisfaction &amp; Improvement Opportunities</a:t>
            </a:r>
          </a:p>
          <a:p>
            <a:endParaRPr lang="en-IN" dirty="0"/>
          </a:p>
          <a:p>
            <a:r>
              <a:rPr lang="en-IN" sz="2000" dirty="0"/>
              <a:t>Presented By:</a:t>
            </a:r>
          </a:p>
          <a:p>
            <a:r>
              <a:rPr lang="en-IN" sz="2000" dirty="0"/>
              <a:t>Pankaj Padekar</a:t>
            </a:r>
          </a:p>
          <a:p>
            <a:endParaRPr lang="en-IN" sz="2000" dirty="0"/>
          </a:p>
          <a:p>
            <a:r>
              <a:rPr lang="en-IN" sz="2000" dirty="0"/>
              <a:t>Date:</a:t>
            </a:r>
          </a:p>
          <a:p>
            <a:r>
              <a:rPr lang="en-IN" sz="2000" dirty="0"/>
              <a:t>29/10/2024</a:t>
            </a:r>
          </a:p>
        </p:txBody>
      </p:sp>
    </p:spTree>
    <p:extLst>
      <p:ext uri="{BB962C8B-B14F-4D97-AF65-F5344CB8AC3E}">
        <p14:creationId xmlns:p14="http://schemas.microsoft.com/office/powerpoint/2010/main" val="1263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4C92-FB19-D90F-0165-F526C3B7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B49F-50E9-006A-8479-D0F7FEEE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Key Takeaways:</a:t>
            </a:r>
            <a:endParaRPr lang="en-US" sz="2200" dirty="0"/>
          </a:p>
          <a:p>
            <a:pPr lvl="1"/>
            <a:r>
              <a:rPr lang="en-US" sz="1400" b="1" dirty="0"/>
              <a:t>Customer Satisfaction</a:t>
            </a:r>
            <a:r>
              <a:rPr lang="en-US" sz="1400" dirty="0"/>
              <a:t>: 74% of customers are happy with Brand flagship stores compared to 55% with authorized mall stores.</a:t>
            </a:r>
          </a:p>
          <a:p>
            <a:pPr lvl="1"/>
            <a:r>
              <a:rPr lang="en-US" sz="1400" b="1" dirty="0"/>
              <a:t>High Performance</a:t>
            </a:r>
            <a:r>
              <a:rPr lang="en-US" sz="1400" dirty="0"/>
              <a:t>: Top-rated stores excel in customer service and product availability.</a:t>
            </a:r>
          </a:p>
          <a:p>
            <a:pPr lvl="1"/>
            <a:r>
              <a:rPr lang="en-US" sz="1400" b="1" dirty="0"/>
              <a:t>Improvement Opportunities</a:t>
            </a:r>
            <a:r>
              <a:rPr lang="en-US" sz="1400" dirty="0"/>
              <a:t>: Address low exterior and in-store experience ratings for underperforming stores.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2200" b="1" dirty="0"/>
              <a:t>Action Items:</a:t>
            </a:r>
            <a:endParaRPr lang="en-US" sz="2200" dirty="0"/>
          </a:p>
          <a:p>
            <a:pPr lvl="1"/>
            <a:r>
              <a:rPr lang="en-US" sz="1400" b="1" dirty="0"/>
              <a:t>Implement Recommendations</a:t>
            </a:r>
            <a:r>
              <a:rPr lang="en-US" sz="1400" dirty="0"/>
              <a:t>: Focus on enhancing customer engagement, loyalty programs, and staff training.</a:t>
            </a:r>
          </a:p>
          <a:p>
            <a:pPr lvl="1"/>
            <a:r>
              <a:rPr lang="en-US" sz="1400" b="1" dirty="0"/>
              <a:t>Monitor Feedback</a:t>
            </a:r>
            <a:r>
              <a:rPr lang="en-US" sz="1400" dirty="0"/>
              <a:t>: Regularly gather and analyze customer feedback to continuously refine strategies.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 algn="ctr">
              <a:buNone/>
            </a:pPr>
            <a:r>
              <a:rPr lang="en-US" sz="4400" dirty="0"/>
              <a:t>Thank You!</a:t>
            </a:r>
          </a:p>
          <a:p>
            <a:pPr marL="457200" lvl="1" indent="0" algn="ctr">
              <a:buNone/>
            </a:pPr>
            <a:endParaRPr lang="en-US" sz="4400" dirty="0"/>
          </a:p>
          <a:p>
            <a:pPr marL="0" indent="0">
              <a:buNone/>
            </a:pPr>
            <a:r>
              <a:rPr lang="en-IN" sz="1200" dirty="0"/>
              <a:t>Pankaj Padekar</a:t>
            </a:r>
          </a:p>
          <a:p>
            <a:pPr marL="0" indent="0">
              <a:buNone/>
            </a:pPr>
            <a:r>
              <a:rPr lang="en-IN" sz="1200" dirty="0"/>
              <a:t>padekarpankaj@gmail.com</a:t>
            </a:r>
          </a:p>
        </p:txBody>
      </p:sp>
    </p:spTree>
    <p:extLst>
      <p:ext uri="{BB962C8B-B14F-4D97-AF65-F5344CB8AC3E}">
        <p14:creationId xmlns:p14="http://schemas.microsoft.com/office/powerpoint/2010/main" val="278608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95861-7C99-3C94-BC68-5EF6F03C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1" y="327048"/>
            <a:ext cx="11793758" cy="60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3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A22A-0F96-610A-83D1-B85A00C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71"/>
            <a:ext cx="10515600" cy="661418"/>
          </a:xfrm>
        </p:spPr>
        <p:txBody>
          <a:bodyPr>
            <a:normAutofit/>
          </a:bodyPr>
          <a:lstStyle/>
          <a:p>
            <a:r>
              <a:rPr lang="en-IN" sz="2800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AD74-C571-ABE9-D6D5-557F0413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2" y="974784"/>
            <a:ext cx="8027594" cy="4724051"/>
          </a:xfrm>
        </p:spPr>
        <p:txBody>
          <a:bodyPr wrap="square" spcCol="0">
            <a:noAutofit/>
          </a:bodyPr>
          <a:lstStyle/>
          <a:p>
            <a:r>
              <a:rPr lang="en-US" sz="1400" dirty="0"/>
              <a:t>Top 5 Customer Satisfaction Location</a:t>
            </a:r>
            <a:r>
              <a:rPr lang="en-IN" sz="1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b="1" dirty="0"/>
              <a:t>Dubai Main Store</a:t>
            </a:r>
            <a:r>
              <a:rPr lang="en-US" sz="1400" dirty="0"/>
              <a:t>: 90 - Highest satisfaction, indicating strong customer experiences and engagement.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b="1" dirty="0"/>
              <a:t>Madrid Mall</a:t>
            </a:r>
            <a:r>
              <a:rPr lang="en-US" sz="1400" dirty="0"/>
              <a:t>: 85 - High levels of satisfaction, suggesting effective service and product offerings.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b="1" dirty="0"/>
              <a:t>Paris Main Store</a:t>
            </a:r>
            <a:r>
              <a:rPr lang="en-US" sz="1400" dirty="0"/>
              <a:t>: 85 - Positive feedback, reflecting brand prestige and customer loyalty.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b="1" dirty="0"/>
              <a:t>Buenos Aires (BA) Mall</a:t>
            </a:r>
            <a:r>
              <a:rPr lang="en-US" sz="1400" dirty="0"/>
              <a:t>: 80 - Solid satisfaction levels, possibly due to personalized service.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b="1" dirty="0"/>
              <a:t>Berlin Store</a:t>
            </a:r>
            <a:r>
              <a:rPr lang="en-US" sz="1400" dirty="0"/>
              <a:t>: 80 - Good customer feedback, indicating strong performance in meeting customer expectations.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Bottom 5 Customer Satisfaction Location</a:t>
            </a:r>
            <a:r>
              <a:rPr lang="en-IN" sz="14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400" b="1" dirty="0"/>
              <a:t>Sydney Mall</a:t>
            </a:r>
            <a:r>
              <a:rPr lang="en-US" sz="1400" dirty="0"/>
              <a:t>: 25 - Lowest satisfaction, highlighting potential areas for improvement in service and product offerings.</a:t>
            </a:r>
          </a:p>
          <a:p>
            <a:pPr lvl="1">
              <a:buFont typeface="+mj-lt"/>
              <a:buAutoNum type="arabicPeriod"/>
            </a:pPr>
            <a:r>
              <a:rPr lang="en-US" sz="1400" b="1" dirty="0"/>
              <a:t>Tokyo Store</a:t>
            </a:r>
            <a:r>
              <a:rPr lang="en-US" sz="1400" dirty="0"/>
              <a:t>: Low satisfaction, suggesting a disconnect between customer expectations and actual experience.</a:t>
            </a:r>
          </a:p>
          <a:p>
            <a:pPr lvl="1">
              <a:buFont typeface="+mj-lt"/>
              <a:buAutoNum type="arabicPeriod"/>
            </a:pPr>
            <a:r>
              <a:rPr lang="en-US" sz="1400" b="1" dirty="0"/>
              <a:t>Shanghai Store</a:t>
            </a:r>
            <a:r>
              <a:rPr lang="en-US" sz="1400" dirty="0"/>
              <a:t>: Poor feedback, indicating the need for immediate changes to enhance customer experience.</a:t>
            </a:r>
          </a:p>
          <a:p>
            <a:pPr lvl="1">
              <a:buFont typeface="+mj-lt"/>
              <a:buAutoNum type="arabicPeriod"/>
            </a:pPr>
            <a:r>
              <a:rPr lang="en-US" sz="1400" b="1" dirty="0"/>
              <a:t>Rio de Janeiro (MX) Store</a:t>
            </a:r>
            <a:r>
              <a:rPr lang="en-US" sz="1400" dirty="0"/>
              <a:t>: Below-average satisfaction, pointing to possible service or product issues.</a:t>
            </a:r>
          </a:p>
          <a:p>
            <a:pPr lvl="1">
              <a:buFont typeface="+mj-lt"/>
              <a:buAutoNum type="arabicPeriod"/>
            </a:pPr>
            <a:r>
              <a:rPr lang="en-US" sz="1400" b="1" dirty="0"/>
              <a:t>London Store</a:t>
            </a:r>
            <a:r>
              <a:rPr lang="en-US" sz="1400" dirty="0"/>
              <a:t>: Low scores, suggesting the need for a strategic review of customer engagement strategies.</a:t>
            </a:r>
            <a:endParaRPr lang="en-IN" sz="14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C2CB8-54D9-FE93-FBE5-66235085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85" y="3429000"/>
            <a:ext cx="3188929" cy="2083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8D191-237A-9BBD-5F64-EC84E76F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585" y="974784"/>
            <a:ext cx="3188929" cy="2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B7C9-2C26-CEC6-08ED-227378B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/>
          <a:p>
            <a:r>
              <a:rPr lang="en-IN" sz="2800" b="1" dirty="0"/>
              <a:t>Evaluation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F30D-7714-EBAF-E1AD-A6166A49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7313"/>
            <a:ext cx="7604302" cy="5029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b="1" dirty="0"/>
              <a:t>Score Range:</a:t>
            </a:r>
            <a:r>
              <a:rPr lang="en-US" sz="1200" dirty="0"/>
              <a:t> The scores average range from 30 to 85, indicating variability in store performance.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b="1" dirty="0"/>
              <a:t>High Performers:</a:t>
            </a:r>
            <a:r>
              <a:rPr lang="en-US" sz="1200" dirty="0"/>
              <a:t> Highlight stores with scores above 80 as top-performing. As we can see Dubai has highest evaluation score followed by Madrid mall and Paris main store.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b="1" dirty="0"/>
              <a:t>Low Performers:</a:t>
            </a:r>
            <a:r>
              <a:rPr lang="en-US" sz="1200" dirty="0"/>
              <a:t> Identify stores with scores below 50 as areas needing improvement. Tokyo Mall has the lowest evaluation score. Sydney mall and Shanghai mall got average evaluation score.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400" b="1" dirty="0"/>
              <a:t>What Top 5 Stores Are Doing Well: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Customer Service Excellence</a:t>
            </a:r>
            <a:r>
              <a:rPr lang="en-US" sz="1200" dirty="0"/>
              <a:t>: Stores with high evaluation scores likely excel in personalized customer service, meeting and exceeding customer expectations.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Quality Assurance</a:t>
            </a:r>
            <a:r>
              <a:rPr lang="en-US" sz="1200" dirty="0"/>
              <a:t>: High-scoring stores might be consistent in delivering premium product quality and ensuring a luxury experience.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Efficient Operations</a:t>
            </a:r>
            <a:r>
              <a:rPr lang="en-US" sz="1200" dirty="0"/>
              <a:t>: These stores could have well-organized management and seamless in-store experiences, leading to higher customer satisfaction.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400" b="1" dirty="0"/>
              <a:t>Improvement Strategies for Low-Rating Stores: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Focus on Staff Training</a:t>
            </a:r>
            <a:r>
              <a:rPr lang="en-US" sz="1200" dirty="0"/>
              <a:t>: Enhance staff skills to improve communication and customer service interactions.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Feedback Mechanism</a:t>
            </a:r>
            <a:r>
              <a:rPr lang="en-US" sz="1200" dirty="0"/>
              <a:t>: Establish channels to gather customer feedback and address concerns promptly.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Store Layout &amp; Ambience</a:t>
            </a:r>
            <a:r>
              <a:rPr lang="en-US" sz="1200" dirty="0"/>
              <a:t>: Review store layout, ambiance, and product displays to provide a more immersive luxury shopping experience.</a:t>
            </a:r>
          </a:p>
          <a:p>
            <a:pPr marL="0" indent="0">
              <a:buNone/>
            </a:pPr>
            <a:endParaRPr lang="en-US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FFEA1-79B7-8C4C-6211-9F0BAD0D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502" y="1242707"/>
            <a:ext cx="3467584" cy="49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535-2D77-D6C2-C8DC-3A27B72C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>
            <a:normAutofit/>
          </a:bodyPr>
          <a:lstStyle/>
          <a:p>
            <a:r>
              <a:rPr lang="en-US" sz="2800" b="1" dirty="0"/>
              <a:t>Customer Satisfaction and Loyalty Program: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9EB0-3B47-15FB-0133-062171CE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8012502" cy="4995144"/>
          </a:xfrm>
        </p:spPr>
        <p:txBody>
          <a:bodyPr/>
          <a:lstStyle/>
          <a:p>
            <a:r>
              <a:rPr lang="en-US" sz="1400" b="1" dirty="0"/>
              <a:t>Customer Preference for Flagship Stores</a:t>
            </a:r>
            <a:r>
              <a:rPr lang="en-US" sz="14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Higher Satisfaction Levels</a:t>
            </a:r>
            <a:r>
              <a:rPr lang="en-US" sz="1200" dirty="0"/>
              <a:t>: </a:t>
            </a:r>
            <a:r>
              <a:rPr lang="en-US" sz="1200" b="1" dirty="0"/>
              <a:t>74%</a:t>
            </a:r>
            <a:r>
              <a:rPr lang="en-US" sz="1200" dirty="0"/>
              <a:t> of customers are happy with the Brand flagship store, compared to only </a:t>
            </a:r>
            <a:r>
              <a:rPr lang="en-US" sz="1200" b="1" dirty="0"/>
              <a:t>55%</a:t>
            </a:r>
            <a:r>
              <a:rPr lang="en-US" sz="1200" dirty="0"/>
              <a:t> at authorized mall stores.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Enhanced Experience</a:t>
            </a:r>
            <a:r>
              <a:rPr lang="en-US" sz="1200" dirty="0"/>
              <a:t>: Flagship stores offer a premium shopping experience and exclusive product collections, driving a higher satisfaction rate.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Personalized Service</a:t>
            </a:r>
            <a:r>
              <a:rPr lang="en-US" sz="1200" dirty="0"/>
              <a:t>: Experienced staff at flagship stores likely provide more personalized attention, contributing to the higher satisfaction rate.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400" b="1" dirty="0"/>
              <a:t>Loyalty Membership Preferences</a:t>
            </a:r>
            <a:r>
              <a:rPr lang="en-US" sz="14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Membership Trends</a:t>
            </a:r>
            <a:r>
              <a:rPr lang="en-US" sz="1200" dirty="0"/>
              <a:t>: Out of 30 stores, </a:t>
            </a:r>
            <a:r>
              <a:rPr lang="en-US" sz="1200" b="1" dirty="0"/>
              <a:t>9 stores</a:t>
            </a:r>
            <a:r>
              <a:rPr lang="en-US" sz="1200" dirty="0"/>
              <a:t> customers do not prefer loyalty program membership, while customers at the remaining </a:t>
            </a:r>
            <a:r>
              <a:rPr lang="en-US" sz="1200" b="1" dirty="0"/>
              <a:t>21 stores</a:t>
            </a:r>
            <a:r>
              <a:rPr lang="en-US" sz="1200" dirty="0"/>
              <a:t> have opted in.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Value-Added Benefits</a:t>
            </a:r>
            <a:r>
              <a:rPr lang="en-US" sz="1200" dirty="0"/>
              <a:t>: Offer exclusive discounts, early access to new collections, and personalized services to encourage loyalty program sign-ups.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Seamless Enrollment</a:t>
            </a:r>
            <a:r>
              <a:rPr lang="en-US" sz="1200" dirty="0"/>
              <a:t>: Simplify the membership registration process both online and in-store, and communicate the benefits clearly to customers.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Exterior Advertising</a:t>
            </a:r>
            <a:r>
              <a:rPr lang="en-US" sz="1200" dirty="0"/>
              <a:t>: Display loyalty membership ads at the exterior of stores to capture the attention of passersby and highlight membership benefits to all potential customers.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Targeted Promotions</a:t>
            </a:r>
            <a:r>
              <a:rPr lang="en-US" sz="1200" dirty="0"/>
              <a:t>: Focus on creating marketing campaigns to communicate the benefits of membership to customers in stores with low membership adoption.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021BB-447F-8B29-315D-FB03144D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06" y="1225711"/>
            <a:ext cx="2295845" cy="19528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4E0ECF-9B18-03EB-9622-083541E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263" y="3364250"/>
            <a:ext cx="2362530" cy="21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63E-FE01-4455-3CDA-D1D80B21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294" y="365126"/>
            <a:ext cx="7273506" cy="575154"/>
          </a:xfrm>
        </p:spPr>
        <p:txBody>
          <a:bodyPr>
            <a:normAutofit/>
          </a:bodyPr>
          <a:lstStyle/>
          <a:p>
            <a:r>
              <a:rPr lang="en-US" sz="2800" b="1" dirty="0"/>
              <a:t>Overall Store Experience: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43A8-BF9D-BAD1-DED9-0BE0790D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84" y="940280"/>
            <a:ext cx="7178615" cy="523668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Customer Ratings Overview</a:t>
            </a:r>
            <a:r>
              <a:rPr lang="en-US" sz="1400" dirty="0"/>
              <a:t>:</a:t>
            </a:r>
          </a:p>
          <a:p>
            <a:pPr lvl="1"/>
            <a:r>
              <a:rPr lang="en-US" sz="1200" b="1" dirty="0"/>
              <a:t>Exterior Experience</a:t>
            </a:r>
            <a:r>
              <a:rPr lang="en-US" sz="1200" dirty="0"/>
              <a:t>: Highest rating of </a:t>
            </a:r>
            <a:r>
              <a:rPr lang="en-US" sz="1200" b="1" dirty="0"/>
              <a:t>90/100</a:t>
            </a:r>
            <a:r>
              <a:rPr lang="en-US" sz="1200" dirty="0"/>
              <a:t> for some stores versus a low of </a:t>
            </a:r>
            <a:r>
              <a:rPr lang="en-US" sz="1200" b="1" dirty="0"/>
              <a:t>25</a:t>
            </a:r>
            <a:r>
              <a:rPr lang="en-US" sz="1200" dirty="0"/>
              <a:t> indicates a significant gap in the appeal of store exteriors.</a:t>
            </a:r>
          </a:p>
          <a:p>
            <a:pPr lvl="1"/>
            <a:r>
              <a:rPr lang="en-US" sz="1200" b="1" dirty="0"/>
              <a:t>In-Store Experience</a:t>
            </a:r>
            <a:r>
              <a:rPr lang="en-US" sz="1200" dirty="0"/>
              <a:t>: High rating of </a:t>
            </a:r>
            <a:r>
              <a:rPr lang="en-US" sz="1200" b="1" dirty="0"/>
              <a:t>85</a:t>
            </a:r>
            <a:r>
              <a:rPr lang="en-US" sz="1200" dirty="0"/>
              <a:t> compared to a low of </a:t>
            </a:r>
            <a:r>
              <a:rPr lang="en-US" sz="1200" b="1" dirty="0"/>
              <a:t>45</a:t>
            </a:r>
            <a:r>
              <a:rPr lang="en-US" sz="1200" dirty="0"/>
              <a:t> shows a disparity in the ambiance, service, and organization inside stores.</a:t>
            </a:r>
          </a:p>
          <a:p>
            <a:pPr lvl="1"/>
            <a:r>
              <a:rPr lang="en-US" sz="1200" b="1" dirty="0"/>
              <a:t>Closing the Sale</a:t>
            </a:r>
            <a:r>
              <a:rPr lang="en-US" sz="1200" dirty="0"/>
              <a:t>: Madrid Mall leads with a closing rating of </a:t>
            </a:r>
            <a:r>
              <a:rPr lang="en-US" sz="1200" b="1" dirty="0"/>
              <a:t>83</a:t>
            </a:r>
            <a:r>
              <a:rPr lang="en-US" sz="1200" dirty="0"/>
              <a:t>, while Tokyo has the lowest at </a:t>
            </a:r>
            <a:r>
              <a:rPr lang="en-US" sz="1200" b="1" dirty="0"/>
              <a:t>37</a:t>
            </a:r>
            <a:r>
              <a:rPr lang="en-US" sz="1200" dirty="0"/>
              <a:t>.</a:t>
            </a:r>
          </a:p>
          <a:p>
            <a:pPr lvl="1"/>
            <a:r>
              <a:rPr lang="en-US" sz="1200" b="1" dirty="0"/>
              <a:t>Overall Customer Rating</a:t>
            </a:r>
            <a:r>
              <a:rPr lang="en-US" sz="1200" dirty="0"/>
              <a:t>: Out of 5, some customers are neutral with a rating of </a:t>
            </a:r>
            <a:r>
              <a:rPr lang="en-US" sz="1200" b="1" dirty="0"/>
              <a:t>3</a:t>
            </a:r>
            <a:r>
              <a:rPr lang="en-US" sz="1200" dirty="0"/>
              <a:t>, satisfied with </a:t>
            </a:r>
            <a:r>
              <a:rPr lang="en-US" sz="1200" b="1" dirty="0"/>
              <a:t>4</a:t>
            </a:r>
            <a:r>
              <a:rPr lang="en-US" sz="1200" dirty="0"/>
              <a:t>, and dissatisfied with </a:t>
            </a:r>
            <a:r>
              <a:rPr lang="en-US" sz="1200" b="1" dirty="0"/>
              <a:t>2</a:t>
            </a:r>
            <a:r>
              <a:rPr lang="en-US" sz="1200" dirty="0"/>
              <a:t>.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400" b="1" dirty="0"/>
              <a:t>Recommendations for Improvement:</a:t>
            </a:r>
          </a:p>
          <a:p>
            <a:pPr lvl="1">
              <a:buFont typeface="+mj-lt"/>
              <a:buAutoNum type="arabicPeriod"/>
            </a:pPr>
            <a:r>
              <a:rPr lang="en-US" sz="1300" b="1" dirty="0"/>
              <a:t>Enhancing Store Exterior</a:t>
            </a:r>
            <a:r>
              <a:rPr lang="en-US" sz="1300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300" b="1" dirty="0"/>
              <a:t>Visual Appeal &amp; Branding</a:t>
            </a:r>
            <a:r>
              <a:rPr lang="en-US" sz="1300" dirty="0"/>
              <a:t>: Update store exteriors with attractive signage, well-lit entrances, and brand-consistent design to create a luxury feel.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300" b="1" dirty="0"/>
              <a:t>Loyalty Membership Ads</a:t>
            </a:r>
            <a:r>
              <a:rPr lang="en-US" sz="1300" dirty="0"/>
              <a:t>: Promote loyalty benefits by displaying visually appealing ads on store exteriors to attract attention and encourage membership.</a:t>
            </a:r>
          </a:p>
          <a:p>
            <a:pPr lvl="1">
              <a:buFont typeface="+mj-lt"/>
              <a:buAutoNum type="arabicPeriod"/>
            </a:pPr>
            <a:r>
              <a:rPr lang="en-US" sz="1300" b="1" dirty="0"/>
              <a:t>Improving In-Store Experience</a:t>
            </a:r>
            <a:r>
              <a:rPr lang="en-US" sz="1300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300" b="1" dirty="0"/>
              <a:t>Staff Training</a:t>
            </a:r>
            <a:r>
              <a:rPr lang="en-US" sz="1300" dirty="0"/>
              <a:t>: Focus on staff training to enhance communication skills and product knowledge, fostering a positive and personalized customer experience.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300" b="1" dirty="0"/>
              <a:t>Store Layout &amp; Ambiance</a:t>
            </a:r>
            <a:r>
              <a:rPr lang="en-US" sz="1300" dirty="0"/>
              <a:t>: Refine store layouts to improve flow and customer navigation while enhancing ambiance with appropriate lighting and displays.</a:t>
            </a:r>
          </a:p>
          <a:p>
            <a:pPr lvl="1">
              <a:buFont typeface="+mj-lt"/>
              <a:buAutoNum type="arabicPeriod"/>
            </a:pPr>
            <a:r>
              <a:rPr lang="en-US" sz="1300" b="1" dirty="0"/>
              <a:t>Boosting Closing the Sale Rating</a:t>
            </a:r>
            <a:r>
              <a:rPr lang="en-US" sz="1300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300" b="1" dirty="0"/>
              <a:t>Sales Techniques</a:t>
            </a:r>
            <a:r>
              <a:rPr lang="en-US" sz="1300" dirty="0"/>
              <a:t>: Train staff in effective sales techniques to better guide customers through the purchase process and address any concerns.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1300" b="1" dirty="0"/>
              <a:t>Personalized Offers</a:t>
            </a:r>
            <a:r>
              <a:rPr lang="en-US" sz="1300" dirty="0"/>
              <a:t>: Provide tailored discounts or incentives at the point of sale to encourage conversion and enhance customer satisfaction.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B8438-5168-E89B-BD25-1A973EC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1282985"/>
            <a:ext cx="3726611" cy="38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9CA9-C6E5-718D-7ED3-E25CC842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162" y="365126"/>
            <a:ext cx="7316638" cy="695924"/>
          </a:xfrm>
        </p:spPr>
        <p:txBody>
          <a:bodyPr>
            <a:normAutofit/>
          </a:bodyPr>
          <a:lstStyle/>
          <a:p>
            <a:r>
              <a:rPr lang="en-US" sz="2800" b="1" dirty="0"/>
              <a:t>Luxury watch Brands overview: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AF5E-1F35-D810-5809-5789D8E6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162" y="1319842"/>
            <a:ext cx="7316638" cy="4857121"/>
          </a:xfrm>
        </p:spPr>
        <p:txBody>
          <a:bodyPr>
            <a:normAutofit/>
          </a:bodyPr>
          <a:lstStyle/>
          <a:p>
            <a:r>
              <a:rPr lang="en-US" sz="1400" b="1" dirty="0"/>
              <a:t>Brand Satisfaction Overview</a:t>
            </a:r>
            <a:r>
              <a:rPr lang="en-US" sz="14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Top Performer</a:t>
            </a:r>
            <a:r>
              <a:rPr lang="en-US" sz="1200" dirty="0"/>
              <a:t>: Customers are most satisfied with </a:t>
            </a:r>
            <a:r>
              <a:rPr lang="en-US" sz="1200" b="1" dirty="0" err="1"/>
              <a:t>Vacheron</a:t>
            </a:r>
            <a:r>
              <a:rPr lang="en-US" sz="1200" b="1" dirty="0"/>
              <a:t> Constantin</a:t>
            </a:r>
            <a:r>
              <a:rPr lang="en-US" sz="1200" dirty="0"/>
              <a:t> with a rating of </a:t>
            </a:r>
            <a:r>
              <a:rPr lang="en-US" sz="1200" b="1" dirty="0"/>
              <a:t>72</a:t>
            </a:r>
            <a:r>
              <a:rPr lang="en-US" sz="1200" dirty="0"/>
              <a:t>. This brand's focus on luxury and attention to detail likely contributes to its high satisfaction.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Strong Runner-Up</a:t>
            </a:r>
            <a:r>
              <a:rPr lang="en-US" sz="1200" dirty="0"/>
              <a:t>: </a:t>
            </a:r>
            <a:r>
              <a:rPr lang="en-US" sz="1200" b="1" dirty="0"/>
              <a:t>Patek Philippe</a:t>
            </a:r>
            <a:r>
              <a:rPr lang="en-US" sz="1200" dirty="0"/>
              <a:t> follows with a satisfaction rating of </a:t>
            </a:r>
            <a:r>
              <a:rPr lang="en-US" sz="1200" b="1" dirty="0"/>
              <a:t>67</a:t>
            </a:r>
            <a:r>
              <a:rPr lang="en-US" sz="1200" dirty="0"/>
              <a:t>, indicating solid brand prestige and consistent customer experience.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Middle Tier</a:t>
            </a:r>
            <a:r>
              <a:rPr lang="en-US" sz="1200" dirty="0"/>
              <a:t>: </a:t>
            </a:r>
            <a:r>
              <a:rPr lang="en-US" sz="1200" b="1" dirty="0" err="1"/>
              <a:t>Audemars</a:t>
            </a:r>
            <a:r>
              <a:rPr lang="en-US" sz="1200" b="1" dirty="0"/>
              <a:t> </a:t>
            </a:r>
            <a:r>
              <a:rPr lang="en-US" sz="1200" b="1" dirty="0" err="1"/>
              <a:t>Piguet</a:t>
            </a:r>
            <a:r>
              <a:rPr lang="en-US" sz="1200" dirty="0"/>
              <a:t> and </a:t>
            </a:r>
            <a:r>
              <a:rPr lang="en-US" sz="1200" b="1" dirty="0"/>
              <a:t>Rolex</a:t>
            </a:r>
            <a:r>
              <a:rPr lang="en-US" sz="1200" dirty="0"/>
              <a:t> both have satisfaction ratings of </a:t>
            </a:r>
            <a:r>
              <a:rPr lang="en-US" sz="1200" b="1" dirty="0"/>
              <a:t>55</a:t>
            </a:r>
            <a:r>
              <a:rPr lang="en-US" sz="1200" dirty="0"/>
              <a:t>, suggesting areas where these brands may improve to better meet customer expectations.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Lowest Satisfaction</a:t>
            </a:r>
            <a:r>
              <a:rPr lang="en-US" sz="1200" dirty="0"/>
              <a:t>: </a:t>
            </a:r>
            <a:r>
              <a:rPr lang="en-US" sz="1200" b="1" dirty="0"/>
              <a:t>Omega</a:t>
            </a:r>
            <a:r>
              <a:rPr lang="en-US" sz="1200" dirty="0"/>
              <a:t> holds the lowest satisfaction rating among these brands at </a:t>
            </a:r>
            <a:r>
              <a:rPr lang="en-US" sz="1200" b="1" dirty="0"/>
              <a:t>55</a:t>
            </a:r>
            <a:r>
              <a:rPr lang="en-US" sz="1200" dirty="0"/>
              <a:t>, indicating potential gaps in the customer experience or product offerings.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800" b="1" dirty="0"/>
              <a:t>Actionable Insights</a:t>
            </a:r>
            <a:r>
              <a:rPr lang="en-US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b="1" dirty="0"/>
              <a:t>Leverage Strengths</a:t>
            </a:r>
            <a:r>
              <a:rPr lang="en-US" sz="1200" dirty="0"/>
              <a:t>: </a:t>
            </a:r>
            <a:r>
              <a:rPr lang="en-US" sz="1200" dirty="0" err="1"/>
              <a:t>Vacheron</a:t>
            </a:r>
            <a:r>
              <a:rPr lang="en-US" sz="1200" dirty="0"/>
              <a:t> Constantin and Patek Philippe should continue leveraging their strengths in luxury perception, personalized service, and product quality.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b="1" dirty="0"/>
              <a:t>Focus on Consistency</a:t>
            </a:r>
            <a:r>
              <a:rPr lang="en-US" sz="1200" dirty="0"/>
              <a:t>: </a:t>
            </a:r>
            <a:r>
              <a:rPr lang="en-US" sz="1200" dirty="0" err="1"/>
              <a:t>Audemars</a:t>
            </a:r>
            <a:r>
              <a:rPr lang="en-US" sz="1200" dirty="0"/>
              <a:t> </a:t>
            </a:r>
            <a:r>
              <a:rPr lang="en-US" sz="1200" dirty="0" err="1"/>
              <a:t>Piguet</a:t>
            </a:r>
            <a:r>
              <a:rPr lang="en-US" sz="1200" dirty="0"/>
              <a:t> and Rolex may benefit from focusing on consistency in service, brand engagement, and refining their customer experience strategies.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b="1" dirty="0"/>
              <a:t>Omega’s Improvement Areas</a:t>
            </a:r>
            <a:r>
              <a:rPr lang="en-US" sz="1200" dirty="0"/>
              <a:t>: Omega should conduct in-depth customer feedback analysis to understand the key pain points and prioritize improvements in service quality and product offerings.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90FE2C-AEF7-C05C-FA75-7BE3C49E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3" y="1647003"/>
            <a:ext cx="3605842" cy="29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DA8-D3A7-F521-4682-4215F8C5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569"/>
            <a:ext cx="10515600" cy="106686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Areas Where the Store Exceeded Expectations: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43457C-AAED-F5D8-E32A-D2538FA34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3577"/>
            <a:ext cx="10294398" cy="434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Outstanding Customer 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 demonstrated impressive product knowledge and provided personalized assistance, making customers feel valued.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Product Selection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store featured a wide range of rare and exclusive watches, with an organized layout enhancing the browsing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Luxurious In-Store Atmosphere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Elegant ambiance with excellent lighting and well-maintained displays created a premium shopping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After-Sales 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support and clear explanations of warranty and maintenance options added value to the purchase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Comfortable Shopping Experience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Thoughtful amenities, such as refreshments and comfortable seating, contributed to an enjoyable visit.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2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52F5-3C8E-064D-7E46-04DC4BFF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Areas Where the Store needs Improvements: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B508-2FCA-CBC7-27EC-A0C14DF5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Enhanced Product Information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Provide detailed online product information and implement interactive displays for better visualization.</a:t>
            </a:r>
          </a:p>
          <a:p>
            <a:r>
              <a:rPr lang="en-US" sz="1400" b="1" dirty="0"/>
              <a:t>In-Store Experience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Improve waiting areas with refreshments and comfortable seating; create dedicated, well-lit try-on areas.</a:t>
            </a:r>
          </a:p>
          <a:p>
            <a:r>
              <a:rPr lang="en-US" sz="1400" b="1" dirty="0"/>
              <a:t>Staff Engagement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Increase multilingual staff for better international service and ensure staff balance promotion with genuine customer interest.</a:t>
            </a:r>
          </a:p>
          <a:p>
            <a:r>
              <a:rPr lang="en-US" sz="1400" b="1" dirty="0"/>
              <a:t>Loyalty Program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Enhance loyalty programs with valuable benefits and personalized appointment systems to encourage repeat visits.</a:t>
            </a:r>
          </a:p>
          <a:p>
            <a:r>
              <a:rPr lang="en-US" sz="1400" b="1" dirty="0"/>
              <a:t>Operational Efficiency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Optimize staff during peak hours and ensure all cash counters are operational for quicker checkouts.</a:t>
            </a:r>
          </a:p>
          <a:p>
            <a:r>
              <a:rPr lang="en-US" sz="1400" b="1" dirty="0"/>
              <a:t>After-Sales Services</a:t>
            </a:r>
            <a:r>
              <a:rPr lang="en-US" sz="1400" dirty="0"/>
              <a:t>:</a:t>
            </a:r>
          </a:p>
          <a:p>
            <a:pPr lvl="1"/>
            <a:r>
              <a:rPr lang="en-US" sz="1300" dirty="0"/>
              <a:t>Improve response times for after-sales service and offer workshops on watch care to add customer value.</a:t>
            </a:r>
          </a:p>
          <a:p>
            <a:r>
              <a:rPr lang="en-US" sz="1400" b="1" dirty="0"/>
              <a:t>Store Visibility</a:t>
            </a:r>
            <a:r>
              <a:rPr lang="en-US" sz="800" dirty="0"/>
              <a:t>:</a:t>
            </a:r>
          </a:p>
          <a:p>
            <a:pPr lvl="1"/>
            <a:r>
              <a:rPr lang="en-US" sz="1300" dirty="0"/>
              <a:t>Improve exterior signage and create attractive window displays to enhance store visibility and draw customers in.</a:t>
            </a:r>
          </a:p>
          <a:p>
            <a:r>
              <a:rPr lang="en-US" sz="1400" b="1" dirty="0"/>
              <a:t>Product Range</a:t>
            </a:r>
            <a:r>
              <a:rPr lang="en-US" sz="1400" dirty="0"/>
              <a:t>:</a:t>
            </a:r>
          </a:p>
          <a:p>
            <a:pPr lvl="1"/>
            <a:r>
              <a:rPr lang="en-US" sz="1300" dirty="0"/>
              <a:t>Maintain a wider variety of watch models, including less popular options, to meet diverse customer needs.</a:t>
            </a:r>
          </a:p>
          <a:p>
            <a:r>
              <a:rPr lang="en-US" sz="1400" b="1" dirty="0"/>
              <a:t>Clear Communication</a:t>
            </a:r>
            <a:r>
              <a:rPr lang="en-US" sz="1400" dirty="0"/>
              <a:t>:</a:t>
            </a:r>
          </a:p>
          <a:p>
            <a:pPr lvl="1"/>
            <a:r>
              <a:rPr lang="en-US" sz="1300" dirty="0"/>
              <a:t>Ensure cashiers provide warranty and maintenance details during checkout for added customer reassurance.</a:t>
            </a:r>
          </a:p>
          <a:p>
            <a:r>
              <a:rPr lang="en-US" sz="1400" b="1" dirty="0"/>
              <a:t>Store Ambiance</a:t>
            </a:r>
            <a:r>
              <a:rPr lang="en-US" sz="1400" dirty="0"/>
              <a:t>:</a:t>
            </a:r>
          </a:p>
          <a:p>
            <a:pPr lvl="1"/>
            <a:r>
              <a:rPr lang="en-US" sz="1300" dirty="0"/>
              <a:t>Focus on noise control to maintain a quiet, luxurious shopping atmosphere.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432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1494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Customer Experience Analysis of Luxury Watch Brand Stores</vt:lpstr>
      <vt:lpstr>PowerPoint Presentation</vt:lpstr>
      <vt:lpstr>Key Insights:</vt:lpstr>
      <vt:lpstr>Evaluation Overview:</vt:lpstr>
      <vt:lpstr>Customer Satisfaction and Loyalty Program:</vt:lpstr>
      <vt:lpstr>Overall Store Experience:</vt:lpstr>
      <vt:lpstr>Luxury watch Brands overview:</vt:lpstr>
      <vt:lpstr>Areas Where the Store Exceeded Expectations:</vt:lpstr>
      <vt:lpstr>Areas Where the Store needs Improvements: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Pankaj Padekar</cp:lastModifiedBy>
  <cp:revision>4</cp:revision>
  <dcterms:created xsi:type="dcterms:W3CDTF">2018-06-07T21:39:02Z</dcterms:created>
  <dcterms:modified xsi:type="dcterms:W3CDTF">2024-10-29T18:16:14Z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