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6"/>
  </p:notesMasterIdLst>
  <p:sldIdLst>
    <p:sldId id="256" r:id="rId2"/>
    <p:sldId id="257" r:id="rId3"/>
    <p:sldId id="258" r:id="rId4"/>
    <p:sldId id="259" r:id="rId5"/>
    <p:sldId id="333" r:id="rId6"/>
    <p:sldId id="337" r:id="rId7"/>
    <p:sldId id="338" r:id="rId8"/>
    <p:sldId id="340" r:id="rId9"/>
    <p:sldId id="265" r:id="rId10"/>
    <p:sldId id="298" r:id="rId11"/>
    <p:sldId id="324" r:id="rId12"/>
    <p:sldId id="304" r:id="rId13"/>
    <p:sldId id="313" r:id="rId14"/>
    <p:sldId id="328" r:id="rId15"/>
    <p:sldId id="317" r:id="rId16"/>
    <p:sldId id="341" r:id="rId17"/>
    <p:sldId id="343" r:id="rId18"/>
    <p:sldId id="318" r:id="rId19"/>
    <p:sldId id="330" r:id="rId20"/>
    <p:sldId id="344" r:id="rId21"/>
    <p:sldId id="342" r:id="rId22"/>
    <p:sldId id="345" r:id="rId23"/>
    <p:sldId id="319" r:id="rId24"/>
    <p:sldId id="3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80" autoAdjust="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BD577-69D0-4046-9EED-8CE2117A49A0}" type="datetimeFigureOut">
              <a:rPr lang="en-IN" smtClean="0"/>
              <a:t>12-04-2022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363-9180-4FA1-87F8-AB9504726DE7}" type="slidenum">
              <a:rPr lang="en-IN" smtClean="0"/>
              <a:t>‹#›</a:t>
            </a:fld>
            <a:endParaRPr lang="en-IN"/>
          </a:p>
        </p:txBody>
      </p:sp>
    </p:spTree>
    <p:extLst>
      <p:ext uri="{BB962C8B-B14F-4D97-AF65-F5344CB8AC3E}">
        <p14:creationId xmlns:p14="http://schemas.microsoft.com/office/powerpoint/2010/main" val="2550872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11363-9180-4FA1-87F8-AB9504726DE7}" type="slidenum">
              <a:rPr lang="en-IN" smtClean="0"/>
              <a:t>12</a:t>
            </a:fld>
            <a:endParaRPr lang="en-IN"/>
          </a:p>
        </p:txBody>
      </p:sp>
    </p:spTree>
    <p:extLst>
      <p:ext uri="{BB962C8B-B14F-4D97-AF65-F5344CB8AC3E}">
        <p14:creationId xmlns:p14="http://schemas.microsoft.com/office/powerpoint/2010/main" val="40789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1A6FAE-BC32-49C7-936B-FEADB80FF98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70338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A6FAE-BC32-49C7-936B-FEADB80FF98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87534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A6FAE-BC32-49C7-936B-FEADB80FF98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85368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A6FAE-BC32-49C7-936B-FEADB80FF98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01474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1A6FAE-BC32-49C7-936B-FEADB80FF98C}"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67698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1A6FAE-BC32-49C7-936B-FEADB80FF98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78847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1A6FAE-BC32-49C7-936B-FEADB80FF98C}"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9220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1A6FAE-BC32-49C7-936B-FEADB80FF98C}"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0079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A6FAE-BC32-49C7-936B-FEADB80FF98C}"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926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1A6FAE-BC32-49C7-936B-FEADB80FF98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1052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1A6FAE-BC32-49C7-936B-FEADB80FF98C}"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0288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12-04-2022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267918553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781175" y="2012315"/>
            <a:ext cx="8596393" cy="1571184"/>
          </a:xfrm>
        </p:spPr>
        <p:txBody>
          <a:bodyPr>
            <a:normAutofit fontScale="90000"/>
          </a:bodyPr>
          <a:lstStyle/>
          <a:p>
            <a:pPr algn="ct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MALIGNANT COMMENT PREDICTION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5630368" y="5748177"/>
            <a:ext cx="6442569" cy="1047831"/>
          </a:xfrm>
        </p:spPr>
        <p:txBody>
          <a:bodyPr>
            <a:normAutofit fontScale="92500" lnSpcReduction="10000"/>
          </a:bodyPr>
          <a:lstStyle/>
          <a:p>
            <a:pPr algn="l"/>
            <a:r>
              <a:rPr lang="en-IN" sz="4000" dirty="0" smtClean="0">
                <a:latin typeface="Times New Roman" panose="02020603050405020304" pitchFamily="18" charset="0"/>
                <a:cs typeface="Times New Roman" panose="02020603050405020304" pitchFamily="18" charset="0"/>
              </a:rPr>
              <a:t>Presented By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Pankaj Pagare</a:t>
            </a:r>
          </a:p>
          <a:p>
            <a:pPr algn="l"/>
            <a:endParaRPr lang="en-IN"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119159"/>
            <a:ext cx="3371850" cy="1905000"/>
          </a:xfrm>
          <a:prstGeom prst="rect">
            <a:avLst/>
          </a:prstGeom>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677333" y="325120"/>
            <a:ext cx="8780991" cy="690880"/>
          </a:xfrm>
        </p:spPr>
        <p:txBody>
          <a:bodyPr>
            <a:noAutofit/>
          </a:bodyPr>
          <a:lstStyle/>
          <a:p>
            <a:pPr algn="r"/>
            <a:r>
              <a:rPr lang="en-US" sz="2800" b="1" u="sng" dirty="0">
                <a:latin typeface="Times New Roman" panose="02020603050405020304" pitchFamily="18" charset="0"/>
                <a:cs typeface="Times New Roman" panose="02020603050405020304" pitchFamily="18" charset="0"/>
              </a:rPr>
              <a:t>Univariate Analysis of categorical variables</a:t>
            </a:r>
            <a:endParaRPr lang="en-IN" sz="2800" b="1" u="sng"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C889C56-4CD8-4A0A-BC8F-F67D4138EC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911" y="851497"/>
            <a:ext cx="5157787" cy="211204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7692D43-A6F1-46AF-B592-6EFD4CDD0BB0}"/>
              </a:ext>
            </a:extLst>
          </p:cNvPr>
          <p:cNvSpPr>
            <a:spLocks noGrp="1"/>
          </p:cNvSpPr>
          <p:nvPr>
            <p:ph sz="quarter" idx="4"/>
          </p:nvPr>
        </p:nvSpPr>
        <p:spPr>
          <a:xfrm>
            <a:off x="6272213" y="1016000"/>
            <a:ext cx="4983163" cy="5382883"/>
          </a:xfrm>
        </p:spPr>
        <p:txBody>
          <a:bodyPr>
            <a:normAutofit/>
          </a:bodyPr>
          <a:lstStyle/>
          <a:p>
            <a:pPr marL="0" indent="0" algn="l">
              <a:buNone/>
            </a:pPr>
            <a:r>
              <a:rPr lang="en-US" b="1" i="0" dirty="0">
                <a:solidFill>
                  <a:srgbClr val="000000"/>
                </a:solidFill>
                <a:effectLst/>
                <a:latin typeface="Helvetica Neue"/>
              </a:rPr>
              <a:t>Observation:</a:t>
            </a:r>
          </a:p>
          <a:p>
            <a:pPr algn="just"/>
            <a:r>
              <a:rPr lang="en-US" i="0" dirty="0" smtClean="0">
                <a:solidFill>
                  <a:srgbClr val="000000"/>
                </a:solidFill>
                <a:effectLst/>
                <a:latin typeface="Times New Roman" panose="02020603050405020304" pitchFamily="18" charset="0"/>
                <a:cs typeface="Times New Roman" panose="02020603050405020304" pitchFamily="18" charset="0"/>
              </a:rPr>
              <a:t>The</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malignant, highly </a:t>
            </a:r>
            <a:r>
              <a:rPr lang="en-US" dirty="0">
                <a:solidFill>
                  <a:srgbClr val="000000"/>
                </a:solidFill>
                <a:latin typeface="Times New Roman" panose="02020603050405020304" pitchFamily="18" charset="0"/>
                <a:cs typeface="Times New Roman" panose="02020603050405020304" pitchFamily="18" charset="0"/>
              </a:rPr>
              <a:t>malignant and rude data are highly </a:t>
            </a:r>
            <a:r>
              <a:rPr lang="en-US" dirty="0" smtClean="0">
                <a:solidFill>
                  <a:srgbClr val="000000"/>
                </a:solidFill>
                <a:latin typeface="Times New Roman" panose="02020603050405020304" pitchFamily="18" charset="0"/>
                <a:cs typeface="Times New Roman" panose="02020603050405020304" pitchFamily="18" charset="0"/>
              </a:rPr>
              <a:t>imbalanced </a:t>
            </a:r>
            <a:r>
              <a:rPr lang="en-US" dirty="0">
                <a:solidFill>
                  <a:srgbClr val="000000"/>
                </a:solidFill>
                <a:latin typeface="Times New Roman" panose="02020603050405020304" pitchFamily="18" charset="0"/>
                <a:cs typeface="Times New Roman" panose="02020603050405020304" pitchFamily="18" charset="0"/>
              </a:rPr>
              <a:t>and seems that there are not much comments with loud data</a:t>
            </a:r>
            <a:r>
              <a:rPr lang="en-US" dirty="0" smtClean="0">
                <a:solidFill>
                  <a:srgbClr val="000000"/>
                </a:solidFill>
                <a:latin typeface="Times New Roman" panose="02020603050405020304" pitchFamily="18" charset="0"/>
                <a:cs typeface="Times New Roman" panose="02020603050405020304" pitchFamily="18" charset="0"/>
              </a:rPr>
              <a:t>.</a:t>
            </a:r>
          </a:p>
          <a:p>
            <a:pPr marL="0" indent="0" algn="l">
              <a:buNone/>
            </a:pPr>
            <a:endParaRPr lang="en-US" dirty="0">
              <a:solidFill>
                <a:srgbClr val="000000"/>
              </a:solidFill>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smtClean="0">
                <a:solidFill>
                  <a:srgbClr val="000000"/>
                </a:solidFill>
                <a:latin typeface="Times New Roman" panose="02020603050405020304" pitchFamily="18" charset="0"/>
                <a:cs typeface="Times New Roman" panose="02020603050405020304" pitchFamily="18" charset="0"/>
              </a:rPr>
              <a:t>Malignant data are most </a:t>
            </a:r>
            <a:r>
              <a:rPr lang="en-US" dirty="0">
                <a:solidFill>
                  <a:srgbClr val="000000"/>
                </a:solidFill>
                <a:latin typeface="Times New Roman" panose="02020603050405020304" pitchFamily="18" charset="0"/>
                <a:cs typeface="Times New Roman" panose="02020603050405020304" pitchFamily="18" charset="0"/>
              </a:rPr>
              <a:t>as compared to rude and highly malignant data.</a:t>
            </a:r>
          </a:p>
          <a:p>
            <a:pPr marL="0" indent="0" algn="l">
              <a:buNone/>
            </a:pPr>
            <a:endParaRPr lang="en-US"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100" name="Picture 4">
            <a:extLst>
              <a:ext uri="{FF2B5EF4-FFF2-40B4-BE49-F238E27FC236}">
                <a16:creationId xmlns:a16="http://schemas.microsoft.com/office/drawing/2014/main" id="{D9B0A048-6F47-424C-A403-14650625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911" y="2859509"/>
            <a:ext cx="5241523" cy="21120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72030BD-18F7-4108-A00E-9B888554F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11" y="4971549"/>
            <a:ext cx="5241523" cy="173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678-1242-4360-BA74-78CD0E872590}"/>
              </a:ext>
            </a:extLst>
          </p:cNvPr>
          <p:cNvSpPr>
            <a:spLocks noGrp="1"/>
          </p:cNvSpPr>
          <p:nvPr>
            <p:ph type="title"/>
          </p:nvPr>
        </p:nvSpPr>
        <p:spPr>
          <a:xfrm>
            <a:off x="38957" y="14288"/>
            <a:ext cx="7832726" cy="638873"/>
          </a:xfrm>
        </p:spPr>
        <p:txBody>
          <a:bodyPr>
            <a:normAutofit/>
          </a:bodyPr>
          <a:lstStyle/>
          <a:p>
            <a:r>
              <a:rPr lang="en-US" sz="2800" b="1" u="sng" dirty="0">
                <a:latin typeface="Times New Roman" panose="02020603050405020304" pitchFamily="18" charset="0"/>
                <a:cs typeface="Times New Roman" panose="02020603050405020304" pitchFamily="18" charset="0"/>
              </a:rPr>
              <a:t>Univariate Analysis of Numerical  variables</a:t>
            </a:r>
            <a:endParaRPr lang="en-IN" sz="2800" u="sng"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0C5C63-C3AA-4DC5-B4A7-533960649055}"/>
              </a:ext>
            </a:extLst>
          </p:cNvPr>
          <p:cNvSpPr>
            <a:spLocks noGrp="1"/>
          </p:cNvSpPr>
          <p:nvPr>
            <p:ph type="body" sz="half" idx="2"/>
          </p:nvPr>
        </p:nvSpPr>
        <p:spPr>
          <a:xfrm>
            <a:off x="225425" y="1030163"/>
            <a:ext cx="4922658" cy="4695796"/>
          </a:xfrm>
        </p:spPr>
        <p:txBody>
          <a:bodyPr>
            <a:normAutofit/>
          </a:bodyPr>
          <a:lstStyle/>
          <a:p>
            <a:endParaRPr lang="en-US" dirty="0"/>
          </a:p>
          <a:p>
            <a:r>
              <a:rPr lang="en-US" sz="2800" b="1" dirty="0">
                <a:solidFill>
                  <a:srgbClr val="000000"/>
                </a:solidFill>
                <a:latin typeface="Helvetica Neue"/>
              </a:rPr>
              <a:t>OBSERVATION:</a:t>
            </a:r>
          </a:p>
          <a:p>
            <a:endParaRPr lang="en-US" sz="2800" b="1" dirty="0">
              <a:solidFill>
                <a:srgbClr val="000000"/>
              </a:solidFill>
              <a:latin typeface="Helvetica Neue"/>
            </a:endParaRPr>
          </a:p>
          <a:p>
            <a:pPr marL="457200" indent="-457200" algn="just">
              <a:buFont typeface="Arial" panose="020B0604020202020204" pitchFamily="34" charset="0"/>
              <a:buChar char="•"/>
            </a:pPr>
            <a:r>
              <a:rPr lang="en-US" sz="2800" dirty="0">
                <a:solidFill>
                  <a:srgbClr val="000000"/>
                </a:solidFill>
                <a:latin typeface="Helvetica Neue"/>
              </a:rPr>
              <a:t>Similarly for  </a:t>
            </a:r>
            <a:r>
              <a:rPr lang="en-US" sz="2800" dirty="0" smtClean="0">
                <a:solidFill>
                  <a:srgbClr val="000000"/>
                </a:solidFill>
                <a:latin typeface="Helvetica Neue"/>
              </a:rPr>
              <a:t>threat, abuse </a:t>
            </a:r>
            <a:r>
              <a:rPr lang="en-US" sz="2800" dirty="0">
                <a:solidFill>
                  <a:srgbClr val="000000"/>
                </a:solidFill>
                <a:latin typeface="Helvetica Neue"/>
              </a:rPr>
              <a:t>and loathe also data are highly </a:t>
            </a:r>
            <a:r>
              <a:rPr lang="en-US" sz="2800" dirty="0" smtClean="0">
                <a:solidFill>
                  <a:srgbClr val="000000"/>
                </a:solidFill>
                <a:latin typeface="Helvetica Neue"/>
              </a:rPr>
              <a:t>imbalanced </a:t>
            </a:r>
            <a:r>
              <a:rPr lang="en-US" sz="2800" dirty="0">
                <a:solidFill>
                  <a:srgbClr val="000000"/>
                </a:solidFill>
                <a:latin typeface="Helvetica Neue"/>
              </a:rPr>
              <a:t>and seems that there are not much comments with loud data.</a:t>
            </a:r>
          </a:p>
          <a:p>
            <a:pPr marL="457200" indent="-457200" algn="just">
              <a:buFont typeface="Arial" panose="020B0604020202020204" pitchFamily="34" charset="0"/>
              <a:buChar char="•"/>
            </a:pPr>
            <a:r>
              <a:rPr lang="en-US" sz="2800" dirty="0">
                <a:solidFill>
                  <a:srgbClr val="000000"/>
                </a:solidFill>
                <a:latin typeface="Helvetica Neue"/>
              </a:rPr>
              <a:t>Abusive data are more than threat or loathe.</a:t>
            </a:r>
          </a:p>
          <a:p>
            <a:pPr algn="just"/>
            <a:endParaRPr lang="en-US" sz="2400" i="0" dirty="0">
              <a:solidFill>
                <a:srgbClr val="000000"/>
              </a:solidFill>
              <a:effectLst/>
              <a:latin typeface="Helvetica Neue"/>
            </a:endParaRPr>
          </a:p>
          <a:p>
            <a:endParaRPr lang="en-US" b="1" i="0" dirty="0">
              <a:solidFill>
                <a:srgbClr val="000000"/>
              </a:solidFill>
              <a:effectLst/>
              <a:latin typeface="Helvetica Neue"/>
            </a:endParaRPr>
          </a:p>
          <a:p>
            <a:endParaRPr lang="en-US" sz="2000" dirty="0"/>
          </a:p>
          <a:p>
            <a:endParaRPr lang="en-IN" sz="2000" dirty="0"/>
          </a:p>
        </p:txBody>
      </p:sp>
      <p:pic>
        <p:nvPicPr>
          <p:cNvPr id="5122" name="Picture 2">
            <a:extLst>
              <a:ext uri="{FF2B5EF4-FFF2-40B4-BE49-F238E27FC236}">
                <a16:creationId xmlns:a16="http://schemas.microsoft.com/office/drawing/2014/main" id="{15D8320D-4870-4881-8017-7253D651A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202" y="718727"/>
            <a:ext cx="5122843" cy="17928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6F4FD12-854D-4519-A8C8-450A63F0E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03" y="2511616"/>
            <a:ext cx="5122843" cy="20823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6AB5AFA-1B42-423F-ACCB-904130900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204" y="4593919"/>
            <a:ext cx="5122842" cy="226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3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AC90-EC18-44E3-8F31-2A6B10EDD3DF}"/>
              </a:ext>
            </a:extLst>
          </p:cNvPr>
          <p:cNvSpPr>
            <a:spLocks noGrp="1"/>
          </p:cNvSpPr>
          <p:nvPr>
            <p:ph type="title"/>
          </p:nvPr>
        </p:nvSpPr>
        <p:spPr>
          <a:xfrm>
            <a:off x="677334" y="274320"/>
            <a:ext cx="10853250" cy="1234991"/>
          </a:xfrm>
        </p:spPr>
        <p:txBody>
          <a:bodyPr>
            <a:normAutofit/>
          </a:bodyPr>
          <a:lstStyle/>
          <a:p>
            <a:r>
              <a:rPr lang="en-US" sz="2400" b="1" dirty="0"/>
              <a:t>Observation:</a:t>
            </a:r>
            <a:r>
              <a:rPr lang="en-US" sz="2400" dirty="0"/>
              <a:t/>
            </a:r>
            <a:br>
              <a:rPr lang="en-US" sz="2400" dirty="0"/>
            </a:br>
            <a:r>
              <a:rPr lang="en-US" sz="2400" dirty="0"/>
              <a:t/>
            </a:r>
            <a:br>
              <a:rPr lang="en-US" sz="2400" dirty="0"/>
            </a:br>
            <a:r>
              <a:rPr lang="en-US" sz="2400" dirty="0"/>
              <a:t>Malignant, rude and abusive words are highly correlated words for my dataset.</a:t>
            </a:r>
            <a:endParaRPr lang="en-IN" sz="2400" dirty="0"/>
          </a:p>
        </p:txBody>
      </p:sp>
      <p:pic>
        <p:nvPicPr>
          <p:cNvPr id="5" name="Picture 4">
            <a:extLst>
              <a:ext uri="{FF2B5EF4-FFF2-40B4-BE49-F238E27FC236}">
                <a16:creationId xmlns:a16="http://schemas.microsoft.com/office/drawing/2014/main" id="{ADBCFBC2-374B-4481-B4C7-1F52115FC8F5}"/>
              </a:ext>
            </a:extLst>
          </p:cNvPr>
          <p:cNvPicPr>
            <a:picLocks noChangeAspect="1"/>
          </p:cNvPicPr>
          <p:nvPr/>
        </p:nvPicPr>
        <p:blipFill>
          <a:blip r:embed="rId3"/>
          <a:stretch>
            <a:fillRect/>
          </a:stretch>
        </p:blipFill>
        <p:spPr>
          <a:xfrm>
            <a:off x="2465896" y="1652339"/>
            <a:ext cx="6784784" cy="4778941"/>
          </a:xfrm>
          <a:prstGeom prst="rect">
            <a:avLst/>
          </a:prstGeom>
        </p:spPr>
      </p:pic>
    </p:spTree>
    <p:extLst>
      <p:ext uri="{BB962C8B-B14F-4D97-AF65-F5344CB8AC3E}">
        <p14:creationId xmlns:p14="http://schemas.microsoft.com/office/powerpoint/2010/main" val="154337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r>
              <a:rPr lang="en-IN" sz="2400" dirty="0" err="1"/>
              <a:t>LogisticRegression</a:t>
            </a:r>
            <a:r>
              <a:rPr lang="en-IN" sz="2400" dirty="0"/>
              <a:t>()</a:t>
            </a:r>
          </a:p>
          <a:p>
            <a:r>
              <a:rPr lang="en-IN" sz="2400" dirty="0" err="1"/>
              <a:t>DecisionTreeClassifier</a:t>
            </a:r>
            <a:r>
              <a:rPr lang="en-IN" sz="2400" dirty="0"/>
              <a:t>()</a:t>
            </a:r>
          </a:p>
          <a:p>
            <a:r>
              <a:rPr lang="en-IN" sz="2400" dirty="0" err="1"/>
              <a:t>KNeighborsClassifier</a:t>
            </a:r>
            <a:r>
              <a:rPr lang="en-IN" sz="2400" dirty="0"/>
              <a:t>()</a:t>
            </a:r>
          </a:p>
          <a:p>
            <a:r>
              <a:rPr lang="en-IN" sz="2400" dirty="0"/>
              <a:t> </a:t>
            </a:r>
            <a:r>
              <a:rPr lang="en-IN" sz="2400" dirty="0" err="1"/>
              <a:t>RandomForestClassifier</a:t>
            </a:r>
            <a:r>
              <a:rPr lang="en-IN" sz="2400" dirty="0"/>
              <a:t>()</a:t>
            </a:r>
          </a:p>
          <a:p>
            <a:pPr marL="0" indent="0">
              <a:buNone/>
            </a:pP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AD0E-0A9E-417D-AC70-E46CB52B21EF}"/>
              </a:ext>
            </a:extLst>
          </p:cNvPr>
          <p:cNvSpPr>
            <a:spLocks noGrp="1"/>
          </p:cNvSpPr>
          <p:nvPr>
            <p:ph type="title"/>
          </p:nvPr>
        </p:nvSpPr>
        <p:spPr>
          <a:xfrm>
            <a:off x="839788" y="457200"/>
            <a:ext cx="3932237" cy="886858"/>
          </a:xfrm>
        </p:spPr>
        <p:txBody>
          <a:bodyPr/>
          <a:lstStyle/>
          <a:p>
            <a:r>
              <a:rPr lang="en-IN" b="1" dirty="0"/>
              <a:t>Model  Building</a:t>
            </a:r>
          </a:p>
        </p:txBody>
      </p:sp>
      <p:sp>
        <p:nvSpPr>
          <p:cNvPr id="4" name="Text Placeholder 3">
            <a:extLst>
              <a:ext uri="{FF2B5EF4-FFF2-40B4-BE49-F238E27FC236}">
                <a16:creationId xmlns:a16="http://schemas.microsoft.com/office/drawing/2014/main" id="{DBE113D9-6AF0-434A-A4E8-D3745BA049EF}"/>
              </a:ext>
            </a:extLst>
          </p:cNvPr>
          <p:cNvSpPr>
            <a:spLocks noGrp="1"/>
          </p:cNvSpPr>
          <p:nvPr>
            <p:ph type="body" sz="half" idx="2"/>
          </p:nvPr>
        </p:nvSpPr>
        <p:spPr>
          <a:xfrm>
            <a:off x="839788" y="1423358"/>
            <a:ext cx="10000810" cy="886859"/>
          </a:xfrm>
        </p:spPr>
        <p:txBody>
          <a:bodyPr>
            <a:normAutofit lnSpcReduction="10000"/>
          </a:bodyPr>
          <a:lstStyle/>
          <a:p>
            <a:r>
              <a:rPr lang="en-US" sz="2000" dirty="0"/>
              <a:t>From the dataset we  can infer that it is clearly a Multiclass Classification problem. But any value that is greater than 0 is the bad comment else it is not. Because of which it becomes the Binary Class Classification problems.</a:t>
            </a:r>
            <a:endParaRPr lang="en-IN" sz="2000" dirty="0"/>
          </a:p>
        </p:txBody>
      </p:sp>
      <p:pic>
        <p:nvPicPr>
          <p:cNvPr id="5" name="Picture 4">
            <a:extLst>
              <a:ext uri="{FF2B5EF4-FFF2-40B4-BE49-F238E27FC236}">
                <a16:creationId xmlns:a16="http://schemas.microsoft.com/office/drawing/2014/main" id="{1A13EEDF-9571-4F70-A8B1-58EA5774EFC1}"/>
              </a:ext>
            </a:extLst>
          </p:cNvPr>
          <p:cNvPicPr>
            <a:picLocks noChangeAspect="1"/>
          </p:cNvPicPr>
          <p:nvPr/>
        </p:nvPicPr>
        <p:blipFill>
          <a:blip r:embed="rId2"/>
          <a:stretch>
            <a:fillRect/>
          </a:stretch>
        </p:blipFill>
        <p:spPr>
          <a:xfrm>
            <a:off x="1335405" y="2501091"/>
            <a:ext cx="6873240" cy="2495898"/>
          </a:xfrm>
          <a:prstGeom prst="rect">
            <a:avLst/>
          </a:prstGeom>
        </p:spPr>
      </p:pic>
    </p:spTree>
    <p:extLst>
      <p:ext uri="{BB962C8B-B14F-4D97-AF65-F5344CB8AC3E}">
        <p14:creationId xmlns:p14="http://schemas.microsoft.com/office/powerpoint/2010/main" val="296701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E833A-B8A0-4D89-83C1-6BE93EAE2E1E}"/>
              </a:ext>
            </a:extLst>
          </p:cNvPr>
          <p:cNvSpPr>
            <a:spLocks noGrp="1"/>
          </p:cNvSpPr>
          <p:nvPr>
            <p:ph type="title"/>
          </p:nvPr>
        </p:nvSpPr>
        <p:spPr>
          <a:xfrm>
            <a:off x="838200" y="330507"/>
            <a:ext cx="10515600" cy="544938"/>
          </a:xfrm>
        </p:spPr>
        <p:txBody>
          <a:bodyPr>
            <a:normAutofit fontScale="90000"/>
          </a:bodyPr>
          <a:lstStyle/>
          <a:p>
            <a:r>
              <a:rPr lang="en-IN" b="1" dirty="0">
                <a:latin typeface="Times New Roman" panose="02020603050405020304" pitchFamily="18" charset="0"/>
                <a:cs typeface="Times New Roman" panose="02020603050405020304" pitchFamily="18" charset="0"/>
              </a:rPr>
              <a:t>Fitting The Model</a:t>
            </a:r>
          </a:p>
        </p:txBody>
      </p:sp>
      <p:pic>
        <p:nvPicPr>
          <p:cNvPr id="5" name="Picture 4">
            <a:extLst>
              <a:ext uri="{FF2B5EF4-FFF2-40B4-BE49-F238E27FC236}">
                <a16:creationId xmlns:a16="http://schemas.microsoft.com/office/drawing/2014/main" id="{13F0047F-52E5-466F-8833-9460F7495F77}"/>
              </a:ext>
            </a:extLst>
          </p:cNvPr>
          <p:cNvPicPr>
            <a:picLocks noChangeAspect="1"/>
          </p:cNvPicPr>
          <p:nvPr/>
        </p:nvPicPr>
        <p:blipFill>
          <a:blip r:embed="rId2"/>
          <a:stretch>
            <a:fillRect/>
          </a:stretch>
        </p:blipFill>
        <p:spPr>
          <a:xfrm>
            <a:off x="1076134" y="1990524"/>
            <a:ext cx="8753666" cy="4074996"/>
          </a:xfrm>
          <a:prstGeom prst="rect">
            <a:avLst/>
          </a:prstGeom>
        </p:spPr>
      </p:pic>
      <p:sp>
        <p:nvSpPr>
          <p:cNvPr id="6" name="TextBox 5">
            <a:extLst>
              <a:ext uri="{FF2B5EF4-FFF2-40B4-BE49-F238E27FC236}">
                <a16:creationId xmlns:a16="http://schemas.microsoft.com/office/drawing/2014/main" id="{6069E10D-2ED8-4662-A58B-ED676F97DD34}"/>
              </a:ext>
            </a:extLst>
          </p:cNvPr>
          <p:cNvSpPr txBox="1"/>
          <p:nvPr/>
        </p:nvSpPr>
        <p:spPr>
          <a:xfrm>
            <a:off x="1203960" y="1188720"/>
            <a:ext cx="3779520" cy="477054"/>
          </a:xfrm>
          <a:prstGeom prst="rect">
            <a:avLst/>
          </a:prstGeom>
          <a:noFill/>
        </p:spPr>
        <p:txBody>
          <a:bodyPr wrap="square" rtlCol="0">
            <a:spAutoFit/>
          </a:bodyPr>
          <a:lstStyle/>
          <a:p>
            <a:r>
              <a:rPr lang="en-IN" sz="2500" dirty="0"/>
              <a:t>Code</a:t>
            </a:r>
          </a:p>
        </p:txBody>
      </p:sp>
    </p:spTree>
    <p:extLst>
      <p:ext uri="{BB962C8B-B14F-4D97-AF65-F5344CB8AC3E}">
        <p14:creationId xmlns:p14="http://schemas.microsoft.com/office/powerpoint/2010/main" val="15078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12C1-D443-416D-8EFB-C941E7EB2D09}"/>
              </a:ext>
            </a:extLst>
          </p:cNvPr>
          <p:cNvSpPr>
            <a:spLocks noGrp="1"/>
          </p:cNvSpPr>
          <p:nvPr>
            <p:ph type="title"/>
          </p:nvPr>
        </p:nvSpPr>
        <p:spPr>
          <a:xfrm>
            <a:off x="838200" y="185738"/>
            <a:ext cx="10972800" cy="1185862"/>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Output</a:t>
            </a:r>
            <a:r>
              <a:rPr lang="en-IN" b="1" dirty="0">
                <a:latin typeface="Times New Roman" panose="02020603050405020304" pitchFamily="18" charset="0"/>
                <a:cs typeface="Times New Roman" panose="02020603050405020304" pitchFamily="18" charset="0"/>
              </a:rPr>
              <a:t>: Accuracy and model evaluation for each models</a:t>
            </a:r>
          </a:p>
        </p:txBody>
      </p:sp>
      <p:pic>
        <p:nvPicPr>
          <p:cNvPr id="8" name="Picture 7">
            <a:extLst>
              <a:ext uri="{FF2B5EF4-FFF2-40B4-BE49-F238E27FC236}">
                <a16:creationId xmlns:a16="http://schemas.microsoft.com/office/drawing/2014/main" id="{01209BFE-E61E-4F88-87F7-3335C682EF7E}"/>
              </a:ext>
            </a:extLst>
          </p:cNvPr>
          <p:cNvPicPr>
            <a:picLocks noChangeAspect="1"/>
          </p:cNvPicPr>
          <p:nvPr/>
        </p:nvPicPr>
        <p:blipFill>
          <a:blip r:embed="rId2"/>
          <a:stretch>
            <a:fillRect/>
          </a:stretch>
        </p:blipFill>
        <p:spPr>
          <a:xfrm>
            <a:off x="838200" y="1635230"/>
            <a:ext cx="5486400" cy="4658890"/>
          </a:xfrm>
          <a:prstGeom prst="rect">
            <a:avLst/>
          </a:prstGeom>
        </p:spPr>
      </p:pic>
      <p:pic>
        <p:nvPicPr>
          <p:cNvPr id="11" name="Picture 10">
            <a:extLst>
              <a:ext uri="{FF2B5EF4-FFF2-40B4-BE49-F238E27FC236}">
                <a16:creationId xmlns:a16="http://schemas.microsoft.com/office/drawing/2014/main" id="{B54E27CC-2F76-47F3-9332-2AF1CDC6E42B}"/>
              </a:ext>
            </a:extLst>
          </p:cNvPr>
          <p:cNvPicPr>
            <a:picLocks noChangeAspect="1"/>
          </p:cNvPicPr>
          <p:nvPr/>
        </p:nvPicPr>
        <p:blipFill>
          <a:blip r:embed="rId3"/>
          <a:stretch>
            <a:fillRect/>
          </a:stretch>
        </p:blipFill>
        <p:spPr>
          <a:xfrm>
            <a:off x="6324600" y="1900024"/>
            <a:ext cx="5486400" cy="4394096"/>
          </a:xfrm>
          <a:prstGeom prst="rect">
            <a:avLst/>
          </a:prstGeom>
        </p:spPr>
      </p:pic>
    </p:spTree>
    <p:extLst>
      <p:ext uri="{BB962C8B-B14F-4D97-AF65-F5344CB8AC3E}">
        <p14:creationId xmlns:p14="http://schemas.microsoft.com/office/powerpoint/2010/main" val="145436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023907-634D-4492-A58F-9F183D080A2F}"/>
              </a:ext>
            </a:extLst>
          </p:cNvPr>
          <p:cNvPicPr>
            <a:picLocks noChangeAspect="1"/>
          </p:cNvPicPr>
          <p:nvPr/>
        </p:nvPicPr>
        <p:blipFill>
          <a:blip r:embed="rId2"/>
          <a:stretch>
            <a:fillRect/>
          </a:stretch>
        </p:blipFill>
        <p:spPr>
          <a:xfrm>
            <a:off x="481636" y="983349"/>
            <a:ext cx="5309564" cy="4891302"/>
          </a:xfrm>
          <a:prstGeom prst="rect">
            <a:avLst/>
          </a:prstGeom>
        </p:spPr>
      </p:pic>
      <p:pic>
        <p:nvPicPr>
          <p:cNvPr id="7" name="Picture 6">
            <a:extLst>
              <a:ext uri="{FF2B5EF4-FFF2-40B4-BE49-F238E27FC236}">
                <a16:creationId xmlns:a16="http://schemas.microsoft.com/office/drawing/2014/main" id="{FC020798-9FAB-499A-A177-45F6F6EBB205}"/>
              </a:ext>
            </a:extLst>
          </p:cNvPr>
          <p:cNvPicPr>
            <a:picLocks noChangeAspect="1"/>
          </p:cNvPicPr>
          <p:nvPr/>
        </p:nvPicPr>
        <p:blipFill>
          <a:blip r:embed="rId3"/>
          <a:stretch>
            <a:fillRect/>
          </a:stretch>
        </p:blipFill>
        <p:spPr>
          <a:xfrm>
            <a:off x="6096000" y="983349"/>
            <a:ext cx="5440680" cy="4891302"/>
          </a:xfrm>
          <a:prstGeom prst="rect">
            <a:avLst/>
          </a:prstGeom>
        </p:spPr>
      </p:pic>
    </p:spTree>
    <p:extLst>
      <p:ext uri="{BB962C8B-B14F-4D97-AF65-F5344CB8AC3E}">
        <p14:creationId xmlns:p14="http://schemas.microsoft.com/office/powerpoint/2010/main" val="53298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7EAE-11E0-41C8-8870-487B40B4D592}"/>
              </a:ext>
            </a:extLst>
          </p:cNvPr>
          <p:cNvSpPr>
            <a:spLocks noGrp="1"/>
          </p:cNvSpPr>
          <p:nvPr>
            <p:ph type="title"/>
          </p:nvPr>
        </p:nvSpPr>
        <p:spPr>
          <a:xfrm>
            <a:off x="838200" y="365125"/>
            <a:ext cx="10515600" cy="1034017"/>
          </a:xfrm>
        </p:spPr>
        <p:txBody>
          <a:bodyPr>
            <a:normAutofit/>
          </a:bodyPr>
          <a:lstStyle/>
          <a:p>
            <a:r>
              <a:rPr lang="en-IN" sz="3600" b="1" dirty="0">
                <a:latin typeface="+mn-lt"/>
              </a:rPr>
              <a:t>Best Model </a:t>
            </a:r>
            <a:r>
              <a:rPr lang="en-IN" sz="3600" b="1" dirty="0">
                <a:latin typeface="+mn-lt"/>
                <a:sym typeface="Wingdings" panose="05000000000000000000" pitchFamily="2" charset="2"/>
              </a:rPr>
              <a:t>Selection</a:t>
            </a:r>
            <a:endParaRPr lang="en-IN" sz="3600" b="1" dirty="0">
              <a:latin typeface="+mn-lt"/>
            </a:endParaRPr>
          </a:p>
        </p:txBody>
      </p:sp>
      <p:pic>
        <p:nvPicPr>
          <p:cNvPr id="7" name="Content Placeholder 6">
            <a:extLst>
              <a:ext uri="{FF2B5EF4-FFF2-40B4-BE49-F238E27FC236}">
                <a16:creationId xmlns:a16="http://schemas.microsoft.com/office/drawing/2014/main" id="{8EAE3A04-B26A-44D3-B3D0-BE30BC27EF23}"/>
              </a:ext>
            </a:extLst>
          </p:cNvPr>
          <p:cNvPicPr>
            <a:picLocks noGrp="1" noChangeAspect="1"/>
          </p:cNvPicPr>
          <p:nvPr>
            <p:ph sz="half" idx="1"/>
          </p:nvPr>
        </p:nvPicPr>
        <p:blipFill>
          <a:blip r:embed="rId2"/>
          <a:stretch>
            <a:fillRect/>
          </a:stretch>
        </p:blipFill>
        <p:spPr>
          <a:xfrm>
            <a:off x="435048" y="1399141"/>
            <a:ext cx="7047792" cy="5093733"/>
          </a:xfrm>
        </p:spPr>
      </p:pic>
      <p:sp>
        <p:nvSpPr>
          <p:cNvPr id="8" name="TextBox 7">
            <a:extLst>
              <a:ext uri="{FF2B5EF4-FFF2-40B4-BE49-F238E27FC236}">
                <a16:creationId xmlns:a16="http://schemas.microsoft.com/office/drawing/2014/main" id="{68901F16-9261-422F-9970-21307F0EA321}"/>
              </a:ext>
            </a:extLst>
          </p:cNvPr>
          <p:cNvSpPr txBox="1"/>
          <p:nvPr/>
        </p:nvSpPr>
        <p:spPr>
          <a:xfrm>
            <a:off x="7957430" y="3443288"/>
            <a:ext cx="3801182" cy="2246769"/>
          </a:xfrm>
          <a:prstGeom prst="rect">
            <a:avLst/>
          </a:prstGeom>
          <a:noFill/>
        </p:spPr>
        <p:txBody>
          <a:bodyPr wrap="square" rtlCol="0">
            <a:spAutoFit/>
          </a:bodyPr>
          <a:lstStyle/>
          <a:p>
            <a:r>
              <a:rPr lang="en-US" sz="2800" dirty="0"/>
              <a:t>Here for model Random Forest we get the highest AUC score. So, we finalized Random Forest model.</a:t>
            </a:r>
            <a:endParaRPr lang="en-IN" sz="2800" dirty="0"/>
          </a:p>
        </p:txBody>
      </p:sp>
    </p:spTree>
    <p:extLst>
      <p:ext uri="{BB962C8B-B14F-4D97-AF65-F5344CB8AC3E}">
        <p14:creationId xmlns:p14="http://schemas.microsoft.com/office/powerpoint/2010/main" val="255230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FAE6-6F58-47ED-B198-10C1DCD489F6}"/>
              </a:ext>
            </a:extLst>
          </p:cNvPr>
          <p:cNvSpPr>
            <a:spLocks noGrp="1"/>
          </p:cNvSpPr>
          <p:nvPr>
            <p:ph type="title"/>
          </p:nvPr>
        </p:nvSpPr>
        <p:spPr>
          <a:xfrm>
            <a:off x="838200" y="365125"/>
            <a:ext cx="10515600" cy="1016635"/>
          </a:xfrm>
        </p:spPr>
        <p:txBody>
          <a:bodyPr>
            <a:normAutofit/>
          </a:bodyPr>
          <a:lstStyle/>
          <a:p>
            <a:r>
              <a:rPr lang="en-IN" sz="3600" b="1" dirty="0">
                <a:latin typeface="Times New Roman" panose="02020603050405020304" pitchFamily="18" charset="0"/>
                <a:cs typeface="Times New Roman" panose="02020603050405020304" pitchFamily="18" charset="0"/>
              </a:rPr>
              <a:t>Hyper Tuned Best Model</a:t>
            </a:r>
          </a:p>
        </p:txBody>
      </p:sp>
      <p:pic>
        <p:nvPicPr>
          <p:cNvPr id="5" name="Picture 4">
            <a:extLst>
              <a:ext uri="{FF2B5EF4-FFF2-40B4-BE49-F238E27FC236}">
                <a16:creationId xmlns:a16="http://schemas.microsoft.com/office/drawing/2014/main" id="{CE572D22-71CE-4791-B323-0C56CEF59CF2}"/>
              </a:ext>
            </a:extLst>
          </p:cNvPr>
          <p:cNvPicPr>
            <a:picLocks noChangeAspect="1"/>
          </p:cNvPicPr>
          <p:nvPr/>
        </p:nvPicPr>
        <p:blipFill>
          <a:blip r:embed="rId2"/>
          <a:stretch>
            <a:fillRect/>
          </a:stretch>
        </p:blipFill>
        <p:spPr>
          <a:xfrm>
            <a:off x="838200" y="1853248"/>
            <a:ext cx="10214484" cy="4318000"/>
          </a:xfrm>
          <a:prstGeom prst="rect">
            <a:avLst/>
          </a:prstGeom>
        </p:spPr>
      </p:pic>
    </p:spTree>
    <p:extLst>
      <p:ext uri="{BB962C8B-B14F-4D97-AF65-F5344CB8AC3E}">
        <p14:creationId xmlns:p14="http://schemas.microsoft.com/office/powerpoint/2010/main" val="38434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320801" y="782321"/>
            <a:ext cx="3667760" cy="772160"/>
          </a:xfrm>
        </p:spPr>
        <p:txBody>
          <a:bodyPr>
            <a:normAutofit fontScale="90000"/>
          </a:bodyPr>
          <a:lstStyle/>
          <a:p>
            <a:r>
              <a:rPr lang="en-IN" b="1"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1656081"/>
            <a:ext cx="10332720" cy="4876799"/>
          </a:xfrm>
        </p:spPr>
        <p:txBody>
          <a:bodyPr>
            <a:normAutofit/>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p>
          <a:p>
            <a:pPr marL="551180" indent="-285750" algn="l">
              <a:lnSpc>
                <a:spcPct val="100000"/>
              </a:lnSpc>
              <a:spcBef>
                <a:spcPts val="250"/>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 Data Preprocessing</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Feature Engineering</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Best Model</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Conclusion</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endParaRPr lang="en-US" spc="-75"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D9FA18-7690-4BB0-97F2-02B66DC1722C}"/>
              </a:ext>
            </a:extLst>
          </p:cNvPr>
          <p:cNvPicPr>
            <a:picLocks noGrp="1" noChangeAspect="1"/>
          </p:cNvPicPr>
          <p:nvPr>
            <p:ph idx="1"/>
          </p:nvPr>
        </p:nvPicPr>
        <p:blipFill>
          <a:blip r:embed="rId2"/>
          <a:stretch>
            <a:fillRect/>
          </a:stretch>
        </p:blipFill>
        <p:spPr>
          <a:xfrm>
            <a:off x="629422" y="381000"/>
            <a:ext cx="9307058" cy="3947160"/>
          </a:xfrm>
        </p:spPr>
      </p:pic>
      <p:sp>
        <p:nvSpPr>
          <p:cNvPr id="6" name="TextBox 5">
            <a:extLst>
              <a:ext uri="{FF2B5EF4-FFF2-40B4-BE49-F238E27FC236}">
                <a16:creationId xmlns:a16="http://schemas.microsoft.com/office/drawing/2014/main" id="{AD82C2DD-FD23-419C-B2CE-22E21A9B188D}"/>
              </a:ext>
            </a:extLst>
          </p:cNvPr>
          <p:cNvSpPr txBox="1"/>
          <p:nvPr/>
        </p:nvSpPr>
        <p:spPr>
          <a:xfrm>
            <a:off x="329565" y="5258753"/>
            <a:ext cx="10686098" cy="861774"/>
          </a:xfrm>
          <a:prstGeom prst="rect">
            <a:avLst/>
          </a:prstGeom>
          <a:noFill/>
        </p:spPr>
        <p:txBody>
          <a:bodyPr wrap="square" rtlCol="0">
            <a:spAutoFit/>
          </a:bodyPr>
          <a:lstStyle/>
          <a:p>
            <a:r>
              <a:rPr lang="en-US" sz="2500" dirty="0"/>
              <a:t>As we have decrease in accuracy after hyper tuned. So, it's better to use Random Forest with default parameters.</a:t>
            </a:r>
            <a:endParaRPr lang="en-IN" sz="2500" dirty="0"/>
          </a:p>
        </p:txBody>
      </p:sp>
    </p:spTree>
    <p:extLst>
      <p:ext uri="{BB962C8B-B14F-4D97-AF65-F5344CB8AC3E}">
        <p14:creationId xmlns:p14="http://schemas.microsoft.com/office/powerpoint/2010/main" val="161299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23E8-23D3-4E24-9679-BBB076161F80}"/>
              </a:ext>
            </a:extLst>
          </p:cNvPr>
          <p:cNvSpPr>
            <a:spLocks noGrp="1"/>
          </p:cNvSpPr>
          <p:nvPr>
            <p:ph type="title"/>
          </p:nvPr>
        </p:nvSpPr>
        <p:spPr>
          <a:xfrm>
            <a:off x="838200" y="365125"/>
            <a:ext cx="10515600" cy="604359"/>
          </a:xfrm>
        </p:spPr>
        <p:txBody>
          <a:bodyPr>
            <a:normAutofit fontScale="90000"/>
          </a:bodyPr>
          <a:lstStyle/>
          <a:p>
            <a:r>
              <a:rPr lang="en-IN" b="1" dirty="0">
                <a:latin typeface="Times New Roman" panose="02020603050405020304" pitchFamily="18" charset="0"/>
                <a:cs typeface="Times New Roman" panose="02020603050405020304" pitchFamily="18" charset="0"/>
              </a:rPr>
              <a:t>Predicting Values for test dataset</a:t>
            </a:r>
          </a:p>
        </p:txBody>
      </p:sp>
      <p:pic>
        <p:nvPicPr>
          <p:cNvPr id="7" name="Content Placeholder 6">
            <a:extLst>
              <a:ext uri="{FF2B5EF4-FFF2-40B4-BE49-F238E27FC236}">
                <a16:creationId xmlns:a16="http://schemas.microsoft.com/office/drawing/2014/main" id="{2BAADDDE-13D5-41D4-BBF9-69A564950770}"/>
              </a:ext>
            </a:extLst>
          </p:cNvPr>
          <p:cNvPicPr>
            <a:picLocks noGrp="1" noChangeAspect="1"/>
          </p:cNvPicPr>
          <p:nvPr>
            <p:ph idx="1"/>
          </p:nvPr>
        </p:nvPicPr>
        <p:blipFill>
          <a:blip r:embed="rId2"/>
          <a:stretch>
            <a:fillRect/>
          </a:stretch>
        </p:blipFill>
        <p:spPr>
          <a:xfrm>
            <a:off x="346896" y="1691640"/>
            <a:ext cx="9223824" cy="3718560"/>
          </a:xfrm>
        </p:spPr>
      </p:pic>
    </p:spTree>
    <p:extLst>
      <p:ext uri="{BB962C8B-B14F-4D97-AF65-F5344CB8AC3E}">
        <p14:creationId xmlns:p14="http://schemas.microsoft.com/office/powerpoint/2010/main" val="392754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D4C-5950-4C3B-9566-A07DE80586B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Saving Model</a:t>
            </a:r>
          </a:p>
        </p:txBody>
      </p:sp>
      <p:sp>
        <p:nvSpPr>
          <p:cNvPr id="3" name="Content Placeholder 2">
            <a:extLst>
              <a:ext uri="{FF2B5EF4-FFF2-40B4-BE49-F238E27FC236}">
                <a16:creationId xmlns:a16="http://schemas.microsoft.com/office/drawing/2014/main" id="{16AEF825-22D6-4940-9669-D7A04853F9DF}"/>
              </a:ext>
            </a:extLst>
          </p:cNvPr>
          <p:cNvSpPr>
            <a:spLocks noGrp="1"/>
          </p:cNvSpPr>
          <p:nvPr>
            <p:ph idx="1"/>
          </p:nvPr>
        </p:nvSpPr>
        <p:spPr>
          <a:xfrm>
            <a:off x="1036320" y="5442179"/>
            <a:ext cx="6027420" cy="791572"/>
          </a:xfrm>
        </p:spPr>
        <p:txBody>
          <a:bodyPr/>
          <a:lstStyle/>
          <a:p>
            <a:r>
              <a:rPr lang="en-IN" dirty="0"/>
              <a:t>Saved Model with Default parameters.</a:t>
            </a:r>
          </a:p>
        </p:txBody>
      </p:sp>
      <p:pic>
        <p:nvPicPr>
          <p:cNvPr id="5" name="Picture 4">
            <a:extLst>
              <a:ext uri="{FF2B5EF4-FFF2-40B4-BE49-F238E27FC236}">
                <a16:creationId xmlns:a16="http://schemas.microsoft.com/office/drawing/2014/main" id="{DBE32ADC-A6E0-4710-8E99-8AE0C32D8A62}"/>
              </a:ext>
            </a:extLst>
          </p:cNvPr>
          <p:cNvPicPr>
            <a:picLocks noChangeAspect="1"/>
          </p:cNvPicPr>
          <p:nvPr/>
        </p:nvPicPr>
        <p:blipFill>
          <a:blip r:embed="rId2"/>
          <a:stretch>
            <a:fillRect/>
          </a:stretch>
        </p:blipFill>
        <p:spPr>
          <a:xfrm>
            <a:off x="838200" y="2058308"/>
            <a:ext cx="7101840" cy="1949812"/>
          </a:xfrm>
          <a:prstGeom prst="rect">
            <a:avLst/>
          </a:prstGeom>
        </p:spPr>
      </p:pic>
    </p:spTree>
    <p:extLst>
      <p:ext uri="{BB962C8B-B14F-4D97-AF65-F5344CB8AC3E}">
        <p14:creationId xmlns:p14="http://schemas.microsoft.com/office/powerpoint/2010/main" val="315614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r>
              <a:rPr lang="en-IN" sz="4400" b="1" dirty="0">
                <a:effectLst/>
                <a:latin typeface="Calibri" panose="020F0502020204030204" pitchFamily="34" charset="0"/>
                <a:ea typeface="Calibri" panose="020F0502020204030204" pitchFamily="34" charset="0"/>
                <a:cs typeface="Times New Roman" panose="02020603050405020304" pitchFamily="18" charset="0"/>
              </a:rPr>
              <a:t/>
            </a: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a:xfrm>
            <a:off x="838200" y="1825625"/>
            <a:ext cx="10515600" cy="2841266"/>
          </a:xfrm>
        </p:spPr>
        <p:txBody>
          <a:bodyPr/>
          <a:lstStyle/>
          <a:p>
            <a:pPr marL="0" indent="0">
              <a:buNone/>
            </a:pPr>
            <a:r>
              <a:rPr lang="en-IN" sz="3200" b="1" dirty="0"/>
              <a:t>FINAL OBSERVATION:</a:t>
            </a:r>
          </a:p>
          <a:p>
            <a:pPr marL="0" indent="0">
              <a:buNone/>
            </a:pPr>
            <a:endParaRPr lang="en-IN" dirty="0"/>
          </a:p>
          <a:p>
            <a:pPr>
              <a:buFont typeface="Wingdings" panose="05000000000000000000" pitchFamily="2" charset="2"/>
              <a:buChar char="v"/>
            </a:pPr>
            <a:r>
              <a:rPr lang="en-US" dirty="0"/>
              <a:t>Finally we have saved the Random Forest Classifier Model.</a:t>
            </a:r>
          </a:p>
          <a:p>
            <a:pPr>
              <a:buFont typeface="Wingdings" panose="05000000000000000000" pitchFamily="2" charset="2"/>
              <a:buChar char="v"/>
            </a:pPr>
            <a:endParaRPr lang="en-US" dirty="0"/>
          </a:p>
          <a:p>
            <a:pPr marL="0" indent="0">
              <a:buNone/>
            </a:pPr>
            <a:endParaRPr lang="en-IN" dirty="0"/>
          </a:p>
        </p:txBody>
      </p:sp>
    </p:spTree>
    <p:extLst>
      <p:ext uri="{BB962C8B-B14F-4D97-AF65-F5344CB8AC3E}">
        <p14:creationId xmlns:p14="http://schemas.microsoft.com/office/powerpoint/2010/main" val="417376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5FAB-3A5E-48CB-8135-D4B9BB6B1F41}"/>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68548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79" y="272415"/>
            <a:ext cx="9356503" cy="796221"/>
          </a:xfrm>
        </p:spPr>
        <p:txBody>
          <a:bodyPr>
            <a:normAutofit fontScale="90000"/>
          </a:bodyPr>
          <a:lstStyle/>
          <a:p>
            <a:pPr algn="l"/>
            <a:r>
              <a:rPr lang="en-IN" b="1"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40" y="1068636"/>
            <a:ext cx="10175240" cy="5352484"/>
          </a:xfrm>
        </p:spPr>
        <p:txBody>
          <a:bodyPr>
            <a:normAutofit fontScale="77500" lnSpcReduction="20000"/>
          </a:bodyPr>
          <a:lstStyle/>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a:t>
            </a:r>
            <a:r>
              <a:rPr lang="en-US" sz="2600" b="0" i="0" dirty="0" smtClean="0">
                <a:solidFill>
                  <a:srgbClr val="000000"/>
                </a:solidFill>
                <a:effectLst/>
                <a:latin typeface="Times New Roman" panose="02020603050405020304" pitchFamily="18" charset="0"/>
                <a:cs typeface="Times New Roman" panose="02020603050405020304" pitchFamily="18" charset="0"/>
              </a:rPr>
              <a:t>behavior.</a:t>
            </a:r>
            <a:endParaRPr lang="en-US" sz="26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a:t>
            </a: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 The problem we sought to solve was the tagging of internet comments that are aggressive towards other users. This means that insults to third parties such as celebrities will be tagged as unoffensive, but “u are an idiot” is clearly offensive. </a:t>
            </a:r>
          </a:p>
          <a:p>
            <a:pPr marL="457200" indent="-457200"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p>
        </p:txBody>
      </p:sp>
      <p:pic>
        <p:nvPicPr>
          <p:cNvPr id="3074" name="Picture 2" descr="Malignant Comment Classification | Kaggle">
            <a:extLst>
              <a:ext uri="{FF2B5EF4-FFF2-40B4-BE49-F238E27FC236}">
                <a16:creationId xmlns:a16="http://schemas.microsoft.com/office/drawing/2014/main" id="{A17D02A5-FAA1-4487-B07D-FC4E98CA2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537" y="121897"/>
            <a:ext cx="4478243"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447040"/>
            <a:ext cx="4088727" cy="1030333"/>
          </a:xfrm>
        </p:spPr>
        <p:txBody>
          <a:bodyPr>
            <a:normAutofit/>
          </a:bodyPr>
          <a:lstStyle/>
          <a:p>
            <a:r>
              <a:rPr lang="en-IN" sz="4400" b="1" spc="-95" dirty="0">
                <a:latin typeface="+mn-lt"/>
              </a:rPr>
              <a:t>Data</a:t>
            </a:r>
            <a:r>
              <a:rPr lang="en-IN" sz="4400" b="1" spc="-245" dirty="0">
                <a:latin typeface="+mn-lt"/>
              </a:rPr>
              <a:t> </a:t>
            </a:r>
            <a:r>
              <a:rPr lang="en-IN" sz="4400" b="1" spc="-125" dirty="0">
                <a:latin typeface="+mn-lt"/>
              </a:rPr>
              <a:t>Summary</a:t>
            </a:r>
            <a:endParaRPr lang="en-IN" sz="4400" b="1" dirty="0">
              <a:latin typeface="+mn-lt"/>
            </a:endParaRPr>
          </a:p>
        </p:txBody>
      </p:sp>
      <p:sp>
        <p:nvSpPr>
          <p:cNvPr id="6" name="Rectangle 3">
            <a:extLst>
              <a:ext uri="{FF2B5EF4-FFF2-40B4-BE49-F238E27FC236}">
                <a16:creationId xmlns:a16="http://schemas.microsoft.com/office/drawing/2014/main" id="{B718C50B-66CE-4841-8D3C-43455B8A0622}"/>
              </a:ext>
            </a:extLst>
          </p:cNvPr>
          <p:cNvSpPr>
            <a:spLocks noGrp="1" noChangeArrowheads="1"/>
          </p:cNvSpPr>
          <p:nvPr>
            <p:ph type="subTitle" idx="1"/>
          </p:nvPr>
        </p:nvSpPr>
        <p:spPr bwMode="auto">
          <a:xfrm>
            <a:off x="387350" y="834853"/>
            <a:ext cx="11134090" cy="49402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FEATURES:</a:t>
            </a:r>
          </a:p>
          <a:p>
            <a:pPr algn="l"/>
            <a:endParaRPr lang="en-US" b="1"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Malignant:</a:t>
            </a:r>
            <a:r>
              <a:rPr lang="en-US" sz="2000" b="0" i="0" dirty="0">
                <a:solidFill>
                  <a:srgbClr val="000000"/>
                </a:solidFill>
                <a:effectLst/>
                <a:latin typeface="Times New Roman" panose="02020603050405020304" pitchFamily="18" charset="0"/>
                <a:cs typeface="Times New Roman" panose="02020603050405020304" pitchFamily="18" charset="0"/>
              </a:rPr>
              <a:t> It is the Label column, which includes values 0 and 1, denoting if the comment is malignant or not.</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Highly Malignant: </a:t>
            </a:r>
            <a:r>
              <a:rPr lang="en-US" sz="2000" b="0" i="0" dirty="0">
                <a:solidFill>
                  <a:srgbClr val="000000"/>
                </a:solidFill>
                <a:effectLst/>
                <a:latin typeface="Times New Roman" panose="02020603050405020304" pitchFamily="18" charset="0"/>
                <a:cs typeface="Times New Roman" panose="02020603050405020304" pitchFamily="18" charset="0"/>
              </a:rPr>
              <a:t>It denotes comments that are highly malignant and hurtful.</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Rude:</a:t>
            </a:r>
            <a:r>
              <a:rPr lang="en-US" sz="2000" b="0" i="0" dirty="0">
                <a:solidFill>
                  <a:srgbClr val="000000"/>
                </a:solidFill>
                <a:effectLst/>
                <a:latin typeface="Times New Roman" panose="02020603050405020304" pitchFamily="18" charset="0"/>
                <a:cs typeface="Times New Roman" panose="02020603050405020304" pitchFamily="18" charset="0"/>
              </a:rPr>
              <a:t> It denotes comments that are very rude and offensive.</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Threat:</a:t>
            </a:r>
            <a:r>
              <a:rPr lang="en-US" sz="2000" b="0" i="0" dirty="0">
                <a:solidFill>
                  <a:srgbClr val="000000"/>
                </a:solidFill>
                <a:effectLst/>
                <a:latin typeface="Times New Roman" panose="02020603050405020304" pitchFamily="18" charset="0"/>
                <a:cs typeface="Times New Roman" panose="02020603050405020304" pitchFamily="18" charset="0"/>
              </a:rPr>
              <a:t> It contains indication of the comments that are giving any threat to someone.</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Abuse: </a:t>
            </a:r>
            <a:r>
              <a:rPr lang="en-US" sz="2000" b="0" i="0" dirty="0">
                <a:solidFill>
                  <a:srgbClr val="000000"/>
                </a:solidFill>
                <a:effectLst/>
                <a:latin typeface="Times New Roman" panose="02020603050405020304" pitchFamily="18" charset="0"/>
                <a:cs typeface="Times New Roman" panose="02020603050405020304" pitchFamily="18" charset="0"/>
              </a:rPr>
              <a:t>It is for comments that are abusive in nature.</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Loathe:</a:t>
            </a:r>
            <a:r>
              <a:rPr lang="en-US" sz="2000" b="0" i="0" dirty="0">
                <a:solidFill>
                  <a:srgbClr val="000000"/>
                </a:solidFill>
                <a:effectLst/>
                <a:latin typeface="Times New Roman" panose="02020603050405020304" pitchFamily="18" charset="0"/>
                <a:cs typeface="Times New Roman" panose="02020603050405020304" pitchFamily="18" charset="0"/>
              </a:rPr>
              <a:t> It describes the comments which are hateful and loathing in nature.</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ID: </a:t>
            </a:r>
            <a:r>
              <a:rPr lang="en-US" sz="2000" b="0" i="0" dirty="0">
                <a:solidFill>
                  <a:srgbClr val="000000"/>
                </a:solidFill>
                <a:effectLst/>
                <a:latin typeface="Times New Roman" panose="02020603050405020304" pitchFamily="18" charset="0"/>
                <a:cs typeface="Times New Roman" panose="02020603050405020304" pitchFamily="18" charset="0"/>
              </a:rPr>
              <a:t>It includes unique Ids associated with each comment text given.</a:t>
            </a:r>
          </a:p>
          <a:p>
            <a:pPr algn="l">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Comment text: </a:t>
            </a:r>
            <a:r>
              <a:rPr lang="en-US" sz="2000" b="0" i="0" dirty="0">
                <a:solidFill>
                  <a:srgbClr val="000000"/>
                </a:solidFill>
                <a:effectLst/>
                <a:latin typeface="Times New Roman" panose="02020603050405020304" pitchFamily="18" charset="0"/>
                <a:cs typeface="Times New Roman" panose="02020603050405020304" pitchFamily="18" charset="0"/>
              </a:rPr>
              <a:t>This column contains the comments extracted from various social media platforms.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6626" name="Picture 2" descr="Data Summary Report – Avondale Choice Dashboard">
            <a:extLst>
              <a:ext uri="{FF2B5EF4-FFF2-40B4-BE49-F238E27FC236}">
                <a16:creationId xmlns:a16="http://schemas.microsoft.com/office/drawing/2014/main" id="{E72A3318-B2A3-4AA5-8CF1-24EDD327E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607" y="43983"/>
            <a:ext cx="2559954" cy="123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0B47-0ACA-4C54-B64B-4D06FED06814}"/>
              </a:ext>
            </a:extLst>
          </p:cNvPr>
          <p:cNvSpPr>
            <a:spLocks noGrp="1"/>
          </p:cNvSpPr>
          <p:nvPr>
            <p:ph type="title"/>
          </p:nvPr>
        </p:nvSpPr>
        <p:spPr>
          <a:xfrm>
            <a:off x="838200" y="365125"/>
            <a:ext cx="10515600" cy="635539"/>
          </a:xfrm>
        </p:spPr>
        <p:txBody>
          <a:bodyPr>
            <a:normAutofit fontScale="90000"/>
          </a:bodyPr>
          <a:lstStyle/>
          <a:p>
            <a:r>
              <a:rPr lang="en-IN" b="1" dirty="0"/>
              <a:t>Data </a:t>
            </a:r>
            <a:r>
              <a:rPr lang="en-IN" b="1" dirty="0" smtClean="0"/>
              <a:t>Pre-processing</a:t>
            </a:r>
            <a:endParaRPr lang="en-IN" b="1" dirty="0"/>
          </a:p>
        </p:txBody>
      </p:sp>
      <p:sp>
        <p:nvSpPr>
          <p:cNvPr id="3" name="Content Placeholder 2">
            <a:extLst>
              <a:ext uri="{FF2B5EF4-FFF2-40B4-BE49-F238E27FC236}">
                <a16:creationId xmlns:a16="http://schemas.microsoft.com/office/drawing/2014/main" id="{0C815B4C-65E5-407C-9957-2AA681A14AB0}"/>
              </a:ext>
            </a:extLst>
          </p:cNvPr>
          <p:cNvSpPr>
            <a:spLocks noGrp="1"/>
          </p:cNvSpPr>
          <p:nvPr>
            <p:ph idx="1"/>
          </p:nvPr>
        </p:nvSpPr>
        <p:spPr>
          <a:xfrm>
            <a:off x="681038" y="1829340"/>
            <a:ext cx="10515600" cy="4500024"/>
          </a:xfrm>
        </p:spPr>
        <p:txBody>
          <a:bodyPr>
            <a:norm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 Convert to lower</a:t>
            </a:r>
          </a:p>
          <a:p>
            <a:pPr marL="514350" indent="-514350">
              <a:buAutoNum type="arabicPeriod"/>
            </a:pPr>
            <a:r>
              <a:rPr lang="en-US" dirty="0">
                <a:latin typeface="Times New Roman" panose="02020603050405020304" pitchFamily="18" charset="0"/>
                <a:cs typeface="Times New Roman" panose="02020603050405020304" pitchFamily="18" charset="0"/>
              </a:rPr>
              <a:t>Finding the stopwords.</a:t>
            </a:r>
          </a:p>
          <a:p>
            <a:pPr marL="514350" indent="-514350">
              <a:buAutoNum type="arabicPeriod"/>
            </a:pPr>
            <a:r>
              <a:rPr lang="en-US" dirty="0">
                <a:latin typeface="Times New Roman" panose="02020603050405020304" pitchFamily="18" charset="0"/>
                <a:cs typeface="Times New Roman" panose="02020603050405020304" pitchFamily="18" charset="0"/>
              </a:rPr>
              <a:t>Applying lemmatization.</a:t>
            </a:r>
          </a:p>
          <a:p>
            <a:pPr marL="514350" indent="-514350">
              <a:buAutoNum type="arabicPeriod"/>
            </a:pPr>
            <a:r>
              <a:rPr lang="en-US" dirty="0">
                <a:latin typeface="Times New Roman" panose="02020603050405020304" pitchFamily="18" charset="0"/>
                <a:cs typeface="Times New Roman" panose="02020603050405020304" pitchFamily="18" charset="0"/>
              </a:rPr>
              <a:t>Analyzing of loud words which are offensive, hurting and not acceptable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03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47D-EA6F-4348-80E4-1DEBBDE9C45B}"/>
              </a:ext>
            </a:extLst>
          </p:cNvPr>
          <p:cNvSpPr>
            <a:spLocks noGrp="1"/>
          </p:cNvSpPr>
          <p:nvPr>
            <p:ph type="title"/>
          </p:nvPr>
        </p:nvSpPr>
        <p:spPr>
          <a:xfrm>
            <a:off x="838200" y="365125"/>
            <a:ext cx="10515600" cy="879781"/>
          </a:xfrm>
        </p:spPr>
        <p:txBody>
          <a:bodyPr/>
          <a:lstStyle/>
          <a:p>
            <a:r>
              <a:rPr lang="en-IN" b="1" dirty="0"/>
              <a:t>Data </a:t>
            </a:r>
            <a:r>
              <a:rPr lang="en-IN" b="1" dirty="0" err="1"/>
              <a:t>Preprocessing</a:t>
            </a:r>
            <a:endParaRPr lang="en-IN" dirty="0"/>
          </a:p>
        </p:txBody>
      </p:sp>
      <p:pic>
        <p:nvPicPr>
          <p:cNvPr id="4" name="Picture 3">
            <a:extLst>
              <a:ext uri="{FF2B5EF4-FFF2-40B4-BE49-F238E27FC236}">
                <a16:creationId xmlns:a16="http://schemas.microsoft.com/office/drawing/2014/main" id="{83CAE04F-7CEC-49DE-89BA-B1F127F3ED7F}"/>
              </a:ext>
            </a:extLst>
          </p:cNvPr>
          <p:cNvPicPr>
            <a:picLocks noChangeAspect="1"/>
          </p:cNvPicPr>
          <p:nvPr/>
        </p:nvPicPr>
        <p:blipFill>
          <a:blip r:embed="rId2"/>
          <a:stretch>
            <a:fillRect/>
          </a:stretch>
        </p:blipFill>
        <p:spPr>
          <a:xfrm>
            <a:off x="1569720" y="1595181"/>
            <a:ext cx="7863840" cy="4089339"/>
          </a:xfrm>
          <a:prstGeom prst="rect">
            <a:avLst/>
          </a:prstGeom>
        </p:spPr>
      </p:pic>
    </p:spTree>
    <p:extLst>
      <p:ext uri="{BB962C8B-B14F-4D97-AF65-F5344CB8AC3E}">
        <p14:creationId xmlns:p14="http://schemas.microsoft.com/office/powerpoint/2010/main" val="358086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D33C6F-67DE-41A6-A048-108B8F3F55A2}"/>
              </a:ext>
            </a:extLst>
          </p:cNvPr>
          <p:cNvPicPr>
            <a:picLocks noChangeAspect="1"/>
          </p:cNvPicPr>
          <p:nvPr/>
        </p:nvPicPr>
        <p:blipFill>
          <a:blip r:embed="rId2"/>
          <a:stretch>
            <a:fillRect/>
          </a:stretch>
        </p:blipFill>
        <p:spPr>
          <a:xfrm>
            <a:off x="1417320" y="1276049"/>
            <a:ext cx="8945879" cy="4305901"/>
          </a:xfrm>
          <a:prstGeom prst="rect">
            <a:avLst/>
          </a:prstGeom>
        </p:spPr>
      </p:pic>
    </p:spTree>
    <p:extLst>
      <p:ext uri="{BB962C8B-B14F-4D97-AF65-F5344CB8AC3E}">
        <p14:creationId xmlns:p14="http://schemas.microsoft.com/office/powerpoint/2010/main" val="228054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5D1A57-0DCC-46F4-A9E4-AF4DE258971C}"/>
              </a:ext>
            </a:extLst>
          </p:cNvPr>
          <p:cNvPicPr>
            <a:picLocks noChangeAspect="1"/>
          </p:cNvPicPr>
          <p:nvPr/>
        </p:nvPicPr>
        <p:blipFill>
          <a:blip r:embed="rId2"/>
          <a:stretch>
            <a:fillRect/>
          </a:stretch>
        </p:blipFill>
        <p:spPr>
          <a:xfrm>
            <a:off x="1645920" y="304800"/>
            <a:ext cx="8839199" cy="5913120"/>
          </a:xfrm>
          <a:prstGeom prst="rect">
            <a:avLst/>
          </a:prstGeom>
        </p:spPr>
      </p:pic>
    </p:spTree>
    <p:extLst>
      <p:ext uri="{BB962C8B-B14F-4D97-AF65-F5344CB8AC3E}">
        <p14:creationId xmlns:p14="http://schemas.microsoft.com/office/powerpoint/2010/main" val="73927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914400" y="2840998"/>
            <a:ext cx="9021726" cy="1176004"/>
          </a:xfrm>
        </p:spPr>
        <p:txBody>
          <a:bodyPr>
            <a:normAutofit/>
          </a:bodyPr>
          <a:lstStyle/>
          <a:p>
            <a:pPr algn="ctr"/>
            <a:r>
              <a:rPr lang="en-IN" sz="4400" b="1" spc="-150" dirty="0">
                <a:latin typeface="Times New Roman" panose="02020603050405020304" pitchFamily="18" charset="0"/>
                <a:cs typeface="Times New Roman" panose="02020603050405020304" pitchFamily="18" charset="0"/>
              </a:rPr>
              <a:t>Exploratory Data Analysis ( EDA)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939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4550</TotalTime>
  <Words>706</Words>
  <Application>Microsoft Office PowerPoint</Application>
  <PresentationFormat>Widescreen</PresentationFormat>
  <Paragraphs>76</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Times New Roman</vt:lpstr>
      <vt:lpstr>Wingdings</vt:lpstr>
      <vt:lpstr>Office Theme</vt:lpstr>
      <vt:lpstr>MALIGNANT COMMENT PREDICTION</vt:lpstr>
      <vt:lpstr>Content</vt:lpstr>
      <vt:lpstr>Problem Statement</vt:lpstr>
      <vt:lpstr>Data Summary</vt:lpstr>
      <vt:lpstr>Data Pre-processing</vt:lpstr>
      <vt:lpstr>Data Preprocessing</vt:lpstr>
      <vt:lpstr>PowerPoint Presentation</vt:lpstr>
      <vt:lpstr>PowerPoint Presentation</vt:lpstr>
      <vt:lpstr>Exploratory Data Analysis ( EDA)</vt:lpstr>
      <vt:lpstr>Univariate Analysis of categorical variables</vt:lpstr>
      <vt:lpstr>Univariate Analysis of Numerical  variables</vt:lpstr>
      <vt:lpstr>Observation:  Malignant, rude and abusive words are highly correlated words for my dataset.</vt:lpstr>
      <vt:lpstr>Models used:</vt:lpstr>
      <vt:lpstr>Model  Building</vt:lpstr>
      <vt:lpstr>Fitting The Model</vt:lpstr>
      <vt:lpstr>Output: Accuracy and model evaluation for each models</vt:lpstr>
      <vt:lpstr>PowerPoint Presentation</vt:lpstr>
      <vt:lpstr>Best Model Selection</vt:lpstr>
      <vt:lpstr>Hyper Tuned Best Model</vt:lpstr>
      <vt:lpstr>PowerPoint Presentation</vt:lpstr>
      <vt:lpstr>Predicting Values for test dataset</vt:lpstr>
      <vt:lpstr>Saving Model</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Gargi Saha Samanta</dc:creator>
  <cp:lastModifiedBy>Pankaj Pagare</cp:lastModifiedBy>
  <cp:revision>52</cp:revision>
  <dcterms:created xsi:type="dcterms:W3CDTF">2022-02-23T08:01:22Z</dcterms:created>
  <dcterms:modified xsi:type="dcterms:W3CDTF">2022-04-11T21:41:33Z</dcterms:modified>
</cp:coreProperties>
</file>