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33" r:id="rId6"/>
    <p:sldId id="337" r:id="rId7"/>
    <p:sldId id="338" r:id="rId8"/>
    <p:sldId id="343" r:id="rId9"/>
    <p:sldId id="344" r:id="rId10"/>
    <p:sldId id="265" r:id="rId11"/>
    <p:sldId id="345" r:id="rId12"/>
    <p:sldId id="346" r:id="rId13"/>
    <p:sldId id="313" r:id="rId14"/>
    <p:sldId id="328" r:id="rId15"/>
    <p:sldId id="317" r:id="rId16"/>
    <p:sldId id="318" r:id="rId17"/>
    <p:sldId id="330" r:id="rId18"/>
    <p:sldId id="342" r:id="rId19"/>
    <p:sldId id="319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kaj Pagare" initials="PP" lastIdx="1" clrIdx="0">
    <p:extLst>
      <p:ext uri="{19B8F6BF-5375-455C-9EA6-DF929625EA0E}">
        <p15:presenceInfo xmlns:p15="http://schemas.microsoft.com/office/powerpoint/2012/main" userId="2000954132c1cc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16B07-E36C-4557-802A-F15CC7629B87}" v="881" dt="2022-01-25T07:42:15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1880" autoAdjust="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BD577-69D0-4046-9EED-8CE2117A49A0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1363-9180-4FA1-87F8-AB950472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7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6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5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9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28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9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5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0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6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5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6FAE-BC32-49C7-936B-FEADB80FF98C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9F9-9503-4A64-BD27-ACAB2DB4B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136" y="1483722"/>
            <a:ext cx="8098970" cy="293914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Rating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BA830-89ED-4E02-988D-17CF21C0D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778" y="4807128"/>
            <a:ext cx="6374674" cy="113483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IN" sz="9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  <a:endParaRPr lang="en-IN" sz="6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IN" sz="8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Pankaj  Pagare</a:t>
            </a:r>
            <a:endParaRPr lang="en-IN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6" y="36140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23D-75DE-4C38-A92A-9DBF43E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63" y="3229308"/>
            <a:ext cx="9021726" cy="1176004"/>
          </a:xfrm>
        </p:spPr>
        <p:txBody>
          <a:bodyPr>
            <a:normAutofit/>
          </a:bodyPr>
          <a:lstStyle/>
          <a:p>
            <a:pPr algn="ctr"/>
            <a:r>
              <a:rPr lang="en-IN" sz="4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 EDA)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9" y="182880"/>
            <a:ext cx="2393768" cy="239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3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F9E6-9F84-4758-9AA6-E4A20796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01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of Original Ratings: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D4555B-5261-45EE-86DB-2B5BA541B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3542"/>
            <a:ext cx="7458419" cy="3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64913" y="6124051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 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 Ratings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472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CAE-C268-4C20-8F74-4D248509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26" y="462882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 Ratings after oversampling: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9B861A-2CD7-4991-9275-D2EDB4DD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22" y="2327288"/>
            <a:ext cx="6092328" cy="31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97385" y="571174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 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158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B9A-965D-4C15-9FA9-73280FE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7" y="193675"/>
            <a:ext cx="3790950" cy="93503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0212-619D-4EFD-A593-E6A7B64F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1" y="1788159"/>
            <a:ext cx="6519863" cy="431260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LogisticRegression()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KNeighborsClassifier()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RandomForestClassifier()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DecisionTreeClassifier()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9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AD0E-0A9E-417D-AC70-E46CB52B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804" y="204968"/>
            <a:ext cx="4812258" cy="886858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 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13D9-6AF0-434A-A4E8-D3745BA0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988" y="1100721"/>
            <a:ext cx="10000810" cy="88685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/>
              <a:t>From the dataset we  can infer that it is clearly a Classification problem.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2356E-6C04-41F9-B986-2708E39F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06" y="2432743"/>
            <a:ext cx="9430438" cy="37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E833A-B8A0-4D89-83C1-6BE93EAE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" y="603281"/>
            <a:ext cx="6607628" cy="790160"/>
          </a:xfrm>
        </p:spPr>
        <p:txBody>
          <a:bodyPr>
            <a:no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</a:t>
            </a:r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DC984-C210-4327-8E5B-2A36641C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62" y="1986769"/>
            <a:ext cx="9267784" cy="625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CF92F-9E09-4E6B-B0EB-81558ABC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2" y="3205161"/>
            <a:ext cx="10588297" cy="371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91C8C7-6691-4FE6-90D6-C3A0A6AC8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62" y="4137788"/>
            <a:ext cx="9968899" cy="468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B3C585-33B6-4E93-9E3E-D48CEA7A1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62" y="5353237"/>
            <a:ext cx="9718013" cy="4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7EAE-11E0-41C8-8870-487B40B4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3" y="247560"/>
            <a:ext cx="10515600" cy="1034017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Best Model 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(Random Forest Classifier)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49895-48A6-461E-AB87-35FAC910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3" y="1852029"/>
            <a:ext cx="10800895" cy="43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FAE6-6F58-47ED-B198-10C1DCD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31" y="156120"/>
            <a:ext cx="10186851" cy="954222"/>
          </a:xfrm>
        </p:spPr>
        <p:txBody>
          <a:bodyPr>
            <a:no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Hyper Tuning The Random Forest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82D58-2227-48A0-A119-5077B287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09" y="1547868"/>
            <a:ext cx="9860096" cy="53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23E8-23D3-4E24-9679-BBB07616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315" y="247560"/>
            <a:ext cx="5745480" cy="604359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ROC _AUC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41B4D-C2BD-43B3-AFB0-C66149C6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1" y="1309120"/>
            <a:ext cx="10630359" cy="52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4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A431-61F5-4E7A-9667-6E42F3CC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3" y="221434"/>
            <a:ext cx="5684520" cy="954224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F103-F9DA-43B6-A90D-2AC35920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7026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IN" sz="5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5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IN" sz="5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IN" sz="5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have decrease in accuracy after hyper tuned. </a:t>
            </a:r>
          </a:p>
          <a:p>
            <a:pPr lvl="3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it's better to use Random Forest with default parameters.</a:t>
            </a:r>
            <a:endParaRPr lang="en-IN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we have saved the Random Forest Classifier Model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6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E5E1-8E43-45DF-A303-38B53D21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6930"/>
            <a:ext cx="3667760" cy="7721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F227-7AAA-4C80-A0DE-730B8003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74" y="1336449"/>
            <a:ext cx="10332720" cy="4876799"/>
          </a:xfrm>
        </p:spPr>
        <p:txBody>
          <a:bodyPr>
            <a:normAutofit fontScale="92500" lnSpcReduction="20000"/>
          </a:bodyPr>
          <a:lstStyle/>
          <a:p>
            <a:pPr marL="76200" algn="l">
              <a:lnSpc>
                <a:spcPct val="100000"/>
              </a:lnSpc>
              <a:spcBef>
                <a:spcPts val="385"/>
              </a:spcBef>
              <a:tabLst>
                <a:tab pos="596900" algn="l"/>
              </a:tabLst>
            </a:pPr>
            <a:r>
              <a:rPr lang="en-IN" sz="2800" b="1" spc="-50" dirty="0" smtClean="0">
                <a:solidFill>
                  <a:srgbClr val="134F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b="1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265430" algn="l">
              <a:lnSpc>
                <a:spcPct val="100000"/>
              </a:lnSpc>
              <a:spcBef>
                <a:spcPts val="250"/>
              </a:spcBef>
              <a:tabLst>
                <a:tab pos="596900" algn="l"/>
                <a:tab pos="597535" algn="l"/>
              </a:tabLst>
            </a:pPr>
            <a:endParaRPr lang="en-US" sz="2800" spc="-5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9930" lvl="3" indent="-342900" algn="l">
              <a:lnSpc>
                <a:spcPct val="150000"/>
              </a:lnSpc>
              <a:spcBef>
                <a:spcPts val="250"/>
              </a:spcBef>
              <a:buFont typeface="Wingdings" panose="05000000000000000000" pitchFamily="2" charset="2"/>
              <a:buChar char="ü"/>
              <a:tabLst>
                <a:tab pos="596900" algn="l"/>
                <a:tab pos="597535" algn="l"/>
              </a:tabLst>
            </a:pPr>
            <a:r>
              <a:rPr lang="en-US" sz="2800" spc="-5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2800" spc="-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979930" lvl="3" indent="-342900" algn="l">
              <a:lnSpc>
                <a:spcPct val="150000"/>
              </a:lnSpc>
              <a:spcBef>
                <a:spcPts val="250"/>
              </a:spcBef>
              <a:buFont typeface="Wingdings" panose="05000000000000000000" pitchFamily="2" charset="2"/>
              <a:buChar char="ü"/>
              <a:tabLst>
                <a:tab pos="596900" algn="l"/>
                <a:tab pos="597535" algn="l"/>
              </a:tabLst>
            </a:pPr>
            <a:r>
              <a:rPr lang="en-US" sz="2800" spc="-7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9930" lvl="3" indent="-342900" algn="l">
              <a:lnSpc>
                <a:spcPct val="150000"/>
              </a:lnSpc>
              <a:spcBef>
                <a:spcPts val="285"/>
              </a:spcBef>
              <a:buFont typeface="Wingdings" panose="05000000000000000000" pitchFamily="2" charset="2"/>
              <a:buChar char="ü"/>
              <a:tabLst>
                <a:tab pos="596900" algn="l"/>
                <a:tab pos="597535" algn="l"/>
              </a:tabLst>
            </a:pPr>
            <a:r>
              <a:rPr lang="en-US" sz="2800" spc="-7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1979930" lvl="3" indent="-342900" algn="l">
              <a:lnSpc>
                <a:spcPct val="150000"/>
              </a:lnSpc>
              <a:spcBef>
                <a:spcPts val="285"/>
              </a:spcBef>
              <a:buFont typeface="Wingdings" panose="05000000000000000000" pitchFamily="2" charset="2"/>
              <a:buChar char="ü"/>
              <a:tabLst>
                <a:tab pos="596900" algn="l"/>
                <a:tab pos="597535" algn="l"/>
              </a:tabLst>
            </a:pPr>
            <a:r>
              <a:rPr lang="en-US" sz="28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sz="2800" spc="-75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9930" lvl="3" indent="-342900" algn="l">
              <a:lnSpc>
                <a:spcPct val="150000"/>
              </a:lnSpc>
              <a:spcBef>
                <a:spcPts val="285"/>
              </a:spcBef>
              <a:buFont typeface="Wingdings" panose="05000000000000000000" pitchFamily="2" charset="2"/>
              <a:buChar char="ü"/>
              <a:tabLst>
                <a:tab pos="596900" algn="l"/>
                <a:tab pos="597535" algn="l"/>
              </a:tabLst>
            </a:pPr>
            <a:r>
              <a:rPr lang="en-US" sz="2800" spc="-7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with Classification  techniques</a:t>
            </a:r>
          </a:p>
          <a:p>
            <a:pPr marL="1979930" lvl="3" indent="-342900" algn="l">
              <a:lnSpc>
                <a:spcPct val="150000"/>
              </a:lnSpc>
              <a:spcBef>
                <a:spcPts val="285"/>
              </a:spcBef>
              <a:buFont typeface="Wingdings" panose="05000000000000000000" pitchFamily="2" charset="2"/>
              <a:buChar char="ü"/>
              <a:tabLst>
                <a:tab pos="596900" algn="l"/>
                <a:tab pos="597535" algn="l"/>
              </a:tabLst>
            </a:pPr>
            <a:r>
              <a:rPr lang="en-US" sz="2800" spc="-7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tuning the  Best Model</a:t>
            </a:r>
          </a:p>
          <a:p>
            <a:pPr marL="1979930" lvl="3" indent="-342900" algn="l">
              <a:lnSpc>
                <a:spcPct val="150000"/>
              </a:lnSpc>
              <a:spcBef>
                <a:spcPts val="285"/>
              </a:spcBef>
              <a:buFont typeface="Wingdings" panose="05000000000000000000" pitchFamily="2" charset="2"/>
              <a:buChar char="ü"/>
              <a:tabLst>
                <a:tab pos="596900" algn="l"/>
                <a:tab pos="597535" algn="l"/>
              </a:tabLst>
            </a:pPr>
            <a:r>
              <a:rPr lang="en-US" sz="28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spc="-75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endParaRPr lang="en-US" sz="2800" spc="-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3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422219">
            <a:off x="3388340" y="2184367"/>
            <a:ext cx="5610475" cy="25827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8" y="36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5D24-7F4E-4888-8FC1-546EB415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803" y="442232"/>
            <a:ext cx="7082113" cy="79622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07E10-17BA-40D5-ABAD-F74284BC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" y="1531164"/>
            <a:ext cx="10175240" cy="5352484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a client who has a website where people write different reviews for technical products.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they are adding a new feature to their website i.e. The reviewer will have to add stars(rating) as well with the review.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rating is out 5 stars and it only has 5 options available 1 star, 2 stars, 3 stars, 4 stars, 5 stars.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they want to predict ratings for the reviews which were written in the past and they don’t have a rating.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we have to build an application which can predict the rating by seeing the review.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944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1C7-CB4B-4FA4-AE4A-C5F50F64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0031" y="404177"/>
            <a:ext cx="4088727" cy="1030333"/>
          </a:xfrm>
        </p:spPr>
        <p:txBody>
          <a:bodyPr>
            <a:normAutofit/>
          </a:bodyPr>
          <a:lstStyle/>
          <a:p>
            <a:r>
              <a:rPr lang="en-IN" sz="4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4400" b="1" spc="-245" dirty="0">
                <a:latin typeface="+mn-lt"/>
              </a:rPr>
              <a:t> </a:t>
            </a:r>
            <a:r>
              <a:rPr lang="en-IN" sz="4400" b="1" spc="-125" dirty="0">
                <a:latin typeface="+mn-lt"/>
              </a:rPr>
              <a:t>Summary</a:t>
            </a:r>
            <a:endParaRPr lang="en-IN" sz="4400" b="1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18C50B-66CE-4841-8D3C-43455B8A06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5950" y="2128457"/>
            <a:ext cx="7870825" cy="25723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286000" lvl="4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of the product</a:t>
            </a:r>
          </a:p>
          <a:p>
            <a:pPr marL="2286000" lvl="4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 of the products</a:t>
            </a:r>
          </a:p>
        </p:txBody>
      </p:sp>
    </p:spTree>
    <p:extLst>
      <p:ext uri="{BB962C8B-B14F-4D97-AF65-F5344CB8AC3E}">
        <p14:creationId xmlns:p14="http://schemas.microsoft.com/office/powerpoint/2010/main" val="220931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0B47-0ACA-4C54-B64B-4D06FED0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5" y="222250"/>
            <a:ext cx="6519863" cy="63553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5B4C-65E5-407C-9957-2AA681A1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973292"/>
            <a:ext cx="10515600" cy="4514311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to lower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email address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web address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money symbols 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10 digit phone numbers (formats include parenthesis, spaces, no spaces, dashes) with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numbers with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stopwords.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lemmatization.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of loud words with rating greater than 4 and less than 2.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5D0B47-0ACA-4C54-B64B-4D06FED06814}"/>
              </a:ext>
            </a:extLst>
          </p:cNvPr>
          <p:cNvSpPr txBox="1">
            <a:spLocks/>
          </p:cNvSpPr>
          <p:nvPr/>
        </p:nvSpPr>
        <p:spPr>
          <a:xfrm>
            <a:off x="300038" y="1097771"/>
            <a:ext cx="5998368" cy="63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 Pre-Processing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747D-EA6F-4348-80E4-1DEBBDE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263" y="279400"/>
            <a:ext cx="5791200" cy="977900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118F5-A664-444C-9E7A-5C10C99E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24" y="2279287"/>
            <a:ext cx="10153351" cy="36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6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916A6A-2E0D-4C9F-BA93-BA08FFCC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0" y="1720265"/>
            <a:ext cx="9495348" cy="49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3FEC-EBC0-40D4-86BB-8B72B460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8" y="365125"/>
            <a:ext cx="10957192" cy="956899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prominent and frequent words having rating greater than 4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D39C5-C08B-4FAF-BDC9-92B364708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808" y="1825625"/>
            <a:ext cx="61483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4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B46F-0A42-413C-8DFB-54A52060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579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/>
              <a:t>Displaying </a:t>
            </a:r>
            <a:r>
              <a:rPr lang="en-US" sz="2800" b="1" dirty="0"/>
              <a:t>the most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prominent</a:t>
            </a:r>
            <a:r>
              <a:rPr lang="en-US" sz="2800" b="1" dirty="0" smtClean="0"/>
              <a:t> </a:t>
            </a:r>
            <a:r>
              <a:rPr lang="en-US" sz="2800" b="1" dirty="0"/>
              <a:t>and frequent words having rating greater than 4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91837-A32D-49BD-B5FF-DA1475C0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353"/>
            <a:ext cx="10515600" cy="50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4781</TotalTime>
  <Words>356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Rating Prediction Project</vt:lpstr>
      <vt:lpstr>Content</vt:lpstr>
      <vt:lpstr>Problem Statement</vt:lpstr>
      <vt:lpstr>Data Summary</vt:lpstr>
      <vt:lpstr>Data Pre-processing</vt:lpstr>
      <vt:lpstr>Data Pre-processing</vt:lpstr>
      <vt:lpstr>PowerPoint Presentation</vt:lpstr>
      <vt:lpstr>Displaying the most prominent and frequent words having rating greater than 4</vt:lpstr>
      <vt:lpstr>Displaying the most prominent and frequent words having rating greater than 4</vt:lpstr>
      <vt:lpstr>Exploratory Data Analysis ( EDA)</vt:lpstr>
      <vt:lpstr> Distribution of Original Ratings:</vt:lpstr>
      <vt:lpstr>Distribution of  Ratings after oversampling:</vt:lpstr>
      <vt:lpstr>Models Used</vt:lpstr>
      <vt:lpstr>Model  Building</vt:lpstr>
      <vt:lpstr>Accuracy of the Models </vt:lpstr>
      <vt:lpstr>Accuracy of the Best Model (Random Forest Classifier)</vt:lpstr>
      <vt:lpstr>Hyper Tuning The Random Forest Model</vt:lpstr>
      <vt:lpstr>ROC _AUC CURVE</vt:lpstr>
      <vt:lpstr> 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Gargi Saha Samanta</dc:creator>
  <cp:lastModifiedBy>Pankaj Pagare</cp:lastModifiedBy>
  <cp:revision>66</cp:revision>
  <dcterms:created xsi:type="dcterms:W3CDTF">2022-02-23T08:01:22Z</dcterms:created>
  <dcterms:modified xsi:type="dcterms:W3CDTF">2022-04-25T23:43:53Z</dcterms:modified>
</cp:coreProperties>
</file>