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5FEF485-1447-4821-AA5A-B367F6B05389}" type="datetimeFigureOut">
              <a:rPr lang="en-IN" smtClean="0"/>
              <a:t>12-03-2022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2350C89-7DB7-4A5C-9D34-F3F23B8CFCB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0692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EF485-1447-4821-AA5A-B367F6B05389}"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400824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EF485-1447-4821-AA5A-B367F6B05389}"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357626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EF485-1447-4821-AA5A-B367F6B05389}"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261848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FEF485-1447-4821-AA5A-B367F6B05389}"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50C89-7DB7-4A5C-9D34-F3F23B8CFCB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096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FEF485-1447-4821-AA5A-B367F6B05389}"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421825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FEF485-1447-4821-AA5A-B367F6B05389}" type="datetimeFigureOut">
              <a:rPr lang="en-IN" smtClean="0"/>
              <a:t>12-03-2022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173410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FEF485-1447-4821-AA5A-B367F6B05389}" type="datetimeFigureOut">
              <a:rPr lang="en-IN" smtClean="0"/>
              <a:t>12-03-2022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381663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F485-1447-4821-AA5A-B367F6B05389}" type="datetimeFigureOut">
              <a:rPr lang="en-IN" smtClean="0"/>
              <a:t>12-03-2022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186869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FEF485-1447-4821-AA5A-B367F6B05389}"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188567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FEF485-1447-4821-AA5A-B367F6B05389}"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50C89-7DB7-4A5C-9D34-F3F23B8CFCB1}" type="slidenum">
              <a:rPr lang="en-IN" smtClean="0"/>
              <a:t>‹#›</a:t>
            </a:fld>
            <a:endParaRPr lang="en-IN"/>
          </a:p>
        </p:txBody>
      </p:sp>
    </p:spTree>
    <p:extLst>
      <p:ext uri="{BB962C8B-B14F-4D97-AF65-F5344CB8AC3E}">
        <p14:creationId xmlns:p14="http://schemas.microsoft.com/office/powerpoint/2010/main" val="60989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5FEF485-1447-4821-AA5A-B367F6B05389}" type="datetimeFigureOut">
              <a:rPr lang="en-IN" smtClean="0"/>
              <a:t>12-03-2022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2350C89-7DB7-4A5C-9D34-F3F23B8CFCB1}" type="slidenum">
              <a:rPr lang="en-IN" smtClean="0"/>
              <a:t>‹#›</a:t>
            </a:fld>
            <a:endParaRPr lang="en-IN"/>
          </a:p>
        </p:txBody>
      </p:sp>
    </p:spTree>
    <p:extLst>
      <p:ext uri="{BB962C8B-B14F-4D97-AF65-F5344CB8AC3E}">
        <p14:creationId xmlns:p14="http://schemas.microsoft.com/office/powerpoint/2010/main" val="464811074"/>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B345-53A4-4BC7-896B-6AE9DB760E29}"/>
              </a:ext>
            </a:extLst>
          </p:cNvPr>
          <p:cNvSpPr>
            <a:spLocks noGrp="1"/>
          </p:cNvSpPr>
          <p:nvPr>
            <p:ph type="ctrTitle"/>
          </p:nvPr>
        </p:nvSpPr>
        <p:spPr>
          <a:xfrm>
            <a:off x="2442755" y="1489166"/>
            <a:ext cx="8098971" cy="1776550"/>
          </a:xfrm>
        </p:spPr>
        <p:txBody>
          <a:bodyPr>
            <a:noAutofit/>
          </a:bodyPr>
          <a:lstStyle/>
          <a:p>
            <a:pPr algn="ctr"/>
            <a:r>
              <a:rPr lang="en-IN"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Predicting </a:t>
            </a:r>
            <a:r>
              <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Used Houses </a:t>
            </a:r>
            <a:r>
              <a:rPr lang="en-IN"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Prices</a:t>
            </a:r>
            <a:endPar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A30E7C-745D-4401-8B60-76A2F0F9710B}"/>
              </a:ext>
            </a:extLst>
          </p:cNvPr>
          <p:cNvSpPr>
            <a:spLocks noGrp="1"/>
          </p:cNvSpPr>
          <p:nvPr>
            <p:ph type="subTitle" idx="1"/>
          </p:nvPr>
        </p:nvSpPr>
        <p:spPr>
          <a:xfrm>
            <a:off x="6792683" y="5004424"/>
            <a:ext cx="5146767" cy="1344124"/>
          </a:xfrm>
        </p:spPr>
        <p:txBody>
          <a:bodyPr>
            <a:normAutofit/>
          </a:bodyPr>
          <a:lstStyle/>
          <a:p>
            <a:pPr algn="l"/>
            <a:r>
              <a:rPr lang="en-US" sz="3200" dirty="0" smtClean="0">
                <a:solidFill>
                  <a:schemeClr val="tx1"/>
                </a:solidFill>
                <a:latin typeface="Times New Roman" panose="02020603050405020304" pitchFamily="18" charset="0"/>
                <a:cs typeface="Times New Roman" panose="02020603050405020304" pitchFamily="18" charset="0"/>
              </a:rPr>
              <a:t>Submitted By-:</a:t>
            </a:r>
          </a:p>
          <a:p>
            <a:pPr algn="ctr"/>
            <a:r>
              <a:rPr lang="en-US" sz="3200" dirty="0" smtClean="0">
                <a:solidFill>
                  <a:schemeClr val="tx1"/>
                </a:solidFill>
                <a:latin typeface="Times New Roman" panose="02020603050405020304" pitchFamily="18" charset="0"/>
                <a:cs typeface="Times New Roman" panose="02020603050405020304" pitchFamily="18" charset="0"/>
              </a:rPr>
              <a:t>Pankaj Pagare</a:t>
            </a:r>
            <a:endParaRPr lang="en-IN" sz="3200" dirty="0" smtClean="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358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01719-070A-416B-9E88-6024177FFF50}"/>
              </a:ext>
            </a:extLst>
          </p:cNvPr>
          <p:cNvSpPr>
            <a:spLocks noGrp="1"/>
          </p:cNvSpPr>
          <p:nvPr>
            <p:ph idx="1"/>
          </p:nvPr>
        </p:nvSpPr>
        <p:spPr>
          <a:xfrm>
            <a:off x="677334" y="360219"/>
            <a:ext cx="8596668" cy="6026726"/>
          </a:xfrm>
        </p:spPr>
        <p:txBody>
          <a:bodyPr>
            <a:normAutofit lnSpcReduction="10000"/>
          </a:bodyPr>
          <a:lstStyle/>
          <a:p>
            <a:r>
              <a:rPr lang="en-US" dirty="0"/>
              <a:t>TotRmsAbvGrd: Total rooms above grade (does not include bathrooms)</a:t>
            </a:r>
          </a:p>
          <a:p>
            <a:r>
              <a:rPr lang="en-US" dirty="0"/>
              <a:t>Functional: Home functionality (Assume typical unless deductions are warranted)</a:t>
            </a:r>
          </a:p>
          <a:p>
            <a:r>
              <a:rPr lang="en-US" dirty="0"/>
              <a:t>Fireplaces: Number of fireplaces</a:t>
            </a:r>
          </a:p>
          <a:p>
            <a:r>
              <a:rPr lang="en-US" dirty="0"/>
              <a:t>FireplaceQu: Fireplace quality</a:t>
            </a:r>
          </a:p>
          <a:p>
            <a:r>
              <a:rPr lang="en-IN" dirty="0"/>
              <a:t>GarageType: Garage location</a:t>
            </a:r>
            <a:endParaRPr lang="en-US" dirty="0"/>
          </a:p>
          <a:p>
            <a:r>
              <a:rPr lang="en-US" dirty="0"/>
              <a:t>GarageYrBlt: Year garage was built		</a:t>
            </a:r>
          </a:p>
          <a:p>
            <a:r>
              <a:rPr lang="en-US" dirty="0"/>
              <a:t>GarageFinish: Interior finish of the garage</a:t>
            </a:r>
          </a:p>
          <a:p>
            <a:r>
              <a:rPr lang="en-US" dirty="0"/>
              <a:t>GarageCars: Size of garage in car capacity</a:t>
            </a:r>
          </a:p>
          <a:p>
            <a:r>
              <a:rPr lang="en-US" dirty="0"/>
              <a:t>GarageArea: Size of garage in square feet</a:t>
            </a:r>
          </a:p>
          <a:p>
            <a:r>
              <a:rPr lang="en-US" dirty="0"/>
              <a:t>GarageQual: Garage quality</a:t>
            </a:r>
          </a:p>
          <a:p>
            <a:r>
              <a:rPr lang="en-IN" dirty="0"/>
              <a:t>GarageCond: Garage condition</a:t>
            </a:r>
            <a:endParaRPr lang="en-US" dirty="0"/>
          </a:p>
          <a:p>
            <a:r>
              <a:rPr lang="en-IN" dirty="0"/>
              <a:t>PavedDrive: Paved driveway</a:t>
            </a:r>
          </a:p>
          <a:p>
            <a:r>
              <a:rPr lang="en-US" dirty="0"/>
              <a:t>Fence: Fence quality</a:t>
            </a:r>
          </a:p>
          <a:p>
            <a:endParaRPr lang="en-IN" dirty="0"/>
          </a:p>
        </p:txBody>
      </p:sp>
    </p:spTree>
    <p:extLst>
      <p:ext uri="{BB962C8B-B14F-4D97-AF65-F5344CB8AC3E}">
        <p14:creationId xmlns:p14="http://schemas.microsoft.com/office/powerpoint/2010/main" val="918886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898A0-068D-4440-B1C1-A0EB4CCF2896}"/>
              </a:ext>
            </a:extLst>
          </p:cNvPr>
          <p:cNvSpPr>
            <a:spLocks noGrp="1"/>
          </p:cNvSpPr>
          <p:nvPr>
            <p:ph idx="1"/>
          </p:nvPr>
        </p:nvSpPr>
        <p:spPr>
          <a:xfrm>
            <a:off x="677334" y="595745"/>
            <a:ext cx="8596668" cy="5948746"/>
          </a:xfrm>
        </p:spPr>
        <p:txBody>
          <a:bodyPr>
            <a:noAutofit/>
          </a:bodyPr>
          <a:lstStyle/>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WoodDeckSF: Wood deck area in square feet</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OpenPorchSF: Open porch area in square feet</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EnclosedPorch: Enclosed porch area in square feet</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3SsnPorch: Three season porch area in square feet</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ScreenPorch: Screen porch area in square feet</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PoolArea: Pool area in square feet</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PoolQC: Pool quality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MiscFeature: Miscellaneous feature not covered in other categories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MiscVal: $Value of miscellaneous feature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MoSold: Month Sold (MM)</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YrSold: Year Sold (YYYY)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SaleType: Type of sale</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SaleCondition: Condition of sale</a:t>
            </a:r>
          </a:p>
        </p:txBody>
      </p:sp>
    </p:spTree>
    <p:extLst>
      <p:ext uri="{BB962C8B-B14F-4D97-AF65-F5344CB8AC3E}">
        <p14:creationId xmlns:p14="http://schemas.microsoft.com/office/powerpoint/2010/main" val="3138409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5723-2174-4891-8A47-609C8A85D321}"/>
              </a:ext>
            </a:extLst>
          </p:cNvPr>
          <p:cNvSpPr>
            <a:spLocks noGrp="1"/>
          </p:cNvSpPr>
          <p:nvPr>
            <p:ph type="title"/>
          </p:nvPr>
        </p:nvSpPr>
        <p:spPr>
          <a:xfrm>
            <a:off x="3338866" y="832916"/>
            <a:ext cx="3871831" cy="620168"/>
          </a:xfrm>
        </p:spPr>
        <p:txBody>
          <a:bodyPr>
            <a:noAutofit/>
          </a:bodyPr>
          <a:lstStyle/>
          <a:p>
            <a:r>
              <a:rPr lang="en-IN" b="1" dirty="0">
                <a:latin typeface="Times New Roman" panose="02020603050405020304" pitchFamily="18" charset="0"/>
                <a:cs typeface="Times New Roman" panose="02020603050405020304" pitchFamily="18" charset="0"/>
              </a:rPr>
              <a:t>Data </a:t>
            </a:r>
            <a:r>
              <a:rPr lang="en-IN" b="1" dirty="0" smtClean="0">
                <a:latin typeface="Times New Roman" panose="02020603050405020304" pitchFamily="18" charset="0"/>
                <a:cs typeface="Times New Roman" panose="02020603050405020304" pitchFamily="18" charset="0"/>
              </a:rPr>
              <a:t>Summary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91E037-AB24-419C-9A89-C8BBCFDB7295}"/>
              </a:ext>
            </a:extLst>
          </p:cNvPr>
          <p:cNvSpPr>
            <a:spLocks noGrp="1"/>
          </p:cNvSpPr>
          <p:nvPr>
            <p:ph idx="1"/>
          </p:nvPr>
        </p:nvSpPr>
        <p:spPr/>
        <p:txBody>
          <a:bodyPr>
            <a:normAutofit/>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has null values for most of the features for both train &amp; test dataset.</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has 1168 no. of records for the training dataset and 292 no. of records for test dataset.</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were 43 object type variables, 34 integer type variable, 3 float type features  and the target variable is of integer type.</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Removed Id features consisting unique values and Utilities for the houses are same.</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Converted the target variable i.e. SalePrice in lacs.</a:t>
            </a: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C068446-65E4-4AB5-8CAE-7C4B4F66078A}"/>
              </a:ext>
            </a:extLst>
          </p:cNvPr>
          <p:cNvSpPr>
            <a:spLocks noChangeArrowheads="1"/>
          </p:cNvSpPr>
          <p:nvPr/>
        </p:nvSpPr>
        <p:spPr bwMode="auto">
          <a:xfrm>
            <a:off x="0" y="287923"/>
            <a:ext cx="3618411"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float64(3), int64(35), object(43)</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6680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5A3B5A-96C2-4F6C-9286-AF40928B1164}"/>
              </a:ext>
            </a:extLst>
          </p:cNvPr>
          <p:cNvSpPr>
            <a:spLocks noGrp="1" noChangeArrowheads="1"/>
          </p:cNvSpPr>
          <p:nvPr>
            <p:ph idx="1"/>
          </p:nvPr>
        </p:nvSpPr>
        <p:spPr bwMode="auto">
          <a:xfrm>
            <a:off x="365760" y="1229741"/>
            <a:ext cx="10306593"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a:buClrTx/>
              <a:buSzTx/>
              <a:buFont typeface="Wingdings" panose="05000000000000000000" pitchFamily="2" charset="2"/>
              <a:buChar char="Ø"/>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Alley, MasVnrType, MasVnrArea, BsmtQual, </a:t>
            </a:r>
            <a:r>
              <a:rPr kumimoji="0" lang="en-US" altLang="en-US" sz="2000" b="1" i="0" u="none" strike="noStrike" cap="none" normalizeH="0" baseline="0" dirty="0" smtClean="0">
                <a:ln>
                  <a:noFill/>
                </a:ln>
                <a:effectLst/>
                <a:latin typeface="Times New Roman" panose="02020603050405020304" pitchFamily="18" charset="0"/>
                <a:cs typeface="Times New Roman" panose="02020603050405020304" pitchFamily="18" charset="0"/>
              </a:rPr>
              <a:t>BsmtCond , Bsmt Exposure, BsmtFinType1</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BsmtFinType2 FireplaceQu, GarageType, GarageFinish, GarageQual, GarageCond, Pool</a:t>
            </a:r>
            <a:r>
              <a:rPr lang="en-US" altLang="en-US" sz="2000" b="1" dirty="0">
                <a:latin typeface="Times New Roman" panose="02020603050405020304" pitchFamily="18" charset="0"/>
                <a:cs typeface="Times New Roman" panose="02020603050405020304" pitchFamily="18" charset="0"/>
              </a:rPr>
              <a:t>Q</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C, Fence, MiscFeature. </a:t>
            </a:r>
          </a:p>
          <a:p>
            <a:pPr algn="just" defTabSz="914400">
              <a:buClrTx/>
              <a:buSzTx/>
              <a:buFont typeface="Wingdings" panose="05000000000000000000" pitchFamily="2" charset="2"/>
              <a:buChar char="Ø"/>
            </a:pPr>
            <a:endParaRPr lang="en-US" altLang="en-US" sz="2000" b="1" dirty="0">
              <a:latin typeface="Times New Roman" panose="02020603050405020304" pitchFamily="18" charset="0"/>
              <a:cs typeface="Times New Roman" panose="02020603050405020304" pitchFamily="18" charset="0"/>
            </a:endParaRPr>
          </a:p>
          <a:p>
            <a:pPr algn="just" defTabSz="914400">
              <a:buClrTx/>
              <a:buSzTx/>
              <a:buFont typeface="Wingdings" panose="05000000000000000000" pitchFamily="2" charset="2"/>
              <a:buChar char="Ø"/>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These were the features for both the dataset that has null values in it.</a:t>
            </a:r>
          </a:p>
          <a:p>
            <a:pPr algn="just" defTabSz="914400">
              <a:buClrTx/>
              <a:buSzTx/>
              <a:buFont typeface="Wingdings" panose="05000000000000000000" pitchFamily="2" charset="2"/>
              <a:buChar char="Ø"/>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This may be because Such type of qualities of the features was no available.</a:t>
            </a:r>
          </a:p>
          <a:p>
            <a:pPr algn="just" defTabSz="914400">
              <a:buClrTx/>
              <a:buSzTx/>
              <a:buFont typeface="Wingdings" panose="05000000000000000000" pitchFamily="2" charset="2"/>
              <a:buChar char="Ø"/>
            </a:pPr>
            <a:endParaRPr lang="en-US" altLang="en-US" sz="2000" b="1" dirty="0">
              <a:latin typeface="Times New Roman" panose="02020603050405020304" pitchFamily="18" charset="0"/>
              <a:cs typeface="Times New Roman" panose="02020603050405020304" pitchFamily="18" charset="0"/>
            </a:endParaRPr>
          </a:p>
          <a:p>
            <a:pPr algn="just" defTabSz="914400">
              <a:buClrTx/>
              <a:buSzTx/>
              <a:buFont typeface="Wingdings" panose="05000000000000000000" pitchFamily="2" charset="2"/>
              <a:buChar char="Ø"/>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So, I replaced such </a:t>
            </a:r>
            <a:r>
              <a:rPr kumimoji="0" lang="en-US" altLang="en-US" sz="2000" b="1" i="0" u="none" strike="noStrike" cap="none" normalizeH="0" baseline="0" dirty="0" smtClean="0">
                <a:ln>
                  <a:noFill/>
                </a:ln>
                <a:effectLst/>
                <a:latin typeface="Times New Roman" panose="02020603050405020304" pitchFamily="18" charset="0"/>
                <a:cs typeface="Times New Roman" panose="02020603050405020304" pitchFamily="18" charset="0"/>
              </a:rPr>
              <a:t>features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of null values consistent by not available. </a:t>
            </a:r>
          </a:p>
          <a:p>
            <a:pPr algn="just" defTabSz="914400">
              <a:buClrTx/>
              <a:buSzTx/>
              <a:buFont typeface="Wingdings" panose="05000000000000000000" pitchFamily="2" charset="2"/>
              <a:buChar char="Ø"/>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a:buClrTx/>
              <a:buSzTx/>
              <a:buFont typeface="Wingdings" panose="05000000000000000000" pitchFamily="2" charset="2"/>
              <a:buChar char="Ø"/>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GarageYrBlt: As this is because of no Garage in the house so there </a:t>
            </a:r>
            <a:r>
              <a:rPr lang="en-US" altLang="en-US" sz="2000" b="1" dirty="0">
                <a:latin typeface="Times New Roman" panose="02020603050405020304" pitchFamily="18" charset="0"/>
                <a:cs typeface="Times New Roman" panose="02020603050405020304" pitchFamily="18" charset="0"/>
              </a:rPr>
              <a:t>were null values. So, replaced by </a:t>
            </a:r>
            <a:r>
              <a:rPr lang="en-US" altLang="en-US" sz="2000" b="1" dirty="0">
                <a:solidFill>
                  <a:srgbClr val="FF0000"/>
                </a:solidFill>
                <a:latin typeface="Times New Roman" panose="02020603050405020304" pitchFamily="18" charset="0"/>
                <a:cs typeface="Times New Roman" panose="02020603050405020304" pitchFamily="18" charset="0"/>
              </a:rPr>
              <a:t>1800</a:t>
            </a:r>
            <a:r>
              <a:rPr lang="en-US" altLang="en-US" sz="2000" b="1" dirty="0">
                <a:latin typeface="Times New Roman" panose="02020603050405020304" pitchFamily="18" charset="0"/>
                <a:cs typeface="Times New Roman" panose="02020603050405020304" pitchFamily="18" charset="0"/>
              </a:rPr>
              <a:t> because so, that there should be not much variance in the feature.</a:t>
            </a:r>
          </a:p>
          <a:p>
            <a:pPr algn="just" defTabSz="914400">
              <a:buClrTx/>
              <a:buSzTx/>
              <a:buFont typeface="Wingdings" panose="05000000000000000000" pitchFamily="2" charset="2"/>
              <a:buChar char="Ø"/>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LotFrontage: This features should be float type </a:t>
            </a:r>
            <a:r>
              <a:rPr lang="en-US" altLang="en-US" sz="2000" b="1" dirty="0">
                <a:latin typeface="Times New Roman" panose="02020603050405020304" pitchFamily="18" charset="0"/>
                <a:cs typeface="Times New Roman" panose="02020603050405020304" pitchFamily="18" charset="0"/>
              </a:rPr>
              <a:t>i</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t it was showing object because of some missed values that were consisting method in it. So, later on I replaced it by mean values.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606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508E-51B8-4497-B144-B2201B84F674}"/>
              </a:ext>
            </a:extLst>
          </p:cNvPr>
          <p:cNvSpPr>
            <a:spLocks noGrp="1"/>
          </p:cNvSpPr>
          <p:nvPr>
            <p:ph type="title"/>
          </p:nvPr>
        </p:nvSpPr>
        <p:spPr>
          <a:xfrm>
            <a:off x="1879117" y="1674817"/>
            <a:ext cx="6977500" cy="2204852"/>
          </a:xfrm>
        </p:spPr>
        <p:txBody>
          <a:bodyPr>
            <a:normAutofit/>
          </a:bodyPr>
          <a:lstStyle/>
          <a:p>
            <a:pPr algn="ctr"/>
            <a:r>
              <a:rPr lang="en-IN" b="1" dirty="0">
                <a:latin typeface="Times New Roman" panose="02020603050405020304" pitchFamily="18" charset="0"/>
                <a:cs typeface="Times New Roman" panose="02020603050405020304" pitchFamily="18" charset="0"/>
              </a:rPr>
              <a:t>Exploratory Data Analysis</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(EDA)</a:t>
            </a:r>
          </a:p>
        </p:txBody>
      </p:sp>
    </p:spTree>
    <p:extLst>
      <p:ext uri="{BB962C8B-B14F-4D97-AF65-F5344CB8AC3E}">
        <p14:creationId xmlns:p14="http://schemas.microsoft.com/office/powerpoint/2010/main" val="461732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B1FFB-027B-498C-A906-71CD092D397F}"/>
              </a:ext>
            </a:extLst>
          </p:cNvPr>
          <p:cNvSpPr>
            <a:spLocks noGrp="1"/>
          </p:cNvSpPr>
          <p:nvPr>
            <p:ph idx="1"/>
          </p:nvPr>
        </p:nvSpPr>
        <p:spPr>
          <a:xfrm>
            <a:off x="1038841" y="4927599"/>
            <a:ext cx="8596668" cy="1320800"/>
          </a:xfrm>
        </p:spPr>
        <p:txBody>
          <a:bodyPr>
            <a:normAutofit lnSpcReduction="10000"/>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from above graph we know that there is some linear relation between Basement Type 1 finished in sq. ft. and Sale Price of the Houses.</a:t>
            </a:r>
          </a:p>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from above graph we know that there is some linear relation between House built and Sale Price of the Houses.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F94C59-1DB6-4920-8200-D2A076594595}"/>
              </a:ext>
            </a:extLst>
          </p:cNvPr>
          <p:cNvPicPr>
            <a:picLocks noChangeAspect="1"/>
          </p:cNvPicPr>
          <p:nvPr/>
        </p:nvPicPr>
        <p:blipFill>
          <a:blip r:embed="rId2"/>
          <a:stretch>
            <a:fillRect/>
          </a:stretch>
        </p:blipFill>
        <p:spPr>
          <a:xfrm>
            <a:off x="528108" y="244451"/>
            <a:ext cx="4809067" cy="3689102"/>
          </a:xfrm>
          <a:prstGeom prst="rect">
            <a:avLst/>
          </a:prstGeom>
        </p:spPr>
      </p:pic>
      <p:pic>
        <p:nvPicPr>
          <p:cNvPr id="7" name="Picture 6">
            <a:extLst>
              <a:ext uri="{FF2B5EF4-FFF2-40B4-BE49-F238E27FC236}">
                <a16:creationId xmlns:a16="http://schemas.microsoft.com/office/drawing/2014/main" id="{76C2A0C3-1C2F-45EF-932B-F3F49D5F1676}"/>
              </a:ext>
            </a:extLst>
          </p:cNvPr>
          <p:cNvPicPr>
            <a:picLocks noChangeAspect="1"/>
          </p:cNvPicPr>
          <p:nvPr/>
        </p:nvPicPr>
        <p:blipFill>
          <a:blip r:embed="rId3"/>
          <a:stretch>
            <a:fillRect/>
          </a:stretch>
        </p:blipFill>
        <p:spPr>
          <a:xfrm>
            <a:off x="6115847" y="204578"/>
            <a:ext cx="4305793" cy="3768847"/>
          </a:xfrm>
          <a:prstGeom prst="rect">
            <a:avLst/>
          </a:prstGeom>
        </p:spPr>
      </p:pic>
    </p:spTree>
    <p:extLst>
      <p:ext uri="{BB962C8B-B14F-4D97-AF65-F5344CB8AC3E}">
        <p14:creationId xmlns:p14="http://schemas.microsoft.com/office/powerpoint/2010/main" val="689976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31FB2-80FA-44EE-B960-8D5CEC9E9EC6}"/>
              </a:ext>
            </a:extLst>
          </p:cNvPr>
          <p:cNvSpPr>
            <a:spLocks noGrp="1"/>
          </p:cNvSpPr>
          <p:nvPr>
            <p:ph idx="1"/>
          </p:nvPr>
        </p:nvSpPr>
        <p:spPr>
          <a:xfrm>
            <a:off x="677334" y="4082902"/>
            <a:ext cx="8596668" cy="1246744"/>
          </a:xfrm>
        </p:spPr>
        <p:txBody>
          <a:bodyPr/>
          <a:lstStyle/>
          <a:p>
            <a:pPr>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There is extreme loss is sale price of house in between year 2009 and 2010.</a:t>
            </a:r>
          </a:p>
          <a:p>
            <a:pPr>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Here we analyses that the more the house was built new has their total sales price increasing from 1898.</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6036DE-13A4-4C7E-8F56-70FBF1FBC84F}"/>
              </a:ext>
            </a:extLst>
          </p:cNvPr>
          <p:cNvPicPr>
            <a:picLocks noChangeAspect="1"/>
          </p:cNvPicPr>
          <p:nvPr/>
        </p:nvPicPr>
        <p:blipFill>
          <a:blip r:embed="rId2"/>
          <a:stretch>
            <a:fillRect/>
          </a:stretch>
        </p:blipFill>
        <p:spPr>
          <a:xfrm>
            <a:off x="677334" y="609600"/>
            <a:ext cx="3400900" cy="2819400"/>
          </a:xfrm>
          <a:prstGeom prst="rect">
            <a:avLst/>
          </a:prstGeom>
        </p:spPr>
      </p:pic>
      <p:pic>
        <p:nvPicPr>
          <p:cNvPr id="7" name="Picture 6">
            <a:extLst>
              <a:ext uri="{FF2B5EF4-FFF2-40B4-BE49-F238E27FC236}">
                <a16:creationId xmlns:a16="http://schemas.microsoft.com/office/drawing/2014/main" id="{A79FBA3A-6B38-40F7-980F-469D22529DDA}"/>
              </a:ext>
            </a:extLst>
          </p:cNvPr>
          <p:cNvPicPr>
            <a:picLocks noChangeAspect="1"/>
          </p:cNvPicPr>
          <p:nvPr/>
        </p:nvPicPr>
        <p:blipFill>
          <a:blip r:embed="rId3"/>
          <a:stretch>
            <a:fillRect/>
          </a:stretch>
        </p:blipFill>
        <p:spPr>
          <a:xfrm>
            <a:off x="4245452" y="609600"/>
            <a:ext cx="5579032" cy="2819400"/>
          </a:xfrm>
          <a:prstGeom prst="rect">
            <a:avLst/>
          </a:prstGeom>
        </p:spPr>
      </p:pic>
    </p:spTree>
    <p:extLst>
      <p:ext uri="{BB962C8B-B14F-4D97-AF65-F5344CB8AC3E}">
        <p14:creationId xmlns:p14="http://schemas.microsoft.com/office/powerpoint/2010/main" val="260881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4986F-0B5A-451D-A2FB-3375E4D4DD83}"/>
              </a:ext>
            </a:extLst>
          </p:cNvPr>
          <p:cNvSpPr>
            <a:spLocks noGrp="1"/>
          </p:cNvSpPr>
          <p:nvPr>
            <p:ph idx="1"/>
          </p:nvPr>
        </p:nvSpPr>
        <p:spPr>
          <a:xfrm>
            <a:off x="677334" y="5077397"/>
            <a:ext cx="8596668" cy="1195812"/>
          </a:xfrm>
        </p:spPr>
        <p:txBody>
          <a:bodyPr>
            <a:normAutofit/>
          </a:bodyPr>
          <a:lstStyle/>
          <a:p>
            <a:pPr>
              <a:buFont typeface="Wingdings" panose="05000000000000000000" pitchFamily="2" charset="2"/>
              <a:buChar char="ü"/>
            </a:pPr>
            <a:r>
              <a:rPr lang="en-US" b="0" i="0" dirty="0">
                <a:solidFill>
                  <a:schemeClr val="tx1"/>
                </a:solidFill>
                <a:effectLst/>
                <a:latin typeface="Helvetica Neue"/>
              </a:rPr>
              <a:t>Here we analyses that the more the house that were remodeled with increase in the years the average sales price of the houses were increased.</a:t>
            </a:r>
          </a:p>
          <a:p>
            <a:pPr>
              <a:buFont typeface="Wingdings" panose="05000000000000000000" pitchFamily="2" charset="2"/>
              <a:buChar char="ü"/>
            </a:pPr>
            <a:r>
              <a:rPr lang="en-US" dirty="0">
                <a:solidFill>
                  <a:schemeClr val="tx1"/>
                </a:solidFill>
                <a:latin typeface="Helvetica Neue"/>
              </a:rPr>
              <a:t>The older the garage the lower the prices for the houses.</a:t>
            </a:r>
            <a:endParaRPr lang="en-IN" dirty="0">
              <a:solidFill>
                <a:schemeClr val="tx1"/>
              </a:solidFill>
            </a:endParaRPr>
          </a:p>
        </p:txBody>
      </p:sp>
      <p:pic>
        <p:nvPicPr>
          <p:cNvPr id="5" name="Picture 4">
            <a:extLst>
              <a:ext uri="{FF2B5EF4-FFF2-40B4-BE49-F238E27FC236}">
                <a16:creationId xmlns:a16="http://schemas.microsoft.com/office/drawing/2014/main" id="{809DC457-F220-4BD4-A4DC-58D60836EC16}"/>
              </a:ext>
            </a:extLst>
          </p:cNvPr>
          <p:cNvPicPr>
            <a:picLocks noChangeAspect="1"/>
          </p:cNvPicPr>
          <p:nvPr/>
        </p:nvPicPr>
        <p:blipFill>
          <a:blip r:embed="rId2"/>
          <a:stretch>
            <a:fillRect/>
          </a:stretch>
        </p:blipFill>
        <p:spPr>
          <a:xfrm>
            <a:off x="677334" y="223640"/>
            <a:ext cx="8421275" cy="2305372"/>
          </a:xfrm>
          <a:prstGeom prst="rect">
            <a:avLst/>
          </a:prstGeom>
        </p:spPr>
      </p:pic>
      <p:pic>
        <p:nvPicPr>
          <p:cNvPr id="7" name="Picture 6">
            <a:extLst>
              <a:ext uri="{FF2B5EF4-FFF2-40B4-BE49-F238E27FC236}">
                <a16:creationId xmlns:a16="http://schemas.microsoft.com/office/drawing/2014/main" id="{F8CCA7CB-EB51-4B6D-BF8A-E8670DCDF385}"/>
              </a:ext>
            </a:extLst>
          </p:cNvPr>
          <p:cNvPicPr>
            <a:picLocks noChangeAspect="1"/>
          </p:cNvPicPr>
          <p:nvPr/>
        </p:nvPicPr>
        <p:blipFill>
          <a:blip r:embed="rId3"/>
          <a:stretch>
            <a:fillRect/>
          </a:stretch>
        </p:blipFill>
        <p:spPr>
          <a:xfrm>
            <a:off x="677334" y="2598124"/>
            <a:ext cx="8421275" cy="2410161"/>
          </a:xfrm>
          <a:prstGeom prst="rect">
            <a:avLst/>
          </a:prstGeom>
        </p:spPr>
      </p:pic>
    </p:spTree>
    <p:extLst>
      <p:ext uri="{BB962C8B-B14F-4D97-AF65-F5344CB8AC3E}">
        <p14:creationId xmlns:p14="http://schemas.microsoft.com/office/powerpoint/2010/main" val="1428873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12DBD-EA74-4E60-94CB-7681D9355BA4}"/>
              </a:ext>
            </a:extLst>
          </p:cNvPr>
          <p:cNvSpPr>
            <a:spLocks noGrp="1"/>
          </p:cNvSpPr>
          <p:nvPr>
            <p:ph idx="1"/>
          </p:nvPr>
        </p:nvSpPr>
        <p:spPr>
          <a:xfrm>
            <a:off x="512940" y="4705657"/>
            <a:ext cx="8596668" cy="1251005"/>
          </a:xfrm>
        </p:spPr>
        <p:txBody>
          <a:bodyPr>
            <a:normAutofit fontScale="92500" lnSpcReduction="10000"/>
          </a:bodyPr>
          <a:lstStyle/>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LotFrontage: Linear feet of street connected to property is somehow seems that there is some linear relation between them.</a:t>
            </a:r>
          </a:p>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LotArea: Not so specific but the lot area somehow seems like to be very slight increase in the area leads to extra amount of change in increasing manner of SalesPrice.</a:t>
            </a:r>
          </a:p>
          <a:p>
            <a:pPr algn="just"/>
            <a:endParaRPr lang="en-IN" dirty="0"/>
          </a:p>
        </p:txBody>
      </p:sp>
      <p:pic>
        <p:nvPicPr>
          <p:cNvPr id="5" name="Picture 4">
            <a:extLst>
              <a:ext uri="{FF2B5EF4-FFF2-40B4-BE49-F238E27FC236}">
                <a16:creationId xmlns:a16="http://schemas.microsoft.com/office/drawing/2014/main" id="{9752A8BE-CC07-4C3D-96DC-1CA1E4766A1E}"/>
              </a:ext>
            </a:extLst>
          </p:cNvPr>
          <p:cNvPicPr>
            <a:picLocks noChangeAspect="1"/>
          </p:cNvPicPr>
          <p:nvPr/>
        </p:nvPicPr>
        <p:blipFill>
          <a:blip r:embed="rId2"/>
          <a:stretch>
            <a:fillRect/>
          </a:stretch>
        </p:blipFill>
        <p:spPr>
          <a:xfrm>
            <a:off x="677333" y="609600"/>
            <a:ext cx="8267883" cy="3114261"/>
          </a:xfrm>
          <a:prstGeom prst="rect">
            <a:avLst/>
          </a:prstGeom>
        </p:spPr>
      </p:pic>
    </p:spTree>
    <p:extLst>
      <p:ext uri="{BB962C8B-B14F-4D97-AF65-F5344CB8AC3E}">
        <p14:creationId xmlns:p14="http://schemas.microsoft.com/office/powerpoint/2010/main" val="3675891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4F62A-7066-412A-9629-3050D535A47D}"/>
              </a:ext>
            </a:extLst>
          </p:cNvPr>
          <p:cNvSpPr>
            <a:spLocks noGrp="1"/>
          </p:cNvSpPr>
          <p:nvPr>
            <p:ph idx="1"/>
          </p:nvPr>
        </p:nvSpPr>
        <p:spPr>
          <a:xfrm>
            <a:off x="677334" y="3657600"/>
            <a:ext cx="8596668" cy="2383762"/>
          </a:xfrm>
        </p:spPr>
        <p:txBody>
          <a:bodyPr>
            <a:normAutofit/>
          </a:bodyPr>
          <a:lstStyle/>
          <a:p>
            <a:pPr algn="l"/>
            <a:r>
              <a:rPr lang="en-US" b="0" i="0" dirty="0">
                <a:solidFill>
                  <a:schemeClr val="tx1"/>
                </a:solidFill>
                <a:effectLst/>
                <a:latin typeface="Helvetica Neue"/>
              </a:rPr>
              <a:t>MasVnArea: Masonry veneer area except zero area there is linear relations that tells that increase in the masonry areas lead to increase the sales Price of the houses.</a:t>
            </a:r>
          </a:p>
          <a:p>
            <a:pPr algn="l"/>
            <a:r>
              <a:rPr lang="en-US" b="0" i="0" dirty="0">
                <a:solidFill>
                  <a:schemeClr val="tx1"/>
                </a:solidFill>
                <a:effectLst/>
                <a:latin typeface="Helvetica Neue"/>
              </a:rPr>
              <a:t>BsmtFinSF1: Basement finished Type 1 rather than zero square feet there is some min amount of increase in the area there is good amount of increase in Sale Price of House.</a:t>
            </a:r>
          </a:p>
          <a:p>
            <a:endParaRPr lang="en-IN" dirty="0"/>
          </a:p>
        </p:txBody>
      </p:sp>
      <p:pic>
        <p:nvPicPr>
          <p:cNvPr id="5" name="Picture 4">
            <a:extLst>
              <a:ext uri="{FF2B5EF4-FFF2-40B4-BE49-F238E27FC236}">
                <a16:creationId xmlns:a16="http://schemas.microsoft.com/office/drawing/2014/main" id="{28EA2657-F7D3-4962-B71E-B80C0EFEA1C5}"/>
              </a:ext>
            </a:extLst>
          </p:cNvPr>
          <p:cNvPicPr>
            <a:picLocks noChangeAspect="1"/>
          </p:cNvPicPr>
          <p:nvPr/>
        </p:nvPicPr>
        <p:blipFill>
          <a:blip r:embed="rId2"/>
          <a:stretch>
            <a:fillRect/>
          </a:stretch>
        </p:blipFill>
        <p:spPr>
          <a:xfrm>
            <a:off x="677334" y="609600"/>
            <a:ext cx="8307640" cy="2716696"/>
          </a:xfrm>
          <a:prstGeom prst="rect">
            <a:avLst/>
          </a:prstGeom>
        </p:spPr>
      </p:pic>
    </p:spTree>
    <p:extLst>
      <p:ext uri="{BB962C8B-B14F-4D97-AF65-F5344CB8AC3E}">
        <p14:creationId xmlns:p14="http://schemas.microsoft.com/office/powerpoint/2010/main" val="1045719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FB46-53A6-4BCC-9265-878B718770F3}"/>
              </a:ext>
            </a:extLst>
          </p:cNvPr>
          <p:cNvSpPr>
            <a:spLocks noGrp="1"/>
          </p:cNvSpPr>
          <p:nvPr>
            <p:ph type="title"/>
          </p:nvPr>
        </p:nvSpPr>
        <p:spPr/>
        <p:txBody>
          <a:bodyPr/>
          <a:lstStyle/>
          <a:p>
            <a:pPr algn="ctr"/>
            <a:r>
              <a:rPr lang="en-IN" dirty="0"/>
              <a:t>Content</a:t>
            </a:r>
          </a:p>
        </p:txBody>
      </p:sp>
      <p:sp>
        <p:nvSpPr>
          <p:cNvPr id="3" name="Content Placeholder 2">
            <a:extLst>
              <a:ext uri="{FF2B5EF4-FFF2-40B4-BE49-F238E27FC236}">
                <a16:creationId xmlns:a16="http://schemas.microsoft.com/office/drawing/2014/main" id="{CDA533F9-E043-4F69-BB63-4CD37DB0CEBD}"/>
              </a:ext>
            </a:extLst>
          </p:cNvPr>
          <p:cNvSpPr>
            <a:spLocks noGrp="1"/>
          </p:cNvSpPr>
          <p:nvPr>
            <p:ph idx="1"/>
          </p:nvPr>
        </p:nvSpPr>
        <p:spPr/>
        <p:txBody>
          <a:bodyPr/>
          <a:lstStyle/>
          <a:p>
            <a:r>
              <a:rPr lang="en-US" sz="2000" dirty="0"/>
              <a:t>Problem Description	</a:t>
            </a:r>
          </a:p>
          <a:p>
            <a:r>
              <a:rPr lang="en-US" sz="2000" dirty="0"/>
              <a:t>Data pre-processing</a:t>
            </a:r>
          </a:p>
          <a:p>
            <a:r>
              <a:rPr lang="en-US" sz="2000" dirty="0"/>
              <a:t>EDA</a:t>
            </a:r>
          </a:p>
          <a:p>
            <a:r>
              <a:rPr lang="en-US" sz="2000" dirty="0"/>
              <a:t>Data cleaning</a:t>
            </a:r>
          </a:p>
          <a:p>
            <a:r>
              <a:rPr lang="en-US" sz="2000" dirty="0"/>
              <a:t>Model Deployment</a:t>
            </a:r>
          </a:p>
          <a:p>
            <a:r>
              <a:rPr lang="en-US" sz="2000" dirty="0"/>
              <a:t>Hyper Parameter Tuning</a:t>
            </a:r>
          </a:p>
          <a:p>
            <a:r>
              <a:rPr lang="en-US" sz="2000" dirty="0"/>
              <a:t>Conclusion</a:t>
            </a:r>
            <a:endParaRPr lang="en-IN" sz="2000" dirty="0"/>
          </a:p>
          <a:p>
            <a:endParaRPr lang="en-IN" dirty="0"/>
          </a:p>
          <a:p>
            <a:endParaRPr lang="en-IN" dirty="0"/>
          </a:p>
        </p:txBody>
      </p:sp>
    </p:spTree>
    <p:extLst>
      <p:ext uri="{BB962C8B-B14F-4D97-AF65-F5344CB8AC3E}">
        <p14:creationId xmlns:p14="http://schemas.microsoft.com/office/powerpoint/2010/main" val="320155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11A22-4DD1-42F6-B980-B54F63EA38EC}"/>
              </a:ext>
            </a:extLst>
          </p:cNvPr>
          <p:cNvSpPr>
            <a:spLocks noGrp="1"/>
          </p:cNvSpPr>
          <p:nvPr>
            <p:ph idx="1"/>
          </p:nvPr>
        </p:nvSpPr>
        <p:spPr>
          <a:xfrm>
            <a:off x="931047" y="4348165"/>
            <a:ext cx="8596668" cy="1948132"/>
          </a:xfrm>
        </p:spPr>
        <p:txBody>
          <a:bodyPr>
            <a:noAutofit/>
          </a:bodyPr>
          <a:lstStyle/>
          <a:p>
            <a:pPr>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Shows that there is increase in the total areas for the basement in the house leads to increase in the Sale Price.</a:t>
            </a:r>
          </a:p>
          <a:p>
            <a:pPr>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1stFlrSF,2ndFlrSF these two features after adding means total area of both 1st and 2nd floor combinedly showing the linear relations w.r.t. Sale Price of the houses.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DEFCBA-C7F3-4A12-BE7C-A9EBC009537A}"/>
              </a:ext>
            </a:extLst>
          </p:cNvPr>
          <p:cNvPicPr>
            <a:picLocks noChangeAspect="1"/>
          </p:cNvPicPr>
          <p:nvPr/>
        </p:nvPicPr>
        <p:blipFill>
          <a:blip r:embed="rId2"/>
          <a:stretch>
            <a:fillRect/>
          </a:stretch>
        </p:blipFill>
        <p:spPr>
          <a:xfrm>
            <a:off x="931047" y="848456"/>
            <a:ext cx="3026810" cy="2076740"/>
          </a:xfrm>
          <a:prstGeom prst="rect">
            <a:avLst/>
          </a:prstGeom>
        </p:spPr>
      </p:pic>
      <p:pic>
        <p:nvPicPr>
          <p:cNvPr id="7" name="Picture 6">
            <a:extLst>
              <a:ext uri="{FF2B5EF4-FFF2-40B4-BE49-F238E27FC236}">
                <a16:creationId xmlns:a16="http://schemas.microsoft.com/office/drawing/2014/main" id="{886D2959-B853-4AC8-B124-DDEB032ED6D6}"/>
              </a:ext>
            </a:extLst>
          </p:cNvPr>
          <p:cNvPicPr>
            <a:picLocks noChangeAspect="1"/>
          </p:cNvPicPr>
          <p:nvPr/>
        </p:nvPicPr>
        <p:blipFill>
          <a:blip r:embed="rId3"/>
          <a:stretch>
            <a:fillRect/>
          </a:stretch>
        </p:blipFill>
        <p:spPr>
          <a:xfrm>
            <a:off x="5454913" y="791298"/>
            <a:ext cx="3238952" cy="2133898"/>
          </a:xfrm>
          <a:prstGeom prst="rect">
            <a:avLst/>
          </a:prstGeom>
        </p:spPr>
      </p:pic>
    </p:spTree>
    <p:extLst>
      <p:ext uri="{BB962C8B-B14F-4D97-AF65-F5344CB8AC3E}">
        <p14:creationId xmlns:p14="http://schemas.microsoft.com/office/powerpoint/2010/main" val="4150417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21BAD-1F8A-4D52-91A6-578EF720688C}"/>
              </a:ext>
            </a:extLst>
          </p:cNvPr>
          <p:cNvSpPr>
            <a:spLocks noGrp="1"/>
          </p:cNvSpPr>
          <p:nvPr>
            <p:ph idx="1"/>
          </p:nvPr>
        </p:nvSpPr>
        <p:spPr>
          <a:xfrm>
            <a:off x="677334" y="4306957"/>
            <a:ext cx="8596668" cy="1734405"/>
          </a:xfrm>
        </p:spPr>
        <p:txBody>
          <a:bodyPr>
            <a:normAutofit/>
          </a:bodyPr>
          <a:lstStyle/>
          <a:p>
            <a:pPr algn="l">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1stFlrSF: In this more area in on the 1st Floor of houses will impact to increase in the sale price of the houses.</a:t>
            </a:r>
          </a:p>
          <a:p>
            <a:pPr algn="l">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2ndFlrSF: In this more area in on the 2nd Floor of houses will impact to increase in the sale price of the houses.</a:t>
            </a:r>
          </a:p>
          <a:p>
            <a:pPr>
              <a:buFont typeface="Wingdings" panose="05000000000000000000" pitchFamily="2" charset="2"/>
              <a:buChar char="ü"/>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2343A1-4A14-43BA-8C67-DE7AFCF3FD69}"/>
              </a:ext>
            </a:extLst>
          </p:cNvPr>
          <p:cNvPicPr>
            <a:picLocks noChangeAspect="1"/>
          </p:cNvPicPr>
          <p:nvPr/>
        </p:nvPicPr>
        <p:blipFill>
          <a:blip r:embed="rId2"/>
          <a:stretch>
            <a:fillRect/>
          </a:stretch>
        </p:blipFill>
        <p:spPr>
          <a:xfrm>
            <a:off x="1337338" y="939858"/>
            <a:ext cx="6737779" cy="2737336"/>
          </a:xfrm>
          <a:prstGeom prst="rect">
            <a:avLst/>
          </a:prstGeom>
        </p:spPr>
      </p:pic>
    </p:spTree>
    <p:extLst>
      <p:ext uri="{BB962C8B-B14F-4D97-AF65-F5344CB8AC3E}">
        <p14:creationId xmlns:p14="http://schemas.microsoft.com/office/powerpoint/2010/main" val="2438778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0C723-3793-4A36-A38D-669F3BA8BCEA}"/>
              </a:ext>
            </a:extLst>
          </p:cNvPr>
          <p:cNvSpPr>
            <a:spLocks noGrp="1"/>
          </p:cNvSpPr>
          <p:nvPr>
            <p:ph idx="1"/>
          </p:nvPr>
        </p:nvSpPr>
        <p:spPr>
          <a:xfrm>
            <a:off x="1060174" y="3756993"/>
            <a:ext cx="8213828" cy="1643269"/>
          </a:xfrm>
        </p:spPr>
        <p:txBody>
          <a:bodyPr>
            <a:normAutofit/>
          </a:bodyPr>
          <a:lstStyle/>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LowQualFinSF: Not much impacts it showing to the target variable but consisting 0 sq. ft. area for most no. of houses this may be because of there were no such houses that had done low quality finishing in their houses.</a:t>
            </a:r>
          </a:p>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GrLivArea: In this more increase in above grade (ground) living area will impact to increase in the sale price of the houses.</a:t>
            </a:r>
          </a:p>
          <a:p>
            <a:pPr algn="just">
              <a:buFont typeface="Wingdings" panose="05000000000000000000" pitchFamily="2" charset="2"/>
              <a:buChar char="ü"/>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B066B8-95BF-43FA-B422-CB3B5BF4F2FB}"/>
              </a:ext>
            </a:extLst>
          </p:cNvPr>
          <p:cNvPicPr>
            <a:picLocks noChangeAspect="1"/>
          </p:cNvPicPr>
          <p:nvPr/>
        </p:nvPicPr>
        <p:blipFill>
          <a:blip r:embed="rId2"/>
          <a:stretch>
            <a:fillRect/>
          </a:stretch>
        </p:blipFill>
        <p:spPr>
          <a:xfrm>
            <a:off x="2136440" y="699071"/>
            <a:ext cx="5406887" cy="2284371"/>
          </a:xfrm>
          <a:prstGeom prst="rect">
            <a:avLst/>
          </a:prstGeom>
        </p:spPr>
      </p:pic>
    </p:spTree>
    <p:extLst>
      <p:ext uri="{BB962C8B-B14F-4D97-AF65-F5344CB8AC3E}">
        <p14:creationId xmlns:p14="http://schemas.microsoft.com/office/powerpoint/2010/main" val="3002257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8A4B4-0777-4D5E-9363-5E068078E4EC}"/>
              </a:ext>
            </a:extLst>
          </p:cNvPr>
          <p:cNvSpPr>
            <a:spLocks noGrp="1"/>
          </p:cNvSpPr>
          <p:nvPr>
            <p:ph idx="1"/>
          </p:nvPr>
        </p:nvSpPr>
        <p:spPr>
          <a:xfrm>
            <a:off x="677334" y="3750365"/>
            <a:ext cx="8596668" cy="2290997"/>
          </a:xfrm>
        </p:spPr>
        <p:txBody>
          <a:bodyPr>
            <a:normAutofit/>
          </a:bodyPr>
          <a:lstStyle/>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GarageArea: Except with the 0 area there is some linear relation that stats that increase in the Garage area increase the Sale price of the House.</a:t>
            </a:r>
          </a:p>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WoodDeckSF: Except with the 0 area sq. ft. there is some linear relation that stats that increase in the Wood Deck area increase the Sale price of the House. And seems to be outliers in it.</a:t>
            </a:r>
          </a:p>
          <a:p>
            <a:pPr algn="just">
              <a:buFont typeface="Wingdings" panose="05000000000000000000" pitchFamily="2" charset="2"/>
              <a:buChar char="ü"/>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CC791E-9FAD-48B4-8F8F-28837D09BF54}"/>
              </a:ext>
            </a:extLst>
          </p:cNvPr>
          <p:cNvPicPr>
            <a:picLocks noChangeAspect="1"/>
          </p:cNvPicPr>
          <p:nvPr/>
        </p:nvPicPr>
        <p:blipFill>
          <a:blip r:embed="rId2"/>
          <a:stretch>
            <a:fillRect/>
          </a:stretch>
        </p:blipFill>
        <p:spPr>
          <a:xfrm>
            <a:off x="1530103" y="432049"/>
            <a:ext cx="6891129" cy="2845711"/>
          </a:xfrm>
          <a:prstGeom prst="rect">
            <a:avLst/>
          </a:prstGeom>
        </p:spPr>
      </p:pic>
    </p:spTree>
    <p:extLst>
      <p:ext uri="{BB962C8B-B14F-4D97-AF65-F5344CB8AC3E}">
        <p14:creationId xmlns:p14="http://schemas.microsoft.com/office/powerpoint/2010/main" val="2977091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588B9-DC12-46B3-9AFC-7812E1E1B8D8}"/>
              </a:ext>
            </a:extLst>
          </p:cNvPr>
          <p:cNvSpPr>
            <a:spLocks noGrp="1"/>
          </p:cNvSpPr>
          <p:nvPr>
            <p:ph idx="1"/>
          </p:nvPr>
        </p:nvSpPr>
        <p:spPr>
          <a:xfrm>
            <a:off x="964717" y="4122751"/>
            <a:ext cx="8596668" cy="1703283"/>
          </a:xfrm>
        </p:spPr>
        <p:txBody>
          <a:bodyPr>
            <a:normAutofit/>
          </a:bodyPr>
          <a:lstStyle/>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OpenPorchSF: Except with the 0 area sq. ft. there is some linear relation that stats that increase in the open Porch area increase the Sale price of the House. And seems to be outliers in it.</a:t>
            </a:r>
          </a:p>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Enclosed Porch, 3SnPorch,ScreenPorch, Pool Area, </a:t>
            </a:r>
            <a:r>
              <a:rPr lang="en-US" b="0" i="0" dirty="0" err="1">
                <a:solidFill>
                  <a:schemeClr val="tx1"/>
                </a:solidFill>
                <a:effectLst/>
                <a:latin typeface="Times New Roman" panose="02020603050405020304" pitchFamily="18" charset="0"/>
                <a:cs typeface="Times New Roman" panose="02020603050405020304" pitchFamily="18" charset="0"/>
              </a:rPr>
              <a:t>MiscVal</a:t>
            </a:r>
            <a:r>
              <a:rPr lang="en-US" b="0" i="0" dirty="0">
                <a:solidFill>
                  <a:schemeClr val="tx1"/>
                </a:solidFill>
                <a:effectLst/>
                <a:latin typeface="Times New Roman" panose="02020603050405020304" pitchFamily="18" charset="0"/>
                <a:cs typeface="Times New Roman" panose="02020603050405020304" pitchFamily="18" charset="0"/>
              </a:rPr>
              <a:t> these area very less founded in the houses due to which not much info we gathered from graph.</a:t>
            </a:r>
          </a:p>
        </p:txBody>
      </p:sp>
      <p:pic>
        <p:nvPicPr>
          <p:cNvPr id="5" name="Picture 4">
            <a:extLst>
              <a:ext uri="{FF2B5EF4-FFF2-40B4-BE49-F238E27FC236}">
                <a16:creationId xmlns:a16="http://schemas.microsoft.com/office/drawing/2014/main" id="{1246DDFE-BA79-4EAF-AB5E-CD15B77E5A9F}"/>
              </a:ext>
            </a:extLst>
          </p:cNvPr>
          <p:cNvPicPr>
            <a:picLocks noChangeAspect="1"/>
          </p:cNvPicPr>
          <p:nvPr/>
        </p:nvPicPr>
        <p:blipFill>
          <a:blip r:embed="rId2"/>
          <a:stretch>
            <a:fillRect/>
          </a:stretch>
        </p:blipFill>
        <p:spPr>
          <a:xfrm>
            <a:off x="2265873" y="424752"/>
            <a:ext cx="5419589" cy="2204858"/>
          </a:xfrm>
          <a:prstGeom prst="rect">
            <a:avLst/>
          </a:prstGeom>
        </p:spPr>
      </p:pic>
    </p:spTree>
    <p:extLst>
      <p:ext uri="{BB962C8B-B14F-4D97-AF65-F5344CB8AC3E}">
        <p14:creationId xmlns:p14="http://schemas.microsoft.com/office/powerpoint/2010/main" val="2408270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A8B0C-9EF3-4EB3-A803-B6ACF138F163}"/>
              </a:ext>
            </a:extLst>
          </p:cNvPr>
          <p:cNvSpPr>
            <a:spLocks noGrp="1"/>
          </p:cNvSpPr>
          <p:nvPr>
            <p:ph idx="1"/>
          </p:nvPr>
        </p:nvSpPr>
        <p:spPr>
          <a:xfrm>
            <a:off x="7689101" y="594475"/>
            <a:ext cx="3458818" cy="2357731"/>
          </a:xfrm>
        </p:spPr>
        <p:txBody>
          <a:bodyPr>
            <a:normAutofit/>
          </a:bodyPr>
          <a:lstStyle/>
          <a:p>
            <a:pPr algn="just">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MSSubClass: 20 type(1-STORY 1946 &amp; NEWER ALL STYLES) of dwelling involved in the sale are the most that were sold while 60 type (2-STORY 1946 &amp; NEWER) of dwelling involved in the sale that are highly expensive that were sold. </a:t>
            </a:r>
          </a:p>
          <a:p>
            <a:pPr algn="just">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C1CF91-EDC8-4ACE-B112-87DF57719DA9}"/>
              </a:ext>
            </a:extLst>
          </p:cNvPr>
          <p:cNvPicPr>
            <a:picLocks noChangeAspect="1"/>
          </p:cNvPicPr>
          <p:nvPr/>
        </p:nvPicPr>
        <p:blipFill>
          <a:blip r:embed="rId2"/>
          <a:stretch>
            <a:fillRect/>
          </a:stretch>
        </p:blipFill>
        <p:spPr>
          <a:xfrm>
            <a:off x="0" y="456614"/>
            <a:ext cx="6785113" cy="1943371"/>
          </a:xfrm>
          <a:prstGeom prst="rect">
            <a:avLst/>
          </a:prstGeom>
        </p:spPr>
      </p:pic>
      <p:pic>
        <p:nvPicPr>
          <p:cNvPr id="9" name="Picture 8">
            <a:extLst>
              <a:ext uri="{FF2B5EF4-FFF2-40B4-BE49-F238E27FC236}">
                <a16:creationId xmlns:a16="http://schemas.microsoft.com/office/drawing/2014/main" id="{2967FB35-5240-470F-A1A3-40DD6011AB61}"/>
              </a:ext>
            </a:extLst>
          </p:cNvPr>
          <p:cNvPicPr>
            <a:picLocks noChangeAspect="1"/>
          </p:cNvPicPr>
          <p:nvPr/>
        </p:nvPicPr>
        <p:blipFill>
          <a:blip r:embed="rId3"/>
          <a:stretch>
            <a:fillRect/>
          </a:stretch>
        </p:blipFill>
        <p:spPr>
          <a:xfrm>
            <a:off x="167883" y="4416100"/>
            <a:ext cx="6783640" cy="1991003"/>
          </a:xfrm>
          <a:prstGeom prst="rect">
            <a:avLst/>
          </a:prstGeom>
        </p:spPr>
      </p:pic>
      <p:sp>
        <p:nvSpPr>
          <p:cNvPr id="6" name="Content Placeholder 2">
            <a:extLst>
              <a:ext uri="{FF2B5EF4-FFF2-40B4-BE49-F238E27FC236}">
                <a16:creationId xmlns:a16="http://schemas.microsoft.com/office/drawing/2014/main" id="{250A8B0C-9EF3-4EB3-A803-B6ACF138F163}"/>
              </a:ext>
            </a:extLst>
          </p:cNvPr>
          <p:cNvSpPr txBox="1">
            <a:spLocks/>
          </p:cNvSpPr>
          <p:nvPr/>
        </p:nvSpPr>
        <p:spPr>
          <a:xfrm>
            <a:off x="7689101" y="4183401"/>
            <a:ext cx="3458818" cy="245640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OverallQual: As in data description there we set a no. from 1 to 10 that specifies the quality so in accordance with that higher the quality higher the price for sale. And there are very less no. for records for quality of houses 1 7 2 that are very poor/ poor.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242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9409F-75A5-47BC-AF7B-77A32DBE6418}"/>
              </a:ext>
            </a:extLst>
          </p:cNvPr>
          <p:cNvSpPr>
            <a:spLocks noGrp="1"/>
          </p:cNvSpPr>
          <p:nvPr>
            <p:ph idx="1"/>
          </p:nvPr>
        </p:nvSpPr>
        <p:spPr>
          <a:xfrm>
            <a:off x="8047287" y="346186"/>
            <a:ext cx="2833445" cy="5789571"/>
          </a:xfrm>
        </p:spPr>
        <p:txBody>
          <a:bodyPr>
            <a:normAutofit/>
          </a:bodyPr>
          <a:lstStyle/>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OverallCond: Here I analyze that the average overall condition of houses i.e. 5 were more in sale from both graph as better the conditions of houses their prices for sale in increasing. $$</a:t>
            </a:r>
          </a:p>
          <a:p>
            <a:pPr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BsmFullBath: there are zero no. of full basement bathroom records are high from both for these graph I analyzed that more the no. of basement Full bathrooms more the sales price for the house. $$</a:t>
            </a:r>
          </a:p>
          <a:p>
            <a:pPr>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3BAD37-9D6B-450E-BA67-19597E3B6BAB}"/>
              </a:ext>
            </a:extLst>
          </p:cNvPr>
          <p:cNvPicPr>
            <a:picLocks noChangeAspect="1"/>
          </p:cNvPicPr>
          <p:nvPr/>
        </p:nvPicPr>
        <p:blipFill>
          <a:blip r:embed="rId2"/>
          <a:stretch>
            <a:fillRect/>
          </a:stretch>
        </p:blipFill>
        <p:spPr>
          <a:xfrm>
            <a:off x="1065965" y="186477"/>
            <a:ext cx="5953792" cy="2623931"/>
          </a:xfrm>
          <a:prstGeom prst="rect">
            <a:avLst/>
          </a:prstGeom>
        </p:spPr>
      </p:pic>
      <p:pic>
        <p:nvPicPr>
          <p:cNvPr id="7" name="Picture 6">
            <a:extLst>
              <a:ext uri="{FF2B5EF4-FFF2-40B4-BE49-F238E27FC236}">
                <a16:creationId xmlns:a16="http://schemas.microsoft.com/office/drawing/2014/main" id="{AA8DFA5E-974C-47DC-9B4A-FB29477F9B18}"/>
              </a:ext>
            </a:extLst>
          </p:cNvPr>
          <p:cNvPicPr>
            <a:picLocks noChangeAspect="1"/>
          </p:cNvPicPr>
          <p:nvPr/>
        </p:nvPicPr>
        <p:blipFill>
          <a:blip r:embed="rId3"/>
          <a:stretch>
            <a:fillRect/>
          </a:stretch>
        </p:blipFill>
        <p:spPr>
          <a:xfrm>
            <a:off x="1065965" y="3246644"/>
            <a:ext cx="6000464" cy="2889113"/>
          </a:xfrm>
          <a:prstGeom prst="rect">
            <a:avLst/>
          </a:prstGeom>
        </p:spPr>
      </p:pic>
    </p:spTree>
    <p:extLst>
      <p:ext uri="{BB962C8B-B14F-4D97-AF65-F5344CB8AC3E}">
        <p14:creationId xmlns:p14="http://schemas.microsoft.com/office/powerpoint/2010/main" val="2331510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987EB-F934-4CF9-96A8-8280D115EFDF}"/>
              </a:ext>
            </a:extLst>
          </p:cNvPr>
          <p:cNvSpPr>
            <a:spLocks noGrp="1"/>
          </p:cNvSpPr>
          <p:nvPr>
            <p:ph idx="1"/>
          </p:nvPr>
        </p:nvSpPr>
        <p:spPr>
          <a:xfrm>
            <a:off x="7231480" y="584412"/>
            <a:ext cx="3589866" cy="4784422"/>
          </a:xfrm>
        </p:spPr>
        <p:txBody>
          <a:bodyPr>
            <a:normAutofit/>
          </a:bodyPr>
          <a:lstStyle/>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BsmFullBath: there are zero no. of full basement bathroom records are high from both for these graph </a:t>
            </a:r>
            <a:r>
              <a:rPr lang="en-US" dirty="0">
                <a:solidFill>
                  <a:schemeClr val="tx1"/>
                </a:solidFill>
                <a:latin typeface="Times New Roman" panose="02020603050405020304" pitchFamily="18" charset="0"/>
                <a:cs typeface="Times New Roman" panose="02020603050405020304" pitchFamily="18" charset="0"/>
              </a:rPr>
              <a:t>I</a:t>
            </a:r>
            <a:r>
              <a:rPr lang="en-US" b="0" i="0" dirty="0">
                <a:solidFill>
                  <a:schemeClr val="tx1"/>
                </a:solidFill>
                <a:effectLst/>
                <a:latin typeface="Times New Roman" panose="02020603050405020304" pitchFamily="18" charset="0"/>
                <a:cs typeface="Times New Roman" panose="02020603050405020304" pitchFamily="18" charset="0"/>
              </a:rPr>
              <a:t> analyzed that more the no. of basement Full bathrooms more the sales price for the house. $$</a:t>
            </a:r>
          </a:p>
          <a:p>
            <a:pPr algn="l">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FullBath: Increased in the no. of full bathrooms will result in the increase in sale price for the houses and there are very less records for the O &amp; 3 no. of bathrooms.</a:t>
            </a:r>
          </a:p>
          <a:p>
            <a:pPr>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52D959-D236-4650-989F-684D4F101CD1}"/>
              </a:ext>
            </a:extLst>
          </p:cNvPr>
          <p:cNvPicPr>
            <a:picLocks noChangeAspect="1"/>
          </p:cNvPicPr>
          <p:nvPr/>
        </p:nvPicPr>
        <p:blipFill>
          <a:blip r:embed="rId2"/>
          <a:stretch>
            <a:fillRect/>
          </a:stretch>
        </p:blipFill>
        <p:spPr>
          <a:xfrm>
            <a:off x="1529091" y="3253554"/>
            <a:ext cx="5195350" cy="2323608"/>
          </a:xfrm>
          <a:prstGeom prst="rect">
            <a:avLst/>
          </a:prstGeom>
        </p:spPr>
      </p:pic>
      <p:pic>
        <p:nvPicPr>
          <p:cNvPr id="8" name="Picture 7">
            <a:extLst>
              <a:ext uri="{FF2B5EF4-FFF2-40B4-BE49-F238E27FC236}">
                <a16:creationId xmlns:a16="http://schemas.microsoft.com/office/drawing/2014/main" id="{48792CE6-7624-409B-9065-95B6292DEC22}"/>
              </a:ext>
            </a:extLst>
          </p:cNvPr>
          <p:cNvPicPr>
            <a:picLocks noChangeAspect="1"/>
          </p:cNvPicPr>
          <p:nvPr/>
        </p:nvPicPr>
        <p:blipFill>
          <a:blip r:embed="rId3"/>
          <a:stretch>
            <a:fillRect/>
          </a:stretch>
        </p:blipFill>
        <p:spPr>
          <a:xfrm>
            <a:off x="1690193" y="584412"/>
            <a:ext cx="5034248" cy="2057687"/>
          </a:xfrm>
          <a:prstGeom prst="rect">
            <a:avLst/>
          </a:prstGeom>
        </p:spPr>
      </p:pic>
    </p:spTree>
    <p:extLst>
      <p:ext uri="{BB962C8B-B14F-4D97-AF65-F5344CB8AC3E}">
        <p14:creationId xmlns:p14="http://schemas.microsoft.com/office/powerpoint/2010/main" val="4087458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F3B86-CC33-42BF-AC5C-3D4C729B92E3}"/>
              </a:ext>
            </a:extLst>
          </p:cNvPr>
          <p:cNvSpPr>
            <a:spLocks noGrp="1"/>
          </p:cNvSpPr>
          <p:nvPr>
            <p:ph idx="1"/>
          </p:nvPr>
        </p:nvSpPr>
        <p:spPr>
          <a:xfrm>
            <a:off x="7893561" y="607139"/>
            <a:ext cx="2621411" cy="5724939"/>
          </a:xfrm>
        </p:spPr>
        <p:txBody>
          <a:bodyPr>
            <a:normAutofit/>
          </a:bodyPr>
          <a:lstStyle/>
          <a:p>
            <a:pPr>
              <a:buFont typeface="Wingdings" panose="05000000000000000000" pitchFamily="2" charset="2"/>
              <a:buChar char="Ø"/>
            </a:pPr>
            <a:r>
              <a:rPr lang="en-US" b="0" i="0" dirty="0">
                <a:solidFill>
                  <a:schemeClr val="tx1"/>
                </a:solidFill>
                <a:effectLst/>
                <a:latin typeface="Helvetica Neue"/>
              </a:rPr>
              <a:t>BsmtHalfBath: from both graphs there is only analyze that there are more no. of houses that has no half bathroom in basement. $$</a:t>
            </a:r>
          </a:p>
          <a:p>
            <a:pPr>
              <a:buFont typeface="Wingdings" panose="05000000000000000000" pitchFamily="2" charset="2"/>
              <a:buChar char="Ø"/>
            </a:pPr>
            <a:endParaRPr lang="en-US" b="0" i="0" dirty="0">
              <a:solidFill>
                <a:schemeClr val="tx1"/>
              </a:solidFill>
              <a:effectLst/>
              <a:latin typeface="Helvetica Neue"/>
            </a:endParaRPr>
          </a:p>
          <a:p>
            <a:pPr>
              <a:buFont typeface="Wingdings" panose="05000000000000000000" pitchFamily="2" charset="2"/>
              <a:buChar char="Ø"/>
            </a:pPr>
            <a:endParaRPr lang="en-US" b="0" i="0" dirty="0">
              <a:solidFill>
                <a:schemeClr val="tx1"/>
              </a:solidFill>
              <a:effectLst/>
              <a:latin typeface="Helvetica Neue"/>
            </a:endParaRPr>
          </a:p>
          <a:p>
            <a:pPr>
              <a:buFont typeface="Wingdings" panose="05000000000000000000" pitchFamily="2" charset="2"/>
              <a:buChar char="Ø"/>
            </a:pPr>
            <a:r>
              <a:rPr lang="en-US" b="0" i="0" dirty="0">
                <a:solidFill>
                  <a:schemeClr val="tx1"/>
                </a:solidFill>
                <a:effectLst/>
                <a:latin typeface="Helvetica Neue"/>
              </a:rPr>
              <a:t>HalfBath: there are very no. of houses that has 2 no. of Half bathrooms but the average sale price for having only 1 half bathroom is maximum.</a:t>
            </a:r>
            <a:endParaRPr lang="en-IN" dirty="0">
              <a:solidFill>
                <a:schemeClr val="tx1"/>
              </a:solidFill>
            </a:endParaRPr>
          </a:p>
        </p:txBody>
      </p:sp>
      <p:pic>
        <p:nvPicPr>
          <p:cNvPr id="5" name="Picture 4">
            <a:extLst>
              <a:ext uri="{FF2B5EF4-FFF2-40B4-BE49-F238E27FC236}">
                <a16:creationId xmlns:a16="http://schemas.microsoft.com/office/drawing/2014/main" id="{45026525-0C52-467F-BDCE-0554FBC273DC}"/>
              </a:ext>
            </a:extLst>
          </p:cNvPr>
          <p:cNvPicPr>
            <a:picLocks noChangeAspect="1"/>
          </p:cNvPicPr>
          <p:nvPr/>
        </p:nvPicPr>
        <p:blipFill>
          <a:blip r:embed="rId2"/>
          <a:stretch>
            <a:fillRect/>
          </a:stretch>
        </p:blipFill>
        <p:spPr>
          <a:xfrm>
            <a:off x="1294522" y="607139"/>
            <a:ext cx="4629200" cy="2057687"/>
          </a:xfrm>
          <a:prstGeom prst="rect">
            <a:avLst/>
          </a:prstGeom>
        </p:spPr>
      </p:pic>
      <p:pic>
        <p:nvPicPr>
          <p:cNvPr id="7" name="Picture 6">
            <a:extLst>
              <a:ext uri="{FF2B5EF4-FFF2-40B4-BE49-F238E27FC236}">
                <a16:creationId xmlns:a16="http://schemas.microsoft.com/office/drawing/2014/main" id="{E69FC301-BF99-4DFF-9377-5BDBA6922C4D}"/>
              </a:ext>
            </a:extLst>
          </p:cNvPr>
          <p:cNvPicPr>
            <a:picLocks noChangeAspect="1"/>
          </p:cNvPicPr>
          <p:nvPr/>
        </p:nvPicPr>
        <p:blipFill>
          <a:blip r:embed="rId3"/>
          <a:stretch>
            <a:fillRect/>
          </a:stretch>
        </p:blipFill>
        <p:spPr>
          <a:xfrm>
            <a:off x="1294522" y="3442063"/>
            <a:ext cx="4629200" cy="1962424"/>
          </a:xfrm>
          <a:prstGeom prst="rect">
            <a:avLst/>
          </a:prstGeom>
        </p:spPr>
      </p:pic>
    </p:spTree>
    <p:extLst>
      <p:ext uri="{BB962C8B-B14F-4D97-AF65-F5344CB8AC3E}">
        <p14:creationId xmlns:p14="http://schemas.microsoft.com/office/powerpoint/2010/main" val="3887729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E9C2F-45CA-435C-AF61-BA995F674EDB}"/>
              </a:ext>
            </a:extLst>
          </p:cNvPr>
          <p:cNvSpPr>
            <a:spLocks noGrp="1"/>
          </p:cNvSpPr>
          <p:nvPr>
            <p:ph idx="1"/>
          </p:nvPr>
        </p:nvSpPr>
        <p:spPr>
          <a:xfrm>
            <a:off x="8262541" y="609600"/>
            <a:ext cx="2396124" cy="5431762"/>
          </a:xfrm>
        </p:spPr>
        <p:txBody>
          <a:bodyPr>
            <a:normAutofit lnSpcReduction="10000"/>
          </a:bodyPr>
          <a:lstStyle/>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BedrooomAbvGr: there no such impacts for the no. of bedrooms to the sale Price but there very less no of records for 6,0,8 no. of bedrooms that lead model to underfitted.</a:t>
            </a:r>
          </a:p>
          <a:p>
            <a:pPr algn="l">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KitchenAbvGr: very less records for the houses having 3 or no kitchen above ground and the sale price are high for having only 1 kitchen in the house.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7F4E74-6AC6-4661-89A8-FC5D691D84C1}"/>
              </a:ext>
            </a:extLst>
          </p:cNvPr>
          <p:cNvPicPr>
            <a:picLocks noChangeAspect="1"/>
          </p:cNvPicPr>
          <p:nvPr/>
        </p:nvPicPr>
        <p:blipFill>
          <a:blip r:embed="rId2"/>
          <a:stretch>
            <a:fillRect/>
          </a:stretch>
        </p:blipFill>
        <p:spPr>
          <a:xfrm>
            <a:off x="1239036" y="609600"/>
            <a:ext cx="5034353" cy="2412294"/>
          </a:xfrm>
          <a:prstGeom prst="rect">
            <a:avLst/>
          </a:prstGeom>
        </p:spPr>
      </p:pic>
      <p:pic>
        <p:nvPicPr>
          <p:cNvPr id="7" name="Picture 6">
            <a:extLst>
              <a:ext uri="{FF2B5EF4-FFF2-40B4-BE49-F238E27FC236}">
                <a16:creationId xmlns:a16="http://schemas.microsoft.com/office/drawing/2014/main" id="{6B4C9F1F-5ED0-4553-99FE-DF607E61EFEB}"/>
              </a:ext>
            </a:extLst>
          </p:cNvPr>
          <p:cNvPicPr>
            <a:picLocks noChangeAspect="1"/>
          </p:cNvPicPr>
          <p:nvPr/>
        </p:nvPicPr>
        <p:blipFill>
          <a:blip r:embed="rId3"/>
          <a:stretch>
            <a:fillRect/>
          </a:stretch>
        </p:blipFill>
        <p:spPr>
          <a:xfrm>
            <a:off x="1266221" y="3598817"/>
            <a:ext cx="4979981" cy="2343520"/>
          </a:xfrm>
          <a:prstGeom prst="rect">
            <a:avLst/>
          </a:prstGeom>
        </p:spPr>
      </p:pic>
    </p:spTree>
    <p:extLst>
      <p:ext uri="{BB962C8B-B14F-4D97-AF65-F5344CB8AC3E}">
        <p14:creationId xmlns:p14="http://schemas.microsoft.com/office/powerpoint/2010/main" val="3590410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CE31-BD14-4E06-99FF-A77CF7454C3B}"/>
              </a:ext>
            </a:extLst>
          </p:cNvPr>
          <p:cNvSpPr>
            <a:spLocks noGrp="1"/>
          </p:cNvSpPr>
          <p:nvPr>
            <p:ph type="title"/>
          </p:nvPr>
        </p:nvSpPr>
        <p:spPr>
          <a:xfrm>
            <a:off x="1593670" y="1802674"/>
            <a:ext cx="8098970" cy="1985555"/>
          </a:xfrm>
        </p:spPr>
        <p:txBody>
          <a:bodyPr>
            <a:noAutofit/>
          </a:bodyPr>
          <a:lstStyle/>
          <a:p>
            <a:pPr algn="ctr"/>
            <a:r>
              <a:rPr lang="en-IN" sz="4800" b="1" dirty="0">
                <a:latin typeface="Times New Roman" panose="02020603050405020304" pitchFamily="18" charset="0"/>
                <a:cs typeface="Times New Roman" panose="02020603050405020304" pitchFamily="18" charset="0"/>
              </a:rPr>
              <a:t>Problem Description </a:t>
            </a:r>
            <a:r>
              <a:rPr lang="en-IN" sz="4800" b="1" dirty="0" smtClean="0">
                <a:latin typeface="Times New Roman" panose="02020603050405020304" pitchFamily="18" charset="0"/>
                <a:cs typeface="Times New Roman" panose="02020603050405020304" pitchFamily="18" charset="0"/>
              </a:rPr>
              <a:t/>
            </a:r>
            <a:br>
              <a:rPr lang="en-IN" sz="4800" b="1" dirty="0" smtClean="0">
                <a:latin typeface="Times New Roman" panose="02020603050405020304" pitchFamily="18" charset="0"/>
                <a:cs typeface="Times New Roman" panose="02020603050405020304" pitchFamily="18" charset="0"/>
              </a:rPr>
            </a:br>
            <a:r>
              <a:rPr lang="en-IN" sz="4800" b="1" dirty="0" smtClean="0">
                <a:latin typeface="Times New Roman" panose="02020603050405020304" pitchFamily="18" charset="0"/>
                <a:cs typeface="Times New Roman" panose="02020603050405020304" pitchFamily="18" charset="0"/>
              </a:rPr>
              <a:t>&amp;</a:t>
            </a:r>
            <a:br>
              <a:rPr lang="en-IN" sz="4800" b="1" dirty="0" smtClean="0">
                <a:latin typeface="Times New Roman" panose="02020603050405020304" pitchFamily="18" charset="0"/>
                <a:cs typeface="Times New Roman" panose="02020603050405020304" pitchFamily="18" charset="0"/>
              </a:rPr>
            </a:br>
            <a:r>
              <a:rPr lang="en-IN" sz="4800" b="1" dirty="0" smtClean="0">
                <a:latin typeface="Times New Roman" panose="02020603050405020304" pitchFamily="18" charset="0"/>
                <a:cs typeface="Times New Roman" panose="02020603050405020304" pitchFamily="18" charset="0"/>
              </a:rPr>
              <a:t> </a:t>
            </a:r>
            <a:r>
              <a:rPr lang="en-IN" sz="4800" b="1" dirty="0">
                <a:latin typeface="Times New Roman" panose="02020603050405020304" pitchFamily="18" charset="0"/>
                <a:cs typeface="Times New Roman" panose="02020603050405020304" pitchFamily="18" charset="0"/>
              </a:rPr>
              <a:t>Understanding of Data</a:t>
            </a:r>
          </a:p>
        </p:txBody>
      </p:sp>
    </p:spTree>
    <p:extLst>
      <p:ext uri="{BB962C8B-B14F-4D97-AF65-F5344CB8AC3E}">
        <p14:creationId xmlns:p14="http://schemas.microsoft.com/office/powerpoint/2010/main" val="4273527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55FCB-B1AF-4B0D-85DF-560EA88DB1DF}"/>
              </a:ext>
            </a:extLst>
          </p:cNvPr>
          <p:cNvSpPr>
            <a:spLocks noGrp="1"/>
          </p:cNvSpPr>
          <p:nvPr>
            <p:ph idx="1"/>
          </p:nvPr>
        </p:nvSpPr>
        <p:spPr>
          <a:xfrm>
            <a:off x="1376027" y="2558907"/>
            <a:ext cx="8596668" cy="1311966"/>
          </a:xfrm>
        </p:spPr>
        <p:txBody>
          <a:bodyPr>
            <a:normAutofit/>
          </a:bodyPr>
          <a:lstStyle/>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Fireplaces: Increased no. of fireplaces is impacting the increase in the Sale Price of the houses. $$</a:t>
            </a:r>
          </a:p>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Garage Cars: More No. of cars capacity in the house more its sale Price.</a:t>
            </a:r>
          </a:p>
          <a:p>
            <a:pPr algn="just">
              <a:buFont typeface="Wingdings" panose="05000000000000000000" pitchFamily="2" charset="2"/>
              <a:buChar char="ü"/>
            </a:pP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A4DF59-2FD3-483A-87A1-F911D5F9AF82}"/>
              </a:ext>
            </a:extLst>
          </p:cNvPr>
          <p:cNvPicPr>
            <a:picLocks noChangeAspect="1"/>
          </p:cNvPicPr>
          <p:nvPr/>
        </p:nvPicPr>
        <p:blipFill>
          <a:blip r:embed="rId2"/>
          <a:stretch>
            <a:fillRect/>
          </a:stretch>
        </p:blipFill>
        <p:spPr>
          <a:xfrm>
            <a:off x="1322969" y="4215520"/>
            <a:ext cx="4039164" cy="1924319"/>
          </a:xfrm>
          <a:prstGeom prst="rect">
            <a:avLst/>
          </a:prstGeom>
        </p:spPr>
      </p:pic>
      <p:pic>
        <p:nvPicPr>
          <p:cNvPr id="7" name="Picture 6">
            <a:extLst>
              <a:ext uri="{FF2B5EF4-FFF2-40B4-BE49-F238E27FC236}">
                <a16:creationId xmlns:a16="http://schemas.microsoft.com/office/drawing/2014/main" id="{740F51C4-635A-460E-B531-50916389E845}"/>
              </a:ext>
            </a:extLst>
          </p:cNvPr>
          <p:cNvPicPr>
            <a:picLocks noChangeAspect="1"/>
          </p:cNvPicPr>
          <p:nvPr/>
        </p:nvPicPr>
        <p:blipFill>
          <a:blip r:embed="rId3"/>
          <a:stretch>
            <a:fillRect/>
          </a:stretch>
        </p:blipFill>
        <p:spPr>
          <a:xfrm>
            <a:off x="1322969" y="283377"/>
            <a:ext cx="8459381" cy="2181529"/>
          </a:xfrm>
          <a:prstGeom prst="rect">
            <a:avLst/>
          </a:prstGeom>
        </p:spPr>
      </p:pic>
      <p:sp>
        <p:nvSpPr>
          <p:cNvPr id="8" name="TextBox 7">
            <a:extLst>
              <a:ext uri="{FF2B5EF4-FFF2-40B4-BE49-F238E27FC236}">
                <a16:creationId xmlns:a16="http://schemas.microsoft.com/office/drawing/2014/main" id="{68A1E671-56FE-42E9-A624-CDE1E4FF2097}"/>
              </a:ext>
            </a:extLst>
          </p:cNvPr>
          <p:cNvSpPr txBox="1"/>
          <p:nvPr/>
        </p:nvSpPr>
        <p:spPr>
          <a:xfrm>
            <a:off x="6319998" y="4215520"/>
            <a:ext cx="3777591"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TotRmsAbvGrd: here we analyze that the sale Price is increasing w.r.t. increase in the no. of rooms above ground while there are very less records for having 2 &amp; 14 no. of rooms in the house.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9353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7D28F-7FF2-46AB-B753-E1DFF8B176D3}"/>
              </a:ext>
            </a:extLst>
          </p:cNvPr>
          <p:cNvSpPr>
            <a:spLocks noGrp="1"/>
          </p:cNvSpPr>
          <p:nvPr>
            <p:ph idx="1"/>
          </p:nvPr>
        </p:nvSpPr>
        <p:spPr>
          <a:xfrm>
            <a:off x="1385047" y="3376748"/>
            <a:ext cx="8596668" cy="2612362"/>
          </a:xfrm>
        </p:spPr>
        <p:txBody>
          <a:bodyPr>
            <a:normAutofit/>
          </a:bodyPr>
          <a:lstStyle/>
          <a:p>
            <a:pPr algn="just">
              <a:buFont typeface="Wingdings" panose="05000000000000000000" pitchFamily="2" charset="2"/>
              <a:buChar char="ü"/>
            </a:pPr>
            <a:r>
              <a:rPr lang="en-US" b="0" i="0" dirty="0" smtClean="0">
                <a:solidFill>
                  <a:schemeClr val="tx1"/>
                </a:solidFill>
                <a:effectLst/>
                <a:latin typeface="Times New Roman" panose="02020603050405020304" pitchFamily="18" charset="0"/>
                <a:cs typeface="Times New Roman" panose="02020603050405020304" pitchFamily="18" charset="0"/>
              </a:rPr>
              <a:t>MS Zoning : Floating </a:t>
            </a:r>
            <a:r>
              <a:rPr lang="en-US" b="0" i="0" dirty="0">
                <a:solidFill>
                  <a:schemeClr val="tx1"/>
                </a:solidFill>
                <a:effectLst/>
                <a:latin typeface="Times New Roman" panose="02020603050405020304" pitchFamily="18" charset="0"/>
                <a:cs typeface="Times New Roman" panose="02020603050405020304" pitchFamily="18" charset="0"/>
              </a:rPr>
              <a:t>Village Residential(FV) has highest average Sale Price of the houses and </a:t>
            </a:r>
            <a:r>
              <a:rPr lang="en-US" b="0" i="0" dirty="0" smtClean="0">
                <a:solidFill>
                  <a:schemeClr val="tx1"/>
                </a:solidFill>
                <a:effectLst/>
                <a:latin typeface="Times New Roman" panose="02020603050405020304" pitchFamily="18" charset="0"/>
                <a:cs typeface="Times New Roman" panose="02020603050405020304" pitchFamily="18" charset="0"/>
              </a:rPr>
              <a:t>aril(Residential </a:t>
            </a:r>
            <a:r>
              <a:rPr lang="en-US" b="0" i="0" dirty="0">
                <a:solidFill>
                  <a:schemeClr val="tx1"/>
                </a:solidFill>
                <a:effectLst/>
                <a:latin typeface="Times New Roman" panose="02020603050405020304" pitchFamily="18" charset="0"/>
                <a:cs typeface="Times New Roman" panose="02020603050405020304" pitchFamily="18" charset="0"/>
              </a:rPr>
              <a:t>Low Density) types of Zoning has highest types of houses and very low amount of houses for commercial(C) types of Zoning.</a:t>
            </a:r>
          </a:p>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Street: Paved Type of road access to property has highest average Sale Prices for the houses and Low amount of houses are there that are Gravel Type of road access to property.</a:t>
            </a:r>
          </a:p>
          <a:p>
            <a:pPr algn="just">
              <a:buFont typeface="Wingdings" panose="05000000000000000000" pitchFamily="2" charset="2"/>
              <a:buChar char="ü"/>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90297D-2F94-4DA0-BB48-FA8E4680B784}"/>
              </a:ext>
            </a:extLst>
          </p:cNvPr>
          <p:cNvPicPr>
            <a:picLocks noChangeAspect="1"/>
          </p:cNvPicPr>
          <p:nvPr/>
        </p:nvPicPr>
        <p:blipFill>
          <a:blip r:embed="rId2"/>
          <a:stretch>
            <a:fillRect/>
          </a:stretch>
        </p:blipFill>
        <p:spPr>
          <a:xfrm>
            <a:off x="1385047" y="321740"/>
            <a:ext cx="8278380" cy="2505425"/>
          </a:xfrm>
          <a:prstGeom prst="rect">
            <a:avLst/>
          </a:prstGeom>
        </p:spPr>
      </p:pic>
    </p:spTree>
    <p:extLst>
      <p:ext uri="{BB962C8B-B14F-4D97-AF65-F5344CB8AC3E}">
        <p14:creationId xmlns:p14="http://schemas.microsoft.com/office/powerpoint/2010/main" val="3880523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383C3-14EF-409A-BC09-CDC1A21E4D05}"/>
              </a:ext>
            </a:extLst>
          </p:cNvPr>
          <p:cNvSpPr>
            <a:spLocks noGrp="1"/>
          </p:cNvSpPr>
          <p:nvPr>
            <p:ph idx="1"/>
          </p:nvPr>
        </p:nvSpPr>
        <p:spPr>
          <a:xfrm>
            <a:off x="677334" y="3617843"/>
            <a:ext cx="8596668" cy="2423519"/>
          </a:xfrm>
        </p:spPr>
        <p:txBody>
          <a:bodyPr>
            <a:normAutofit/>
          </a:bodyPr>
          <a:lstStyle/>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Lot Shape : Not much info we gathered from Lo Shape but Moderate type of irregularities has highest average sale Price while Irregular type of records are not much available in our dataset.</a:t>
            </a:r>
          </a:p>
          <a:p>
            <a:pPr algn="just">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LandContour: HLS(Hillside - Significant slope from side to side) has highest Sales Price while Flat type buildings has higher o. of records in the dataset</a:t>
            </a:r>
          </a:p>
          <a:p>
            <a:pPr algn="just">
              <a:buFont typeface="Wingdings" panose="05000000000000000000" pitchFamily="2" charset="2"/>
              <a:buChar char="ü"/>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450B6C-DBA8-4EBC-994A-F630205AF89B}"/>
              </a:ext>
            </a:extLst>
          </p:cNvPr>
          <p:cNvPicPr>
            <a:picLocks noChangeAspect="1"/>
          </p:cNvPicPr>
          <p:nvPr/>
        </p:nvPicPr>
        <p:blipFill>
          <a:blip r:embed="rId2"/>
          <a:stretch>
            <a:fillRect/>
          </a:stretch>
        </p:blipFill>
        <p:spPr>
          <a:xfrm>
            <a:off x="884109" y="503022"/>
            <a:ext cx="8183117" cy="2591162"/>
          </a:xfrm>
          <a:prstGeom prst="rect">
            <a:avLst/>
          </a:prstGeom>
        </p:spPr>
      </p:pic>
    </p:spTree>
    <p:extLst>
      <p:ext uri="{BB962C8B-B14F-4D97-AF65-F5344CB8AC3E}">
        <p14:creationId xmlns:p14="http://schemas.microsoft.com/office/powerpoint/2010/main" val="19761617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44EF8-26C9-4C51-BF66-14E245E9DF0D}"/>
              </a:ext>
            </a:extLst>
          </p:cNvPr>
          <p:cNvSpPr>
            <a:spLocks noGrp="1"/>
          </p:cNvSpPr>
          <p:nvPr>
            <p:ph idx="1"/>
          </p:nvPr>
        </p:nvSpPr>
        <p:spPr>
          <a:xfrm>
            <a:off x="7759526" y="662609"/>
            <a:ext cx="2859950" cy="4981188"/>
          </a:xfrm>
        </p:spPr>
        <p:txBody>
          <a:bodyPr>
            <a:norm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Alley: No alley access types of such houses are very common and their prices for Sale is highest.</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Lot </a:t>
            </a:r>
            <a:r>
              <a:rPr lang="en-US" dirty="0" err="1" smtClean="0">
                <a:latin typeface="Times New Roman" panose="02020603050405020304" pitchFamily="18" charset="0"/>
                <a:cs typeface="Times New Roman" panose="02020603050405020304" pitchFamily="18" charset="0"/>
              </a:rPr>
              <a:t>Config</a:t>
            </a:r>
            <a:r>
              <a:rPr lang="en-US" dirty="0" smtClean="0">
                <a:latin typeface="Times New Roman" panose="02020603050405020304" pitchFamily="18" charset="0"/>
                <a:cs typeface="Times New Roman" panose="02020603050405020304" pitchFamily="18" charset="0"/>
              </a:rPr>
              <a:t>: Cul-de-sac &amp; Frontage on 3 sides of property(</a:t>
            </a:r>
            <a:r>
              <a:rPr lang="en-US" dirty="0" err="1" smtClean="0">
                <a:latin typeface="Times New Roman" panose="02020603050405020304" pitchFamily="18" charset="0"/>
                <a:cs typeface="Times New Roman" panose="02020603050405020304" pitchFamily="18" charset="0"/>
              </a:rPr>
              <a:t>CullDSac</a:t>
            </a:r>
            <a:r>
              <a:rPr lang="en-US" dirty="0" smtClean="0">
                <a:latin typeface="Times New Roman" panose="02020603050405020304" pitchFamily="18" charset="0"/>
                <a:cs typeface="Times New Roman" panose="02020603050405020304" pitchFamily="18" charset="0"/>
              </a:rPr>
              <a:t> &amp; Fr3) having highest Sale Prices for the houses while such type of houses are rarely available.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8421152-BC59-46D8-BB3F-D0503AF5D8B2}"/>
              </a:ext>
            </a:extLst>
          </p:cNvPr>
          <p:cNvPicPr>
            <a:picLocks noChangeAspect="1"/>
          </p:cNvPicPr>
          <p:nvPr/>
        </p:nvPicPr>
        <p:blipFill>
          <a:blip r:embed="rId2"/>
          <a:stretch>
            <a:fillRect/>
          </a:stretch>
        </p:blipFill>
        <p:spPr>
          <a:xfrm>
            <a:off x="1632494" y="662609"/>
            <a:ext cx="4834188" cy="5435072"/>
          </a:xfrm>
          <a:prstGeom prst="rect">
            <a:avLst/>
          </a:prstGeom>
        </p:spPr>
      </p:pic>
    </p:spTree>
    <p:extLst>
      <p:ext uri="{BB962C8B-B14F-4D97-AF65-F5344CB8AC3E}">
        <p14:creationId xmlns:p14="http://schemas.microsoft.com/office/powerpoint/2010/main" val="7669599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1E2E1-2785-4B3A-9F64-D3A88D04CFDB}"/>
              </a:ext>
            </a:extLst>
          </p:cNvPr>
          <p:cNvSpPr>
            <a:spLocks noGrp="1"/>
          </p:cNvSpPr>
          <p:nvPr>
            <p:ph idx="1"/>
          </p:nvPr>
        </p:nvSpPr>
        <p:spPr>
          <a:xfrm>
            <a:off x="847252" y="3809704"/>
            <a:ext cx="8596668" cy="1676697"/>
          </a:xfrm>
        </p:spPr>
        <p:txBody>
          <a:bodyPr>
            <a:normAutofit/>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Land Slope: No such impact n the Sale Price for the houses while Gentle Slope(Gtl) has highest no. of records among them.</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Neighborhood: North Ames (NAmes) such type houses are mostly available.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555785-B9E0-4DAB-9705-99463334C264}"/>
              </a:ext>
            </a:extLst>
          </p:cNvPr>
          <p:cNvPicPr>
            <a:picLocks noChangeAspect="1"/>
          </p:cNvPicPr>
          <p:nvPr/>
        </p:nvPicPr>
        <p:blipFill>
          <a:blip r:embed="rId2"/>
          <a:stretch>
            <a:fillRect/>
          </a:stretch>
        </p:blipFill>
        <p:spPr>
          <a:xfrm>
            <a:off x="1017170" y="152733"/>
            <a:ext cx="8256832" cy="3094050"/>
          </a:xfrm>
          <a:prstGeom prst="rect">
            <a:avLst/>
          </a:prstGeom>
        </p:spPr>
      </p:pic>
    </p:spTree>
    <p:extLst>
      <p:ext uri="{BB962C8B-B14F-4D97-AF65-F5344CB8AC3E}">
        <p14:creationId xmlns:p14="http://schemas.microsoft.com/office/powerpoint/2010/main" val="3173176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1B47C-DD03-48C3-814E-BB0ECEB0970D}"/>
              </a:ext>
            </a:extLst>
          </p:cNvPr>
          <p:cNvSpPr>
            <a:spLocks noGrp="1"/>
          </p:cNvSpPr>
          <p:nvPr>
            <p:ph idx="1"/>
          </p:nvPr>
        </p:nvSpPr>
        <p:spPr>
          <a:xfrm>
            <a:off x="677334" y="3260035"/>
            <a:ext cx="8596668" cy="2781327"/>
          </a:xfrm>
        </p:spPr>
        <p:txBody>
          <a:bodyPr>
            <a:normAutofit/>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Condition2: It is Proximity to various conditions in which PosA(Adjacent to positive off-site feature) types has highest Sale Price while Norm i.e., Normal proximity to various condition such type are easily available in Sale.</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Bldg Type: it is type of dwelling in the house in which Single-family Detached &amp; Townhouse End Unit	(1Farm &amp; TwnhsE) has highest Sale Price and 2FmCon	type  are rarely found to Sale.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1579A3-64A3-426A-B2DC-7E322F3AEBF5}"/>
              </a:ext>
            </a:extLst>
          </p:cNvPr>
          <p:cNvPicPr>
            <a:picLocks noChangeAspect="1"/>
          </p:cNvPicPr>
          <p:nvPr/>
        </p:nvPicPr>
        <p:blipFill>
          <a:blip r:embed="rId2"/>
          <a:stretch>
            <a:fillRect/>
          </a:stretch>
        </p:blipFill>
        <p:spPr>
          <a:xfrm>
            <a:off x="1480106" y="443870"/>
            <a:ext cx="7325747" cy="2200582"/>
          </a:xfrm>
          <a:prstGeom prst="rect">
            <a:avLst/>
          </a:prstGeom>
        </p:spPr>
      </p:pic>
    </p:spTree>
    <p:extLst>
      <p:ext uri="{BB962C8B-B14F-4D97-AF65-F5344CB8AC3E}">
        <p14:creationId xmlns:p14="http://schemas.microsoft.com/office/powerpoint/2010/main" val="3554233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C47B6-A44F-4C01-8063-9A951703D272}"/>
              </a:ext>
            </a:extLst>
          </p:cNvPr>
          <p:cNvSpPr>
            <a:spLocks noGrp="1"/>
          </p:cNvSpPr>
          <p:nvPr>
            <p:ph idx="1"/>
          </p:nvPr>
        </p:nvSpPr>
        <p:spPr>
          <a:xfrm>
            <a:off x="6717527" y="970211"/>
            <a:ext cx="4333649" cy="5221583"/>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Condition1: Its shows the Proximity to various conditions in which we found that RRNn &amp; PosA (Within 200' of North-South Railroad and Adjacent to positive off-site feature) sch type has highest average Sale Prices for the houses. While Norm(NOrmal0 type of houses are easily available for Sale.</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House Style: </a:t>
            </a:r>
            <a:r>
              <a:rPr lang="en-US" dirty="0">
                <a:latin typeface="Times New Roman" panose="02020603050405020304" pitchFamily="18" charset="0"/>
                <a:cs typeface="Times New Roman" panose="02020603050405020304" pitchFamily="18" charset="0"/>
              </a:rPr>
              <a:t>Two and one-half story: 2nd level finished(2.5 Fin)  such houses are rarely available to sale and has highest prices for Sale.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8371E7-E6CA-40CF-B036-133FE1AC19EA}"/>
              </a:ext>
            </a:extLst>
          </p:cNvPr>
          <p:cNvPicPr>
            <a:picLocks noChangeAspect="1"/>
          </p:cNvPicPr>
          <p:nvPr/>
        </p:nvPicPr>
        <p:blipFill>
          <a:blip r:embed="rId2"/>
          <a:stretch>
            <a:fillRect/>
          </a:stretch>
        </p:blipFill>
        <p:spPr>
          <a:xfrm>
            <a:off x="915588" y="970211"/>
            <a:ext cx="4865010" cy="5577232"/>
          </a:xfrm>
          <a:prstGeom prst="rect">
            <a:avLst/>
          </a:prstGeom>
        </p:spPr>
      </p:pic>
    </p:spTree>
    <p:extLst>
      <p:ext uri="{BB962C8B-B14F-4D97-AF65-F5344CB8AC3E}">
        <p14:creationId xmlns:p14="http://schemas.microsoft.com/office/powerpoint/2010/main" val="2537471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03F3B-0FC0-4368-BA7D-DB1DAD7B4049}"/>
              </a:ext>
            </a:extLst>
          </p:cNvPr>
          <p:cNvSpPr>
            <a:spLocks noGrp="1"/>
          </p:cNvSpPr>
          <p:nvPr>
            <p:ph idx="1"/>
          </p:nvPr>
        </p:nvSpPr>
        <p:spPr>
          <a:xfrm>
            <a:off x="677334" y="3707410"/>
            <a:ext cx="8596668" cy="2333952"/>
          </a:xfrm>
        </p:spPr>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RoofStyle: Shed type of roof in the houses are very rarely available for sale and are expensive.</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RoofMatl: Wood Shingles type of material used for roofs in the houses are rarely available and such houses are expensive.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E8C6F0-8137-4400-B301-0E0B84E639F8}"/>
              </a:ext>
            </a:extLst>
          </p:cNvPr>
          <p:cNvPicPr>
            <a:picLocks noChangeAspect="1"/>
          </p:cNvPicPr>
          <p:nvPr/>
        </p:nvPicPr>
        <p:blipFill>
          <a:blip r:embed="rId2"/>
          <a:stretch>
            <a:fillRect/>
          </a:stretch>
        </p:blipFill>
        <p:spPr>
          <a:xfrm>
            <a:off x="1472131" y="722879"/>
            <a:ext cx="7392432" cy="2333951"/>
          </a:xfrm>
          <a:prstGeom prst="rect">
            <a:avLst/>
          </a:prstGeom>
        </p:spPr>
      </p:pic>
    </p:spTree>
    <p:extLst>
      <p:ext uri="{BB962C8B-B14F-4D97-AF65-F5344CB8AC3E}">
        <p14:creationId xmlns:p14="http://schemas.microsoft.com/office/powerpoint/2010/main" val="324971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776E8-6F6F-4854-8A7D-06F685668055}"/>
              </a:ext>
            </a:extLst>
          </p:cNvPr>
          <p:cNvSpPr>
            <a:spLocks noGrp="1"/>
          </p:cNvSpPr>
          <p:nvPr>
            <p:ph idx="1"/>
          </p:nvPr>
        </p:nvSpPr>
        <p:spPr>
          <a:xfrm>
            <a:off x="677334" y="3558210"/>
            <a:ext cx="8596668" cy="2483152"/>
          </a:xfrm>
        </p:spPr>
        <p:txBody>
          <a:bodyPr>
            <a:norm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Exterior2nd: Other type Exterior covering on house are rarely available in the sale are costly such houses.</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MasVnrType: Stone type Masonry veneer type of houses are expensive and Brick Common type of masonry veneer type of houses are rarely available in the Sales.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D5853E-BB36-4344-8EC0-B292C9786C95}"/>
              </a:ext>
            </a:extLst>
          </p:cNvPr>
          <p:cNvPicPr>
            <a:picLocks noChangeAspect="1"/>
          </p:cNvPicPr>
          <p:nvPr/>
        </p:nvPicPr>
        <p:blipFill>
          <a:blip r:embed="rId2"/>
          <a:stretch>
            <a:fillRect/>
          </a:stretch>
        </p:blipFill>
        <p:spPr>
          <a:xfrm>
            <a:off x="1146689" y="352121"/>
            <a:ext cx="8376134" cy="2686413"/>
          </a:xfrm>
          <a:prstGeom prst="rect">
            <a:avLst/>
          </a:prstGeom>
        </p:spPr>
      </p:pic>
    </p:spTree>
    <p:extLst>
      <p:ext uri="{BB962C8B-B14F-4D97-AF65-F5344CB8AC3E}">
        <p14:creationId xmlns:p14="http://schemas.microsoft.com/office/powerpoint/2010/main" val="3058272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CE59F-4F12-4F60-8E33-5EE7BD66FD8B}"/>
              </a:ext>
            </a:extLst>
          </p:cNvPr>
          <p:cNvSpPr>
            <a:spLocks noGrp="1"/>
          </p:cNvSpPr>
          <p:nvPr>
            <p:ph idx="1"/>
          </p:nvPr>
        </p:nvSpPr>
        <p:spPr>
          <a:xfrm>
            <a:off x="677334" y="3964577"/>
            <a:ext cx="8596668" cy="2057400"/>
          </a:xfrm>
        </p:spPr>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ExterCond: Evaluates the present condition of the material on the exterior in which Excellent quality of houses are rarely available and are expensive ones in the Sale.</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Foundation: Poured Concrete Type of foundation are costly in Sale of houses while wood type are rarely available in Sale of Houses.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2F75E60-EB27-476A-90DC-A60026B4C815}"/>
              </a:ext>
            </a:extLst>
          </p:cNvPr>
          <p:cNvPicPr>
            <a:picLocks noChangeAspect="1"/>
          </p:cNvPicPr>
          <p:nvPr/>
        </p:nvPicPr>
        <p:blipFill>
          <a:blip r:embed="rId2"/>
          <a:stretch>
            <a:fillRect/>
          </a:stretch>
        </p:blipFill>
        <p:spPr>
          <a:xfrm>
            <a:off x="1327084" y="691937"/>
            <a:ext cx="7297168" cy="2181529"/>
          </a:xfrm>
          <a:prstGeom prst="rect">
            <a:avLst/>
          </a:prstGeom>
        </p:spPr>
      </p:pic>
    </p:spTree>
    <p:extLst>
      <p:ext uri="{BB962C8B-B14F-4D97-AF65-F5344CB8AC3E}">
        <p14:creationId xmlns:p14="http://schemas.microsoft.com/office/powerpoint/2010/main" val="737331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8C5B-33C9-43DB-B0A7-C81CDB228967}"/>
              </a:ext>
            </a:extLst>
          </p:cNvPr>
          <p:cNvSpPr>
            <a:spLocks noGrp="1"/>
          </p:cNvSpPr>
          <p:nvPr>
            <p:ph type="title"/>
          </p:nvPr>
        </p:nvSpPr>
        <p:spPr>
          <a:xfrm>
            <a:off x="2129368" y="459618"/>
            <a:ext cx="6923192" cy="1316930"/>
          </a:xfrm>
        </p:spPr>
        <p:txBody>
          <a:bodyPr>
            <a:noAutofit/>
          </a:bodyPr>
          <a:lstStyle/>
          <a:p>
            <a:pPr algn="ctr"/>
            <a:r>
              <a:rPr lang="en-IN" sz="6000" b="1" dirty="0" smtClean="0">
                <a:latin typeface="Times New Roman" panose="02020603050405020304" pitchFamily="18" charset="0"/>
                <a:cs typeface="Times New Roman" panose="02020603050405020304" pitchFamily="18" charset="0"/>
              </a:rPr>
              <a:t>Problem Description</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489F04-D438-41CF-937C-DD7F29D4D1F5}"/>
              </a:ext>
            </a:extLst>
          </p:cNvPr>
          <p:cNvSpPr>
            <a:spLocks noGrp="1"/>
          </p:cNvSpPr>
          <p:nvPr>
            <p:ph idx="1"/>
          </p:nvPr>
        </p:nvSpPr>
        <p:spPr>
          <a:xfrm>
            <a:off x="873277" y="2377440"/>
            <a:ext cx="10047272" cy="3827417"/>
          </a:xfrm>
        </p:spPr>
        <p:txBody>
          <a:bodyPr>
            <a:normAutofit fontScale="92500" lnSpcReduction="10000"/>
          </a:bodyPr>
          <a:lstStyle/>
          <a:p>
            <a:pPr marL="0" indent="0" algn="just">
              <a:buNone/>
            </a:pPr>
            <a:r>
              <a:rPr lang="en-US" sz="2000" dirty="0"/>
              <a:t>Houses are one of the necessary need of each and every person around the globe and therefore housing and real estate market is one of the markets which is one of the major contributors in the world’s economy. Data science comes as a very important tool to solve problems in the domain to help the companies increase their overall revenue, profits, improving their marketing strategies and focusing on changing trends in house sales and purchases. Our problem is related to one such housing company. </a:t>
            </a:r>
          </a:p>
          <a:p>
            <a:pPr marL="0" indent="0" algn="just">
              <a:buNone/>
            </a:pPr>
            <a:r>
              <a:rPr lang="en-US" sz="2000" dirty="0"/>
              <a:t>A US-based housing company </a:t>
            </a:r>
            <a:r>
              <a:rPr lang="en-US" sz="2000" dirty="0" smtClean="0"/>
              <a:t>named</a:t>
            </a:r>
            <a:r>
              <a:rPr lang="en-US" sz="2000" dirty="0" smtClean="0">
                <a:solidFill>
                  <a:schemeClr val="bg1"/>
                </a:solidFill>
              </a:rPr>
              <a:t> </a:t>
            </a:r>
            <a:r>
              <a:rPr lang="en-US" sz="2000"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We are required to build a model using Machine Learning in order to predict the actual value of the prospective properties and decide whether to invest in them or not.</a:t>
            </a:r>
            <a:endParaRPr lang="en-IN" sz="2000" dirty="0"/>
          </a:p>
        </p:txBody>
      </p:sp>
    </p:spTree>
    <p:extLst>
      <p:ext uri="{BB962C8B-B14F-4D97-AF65-F5344CB8AC3E}">
        <p14:creationId xmlns:p14="http://schemas.microsoft.com/office/powerpoint/2010/main" val="39032031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E5AB7-89F0-45A7-B58D-64ACCE2C7C87}"/>
              </a:ext>
            </a:extLst>
          </p:cNvPr>
          <p:cNvSpPr>
            <a:spLocks noGrp="1"/>
          </p:cNvSpPr>
          <p:nvPr>
            <p:ph idx="1"/>
          </p:nvPr>
        </p:nvSpPr>
        <p:spPr>
          <a:xfrm>
            <a:off x="677334" y="3233530"/>
            <a:ext cx="8596668" cy="2807832"/>
          </a:xfrm>
        </p:spPr>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BsmtCond: The basement condition is good then such houses are expensive while Poor type of basement Condition are rare.</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Basement Exposure: The exposure of the basement is better their prices for sale is better while No basement in houses are very easy easily available in the sale.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B08662-2443-4529-9E56-674843E2576D}"/>
              </a:ext>
            </a:extLst>
          </p:cNvPr>
          <p:cNvPicPr>
            <a:picLocks noChangeAspect="1"/>
          </p:cNvPicPr>
          <p:nvPr/>
        </p:nvPicPr>
        <p:blipFill>
          <a:blip r:embed="rId2"/>
          <a:stretch>
            <a:fillRect/>
          </a:stretch>
        </p:blipFill>
        <p:spPr>
          <a:xfrm>
            <a:off x="1308031" y="370409"/>
            <a:ext cx="7335274" cy="2381582"/>
          </a:xfrm>
          <a:prstGeom prst="rect">
            <a:avLst/>
          </a:prstGeom>
        </p:spPr>
      </p:pic>
    </p:spTree>
    <p:extLst>
      <p:ext uri="{BB962C8B-B14F-4D97-AF65-F5344CB8AC3E}">
        <p14:creationId xmlns:p14="http://schemas.microsoft.com/office/powerpoint/2010/main" val="5274281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031AE-61E8-4275-8EE9-63E8C765E604}"/>
              </a:ext>
            </a:extLst>
          </p:cNvPr>
          <p:cNvSpPr>
            <a:spLocks noGrp="1"/>
          </p:cNvSpPr>
          <p:nvPr>
            <p:ph idx="1"/>
          </p:nvPr>
        </p:nvSpPr>
        <p:spPr>
          <a:xfrm>
            <a:off x="677334" y="3492063"/>
            <a:ext cx="8596668" cy="2333951"/>
          </a:xfrm>
        </p:spPr>
        <p:txBody>
          <a:bodyPr>
            <a:normAutofit/>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BsmtFinType2: Better the Living Quarters better the sale Prices for the houses and mostly houses have unfinished basement in it.</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Heating: GasA(Gas forced warm air furnace) type of heating in the houses are mostly in the houses and such type of heating container has high sale Price.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F97D5C-8EB7-43A9-84BE-0E07103117E5}"/>
              </a:ext>
            </a:extLst>
          </p:cNvPr>
          <p:cNvPicPr>
            <a:picLocks noChangeAspect="1"/>
          </p:cNvPicPr>
          <p:nvPr/>
        </p:nvPicPr>
        <p:blipFill>
          <a:blip r:embed="rId2"/>
          <a:stretch>
            <a:fillRect/>
          </a:stretch>
        </p:blipFill>
        <p:spPr>
          <a:xfrm>
            <a:off x="1327084" y="613832"/>
            <a:ext cx="7297168" cy="2333951"/>
          </a:xfrm>
          <a:prstGeom prst="rect">
            <a:avLst/>
          </a:prstGeom>
        </p:spPr>
      </p:pic>
    </p:spTree>
    <p:extLst>
      <p:ext uri="{BB962C8B-B14F-4D97-AF65-F5344CB8AC3E}">
        <p14:creationId xmlns:p14="http://schemas.microsoft.com/office/powerpoint/2010/main" val="35185996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2162E-9FD1-4F3A-8A06-54DE48099006}"/>
              </a:ext>
            </a:extLst>
          </p:cNvPr>
          <p:cNvSpPr>
            <a:spLocks noGrp="1"/>
          </p:cNvSpPr>
          <p:nvPr>
            <p:ph idx="1"/>
          </p:nvPr>
        </p:nvSpPr>
        <p:spPr>
          <a:xfrm>
            <a:off x="677334" y="3564835"/>
            <a:ext cx="8596668" cy="2476527"/>
          </a:xfrm>
        </p:spPr>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CentralAir : Mostly houses has Central Air in it and are Costly.</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Electrical: Mostly houses has Electical system of SBrkr(Standard Circuit Breakers &amp; Romex) in it and are Costly.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155144-D9A5-4624-ABF1-52A058D969C1}"/>
              </a:ext>
            </a:extLst>
          </p:cNvPr>
          <p:cNvPicPr>
            <a:picLocks noChangeAspect="1"/>
          </p:cNvPicPr>
          <p:nvPr/>
        </p:nvPicPr>
        <p:blipFill>
          <a:blip r:embed="rId2"/>
          <a:stretch>
            <a:fillRect/>
          </a:stretch>
        </p:blipFill>
        <p:spPr>
          <a:xfrm>
            <a:off x="1402758" y="563185"/>
            <a:ext cx="7478169" cy="2666937"/>
          </a:xfrm>
          <a:prstGeom prst="rect">
            <a:avLst/>
          </a:prstGeom>
        </p:spPr>
      </p:pic>
    </p:spTree>
    <p:extLst>
      <p:ext uri="{BB962C8B-B14F-4D97-AF65-F5344CB8AC3E}">
        <p14:creationId xmlns:p14="http://schemas.microsoft.com/office/powerpoint/2010/main" val="2150003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3E604-7F81-4C83-A23C-D15B3B8EF83B}"/>
              </a:ext>
            </a:extLst>
          </p:cNvPr>
          <p:cNvSpPr>
            <a:spLocks noGrp="1"/>
          </p:cNvSpPr>
          <p:nvPr>
            <p:ph idx="1"/>
          </p:nvPr>
        </p:nvSpPr>
        <p:spPr>
          <a:xfrm>
            <a:off x="1441901" y="3768351"/>
            <a:ext cx="8596668" cy="2070747"/>
          </a:xfrm>
        </p:spPr>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Functional: Home functionality Typ(typical) type are in most of houses and such houses have high sale Price.</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FirePlaceQual: Better the quality for fire place having higher Sale Prices for such houses.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7C55EF-BF77-44A5-A7CC-210C795360C6}"/>
              </a:ext>
            </a:extLst>
          </p:cNvPr>
          <p:cNvPicPr>
            <a:picLocks noChangeAspect="1"/>
          </p:cNvPicPr>
          <p:nvPr/>
        </p:nvPicPr>
        <p:blipFill>
          <a:blip r:embed="rId2"/>
          <a:stretch>
            <a:fillRect/>
          </a:stretch>
        </p:blipFill>
        <p:spPr>
          <a:xfrm>
            <a:off x="1441901" y="457078"/>
            <a:ext cx="7373379" cy="2333951"/>
          </a:xfrm>
          <a:prstGeom prst="rect">
            <a:avLst/>
          </a:prstGeom>
        </p:spPr>
      </p:pic>
    </p:spTree>
    <p:extLst>
      <p:ext uri="{BB962C8B-B14F-4D97-AF65-F5344CB8AC3E}">
        <p14:creationId xmlns:p14="http://schemas.microsoft.com/office/powerpoint/2010/main" val="28808566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6F6A3-61B5-4471-A457-3A0332E407F3}"/>
              </a:ext>
            </a:extLst>
          </p:cNvPr>
          <p:cNvSpPr>
            <a:spLocks noGrp="1"/>
          </p:cNvSpPr>
          <p:nvPr>
            <p:ph idx="1"/>
          </p:nvPr>
        </p:nvSpPr>
        <p:spPr>
          <a:xfrm>
            <a:off x="677334" y="3670852"/>
            <a:ext cx="8596668" cy="2370510"/>
          </a:xfrm>
        </p:spPr>
        <p:txBody>
          <a:bodyPr>
            <a:normAutofit/>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Garage finish: better the finishing of garage better the Sale Price and vary rare houses that has not Garage in it.</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Garage Qual: Better the quality of garage in the houses higher the prices of houses. And mostly houses their garage quality is typical/Average.</a:t>
            </a:r>
          </a:p>
          <a:p>
            <a:pPr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120B91-6684-4431-9B35-90F3CDCF7825}"/>
              </a:ext>
            </a:extLst>
          </p:cNvPr>
          <p:cNvPicPr>
            <a:picLocks noChangeAspect="1"/>
          </p:cNvPicPr>
          <p:nvPr/>
        </p:nvPicPr>
        <p:blipFill>
          <a:blip r:embed="rId2"/>
          <a:stretch>
            <a:fillRect/>
          </a:stretch>
        </p:blipFill>
        <p:spPr>
          <a:xfrm>
            <a:off x="1099586" y="616946"/>
            <a:ext cx="7382905" cy="2248214"/>
          </a:xfrm>
          <a:prstGeom prst="rect">
            <a:avLst/>
          </a:prstGeom>
        </p:spPr>
      </p:pic>
    </p:spTree>
    <p:extLst>
      <p:ext uri="{BB962C8B-B14F-4D97-AF65-F5344CB8AC3E}">
        <p14:creationId xmlns:p14="http://schemas.microsoft.com/office/powerpoint/2010/main" val="1704018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59914-E920-46FE-B712-ADE6FECB7F84}"/>
              </a:ext>
            </a:extLst>
          </p:cNvPr>
          <p:cNvSpPr>
            <a:spLocks noGrp="1"/>
          </p:cNvSpPr>
          <p:nvPr>
            <p:ph idx="1"/>
          </p:nvPr>
        </p:nvSpPr>
        <p:spPr>
          <a:xfrm>
            <a:off x="951654" y="3387067"/>
            <a:ext cx="8596668" cy="2125460"/>
          </a:xfrm>
        </p:spPr>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Paved drive: Paved(Y) driveway has highest average Sale Price of the houses and mostly founded during Sale of houses.</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PoolQC: Better the quality and conditions for the pool of the houses better the Sale Price of the houses. Most of houses hasn't have pool in it.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A72F02-17D9-4967-8A40-68F070E3C2C8}"/>
              </a:ext>
            </a:extLst>
          </p:cNvPr>
          <p:cNvPicPr>
            <a:picLocks noChangeAspect="1"/>
          </p:cNvPicPr>
          <p:nvPr/>
        </p:nvPicPr>
        <p:blipFill>
          <a:blip r:embed="rId2"/>
          <a:stretch>
            <a:fillRect/>
          </a:stretch>
        </p:blipFill>
        <p:spPr>
          <a:xfrm>
            <a:off x="1128582" y="848071"/>
            <a:ext cx="7373379" cy="2257740"/>
          </a:xfrm>
          <a:prstGeom prst="rect">
            <a:avLst/>
          </a:prstGeom>
        </p:spPr>
      </p:pic>
    </p:spTree>
    <p:extLst>
      <p:ext uri="{BB962C8B-B14F-4D97-AF65-F5344CB8AC3E}">
        <p14:creationId xmlns:p14="http://schemas.microsoft.com/office/powerpoint/2010/main" val="3777088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2DA23-4F84-467D-9B16-E6B9777BA9C6}"/>
              </a:ext>
            </a:extLst>
          </p:cNvPr>
          <p:cNvSpPr>
            <a:spLocks noGrp="1"/>
          </p:cNvSpPr>
          <p:nvPr>
            <p:ph idx="1"/>
          </p:nvPr>
        </p:nvSpPr>
        <p:spPr>
          <a:xfrm>
            <a:off x="677334" y="3273287"/>
            <a:ext cx="8596668" cy="2768075"/>
          </a:xfrm>
        </p:spPr>
        <p:txBody>
          <a:bodyPr>
            <a:normAutofit/>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MiscFeature: Miscellaneous feature not covered in other categories in which houses Tennis Court is available such houses has higher Sale Price. Mostly houses has has no other miscellaneous features in it.</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SaleType: con(Contract 15% Down payment regular terms) and New(Home just constructed and sold) such types of sales has highest Sale Prices. mostly houses are those whose Sale type WD (Warranty Deed - Conventional).</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828F65-CE61-4294-B333-CA9526342EDB}"/>
              </a:ext>
            </a:extLst>
          </p:cNvPr>
          <p:cNvPicPr>
            <a:picLocks noChangeAspect="1"/>
          </p:cNvPicPr>
          <p:nvPr/>
        </p:nvPicPr>
        <p:blipFill>
          <a:blip r:embed="rId2"/>
          <a:stretch>
            <a:fillRect/>
          </a:stretch>
        </p:blipFill>
        <p:spPr>
          <a:xfrm>
            <a:off x="677334" y="227567"/>
            <a:ext cx="7278116" cy="2591162"/>
          </a:xfrm>
          <a:prstGeom prst="rect">
            <a:avLst/>
          </a:prstGeom>
        </p:spPr>
      </p:pic>
    </p:spTree>
    <p:extLst>
      <p:ext uri="{BB962C8B-B14F-4D97-AF65-F5344CB8AC3E}">
        <p14:creationId xmlns:p14="http://schemas.microsoft.com/office/powerpoint/2010/main" val="2292824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971ED4-D4C0-4AC9-9D84-F83B3AB12EBC}"/>
              </a:ext>
            </a:extLst>
          </p:cNvPr>
          <p:cNvSpPr>
            <a:spLocks noGrp="1"/>
          </p:cNvSpPr>
          <p:nvPr>
            <p:ph idx="1"/>
          </p:nvPr>
        </p:nvSpPr>
        <p:spPr>
          <a:xfrm>
            <a:off x="6798365" y="470545"/>
            <a:ext cx="3860925" cy="5570817"/>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Fence: Fence is not impacting much to Sale Price for the houses but mostly houses doesn't have fencing in it.</a:t>
            </a: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Sale Condition: Partial	[Home was not completed when last assessed (associated with New Homes)] such condition of Sales are having High Sale prices for the houses. While most of houses has normal Sale Condition.</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0CD8AF7-036C-4AD3-9B85-4F8003F578EA}"/>
              </a:ext>
            </a:extLst>
          </p:cNvPr>
          <p:cNvPicPr>
            <a:picLocks noChangeAspect="1"/>
          </p:cNvPicPr>
          <p:nvPr/>
        </p:nvPicPr>
        <p:blipFill>
          <a:blip r:embed="rId2"/>
          <a:stretch>
            <a:fillRect/>
          </a:stretch>
        </p:blipFill>
        <p:spPr>
          <a:xfrm>
            <a:off x="809897" y="470545"/>
            <a:ext cx="4729216" cy="5570817"/>
          </a:xfrm>
          <a:prstGeom prst="rect">
            <a:avLst/>
          </a:prstGeom>
        </p:spPr>
      </p:pic>
    </p:spTree>
    <p:extLst>
      <p:ext uri="{BB962C8B-B14F-4D97-AF65-F5344CB8AC3E}">
        <p14:creationId xmlns:p14="http://schemas.microsoft.com/office/powerpoint/2010/main" val="13863957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9F0B1-170D-40E6-A602-4E301ED5652E}"/>
              </a:ext>
            </a:extLst>
          </p:cNvPr>
          <p:cNvSpPr>
            <a:spLocks noGrp="1"/>
          </p:cNvSpPr>
          <p:nvPr>
            <p:ph idx="1"/>
          </p:nvPr>
        </p:nvSpPr>
        <p:spPr>
          <a:xfrm>
            <a:off x="6824870" y="518791"/>
            <a:ext cx="3573164" cy="5542374"/>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GarageType: Built-in Garage types of houses are expensive in Sale Price  and 2Types are rarely available for sale.</a:t>
            </a: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GarageCond: Good and Typical/Average type of garage condition in the houses has higher Sale Price of the houses.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1263A2-26E3-4BC5-BD3D-8E8D6EE9F045}"/>
              </a:ext>
            </a:extLst>
          </p:cNvPr>
          <p:cNvPicPr>
            <a:picLocks noChangeAspect="1"/>
          </p:cNvPicPr>
          <p:nvPr/>
        </p:nvPicPr>
        <p:blipFill>
          <a:blip r:embed="rId2"/>
          <a:stretch>
            <a:fillRect/>
          </a:stretch>
        </p:blipFill>
        <p:spPr>
          <a:xfrm>
            <a:off x="1258087" y="518791"/>
            <a:ext cx="4463444" cy="5725255"/>
          </a:xfrm>
          <a:prstGeom prst="rect">
            <a:avLst/>
          </a:prstGeom>
        </p:spPr>
      </p:pic>
    </p:spTree>
    <p:extLst>
      <p:ext uri="{BB962C8B-B14F-4D97-AF65-F5344CB8AC3E}">
        <p14:creationId xmlns:p14="http://schemas.microsoft.com/office/powerpoint/2010/main" val="863528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93AFA-BCEF-470B-AADF-43B2B42EEAF1}"/>
              </a:ext>
            </a:extLst>
          </p:cNvPr>
          <p:cNvSpPr>
            <a:spLocks noGrp="1"/>
          </p:cNvSpPr>
          <p:nvPr>
            <p:ph idx="1"/>
          </p:nvPr>
        </p:nvSpPr>
        <p:spPr>
          <a:xfrm>
            <a:off x="6228142" y="442431"/>
            <a:ext cx="4261333" cy="5643797"/>
          </a:xfrm>
        </p:spPr>
        <p:txBody>
          <a:bodyPr>
            <a:normAutofit/>
          </a:bodyPr>
          <a:lstStyle/>
          <a:p>
            <a:pPr algn="just"/>
            <a:r>
              <a:rPr lang="en-US" dirty="0">
                <a:latin typeface="Times New Roman" panose="02020603050405020304" pitchFamily="18" charset="0"/>
                <a:cs typeface="Times New Roman" panose="02020603050405020304" pitchFamily="18" charset="0"/>
              </a:rPr>
              <a:t>HeatingQC: Better the heating Quality and its conditions better the Sale Price for the houses.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KitchenQual: Better the quality of kitchen of the houses better their Sale Price.</a:t>
            </a: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72C4F8-3137-4143-BBAD-9438A0B38898}"/>
              </a:ext>
            </a:extLst>
          </p:cNvPr>
          <p:cNvPicPr>
            <a:picLocks noChangeAspect="1"/>
          </p:cNvPicPr>
          <p:nvPr/>
        </p:nvPicPr>
        <p:blipFill>
          <a:blip r:embed="rId2"/>
          <a:stretch>
            <a:fillRect/>
          </a:stretch>
        </p:blipFill>
        <p:spPr>
          <a:xfrm>
            <a:off x="519130" y="442431"/>
            <a:ext cx="4604469" cy="5643797"/>
          </a:xfrm>
          <a:prstGeom prst="rect">
            <a:avLst/>
          </a:prstGeom>
        </p:spPr>
      </p:pic>
    </p:spTree>
    <p:extLst>
      <p:ext uri="{BB962C8B-B14F-4D97-AF65-F5344CB8AC3E}">
        <p14:creationId xmlns:p14="http://schemas.microsoft.com/office/powerpoint/2010/main" val="3535664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2809-6176-44C6-9655-1A43BB6FF857}"/>
              </a:ext>
            </a:extLst>
          </p:cNvPr>
          <p:cNvSpPr>
            <a:spLocks noGrp="1"/>
          </p:cNvSpPr>
          <p:nvPr>
            <p:ph type="title"/>
          </p:nvPr>
        </p:nvSpPr>
        <p:spPr>
          <a:xfrm>
            <a:off x="1716144" y="731002"/>
            <a:ext cx="8596668" cy="799727"/>
          </a:xfrm>
        </p:spPr>
        <p:txBody>
          <a:bodyPr>
            <a:noAutofit/>
          </a:bodyPr>
          <a:lstStyle/>
          <a:p>
            <a:r>
              <a:rPr lang="en-IN" sz="4800" b="1" dirty="0">
                <a:latin typeface="Times New Roman" panose="02020603050405020304" pitchFamily="18" charset="0"/>
                <a:cs typeface="Times New Roman" panose="02020603050405020304" pitchFamily="18" charset="0"/>
              </a:rPr>
              <a:t>Column Description</a:t>
            </a:r>
          </a:p>
        </p:txBody>
      </p:sp>
      <p:sp>
        <p:nvSpPr>
          <p:cNvPr id="3" name="Content Placeholder 2">
            <a:extLst>
              <a:ext uri="{FF2B5EF4-FFF2-40B4-BE49-F238E27FC236}">
                <a16:creationId xmlns:a16="http://schemas.microsoft.com/office/drawing/2014/main" id="{8763F4A9-43F5-44E0-9092-4F7A77C97AEA}"/>
              </a:ext>
            </a:extLst>
          </p:cNvPr>
          <p:cNvSpPr>
            <a:spLocks noGrp="1"/>
          </p:cNvSpPr>
          <p:nvPr>
            <p:ph idx="1"/>
          </p:nvPr>
        </p:nvSpPr>
        <p:spPr>
          <a:xfrm>
            <a:off x="794899" y="2534072"/>
            <a:ext cx="10439158" cy="3592408"/>
          </a:xfrm>
        </p:spPr>
        <p:txBody>
          <a:bodyPr numCol="3">
            <a:noAutofit/>
          </a:bodyPr>
          <a:lstStyle/>
          <a:p>
            <a:pPr marL="0" indent="0" algn="just">
              <a:buNone/>
            </a:pPr>
            <a:endParaRPr lang="en-US" sz="12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        20	1-STORY 1946 &amp; NEWER ALL STYLES</a:t>
            </a:r>
          </a:p>
          <a:p>
            <a:pPr lvl="2"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        30	1-STORY 1945 &amp; OLDER</a:t>
            </a:r>
          </a:p>
          <a:p>
            <a:pPr lvl="2"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        40	1-STORY W/FINISHED ATTIC ALL AGES</a:t>
            </a:r>
          </a:p>
          <a:p>
            <a:pPr lvl="2"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        45	1-1/2 STORY - UNFINISHED ALL AGES</a:t>
            </a:r>
          </a:p>
          <a:p>
            <a:pPr lvl="2"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        50	1-1/2 STORY FINISHED ALL AGES</a:t>
            </a:r>
          </a:p>
          <a:p>
            <a:pPr lvl="2"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        60	2-STORY 1946 &amp; NEWER</a:t>
            </a:r>
          </a:p>
          <a:p>
            <a:pPr lvl="2"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70  2-STORY </a:t>
            </a:r>
            <a:r>
              <a:rPr lang="en-US" sz="1200" dirty="0">
                <a:latin typeface="Times New Roman" panose="02020603050405020304" pitchFamily="18" charset="0"/>
                <a:cs typeface="Times New Roman" panose="02020603050405020304" pitchFamily="18" charset="0"/>
              </a:rPr>
              <a:t>1945 &amp;</a:t>
            </a:r>
            <a:r>
              <a:rPr lang="en-US" sz="1200" dirty="0" smtClean="0">
                <a:latin typeface="Times New Roman" panose="02020603050405020304" pitchFamily="18" charset="0"/>
                <a:cs typeface="Times New Roman" panose="02020603050405020304" pitchFamily="18" charset="0"/>
              </a:rPr>
              <a:t>OLDER</a:t>
            </a:r>
            <a:endParaRPr lang="en-US" sz="12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        75	2-1/2 STORY ALL AGES</a:t>
            </a:r>
          </a:p>
          <a:p>
            <a:pPr lvl="2"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        80	SPLIT OR </a:t>
            </a:r>
            <a:r>
              <a:rPr lang="en-US" sz="1200" dirty="0" smtClean="0">
                <a:latin typeface="Times New Roman" panose="02020603050405020304" pitchFamily="18" charset="0"/>
                <a:cs typeface="Times New Roman" panose="02020603050405020304" pitchFamily="18" charset="0"/>
              </a:rPr>
              <a:t>MULTI-LEVEL</a:t>
            </a:r>
          </a:p>
          <a:p>
            <a:pPr lvl="2" algn="just">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        85	SPLIT FOYER</a:t>
            </a:r>
          </a:p>
          <a:p>
            <a:pPr lvl="2" algn="just">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        90	DUPLEX - ALL STYLES AND AGES</a:t>
            </a:r>
          </a:p>
          <a:p>
            <a:pPr lvl="2" algn="just">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       120	1-STORY PUD (Planned Unit Development) - 1946 &amp; NEWER</a:t>
            </a:r>
          </a:p>
          <a:p>
            <a:pPr lvl="2" algn="just">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       150	1-1/2 STORY PUD - ALL AGES</a:t>
            </a:r>
          </a:p>
          <a:p>
            <a:pPr lvl="2" algn="just">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       160	2-STORY PUD - 1946 &amp; NEWER</a:t>
            </a:r>
          </a:p>
          <a:p>
            <a:pPr lvl="2" algn="just">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       180	PUD - MULTILEVEL - INCL SPLIT LEV/FOYER</a:t>
            </a:r>
          </a:p>
          <a:p>
            <a:pPr lvl="2" algn="just">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       190	2 FAMILY CONVERSION - ALL STYLES AND AGES</a:t>
            </a:r>
            <a:endParaRPr lang="en-IN" sz="12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8763F4A9-43F5-44E0-9092-4F7A77C97AEA}"/>
              </a:ext>
            </a:extLst>
          </p:cNvPr>
          <p:cNvSpPr txBox="1">
            <a:spLocks/>
          </p:cNvSpPr>
          <p:nvPr/>
        </p:nvSpPr>
        <p:spPr>
          <a:xfrm>
            <a:off x="912464" y="1931536"/>
            <a:ext cx="9498632" cy="602536"/>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MS Subclass: Identifies the type of dwelling involved in the sale such as:	</a:t>
            </a:r>
          </a:p>
        </p:txBody>
      </p:sp>
    </p:spTree>
    <p:extLst>
      <p:ext uri="{BB962C8B-B14F-4D97-AF65-F5344CB8AC3E}">
        <p14:creationId xmlns:p14="http://schemas.microsoft.com/office/powerpoint/2010/main" val="40930949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8BE70-EE28-427E-ADC7-C22348B05429}"/>
              </a:ext>
            </a:extLst>
          </p:cNvPr>
          <p:cNvSpPr>
            <a:spLocks noGrp="1"/>
          </p:cNvSpPr>
          <p:nvPr>
            <p:ph idx="1"/>
          </p:nvPr>
        </p:nvSpPr>
        <p:spPr>
          <a:xfrm>
            <a:off x="6904949" y="556591"/>
            <a:ext cx="3976411" cy="5484771"/>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BsmtQual: Excellent Quality of basement in the </a:t>
            </a:r>
            <a:r>
              <a:rPr lang="en-US" dirty="0" smtClean="0">
                <a:latin typeface="Times New Roman" panose="02020603050405020304" pitchFamily="18" charset="0"/>
                <a:cs typeface="Times New Roman" panose="02020603050405020304" pitchFamily="18" charset="0"/>
              </a:rPr>
              <a:t>houses </a:t>
            </a:r>
            <a:r>
              <a:rPr lang="en-US" dirty="0">
                <a:latin typeface="Times New Roman" panose="02020603050405020304" pitchFamily="18" charset="0"/>
                <a:cs typeface="Times New Roman" panose="02020603050405020304" pitchFamily="18" charset="0"/>
              </a:rPr>
              <a:t>are expensive while fair type of basement quality are rarely available in the sale of houses</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BsmtFinType1: Better the Living Quarters better the sale Prices for the houses and there are very less houses that doesn't have basement in it.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2D2A23-DC46-47D8-AAC5-CBA9B546567D}"/>
              </a:ext>
            </a:extLst>
          </p:cNvPr>
          <p:cNvPicPr>
            <a:picLocks noChangeAspect="1"/>
          </p:cNvPicPr>
          <p:nvPr/>
        </p:nvPicPr>
        <p:blipFill>
          <a:blip r:embed="rId2"/>
          <a:stretch>
            <a:fillRect/>
          </a:stretch>
        </p:blipFill>
        <p:spPr>
          <a:xfrm>
            <a:off x="784735" y="556591"/>
            <a:ext cx="4317352" cy="5560749"/>
          </a:xfrm>
          <a:prstGeom prst="rect">
            <a:avLst/>
          </a:prstGeom>
        </p:spPr>
      </p:pic>
    </p:spTree>
    <p:extLst>
      <p:ext uri="{BB962C8B-B14F-4D97-AF65-F5344CB8AC3E}">
        <p14:creationId xmlns:p14="http://schemas.microsoft.com/office/powerpoint/2010/main" val="12539551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6EECB-7EED-46F0-B0AC-ED018216F310}"/>
              </a:ext>
            </a:extLst>
          </p:cNvPr>
          <p:cNvSpPr>
            <a:spLocks noGrp="1"/>
          </p:cNvSpPr>
          <p:nvPr>
            <p:ph idx="1"/>
          </p:nvPr>
        </p:nvSpPr>
        <p:spPr>
          <a:xfrm>
            <a:off x="6626086" y="410817"/>
            <a:ext cx="4059331" cy="5630545"/>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Exterior1st: Exterior covering on house in that Imitation Stucco of exterior used in the houses are rarely available and such houses are costly</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ExterQual: Evaluates the quality of the material on the exterior  in which Excellent quality of houses are rarely available and are expensive ones in the Sale.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693C86-4435-4165-8BFD-E2279A708371}"/>
              </a:ext>
            </a:extLst>
          </p:cNvPr>
          <p:cNvPicPr>
            <a:picLocks noChangeAspect="1"/>
          </p:cNvPicPr>
          <p:nvPr/>
        </p:nvPicPr>
        <p:blipFill>
          <a:blip r:embed="rId2"/>
          <a:stretch>
            <a:fillRect/>
          </a:stretch>
        </p:blipFill>
        <p:spPr>
          <a:xfrm>
            <a:off x="892404" y="410817"/>
            <a:ext cx="4657664" cy="5630545"/>
          </a:xfrm>
          <a:prstGeom prst="rect">
            <a:avLst/>
          </a:prstGeom>
        </p:spPr>
      </p:pic>
    </p:spTree>
    <p:extLst>
      <p:ext uri="{BB962C8B-B14F-4D97-AF65-F5344CB8AC3E}">
        <p14:creationId xmlns:p14="http://schemas.microsoft.com/office/powerpoint/2010/main" val="30100318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B618-B413-4822-B120-591F106E2B48}"/>
              </a:ext>
            </a:extLst>
          </p:cNvPr>
          <p:cNvSpPr>
            <a:spLocks noGrp="1"/>
          </p:cNvSpPr>
          <p:nvPr>
            <p:ph type="title"/>
          </p:nvPr>
        </p:nvSpPr>
        <p:spPr>
          <a:xfrm>
            <a:off x="2287810" y="223227"/>
            <a:ext cx="5775717" cy="636104"/>
          </a:xfrm>
        </p:spPr>
        <p:txBody>
          <a:bodyPr>
            <a:normAutofit/>
          </a:bodyPr>
          <a:lstStyle/>
          <a:p>
            <a:pPr algn="ctr"/>
            <a:r>
              <a:rPr lang="en-US" sz="3200" b="1" dirty="0">
                <a:latin typeface="Times New Roman" panose="02020603050405020304" pitchFamily="18" charset="0"/>
                <a:cs typeface="Times New Roman" panose="02020603050405020304" pitchFamily="18" charset="0"/>
              </a:rPr>
              <a:t>Outliers Detection</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70C2E80-79AB-4D74-9CD1-54037C4077B4}"/>
              </a:ext>
            </a:extLst>
          </p:cNvPr>
          <p:cNvPicPr>
            <a:picLocks noGrp="1" noChangeAspect="1"/>
          </p:cNvPicPr>
          <p:nvPr>
            <p:ph idx="1"/>
          </p:nvPr>
        </p:nvPicPr>
        <p:blipFill>
          <a:blip r:embed="rId2"/>
          <a:stretch>
            <a:fillRect/>
          </a:stretch>
        </p:blipFill>
        <p:spPr>
          <a:xfrm>
            <a:off x="1253346" y="1109370"/>
            <a:ext cx="8559126" cy="3619383"/>
          </a:xfrm>
        </p:spPr>
      </p:pic>
      <p:sp>
        <p:nvSpPr>
          <p:cNvPr id="7" name="TextBox 6">
            <a:extLst>
              <a:ext uri="{FF2B5EF4-FFF2-40B4-BE49-F238E27FC236}">
                <a16:creationId xmlns:a16="http://schemas.microsoft.com/office/drawing/2014/main" id="{4A4AD3C6-7935-4FFE-B97E-C2FA0774B5D8}"/>
              </a:ext>
            </a:extLst>
          </p:cNvPr>
          <p:cNvSpPr txBox="1"/>
          <p:nvPr/>
        </p:nvSpPr>
        <p:spPr>
          <a:xfrm>
            <a:off x="297260" y="5296844"/>
            <a:ext cx="10283651" cy="1169551"/>
          </a:xfrm>
          <a:prstGeom prst="rect">
            <a:avLst/>
          </a:prstGeom>
          <a:noFill/>
        </p:spPr>
        <p:txBody>
          <a:bodyPr wrap="square" rtlCol="0">
            <a:spAutoFit/>
          </a:bodyPr>
          <a:lstStyle/>
          <a:p>
            <a:pPr algn="just"/>
            <a:r>
              <a:rPr lang="en-IN" sz="1400" b="1" u="sng" dirty="0">
                <a:latin typeface="Times New Roman" panose="02020603050405020304" pitchFamily="18" charset="0"/>
                <a:cs typeface="Times New Roman" panose="02020603050405020304" pitchFamily="18" charset="0"/>
              </a:rPr>
              <a:t>Trained Dataset:</a:t>
            </a:r>
          </a:p>
          <a:p>
            <a:pPr algn="just"/>
            <a:endParaRPr lang="en-IN" sz="1400" u="sng"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LotArea, BsmtFinSF1, BsmtFinSF2, TotalBsmtSF, 1stFlrSF, GrLivArea, EnclosedPorch, 3SsnPorch, </a:t>
            </a:r>
            <a:r>
              <a:rPr lang="en-IN" sz="1400" dirty="0" err="1" smtClean="0">
                <a:latin typeface="Times New Roman" panose="02020603050405020304" pitchFamily="18" charset="0"/>
                <a:cs typeface="Times New Roman" panose="02020603050405020304" pitchFamily="18" charset="0"/>
              </a:rPr>
              <a:t>MiscVal</a:t>
            </a:r>
            <a:r>
              <a:rPr lang="en-IN" sz="1400" dirty="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These features consisting outliers in it.</a:t>
            </a:r>
          </a:p>
        </p:txBody>
      </p:sp>
    </p:spTree>
    <p:extLst>
      <p:ext uri="{BB962C8B-B14F-4D97-AF65-F5344CB8AC3E}">
        <p14:creationId xmlns:p14="http://schemas.microsoft.com/office/powerpoint/2010/main" val="2410053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3ACDC-054C-430D-8F9E-F283247DA9FE}"/>
              </a:ext>
            </a:extLst>
          </p:cNvPr>
          <p:cNvSpPr>
            <a:spLocks noGrp="1"/>
          </p:cNvSpPr>
          <p:nvPr>
            <p:ph idx="1"/>
          </p:nvPr>
        </p:nvSpPr>
        <p:spPr>
          <a:xfrm>
            <a:off x="350045" y="5168348"/>
            <a:ext cx="7722801" cy="1363081"/>
          </a:xfrm>
        </p:spPr>
        <p:txBody>
          <a:bodyPr>
            <a:normAutofit/>
          </a:bodyPr>
          <a:lstStyle/>
          <a:p>
            <a:pPr marL="0" indent="0" algn="just">
              <a:buNone/>
            </a:pPr>
            <a:r>
              <a:rPr lang="en-IN" b="1" u="sng" dirty="0">
                <a:latin typeface="Times New Roman" panose="02020603050405020304" pitchFamily="18" charset="0"/>
                <a:cs typeface="Times New Roman" panose="02020603050405020304" pitchFamily="18" charset="0"/>
              </a:rPr>
              <a:t>Test Dataset</a:t>
            </a:r>
            <a:r>
              <a:rPr lang="en-IN" b="1" u="sng" dirty="0" smtClean="0">
                <a:latin typeface="Times New Roman" panose="02020603050405020304" pitchFamily="18" charset="0"/>
                <a:cs typeface="Times New Roman" panose="02020603050405020304" pitchFamily="18" charset="0"/>
              </a:rPr>
              <a:t>:</a:t>
            </a:r>
            <a:endParaRPr lang="en-IN" sz="1600" b="1" u="sng"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LotArea, BsmtFinSF2, TotalBsmtSF, 1stFlrSF, EnclosedPorch, 3SsnPorch, MiscVal. </a:t>
            </a:r>
          </a:p>
          <a:p>
            <a:pPr marL="0" indent="0" algn="just">
              <a:buNone/>
            </a:pPr>
            <a:r>
              <a:rPr lang="en-IN" sz="1600" dirty="0">
                <a:latin typeface="Times New Roman" panose="02020603050405020304" pitchFamily="18" charset="0"/>
                <a:cs typeface="Times New Roman" panose="02020603050405020304" pitchFamily="18" charset="0"/>
              </a:rPr>
              <a:t>These features consisting outliers in it</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E4BCE87-6650-4AC0-BD54-8BF3FCC2CDB9}"/>
              </a:ext>
            </a:extLst>
          </p:cNvPr>
          <p:cNvPicPr>
            <a:picLocks noChangeAspect="1"/>
          </p:cNvPicPr>
          <p:nvPr/>
        </p:nvPicPr>
        <p:blipFill>
          <a:blip r:embed="rId2"/>
          <a:stretch>
            <a:fillRect/>
          </a:stretch>
        </p:blipFill>
        <p:spPr>
          <a:xfrm>
            <a:off x="742818" y="386883"/>
            <a:ext cx="9367833" cy="4350232"/>
          </a:xfrm>
          <a:prstGeom prst="rect">
            <a:avLst/>
          </a:prstGeom>
        </p:spPr>
      </p:pic>
    </p:spTree>
    <p:extLst>
      <p:ext uri="{BB962C8B-B14F-4D97-AF65-F5344CB8AC3E}">
        <p14:creationId xmlns:p14="http://schemas.microsoft.com/office/powerpoint/2010/main" val="41069144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3F89-1852-41DD-8DD0-8A19E4B80952}"/>
              </a:ext>
            </a:extLst>
          </p:cNvPr>
          <p:cNvSpPr>
            <a:spLocks noGrp="1"/>
          </p:cNvSpPr>
          <p:nvPr>
            <p:ph type="title"/>
          </p:nvPr>
        </p:nvSpPr>
        <p:spPr>
          <a:xfrm>
            <a:off x="677334" y="251791"/>
            <a:ext cx="8596668" cy="742122"/>
          </a:xfrm>
        </p:spPr>
        <p:txBody>
          <a:bodyPr>
            <a:normAutofit/>
          </a:bodyPr>
          <a:lstStyle/>
          <a:p>
            <a:pPr algn="ctr"/>
            <a:r>
              <a:rPr lang="en-US" b="1" dirty="0">
                <a:latin typeface="Times New Roman" panose="02020603050405020304" pitchFamily="18" charset="0"/>
                <a:cs typeface="Times New Roman" panose="02020603050405020304" pitchFamily="18" charset="0"/>
              </a:rPr>
              <a:t>Distribution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EAA78E-E94E-4A13-8BA6-3234E8875B80}"/>
              </a:ext>
            </a:extLst>
          </p:cNvPr>
          <p:cNvSpPr>
            <a:spLocks noGrp="1"/>
          </p:cNvSpPr>
          <p:nvPr>
            <p:ph idx="1"/>
          </p:nvPr>
        </p:nvSpPr>
        <p:spPr>
          <a:xfrm>
            <a:off x="1628462" y="1371842"/>
            <a:ext cx="1867083" cy="258176"/>
          </a:xfrm>
        </p:spPr>
        <p:txBody>
          <a:bodyPr>
            <a:normAutofit fontScale="77500" lnSpcReduction="20000"/>
          </a:bodyPr>
          <a:lstStyle/>
          <a:p>
            <a:pPr marL="0" indent="0" algn="ctr">
              <a:buNone/>
            </a:pPr>
            <a:r>
              <a:rPr lang="en-US" b="1" dirty="0">
                <a:latin typeface="Times New Roman" panose="02020603050405020304" pitchFamily="18" charset="0"/>
                <a:cs typeface="Times New Roman" panose="02020603050405020304" pitchFamily="18" charset="0"/>
              </a:rPr>
              <a:t>Trained dataset</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E57558-3408-4A98-9911-FCB79512688E}"/>
              </a:ext>
            </a:extLst>
          </p:cNvPr>
          <p:cNvSpPr txBox="1"/>
          <p:nvPr/>
        </p:nvSpPr>
        <p:spPr>
          <a:xfrm>
            <a:off x="6533322" y="1298332"/>
            <a:ext cx="1537252"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Test Dataset</a:t>
            </a:r>
            <a:endParaRPr lang="en-IN" sz="1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CDC7170-89E5-4583-9B99-C8F289376902}"/>
              </a:ext>
            </a:extLst>
          </p:cNvPr>
          <p:cNvPicPr>
            <a:picLocks noChangeAspect="1"/>
          </p:cNvPicPr>
          <p:nvPr/>
        </p:nvPicPr>
        <p:blipFill>
          <a:blip r:embed="rId2"/>
          <a:stretch>
            <a:fillRect/>
          </a:stretch>
        </p:blipFill>
        <p:spPr>
          <a:xfrm>
            <a:off x="1419457" y="2007947"/>
            <a:ext cx="3364578" cy="4296375"/>
          </a:xfrm>
          <a:prstGeom prst="rect">
            <a:avLst/>
          </a:prstGeom>
        </p:spPr>
      </p:pic>
      <p:pic>
        <p:nvPicPr>
          <p:cNvPr id="8" name="Picture 7">
            <a:extLst>
              <a:ext uri="{FF2B5EF4-FFF2-40B4-BE49-F238E27FC236}">
                <a16:creationId xmlns:a16="http://schemas.microsoft.com/office/drawing/2014/main" id="{E5B52BED-A316-4E67-A0B4-6C6070075DEB}"/>
              </a:ext>
            </a:extLst>
          </p:cNvPr>
          <p:cNvPicPr>
            <a:picLocks noChangeAspect="1"/>
          </p:cNvPicPr>
          <p:nvPr/>
        </p:nvPicPr>
        <p:blipFill>
          <a:blip r:embed="rId3"/>
          <a:stretch>
            <a:fillRect/>
          </a:stretch>
        </p:blipFill>
        <p:spPr>
          <a:xfrm>
            <a:off x="5930389" y="2007947"/>
            <a:ext cx="3160601" cy="4363059"/>
          </a:xfrm>
          <a:prstGeom prst="rect">
            <a:avLst/>
          </a:prstGeom>
        </p:spPr>
      </p:pic>
    </p:spTree>
    <p:extLst>
      <p:ext uri="{BB962C8B-B14F-4D97-AF65-F5344CB8AC3E}">
        <p14:creationId xmlns:p14="http://schemas.microsoft.com/office/powerpoint/2010/main" val="13980285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0F0C-FF77-4C0E-836B-FFC021E54FED}"/>
              </a:ext>
            </a:extLst>
          </p:cNvPr>
          <p:cNvSpPr>
            <a:spLocks noGrp="1"/>
          </p:cNvSpPr>
          <p:nvPr>
            <p:ph type="title"/>
          </p:nvPr>
        </p:nvSpPr>
        <p:spPr>
          <a:xfrm>
            <a:off x="677334" y="609600"/>
            <a:ext cx="5214015" cy="689113"/>
          </a:xfrm>
        </p:spPr>
        <p:txBody>
          <a:bodyPr>
            <a:normAutofit fontScale="90000"/>
          </a:bodyPr>
          <a:lstStyle/>
          <a:p>
            <a:r>
              <a:rPr lang="en-US" b="1" dirty="0">
                <a:latin typeface="Times New Roman" panose="02020603050405020304" pitchFamily="18" charset="0"/>
                <a:cs typeface="Times New Roman" panose="02020603050405020304" pitchFamily="18" charset="0"/>
              </a:rPr>
              <a:t>Multi- </a:t>
            </a:r>
            <a:r>
              <a:rPr lang="en-US" b="1" dirty="0" smtClean="0">
                <a:latin typeface="Times New Roman" panose="02020603050405020304" pitchFamily="18" charset="0"/>
                <a:cs typeface="Times New Roman" panose="02020603050405020304" pitchFamily="18" charset="0"/>
              </a:rPr>
              <a:t>Collinearity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BB8ED2-350D-4834-AD75-AF64FCA48D1E}"/>
              </a:ext>
            </a:extLst>
          </p:cNvPr>
          <p:cNvSpPr>
            <a:spLocks noGrp="1"/>
          </p:cNvSpPr>
          <p:nvPr>
            <p:ph idx="1"/>
          </p:nvPr>
        </p:nvSpPr>
        <p:spPr>
          <a:xfrm>
            <a:off x="6770555" y="1709530"/>
            <a:ext cx="4424313" cy="4538869"/>
          </a:xfrm>
        </p:spPr>
        <p:txBody>
          <a:bodyPr>
            <a:normAutofit fontScale="85000" lnSpcReduction="20000"/>
          </a:bodyPr>
          <a:lstStyle/>
          <a:p>
            <a:pPr algn="just">
              <a:buFont typeface="Wingdings" panose="05000000000000000000" pitchFamily="2" charset="2"/>
              <a:buChar char="ü"/>
            </a:pPr>
            <a:r>
              <a:rPr lang="en-IN" b="0" i="0" dirty="0">
                <a:solidFill>
                  <a:schemeClr val="tx1"/>
                </a:solidFill>
                <a:effectLst/>
                <a:latin typeface="Times New Roman" panose="02020603050405020304" pitchFamily="18" charset="0"/>
                <a:cs typeface="Times New Roman" panose="02020603050405020304" pitchFamily="18" charset="0"/>
              </a:rPr>
              <a:t>Exterior1st &amp; Exterior2nd ---&gt; 80% collinear to each other.</a:t>
            </a:r>
          </a:p>
          <a:p>
            <a:pPr algn="just">
              <a:buFont typeface="Wingdings" panose="05000000000000000000" pitchFamily="2" charset="2"/>
              <a:buChar char="ü"/>
            </a:pPr>
            <a:r>
              <a:rPr lang="en-IN" b="0" i="0" dirty="0">
                <a:solidFill>
                  <a:schemeClr val="tx1"/>
                </a:solidFill>
                <a:effectLst/>
                <a:latin typeface="Times New Roman" panose="02020603050405020304" pitchFamily="18" charset="0"/>
                <a:cs typeface="Times New Roman" panose="02020603050405020304" pitchFamily="18" charset="0"/>
              </a:rPr>
              <a:t>GrLivArea &amp; TotRmsAbvGrd are 82% collinear to each other.</a:t>
            </a:r>
          </a:p>
          <a:p>
            <a:pPr algn="just">
              <a:buFont typeface="Wingdings" panose="05000000000000000000" pitchFamily="2" charset="2"/>
              <a:buChar char="ü"/>
            </a:pPr>
            <a:r>
              <a:rPr lang="en-IN" b="0" i="0" dirty="0">
                <a:solidFill>
                  <a:schemeClr val="tx1"/>
                </a:solidFill>
                <a:effectLst/>
                <a:latin typeface="Times New Roman" panose="02020603050405020304" pitchFamily="18" charset="0"/>
                <a:cs typeface="Times New Roman" panose="02020603050405020304" pitchFamily="18" charset="0"/>
              </a:rPr>
              <a:t>TotalBsmtSF&amp;1stFlrSF---&gt;81% collinear with each other.</a:t>
            </a:r>
          </a:p>
          <a:p>
            <a:pPr algn="just">
              <a:buFont typeface="Wingdings" panose="05000000000000000000" pitchFamily="2" charset="2"/>
              <a:buChar char="ü"/>
            </a:pPr>
            <a:r>
              <a:rPr lang="en-IN" b="0" i="0" dirty="0">
                <a:solidFill>
                  <a:schemeClr val="tx1"/>
                </a:solidFill>
                <a:effectLst/>
                <a:latin typeface="Times New Roman" panose="02020603050405020304" pitchFamily="18" charset="0"/>
                <a:cs typeface="Times New Roman" panose="02020603050405020304" pitchFamily="18" charset="0"/>
              </a:rPr>
              <a:t>BsmtFinSF2&amp;BsmtFinType2 ----&gt; -81% collinear.</a:t>
            </a:r>
          </a:p>
          <a:p>
            <a:pPr algn="just">
              <a:buFont typeface="Wingdings" panose="05000000000000000000" pitchFamily="2" charset="2"/>
              <a:buChar char="ü"/>
            </a:pPr>
            <a:r>
              <a:rPr lang="en-IN" b="0" i="0" dirty="0">
                <a:solidFill>
                  <a:schemeClr val="tx1"/>
                </a:solidFill>
                <a:effectLst/>
                <a:latin typeface="Times New Roman" panose="02020603050405020304" pitchFamily="18" charset="0"/>
                <a:cs typeface="Times New Roman" panose="02020603050405020304" pitchFamily="18" charset="0"/>
              </a:rPr>
              <a:t>BsmtFinSF1&amp;BsmtFinType1 ----&gt; -73% collinear.</a:t>
            </a:r>
          </a:p>
          <a:p>
            <a:pPr algn="just">
              <a:buFont typeface="Wingdings" panose="05000000000000000000" pitchFamily="2" charset="2"/>
              <a:buChar char="ü"/>
            </a:pPr>
            <a:r>
              <a:rPr lang="en-IN" b="0" i="0" dirty="0" smtClean="0">
                <a:solidFill>
                  <a:schemeClr val="tx1"/>
                </a:solidFill>
                <a:effectLst/>
                <a:latin typeface="Times New Roman" panose="02020603050405020304" pitchFamily="18" charset="0"/>
                <a:cs typeface="Times New Roman" panose="02020603050405020304" pitchFamily="18" charset="0"/>
              </a:rPr>
              <a:t>Garage Cars </a:t>
            </a:r>
            <a:r>
              <a:rPr lang="en-IN" b="0" i="0" dirty="0">
                <a:solidFill>
                  <a:schemeClr val="tx1"/>
                </a:solidFill>
                <a:effectLst/>
                <a:latin typeface="Times New Roman" panose="02020603050405020304" pitchFamily="18" charset="0"/>
                <a:cs typeface="Times New Roman" panose="02020603050405020304" pitchFamily="18" charset="0"/>
              </a:rPr>
              <a:t>&amp; </a:t>
            </a:r>
            <a:r>
              <a:rPr lang="en-IN" b="0" i="0" dirty="0" smtClean="0">
                <a:solidFill>
                  <a:schemeClr val="tx1"/>
                </a:solidFill>
                <a:effectLst/>
                <a:latin typeface="Times New Roman" panose="02020603050405020304" pitchFamily="18" charset="0"/>
                <a:cs typeface="Times New Roman" panose="02020603050405020304" pitchFamily="18" charset="0"/>
              </a:rPr>
              <a:t>Garage Area </a:t>
            </a:r>
            <a:r>
              <a:rPr lang="en-IN" b="0" i="0" dirty="0">
                <a:solidFill>
                  <a:schemeClr val="tx1"/>
                </a:solidFill>
                <a:effectLst/>
                <a:latin typeface="Times New Roman" panose="02020603050405020304" pitchFamily="18" charset="0"/>
                <a:cs typeface="Times New Roman" panose="02020603050405020304" pitchFamily="18" charset="0"/>
              </a:rPr>
              <a:t>----&gt; 88% collinear to each other.</a:t>
            </a:r>
          </a:p>
          <a:p>
            <a:pPr algn="just">
              <a:buFont typeface="Wingdings" panose="05000000000000000000" pitchFamily="2" charset="2"/>
              <a:buChar char="ü"/>
            </a:pPr>
            <a:r>
              <a:rPr lang="en-IN" b="0" i="0" dirty="0" smtClean="0">
                <a:solidFill>
                  <a:schemeClr val="tx1"/>
                </a:solidFill>
                <a:effectLst/>
                <a:latin typeface="Times New Roman" panose="02020603050405020304" pitchFamily="18" charset="0"/>
                <a:cs typeface="Times New Roman" panose="02020603050405020304" pitchFamily="18" charset="0"/>
              </a:rPr>
              <a:t>Fire Place &amp; </a:t>
            </a:r>
            <a:r>
              <a:rPr lang="en-IN" b="0" i="0" dirty="0" err="1" smtClean="0">
                <a:solidFill>
                  <a:schemeClr val="tx1"/>
                </a:solidFill>
                <a:effectLst/>
                <a:latin typeface="Times New Roman" panose="02020603050405020304" pitchFamily="18" charset="0"/>
                <a:cs typeface="Times New Roman" panose="02020603050405020304" pitchFamily="18" charset="0"/>
              </a:rPr>
              <a:t>FireQual</a:t>
            </a:r>
            <a:r>
              <a:rPr lang="en-IN" b="0" i="0" dirty="0" smtClean="0">
                <a:solidFill>
                  <a:schemeClr val="tx1"/>
                </a:solidFill>
                <a:effectLst/>
                <a:latin typeface="Times New Roman" panose="02020603050405020304" pitchFamily="18" charset="0"/>
                <a:cs typeface="Times New Roman" panose="02020603050405020304" pitchFamily="18" charset="0"/>
              </a:rPr>
              <a:t> </a:t>
            </a:r>
            <a:r>
              <a:rPr lang="en-IN" b="0" i="0" dirty="0">
                <a:solidFill>
                  <a:schemeClr val="tx1"/>
                </a:solidFill>
                <a:effectLst/>
                <a:latin typeface="Times New Roman" panose="02020603050405020304" pitchFamily="18" charset="0"/>
                <a:cs typeface="Times New Roman" panose="02020603050405020304" pitchFamily="18" charset="0"/>
              </a:rPr>
              <a:t>are 72% collinear to each other.</a:t>
            </a:r>
          </a:p>
          <a:p>
            <a:pPr algn="just">
              <a:buFont typeface="Wingdings" panose="05000000000000000000" pitchFamily="2" charset="2"/>
              <a:buChar char="ü"/>
            </a:pPr>
            <a:r>
              <a:rPr lang="en-IN" b="0" i="0" dirty="0" err="1" smtClean="0">
                <a:solidFill>
                  <a:schemeClr val="tx1"/>
                </a:solidFill>
                <a:effectLst/>
                <a:latin typeface="Times New Roman" panose="02020603050405020304" pitchFamily="18" charset="0"/>
                <a:cs typeface="Times New Roman" panose="02020603050405020304" pitchFamily="18" charset="0"/>
              </a:rPr>
              <a:t>Misc</a:t>
            </a:r>
            <a:r>
              <a:rPr lang="en-IN" b="0" i="0" dirty="0" smtClean="0">
                <a:solidFill>
                  <a:schemeClr val="tx1"/>
                </a:solidFill>
                <a:effectLst/>
                <a:latin typeface="Times New Roman" panose="02020603050405020304" pitchFamily="18" charset="0"/>
                <a:cs typeface="Times New Roman" panose="02020603050405020304" pitchFamily="18" charset="0"/>
              </a:rPr>
              <a:t> Feature </a:t>
            </a:r>
            <a:r>
              <a:rPr lang="en-IN" b="0" i="0" dirty="0">
                <a:solidFill>
                  <a:schemeClr val="tx1"/>
                </a:solidFill>
                <a:effectLst/>
                <a:latin typeface="Times New Roman" panose="02020603050405020304" pitchFamily="18" charset="0"/>
                <a:cs typeface="Times New Roman" panose="02020603050405020304" pitchFamily="18" charset="0"/>
              </a:rPr>
              <a:t>&amp; MiscVal are 78% collinear to each other.</a:t>
            </a:r>
          </a:p>
          <a:p>
            <a:pPr algn="just">
              <a:buFont typeface="Wingdings" panose="05000000000000000000" pitchFamily="2" charset="2"/>
              <a:buChar char="ü"/>
            </a:pPr>
            <a:r>
              <a:rPr lang="en-IN" b="0" i="0" dirty="0" smtClean="0">
                <a:solidFill>
                  <a:schemeClr val="tx1"/>
                </a:solidFill>
                <a:effectLst/>
                <a:latin typeface="Times New Roman" panose="02020603050405020304" pitchFamily="18" charset="0"/>
                <a:cs typeface="Times New Roman" panose="02020603050405020304" pitchFamily="18" charset="0"/>
              </a:rPr>
              <a:t>Pool Area </a:t>
            </a:r>
            <a:r>
              <a:rPr lang="en-IN" b="0" i="0" dirty="0">
                <a:solidFill>
                  <a:schemeClr val="tx1"/>
                </a:solidFill>
                <a:effectLst/>
                <a:latin typeface="Times New Roman" panose="02020603050405020304" pitchFamily="18" charset="0"/>
                <a:cs typeface="Times New Roman" panose="02020603050405020304" pitchFamily="18" charset="0"/>
              </a:rPr>
              <a:t>&amp; </a:t>
            </a:r>
            <a:r>
              <a:rPr lang="en-IN" b="0" i="0" dirty="0" err="1">
                <a:solidFill>
                  <a:schemeClr val="tx1"/>
                </a:solidFill>
                <a:effectLst/>
                <a:latin typeface="Times New Roman" panose="02020603050405020304" pitchFamily="18" charset="0"/>
                <a:cs typeface="Times New Roman" panose="02020603050405020304" pitchFamily="18" charset="0"/>
              </a:rPr>
              <a:t>PoolQC</a:t>
            </a:r>
            <a:r>
              <a:rPr lang="en-IN" b="0" i="0" dirty="0">
                <a:solidFill>
                  <a:schemeClr val="tx1"/>
                </a:solidFill>
                <a:effectLst/>
                <a:latin typeface="Times New Roman" panose="02020603050405020304" pitchFamily="18" charset="0"/>
                <a:cs typeface="Times New Roman" panose="02020603050405020304" pitchFamily="18" charset="0"/>
              </a:rPr>
              <a:t> are collinear about -93%.</a:t>
            </a:r>
          </a:p>
          <a:p>
            <a:pPr algn="just">
              <a:buFont typeface="Wingdings" panose="05000000000000000000" pitchFamily="2" charset="2"/>
              <a:buChar char="ü"/>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581F53-724F-464F-BBD4-B0822B81D711}"/>
              </a:ext>
            </a:extLst>
          </p:cNvPr>
          <p:cNvPicPr>
            <a:picLocks noChangeAspect="1"/>
          </p:cNvPicPr>
          <p:nvPr/>
        </p:nvPicPr>
        <p:blipFill>
          <a:blip r:embed="rId2"/>
          <a:stretch>
            <a:fillRect/>
          </a:stretch>
        </p:blipFill>
        <p:spPr>
          <a:xfrm>
            <a:off x="677334" y="1709530"/>
            <a:ext cx="4443306" cy="4889422"/>
          </a:xfrm>
          <a:prstGeom prst="rect">
            <a:avLst/>
          </a:prstGeom>
        </p:spPr>
      </p:pic>
    </p:spTree>
    <p:extLst>
      <p:ext uri="{BB962C8B-B14F-4D97-AF65-F5344CB8AC3E}">
        <p14:creationId xmlns:p14="http://schemas.microsoft.com/office/powerpoint/2010/main" val="722386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105A-9227-40B0-9D18-B76FF15B9B92}"/>
              </a:ext>
            </a:extLst>
          </p:cNvPr>
          <p:cNvSpPr>
            <a:spLocks noGrp="1"/>
          </p:cNvSpPr>
          <p:nvPr>
            <p:ph type="title"/>
          </p:nvPr>
        </p:nvSpPr>
        <p:spPr>
          <a:xfrm>
            <a:off x="883050" y="261258"/>
            <a:ext cx="9593362" cy="745177"/>
          </a:xfrm>
        </p:spPr>
        <p:txBody>
          <a:bodyPr>
            <a:normAutofit/>
          </a:bodyPr>
          <a:lstStyle/>
          <a:p>
            <a:pPr algn="ctr"/>
            <a:r>
              <a:rPr lang="en-US" b="1" dirty="0">
                <a:latin typeface="Times New Roman" panose="02020603050405020304" pitchFamily="18" charset="0"/>
                <a:cs typeface="Times New Roman" panose="02020603050405020304" pitchFamily="18" charset="0"/>
              </a:rPr>
              <a:t>Relation of features with the Label</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7128A01-77EA-4075-BA73-96E1810EB546}"/>
              </a:ext>
            </a:extLst>
          </p:cNvPr>
          <p:cNvPicPr>
            <a:picLocks noGrp="1" noChangeAspect="1"/>
          </p:cNvPicPr>
          <p:nvPr>
            <p:ph idx="1"/>
          </p:nvPr>
        </p:nvPicPr>
        <p:blipFill>
          <a:blip r:embed="rId2"/>
          <a:stretch>
            <a:fillRect/>
          </a:stretch>
        </p:blipFill>
        <p:spPr>
          <a:xfrm>
            <a:off x="1267624" y="1568138"/>
            <a:ext cx="9208788" cy="4304658"/>
          </a:xfrm>
        </p:spPr>
      </p:pic>
    </p:spTree>
    <p:extLst>
      <p:ext uri="{BB962C8B-B14F-4D97-AF65-F5344CB8AC3E}">
        <p14:creationId xmlns:p14="http://schemas.microsoft.com/office/powerpoint/2010/main" val="27620537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893E-C0FF-4618-871C-D5846D5ABBA9}"/>
              </a:ext>
            </a:extLst>
          </p:cNvPr>
          <p:cNvSpPr>
            <a:spLocks noGrp="1"/>
          </p:cNvSpPr>
          <p:nvPr>
            <p:ph type="title"/>
          </p:nvPr>
        </p:nvSpPr>
        <p:spPr>
          <a:xfrm>
            <a:off x="1005608" y="2625634"/>
            <a:ext cx="8596668" cy="1032691"/>
          </a:xfrm>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Data </a:t>
            </a:r>
            <a:r>
              <a:rPr lang="en-US" sz="4800" b="1" dirty="0">
                <a:latin typeface="Times New Roman" panose="02020603050405020304" pitchFamily="18" charset="0"/>
                <a:cs typeface="Times New Roman" panose="02020603050405020304" pitchFamily="18" charset="0"/>
              </a:rPr>
              <a:t>Cleaning</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4247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D78A-3503-472C-8473-01A7A23AD52C}"/>
              </a:ext>
            </a:extLst>
          </p:cNvPr>
          <p:cNvSpPr>
            <a:spLocks noGrp="1"/>
          </p:cNvSpPr>
          <p:nvPr>
            <p:ph type="title"/>
          </p:nvPr>
        </p:nvSpPr>
        <p:spPr>
          <a:xfrm>
            <a:off x="2189335" y="287381"/>
            <a:ext cx="6549717" cy="816111"/>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Steps Taken Cleaning Data</a:t>
            </a:r>
            <a:r>
              <a:rPr lang="en-US" b="1" dirty="0" smtClean="0"/>
              <a:t>:</a:t>
            </a:r>
            <a:endParaRPr lang="en-IN" b="1" dirty="0"/>
          </a:p>
        </p:txBody>
      </p:sp>
      <p:sp>
        <p:nvSpPr>
          <p:cNvPr id="3" name="Content Placeholder 2">
            <a:extLst>
              <a:ext uri="{FF2B5EF4-FFF2-40B4-BE49-F238E27FC236}">
                <a16:creationId xmlns:a16="http://schemas.microsoft.com/office/drawing/2014/main" id="{2F39F0BE-4A94-46FA-83C0-04FB3DFD032C}"/>
              </a:ext>
            </a:extLst>
          </p:cNvPr>
          <p:cNvSpPr>
            <a:spLocks noGrp="1"/>
          </p:cNvSpPr>
          <p:nvPr>
            <p:ph idx="1"/>
          </p:nvPr>
        </p:nvSpPr>
        <p:spPr/>
        <p:txBody>
          <a:bodyPr>
            <a:normAutofit/>
          </a:body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Removed duplicates records.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Removed features that has very less impact to predict the sale prices for the houses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Reduce variance using Square root to the features that has high variance.</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Reduce outliers using Z- score technique.</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Reduce skewness for the features.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Drop more columns so that model does not overfitted that has high variance after reducing skewness, outliers.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9891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4ADE-4095-42FA-9F83-65C3192F36D3}"/>
              </a:ext>
            </a:extLst>
          </p:cNvPr>
          <p:cNvSpPr>
            <a:spLocks noGrp="1"/>
          </p:cNvSpPr>
          <p:nvPr>
            <p:ph type="title"/>
          </p:nvPr>
        </p:nvSpPr>
        <p:spPr>
          <a:xfrm>
            <a:off x="4240204" y="117565"/>
            <a:ext cx="2826802" cy="1430065"/>
          </a:xfrm>
        </p:spPr>
        <p:txBody>
          <a:bodyPr/>
          <a:lstStyle/>
          <a:p>
            <a:pPr algn="ctr"/>
            <a:r>
              <a:rPr lang="en-US" dirty="0">
                <a:latin typeface="Times New Roman" panose="02020603050405020304" pitchFamily="18" charset="0"/>
                <a:cs typeface="Times New Roman" panose="02020603050405020304" pitchFamily="18" charset="0"/>
              </a:rPr>
              <a:t>Data loss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E1C6ECB-50C2-45EE-B1AB-155456D51B98}"/>
              </a:ext>
            </a:extLst>
          </p:cNvPr>
          <p:cNvSpPr txBox="1"/>
          <p:nvPr/>
        </p:nvSpPr>
        <p:spPr>
          <a:xfrm>
            <a:off x="599470" y="2735219"/>
            <a:ext cx="9315238" cy="1754326"/>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600" b="0" i="0" u="none" strike="noStrike" cap="none" normalizeH="0" baseline="0" dirty="0">
                <a:ln>
                  <a:noFill/>
                </a:ln>
                <a:effectLst/>
                <a:latin typeface="Times New Roman" panose="02020603050405020304" pitchFamily="18" charset="0"/>
                <a:cs typeface="Times New Roman" panose="02020603050405020304" pitchFamily="18" charset="0"/>
              </a:rPr>
              <a:t>Data Loss for training dataset after Cleaning:8.73%.</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600" b="0" i="0" u="none" strike="noStrike" cap="none" normalizeH="0" baseline="0" dirty="0">
                <a:ln>
                  <a:noFill/>
                </a:ln>
                <a:effectLst/>
                <a:latin typeface="Times New Roman" panose="02020603050405020304" pitchFamily="18" charset="0"/>
                <a:cs typeface="Times New Roman" panose="02020603050405020304" pitchFamily="18" charset="0"/>
              </a:rPr>
              <a:t> Data Loss for test dataset after Cleaning:8.56% </a:t>
            </a:r>
          </a:p>
        </p:txBody>
      </p:sp>
    </p:spTree>
    <p:extLst>
      <p:ext uri="{BB962C8B-B14F-4D97-AF65-F5344CB8AC3E}">
        <p14:creationId xmlns:p14="http://schemas.microsoft.com/office/powerpoint/2010/main" val="227033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5F918-5CAE-4C2E-B08C-B02D1BF52DB9}"/>
              </a:ext>
            </a:extLst>
          </p:cNvPr>
          <p:cNvSpPr>
            <a:spLocks noGrp="1"/>
          </p:cNvSpPr>
          <p:nvPr>
            <p:ph idx="1"/>
          </p:nvPr>
        </p:nvSpPr>
        <p:spPr>
          <a:xfrm>
            <a:off x="635771" y="498765"/>
            <a:ext cx="8596668" cy="5542598"/>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MSZoning: Identifies the general zoning classification of the sale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	Agriculture</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C	Commercial</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FV	Floating Village Residential</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	Industrial</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RH	Residential High Density</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RL	Residential Low Density</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RP	Residential Low Density Park </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RM	Residential Medium Density</a:t>
            </a:r>
          </a:p>
          <a:p>
            <a:pPr lvl="2"/>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Lot Frontage: Linear feet of street connected to property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Lot Area: Lot size in square feet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Street: Type of road access to property</a:t>
            </a:r>
          </a:p>
          <a:p>
            <a:pPr lvl="1">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Grvl	      Gravel	</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Pave	Paved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32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25EC-8F44-410C-BEBF-38A824A8C2B0}"/>
              </a:ext>
            </a:extLst>
          </p:cNvPr>
          <p:cNvSpPr>
            <a:spLocks noGrp="1"/>
          </p:cNvSpPr>
          <p:nvPr>
            <p:ph type="title"/>
          </p:nvPr>
        </p:nvSpPr>
        <p:spPr>
          <a:xfrm>
            <a:off x="1617482" y="3357155"/>
            <a:ext cx="8114347" cy="712904"/>
          </a:xfrm>
        </p:spPr>
        <p:txBody>
          <a:bodyPr/>
          <a:lstStyle/>
          <a:p>
            <a:pPr algn="ctr"/>
            <a:r>
              <a:rPr lang="en-US" b="1" dirty="0">
                <a:latin typeface="Times New Roman" panose="02020603050405020304" pitchFamily="18" charset="0"/>
                <a:cs typeface="Times New Roman" panose="02020603050405020304" pitchFamily="18" charset="0"/>
              </a:rPr>
              <a:t>Model Deployment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3573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2C73-EFCC-40A4-91FE-D9E5D541EAE9}"/>
              </a:ext>
            </a:extLst>
          </p:cNvPr>
          <p:cNvSpPr>
            <a:spLocks noGrp="1"/>
          </p:cNvSpPr>
          <p:nvPr>
            <p:ph type="title"/>
          </p:nvPr>
        </p:nvSpPr>
        <p:spPr>
          <a:xfrm>
            <a:off x="-274320" y="274319"/>
            <a:ext cx="5185955" cy="763859"/>
          </a:xfrm>
        </p:spPr>
        <p:txBody>
          <a:bodyPr/>
          <a:lstStyle/>
          <a:p>
            <a:pPr algn="ctr"/>
            <a:r>
              <a:rPr lang="en-US" b="1" dirty="0" smtClean="0">
                <a:latin typeface="Times New Roman" panose="02020603050405020304" pitchFamily="18" charset="0"/>
                <a:cs typeface="Times New Roman" panose="02020603050405020304" pitchFamily="18" charset="0"/>
              </a:rPr>
              <a:t>Algorithms 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9DCA80-5738-4A61-A76F-62F6B0F1B11A}"/>
              </a:ext>
            </a:extLst>
          </p:cNvPr>
          <p:cNvSpPr>
            <a:spLocks noGrp="1"/>
          </p:cNvSpPr>
          <p:nvPr>
            <p:ph idx="1"/>
          </p:nvPr>
        </p:nvSpPr>
        <p:spPr>
          <a:xfrm>
            <a:off x="1221377" y="1685110"/>
            <a:ext cx="8595360" cy="4351337"/>
          </a:xfrm>
        </p:spPr>
        <p:txBody>
          <a:bodyPr>
            <a:normAutofit/>
          </a:bodyPr>
          <a:lstStyle/>
          <a:p>
            <a:pPr>
              <a:buFont typeface="Wingdings" panose="05000000000000000000" pitchFamily="2" charset="2"/>
              <a:buChar char="Ø"/>
            </a:pPr>
            <a:r>
              <a:rPr lang="en-IN" sz="3200" b="1" dirty="0">
                <a:latin typeface="Times New Roman" panose="02020603050405020304" pitchFamily="18" charset="0"/>
                <a:cs typeface="Times New Roman" panose="02020603050405020304" pitchFamily="18" charset="0"/>
              </a:rPr>
              <a:t>Used 8 models that </a:t>
            </a:r>
            <a:r>
              <a:rPr lang="en-IN" sz="3200" b="1" dirty="0" smtClean="0">
                <a:latin typeface="Times New Roman" panose="02020603050405020304" pitchFamily="18" charset="0"/>
                <a:cs typeface="Times New Roman" panose="02020603050405020304" pitchFamily="18" charset="0"/>
              </a:rPr>
              <a:t>are	:</a:t>
            </a:r>
          </a:p>
          <a:p>
            <a:pPr marL="0" indent="0">
              <a:buNone/>
            </a:pPr>
            <a:endParaRPr lang="en-IN" sz="28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Linear </a:t>
            </a:r>
            <a:r>
              <a:rPr lang="en-IN" dirty="0">
                <a:latin typeface="Times New Roman" panose="02020603050405020304" pitchFamily="18" charset="0"/>
                <a:cs typeface="Times New Roman" panose="02020603050405020304" pitchFamily="18" charset="0"/>
              </a:rPr>
              <a:t>Regression</a:t>
            </a:r>
          </a:p>
          <a:p>
            <a:pPr lvl="1"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Decision Tree</a:t>
            </a:r>
          </a:p>
          <a:p>
            <a:pPr lvl="1"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Random Forest</a:t>
            </a:r>
          </a:p>
          <a:p>
            <a:pPr lvl="1"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Gradient Boosting</a:t>
            </a:r>
          </a:p>
          <a:p>
            <a:pPr lvl="1"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AdaBoost</a:t>
            </a:r>
          </a:p>
          <a:p>
            <a:pPr lvl="1"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Bagging</a:t>
            </a:r>
          </a:p>
          <a:p>
            <a:pPr lvl="1"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Support Vector Machine</a:t>
            </a:r>
          </a:p>
          <a:p>
            <a:pPr lvl="1"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Xtreme Gradient Boost</a:t>
            </a:r>
          </a:p>
          <a:p>
            <a:pPr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396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23AE-D5B6-4923-B6FB-A8CA4017C740}"/>
              </a:ext>
            </a:extLst>
          </p:cNvPr>
          <p:cNvSpPr>
            <a:spLocks noGrp="1"/>
          </p:cNvSpPr>
          <p:nvPr>
            <p:ph type="title"/>
          </p:nvPr>
        </p:nvSpPr>
        <p:spPr>
          <a:xfrm>
            <a:off x="3242227" y="300446"/>
            <a:ext cx="3466882" cy="711608"/>
          </a:xfrm>
        </p:spPr>
        <p:txBody>
          <a:bodyPr/>
          <a:lstStyle/>
          <a:p>
            <a:pPr algn="ctr"/>
            <a:r>
              <a:rPr lang="en-US" b="1" dirty="0" smtClean="0">
                <a:latin typeface="Times New Roman" panose="02020603050405020304" pitchFamily="18" charset="0"/>
                <a:cs typeface="Times New Roman" panose="02020603050405020304" pitchFamily="18" charset="0"/>
              </a:rPr>
              <a:t>Steps Taken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BBEE7F-424A-49B9-A20B-C8C5A589A3D0}"/>
              </a:ext>
            </a:extLst>
          </p:cNvPr>
          <p:cNvSpPr>
            <a:spLocks noGrp="1"/>
          </p:cNvSpPr>
          <p:nvPr>
            <p:ph idx="1"/>
          </p:nvPr>
        </p:nvSpPr>
        <p:spPr>
          <a:xfrm>
            <a:off x="677334" y="1722783"/>
            <a:ext cx="8596668" cy="4318579"/>
          </a:xfrm>
        </p:spPr>
        <p:txBody>
          <a:bodyPr>
            <a:normAutofit lnSpcReduction="10000"/>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Split the trained dataset into X, Y i.e. features and label.</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Used PCA for Features Selection</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 Standard Scalar for normalization</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 used every 8 model to find best accuracy for each model with the best random state for it.</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Best cv score for the each model.</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Least difference between best accuracy and cv Score for each model for the finalized model.</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With respect to finalized model with divided training, test features and label with it best random state and plotted </a:t>
            </a:r>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regplot</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Ang we do hyper tuned the finalized model.</a:t>
            </a:r>
          </a:p>
        </p:txBody>
      </p:sp>
    </p:spTree>
    <p:extLst>
      <p:ext uri="{BB962C8B-B14F-4D97-AF65-F5344CB8AC3E}">
        <p14:creationId xmlns:p14="http://schemas.microsoft.com/office/powerpoint/2010/main" val="18477879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15E6-0B0D-4110-963B-1103A23E3415}"/>
              </a:ext>
            </a:extLst>
          </p:cNvPr>
          <p:cNvSpPr>
            <a:spLocks noGrp="1"/>
          </p:cNvSpPr>
          <p:nvPr>
            <p:ph type="title"/>
          </p:nvPr>
        </p:nvSpPr>
        <p:spPr>
          <a:xfrm>
            <a:off x="297543" y="285111"/>
            <a:ext cx="5775717" cy="875045"/>
          </a:xfrm>
        </p:spPr>
        <p:txBody>
          <a:bodyPr>
            <a:normAutofit/>
          </a:bodyPr>
          <a:lstStyle/>
          <a:p>
            <a:r>
              <a:rPr lang="en-US" b="1" dirty="0">
                <a:latin typeface="Times New Roman" panose="02020603050405020304" pitchFamily="18" charset="0"/>
                <a:cs typeface="Times New Roman" panose="02020603050405020304" pitchFamily="18" charset="0"/>
              </a:rPr>
              <a:t>Feature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070D22-E401-497D-86E2-85040594B473}"/>
              </a:ext>
            </a:extLst>
          </p:cNvPr>
          <p:cNvSpPr>
            <a:spLocks noGrp="1"/>
          </p:cNvSpPr>
          <p:nvPr>
            <p:ph idx="1"/>
          </p:nvPr>
        </p:nvSpPr>
        <p:spPr>
          <a:xfrm>
            <a:off x="859686" y="5312228"/>
            <a:ext cx="9303217" cy="1062447"/>
          </a:xfrm>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 selected 20 feature Using Principal Component Analysis that we can see the knee- graph for both the trained as well as test dataset.</a:t>
            </a:r>
          </a:p>
        </p:txBody>
      </p:sp>
      <p:pic>
        <p:nvPicPr>
          <p:cNvPr id="5" name="Picture 4">
            <a:extLst>
              <a:ext uri="{FF2B5EF4-FFF2-40B4-BE49-F238E27FC236}">
                <a16:creationId xmlns:a16="http://schemas.microsoft.com/office/drawing/2014/main" id="{EABC5A57-0DEE-41F4-9E3E-25EECD91A3E0}"/>
              </a:ext>
            </a:extLst>
          </p:cNvPr>
          <p:cNvPicPr>
            <a:picLocks noChangeAspect="1"/>
          </p:cNvPicPr>
          <p:nvPr/>
        </p:nvPicPr>
        <p:blipFill>
          <a:blip r:embed="rId2"/>
          <a:stretch>
            <a:fillRect/>
          </a:stretch>
        </p:blipFill>
        <p:spPr>
          <a:xfrm>
            <a:off x="3185402" y="1484645"/>
            <a:ext cx="5418667" cy="3503094"/>
          </a:xfrm>
          <a:prstGeom prst="rect">
            <a:avLst/>
          </a:prstGeom>
        </p:spPr>
      </p:pic>
    </p:spTree>
    <p:extLst>
      <p:ext uri="{BB962C8B-B14F-4D97-AF65-F5344CB8AC3E}">
        <p14:creationId xmlns:p14="http://schemas.microsoft.com/office/powerpoint/2010/main" val="27324650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2D12-DDF4-4C4C-B67A-F8F969C34521}"/>
              </a:ext>
            </a:extLst>
          </p:cNvPr>
          <p:cNvSpPr>
            <a:spLocks noGrp="1"/>
          </p:cNvSpPr>
          <p:nvPr>
            <p:ph type="title"/>
          </p:nvPr>
        </p:nvSpPr>
        <p:spPr>
          <a:xfrm>
            <a:off x="677334" y="609600"/>
            <a:ext cx="8596668" cy="490330"/>
          </a:xfrm>
        </p:spPr>
        <p:txBody>
          <a:bodyPr>
            <a:normAutofit/>
          </a:bodyPr>
          <a:lstStyle/>
          <a:p>
            <a:pPr algn="just"/>
            <a:r>
              <a:rPr lang="en-US" sz="2800" b="1" dirty="0" smtClean="0">
                <a:latin typeface="Times New Roman" panose="02020603050405020304" pitchFamily="18" charset="0"/>
                <a:cs typeface="Times New Roman" panose="02020603050405020304" pitchFamily="18" charset="0"/>
              </a:rPr>
              <a:t>Accuracy And Model Evaluation For Each Model </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7D8E7C-B253-4DD5-A8BF-23E30E96CFB3}"/>
              </a:ext>
            </a:extLst>
          </p:cNvPr>
          <p:cNvPicPr>
            <a:picLocks noChangeAspect="1"/>
          </p:cNvPicPr>
          <p:nvPr/>
        </p:nvPicPr>
        <p:blipFill>
          <a:blip r:embed="rId2"/>
          <a:stretch>
            <a:fillRect/>
          </a:stretch>
        </p:blipFill>
        <p:spPr>
          <a:xfrm>
            <a:off x="542162" y="1376703"/>
            <a:ext cx="4604604" cy="4801270"/>
          </a:xfrm>
          <a:prstGeom prst="rect">
            <a:avLst/>
          </a:prstGeom>
        </p:spPr>
      </p:pic>
      <p:pic>
        <p:nvPicPr>
          <p:cNvPr id="7" name="Picture 6">
            <a:extLst>
              <a:ext uri="{FF2B5EF4-FFF2-40B4-BE49-F238E27FC236}">
                <a16:creationId xmlns:a16="http://schemas.microsoft.com/office/drawing/2014/main" id="{D1513BA1-5D60-4A6F-9C65-6A744C6F7DB5}"/>
              </a:ext>
            </a:extLst>
          </p:cNvPr>
          <p:cNvPicPr>
            <a:picLocks noChangeAspect="1"/>
          </p:cNvPicPr>
          <p:nvPr/>
        </p:nvPicPr>
        <p:blipFill>
          <a:blip r:embed="rId3"/>
          <a:stretch>
            <a:fillRect/>
          </a:stretch>
        </p:blipFill>
        <p:spPr>
          <a:xfrm>
            <a:off x="6360315" y="1544067"/>
            <a:ext cx="4455731" cy="4829849"/>
          </a:xfrm>
          <a:prstGeom prst="rect">
            <a:avLst/>
          </a:prstGeom>
        </p:spPr>
      </p:pic>
    </p:spTree>
    <p:extLst>
      <p:ext uri="{BB962C8B-B14F-4D97-AF65-F5344CB8AC3E}">
        <p14:creationId xmlns:p14="http://schemas.microsoft.com/office/powerpoint/2010/main" val="22804003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CDEB6D-D0C0-49CA-A525-496F197EA8D3}"/>
              </a:ext>
            </a:extLst>
          </p:cNvPr>
          <p:cNvPicPr>
            <a:picLocks noChangeAspect="1"/>
          </p:cNvPicPr>
          <p:nvPr/>
        </p:nvPicPr>
        <p:blipFill>
          <a:blip r:embed="rId2"/>
          <a:stretch>
            <a:fillRect/>
          </a:stretch>
        </p:blipFill>
        <p:spPr>
          <a:xfrm>
            <a:off x="1211279" y="338405"/>
            <a:ext cx="7837340" cy="5956378"/>
          </a:xfrm>
          <a:prstGeom prst="rect">
            <a:avLst/>
          </a:prstGeom>
        </p:spPr>
      </p:pic>
    </p:spTree>
    <p:extLst>
      <p:ext uri="{BB962C8B-B14F-4D97-AF65-F5344CB8AC3E}">
        <p14:creationId xmlns:p14="http://schemas.microsoft.com/office/powerpoint/2010/main" val="3406143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99FE-6F7E-4DFF-800F-5D8D801A693B}"/>
              </a:ext>
            </a:extLst>
          </p:cNvPr>
          <p:cNvSpPr>
            <a:spLocks noGrp="1"/>
          </p:cNvSpPr>
          <p:nvPr>
            <p:ph type="title"/>
          </p:nvPr>
        </p:nvSpPr>
        <p:spPr>
          <a:xfrm>
            <a:off x="2088122" y="152400"/>
            <a:ext cx="5775717" cy="622852"/>
          </a:xfrm>
        </p:spPr>
        <p:txBody>
          <a:bodyPr>
            <a:normAutofit/>
          </a:bodyPr>
          <a:lstStyle/>
          <a:p>
            <a:pPr algn="ctr"/>
            <a:r>
              <a:rPr lang="en-US" sz="3000" b="1" dirty="0">
                <a:latin typeface="Times New Roman" panose="02020603050405020304" pitchFamily="18" charset="0"/>
                <a:cs typeface="Times New Roman" panose="02020603050405020304" pitchFamily="18" charset="0"/>
              </a:rPr>
              <a:t>Model Selection</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E59AE-42A1-45F7-AE9A-269FF4654997}"/>
              </a:ext>
            </a:extLst>
          </p:cNvPr>
          <p:cNvSpPr>
            <a:spLocks noGrp="1"/>
          </p:cNvSpPr>
          <p:nvPr>
            <p:ph idx="1"/>
          </p:nvPr>
        </p:nvSpPr>
        <p:spPr>
          <a:xfrm>
            <a:off x="557347" y="5405820"/>
            <a:ext cx="9840687" cy="903541"/>
          </a:xfrm>
        </p:spPr>
        <p:txBody>
          <a:bodyPr>
            <a:noAutofit/>
          </a:body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Her</a:t>
            </a:r>
            <a:r>
              <a:rPr lang="en-US" sz="2400" b="0" i="0" dirty="0">
                <a:effectLst/>
                <a:latin typeface="Times New Roman" panose="02020603050405020304" pitchFamily="18" charset="0"/>
                <a:cs typeface="Times New Roman" panose="02020603050405020304" pitchFamily="18" charset="0"/>
              </a:rPr>
              <a:t>e for model Random Forest Regressor we get the least value i.e. the difference between the accuracy and cv Score of this model is 3.64.</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DB69F7-8B0E-4438-8E9D-23D993F8284A}"/>
              </a:ext>
            </a:extLst>
          </p:cNvPr>
          <p:cNvPicPr>
            <a:picLocks noChangeAspect="1"/>
          </p:cNvPicPr>
          <p:nvPr/>
        </p:nvPicPr>
        <p:blipFill>
          <a:blip r:embed="rId2"/>
          <a:stretch>
            <a:fillRect/>
          </a:stretch>
        </p:blipFill>
        <p:spPr>
          <a:xfrm>
            <a:off x="925047" y="1957225"/>
            <a:ext cx="4696480" cy="2999088"/>
          </a:xfrm>
          <a:prstGeom prst="rect">
            <a:avLst/>
          </a:prstGeom>
        </p:spPr>
      </p:pic>
    </p:spTree>
    <p:extLst>
      <p:ext uri="{BB962C8B-B14F-4D97-AF65-F5344CB8AC3E}">
        <p14:creationId xmlns:p14="http://schemas.microsoft.com/office/powerpoint/2010/main" val="14232041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3277-BE83-4AAF-84E8-E49BA5D6E171}"/>
              </a:ext>
            </a:extLst>
          </p:cNvPr>
          <p:cNvSpPr>
            <a:spLocks noGrp="1"/>
          </p:cNvSpPr>
          <p:nvPr>
            <p:ph type="title"/>
          </p:nvPr>
        </p:nvSpPr>
        <p:spPr>
          <a:xfrm>
            <a:off x="891871" y="391886"/>
            <a:ext cx="9692640" cy="75079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Regression plot with Random Forest model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E2909B-B143-462E-BC09-F2DC16680B16}"/>
              </a:ext>
            </a:extLst>
          </p:cNvPr>
          <p:cNvSpPr>
            <a:spLocks noGrp="1"/>
          </p:cNvSpPr>
          <p:nvPr>
            <p:ph idx="1"/>
          </p:nvPr>
        </p:nvSpPr>
        <p:spPr>
          <a:xfrm>
            <a:off x="409478" y="5516691"/>
            <a:ext cx="10126336" cy="776831"/>
          </a:xfrm>
        </p:spPr>
        <p:txBody>
          <a:bodyPr>
            <a:normAutofit lnSpcReduction="10000"/>
          </a:bodyPr>
          <a:lstStyle/>
          <a:p>
            <a:pPr>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Here we analyze that the data points are close to the best fit line. That means the residual is less.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1A969C-77CA-4EDE-8B7F-AE05FD5AB4E1}"/>
              </a:ext>
            </a:extLst>
          </p:cNvPr>
          <p:cNvPicPr>
            <a:picLocks noChangeAspect="1"/>
          </p:cNvPicPr>
          <p:nvPr/>
        </p:nvPicPr>
        <p:blipFill>
          <a:blip r:embed="rId2"/>
          <a:stretch>
            <a:fillRect/>
          </a:stretch>
        </p:blipFill>
        <p:spPr>
          <a:xfrm>
            <a:off x="2129246" y="1806272"/>
            <a:ext cx="6753497" cy="2705188"/>
          </a:xfrm>
          <a:prstGeom prst="rect">
            <a:avLst/>
          </a:prstGeom>
        </p:spPr>
      </p:pic>
    </p:spTree>
    <p:extLst>
      <p:ext uri="{BB962C8B-B14F-4D97-AF65-F5344CB8AC3E}">
        <p14:creationId xmlns:p14="http://schemas.microsoft.com/office/powerpoint/2010/main" val="41927238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559C-5567-44CF-AE51-1444AEF719D1}"/>
              </a:ext>
            </a:extLst>
          </p:cNvPr>
          <p:cNvSpPr>
            <a:spLocks noGrp="1"/>
          </p:cNvSpPr>
          <p:nvPr>
            <p:ph type="title"/>
          </p:nvPr>
        </p:nvSpPr>
        <p:spPr>
          <a:xfrm>
            <a:off x="2724912" y="261257"/>
            <a:ext cx="4629477" cy="868362"/>
          </a:xfrm>
        </p:spPr>
        <p:txBody>
          <a:bodyPr/>
          <a:lstStyle/>
          <a:p>
            <a:pPr algn="ctr"/>
            <a:r>
              <a:rPr lang="en-US" b="1" dirty="0">
                <a:latin typeface="Times New Roman" panose="02020603050405020304" pitchFamily="18" charset="0"/>
                <a:cs typeface="Times New Roman" panose="02020603050405020304" pitchFamily="18" charset="0"/>
              </a:rPr>
              <a:t>Regularization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CB8672-5BCC-4969-9455-177DF8358E6E}"/>
              </a:ext>
            </a:extLst>
          </p:cNvPr>
          <p:cNvSpPr>
            <a:spLocks noGrp="1"/>
          </p:cNvSpPr>
          <p:nvPr>
            <p:ph idx="1"/>
          </p:nvPr>
        </p:nvSpPr>
        <p:spPr>
          <a:xfrm>
            <a:off x="1397725" y="5462617"/>
            <a:ext cx="8341865" cy="985962"/>
          </a:xfrm>
        </p:spPr>
        <p:txBody>
          <a:bodyPr>
            <a:noAutofit/>
          </a:bodyPr>
          <a:lstStyle/>
          <a:p>
            <a:pPr algn="just" rtl="0">
              <a:buFont typeface="Wingdings" panose="05000000000000000000" pitchFamily="2" charset="2"/>
              <a:buChar char="ü"/>
            </a:pPr>
            <a:r>
              <a:rPr lang="en-US" sz="2000" dirty="0">
                <a:effectLst/>
                <a:latin typeface="Times New Roman" panose="02020603050405020304" pitchFamily="18" charset="0"/>
                <a:cs typeface="Times New Roman" panose="02020603050405020304" pitchFamily="18" charset="0"/>
              </a:rPr>
              <a:t>Here we can see that our model is not overfitted or underfitted as the r2 score Lasso model is 79.44 while the Random Forest r2-score is </a:t>
            </a:r>
            <a:r>
              <a:rPr lang="en-US" sz="2000" dirty="0" smtClean="0">
                <a:effectLst/>
                <a:latin typeface="Times New Roman" panose="02020603050405020304" pitchFamily="18" charset="0"/>
                <a:cs typeface="Times New Roman" panose="02020603050405020304" pitchFamily="18" charset="0"/>
              </a:rPr>
              <a:t>86.9</a:t>
            </a:r>
            <a:r>
              <a:rPr lang="en-US" sz="2000" b="0" i="0" dirty="0">
                <a:effectLst/>
                <a:latin typeface="Times New Roman" panose="02020603050405020304" pitchFamily="18" charset="0"/>
                <a:cs typeface="Times New Roman" panose="02020603050405020304" pitchFamily="18" charset="0"/>
              </a:rPr>
              <a:t/>
            </a:r>
            <a:br>
              <a:rPr lang="en-US" sz="2000" b="0" i="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6D12F6-217A-4914-B18C-7058BEB0E514}"/>
              </a:ext>
            </a:extLst>
          </p:cNvPr>
          <p:cNvPicPr>
            <a:picLocks noChangeAspect="1"/>
          </p:cNvPicPr>
          <p:nvPr/>
        </p:nvPicPr>
        <p:blipFill>
          <a:blip r:embed="rId2"/>
          <a:stretch>
            <a:fillRect/>
          </a:stretch>
        </p:blipFill>
        <p:spPr>
          <a:xfrm>
            <a:off x="2347164" y="1264708"/>
            <a:ext cx="5868219" cy="3612469"/>
          </a:xfrm>
          <a:prstGeom prst="rect">
            <a:avLst/>
          </a:prstGeom>
        </p:spPr>
      </p:pic>
    </p:spTree>
    <p:extLst>
      <p:ext uri="{BB962C8B-B14F-4D97-AF65-F5344CB8AC3E}">
        <p14:creationId xmlns:p14="http://schemas.microsoft.com/office/powerpoint/2010/main" val="13393082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A650-279C-40C6-9357-0927202D685B}"/>
              </a:ext>
            </a:extLst>
          </p:cNvPr>
          <p:cNvSpPr>
            <a:spLocks noGrp="1"/>
          </p:cNvSpPr>
          <p:nvPr>
            <p:ph type="title"/>
          </p:nvPr>
        </p:nvSpPr>
        <p:spPr>
          <a:xfrm>
            <a:off x="3260489" y="395845"/>
            <a:ext cx="4942986" cy="64918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Hyper Tuning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DA3F76-CD9A-4CFF-AD8D-B33BFDAB5B36}"/>
              </a:ext>
            </a:extLst>
          </p:cNvPr>
          <p:cNvSpPr>
            <a:spLocks noGrp="1"/>
          </p:cNvSpPr>
          <p:nvPr>
            <p:ph idx="1"/>
          </p:nvPr>
        </p:nvSpPr>
        <p:spPr>
          <a:xfrm>
            <a:off x="7014756" y="2926078"/>
            <a:ext cx="3892730" cy="1763487"/>
          </a:xfrm>
        </p:spPr>
        <p:txBody>
          <a:bodyPr>
            <a:normAutofit/>
          </a:bodyPr>
          <a:lstStyle/>
          <a:p>
            <a:pPr>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AS after doing hyper tuned the Random forest regressor model we decreased the accuracy of the model.</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23E70D-F64C-4C3D-8FA1-4C477D1B6BD9}"/>
              </a:ext>
            </a:extLst>
          </p:cNvPr>
          <p:cNvPicPr>
            <a:picLocks noChangeAspect="1"/>
          </p:cNvPicPr>
          <p:nvPr/>
        </p:nvPicPr>
        <p:blipFill>
          <a:blip r:embed="rId2"/>
          <a:stretch>
            <a:fillRect/>
          </a:stretch>
        </p:blipFill>
        <p:spPr>
          <a:xfrm>
            <a:off x="192436" y="1311004"/>
            <a:ext cx="6411220" cy="4754516"/>
          </a:xfrm>
          <a:prstGeom prst="rect">
            <a:avLst/>
          </a:prstGeom>
        </p:spPr>
      </p:pic>
    </p:spTree>
    <p:extLst>
      <p:ext uri="{BB962C8B-B14F-4D97-AF65-F5344CB8AC3E}">
        <p14:creationId xmlns:p14="http://schemas.microsoft.com/office/powerpoint/2010/main" val="2442140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44174-4C5A-4D88-8C9B-391A790D0634}"/>
              </a:ext>
            </a:extLst>
          </p:cNvPr>
          <p:cNvSpPr>
            <a:spLocks noGrp="1"/>
          </p:cNvSpPr>
          <p:nvPr>
            <p:ph idx="1"/>
          </p:nvPr>
        </p:nvSpPr>
        <p:spPr>
          <a:xfrm>
            <a:off x="677333" y="374073"/>
            <a:ext cx="10243215" cy="6483927"/>
          </a:xfrm>
        </p:spPr>
        <p:txBody>
          <a:bodyPr>
            <a:noAutofit/>
          </a:bodyPr>
          <a:lstStyle/>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Alley: Type of alley access to property</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LotShape: General shape of property</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LandContour: Flatness of the property</a:t>
            </a:r>
          </a:p>
          <a:p>
            <a:pPr>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Utilities: Type of utilities available</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LotConfig: Lot configuration</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Neighborhood: Physical locations within Ames city limits</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Condition1: Proximity to various conditions</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Condition2: Proximity to various conditions (if more than one is present)</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BldgType: Type of dwelling</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HouseStyle: Style of dwelling</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OverallQual: Rates the overall material and finish of the house</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OverallCond: Rates the overall condition of the house</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YearBuilt: Original construction date</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YearRemodAdd: Remodel date (same as construction date if no remodeling or additions)</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RoofStyle: Type of roof</a:t>
            </a:r>
          </a:p>
          <a:p>
            <a:pPr>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RoofMatl: Roof material</a:t>
            </a:r>
          </a:p>
        </p:txBody>
      </p:sp>
    </p:spTree>
    <p:extLst>
      <p:ext uri="{BB962C8B-B14F-4D97-AF65-F5344CB8AC3E}">
        <p14:creationId xmlns:p14="http://schemas.microsoft.com/office/powerpoint/2010/main" val="11963829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0AE23-1708-4C5D-A177-E9D433F58016}"/>
              </a:ext>
            </a:extLst>
          </p:cNvPr>
          <p:cNvSpPr>
            <a:spLocks noGrp="1"/>
          </p:cNvSpPr>
          <p:nvPr>
            <p:ph idx="1"/>
          </p:nvPr>
        </p:nvSpPr>
        <p:spPr>
          <a:xfrm>
            <a:off x="6670197" y="1298713"/>
            <a:ext cx="4132159" cy="4742649"/>
          </a:xfrm>
        </p:spPr>
        <p:txBody>
          <a:bodyPr>
            <a:normAutofit/>
          </a:bodyPr>
          <a:lstStyle/>
          <a:p>
            <a:pPr>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There is very slight decrease in the errors after hyper tuned the model.</a:t>
            </a:r>
          </a:p>
          <a:p>
            <a:pPr>
              <a:buFont typeface="Wingdings" panose="05000000000000000000" pitchFamily="2" charset="2"/>
              <a:buChar char="ü"/>
            </a:pPr>
            <a:endParaRPr lang="en-US" sz="2000" b="0" i="0" dirty="0" smtClean="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So, u</a:t>
            </a:r>
            <a:r>
              <a:rPr lang="en-US" sz="2000" b="0" i="0" dirty="0">
                <a:effectLst/>
                <a:latin typeface="Times New Roman" panose="02020603050405020304" pitchFamily="18" charset="0"/>
                <a:cs typeface="Times New Roman" panose="02020603050405020304" pitchFamily="18" charset="0"/>
              </a:rPr>
              <a:t>sing Random Forest default parameterized model to predict Sales prices for the houses.</a:t>
            </a:r>
          </a:p>
          <a:p>
            <a:pPr>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FB5129-30B1-4E96-9C2C-285BC6C9B217}"/>
              </a:ext>
            </a:extLst>
          </p:cNvPr>
          <p:cNvPicPr>
            <a:picLocks noChangeAspect="1"/>
          </p:cNvPicPr>
          <p:nvPr/>
        </p:nvPicPr>
        <p:blipFill>
          <a:blip r:embed="rId2"/>
          <a:stretch>
            <a:fillRect/>
          </a:stretch>
        </p:blipFill>
        <p:spPr>
          <a:xfrm>
            <a:off x="874794" y="1298713"/>
            <a:ext cx="4378923" cy="4260574"/>
          </a:xfrm>
          <a:prstGeom prst="rect">
            <a:avLst/>
          </a:prstGeom>
        </p:spPr>
      </p:pic>
    </p:spTree>
    <p:extLst>
      <p:ext uri="{BB962C8B-B14F-4D97-AF65-F5344CB8AC3E}">
        <p14:creationId xmlns:p14="http://schemas.microsoft.com/office/powerpoint/2010/main" val="9230470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C068-2256-463D-96F8-0490D0FEA05D}"/>
              </a:ext>
            </a:extLst>
          </p:cNvPr>
          <p:cNvSpPr>
            <a:spLocks noGrp="1"/>
          </p:cNvSpPr>
          <p:nvPr>
            <p:ph type="title"/>
          </p:nvPr>
        </p:nvSpPr>
        <p:spPr>
          <a:xfrm>
            <a:off x="770099" y="2768600"/>
            <a:ext cx="8596668" cy="1320800"/>
          </a:xfrm>
        </p:spPr>
        <p:txBody>
          <a:bodyPr>
            <a:noAutofit/>
          </a:bodyPr>
          <a:lstStyle/>
          <a:p>
            <a:pPr algn="ctr"/>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402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5B50C-C75E-4323-90FE-6BE373A53B7F}"/>
              </a:ext>
            </a:extLst>
          </p:cNvPr>
          <p:cNvSpPr>
            <a:spLocks noGrp="1"/>
          </p:cNvSpPr>
          <p:nvPr>
            <p:ph idx="1"/>
          </p:nvPr>
        </p:nvSpPr>
        <p:spPr>
          <a:xfrm>
            <a:off x="677334" y="429491"/>
            <a:ext cx="8596668" cy="6324006"/>
          </a:xfrm>
        </p:spPr>
        <p:txBody>
          <a:bodyPr>
            <a:no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Exterior1st: Exterior covering on house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Exterior2nd: Exterior covering on house (if more than one material)</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MasVnrType: Masonry veneer type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MasVnrArea: Masonry veneer area in square feet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ExterQual: Evaluates the quality of the material on the exterior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ExterCond: Evaluates the present condition of the material on the exterior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Foundation: Type of foundation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BsmtQual: Evaluates the height of the basement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BsmtCond: Evaluates the general condition of the basement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BsmtExposure: Refers to walkout or garden level walls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BsmtFinType1: Rating of basement finished area</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BsmtFinSF1: Type 1 finished square feet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BsmtFinType2: Rating of basement finished area (if multiple types)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BsmtFinSF2: Type 2 finished square feet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22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D797A-00C2-47FF-84FB-7BBE89105D87}"/>
              </a:ext>
            </a:extLst>
          </p:cNvPr>
          <p:cNvSpPr>
            <a:spLocks noGrp="1"/>
          </p:cNvSpPr>
          <p:nvPr>
            <p:ph idx="1"/>
          </p:nvPr>
        </p:nvSpPr>
        <p:spPr>
          <a:xfrm>
            <a:off x="677334" y="277091"/>
            <a:ext cx="10635100" cy="6165273"/>
          </a:xfrm>
        </p:spPr>
        <p:txBody>
          <a:bodyPr numCol="2">
            <a:norm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BsmtUnfSF: Unfinished square feet of basement area</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TotalBsmtSF: Total square feet of basement area</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Heating: Type of heating</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HeatingQC: Heating quality and condition</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CentralAir: Central air conditioning</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Electrical: Electrical system</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1stFlrSF: First Floor square feet</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2ndFlrSF: Second floor square feet</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LowQualFinSF: Low quality finished square feet (all floors)</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GrLivArea: Above grade (ground) living area square feet</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BsmtFullBath: Basement full bathrooms</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BsmtHalfBath: Basement half bathrooms</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FullBath: Full bathrooms above grade</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HalfBath: Half baths above grade</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Bedroom: Bedrooms above grade (does NOT include basement bedrooms)</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Kitchen: Kitchens above grade</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KitchenQual: Kitchen quality</a:t>
            </a:r>
          </a:p>
        </p:txBody>
      </p:sp>
    </p:spTree>
    <p:extLst>
      <p:ext uri="{BB962C8B-B14F-4D97-AF65-F5344CB8AC3E}">
        <p14:creationId xmlns:p14="http://schemas.microsoft.com/office/powerpoint/2010/main" val="260556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4444</TotalTime>
  <Words>3457</Words>
  <Application>Microsoft Office PowerPoint</Application>
  <PresentationFormat>Widescreen</PresentationFormat>
  <Paragraphs>335</Paragraphs>
  <Slides>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Century Schoolbook</vt:lpstr>
      <vt:lpstr>Courier New</vt:lpstr>
      <vt:lpstr>Helvetica Neue</vt:lpstr>
      <vt:lpstr>Times New Roman</vt:lpstr>
      <vt:lpstr>Wingdings</vt:lpstr>
      <vt:lpstr>Wingdings 2</vt:lpstr>
      <vt:lpstr>View</vt:lpstr>
      <vt:lpstr>Predicting Used Houses Prices</vt:lpstr>
      <vt:lpstr>Content</vt:lpstr>
      <vt:lpstr>Problem Description  &amp;  Understanding of Data</vt:lpstr>
      <vt:lpstr>Problem Description</vt:lpstr>
      <vt:lpstr>Column Description</vt:lpstr>
      <vt:lpstr>PowerPoint Presentation</vt:lpstr>
      <vt:lpstr>PowerPoint Presentation</vt:lpstr>
      <vt:lpstr>PowerPoint Presentation</vt:lpstr>
      <vt:lpstr>PowerPoint Presentation</vt:lpstr>
      <vt:lpstr>PowerPoint Presentation</vt:lpstr>
      <vt:lpstr>PowerPoint Presentation</vt:lpstr>
      <vt:lpstr>Data Summary</vt:lpstr>
      <vt:lpstr>PowerPoint Presentation</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Outliers Detection</vt:lpstr>
      <vt:lpstr>PowerPoint Presentation</vt:lpstr>
      <vt:lpstr>Distribution</vt:lpstr>
      <vt:lpstr>Multi- Collinearity</vt:lpstr>
      <vt:lpstr>Relation of features with the Label</vt:lpstr>
      <vt:lpstr>Data Cleaning</vt:lpstr>
      <vt:lpstr>Steps Taken Cleaning Data:</vt:lpstr>
      <vt:lpstr>Data loss </vt:lpstr>
      <vt:lpstr>Model Deployment</vt:lpstr>
      <vt:lpstr>Algorithms Used:</vt:lpstr>
      <vt:lpstr>Steps Taken :</vt:lpstr>
      <vt:lpstr>Feature Selection:</vt:lpstr>
      <vt:lpstr>Accuracy And Model Evaluation For Each Model </vt:lpstr>
      <vt:lpstr>PowerPoint Presentation</vt:lpstr>
      <vt:lpstr>Model Selection</vt:lpstr>
      <vt:lpstr>Regression plot with Random Forest model</vt:lpstr>
      <vt:lpstr>Regularization</vt:lpstr>
      <vt:lpstr>Hyper Tuning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Used Houses Prices</dc:title>
  <dc:creator>Manoj Saxena</dc:creator>
  <cp:lastModifiedBy>Pankaj Pagare</cp:lastModifiedBy>
  <cp:revision>14</cp:revision>
  <dcterms:created xsi:type="dcterms:W3CDTF">2022-03-08T12:20:30Z</dcterms:created>
  <dcterms:modified xsi:type="dcterms:W3CDTF">2022-03-11T22:54:35Z</dcterms:modified>
</cp:coreProperties>
</file>