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3" r:id="rId27"/>
    <p:sldId id="284" r:id="rId28"/>
    <p:sldId id="285" r:id="rId29"/>
    <p:sldId id="287" r:id="rId30"/>
    <p:sldId id="286"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192656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17E7D7-6C89-43E6-9A90-5B420880748D}"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319911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146665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1184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2268048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1524337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3670436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76223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140963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62785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104852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17E7D7-6C89-43E6-9A90-5B420880748D}"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219088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17E7D7-6C89-43E6-9A90-5B420880748D}" type="datetimeFigureOut">
              <a:rPr lang="en-IN" smtClean="0"/>
              <a:t>28-02-2022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637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30140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89566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717E7D7-6C89-43E6-9A90-5B420880748D}" type="datetimeFigureOut">
              <a:rPr lang="en-IN" smtClean="0"/>
              <a:t>28-02-2022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429386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17E7D7-6C89-43E6-9A90-5B420880748D}"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CB4B6E-514D-4E20-8E8C-51343CFEDC6F}" type="slidenum">
              <a:rPr lang="en-IN" smtClean="0"/>
              <a:t>‹#›</a:t>
            </a:fld>
            <a:endParaRPr lang="en-IN"/>
          </a:p>
        </p:txBody>
      </p:sp>
    </p:spTree>
    <p:extLst>
      <p:ext uri="{BB962C8B-B14F-4D97-AF65-F5344CB8AC3E}">
        <p14:creationId xmlns:p14="http://schemas.microsoft.com/office/powerpoint/2010/main" val="407027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717E7D7-6C89-43E6-9A90-5B420880748D}" type="datetimeFigureOut">
              <a:rPr lang="en-IN" smtClean="0"/>
              <a:t>28-02-2022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CB4B6E-514D-4E20-8E8C-51343CFEDC6F}" type="slidenum">
              <a:rPr lang="en-IN" smtClean="0"/>
              <a:t>‹#›</a:t>
            </a:fld>
            <a:endParaRPr lang="en-IN"/>
          </a:p>
        </p:txBody>
      </p:sp>
    </p:spTree>
    <p:extLst>
      <p:ext uri="{BB962C8B-B14F-4D97-AF65-F5344CB8AC3E}">
        <p14:creationId xmlns:p14="http://schemas.microsoft.com/office/powerpoint/2010/main" val="1000062064"/>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1B95-676D-4E47-A28B-7AF52C06E445}"/>
              </a:ext>
            </a:extLst>
          </p:cNvPr>
          <p:cNvSpPr>
            <a:spLocks noGrp="1"/>
          </p:cNvSpPr>
          <p:nvPr>
            <p:ph type="ctrTitle"/>
          </p:nvPr>
        </p:nvSpPr>
        <p:spPr>
          <a:xfrm>
            <a:off x="1149531" y="1652451"/>
            <a:ext cx="9654042" cy="642257"/>
          </a:xfrm>
        </p:spPr>
        <p:txBody>
          <a:bodyPr>
            <a:normAutofit fontScale="90000"/>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Predicting Used Car </a:t>
            </a:r>
            <a:r>
              <a:rPr lang="en-I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prices &amp;</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Scrapping </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a:t>
            </a:r>
          </a:p>
        </p:txBody>
      </p:sp>
      <p:sp>
        <p:nvSpPr>
          <p:cNvPr id="3" name="Subtitle 2">
            <a:extLst>
              <a:ext uri="{FF2B5EF4-FFF2-40B4-BE49-F238E27FC236}">
                <a16:creationId xmlns:a16="http://schemas.microsoft.com/office/drawing/2014/main" id="{D8C03A68-8980-43CF-9D5D-237D4FEC92E9}"/>
              </a:ext>
            </a:extLst>
          </p:cNvPr>
          <p:cNvSpPr>
            <a:spLocks noGrp="1"/>
          </p:cNvSpPr>
          <p:nvPr>
            <p:ph type="subTitle" idx="1"/>
          </p:nvPr>
        </p:nvSpPr>
        <p:spPr>
          <a:xfrm>
            <a:off x="6439988" y="4499773"/>
            <a:ext cx="5042263" cy="1012753"/>
          </a:xfrm>
        </p:spPr>
        <p:txBody>
          <a:bodyPr>
            <a:normAutofit/>
          </a:bodyPr>
          <a:lstStyle/>
          <a:p>
            <a:r>
              <a:rPr lang="en-US" sz="2400" b="1" u="sng" dirty="0" smtClean="0">
                <a:solidFill>
                  <a:schemeClr val="accent3">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a:t>
            </a:r>
            <a:r>
              <a:rPr lang="en-US" sz="2400" b="1"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endParaRPr lang="en-US" sz="2400" b="1" dirty="0">
              <a:solidFill>
                <a:schemeClr val="accent3">
                  <a:lumMod val="40000"/>
                  <a:lumOff val="60000"/>
                </a:schemeClr>
              </a:solidFill>
              <a:latin typeface="Times New Roman" panose="02020603050405020304" pitchFamily="18" charset="0"/>
              <a:cs typeface="Times New Roman" panose="02020603050405020304" pitchFamily="18" charset="0"/>
            </a:endParaRPr>
          </a:p>
          <a:p>
            <a:pPr algn="ctr"/>
            <a:r>
              <a:rPr lang="en-US" sz="2400" b="1" dirty="0" smtClean="0">
                <a:solidFill>
                  <a:schemeClr val="accent3">
                    <a:lumMod val="40000"/>
                    <a:lumOff val="60000"/>
                  </a:schemeClr>
                </a:solidFill>
                <a:latin typeface="Times New Roman" panose="02020603050405020304" pitchFamily="18" charset="0"/>
                <a:cs typeface="Times New Roman" panose="02020603050405020304" pitchFamily="18" charset="0"/>
              </a:rPr>
              <a:t>				PaNKAJ PAgare</a:t>
            </a:r>
            <a:endParaRPr lang="en-US" sz="2400" b="1"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26" y="130630"/>
            <a:ext cx="2954520" cy="1345473"/>
          </a:xfrm>
          <a:prstGeom prst="rect">
            <a:avLst/>
          </a:prstGeom>
        </p:spPr>
      </p:pic>
    </p:spTree>
    <p:extLst>
      <p:ext uri="{BB962C8B-B14F-4D97-AF65-F5344CB8AC3E}">
        <p14:creationId xmlns:p14="http://schemas.microsoft.com/office/powerpoint/2010/main" val="974814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1442-A276-470D-9A8C-FB933CA5C62F}"/>
              </a:ext>
            </a:extLst>
          </p:cNvPr>
          <p:cNvSpPr>
            <a:spLocks noGrp="1"/>
          </p:cNvSpPr>
          <p:nvPr>
            <p:ph type="title"/>
          </p:nvPr>
        </p:nvSpPr>
        <p:spPr>
          <a:xfrm>
            <a:off x="130629" y="169182"/>
            <a:ext cx="9901646" cy="1006473"/>
          </a:xfrm>
        </p:spPr>
        <p:txBody>
          <a:bodyPr>
            <a:noAutofit/>
          </a:bodyPr>
          <a:lstStyle/>
          <a:p>
            <a:r>
              <a:rPr lang="en-IN" sz="2800" b="1" dirty="0" smtClean="0">
                <a:latin typeface="Times New Roman" panose="02020603050405020304" pitchFamily="18" charset="0"/>
                <a:cs typeface="Times New Roman" panose="02020603050405020304" pitchFamily="18" charset="0"/>
              </a:rPr>
              <a:t>YEAR WISE AVERAGE SELLING PRICE OF THE CAR</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D03A6D4-2A97-4EEC-9362-5B0B315C499F}"/>
              </a:ext>
            </a:extLst>
          </p:cNvPr>
          <p:cNvPicPr>
            <a:picLocks noGrp="1" noChangeAspect="1"/>
          </p:cNvPicPr>
          <p:nvPr>
            <p:ph idx="1"/>
          </p:nvPr>
        </p:nvPicPr>
        <p:blipFill>
          <a:blip r:embed="rId2"/>
          <a:stretch>
            <a:fillRect/>
          </a:stretch>
        </p:blipFill>
        <p:spPr>
          <a:xfrm>
            <a:off x="1034716" y="966651"/>
            <a:ext cx="10055650" cy="3575861"/>
          </a:xfrm>
        </p:spPr>
      </p:pic>
      <p:sp>
        <p:nvSpPr>
          <p:cNvPr id="6" name="TextBox 5">
            <a:extLst>
              <a:ext uri="{FF2B5EF4-FFF2-40B4-BE49-F238E27FC236}">
                <a16:creationId xmlns:a16="http://schemas.microsoft.com/office/drawing/2014/main" id="{77BC1606-FF62-4611-91CA-25547D57F7AE}"/>
              </a:ext>
            </a:extLst>
          </p:cNvPr>
          <p:cNvSpPr txBox="1"/>
          <p:nvPr/>
        </p:nvSpPr>
        <p:spPr>
          <a:xfrm>
            <a:off x="2840140" y="4882781"/>
            <a:ext cx="9099312"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As the year increases the price of car increasing.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501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78C2-4178-4B9A-8817-E29AE6E64593}"/>
              </a:ext>
            </a:extLst>
          </p:cNvPr>
          <p:cNvSpPr>
            <a:spLocks noGrp="1"/>
          </p:cNvSpPr>
          <p:nvPr>
            <p:ph type="title"/>
          </p:nvPr>
        </p:nvSpPr>
        <p:spPr>
          <a:xfrm>
            <a:off x="123597" y="100021"/>
            <a:ext cx="9033466" cy="657625"/>
          </a:xfrm>
        </p:spPr>
        <p:txBody>
          <a:bodyPr>
            <a:normAutofit/>
          </a:bodyPr>
          <a:lstStyle/>
          <a:p>
            <a:r>
              <a:rPr lang="en-IN" sz="3200" b="1" dirty="0" smtClean="0">
                <a:latin typeface="Times New Roman" panose="02020603050405020304" pitchFamily="18" charset="0"/>
                <a:cs typeface="Times New Roman" panose="02020603050405020304" pitchFamily="18" charset="0"/>
              </a:rPr>
              <a:t> YEARS WISE NUMBER OF CARS SOLDS</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34E09E8-965B-438D-933D-6E89A25CB2CA}"/>
              </a:ext>
            </a:extLst>
          </p:cNvPr>
          <p:cNvPicPr>
            <a:picLocks noGrp="1" noChangeAspect="1"/>
          </p:cNvPicPr>
          <p:nvPr>
            <p:ph idx="1"/>
          </p:nvPr>
        </p:nvPicPr>
        <p:blipFill>
          <a:blip r:embed="rId2"/>
          <a:stretch>
            <a:fillRect/>
          </a:stretch>
        </p:blipFill>
        <p:spPr>
          <a:xfrm flipV="1">
            <a:off x="705394" y="1147529"/>
            <a:ext cx="9065623" cy="3360813"/>
          </a:xfrm>
        </p:spPr>
      </p:pic>
      <p:sp>
        <p:nvSpPr>
          <p:cNvPr id="6" name="TextBox 5">
            <a:extLst>
              <a:ext uri="{FF2B5EF4-FFF2-40B4-BE49-F238E27FC236}">
                <a16:creationId xmlns:a16="http://schemas.microsoft.com/office/drawing/2014/main" id="{10A718E4-1D7A-430A-9E6B-497A0872A268}"/>
              </a:ext>
            </a:extLst>
          </p:cNvPr>
          <p:cNvSpPr txBox="1"/>
          <p:nvPr/>
        </p:nvSpPr>
        <p:spPr>
          <a:xfrm>
            <a:off x="2090057" y="5094171"/>
            <a:ext cx="10006148" cy="954107"/>
          </a:xfrm>
          <a:prstGeom prst="rect">
            <a:avLst/>
          </a:prstGeom>
          <a:noFill/>
        </p:spPr>
        <p:txBody>
          <a:bodyPr wrap="square" rtlCol="0">
            <a:spAutoFit/>
          </a:bodyPr>
          <a:lstStyle/>
          <a:p>
            <a:pPr marL="457200" indent="-457200">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The increased Demand of cars is highly in the year of 2017 and 2018.</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619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C41-5FAA-4831-9059-D9553E20F22F}"/>
              </a:ext>
            </a:extLst>
          </p:cNvPr>
          <p:cNvSpPr>
            <a:spLocks noGrp="1"/>
          </p:cNvSpPr>
          <p:nvPr>
            <p:ph type="title"/>
          </p:nvPr>
        </p:nvSpPr>
        <p:spPr>
          <a:xfrm>
            <a:off x="838200" y="365126"/>
            <a:ext cx="4569823" cy="719091"/>
          </a:xfrm>
        </p:spPr>
        <p:txBody>
          <a:bodyPr>
            <a:normAutofit/>
          </a:bodyPr>
          <a:lstStyle/>
          <a:p>
            <a:r>
              <a:rPr lang="en-IN" sz="4000" b="1" dirty="0" smtClean="0">
                <a:latin typeface="Times New Roman" panose="02020603050405020304" pitchFamily="18" charset="0"/>
                <a:cs typeface="Times New Roman" panose="02020603050405020304" pitchFamily="18" charset="0"/>
              </a:rPr>
              <a:t>TYPE OF SELLS</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6D65CD2-CAB0-4687-B1ED-E24A4A1E5E8A}"/>
              </a:ext>
            </a:extLst>
          </p:cNvPr>
          <p:cNvPicPr>
            <a:picLocks noGrp="1" noChangeAspect="1"/>
          </p:cNvPicPr>
          <p:nvPr>
            <p:ph idx="1"/>
          </p:nvPr>
        </p:nvPicPr>
        <p:blipFill>
          <a:blip r:embed="rId2"/>
          <a:stretch>
            <a:fillRect/>
          </a:stretch>
        </p:blipFill>
        <p:spPr>
          <a:xfrm>
            <a:off x="838200" y="1319349"/>
            <a:ext cx="10552611" cy="3788228"/>
          </a:xfrm>
        </p:spPr>
      </p:pic>
      <p:sp>
        <p:nvSpPr>
          <p:cNvPr id="6" name="TextBox 5">
            <a:extLst>
              <a:ext uri="{FF2B5EF4-FFF2-40B4-BE49-F238E27FC236}">
                <a16:creationId xmlns:a16="http://schemas.microsoft.com/office/drawing/2014/main" id="{8C389C95-CF04-4D53-A96E-2EE71AD8ED33}"/>
              </a:ext>
            </a:extLst>
          </p:cNvPr>
          <p:cNvSpPr txBox="1"/>
          <p:nvPr/>
        </p:nvSpPr>
        <p:spPr>
          <a:xfrm>
            <a:off x="248194" y="5341499"/>
            <a:ext cx="11743509" cy="954107"/>
          </a:xfrm>
          <a:prstGeom prst="rect">
            <a:avLst/>
          </a:prstGeom>
          <a:noFill/>
        </p:spPr>
        <p:txBody>
          <a:bodyPr wrap="square" rtlCol="0">
            <a:spAutoFit/>
          </a:bodyPr>
          <a:lstStyle/>
          <a:p>
            <a:pPr marL="457200" indent="-457200">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As we can see the no. for manual car type are used more than the automatic but the price are high for automatic cars.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42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C8D3-D669-45EF-8E59-90EC520BC2DD}"/>
              </a:ext>
            </a:extLst>
          </p:cNvPr>
          <p:cNvSpPr>
            <a:spLocks noGrp="1"/>
          </p:cNvSpPr>
          <p:nvPr>
            <p:ph type="title"/>
          </p:nvPr>
        </p:nvSpPr>
        <p:spPr>
          <a:xfrm>
            <a:off x="91440" y="182881"/>
            <a:ext cx="10515600" cy="886159"/>
          </a:xfrm>
        </p:spPr>
        <p:txBody>
          <a:bodyPr>
            <a:noAutofit/>
          </a:bodyPr>
          <a:lstStyle/>
          <a:p>
            <a:pPr algn="just"/>
            <a:r>
              <a:rPr lang="en-IN" sz="2800" b="1" dirty="0" smtClean="0">
                <a:latin typeface="Times New Roman" panose="02020603050405020304" pitchFamily="18" charset="0"/>
                <a:cs typeface="Times New Roman" panose="02020603050405020304" pitchFamily="18" charset="0"/>
              </a:rPr>
              <a:t>SHOWING SALES OF CARS WITH RESPECT TO FULE CONTAINER OF CARS</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DAC83F7-A24E-49CA-9494-BCC3D0E97FDC}"/>
              </a:ext>
            </a:extLst>
          </p:cNvPr>
          <p:cNvPicPr>
            <a:picLocks noGrp="1" noChangeAspect="1"/>
          </p:cNvPicPr>
          <p:nvPr>
            <p:ph idx="1"/>
          </p:nvPr>
        </p:nvPicPr>
        <p:blipFill>
          <a:blip r:embed="rId2"/>
          <a:stretch>
            <a:fillRect/>
          </a:stretch>
        </p:blipFill>
        <p:spPr>
          <a:xfrm>
            <a:off x="1685109" y="1515291"/>
            <a:ext cx="7850777" cy="3882572"/>
          </a:xfrm>
        </p:spPr>
      </p:pic>
      <p:sp>
        <p:nvSpPr>
          <p:cNvPr id="6" name="TextBox 5">
            <a:extLst>
              <a:ext uri="{FF2B5EF4-FFF2-40B4-BE49-F238E27FC236}">
                <a16:creationId xmlns:a16="http://schemas.microsoft.com/office/drawing/2014/main" id="{1AA46609-9075-4FD1-962C-43286C1FE901}"/>
              </a:ext>
            </a:extLst>
          </p:cNvPr>
          <p:cNvSpPr txBox="1"/>
          <p:nvPr/>
        </p:nvSpPr>
        <p:spPr>
          <a:xfrm>
            <a:off x="0" y="5577592"/>
            <a:ext cx="11760926" cy="954107"/>
          </a:xfrm>
          <a:prstGeom prst="rect">
            <a:avLst/>
          </a:prstGeom>
          <a:noFill/>
        </p:spPr>
        <p:txBody>
          <a:bodyPr wrap="square" rtlCol="0">
            <a:spAutoFit/>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Here we analysed that there were more petrol  car sale but the average sale for Diesel cars are higher than Petrol cars.</a:t>
            </a:r>
          </a:p>
        </p:txBody>
      </p:sp>
    </p:spTree>
    <p:extLst>
      <p:ext uri="{BB962C8B-B14F-4D97-AF65-F5344CB8AC3E}">
        <p14:creationId xmlns:p14="http://schemas.microsoft.com/office/powerpoint/2010/main" val="1469281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8CDD-92B7-44F7-8B8A-B9A1B578F212}"/>
              </a:ext>
            </a:extLst>
          </p:cNvPr>
          <p:cNvSpPr>
            <a:spLocks noGrp="1"/>
          </p:cNvSpPr>
          <p:nvPr>
            <p:ph type="title"/>
          </p:nvPr>
        </p:nvSpPr>
        <p:spPr>
          <a:xfrm>
            <a:off x="0" y="182880"/>
            <a:ext cx="8384177" cy="1032601"/>
          </a:xfrm>
        </p:spPr>
        <p:txBody>
          <a:bodyPr>
            <a:noAutofit/>
          </a:bodyPr>
          <a:lstStyle/>
          <a:p>
            <a:pPr algn="ctr"/>
            <a:r>
              <a:rPr lang="en-IN" sz="3000" b="1" dirty="0" smtClean="0">
                <a:latin typeface="Times New Roman" panose="02020603050405020304" pitchFamily="18" charset="0"/>
                <a:cs typeface="Times New Roman" panose="02020603050405020304" pitchFamily="18" charset="0"/>
              </a:rPr>
              <a:t>SHOWING AVRAGE SALE OF CARS AND 	WITH THIR LOCATION</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C533E17-E326-4069-8035-8C00B31DC9DD}"/>
              </a:ext>
            </a:extLst>
          </p:cNvPr>
          <p:cNvPicPr>
            <a:picLocks noGrp="1" noChangeAspect="1"/>
          </p:cNvPicPr>
          <p:nvPr>
            <p:ph idx="1"/>
          </p:nvPr>
        </p:nvPicPr>
        <p:blipFill>
          <a:blip r:embed="rId2"/>
          <a:stretch>
            <a:fillRect/>
          </a:stretch>
        </p:blipFill>
        <p:spPr>
          <a:xfrm>
            <a:off x="966652" y="1985554"/>
            <a:ext cx="9905012" cy="3294630"/>
          </a:xfrm>
        </p:spPr>
      </p:pic>
      <p:sp>
        <p:nvSpPr>
          <p:cNvPr id="6" name="TextBox 5">
            <a:extLst>
              <a:ext uri="{FF2B5EF4-FFF2-40B4-BE49-F238E27FC236}">
                <a16:creationId xmlns:a16="http://schemas.microsoft.com/office/drawing/2014/main" id="{A726E1DC-C3E0-4601-9A56-274ED004365D}"/>
              </a:ext>
            </a:extLst>
          </p:cNvPr>
          <p:cNvSpPr txBox="1"/>
          <p:nvPr/>
        </p:nvSpPr>
        <p:spPr>
          <a:xfrm>
            <a:off x="966652" y="5869711"/>
            <a:ext cx="9813571"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b="0" i="0" dirty="0" smtClean="0">
                <a:effectLst/>
                <a:latin typeface="Times New Roman" panose="02020603050405020304" pitchFamily="18" charset="0"/>
                <a:cs typeface="Times New Roman" panose="02020603050405020304" pitchFamily="18" charset="0"/>
              </a:rPr>
              <a:t>Mumbai and Pune are having most expensive selling of cars.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277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E290-3CB4-458B-AA9B-C70B24763A17}"/>
              </a:ext>
            </a:extLst>
          </p:cNvPr>
          <p:cNvSpPr>
            <a:spLocks noGrp="1"/>
          </p:cNvSpPr>
          <p:nvPr>
            <p:ph type="title"/>
          </p:nvPr>
        </p:nvSpPr>
        <p:spPr>
          <a:xfrm>
            <a:off x="342499" y="265832"/>
            <a:ext cx="10515600" cy="982412"/>
          </a:xfrm>
        </p:spPr>
        <p:txBody>
          <a:bodyPr>
            <a:noAutofit/>
          </a:bodyPr>
          <a:lstStyle/>
          <a:p>
            <a:r>
              <a:rPr lang="en-IN" sz="2800" b="1" dirty="0" smtClean="0">
                <a:latin typeface="Georgia" panose="02040502050405020303" pitchFamily="18" charset="0"/>
              </a:rPr>
              <a:t>SHOWING AVERAGE PRICES OF CAR WITH RESPECT TO MODEL.</a:t>
            </a:r>
            <a:endParaRPr lang="en-IN" sz="2800" b="1" dirty="0">
              <a:latin typeface="Georgia" panose="02040502050405020303" pitchFamily="18" charset="0"/>
            </a:endParaRPr>
          </a:p>
        </p:txBody>
      </p:sp>
      <p:pic>
        <p:nvPicPr>
          <p:cNvPr id="5" name="Content Placeholder 4">
            <a:extLst>
              <a:ext uri="{FF2B5EF4-FFF2-40B4-BE49-F238E27FC236}">
                <a16:creationId xmlns:a16="http://schemas.microsoft.com/office/drawing/2014/main" id="{E5BE4A71-43C6-46FB-9C40-AAA1870D6C1E}"/>
              </a:ext>
            </a:extLst>
          </p:cNvPr>
          <p:cNvPicPr>
            <a:picLocks noGrp="1" noChangeAspect="1"/>
          </p:cNvPicPr>
          <p:nvPr>
            <p:ph idx="1"/>
          </p:nvPr>
        </p:nvPicPr>
        <p:blipFill>
          <a:blip r:embed="rId2"/>
          <a:stretch>
            <a:fillRect/>
          </a:stretch>
        </p:blipFill>
        <p:spPr>
          <a:xfrm>
            <a:off x="1295400" y="1673765"/>
            <a:ext cx="9562699" cy="3193234"/>
          </a:xfrm>
        </p:spPr>
      </p:pic>
      <p:sp>
        <p:nvSpPr>
          <p:cNvPr id="6" name="TextBox 5">
            <a:extLst>
              <a:ext uri="{FF2B5EF4-FFF2-40B4-BE49-F238E27FC236}">
                <a16:creationId xmlns:a16="http://schemas.microsoft.com/office/drawing/2014/main" id="{3B16E397-5237-425C-AD89-F87E795F8506}"/>
              </a:ext>
            </a:extLst>
          </p:cNvPr>
          <p:cNvSpPr txBox="1"/>
          <p:nvPr/>
        </p:nvSpPr>
        <p:spPr>
          <a:xfrm>
            <a:off x="4416734" y="5372960"/>
            <a:ext cx="6947951" cy="954107"/>
          </a:xfrm>
          <a:prstGeom prst="rect">
            <a:avLst/>
          </a:prstGeom>
          <a:noFill/>
        </p:spPr>
        <p:txBody>
          <a:bodyPr wrap="square" rtlCol="0">
            <a:spAutoFit/>
          </a:bodyPr>
          <a:lstStyle/>
          <a:p>
            <a:pPr marL="457200" indent="-457200" algn="ctr">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Benz type of model has highest Price.</a:t>
            </a:r>
          </a:p>
          <a:p>
            <a:pPr marL="457200" indent="-457200" algn="ctr">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A type of model has the lowest Price.</a:t>
            </a:r>
          </a:p>
        </p:txBody>
      </p:sp>
    </p:spTree>
    <p:extLst>
      <p:ext uri="{BB962C8B-B14F-4D97-AF65-F5344CB8AC3E}">
        <p14:creationId xmlns:p14="http://schemas.microsoft.com/office/powerpoint/2010/main" val="470998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0BDC-07E1-4A2E-8150-7EE516D86625}"/>
              </a:ext>
            </a:extLst>
          </p:cNvPr>
          <p:cNvSpPr>
            <a:spLocks noGrp="1"/>
          </p:cNvSpPr>
          <p:nvPr>
            <p:ph type="title"/>
          </p:nvPr>
        </p:nvSpPr>
        <p:spPr>
          <a:xfrm>
            <a:off x="211183" y="365126"/>
            <a:ext cx="8031480" cy="470898"/>
          </a:xfrm>
        </p:spPr>
        <p:txBody>
          <a:bodyPr>
            <a:normAutofit fontScale="90000"/>
          </a:bodyPr>
          <a:lstStyle/>
          <a:p>
            <a:r>
              <a:rPr lang="en-IN" sz="3600" b="1" dirty="0" smtClean="0">
                <a:latin typeface="Times New Roman" panose="02020603050405020304" pitchFamily="18" charset="0"/>
                <a:cs typeface="Times New Roman" panose="02020603050405020304" pitchFamily="18" charset="0"/>
              </a:rPr>
              <a:t>SHOWING PRICE  </a:t>
            </a:r>
            <a:r>
              <a:rPr lang="en-IN" sz="3600" b="1" u="sng"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V/S</a:t>
            </a:r>
            <a:r>
              <a:rPr lang="en-IN" sz="3600" b="1" dirty="0" smtClean="0">
                <a:latin typeface="Times New Roman" panose="02020603050405020304" pitchFamily="18" charset="0"/>
                <a:cs typeface="Times New Roman" panose="02020603050405020304" pitchFamily="18" charset="0"/>
              </a:rPr>
              <a:t>   CAR DRIVEN.</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43C4595-7417-46C8-ACBD-B61603D828A7}"/>
              </a:ext>
            </a:extLst>
          </p:cNvPr>
          <p:cNvPicPr>
            <a:picLocks noGrp="1" noChangeAspect="1"/>
          </p:cNvPicPr>
          <p:nvPr>
            <p:ph idx="1"/>
          </p:nvPr>
        </p:nvPicPr>
        <p:blipFill>
          <a:blip r:embed="rId2"/>
          <a:stretch>
            <a:fillRect/>
          </a:stretch>
        </p:blipFill>
        <p:spPr>
          <a:xfrm>
            <a:off x="822157" y="1756610"/>
            <a:ext cx="9811009" cy="3337903"/>
          </a:xfrm>
        </p:spPr>
      </p:pic>
      <p:sp>
        <p:nvSpPr>
          <p:cNvPr id="6" name="TextBox 5">
            <a:extLst>
              <a:ext uri="{FF2B5EF4-FFF2-40B4-BE49-F238E27FC236}">
                <a16:creationId xmlns:a16="http://schemas.microsoft.com/office/drawing/2014/main" id="{4F24A847-3E89-4D99-BC06-6092AB194E2F}"/>
              </a:ext>
            </a:extLst>
          </p:cNvPr>
          <p:cNvSpPr txBox="1"/>
          <p:nvPr/>
        </p:nvSpPr>
        <p:spPr>
          <a:xfrm>
            <a:off x="495585" y="5291008"/>
            <a:ext cx="10751534" cy="954107"/>
          </a:xfrm>
          <a:prstGeom prst="rect">
            <a:avLst/>
          </a:prstGeom>
          <a:noFill/>
        </p:spPr>
        <p:txBody>
          <a:bodyPr wrap="square" rtlCol="0">
            <a:spAutoFit/>
          </a:bodyPr>
          <a:lstStyle/>
          <a:p>
            <a:pPr marL="457200" indent="-457200">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There is slight relations between car driven and prices of cars that car is driven more prices are less.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408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E5BE-9893-4046-AF8C-95874A1C1E6D}"/>
              </a:ext>
            </a:extLst>
          </p:cNvPr>
          <p:cNvSpPr>
            <a:spLocks noGrp="1"/>
          </p:cNvSpPr>
          <p:nvPr>
            <p:ph type="title"/>
          </p:nvPr>
        </p:nvSpPr>
        <p:spPr>
          <a:xfrm>
            <a:off x="838200" y="365125"/>
            <a:ext cx="10515600" cy="669591"/>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SHOWING DISTRIBUTION OF DATA </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AEEDEF-C028-41D5-8556-CF9CFC1461B2}"/>
              </a:ext>
            </a:extLst>
          </p:cNvPr>
          <p:cNvPicPr>
            <a:picLocks noGrp="1" noChangeAspect="1"/>
          </p:cNvPicPr>
          <p:nvPr>
            <p:ph idx="1"/>
          </p:nvPr>
        </p:nvPicPr>
        <p:blipFill>
          <a:blip r:embed="rId2"/>
          <a:stretch>
            <a:fillRect/>
          </a:stretch>
        </p:blipFill>
        <p:spPr>
          <a:xfrm>
            <a:off x="838200" y="1460650"/>
            <a:ext cx="10182726" cy="2172003"/>
          </a:xfrm>
        </p:spPr>
      </p:pic>
      <p:pic>
        <p:nvPicPr>
          <p:cNvPr id="7" name="Picture 6">
            <a:extLst>
              <a:ext uri="{FF2B5EF4-FFF2-40B4-BE49-F238E27FC236}">
                <a16:creationId xmlns:a16="http://schemas.microsoft.com/office/drawing/2014/main" id="{2B06D7CB-9A6C-4DDF-90E2-A8C3949B075A}"/>
              </a:ext>
            </a:extLst>
          </p:cNvPr>
          <p:cNvPicPr>
            <a:picLocks noChangeAspect="1"/>
          </p:cNvPicPr>
          <p:nvPr/>
        </p:nvPicPr>
        <p:blipFill>
          <a:blip r:embed="rId3"/>
          <a:stretch>
            <a:fillRect/>
          </a:stretch>
        </p:blipFill>
        <p:spPr>
          <a:xfrm>
            <a:off x="838200" y="4449047"/>
            <a:ext cx="10182726" cy="2200582"/>
          </a:xfrm>
          <a:prstGeom prst="rect">
            <a:avLst/>
          </a:prstGeom>
        </p:spPr>
      </p:pic>
      <p:sp>
        <p:nvSpPr>
          <p:cNvPr id="8" name="TextBox 7">
            <a:extLst>
              <a:ext uri="{FF2B5EF4-FFF2-40B4-BE49-F238E27FC236}">
                <a16:creationId xmlns:a16="http://schemas.microsoft.com/office/drawing/2014/main" id="{BF071C2D-5C00-4911-BA9D-BA361FA07A1F}"/>
              </a:ext>
            </a:extLst>
          </p:cNvPr>
          <p:cNvSpPr txBox="1"/>
          <p:nvPr/>
        </p:nvSpPr>
        <p:spPr>
          <a:xfrm>
            <a:off x="838200" y="831789"/>
            <a:ext cx="3781926"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Before </a:t>
            </a:r>
            <a:r>
              <a:rPr lang="en-IN" sz="28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Cleaning</a:t>
            </a:r>
            <a:r>
              <a:rPr lang="en-IN"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79FFDA0-6286-423B-8043-A57CF9226DF3}"/>
              </a:ext>
            </a:extLst>
          </p:cNvPr>
          <p:cNvSpPr txBox="1"/>
          <p:nvPr/>
        </p:nvSpPr>
        <p:spPr>
          <a:xfrm>
            <a:off x="838200" y="3796977"/>
            <a:ext cx="4256314" cy="523220"/>
          </a:xfrm>
          <a:prstGeom prst="rect">
            <a:avLst/>
          </a:prstGeom>
          <a:noFill/>
        </p:spPr>
        <p:txBody>
          <a:bodyPr wrap="square" rtlCol="0">
            <a:spAutoFit/>
          </a:bodyPr>
          <a:lstStyle/>
          <a:p>
            <a:r>
              <a:rPr lang="en-IN" sz="2800" b="1" u="sng" dirty="0" smtClean="0">
                <a:latin typeface="Times New Roman" panose="02020603050405020304" pitchFamily="18" charset="0"/>
                <a:cs typeface="Times New Roman" panose="02020603050405020304" pitchFamily="18" charset="0"/>
              </a:rPr>
              <a:t>After Cleaning</a:t>
            </a:r>
            <a:r>
              <a:rPr lang="en-IN" sz="2800" b="1" dirty="0" smtClean="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929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803F-E7D5-486A-BD86-1FB3230462B2}"/>
              </a:ext>
            </a:extLst>
          </p:cNvPr>
          <p:cNvSpPr>
            <a:spLocks noGrp="1"/>
          </p:cNvSpPr>
          <p:nvPr>
            <p:ph type="title"/>
          </p:nvPr>
        </p:nvSpPr>
        <p:spPr>
          <a:xfrm>
            <a:off x="646112" y="380154"/>
            <a:ext cx="6268057" cy="879693"/>
          </a:xfrm>
        </p:spPr>
        <p:txBody>
          <a:bodyPr>
            <a:normAutofit/>
          </a:bodyPr>
          <a:lstStyle/>
          <a:p>
            <a:pPr algn="ctr"/>
            <a:r>
              <a:rPr lang="en-IN" sz="4000" b="1" dirty="0" smtClean="0">
                <a:latin typeface="Times New Roman" panose="02020603050405020304" pitchFamily="18" charset="0"/>
                <a:cs typeface="Times New Roman" panose="02020603050405020304" pitchFamily="18" charset="0"/>
              </a:rPr>
              <a:t>SHOWING SKEWNESS</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B361721-1D07-4C01-A96D-BB9FE755A63E}"/>
              </a:ext>
            </a:extLst>
          </p:cNvPr>
          <p:cNvPicPr>
            <a:picLocks noGrp="1" noChangeAspect="1"/>
          </p:cNvPicPr>
          <p:nvPr>
            <p:ph idx="1"/>
          </p:nvPr>
        </p:nvPicPr>
        <p:blipFill>
          <a:blip r:embed="rId2"/>
          <a:stretch>
            <a:fillRect/>
          </a:stretch>
        </p:blipFill>
        <p:spPr>
          <a:xfrm>
            <a:off x="4752860" y="3350307"/>
            <a:ext cx="1648055" cy="1600423"/>
          </a:xfrm>
        </p:spPr>
      </p:pic>
      <p:pic>
        <p:nvPicPr>
          <p:cNvPr id="7" name="Picture 6">
            <a:extLst>
              <a:ext uri="{FF2B5EF4-FFF2-40B4-BE49-F238E27FC236}">
                <a16:creationId xmlns:a16="http://schemas.microsoft.com/office/drawing/2014/main" id="{715B058F-078A-43AA-B32C-A1C71C1E0386}"/>
              </a:ext>
            </a:extLst>
          </p:cNvPr>
          <p:cNvPicPr>
            <a:picLocks noChangeAspect="1"/>
          </p:cNvPicPr>
          <p:nvPr/>
        </p:nvPicPr>
        <p:blipFill>
          <a:blip r:embed="rId3"/>
          <a:stretch>
            <a:fillRect/>
          </a:stretch>
        </p:blipFill>
        <p:spPr>
          <a:xfrm>
            <a:off x="1261211" y="2412467"/>
            <a:ext cx="3575484" cy="4080408"/>
          </a:xfrm>
          <a:prstGeom prst="rect">
            <a:avLst/>
          </a:prstGeom>
        </p:spPr>
      </p:pic>
      <p:sp>
        <p:nvSpPr>
          <p:cNvPr id="8" name="TextBox 7">
            <a:extLst>
              <a:ext uri="{FF2B5EF4-FFF2-40B4-BE49-F238E27FC236}">
                <a16:creationId xmlns:a16="http://schemas.microsoft.com/office/drawing/2014/main" id="{5E6E8DF9-40E0-4A06-A867-0EA5C034A231}"/>
              </a:ext>
            </a:extLst>
          </p:cNvPr>
          <p:cNvSpPr txBox="1"/>
          <p:nvPr/>
        </p:nvSpPr>
        <p:spPr>
          <a:xfrm>
            <a:off x="1261211" y="1762878"/>
            <a:ext cx="2829525"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Before Cleaning</a:t>
            </a:r>
          </a:p>
        </p:txBody>
      </p:sp>
      <p:sp>
        <p:nvSpPr>
          <p:cNvPr id="9" name="TextBox 8">
            <a:extLst>
              <a:ext uri="{FF2B5EF4-FFF2-40B4-BE49-F238E27FC236}">
                <a16:creationId xmlns:a16="http://schemas.microsoft.com/office/drawing/2014/main" id="{F1ED134B-D19D-4555-B17C-4C6474C8CD43}"/>
              </a:ext>
            </a:extLst>
          </p:cNvPr>
          <p:cNvSpPr txBox="1"/>
          <p:nvPr/>
        </p:nvSpPr>
        <p:spPr>
          <a:xfrm>
            <a:off x="6816062" y="1735075"/>
            <a:ext cx="2829525"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After Cleaning</a:t>
            </a:r>
          </a:p>
        </p:txBody>
      </p:sp>
    </p:spTree>
    <p:extLst>
      <p:ext uri="{BB962C8B-B14F-4D97-AF65-F5344CB8AC3E}">
        <p14:creationId xmlns:p14="http://schemas.microsoft.com/office/powerpoint/2010/main" val="789495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A9FD-54DA-4DFE-8399-B933BD2A8A55}"/>
              </a:ext>
            </a:extLst>
          </p:cNvPr>
          <p:cNvSpPr>
            <a:spLocks noGrp="1"/>
          </p:cNvSpPr>
          <p:nvPr>
            <p:ph type="title"/>
          </p:nvPr>
        </p:nvSpPr>
        <p:spPr>
          <a:xfrm>
            <a:off x="0" y="312874"/>
            <a:ext cx="9862457" cy="789907"/>
          </a:xfrm>
        </p:spPr>
        <p:txBody>
          <a:bodyPr>
            <a:normAutofit/>
          </a:bodyPr>
          <a:lstStyle/>
          <a:p>
            <a:pPr algn="ctr"/>
            <a:r>
              <a:rPr lang="en-IN" sz="4000" b="1" dirty="0" smtClean="0">
                <a:latin typeface="Times New Roman" panose="02020603050405020304" pitchFamily="18" charset="0"/>
                <a:cs typeface="Times New Roman" panose="02020603050405020304" pitchFamily="18" charset="0"/>
              </a:rPr>
              <a:t>SHOWING RELATIONS OF FEATURES.</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C55DADD-1B0B-4017-B44C-B1A30AAD2638}"/>
              </a:ext>
            </a:extLst>
          </p:cNvPr>
          <p:cNvPicPr>
            <a:picLocks noGrp="1" noChangeAspect="1"/>
          </p:cNvPicPr>
          <p:nvPr>
            <p:ph idx="1"/>
          </p:nvPr>
        </p:nvPicPr>
        <p:blipFill>
          <a:blip r:embed="rId2"/>
          <a:stretch>
            <a:fillRect/>
          </a:stretch>
        </p:blipFill>
        <p:spPr>
          <a:xfrm>
            <a:off x="2938448" y="2052638"/>
            <a:ext cx="5276879" cy="4195762"/>
          </a:xfrm>
        </p:spPr>
      </p:pic>
    </p:spTree>
    <p:extLst>
      <p:ext uri="{BB962C8B-B14F-4D97-AF65-F5344CB8AC3E}">
        <p14:creationId xmlns:p14="http://schemas.microsoft.com/office/powerpoint/2010/main" val="3584543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6C14-66C7-45A9-8DEB-55C4C8DB5FC7}"/>
              </a:ext>
            </a:extLst>
          </p:cNvPr>
          <p:cNvSpPr>
            <a:spLocks noGrp="1"/>
          </p:cNvSpPr>
          <p:nvPr>
            <p:ph type="title"/>
          </p:nvPr>
        </p:nvSpPr>
        <p:spPr>
          <a:xfrm>
            <a:off x="4499655" y="243712"/>
            <a:ext cx="3024552" cy="618436"/>
          </a:xfrm>
        </p:spPr>
        <p:txBody>
          <a:bodyPr>
            <a:normAutofit fontScale="90000"/>
          </a:bodyPr>
          <a:lstStyle/>
          <a:p>
            <a:pPr algn="ctr"/>
            <a:r>
              <a:rPr lang="en-IN" sz="4000" b="1" u="sng" dirty="0" smtClean="0">
                <a:latin typeface="Times New Roman" panose="02020603050405020304" pitchFamily="18" charset="0"/>
                <a:cs typeface="Times New Roman" panose="02020603050405020304" pitchFamily="18" charset="0"/>
              </a:rPr>
              <a:t>CONTENT</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9C34E-A08A-414B-8C95-F17AD78F4637}"/>
              </a:ext>
            </a:extLst>
          </p:cNvPr>
          <p:cNvSpPr>
            <a:spLocks noGrp="1"/>
          </p:cNvSpPr>
          <p:nvPr>
            <p:ph idx="1"/>
          </p:nvPr>
        </p:nvSpPr>
        <p:spPr>
          <a:xfrm>
            <a:off x="1104293" y="2000666"/>
            <a:ext cx="8946541" cy="4195481"/>
          </a:xfrm>
        </p:spPr>
        <p:txBody>
          <a:bodyPr>
            <a:normAutofit/>
          </a:bodyPr>
          <a:lstStyle/>
          <a:p>
            <a:r>
              <a:rPr lang="en-US" dirty="0"/>
              <a:t>Problem Description	</a:t>
            </a:r>
          </a:p>
          <a:p>
            <a:r>
              <a:rPr lang="en-US" dirty="0"/>
              <a:t>Data pre-processing</a:t>
            </a:r>
          </a:p>
          <a:p>
            <a:r>
              <a:rPr lang="en-US" dirty="0"/>
              <a:t>EDA</a:t>
            </a:r>
          </a:p>
          <a:p>
            <a:r>
              <a:rPr lang="en-US" dirty="0"/>
              <a:t>Data cleaning</a:t>
            </a:r>
          </a:p>
          <a:p>
            <a:r>
              <a:rPr lang="en-US" dirty="0"/>
              <a:t>Model Deployment</a:t>
            </a:r>
          </a:p>
          <a:p>
            <a:r>
              <a:rPr lang="en-US" dirty="0"/>
              <a:t>Hyper Parameter Tuning</a:t>
            </a:r>
          </a:p>
          <a:p>
            <a:r>
              <a:rPr lang="en-US" dirty="0"/>
              <a:t>Conclusion</a:t>
            </a:r>
            <a:endParaRPr lang="en-IN" dirty="0"/>
          </a:p>
          <a:p>
            <a:endParaRPr lang="en-IN" dirty="0"/>
          </a:p>
        </p:txBody>
      </p:sp>
    </p:spTree>
    <p:extLst>
      <p:ext uri="{BB962C8B-B14F-4D97-AF65-F5344CB8AC3E}">
        <p14:creationId xmlns:p14="http://schemas.microsoft.com/office/powerpoint/2010/main" val="1945080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084D-F58A-493E-9ED2-29F609FCA8FE}"/>
              </a:ext>
            </a:extLst>
          </p:cNvPr>
          <p:cNvSpPr>
            <a:spLocks noGrp="1"/>
          </p:cNvSpPr>
          <p:nvPr>
            <p:ph type="title"/>
          </p:nvPr>
        </p:nvSpPr>
        <p:spPr>
          <a:xfrm>
            <a:off x="248729" y="269838"/>
            <a:ext cx="9404723" cy="1400530"/>
          </a:xfrm>
        </p:spPr>
        <p:txBody>
          <a:bodyPr>
            <a:normAutofit/>
          </a:bodyPr>
          <a:lstStyle/>
          <a:p>
            <a:pPr algn="ctr"/>
            <a:r>
              <a:rPr lang="en-IN" sz="4000" b="1" dirty="0" smtClean="0">
                <a:latin typeface="Times New Roman" panose="02020603050405020304" pitchFamily="18" charset="0"/>
                <a:cs typeface="Times New Roman" panose="02020603050405020304" pitchFamily="18" charset="0"/>
              </a:rPr>
              <a:t>SHOWING FEATURES RELATIONS TO THE LABEL.</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8ADBA17-D125-42E5-B4C6-D897CC33C5AE}"/>
              </a:ext>
            </a:extLst>
          </p:cNvPr>
          <p:cNvPicPr>
            <a:picLocks noGrp="1" noChangeAspect="1"/>
          </p:cNvPicPr>
          <p:nvPr>
            <p:ph idx="1"/>
          </p:nvPr>
        </p:nvPicPr>
        <p:blipFill>
          <a:blip r:embed="rId2"/>
          <a:stretch>
            <a:fillRect/>
          </a:stretch>
        </p:blipFill>
        <p:spPr>
          <a:xfrm>
            <a:off x="2380804" y="2502464"/>
            <a:ext cx="6392167" cy="3296110"/>
          </a:xfrm>
        </p:spPr>
      </p:pic>
    </p:spTree>
    <p:extLst>
      <p:ext uri="{BB962C8B-B14F-4D97-AF65-F5344CB8AC3E}">
        <p14:creationId xmlns:p14="http://schemas.microsoft.com/office/powerpoint/2010/main" val="3085977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3E7A-37C3-43FE-AAE1-46C14819FA7C}"/>
              </a:ext>
            </a:extLst>
          </p:cNvPr>
          <p:cNvSpPr>
            <a:spLocks noGrp="1"/>
          </p:cNvSpPr>
          <p:nvPr>
            <p:ph type="title"/>
          </p:nvPr>
        </p:nvSpPr>
        <p:spPr>
          <a:xfrm>
            <a:off x="211183" y="156121"/>
            <a:ext cx="6999514" cy="862096"/>
          </a:xfrm>
        </p:spPr>
        <p:txBody>
          <a:bodyPr>
            <a:normAutofit/>
          </a:bodyPr>
          <a:lstStyle/>
          <a:p>
            <a:r>
              <a:rPr lang="en-IN" sz="4000" b="1" dirty="0" smtClean="0">
                <a:latin typeface="Times New Roman" panose="02020603050405020304" pitchFamily="18" charset="0"/>
                <a:cs typeface="Times New Roman" panose="02020603050405020304" pitchFamily="18" charset="0"/>
              </a:rPr>
              <a:t>OUTLIERS DETECTIONS</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2118AE1-F2F0-4B60-9618-D76DA5BD5783}"/>
              </a:ext>
            </a:extLst>
          </p:cNvPr>
          <p:cNvPicPr>
            <a:picLocks noGrp="1" noChangeAspect="1"/>
          </p:cNvPicPr>
          <p:nvPr>
            <p:ph idx="1"/>
          </p:nvPr>
        </p:nvPicPr>
        <p:blipFill>
          <a:blip r:embed="rId2"/>
          <a:stretch>
            <a:fillRect/>
          </a:stretch>
        </p:blipFill>
        <p:spPr>
          <a:xfrm>
            <a:off x="799012" y="1541417"/>
            <a:ext cx="10108473" cy="3265714"/>
          </a:xfrm>
        </p:spPr>
      </p:pic>
      <p:sp>
        <p:nvSpPr>
          <p:cNvPr id="6" name="TextBox 5">
            <a:extLst>
              <a:ext uri="{FF2B5EF4-FFF2-40B4-BE49-F238E27FC236}">
                <a16:creationId xmlns:a16="http://schemas.microsoft.com/office/drawing/2014/main" id="{5AFB646E-7F64-47D5-848A-31DF0FF6CEF6}"/>
              </a:ext>
            </a:extLst>
          </p:cNvPr>
          <p:cNvSpPr txBox="1"/>
          <p:nvPr/>
        </p:nvSpPr>
        <p:spPr>
          <a:xfrm>
            <a:off x="211183" y="5020951"/>
            <a:ext cx="11621588" cy="1631216"/>
          </a:xfrm>
          <a:prstGeom prst="rect">
            <a:avLst/>
          </a:prstGeom>
          <a:noFill/>
        </p:spPr>
        <p:txBody>
          <a:bodyPr wrap="square" rtlCol="0">
            <a:spAutoFit/>
          </a:bodyPr>
          <a:lstStyle/>
          <a:p>
            <a:pPr marL="342900" indent="-342900" algn="just">
              <a:buFont typeface="Wingdings" panose="05000000000000000000" pitchFamily="2" charset="2"/>
              <a:buChar char="ü"/>
            </a:pPr>
            <a:r>
              <a:rPr lang="en-US" sz="2500" b="0" i="0" dirty="0">
                <a:effectLst/>
                <a:latin typeface="Times New Roman" panose="02020603050405020304" pitchFamily="18" charset="0"/>
                <a:cs typeface="Times New Roman" panose="02020603050405020304" pitchFamily="18" charset="0"/>
              </a:rPr>
              <a:t>In Column Auto_Manual boxplot shows outliers but this may be because of less no. of records for automatic cars.</a:t>
            </a:r>
          </a:p>
          <a:p>
            <a:pPr marL="342900" indent="-34290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S</a:t>
            </a:r>
            <a:r>
              <a:rPr lang="en-US" sz="2500" b="0" i="0" dirty="0">
                <a:effectLst/>
                <a:latin typeface="Times New Roman" panose="02020603050405020304" pitchFamily="18" charset="0"/>
                <a:cs typeface="Times New Roman" panose="02020603050405020304" pitchFamily="18" charset="0"/>
              </a:rPr>
              <a:t>imilarly in columns Mfg_year, Fuel, no. of Owner.</a:t>
            </a:r>
          </a:p>
          <a:p>
            <a:pPr marL="342900" indent="-342900" algn="just">
              <a:buFont typeface="Wingdings" panose="05000000000000000000" pitchFamily="2" charset="2"/>
              <a:buChar char="ü"/>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214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98B9-EB55-47E5-A72F-7A45C16119AD}"/>
              </a:ext>
            </a:extLst>
          </p:cNvPr>
          <p:cNvSpPr>
            <a:spLocks noGrp="1"/>
          </p:cNvSpPr>
          <p:nvPr>
            <p:ph type="title"/>
          </p:nvPr>
        </p:nvSpPr>
        <p:spPr>
          <a:xfrm>
            <a:off x="345665" y="518032"/>
            <a:ext cx="9660483" cy="945008"/>
          </a:xfrm>
        </p:spPr>
        <p:txBody>
          <a:bodyPr>
            <a:normAutofit fontScale="90000"/>
          </a:bodyPr>
          <a:lstStyle/>
          <a:p>
            <a:r>
              <a:rPr lang="en" sz="3200" b="1" dirty="0" smtClean="0">
                <a:latin typeface="Times New Roman" panose="02020603050405020304" pitchFamily="18" charset="0"/>
                <a:ea typeface="Calibri"/>
                <a:cs typeface="Times New Roman" panose="02020603050405020304" pitchFamily="18" charset="0"/>
                <a:sym typeface="Calibri"/>
              </a:rPr>
              <a:t>CONDITIONS THAT ARE CONSIDERED  FOR DATA CLEANING &amp; TRANSFORMED ACTIVITIES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0EEF5E-F315-4037-8073-0A0CE70A8FD6}"/>
              </a:ext>
            </a:extLst>
          </p:cNvPr>
          <p:cNvSpPr>
            <a:spLocks noGrp="1"/>
          </p:cNvSpPr>
          <p:nvPr>
            <p:ph idx="1"/>
          </p:nvPr>
        </p:nvSpPr>
        <p:spPr>
          <a:xfrm>
            <a:off x="1521323" y="2549306"/>
            <a:ext cx="10300562" cy="3537986"/>
          </a:xfrm>
        </p:spPr>
        <p:txBody>
          <a:bodyPr>
            <a:normAutofit/>
          </a:bodyPr>
          <a:lstStyle/>
          <a:p>
            <a:pPr algn="just"/>
            <a:r>
              <a:rPr lang="en-IN" sz="2400" dirty="0">
                <a:latin typeface="Times New Roman" panose="02020603050405020304" pitchFamily="18" charset="0"/>
                <a:cs typeface="Times New Roman" panose="02020603050405020304" pitchFamily="18" charset="0"/>
              </a:rPr>
              <a:t>Remove such records for Brand, no. of Owner, Fuel containing whose sub-category has less info.</a:t>
            </a:r>
          </a:p>
          <a:p>
            <a:pPr algn="just"/>
            <a:r>
              <a:rPr lang="en-IN" sz="2400" dirty="0">
                <a:latin typeface="Times New Roman" panose="02020603050405020304" pitchFamily="18" charset="0"/>
                <a:cs typeface="Times New Roman" panose="02020603050405020304" pitchFamily="18" charset="0"/>
              </a:rPr>
              <a:t>Removed Outliers from Car driven as in the statistical description we have seen that max values was not acceptable.</a:t>
            </a:r>
          </a:p>
          <a:p>
            <a:pPr algn="just"/>
            <a:r>
              <a:rPr lang="en-IN" sz="2400" dirty="0">
                <a:latin typeface="Times New Roman" panose="02020603050405020304" pitchFamily="18" charset="0"/>
                <a:cs typeface="Times New Roman" panose="02020603050405020304" pitchFamily="18" charset="0"/>
              </a:rPr>
              <a:t>Used Power Transformer with yeo-johnson method to reduce skewness.</a:t>
            </a:r>
          </a:p>
        </p:txBody>
      </p:sp>
    </p:spTree>
    <p:extLst>
      <p:ext uri="{BB962C8B-B14F-4D97-AF65-F5344CB8AC3E}">
        <p14:creationId xmlns:p14="http://schemas.microsoft.com/office/powerpoint/2010/main" val="1883350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5BCC-427A-4722-9A89-E4B7F4B8D1A1}"/>
              </a:ext>
            </a:extLst>
          </p:cNvPr>
          <p:cNvSpPr>
            <a:spLocks noGrp="1"/>
          </p:cNvSpPr>
          <p:nvPr>
            <p:ph type="title"/>
          </p:nvPr>
        </p:nvSpPr>
        <p:spPr>
          <a:xfrm>
            <a:off x="3104407" y="2407050"/>
            <a:ext cx="6013467" cy="1616310"/>
          </a:xfrm>
        </p:spPr>
        <p:txBody>
          <a:bodyPr>
            <a:noAutofit/>
          </a:bodyPr>
          <a:lstStyle/>
          <a:p>
            <a:pPr algn="ctr"/>
            <a:r>
              <a:rPr lang="en-IN" b="1" dirty="0" smtClean="0">
                <a:latin typeface="Times New Roman" panose="02020603050405020304" pitchFamily="18" charset="0"/>
                <a:cs typeface="Times New Roman" panose="02020603050405020304" pitchFamily="18" charset="0"/>
              </a:rPr>
              <a:t>MODEL DEPLOYMENT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87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1E32-47B2-4C88-869C-64B3E33DCA37}"/>
              </a:ext>
            </a:extLst>
          </p:cNvPr>
          <p:cNvSpPr>
            <a:spLocks noGrp="1"/>
          </p:cNvSpPr>
          <p:nvPr>
            <p:ph type="title"/>
          </p:nvPr>
        </p:nvSpPr>
        <p:spPr>
          <a:xfrm>
            <a:off x="646111" y="452718"/>
            <a:ext cx="5754689" cy="945008"/>
          </a:xfrm>
        </p:spPr>
        <p:txBody>
          <a:bodyPr/>
          <a:lstStyle/>
          <a:p>
            <a:r>
              <a:rPr lang="en-IN" b="1" dirty="0" smtClean="0">
                <a:latin typeface="Times New Roman" panose="02020603050405020304" pitchFamily="18" charset="0"/>
                <a:cs typeface="Times New Roman" panose="02020603050405020304" pitchFamily="18" charset="0"/>
              </a:rPr>
              <a:t>ALGORITHM USED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6E0D16-66B1-4D40-8227-FCE300F5D238}"/>
              </a:ext>
            </a:extLst>
          </p:cNvPr>
          <p:cNvSpPr>
            <a:spLocks noGrp="1"/>
          </p:cNvSpPr>
          <p:nvPr>
            <p:ph idx="1"/>
          </p:nvPr>
        </p:nvSpPr>
        <p:spPr>
          <a:xfrm>
            <a:off x="2347799" y="2013730"/>
            <a:ext cx="5450728" cy="4195481"/>
          </a:xfrm>
        </p:spPr>
        <p:txBody>
          <a:bodyPr>
            <a:normAutofit/>
          </a:bodyPr>
          <a:lstStyle/>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Used 5 models that are:</a:t>
            </a:r>
          </a:p>
          <a:p>
            <a:pPr lvl="1"/>
            <a:r>
              <a:rPr lang="en-IN" sz="2800" dirty="0">
                <a:latin typeface="Times New Roman" panose="02020603050405020304" pitchFamily="18" charset="0"/>
                <a:cs typeface="Times New Roman" panose="02020603050405020304" pitchFamily="18" charset="0"/>
              </a:rPr>
              <a:t>Linear Regression</a:t>
            </a:r>
          </a:p>
          <a:p>
            <a:pPr lvl="1"/>
            <a:r>
              <a:rPr lang="en-IN" sz="2800" dirty="0">
                <a:latin typeface="Times New Roman" panose="02020603050405020304" pitchFamily="18" charset="0"/>
                <a:cs typeface="Times New Roman" panose="02020603050405020304" pitchFamily="18" charset="0"/>
              </a:rPr>
              <a:t>Decision Tree</a:t>
            </a:r>
          </a:p>
          <a:p>
            <a:pPr lvl="1"/>
            <a:r>
              <a:rPr lang="en-IN" sz="2800" dirty="0">
                <a:latin typeface="Times New Roman" panose="02020603050405020304" pitchFamily="18" charset="0"/>
                <a:cs typeface="Times New Roman" panose="02020603050405020304" pitchFamily="18" charset="0"/>
              </a:rPr>
              <a:t>Random Forest</a:t>
            </a:r>
          </a:p>
          <a:p>
            <a:pPr lvl="1"/>
            <a:r>
              <a:rPr lang="en-IN" sz="2800" dirty="0">
                <a:latin typeface="Times New Roman" panose="02020603050405020304" pitchFamily="18" charset="0"/>
                <a:cs typeface="Times New Roman" panose="02020603050405020304" pitchFamily="18" charset="0"/>
              </a:rPr>
              <a:t>AdaBoost</a:t>
            </a:r>
          </a:p>
          <a:p>
            <a:pPr lvl="1"/>
            <a:r>
              <a:rPr lang="en-IN" sz="2800" dirty="0">
                <a:latin typeface="Times New Roman" panose="02020603050405020304" pitchFamily="18" charset="0"/>
                <a:cs typeface="Times New Roman" panose="02020603050405020304" pitchFamily="18" charset="0"/>
              </a:rPr>
              <a:t>Bagging</a:t>
            </a:r>
          </a:p>
          <a:p>
            <a:pPr lvl="1"/>
            <a:r>
              <a:rPr lang="en-IN" sz="2800" dirty="0">
                <a:latin typeface="Times New Roman" panose="02020603050405020304" pitchFamily="18" charset="0"/>
                <a:cs typeface="Times New Roman" panose="02020603050405020304" pitchFamily="18" charset="0"/>
              </a:rPr>
              <a:t>Support Vector Machine</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060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179B-AEB5-4949-BA51-4C801F441381}"/>
              </a:ext>
            </a:extLst>
          </p:cNvPr>
          <p:cNvSpPr>
            <a:spLocks noGrp="1"/>
          </p:cNvSpPr>
          <p:nvPr>
            <p:ph type="title"/>
          </p:nvPr>
        </p:nvSpPr>
        <p:spPr>
          <a:xfrm>
            <a:off x="1672045" y="139209"/>
            <a:ext cx="8255726" cy="1807156"/>
          </a:xfrm>
        </p:spPr>
        <p:txBody>
          <a:bodyPr>
            <a:noAutofit/>
          </a:bodyPr>
          <a:lstStyle/>
          <a:p>
            <a:pPr algn="ctr"/>
            <a:r>
              <a:rPr lang="en-IN" sz="4000" b="1" dirty="0" smtClean="0">
                <a:latin typeface="Times New Roman" panose="02020603050405020304" pitchFamily="18" charset="0"/>
                <a:cs typeface="Times New Roman" panose="02020603050405020304" pitchFamily="18" charset="0"/>
              </a:rPr>
              <a:t>BEFORE TRAINING OR TEST THE DATASET STEPS WE PERFORM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A58DA9-CE29-4BCB-B3C4-A0E90E2752EA}"/>
              </a:ext>
            </a:extLst>
          </p:cNvPr>
          <p:cNvSpPr>
            <a:spLocks noGrp="1"/>
          </p:cNvSpPr>
          <p:nvPr>
            <p:ph idx="1"/>
          </p:nvPr>
        </p:nvSpPr>
        <p:spPr>
          <a:xfrm>
            <a:off x="1489165" y="3306953"/>
            <a:ext cx="9366069" cy="2701962"/>
          </a:xfrm>
        </p:spPr>
        <p:txBody>
          <a:bodyPr>
            <a:normAutofit/>
          </a:bodyPr>
          <a:lstStyle/>
          <a:p>
            <a:pPr algn="just"/>
            <a:r>
              <a:rPr lang="en-IN" sz="2400" dirty="0">
                <a:latin typeface="Times New Roman" panose="02020603050405020304" pitchFamily="18" charset="0"/>
                <a:cs typeface="Times New Roman" panose="02020603050405020304" pitchFamily="18" charset="0"/>
              </a:rPr>
              <a:t>Used Power Transformer with yeo-johnson method to remove skewness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Standardized the data using StandardScalar().</a:t>
            </a:r>
          </a:p>
          <a:p>
            <a:pPr algn="just"/>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255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DA43-CB89-4B07-A95A-91427BBE6818}"/>
              </a:ext>
            </a:extLst>
          </p:cNvPr>
          <p:cNvSpPr>
            <a:spLocks noGrp="1"/>
          </p:cNvSpPr>
          <p:nvPr>
            <p:ph type="title"/>
          </p:nvPr>
        </p:nvSpPr>
        <p:spPr>
          <a:xfrm>
            <a:off x="104502" y="152272"/>
            <a:ext cx="8059783" cy="853568"/>
          </a:xfrm>
        </p:spPr>
        <p:txBody>
          <a:bodyPr>
            <a:normAutofit/>
          </a:bodyPr>
          <a:lstStyle/>
          <a:p>
            <a:pPr algn="r"/>
            <a:r>
              <a:rPr lang="en-IN" b="1" dirty="0" smtClean="0">
                <a:latin typeface="Times New Roman" panose="02020603050405020304" pitchFamily="18" charset="0"/>
                <a:cs typeface="Times New Roman" panose="02020603050405020304" pitchFamily="18" charset="0"/>
              </a:rPr>
              <a:t>ACCURACY OF EACH MODEL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B2D0A1-CFCC-4409-BD49-3DCD588A2180}"/>
              </a:ext>
            </a:extLst>
          </p:cNvPr>
          <p:cNvSpPr>
            <a:spLocks noGrp="1"/>
          </p:cNvSpPr>
          <p:nvPr>
            <p:ph idx="1"/>
          </p:nvPr>
        </p:nvSpPr>
        <p:spPr>
          <a:xfrm>
            <a:off x="682285" y="1412839"/>
            <a:ext cx="9477602" cy="5249219"/>
          </a:xfrm>
        </p:spPr>
        <p:txBody>
          <a:bodyPr>
            <a:noAutofit/>
          </a:bodyPr>
          <a:lstStyle/>
          <a:p>
            <a:pPr lvl="1" algn="just"/>
            <a:r>
              <a:rPr lang="en-US" sz="2000" dirty="0">
                <a:latin typeface="Times New Roman" panose="02020603050405020304" pitchFamily="18" charset="0"/>
                <a:cs typeface="Times New Roman" panose="02020603050405020304" pitchFamily="18" charset="0"/>
              </a:rPr>
              <a:t>The highest accuracy is </a:t>
            </a:r>
            <a:r>
              <a:rPr lang="en-US" sz="2000" b="1" dirty="0">
                <a:latin typeface="Times New Roman" panose="02020603050405020304" pitchFamily="18" charset="0"/>
                <a:cs typeface="Times New Roman" panose="02020603050405020304" pitchFamily="18" charset="0"/>
              </a:rPr>
              <a:t>742.4% </a:t>
            </a:r>
            <a:r>
              <a:rPr lang="en-US" sz="2000" dirty="0">
                <a:latin typeface="Times New Roman" panose="02020603050405020304" pitchFamily="18" charset="0"/>
                <a:cs typeface="Times New Roman" panose="02020603050405020304" pitchFamily="18" charset="0"/>
              </a:rPr>
              <a:t>of model </a:t>
            </a:r>
            <a:r>
              <a:rPr lang="en-US" sz="2000" b="1" dirty="0">
                <a:latin typeface="Times New Roman" panose="02020603050405020304" pitchFamily="18" charset="0"/>
                <a:cs typeface="Times New Roman" panose="02020603050405020304" pitchFamily="18" charset="0"/>
              </a:rPr>
              <a:t>Logistic Regression </a:t>
            </a:r>
            <a:r>
              <a:rPr lang="en-US" sz="2000" dirty="0">
                <a:latin typeface="Times New Roman" panose="02020603050405020304" pitchFamily="18" charset="0"/>
                <a:cs typeface="Times New Roman" panose="02020603050405020304" pitchFamily="18" charset="0"/>
              </a:rPr>
              <a:t>at </a:t>
            </a:r>
            <a:r>
              <a:rPr lang="en-US" sz="2000" b="1" dirty="0">
                <a:latin typeface="Times New Roman" panose="02020603050405020304" pitchFamily="18" charset="0"/>
                <a:cs typeface="Times New Roman" panose="02020603050405020304" pitchFamily="18" charset="0"/>
              </a:rPr>
              <a:t>random state 176</a:t>
            </a:r>
            <a:r>
              <a:rPr lang="en-US" sz="2000" dirty="0">
                <a:latin typeface="Times New Roman" panose="02020603050405020304" pitchFamily="18" charset="0"/>
                <a:cs typeface="Times New Roman" panose="02020603050405020304" pitchFamily="18" charset="0"/>
              </a:rPr>
              <a:t>.</a:t>
            </a:r>
          </a:p>
          <a:p>
            <a:pPr lvl="1" algn="just"/>
            <a:endParaRPr lang="en-US" sz="2000" dirty="0">
              <a:latin typeface="Times New Roman" panose="02020603050405020304" pitchFamily="18" charset="0"/>
              <a:cs typeface="Times New Roman" panose="02020603050405020304" pitchFamily="18" charset="0"/>
            </a:endParaRPr>
          </a:p>
          <a:p>
            <a:pPr lvl="1"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highest accuracy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91.6%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of model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Decision Tree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random state 176.</a:t>
            </a:r>
          </a:p>
          <a:p>
            <a:pPr lvl="1" algn="just"/>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highest accuracy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94.17%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of model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Random Forest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random state 176.</a:t>
            </a:r>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highest accuracy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54.89%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of model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AdaBoost at random state 166.</a:t>
            </a:r>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highest accuracy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92.79%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of model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Bagging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random state 176.</a:t>
            </a:r>
          </a:p>
          <a:p>
            <a:pPr lvl="1" algn="just"/>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r>
              <a:rPr lang="en-IN" sz="2000" dirty="0">
                <a:latin typeface="Times New Roman" panose="02020603050405020304" pitchFamily="18" charset="0"/>
                <a:ea typeface="Calibri" panose="020F0502020204030204" pitchFamily="34" charset="0"/>
                <a:cs typeface="Times New Roman" panose="02020603050405020304" pitchFamily="18" charset="0"/>
              </a:rPr>
              <a:t>The highest accuracy is  </a:t>
            </a:r>
            <a:r>
              <a:rPr lang="en-IN" sz="2000" b="1" dirty="0">
                <a:latin typeface="Times New Roman" panose="02020603050405020304" pitchFamily="18" charset="0"/>
                <a:ea typeface="Calibri" panose="020F0502020204030204" pitchFamily="34" charset="0"/>
                <a:cs typeface="Times New Roman" panose="02020603050405020304" pitchFamily="18" charset="0"/>
              </a:rPr>
              <a:t>57.33% </a:t>
            </a:r>
            <a:r>
              <a:rPr lang="en-IN" sz="2000" dirty="0">
                <a:latin typeface="Times New Roman" panose="02020603050405020304" pitchFamily="18" charset="0"/>
                <a:ea typeface="Calibri" panose="020F0502020204030204" pitchFamily="34" charset="0"/>
                <a:cs typeface="Times New Roman" panose="02020603050405020304" pitchFamily="18" charset="0"/>
              </a:rPr>
              <a:t>of the model </a:t>
            </a:r>
            <a:r>
              <a:rPr lang="en-IN" sz="2000" b="1" dirty="0">
                <a:latin typeface="Times New Roman" panose="02020603050405020304" pitchFamily="18" charset="0"/>
                <a:ea typeface="Calibri" panose="020F0502020204030204" pitchFamily="34" charset="0"/>
                <a:cs typeface="Times New Roman" panose="02020603050405020304" pitchFamily="18" charset="0"/>
              </a:rPr>
              <a:t>SVM </a:t>
            </a:r>
            <a:r>
              <a:rPr lang="en-IN" sz="2000" dirty="0">
                <a:latin typeface="Times New Roman" panose="02020603050405020304" pitchFamily="18" charset="0"/>
                <a:ea typeface="Calibri" panose="020F0502020204030204" pitchFamily="34" charset="0"/>
                <a:cs typeface="Times New Roman" panose="02020603050405020304" pitchFamily="18" charset="0"/>
              </a:rPr>
              <a:t>at</a:t>
            </a:r>
            <a:r>
              <a:rPr lang="en-IN" sz="2000" b="1" dirty="0">
                <a:latin typeface="Times New Roman" panose="02020603050405020304" pitchFamily="18" charset="0"/>
                <a:ea typeface="Calibri" panose="020F0502020204030204" pitchFamily="34" charset="0"/>
                <a:cs typeface="Times New Roman" panose="02020603050405020304" pitchFamily="18" charset="0"/>
              </a:rPr>
              <a:t> random state 176.</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323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139E-F819-4EA2-8938-2EF09C36BD11}"/>
              </a:ext>
            </a:extLst>
          </p:cNvPr>
          <p:cNvSpPr>
            <a:spLocks noGrp="1"/>
          </p:cNvSpPr>
          <p:nvPr>
            <p:ph type="title"/>
          </p:nvPr>
        </p:nvSpPr>
        <p:spPr>
          <a:xfrm>
            <a:off x="646110" y="452718"/>
            <a:ext cx="9020403" cy="775191"/>
          </a:xfrm>
        </p:spPr>
        <p:txBody>
          <a:bodyPr/>
          <a:lstStyle/>
          <a:p>
            <a:r>
              <a:rPr lang="en-IN" sz="4000" b="1" dirty="0" smtClean="0">
                <a:latin typeface="Times New Roman" panose="02020603050405020304" pitchFamily="18" charset="0"/>
                <a:cs typeface="Times New Roman" panose="02020603050405020304" pitchFamily="18" charset="0"/>
              </a:rPr>
              <a:t>BEST CV SCORE OF EACH MODEL</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B6D857-B4CA-4C40-ABB7-6EB875FDB634}"/>
              </a:ext>
            </a:extLst>
          </p:cNvPr>
          <p:cNvSpPr>
            <a:spLocks noGrp="1"/>
          </p:cNvSpPr>
          <p:nvPr>
            <p:ph idx="1"/>
          </p:nvPr>
        </p:nvSpPr>
        <p:spPr>
          <a:xfrm>
            <a:off x="1691141" y="1661032"/>
            <a:ext cx="9843362" cy="4400133"/>
          </a:xfrm>
        </p:spPr>
        <p:txBody>
          <a:bodyPr>
            <a:noAutofit/>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Mean CV Score of model Logistic Regression:: </a:t>
            </a:r>
            <a:r>
              <a:rPr lang="en-US" sz="1800" b="1" dirty="0">
                <a:latin typeface="Times New Roman" panose="02020603050405020304" pitchFamily="18" charset="0"/>
                <a:ea typeface="Calibri" panose="020F0502020204030204" pitchFamily="34" charset="0"/>
                <a:cs typeface="Times New Roman" panose="02020603050405020304" pitchFamily="18" charset="0"/>
              </a:rPr>
              <a:t>33.25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k-fold::3 </a:t>
            </a:r>
          </a:p>
          <a:p>
            <a:pPr algn="just"/>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Mean CV Score of model Decision Tree ::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82.24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k-fold::5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Mean CV Score of model Random </a:t>
            </a:r>
            <a:r>
              <a:rPr lang="en-US" sz="1800" dirty="0">
                <a:latin typeface="Times New Roman" panose="02020603050405020304" pitchFamily="18" charset="0"/>
                <a:ea typeface="Calibri" panose="020F0502020204030204" pitchFamily="34" charset="0"/>
                <a:cs typeface="Times New Roman" panose="02020603050405020304" pitchFamily="18" charset="0"/>
              </a:rPr>
              <a:t>Forest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latin typeface="Times New Roman" panose="02020603050405020304" pitchFamily="18" charset="0"/>
                <a:ea typeface="Calibri" panose="020F0502020204030204" pitchFamily="34" charset="0"/>
                <a:cs typeface="Times New Roman" panose="02020603050405020304" pitchFamily="18" charset="0"/>
              </a:rPr>
              <a:t>88.89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k-fold::5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Mean CV Score of model AdaBoost :: </a:t>
            </a:r>
            <a:r>
              <a:rPr lang="en-US" sz="1800" b="1" dirty="0">
                <a:latin typeface="Times New Roman" panose="02020603050405020304" pitchFamily="18" charset="0"/>
                <a:ea typeface="Calibri" panose="020F0502020204030204" pitchFamily="34" charset="0"/>
                <a:cs typeface="Times New Roman" panose="02020603050405020304" pitchFamily="18" charset="0"/>
              </a:rPr>
              <a:t>41.7</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4at k-fold::3 </a:t>
            </a: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Mean CV Score of model Bagging ::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87.75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k-fold::5 </a:t>
            </a:r>
          </a:p>
          <a:p>
            <a:pPr algn="just"/>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Mean CV Score of model SVM :: </a:t>
            </a:r>
            <a:r>
              <a:rPr lang="en-US" sz="1800" b="1" dirty="0">
                <a:latin typeface="Times New Roman" panose="02020603050405020304" pitchFamily="18" charset="0"/>
                <a:ea typeface="Calibri" panose="020F0502020204030204" pitchFamily="34" charset="0"/>
                <a:cs typeface="Times New Roman" panose="02020603050405020304" pitchFamily="18" charset="0"/>
              </a:rPr>
              <a:t>51.0</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k-fold::5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36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B568-F49B-4B1A-9407-E81C2C2C5B55}"/>
              </a:ext>
            </a:extLst>
          </p:cNvPr>
          <p:cNvSpPr>
            <a:spLocks noGrp="1"/>
          </p:cNvSpPr>
          <p:nvPr>
            <p:ph type="title"/>
          </p:nvPr>
        </p:nvSpPr>
        <p:spPr>
          <a:xfrm>
            <a:off x="215037" y="126146"/>
            <a:ext cx="9072655" cy="762694"/>
          </a:xfrm>
        </p:spPr>
        <p:txBody>
          <a:bodyPr/>
          <a:lstStyle/>
          <a:p>
            <a:r>
              <a:rPr lang="en-I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FINALIZED MODEL SELECTION</a:t>
            </a: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3F89CD-3B68-4851-81CE-A5D506F5A454}"/>
              </a:ext>
            </a:extLst>
          </p:cNvPr>
          <p:cNvSpPr>
            <a:spLocks noGrp="1"/>
          </p:cNvSpPr>
          <p:nvPr>
            <p:ph idx="1"/>
          </p:nvPr>
        </p:nvSpPr>
        <p:spPr>
          <a:xfrm>
            <a:off x="215037" y="1125455"/>
            <a:ext cx="11437032" cy="5366785"/>
          </a:xfrm>
        </p:spPr>
        <p:txBody>
          <a:bodyPr>
            <a:noAutofit/>
          </a:bodyPr>
          <a:lstStyle/>
          <a:p>
            <a:pPr marL="0" indent="0" algn="just">
              <a:buNone/>
            </a:pPr>
            <a:r>
              <a:rPr lang="en-IN" sz="2400" b="1" dirty="0" smtClean="0">
                <a:latin typeface="Times New Roman" panose="02020603050405020304" pitchFamily="18" charset="0"/>
                <a:cs typeface="Times New Roman" panose="02020603050405020304" pitchFamily="18" charset="0"/>
              </a:rPr>
              <a:t>Least </a:t>
            </a:r>
            <a:r>
              <a:rPr lang="en-IN" sz="2400" b="1" dirty="0">
                <a:latin typeface="Times New Roman" panose="02020603050405020304" pitchFamily="18" charset="0"/>
                <a:cs typeface="Times New Roman" panose="02020603050405020304" pitchFamily="18" charset="0"/>
              </a:rPr>
              <a:t>Difference between CV Score and R2 score of each model</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H</a:t>
            </a:r>
            <a:r>
              <a:rPr lang="en-US" sz="1800" b="0" i="0" dirty="0">
                <a:effectLst/>
                <a:latin typeface="Times New Roman" panose="02020603050405020304" pitchFamily="18" charset="0"/>
                <a:cs typeface="Times New Roman" panose="02020603050405020304" pitchFamily="18" charset="0"/>
              </a:rPr>
              <a:t>ere for model RandomForestRegressor we get the least value i.e. the difference between the accuracy and cv Score of this model is 5.28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5BDA09-3D7B-4472-A64B-E74D7449D18E}"/>
              </a:ext>
            </a:extLst>
          </p:cNvPr>
          <p:cNvPicPr>
            <a:picLocks noChangeAspect="1"/>
          </p:cNvPicPr>
          <p:nvPr/>
        </p:nvPicPr>
        <p:blipFill>
          <a:blip r:embed="rId2"/>
          <a:stretch>
            <a:fillRect/>
          </a:stretch>
        </p:blipFill>
        <p:spPr>
          <a:xfrm>
            <a:off x="1581840" y="2098291"/>
            <a:ext cx="7026583" cy="2428335"/>
          </a:xfrm>
          <a:prstGeom prst="rect">
            <a:avLst/>
          </a:prstGeom>
        </p:spPr>
      </p:pic>
    </p:spTree>
    <p:extLst>
      <p:ext uri="{BB962C8B-B14F-4D97-AF65-F5344CB8AC3E}">
        <p14:creationId xmlns:p14="http://schemas.microsoft.com/office/powerpoint/2010/main" val="2666925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3B96-BCC3-48A5-87FC-A2757EB3F89B}"/>
              </a:ext>
            </a:extLst>
          </p:cNvPr>
          <p:cNvSpPr>
            <a:spLocks noGrp="1"/>
          </p:cNvSpPr>
          <p:nvPr>
            <p:ph type="title"/>
          </p:nvPr>
        </p:nvSpPr>
        <p:spPr>
          <a:xfrm>
            <a:off x="763525" y="204523"/>
            <a:ext cx="9404723" cy="1400530"/>
          </a:xfrm>
        </p:spPr>
        <p:txBody>
          <a:bodyPr>
            <a:normAutofit fontScale="90000"/>
          </a:bodyPr>
          <a:lstStyle/>
          <a:p>
            <a:pPr algn="ctr"/>
            <a:r>
              <a:rPr lang="en-IN" sz="4000" b="1" dirty="0" smtClean="0">
                <a:latin typeface="Times New Roman" panose="02020603050405020304" pitchFamily="18" charset="0"/>
                <a:cs typeface="Times New Roman" panose="02020603050405020304" pitchFamily="18" charset="0"/>
              </a:rPr>
              <a:t>PLOT REGRESSION PLOT BETWEEN ACTUAL DATA AND PREDICTED VALUES</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420903F-D571-4798-BB1D-F2537C3892DB}"/>
              </a:ext>
            </a:extLst>
          </p:cNvPr>
          <p:cNvPicPr>
            <a:picLocks noGrp="1" noChangeAspect="1"/>
          </p:cNvPicPr>
          <p:nvPr>
            <p:ph idx="1"/>
          </p:nvPr>
        </p:nvPicPr>
        <p:blipFill>
          <a:blip r:embed="rId2"/>
          <a:stretch>
            <a:fillRect/>
          </a:stretch>
        </p:blipFill>
        <p:spPr>
          <a:xfrm>
            <a:off x="763525" y="2011679"/>
            <a:ext cx="10196214" cy="3592285"/>
          </a:xfrm>
        </p:spPr>
      </p:pic>
      <p:sp>
        <p:nvSpPr>
          <p:cNvPr id="6" name="TextBox 5">
            <a:extLst>
              <a:ext uri="{FF2B5EF4-FFF2-40B4-BE49-F238E27FC236}">
                <a16:creationId xmlns:a16="http://schemas.microsoft.com/office/drawing/2014/main" id="{EC941C4F-A2CC-41F7-90B0-254705B786FC}"/>
              </a:ext>
            </a:extLst>
          </p:cNvPr>
          <p:cNvSpPr txBox="1"/>
          <p:nvPr/>
        </p:nvSpPr>
        <p:spPr>
          <a:xfrm>
            <a:off x="2484714" y="5829202"/>
            <a:ext cx="9707286" cy="461665"/>
          </a:xfrm>
          <a:prstGeom prst="rect">
            <a:avLst/>
          </a:prstGeom>
          <a:noFill/>
        </p:spPr>
        <p:txBody>
          <a:bodyPr wrap="square" rtlCol="0">
            <a:spAutoFit/>
          </a:bodyPr>
          <a:lstStyle/>
          <a:p>
            <a:pPr marL="342900" indent="-342900">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Here Data points are close to best fit line means residual is less.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724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11E9-8129-4A0C-A775-14580FB1CF2E}"/>
              </a:ext>
            </a:extLst>
          </p:cNvPr>
          <p:cNvSpPr>
            <a:spLocks noGrp="1"/>
          </p:cNvSpPr>
          <p:nvPr>
            <p:ph type="title"/>
          </p:nvPr>
        </p:nvSpPr>
        <p:spPr>
          <a:xfrm>
            <a:off x="1713411" y="2111035"/>
            <a:ext cx="8645434" cy="2683033"/>
          </a:xfrm>
        </p:spPr>
        <p:txBody>
          <a:bodyPr>
            <a:noAutofit/>
          </a:bodyPr>
          <a:lstStyle/>
          <a:p>
            <a:pPr algn="ctr"/>
            <a:r>
              <a:rPr lang="en-IN" sz="4400" dirty="0">
                <a:latin typeface="Georgia" panose="02040502050405020303" pitchFamily="18" charset="0"/>
              </a:rPr>
              <a:t>Problem Description </a:t>
            </a:r>
            <a:br>
              <a:rPr lang="en-IN" sz="4400" dirty="0">
                <a:latin typeface="Georgia" panose="02040502050405020303" pitchFamily="18" charset="0"/>
              </a:rPr>
            </a:br>
            <a:r>
              <a:rPr lang="en-IN" sz="4400" dirty="0">
                <a:latin typeface="Georgia" panose="02040502050405020303" pitchFamily="18" charset="0"/>
              </a:rPr>
              <a:t>&amp; </a:t>
            </a:r>
            <a:br>
              <a:rPr lang="en-IN" sz="4400" dirty="0">
                <a:latin typeface="Georgia" panose="02040502050405020303" pitchFamily="18" charset="0"/>
              </a:rPr>
            </a:br>
            <a:r>
              <a:rPr lang="en-IN" sz="4400" dirty="0">
                <a:latin typeface="Georgia" panose="02040502050405020303" pitchFamily="18" charset="0"/>
              </a:rPr>
              <a:t>Understanding of Data</a:t>
            </a:r>
            <a:endParaRPr lang="en-IN" sz="4400" dirty="0"/>
          </a:p>
        </p:txBody>
      </p:sp>
    </p:spTree>
    <p:extLst>
      <p:ext uri="{BB962C8B-B14F-4D97-AF65-F5344CB8AC3E}">
        <p14:creationId xmlns:p14="http://schemas.microsoft.com/office/powerpoint/2010/main" val="90278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2FA0-5B92-481D-87AC-DFF4DB0631FA}"/>
              </a:ext>
            </a:extLst>
          </p:cNvPr>
          <p:cNvSpPr>
            <a:spLocks noGrp="1"/>
          </p:cNvSpPr>
          <p:nvPr>
            <p:ph type="title"/>
          </p:nvPr>
        </p:nvSpPr>
        <p:spPr>
          <a:xfrm>
            <a:off x="267289" y="295964"/>
            <a:ext cx="5349740" cy="788253"/>
          </a:xfrm>
        </p:spPr>
        <p:txBody>
          <a:bodyPr>
            <a:normAutofit/>
          </a:bodyPr>
          <a:lstStyle/>
          <a:p>
            <a:r>
              <a:rPr lang="en-IN" b="1" dirty="0" smtClean="0">
                <a:latin typeface="Times New Roman" panose="02020603050405020304" pitchFamily="18" charset="0"/>
                <a:cs typeface="Times New Roman" panose="02020603050405020304" pitchFamily="18" charset="0"/>
              </a:rPr>
              <a:t>REGULARIZATION</a:t>
            </a:r>
            <a:endParaRPr lang="en-IN" b="1"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DE60ED9D-3BCD-4CEF-BF56-C4968687B4BE}"/>
              </a:ext>
            </a:extLst>
          </p:cNvPr>
          <p:cNvPicPr>
            <a:picLocks noGrp="1" noChangeAspect="1"/>
          </p:cNvPicPr>
          <p:nvPr>
            <p:ph idx="1"/>
          </p:nvPr>
        </p:nvPicPr>
        <p:blipFill>
          <a:blip r:embed="rId2"/>
          <a:stretch>
            <a:fillRect/>
          </a:stretch>
        </p:blipFill>
        <p:spPr>
          <a:xfrm>
            <a:off x="638892" y="1084217"/>
            <a:ext cx="9079873" cy="4286773"/>
          </a:xfrm>
        </p:spPr>
      </p:pic>
      <p:sp>
        <p:nvSpPr>
          <p:cNvPr id="11" name="TextBox 10">
            <a:extLst>
              <a:ext uri="{FF2B5EF4-FFF2-40B4-BE49-F238E27FC236}">
                <a16:creationId xmlns:a16="http://schemas.microsoft.com/office/drawing/2014/main" id="{817F69CB-9F36-4B77-ACB0-8D09C3B74843}"/>
              </a:ext>
            </a:extLst>
          </p:cNvPr>
          <p:cNvSpPr txBox="1"/>
          <p:nvPr/>
        </p:nvSpPr>
        <p:spPr>
          <a:xfrm>
            <a:off x="267289" y="5763491"/>
            <a:ext cx="11632974" cy="830997"/>
          </a:xfrm>
          <a:prstGeom prst="rect">
            <a:avLst/>
          </a:prstGeom>
          <a:noFill/>
        </p:spPr>
        <p:txBody>
          <a:bodyPr wrap="square" rtlCol="0">
            <a:spAutoFit/>
          </a:bodyPr>
          <a:lstStyle/>
          <a:p>
            <a:pPr marL="342900" indent="-342900">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Here we can see that our model is not overfitted or underfitted as the r2 score Lasso model is 42.42 while the random forest r2-score is 94.17.</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456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7713-7D3F-4528-BBC4-756FBA3B3ABB}"/>
              </a:ext>
            </a:extLst>
          </p:cNvPr>
          <p:cNvSpPr>
            <a:spLocks noGrp="1"/>
          </p:cNvSpPr>
          <p:nvPr>
            <p:ph type="title"/>
          </p:nvPr>
        </p:nvSpPr>
        <p:spPr>
          <a:xfrm>
            <a:off x="306478" y="157455"/>
            <a:ext cx="7936186" cy="840505"/>
          </a:xfrm>
        </p:spPr>
        <p:txBody>
          <a:bodyPr>
            <a:normAutofit/>
          </a:bodyPr>
          <a:lstStyle/>
          <a:p>
            <a:r>
              <a:rPr lang="en-IN" b="1" dirty="0" smtClean="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042250C-11F4-4173-840D-8A33D69FA251}"/>
              </a:ext>
            </a:extLst>
          </p:cNvPr>
          <p:cNvPicPr>
            <a:picLocks noGrp="1" noChangeAspect="1"/>
          </p:cNvPicPr>
          <p:nvPr>
            <p:ph idx="1"/>
          </p:nvPr>
        </p:nvPicPr>
        <p:blipFill>
          <a:blip r:embed="rId2"/>
          <a:stretch>
            <a:fillRect/>
          </a:stretch>
        </p:blipFill>
        <p:spPr>
          <a:xfrm>
            <a:off x="838200" y="1690688"/>
            <a:ext cx="9871364" cy="2839748"/>
          </a:xfrm>
        </p:spPr>
      </p:pic>
      <p:sp>
        <p:nvSpPr>
          <p:cNvPr id="6" name="TextBox 5">
            <a:extLst>
              <a:ext uri="{FF2B5EF4-FFF2-40B4-BE49-F238E27FC236}">
                <a16:creationId xmlns:a16="http://schemas.microsoft.com/office/drawing/2014/main" id="{CF6A5517-293D-4108-B8B2-89661592B19F}"/>
              </a:ext>
            </a:extLst>
          </p:cNvPr>
          <p:cNvSpPr txBox="1"/>
          <p:nvPr/>
        </p:nvSpPr>
        <p:spPr>
          <a:xfrm>
            <a:off x="1834738" y="5092535"/>
            <a:ext cx="10357262" cy="120032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Showing best parameters and accuracy, Confusion Matrix and Classification Report after Hyper tuning the Model.</a:t>
            </a:r>
          </a:p>
          <a:p>
            <a:pPr marL="342900" indent="-342900">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324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21E5-388D-463F-A177-9AA560809D7A}"/>
              </a:ext>
            </a:extLst>
          </p:cNvPr>
          <p:cNvSpPr>
            <a:spLocks noGrp="1"/>
          </p:cNvSpPr>
          <p:nvPr>
            <p:ph type="title"/>
          </p:nvPr>
        </p:nvSpPr>
        <p:spPr>
          <a:xfrm rot="20145763">
            <a:off x="838200" y="2766218"/>
            <a:ext cx="10515600" cy="1325563"/>
          </a:xfrm>
        </p:spPr>
        <p:txBody>
          <a:bodyPr/>
          <a:lstStyle/>
          <a:p>
            <a:pPr algn="ctr"/>
            <a:r>
              <a:rPr lang="en-IN" sz="6000" b="1" dirty="0">
                <a:effectLst>
                  <a:outerShdw blurRad="38100" dist="38100" dir="2700000" algn="tl">
                    <a:srgbClr val="000000">
                      <a:alpha val="43137"/>
                    </a:srgbClr>
                  </a:outerShdw>
                </a:effectLst>
                <a:latin typeface="Algerian" panose="04020705040A02060702" pitchFamily="82" charset="0"/>
              </a:rPr>
              <a:t>THANK YOU!!</a:t>
            </a:r>
            <a:endParaRPr lang="en-IN"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4739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3E9D-8787-4301-A304-0FAE04BC12E8}"/>
              </a:ext>
            </a:extLst>
          </p:cNvPr>
          <p:cNvSpPr>
            <a:spLocks noGrp="1"/>
          </p:cNvSpPr>
          <p:nvPr>
            <p:ph type="title"/>
          </p:nvPr>
        </p:nvSpPr>
        <p:spPr>
          <a:xfrm>
            <a:off x="646111" y="452718"/>
            <a:ext cx="6107385" cy="683751"/>
          </a:xfrm>
        </p:spPr>
        <p:txBody>
          <a:bodyPr/>
          <a:lstStyle/>
          <a:p>
            <a:r>
              <a:rPr lang="en-IN" sz="3600" b="1" dirty="0" smtClean="0">
                <a:latin typeface="Times New Roman" panose="02020603050405020304" pitchFamily="18" charset="0"/>
                <a:cs typeface="Times New Roman" panose="02020603050405020304" pitchFamily="18" charset="0"/>
              </a:rPr>
              <a:t>PROBLEM DESCRITION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44BDE9-C179-416A-BA37-A79F77DE62FE}"/>
              </a:ext>
            </a:extLst>
          </p:cNvPr>
          <p:cNvSpPr>
            <a:spLocks noGrp="1"/>
          </p:cNvSpPr>
          <p:nvPr>
            <p:ph idx="1"/>
          </p:nvPr>
        </p:nvSpPr>
        <p:spPr>
          <a:xfrm>
            <a:off x="0" y="2052918"/>
            <a:ext cx="12083143" cy="4195481"/>
          </a:xfrm>
        </p:spPr>
        <p:txBody>
          <a:bodyPr>
            <a:normAutofit/>
          </a:bodyPr>
          <a:lstStyle/>
          <a:p>
            <a:pPr algn="just"/>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a:t>
            </a:r>
            <a:endParaRPr lang="en-US" dirty="0" smtClean="0"/>
          </a:p>
          <a:p>
            <a:pPr algn="just"/>
            <a:r>
              <a:rPr lang="en-US" dirty="0" smtClean="0"/>
              <a:t>We </a:t>
            </a:r>
            <a:r>
              <a:rPr lang="en-US" dirty="0"/>
              <a:t>have to make car price valuation model. This project contains two </a:t>
            </a:r>
            <a:r>
              <a:rPr lang="en-US" dirty="0" smtClean="0"/>
              <a:t>phase : -</a:t>
            </a:r>
            <a:endParaRPr lang="en-US" dirty="0"/>
          </a:p>
          <a:p>
            <a:pPr lvl="1"/>
            <a:r>
              <a:rPr lang="en-US" dirty="0" smtClean="0"/>
              <a:t>Web </a:t>
            </a:r>
            <a:r>
              <a:rPr lang="en-US" dirty="0"/>
              <a:t>Scrapping from websites</a:t>
            </a:r>
          </a:p>
          <a:p>
            <a:pPr lvl="1"/>
            <a:r>
              <a:rPr lang="en-US" dirty="0"/>
              <a:t>Model Building</a:t>
            </a:r>
            <a:endParaRPr lang="en-IN" dirty="0"/>
          </a:p>
        </p:txBody>
      </p:sp>
    </p:spTree>
    <p:extLst>
      <p:ext uri="{BB962C8B-B14F-4D97-AF65-F5344CB8AC3E}">
        <p14:creationId xmlns:p14="http://schemas.microsoft.com/office/powerpoint/2010/main" val="2381619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BFDC-9638-4F27-AF0E-22C67385CF4B}"/>
              </a:ext>
            </a:extLst>
          </p:cNvPr>
          <p:cNvSpPr>
            <a:spLocks noGrp="1"/>
          </p:cNvSpPr>
          <p:nvPr>
            <p:ph type="title"/>
          </p:nvPr>
        </p:nvSpPr>
        <p:spPr>
          <a:xfrm>
            <a:off x="646111" y="452718"/>
            <a:ext cx="6146575" cy="892756"/>
          </a:xfrm>
        </p:spPr>
        <p:txBody>
          <a:bodyPr/>
          <a:lstStyle/>
          <a:p>
            <a:r>
              <a:rPr lang="en-IN" sz="4000" b="1" dirty="0" smtClean="0">
                <a:latin typeface="Times New Roman" panose="02020603050405020304" pitchFamily="18" charset="0"/>
                <a:cs typeface="Times New Roman" panose="02020603050405020304" pitchFamily="18" charset="0"/>
              </a:rPr>
              <a:t>COLUMN DISCRIPTION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E6F12E-993F-4DA1-8240-28A783A420D3}"/>
              </a:ext>
            </a:extLst>
          </p:cNvPr>
          <p:cNvSpPr>
            <a:spLocks noGrp="1"/>
          </p:cNvSpPr>
          <p:nvPr>
            <p:ph idx="1"/>
          </p:nvPr>
        </p:nvSpPr>
        <p:spPr/>
        <p:txBody>
          <a:bodyPr>
            <a:normAutofit lnSpcReduction="10000"/>
          </a:bodyPr>
          <a:lstStyle/>
          <a:p>
            <a:pPr algn="just"/>
            <a:r>
              <a:rPr lang="en-US" b="0" i="0" dirty="0" smtClean="0">
                <a:effectLst/>
                <a:latin typeface="Helvetica Neue"/>
              </a:rPr>
              <a:t>Brand:			 </a:t>
            </a:r>
            <a:r>
              <a:rPr lang="en-US" b="0" i="0" dirty="0">
                <a:effectLst/>
                <a:latin typeface="Helvetica Neue"/>
              </a:rPr>
              <a:t>Brand of Cars.</a:t>
            </a:r>
          </a:p>
          <a:p>
            <a:pPr algn="just"/>
            <a:r>
              <a:rPr lang="en-US" b="0" i="0" dirty="0" smtClean="0">
                <a:effectLst/>
                <a:latin typeface="Helvetica Neue"/>
              </a:rPr>
              <a:t>Model:			 </a:t>
            </a:r>
            <a:r>
              <a:rPr lang="en-US" b="0" i="0" dirty="0">
                <a:effectLst/>
                <a:latin typeface="Helvetica Neue"/>
              </a:rPr>
              <a:t>Model of the car.</a:t>
            </a:r>
          </a:p>
          <a:p>
            <a:pPr algn="just"/>
            <a:r>
              <a:rPr lang="en-US" b="0" i="0" dirty="0" smtClean="0">
                <a:effectLst/>
                <a:latin typeface="Helvetica Neue"/>
              </a:rPr>
              <a:t>Auto_Manual </a:t>
            </a:r>
            <a:r>
              <a:rPr lang="en-US" dirty="0" smtClean="0">
                <a:latin typeface="Helvetica Neue"/>
              </a:rPr>
              <a:t>:</a:t>
            </a:r>
            <a:r>
              <a:rPr lang="en-US" b="0" i="0" dirty="0" smtClean="0">
                <a:effectLst/>
                <a:latin typeface="Helvetica Neue"/>
              </a:rPr>
              <a:t> 	Car </a:t>
            </a:r>
            <a:r>
              <a:rPr lang="en-US" b="0" i="0" dirty="0">
                <a:effectLst/>
                <a:latin typeface="Helvetica Neue"/>
              </a:rPr>
              <a:t>is Automatic or manual.</a:t>
            </a:r>
          </a:p>
          <a:p>
            <a:pPr algn="just"/>
            <a:r>
              <a:rPr lang="en-US" b="0" i="0" dirty="0" smtClean="0">
                <a:effectLst/>
                <a:latin typeface="Helvetica Neue"/>
              </a:rPr>
              <a:t>Variant: 			Type </a:t>
            </a:r>
            <a:r>
              <a:rPr lang="en-US" b="0" i="0" dirty="0">
                <a:effectLst/>
                <a:latin typeface="Helvetica Neue"/>
              </a:rPr>
              <a:t>of car.</a:t>
            </a:r>
          </a:p>
          <a:p>
            <a:pPr algn="just"/>
            <a:r>
              <a:rPr lang="en-US" b="0" i="0" dirty="0" smtClean="0">
                <a:effectLst/>
                <a:latin typeface="Helvetica Neue"/>
              </a:rPr>
              <a:t>Mfg_year</a:t>
            </a:r>
            <a:r>
              <a:rPr lang="en-US" dirty="0">
                <a:latin typeface="Helvetica Neue"/>
              </a:rPr>
              <a:t> </a:t>
            </a:r>
            <a:r>
              <a:rPr lang="en-US" b="0" i="0" dirty="0" smtClean="0">
                <a:effectLst/>
                <a:latin typeface="Helvetica Neue"/>
              </a:rPr>
              <a:t>:		Manufacturing </a:t>
            </a:r>
            <a:r>
              <a:rPr lang="en-US" b="0" i="0" dirty="0">
                <a:effectLst/>
                <a:latin typeface="Helvetica Neue"/>
              </a:rPr>
              <a:t>year of Car.</a:t>
            </a:r>
          </a:p>
          <a:p>
            <a:pPr algn="just"/>
            <a:r>
              <a:rPr lang="en-US" b="0" i="0" dirty="0" smtClean="0">
                <a:effectLst/>
                <a:latin typeface="Helvetica Neue"/>
              </a:rPr>
              <a:t>Driven in_km : 	Car </a:t>
            </a:r>
            <a:r>
              <a:rPr lang="en-US" b="0" i="0" dirty="0">
                <a:effectLst/>
                <a:latin typeface="Helvetica Neue"/>
              </a:rPr>
              <a:t>derived in kilometers.</a:t>
            </a:r>
          </a:p>
          <a:p>
            <a:pPr algn="just"/>
            <a:r>
              <a:rPr lang="en-US" b="0" i="0" dirty="0" smtClean="0">
                <a:effectLst/>
                <a:latin typeface="Helvetica Neue"/>
              </a:rPr>
              <a:t>Fuel</a:t>
            </a:r>
            <a:r>
              <a:rPr lang="en-US" dirty="0">
                <a:latin typeface="Helvetica Neue"/>
              </a:rPr>
              <a:t> </a:t>
            </a:r>
            <a:r>
              <a:rPr lang="en-US" b="0" i="0" dirty="0" smtClean="0">
                <a:effectLst/>
                <a:latin typeface="Helvetica Neue"/>
              </a:rPr>
              <a:t>: 			which </a:t>
            </a:r>
            <a:r>
              <a:rPr lang="en-US" b="0" i="0" dirty="0">
                <a:effectLst/>
                <a:latin typeface="Helvetica Neue"/>
              </a:rPr>
              <a:t>type of fuel does the car used.</a:t>
            </a:r>
          </a:p>
          <a:p>
            <a:pPr algn="just"/>
            <a:r>
              <a:rPr lang="en-US" dirty="0" smtClean="0">
                <a:latin typeface="Helvetica Neue"/>
              </a:rPr>
              <a:t>N</a:t>
            </a:r>
            <a:r>
              <a:rPr lang="en-US" b="0" i="0" dirty="0" smtClean="0">
                <a:effectLst/>
                <a:latin typeface="Helvetica Neue"/>
              </a:rPr>
              <a:t>o_Of_Owner : 	No</a:t>
            </a:r>
            <a:r>
              <a:rPr lang="en-US" b="0" i="0" dirty="0">
                <a:effectLst/>
                <a:latin typeface="Helvetica Neue"/>
              </a:rPr>
              <a:t>. of owners of the car.</a:t>
            </a:r>
          </a:p>
          <a:p>
            <a:pPr algn="just"/>
            <a:r>
              <a:rPr lang="en-US" b="0" i="0" dirty="0" smtClean="0">
                <a:effectLst/>
                <a:latin typeface="Helvetica Neue"/>
              </a:rPr>
              <a:t>Location :		 </a:t>
            </a:r>
            <a:r>
              <a:rPr lang="en-US" b="0" i="0" dirty="0">
                <a:effectLst/>
                <a:latin typeface="Helvetica Neue"/>
              </a:rPr>
              <a:t>Location of the car from which city that car is used.</a:t>
            </a:r>
          </a:p>
          <a:p>
            <a:pPr algn="just"/>
            <a:r>
              <a:rPr lang="en-US" b="0" i="0" dirty="0" smtClean="0">
                <a:effectLst/>
                <a:latin typeface="Helvetica Neue"/>
              </a:rPr>
              <a:t>Price: 			Price </a:t>
            </a:r>
            <a:r>
              <a:rPr lang="en-US" b="0" i="0" dirty="0">
                <a:effectLst/>
                <a:latin typeface="Helvetica Neue"/>
              </a:rPr>
              <a:t>i.e., the target variable in lacs in Indian rupee..</a:t>
            </a:r>
          </a:p>
          <a:p>
            <a:pPr algn="just"/>
            <a:endParaRPr lang="en-IN" dirty="0"/>
          </a:p>
        </p:txBody>
      </p:sp>
    </p:spTree>
    <p:extLst>
      <p:ext uri="{BB962C8B-B14F-4D97-AF65-F5344CB8AC3E}">
        <p14:creationId xmlns:p14="http://schemas.microsoft.com/office/powerpoint/2010/main" val="2858088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AD29-B279-4FBB-8F0C-8A0214B73174}"/>
              </a:ext>
            </a:extLst>
          </p:cNvPr>
          <p:cNvSpPr>
            <a:spLocks noGrp="1"/>
          </p:cNvSpPr>
          <p:nvPr>
            <p:ph type="title"/>
          </p:nvPr>
        </p:nvSpPr>
        <p:spPr>
          <a:xfrm>
            <a:off x="430084" y="465780"/>
            <a:ext cx="4612180" cy="749065"/>
          </a:xfrm>
        </p:spPr>
        <p:txBody>
          <a:bodyPr/>
          <a:lstStyle/>
          <a:p>
            <a:r>
              <a:rPr lang="en-IN" sz="4000" b="1" dirty="0" smtClean="0">
                <a:latin typeface="Times New Roman" panose="02020603050405020304" pitchFamily="18" charset="0"/>
                <a:cs typeface="Times New Roman" panose="02020603050405020304" pitchFamily="18" charset="0"/>
              </a:rPr>
              <a:t>DATA SUMMERY: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81FCFF-3950-4A59-B32F-85B506E45089}"/>
              </a:ext>
            </a:extLst>
          </p:cNvPr>
          <p:cNvSpPr>
            <a:spLocks noGrp="1"/>
          </p:cNvSpPr>
          <p:nvPr>
            <p:ph idx="1"/>
          </p:nvPr>
        </p:nvSpPr>
        <p:spPr>
          <a:xfrm>
            <a:off x="1155563" y="2183547"/>
            <a:ext cx="10796951" cy="3080785"/>
          </a:xfrm>
        </p:spPr>
        <p:txBody>
          <a:bodyPr>
            <a:normAutofit/>
          </a:bodyPr>
          <a:lstStyle/>
          <a:p>
            <a:pPr algn="just"/>
            <a:r>
              <a:rPr lang="en-IN" dirty="0">
                <a:latin typeface="Times New Roman" panose="02020603050405020304" pitchFamily="18" charset="0"/>
                <a:cs typeface="Times New Roman" panose="02020603050405020304" pitchFamily="18" charset="0"/>
              </a:rPr>
              <a:t>Data has no null values</a:t>
            </a:r>
          </a:p>
          <a:p>
            <a:pPr algn="just"/>
            <a:r>
              <a:rPr lang="en-IN" dirty="0">
                <a:latin typeface="Times New Roman" panose="02020603050405020304" pitchFamily="18" charset="0"/>
                <a:cs typeface="Times New Roman" panose="02020603050405020304" pitchFamily="18" charset="0"/>
              </a:rPr>
              <a:t>Data has 5484 no. of records that we scrapped and 10 no. of variables.</a:t>
            </a:r>
          </a:p>
          <a:p>
            <a:pPr algn="just"/>
            <a:r>
              <a:rPr lang="en-IN" dirty="0">
                <a:latin typeface="Times New Roman" panose="02020603050405020304" pitchFamily="18" charset="0"/>
                <a:cs typeface="Times New Roman" panose="02020603050405020304" pitchFamily="18" charset="0"/>
              </a:rPr>
              <a:t>There were 6 object type variables, 3 integer type variable and the target variable is of float type.</a:t>
            </a:r>
          </a:p>
          <a:p>
            <a:pPr algn="just"/>
            <a:r>
              <a:rPr lang="en-IN" dirty="0">
                <a:latin typeface="Times New Roman" panose="02020603050405020304" pitchFamily="18" charset="0"/>
                <a:cs typeface="Times New Roman" panose="02020603050405020304" pitchFamily="18" charset="0"/>
              </a:rPr>
              <a:t>Replace values in Brand columns such as HYUNDAI &amp; RENAULT into Hyundai &amp; Renault.</a:t>
            </a:r>
          </a:p>
          <a:p>
            <a:pPr algn="just"/>
            <a:r>
              <a:rPr lang="en-IN" dirty="0">
                <a:latin typeface="Times New Roman" panose="02020603050405020304" pitchFamily="18" charset="0"/>
                <a:cs typeface="Times New Roman" panose="02020603050405020304" pitchFamily="18" charset="0"/>
              </a:rPr>
              <a:t>Removed such records whose value counts are less or that leads to underfitted for multiple columns.</a:t>
            </a:r>
          </a:p>
        </p:txBody>
      </p:sp>
    </p:spTree>
    <p:extLst>
      <p:ext uri="{BB962C8B-B14F-4D97-AF65-F5344CB8AC3E}">
        <p14:creationId xmlns:p14="http://schemas.microsoft.com/office/powerpoint/2010/main" val="2953213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7350-9ED1-40F3-BDB8-48D5F5AE786A}"/>
              </a:ext>
            </a:extLst>
          </p:cNvPr>
          <p:cNvSpPr>
            <a:spLocks noGrp="1"/>
          </p:cNvSpPr>
          <p:nvPr>
            <p:ph type="title"/>
          </p:nvPr>
        </p:nvSpPr>
        <p:spPr>
          <a:xfrm>
            <a:off x="3111137" y="1785540"/>
            <a:ext cx="7391400" cy="2329260"/>
          </a:xfrm>
        </p:spPr>
        <p:txBody>
          <a:bodyPr>
            <a:normAutofit/>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b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a:t>
            </a:r>
          </a:p>
        </p:txBody>
      </p:sp>
    </p:spTree>
    <p:extLst>
      <p:ext uri="{BB962C8B-B14F-4D97-AF65-F5344CB8AC3E}">
        <p14:creationId xmlns:p14="http://schemas.microsoft.com/office/powerpoint/2010/main" val="3909680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6DD9-0C13-4C47-908B-9DB0718B5898}"/>
              </a:ext>
            </a:extLst>
          </p:cNvPr>
          <p:cNvSpPr>
            <a:spLocks noGrp="1"/>
          </p:cNvSpPr>
          <p:nvPr>
            <p:ph type="title"/>
          </p:nvPr>
        </p:nvSpPr>
        <p:spPr>
          <a:xfrm>
            <a:off x="903514" y="200239"/>
            <a:ext cx="9794966" cy="873096"/>
          </a:xfrm>
        </p:spPr>
        <p:txBody>
          <a:bodyPr>
            <a:normAutofit fontScale="90000"/>
          </a:bodyPr>
          <a:lstStyle/>
          <a:p>
            <a:pPr algn="ctr"/>
            <a:r>
              <a:rPr lang="en-IN" sz="2800" b="1" u="sng" dirty="0" smtClean="0">
                <a:latin typeface="Times New Roman" panose="02020603050405020304" pitchFamily="18" charset="0"/>
                <a:cs typeface="Times New Roman" panose="02020603050405020304" pitchFamily="18" charset="0"/>
              </a:rPr>
              <a:t>SHOWING AVERAGE PRICE FOR </a:t>
            </a:r>
            <a:r>
              <a:rPr lang="en-IN" sz="2800" b="1" u="sng" dirty="0" smtClean="0">
                <a:latin typeface="Times New Roman" panose="02020603050405020304" pitchFamily="18" charset="0"/>
                <a:cs typeface="Times New Roman" panose="02020603050405020304" pitchFamily="18" charset="0"/>
              </a:rPr>
              <a:t>INDIVIUAL </a:t>
            </a:r>
            <a:r>
              <a:rPr lang="en-IN" sz="2800" b="1" u="sng" dirty="0" smtClean="0">
                <a:latin typeface="Times New Roman" panose="02020603050405020304" pitchFamily="18" charset="0"/>
                <a:cs typeface="Times New Roman" panose="02020603050405020304" pitchFamily="18" charset="0"/>
              </a:rPr>
              <a:t> NO OF OWNERS</a:t>
            </a:r>
            <a:endParaRPr lang="en-IN" sz="28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DDD521A-4BA1-4E5A-B416-39749192007C}"/>
              </a:ext>
            </a:extLst>
          </p:cNvPr>
          <p:cNvPicPr>
            <a:picLocks noGrp="1" noChangeAspect="1"/>
          </p:cNvPicPr>
          <p:nvPr>
            <p:ph idx="1"/>
          </p:nvPr>
        </p:nvPicPr>
        <p:blipFill>
          <a:blip r:embed="rId2"/>
          <a:stretch>
            <a:fillRect/>
          </a:stretch>
        </p:blipFill>
        <p:spPr>
          <a:xfrm>
            <a:off x="1196283" y="1073335"/>
            <a:ext cx="10390471" cy="3754253"/>
          </a:xfrm>
        </p:spPr>
      </p:pic>
      <p:sp>
        <p:nvSpPr>
          <p:cNvPr id="6" name="TextBox 5">
            <a:extLst>
              <a:ext uri="{FF2B5EF4-FFF2-40B4-BE49-F238E27FC236}">
                <a16:creationId xmlns:a16="http://schemas.microsoft.com/office/drawing/2014/main" id="{5BA5527C-74E8-4411-A679-C6221393B9FB}"/>
              </a:ext>
            </a:extLst>
          </p:cNvPr>
          <p:cNvSpPr txBox="1"/>
          <p:nvPr/>
        </p:nvSpPr>
        <p:spPr>
          <a:xfrm>
            <a:off x="3571889" y="5177464"/>
            <a:ext cx="8293539"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b="1" i="0" dirty="0">
                <a:solidFill>
                  <a:schemeClr val="tx1">
                    <a:lumMod val="95000"/>
                  </a:schemeClr>
                </a:solidFill>
                <a:effectLst/>
                <a:latin typeface="Georgia" panose="02040502050405020303" pitchFamily="18" charset="0"/>
              </a:rPr>
              <a:t>Less </a:t>
            </a:r>
            <a:r>
              <a:rPr lang="en-US" sz="2800" b="1" i="0" dirty="0" smtClean="0">
                <a:solidFill>
                  <a:schemeClr val="tx1">
                    <a:lumMod val="95000"/>
                  </a:schemeClr>
                </a:solidFill>
                <a:effectLst/>
                <a:latin typeface="Georgia" panose="02040502050405020303" pitchFamily="18" charset="0"/>
              </a:rPr>
              <a:t>No </a:t>
            </a:r>
            <a:r>
              <a:rPr lang="en-US" sz="2800" b="1" dirty="0">
                <a:solidFill>
                  <a:schemeClr val="tx1">
                    <a:lumMod val="95000"/>
                  </a:schemeClr>
                </a:solidFill>
                <a:latin typeface="Georgia" panose="02040502050405020303" pitchFamily="18" charset="0"/>
              </a:rPr>
              <a:t>O</a:t>
            </a:r>
            <a:r>
              <a:rPr lang="en-US" sz="2800" b="1" i="0" dirty="0" smtClean="0">
                <a:solidFill>
                  <a:schemeClr val="tx1">
                    <a:lumMod val="95000"/>
                  </a:schemeClr>
                </a:solidFill>
                <a:effectLst/>
                <a:latin typeface="Georgia" panose="02040502050405020303" pitchFamily="18" charset="0"/>
              </a:rPr>
              <a:t>f </a:t>
            </a:r>
            <a:r>
              <a:rPr lang="en-US" sz="2800" b="1" dirty="0">
                <a:solidFill>
                  <a:schemeClr val="tx1">
                    <a:lumMod val="95000"/>
                  </a:schemeClr>
                </a:solidFill>
                <a:latin typeface="Georgia" panose="02040502050405020303" pitchFamily="18" charset="0"/>
              </a:rPr>
              <a:t>U</a:t>
            </a:r>
            <a:r>
              <a:rPr lang="en-US" sz="2800" b="1" i="0" dirty="0" smtClean="0">
                <a:solidFill>
                  <a:schemeClr val="tx1">
                    <a:lumMod val="95000"/>
                  </a:schemeClr>
                </a:solidFill>
                <a:effectLst/>
                <a:latin typeface="Georgia" panose="02040502050405020303" pitchFamily="18" charset="0"/>
              </a:rPr>
              <a:t>ser </a:t>
            </a:r>
            <a:r>
              <a:rPr lang="en-US" sz="2800" b="1" dirty="0">
                <a:solidFill>
                  <a:schemeClr val="tx1">
                    <a:lumMod val="95000"/>
                  </a:schemeClr>
                </a:solidFill>
                <a:latin typeface="Georgia" panose="02040502050405020303" pitchFamily="18" charset="0"/>
              </a:rPr>
              <a:t>T</a:t>
            </a:r>
            <a:r>
              <a:rPr lang="en-US" sz="2800" b="1" i="0" dirty="0" smtClean="0">
                <a:solidFill>
                  <a:schemeClr val="tx1">
                    <a:lumMod val="95000"/>
                  </a:schemeClr>
                </a:solidFill>
                <a:effectLst/>
                <a:latin typeface="Georgia" panose="02040502050405020303" pitchFamily="18" charset="0"/>
              </a:rPr>
              <a:t>heir </a:t>
            </a:r>
            <a:r>
              <a:rPr lang="en-US" sz="2800" b="1" i="0" dirty="0">
                <a:solidFill>
                  <a:schemeClr val="tx1">
                    <a:lumMod val="95000"/>
                  </a:schemeClr>
                </a:solidFill>
                <a:effectLst/>
                <a:latin typeface="Georgia" panose="02040502050405020303" pitchFamily="18" charset="0"/>
              </a:rPr>
              <a:t>Car </a:t>
            </a:r>
            <a:r>
              <a:rPr lang="en-US" sz="2800" b="1" dirty="0">
                <a:solidFill>
                  <a:schemeClr val="tx1">
                    <a:lumMod val="95000"/>
                  </a:schemeClr>
                </a:solidFill>
                <a:latin typeface="Georgia" panose="02040502050405020303" pitchFamily="18" charset="0"/>
              </a:rPr>
              <a:t>P</a:t>
            </a:r>
            <a:r>
              <a:rPr lang="en-US" sz="2800" b="1" i="0" dirty="0" smtClean="0">
                <a:solidFill>
                  <a:schemeClr val="tx1">
                    <a:lumMod val="95000"/>
                  </a:schemeClr>
                </a:solidFill>
                <a:effectLst/>
                <a:latin typeface="Georgia" panose="02040502050405020303" pitchFamily="18" charset="0"/>
              </a:rPr>
              <a:t>rice </a:t>
            </a:r>
            <a:r>
              <a:rPr lang="en-US" sz="2800" b="1" dirty="0">
                <a:solidFill>
                  <a:schemeClr val="tx1">
                    <a:lumMod val="95000"/>
                  </a:schemeClr>
                </a:solidFill>
                <a:latin typeface="Georgia" panose="02040502050405020303" pitchFamily="18" charset="0"/>
              </a:rPr>
              <a:t>A</a:t>
            </a:r>
            <a:r>
              <a:rPr lang="en-US" sz="2800" b="1" i="0" dirty="0" smtClean="0">
                <a:solidFill>
                  <a:schemeClr val="tx1">
                    <a:lumMod val="95000"/>
                  </a:schemeClr>
                </a:solidFill>
                <a:effectLst/>
                <a:latin typeface="Georgia" panose="02040502050405020303" pitchFamily="18" charset="0"/>
              </a:rPr>
              <a:t>re </a:t>
            </a:r>
            <a:r>
              <a:rPr lang="en-US" sz="2800" b="1" dirty="0">
                <a:solidFill>
                  <a:schemeClr val="tx1">
                    <a:lumMod val="95000"/>
                  </a:schemeClr>
                </a:solidFill>
                <a:latin typeface="Georgia" panose="02040502050405020303" pitchFamily="18" charset="0"/>
              </a:rPr>
              <a:t>H</a:t>
            </a:r>
            <a:r>
              <a:rPr lang="en-US" sz="2800" b="1" i="0" dirty="0" smtClean="0">
                <a:solidFill>
                  <a:schemeClr val="tx1">
                    <a:lumMod val="95000"/>
                  </a:schemeClr>
                </a:solidFill>
                <a:effectLst/>
                <a:latin typeface="Georgia" panose="02040502050405020303" pitchFamily="18" charset="0"/>
              </a:rPr>
              <a:t>igh</a:t>
            </a:r>
            <a:r>
              <a:rPr lang="en-US" sz="2800" b="1" i="0" dirty="0">
                <a:solidFill>
                  <a:schemeClr val="tx1">
                    <a:lumMod val="95000"/>
                  </a:schemeClr>
                </a:solidFill>
                <a:effectLst/>
                <a:latin typeface="Georgia" panose="02040502050405020303" pitchFamily="18" charset="0"/>
              </a:rPr>
              <a:t>.</a:t>
            </a:r>
            <a:endParaRPr lang="en-IN" sz="2800" b="1" dirty="0">
              <a:solidFill>
                <a:schemeClr val="tx1">
                  <a:lumMod val="95000"/>
                </a:schemeClr>
              </a:solidFill>
              <a:latin typeface="Georgia" panose="02040502050405020303" pitchFamily="18" charset="0"/>
            </a:endParaRPr>
          </a:p>
        </p:txBody>
      </p:sp>
    </p:spTree>
    <p:extLst>
      <p:ext uri="{BB962C8B-B14F-4D97-AF65-F5344CB8AC3E}">
        <p14:creationId xmlns:p14="http://schemas.microsoft.com/office/powerpoint/2010/main" val="4185583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C03B-EFD6-448F-A32E-DC2DACC533BA}"/>
              </a:ext>
            </a:extLst>
          </p:cNvPr>
          <p:cNvSpPr>
            <a:spLocks noGrp="1"/>
          </p:cNvSpPr>
          <p:nvPr>
            <p:ph type="title"/>
          </p:nvPr>
        </p:nvSpPr>
        <p:spPr>
          <a:xfrm>
            <a:off x="84155" y="152272"/>
            <a:ext cx="9124906" cy="618436"/>
          </a:xfrm>
        </p:spPr>
        <p:txBody>
          <a:bodyPr>
            <a:normAutofit/>
          </a:bodyPr>
          <a:lstStyle/>
          <a:p>
            <a:pPr algn="ctr"/>
            <a:r>
              <a:rPr lang="en-IN" sz="3000" b="1" u="sng" dirty="0" smtClean="0">
                <a:latin typeface="Times New Roman" panose="02020603050405020304" pitchFamily="18" charset="0"/>
                <a:cs typeface="Times New Roman" panose="02020603050405020304" pitchFamily="18" charset="0"/>
              </a:rPr>
              <a:t>SHOWING AVERAGE </a:t>
            </a:r>
            <a:r>
              <a:rPr lang="en-IN" sz="3000" b="1" u="sng" dirty="0" smtClean="0">
                <a:latin typeface="Times New Roman" panose="02020603050405020304" pitchFamily="18" charset="0"/>
                <a:cs typeface="Times New Roman" panose="02020603050405020304" pitchFamily="18" charset="0"/>
              </a:rPr>
              <a:t>PRICE FOR Brand of cars</a:t>
            </a:r>
            <a:endParaRPr lang="en-IN" sz="3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C003F97-745A-49A4-88A4-B59D23A18BC3}"/>
              </a:ext>
            </a:extLst>
          </p:cNvPr>
          <p:cNvPicPr>
            <a:picLocks noGrp="1" noChangeAspect="1"/>
          </p:cNvPicPr>
          <p:nvPr>
            <p:ph idx="1"/>
          </p:nvPr>
        </p:nvPicPr>
        <p:blipFill>
          <a:blip r:embed="rId2"/>
          <a:stretch>
            <a:fillRect/>
          </a:stretch>
        </p:blipFill>
        <p:spPr>
          <a:xfrm>
            <a:off x="1307660" y="1128986"/>
            <a:ext cx="8763803" cy="3684684"/>
          </a:xfrm>
        </p:spPr>
      </p:pic>
      <p:sp>
        <p:nvSpPr>
          <p:cNvPr id="6" name="TextBox 5">
            <a:extLst>
              <a:ext uri="{FF2B5EF4-FFF2-40B4-BE49-F238E27FC236}">
                <a16:creationId xmlns:a16="http://schemas.microsoft.com/office/drawing/2014/main" id="{2B7605F7-9443-4E47-BFFE-216DBD19579F}"/>
              </a:ext>
            </a:extLst>
          </p:cNvPr>
          <p:cNvSpPr txBox="1"/>
          <p:nvPr/>
        </p:nvSpPr>
        <p:spPr>
          <a:xfrm>
            <a:off x="1978269" y="5473005"/>
            <a:ext cx="9804427" cy="1384995"/>
          </a:xfrm>
          <a:prstGeom prst="rect">
            <a:avLst/>
          </a:prstGeom>
          <a:noFill/>
        </p:spPr>
        <p:txBody>
          <a:bodyPr wrap="square" rtlCol="0">
            <a:spAutoFit/>
          </a:bodyPr>
          <a:lstStyle/>
          <a:p>
            <a:pPr marL="1828800" lvl="3" indent="-457200">
              <a:buFont typeface="Wingdings" panose="05000000000000000000" pitchFamily="2" charset="2"/>
              <a:buChar char="ü"/>
            </a:pPr>
            <a:r>
              <a:rPr lang="en-US" sz="2800" b="0" i="0" dirty="0">
                <a:effectLst/>
                <a:latin typeface="Helvetica Neue"/>
              </a:rPr>
              <a:t>Mercedes type Brand's car has the highest price.</a:t>
            </a:r>
          </a:p>
          <a:p>
            <a:pPr marL="1828800" lvl="3" indent="-457200">
              <a:buFont typeface="Wingdings" panose="05000000000000000000" pitchFamily="2" charset="2"/>
              <a:buChar char="ü"/>
            </a:pPr>
            <a:r>
              <a:rPr lang="en-US" sz="2800" b="0" i="0" dirty="0">
                <a:effectLst/>
                <a:latin typeface="Helvetica Neue"/>
              </a:rPr>
              <a:t>Datsun type Brand's car has the lowest price.</a:t>
            </a:r>
          </a:p>
          <a:p>
            <a:pPr marL="1828800" lvl="3" indent="-457200">
              <a:buFont typeface="Wingdings" panose="05000000000000000000" pitchFamily="2" charset="2"/>
              <a:buChar char="ü"/>
            </a:pPr>
            <a:endParaRPr lang="en-IN" sz="2800" dirty="0"/>
          </a:p>
        </p:txBody>
      </p:sp>
    </p:spTree>
    <p:extLst>
      <p:ext uri="{BB962C8B-B14F-4D97-AF65-F5344CB8AC3E}">
        <p14:creationId xmlns:p14="http://schemas.microsoft.com/office/powerpoint/2010/main" val="310887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133</TotalTime>
  <Words>886</Words>
  <Application>Microsoft Office PowerPoint</Application>
  <PresentationFormat>Widescreen</PresentationFormat>
  <Paragraphs>127</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Algerian</vt:lpstr>
      <vt:lpstr>Arial</vt:lpstr>
      <vt:lpstr>Calibri</vt:lpstr>
      <vt:lpstr>Century Gothic</vt:lpstr>
      <vt:lpstr>Georgia</vt:lpstr>
      <vt:lpstr>Helvetica Neue</vt:lpstr>
      <vt:lpstr>Times New Roman</vt:lpstr>
      <vt:lpstr>Wingdings</vt:lpstr>
      <vt:lpstr>Wingdings 3</vt:lpstr>
      <vt:lpstr>Ion</vt:lpstr>
      <vt:lpstr>Predicting Used Car prices &amp; Scrapping data</vt:lpstr>
      <vt:lpstr>CONTENT</vt:lpstr>
      <vt:lpstr>Problem Description  &amp;  Understanding of Data</vt:lpstr>
      <vt:lpstr>PROBLEM DESCRITION </vt:lpstr>
      <vt:lpstr>COLUMN DISCRIPTION </vt:lpstr>
      <vt:lpstr>DATA SUMMERY:</vt:lpstr>
      <vt:lpstr>Exploratory Data Analysis  (EDA)</vt:lpstr>
      <vt:lpstr>SHOWING AVERAGE PRICE FOR INDIVIUAL  NO OF OWNERS</vt:lpstr>
      <vt:lpstr>SHOWING AVERAGE PRICE FOR Brand of cars</vt:lpstr>
      <vt:lpstr>YEAR WISE AVERAGE SELLING PRICE OF THE CAR</vt:lpstr>
      <vt:lpstr> YEARS WISE NUMBER OF CARS SOLDS</vt:lpstr>
      <vt:lpstr>TYPE OF SELLS</vt:lpstr>
      <vt:lpstr>SHOWING SALES OF CARS WITH RESPECT TO FULE CONTAINER OF CARS</vt:lpstr>
      <vt:lpstr>SHOWING AVRAGE SALE OF CARS AND  WITH THIR LOCATION</vt:lpstr>
      <vt:lpstr>SHOWING AVERAGE PRICES OF CAR WITH RESPECT TO MODEL.</vt:lpstr>
      <vt:lpstr>SHOWING PRICE  V/S   CAR DRIVEN.</vt:lpstr>
      <vt:lpstr>SHOWING DISTRIBUTION OF DATA </vt:lpstr>
      <vt:lpstr>SHOWING SKEWNESS</vt:lpstr>
      <vt:lpstr>SHOWING RELATIONS OF FEATURES.</vt:lpstr>
      <vt:lpstr>SHOWING FEATURES RELATIONS TO THE LABEL.</vt:lpstr>
      <vt:lpstr>OUTLIERS DETECTIONS</vt:lpstr>
      <vt:lpstr>CONDITIONS THAT ARE CONSIDERED  FOR DATA CLEANING &amp; TRANSFORMED ACTIVITIES</vt:lpstr>
      <vt:lpstr>MODEL DEPLOYMENT</vt:lpstr>
      <vt:lpstr>ALGORITHM USED :</vt:lpstr>
      <vt:lpstr>BEFORE TRAINING OR TEST THE DATASET STEPS WE PERFORM</vt:lpstr>
      <vt:lpstr>ACCURACY OF EACH MODEL</vt:lpstr>
      <vt:lpstr>BEST CV SCORE OF EACH MODEL</vt:lpstr>
      <vt:lpstr>FINALIZED MODEL SELECTION</vt:lpstr>
      <vt:lpstr>PLOT REGRESSION PLOT BETWEEN ACTUAL DATA AND PREDICTED VALUES</vt:lpstr>
      <vt:lpstr>REGULARIZATION</vt:lpstr>
      <vt:lpstr>HYPER PARAMETER TUNING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Used Car prices &amp; Scrapping data</dc:title>
  <dc:creator>Manoj Saxena</dc:creator>
  <cp:lastModifiedBy>Pankaj Pagare</cp:lastModifiedBy>
  <cp:revision>19</cp:revision>
  <dcterms:created xsi:type="dcterms:W3CDTF">2022-02-19T10:24:40Z</dcterms:created>
  <dcterms:modified xsi:type="dcterms:W3CDTF">2022-02-28T10:15:18Z</dcterms:modified>
</cp:coreProperties>
</file>