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756A0-7EEB-0106-510B-0E2E64826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57C0EF-E3B9-C51A-D58E-84BB7AD7D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42DA1-EE70-E4D8-6B9E-652025B49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0269-B2E7-4FB9-9CED-F8B2BA53C81E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084A1-069C-87B1-357C-4FE294EAB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ACD16-B03B-1865-4F2A-06BD31BC9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CBE9D-3C32-44AC-9889-739660DDF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767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6A583-E6FB-CDA2-3242-0B81B0C26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8F0FFB-F519-8B3A-3A58-A7F76C0B4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8D8DC-C8EE-91C2-37F2-A39853ED4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0269-B2E7-4FB9-9CED-F8B2BA53C81E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7E7EC-68F3-C4FD-F21A-78A8E07BA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6F3C0-5548-82CE-5B06-B0A499D2F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CBE9D-3C32-44AC-9889-739660DDF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491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E66725-2DDB-7D09-D569-9C7EB9930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F201BD-B862-932E-EE2C-A08BA6294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AC1C1-7680-A1FF-8831-1229675B4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0269-B2E7-4FB9-9CED-F8B2BA53C81E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45AB3-6DDE-F6B8-1973-4455F1103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CA71A-1759-0C43-C333-EECBA32A3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CBE9D-3C32-44AC-9889-739660DDF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624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AE0FA-E445-A477-96C6-D795336A4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FBA9D-90DE-BBF1-11D0-85D17E955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50880-C6CD-3CB4-D7B9-118A7BF3E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0269-B2E7-4FB9-9CED-F8B2BA53C81E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C4AAA-A841-62FD-3667-03B045E48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CD751-1001-2796-D3C4-4485F3E45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CBE9D-3C32-44AC-9889-739660DDF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409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46DED-F506-706D-2EB9-6E7E1F8E8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2EACB-1093-B454-E8AB-8C9EDE41F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F5A6B-348C-9B38-7D11-E0CB5A283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0269-B2E7-4FB9-9CED-F8B2BA53C81E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A8D12-1F22-5383-3E93-B81608086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F8872-118C-2ADA-2FAF-C5BA70A1D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CBE9D-3C32-44AC-9889-739660DDF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877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7D67E-CDF5-C82B-FCDD-70011B54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EC3DA-691A-242E-C1D0-00B771D709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49747-4AD3-23D2-2FE4-6D25D1966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1AA03-725A-D954-76F1-925545805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0269-B2E7-4FB9-9CED-F8B2BA53C81E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23685-BCB6-4CC8-EE82-0720E1D38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974F2C-BABF-5198-0E67-A111B772F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CBE9D-3C32-44AC-9889-739660DDF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3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2172E-A5B4-D488-5F53-07BB18A98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D89D7-46E3-1B13-726A-2B6F970AF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E49D4-C0C7-B2C2-6E90-17F282151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BB545F-37F3-DAE9-CAF7-78471AC85B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9D9A54-FAED-934F-536A-090F019083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761266-9615-5925-7AC5-DF856DE24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0269-B2E7-4FB9-9CED-F8B2BA53C81E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6C6D32-3F87-FC4A-6325-D2332388E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AE36A4-CB1C-5D90-F9EA-FF2D3D3A0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CBE9D-3C32-44AC-9889-739660DDF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497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81FD6-1D65-2054-34C4-E28B1AB0E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769969-CCC6-5EF7-EE55-1F49F9272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0269-B2E7-4FB9-9CED-F8B2BA53C81E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F6C0B5-7324-38A6-CE09-9930E52A0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3ED170-F636-3FEF-6CF6-5E1547376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CBE9D-3C32-44AC-9889-739660DDF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087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E85DE4-30A0-4C50-0EDE-428D8F05A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0269-B2E7-4FB9-9CED-F8B2BA53C81E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681700-D082-DB51-7A20-AB04862F0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E37DC-7E63-840B-1334-6BE217667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CBE9D-3C32-44AC-9889-739660DDF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480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266BD-4254-01DA-FD36-B1033CA2A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37F4E-CFEE-09C7-C735-310408B06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0A22DC-7134-DA86-ABC4-5D7329286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B7EDB-14F2-D28E-9AFA-74B22425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0269-B2E7-4FB9-9CED-F8B2BA53C81E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EE84D-FDAB-889B-1753-BB0711B7B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4B368-C882-D7A7-FD2C-AE8509CD7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CBE9D-3C32-44AC-9889-739660DDF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204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0B1B6-D224-1CD8-D5E1-68F7EBF35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4CC44D-1395-4791-E6E2-96D8A391FF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8BF8BD-A35A-0E70-2F7B-FB5414417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FE272-91E9-7161-36C6-E4E18C782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30269-B2E7-4FB9-9CED-F8B2BA53C81E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CA922-4FD3-2693-732A-933CBB486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5317E-6312-E1E1-195A-AE44C3117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CBE9D-3C32-44AC-9889-739660DDF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293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16DA62-0E6F-729C-0538-51A648DC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70B34-88B4-F64E-D2DD-1929B0C11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8AA20-7D1A-FE96-3936-B1668BB037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630269-B2E7-4FB9-9CED-F8B2BA53C81E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3B35B-1E38-C0B5-CB42-802DF94D7F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B3A91-703C-B52A-713E-6FDAF720B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ACBE9D-3C32-44AC-9889-739660DDF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493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3A8A6-82BE-337C-3344-FB4CBA2C6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94643"/>
            <a:ext cx="9144000" cy="1868714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Free Marketing Growth Plan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– Uttaradhikari</a:t>
            </a:r>
            <a:endParaRPr lang="en-IN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356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3601A4-2648-5A52-BCC1-8A0CDF51BEC9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>
                <a:solidFill>
                  <a:schemeClr val="bg1"/>
                </a:solidFill>
              </a:rPr>
              <a:t>TARGET AUDIENCE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C4EAB8-0CA1-3CA9-02D8-005789152D58}"/>
              </a:ext>
            </a:extLst>
          </p:cNvPr>
          <p:cNvSpPr txBox="1"/>
          <p:nvPr/>
        </p:nvSpPr>
        <p:spPr>
          <a:xfrm>
            <a:off x="272143" y="1045028"/>
            <a:ext cx="1621971" cy="1099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83878F8-B7DE-FBE8-FE5F-4E20DF64D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402426"/>
              </p:ext>
            </p:extLst>
          </p:nvPr>
        </p:nvGraphicFramePr>
        <p:xfrm>
          <a:off x="1190080" y="1539478"/>
          <a:ext cx="9811840" cy="3779044"/>
        </p:xfrm>
        <a:graphic>
          <a:graphicData uri="http://schemas.openxmlformats.org/drawingml/2006/table">
            <a:tbl>
              <a:tblPr/>
              <a:tblGrid>
                <a:gridCol w="2380434">
                  <a:extLst>
                    <a:ext uri="{9D8B030D-6E8A-4147-A177-3AD203B41FA5}">
                      <a16:colId xmlns:a16="http://schemas.microsoft.com/office/drawing/2014/main" val="3255055489"/>
                    </a:ext>
                  </a:extLst>
                </a:gridCol>
                <a:gridCol w="7431406">
                  <a:extLst>
                    <a:ext uri="{9D8B030D-6E8A-4147-A177-3AD203B41FA5}">
                      <a16:colId xmlns:a16="http://schemas.microsoft.com/office/drawing/2014/main" val="2076051690"/>
                    </a:ext>
                  </a:extLst>
                </a:gridCol>
              </a:tblGrid>
              <a:tr h="3412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Attribute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Description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2951334"/>
                  </a:ext>
                </a:extLst>
              </a:tr>
              <a:tr h="3412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 b="1"/>
                        <a:t>Age Group</a:t>
                      </a:r>
                      <a:endParaRPr lang="en-IN" sz="1700"/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35–55 years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144620"/>
                  </a:ext>
                </a:extLst>
              </a:tr>
              <a:tr h="3412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 b="1"/>
                        <a:t>Marital Status</a:t>
                      </a:r>
                      <a:endParaRPr lang="en-IN" sz="1700"/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Married with children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176647"/>
                  </a:ext>
                </a:extLst>
              </a:tr>
              <a:tr h="3412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 b="1"/>
                        <a:t>Income</a:t>
                      </a:r>
                      <a:endParaRPr lang="en-IN" sz="1700"/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Household income ₹5L+ annually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6348947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 b="1"/>
                        <a:t>Location</a:t>
                      </a:r>
                      <a:endParaRPr lang="en-IN" sz="1700"/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Tier 1 &amp; Tier 2 cities (Delhi, Mumbai, Pune, Bangalore, Lucknow, Jaipur, etc.)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0278232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 b="1"/>
                        <a:t>Occupation</a:t>
                      </a:r>
                      <a:endParaRPr lang="en-IN" sz="1700"/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dirty="0"/>
                        <a:t>Salaried professionals, small business owners, self-employed (doctors, CA, consultants)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3623454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 b="1" dirty="0"/>
                        <a:t>Pain Point</a:t>
                      </a:r>
                      <a:endParaRPr lang="en-IN" sz="1700" dirty="0"/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dirty="0"/>
                        <a:t>Worry about family not knowing where financial info is stored if something happens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7870758"/>
                  </a:ext>
                </a:extLst>
              </a:tr>
              <a:tr h="5972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 b="1"/>
                        <a:t>Desire</a:t>
                      </a:r>
                      <a:endParaRPr lang="en-IN" sz="1700"/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dirty="0"/>
                        <a:t>Peace of mind, family security, clean &amp; simple legacy planning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060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551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433C27-3257-6DF7-92CE-BFF523440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9A53C-0F03-C61F-79C9-A1E3372E9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94643"/>
            <a:ext cx="9144000" cy="1868714"/>
          </a:xfrm>
        </p:spPr>
        <p:txBody>
          <a:bodyPr/>
          <a:lstStyle/>
          <a:p>
            <a:r>
              <a:rPr lang="en-US" dirty="0"/>
              <a:t>WAYS TO</a:t>
            </a:r>
            <a:br>
              <a:rPr lang="en-US" dirty="0"/>
            </a:br>
            <a:r>
              <a:rPr lang="en-US" dirty="0"/>
              <a:t>ACHIEVE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557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D4B88A-BB85-634B-BB8B-8B2B94E49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F7DF38-F173-5C21-6DB3-24C74F05DDC7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1st  Content Marketing – Instagram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BE0DF2-596D-97CA-8A86-D5A63063182C}"/>
              </a:ext>
            </a:extLst>
          </p:cNvPr>
          <p:cNvSpPr txBox="1"/>
          <p:nvPr/>
        </p:nvSpPr>
        <p:spPr>
          <a:xfrm>
            <a:off x="272143" y="1045028"/>
            <a:ext cx="1621971" cy="1099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5FB3E9-7F16-8C12-32BA-D4E0C8D16449}"/>
              </a:ext>
            </a:extLst>
          </p:cNvPr>
          <p:cNvSpPr txBox="1"/>
          <p:nvPr/>
        </p:nvSpPr>
        <p:spPr>
          <a:xfrm>
            <a:off x="402771" y="914400"/>
            <a:ext cx="1129937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Goal</a:t>
            </a:r>
            <a:r>
              <a:rPr lang="en-US" sz="2400" dirty="0"/>
              <a:t>: </a:t>
            </a:r>
          </a:p>
          <a:p>
            <a:r>
              <a:rPr lang="en-US" sz="2400" dirty="0"/>
              <a:t>Build emotional connect which drive curiosity and website visits.</a:t>
            </a:r>
          </a:p>
          <a:p>
            <a:endParaRPr lang="en-US" sz="2400" dirty="0"/>
          </a:p>
          <a:p>
            <a:r>
              <a:rPr lang="en-US" sz="2400" b="1" dirty="0"/>
              <a:t>Strategy:</a:t>
            </a:r>
          </a:p>
          <a:p>
            <a:r>
              <a:rPr lang="en-US" sz="2400" dirty="0"/>
              <a:t>Post </a:t>
            </a:r>
            <a:r>
              <a:rPr lang="en-US" sz="2400" b="1" dirty="0"/>
              <a:t>4–5 times per week</a:t>
            </a:r>
            <a:r>
              <a:rPr lang="en-US" sz="2400" dirty="0"/>
              <a:t> (Reels + Carousels + Quotes)</a:t>
            </a:r>
          </a:p>
          <a:p>
            <a:r>
              <a:rPr lang="en-US" sz="2400" dirty="0"/>
              <a:t>Create </a:t>
            </a:r>
            <a:r>
              <a:rPr lang="en-US" sz="2400" b="1" dirty="0"/>
              <a:t>Trending + value-driven product</a:t>
            </a:r>
          </a:p>
          <a:p>
            <a:endParaRPr lang="en-US" sz="2400" dirty="0"/>
          </a:p>
          <a:p>
            <a:r>
              <a:rPr lang="en-US" sz="2400" b="1" dirty="0"/>
              <a:t>Content Ideas:</a:t>
            </a:r>
          </a:p>
          <a:p>
            <a:r>
              <a:rPr lang="en-US" sz="2400" dirty="0"/>
              <a:t>Reel: “Creating reel on Trending topic and with that promoting the product”</a:t>
            </a:r>
          </a:p>
          <a:p>
            <a:r>
              <a:rPr lang="en-US" sz="2400" dirty="0"/>
              <a:t>Reel: “Creating reel with incident mapping to promoting product”</a:t>
            </a:r>
          </a:p>
          <a:p>
            <a:endParaRPr lang="en-US" sz="2400" dirty="0"/>
          </a:p>
          <a:p>
            <a:r>
              <a:rPr lang="en-US" sz="2400" b="1" dirty="0"/>
              <a:t>🛠️ Tools:</a:t>
            </a:r>
          </a:p>
          <a:p>
            <a:r>
              <a:rPr lang="en-US" sz="2400" dirty="0"/>
              <a:t>Movie clip with cause solved by product.</a:t>
            </a:r>
          </a:p>
        </p:txBody>
      </p:sp>
    </p:spTree>
    <p:extLst>
      <p:ext uri="{BB962C8B-B14F-4D97-AF65-F5344CB8AC3E}">
        <p14:creationId xmlns:p14="http://schemas.microsoft.com/office/powerpoint/2010/main" val="2773616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ED7F6-6D54-C746-7632-35CEB0C85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B4D35D-2CDE-11E0-707E-B2BA4DA57042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2</a:t>
            </a:r>
            <a:r>
              <a:rPr lang="en-US" sz="2800" b="1" baseline="30000" dirty="0">
                <a:solidFill>
                  <a:schemeClr val="bg1"/>
                </a:solidFill>
              </a:rPr>
              <a:t>nd</a:t>
            </a:r>
            <a:r>
              <a:rPr lang="en-US" sz="2800" b="1" dirty="0">
                <a:solidFill>
                  <a:schemeClr val="bg1"/>
                </a:solidFill>
              </a:rPr>
              <a:t> Community Engagement– (Reddit &amp; Quora)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0CC48A-D883-447D-3062-5FDB16637792}"/>
              </a:ext>
            </a:extLst>
          </p:cNvPr>
          <p:cNvSpPr txBox="1"/>
          <p:nvPr/>
        </p:nvSpPr>
        <p:spPr>
          <a:xfrm>
            <a:off x="272143" y="1045028"/>
            <a:ext cx="1621971" cy="1099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C3AB3F-CC82-B5AC-DBC2-316CD294942A}"/>
              </a:ext>
            </a:extLst>
          </p:cNvPr>
          <p:cNvSpPr txBox="1"/>
          <p:nvPr/>
        </p:nvSpPr>
        <p:spPr>
          <a:xfrm>
            <a:off x="402771" y="914400"/>
            <a:ext cx="1129937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Goal</a:t>
            </a:r>
            <a:r>
              <a:rPr lang="en-US" sz="2400" dirty="0"/>
              <a:t>: </a:t>
            </a:r>
          </a:p>
          <a:p>
            <a:r>
              <a:rPr lang="en-US" sz="2400" dirty="0"/>
              <a:t>Drive trust and conversions via discussions/Answering.</a:t>
            </a:r>
          </a:p>
          <a:p>
            <a:endParaRPr lang="en-US" sz="2400" dirty="0"/>
          </a:p>
          <a:p>
            <a:r>
              <a:rPr lang="en-US" sz="2400" b="1" dirty="0"/>
              <a:t>Strategy:</a:t>
            </a:r>
          </a:p>
          <a:p>
            <a:r>
              <a:rPr lang="en-US" sz="2400" dirty="0"/>
              <a:t>Comment on similar problem’s like:</a:t>
            </a:r>
          </a:p>
          <a:p>
            <a:pPr lvl="1"/>
            <a:r>
              <a:rPr lang="en-US" sz="2400" dirty="0"/>
              <a:t>How can we secure my family?</a:t>
            </a:r>
          </a:p>
          <a:p>
            <a:pPr lvl="1"/>
            <a:endParaRPr lang="en-US" sz="2400" dirty="0"/>
          </a:p>
          <a:p>
            <a:r>
              <a:rPr lang="en-US" sz="2400" b="1" dirty="0"/>
              <a:t>Post Ideas:</a:t>
            </a:r>
          </a:p>
          <a:p>
            <a:r>
              <a:rPr lang="en-US" sz="2400" dirty="0"/>
              <a:t>“My uncle died suddenly. No one knew his bank passwords or insurance policy details. What can we do better?”</a:t>
            </a:r>
          </a:p>
          <a:p>
            <a:r>
              <a:rPr lang="en-US" sz="2400" dirty="0">
                <a:sym typeface="Wingdings" panose="05000000000000000000" pitchFamily="2" charset="2"/>
              </a:rPr>
              <a:t>=&gt;Sorry for you lose but this doesn’t happen again you can use Uttaradhikari</a:t>
            </a:r>
          </a:p>
          <a:p>
            <a:endParaRPr lang="en-US" sz="2400" dirty="0"/>
          </a:p>
          <a:p>
            <a:r>
              <a:rPr lang="en-US" sz="2400" dirty="0"/>
              <a:t>“What tools do you guys use to keep financial info shared with family?”</a:t>
            </a:r>
          </a:p>
          <a:p>
            <a:r>
              <a:rPr lang="en-US" sz="2400" dirty="0"/>
              <a:t>=&gt;We created Uttaradhikari after seeing how families suffer silently after a sudden loss...</a:t>
            </a:r>
          </a:p>
        </p:txBody>
      </p:sp>
    </p:spTree>
    <p:extLst>
      <p:ext uri="{BB962C8B-B14F-4D97-AF65-F5344CB8AC3E}">
        <p14:creationId xmlns:p14="http://schemas.microsoft.com/office/powerpoint/2010/main" val="2096322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9279C-46FF-2471-1F47-7BDBC4802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B3A708-E455-9486-56BC-CE8EBB8ED7A9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3</a:t>
            </a:r>
            <a:r>
              <a:rPr lang="en-US" sz="2800" b="1" baseline="30000" dirty="0">
                <a:solidFill>
                  <a:schemeClr val="bg1"/>
                </a:solidFill>
              </a:rPr>
              <a:t>rd</a:t>
            </a:r>
            <a:r>
              <a:rPr lang="en-US" sz="2800" b="1" dirty="0">
                <a:solidFill>
                  <a:schemeClr val="bg1"/>
                </a:solidFill>
              </a:rPr>
              <a:t> Influencer Outreach – Instagram, Facebook, Telegram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B66966-98C8-43E0-85B6-B346B207860B}"/>
              </a:ext>
            </a:extLst>
          </p:cNvPr>
          <p:cNvSpPr txBox="1"/>
          <p:nvPr/>
        </p:nvSpPr>
        <p:spPr>
          <a:xfrm>
            <a:off x="272143" y="1045028"/>
            <a:ext cx="1621971" cy="1099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042BEE38-E37C-7EE8-D9A3-65116F008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874294"/>
            <a:ext cx="11419114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 shoutouts from small influencers and finance-focused groups.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Strategy: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Shortlist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15–20(min) influencers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&lt;10k followers (micro-influencers = better engagement)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 finance or family protection content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Telegram channels with family man/father/finance audience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Outreach Script: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Hi,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I’m part of a mission-driven platform called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Uttaradhikari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helps people store and share their financial info securely with nominees.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It’s free, private, and designed for Indian families. Would you be open to sharing it with your audience? Happy to collaborate or credit you on our platform.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03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0342D8-C10C-47DA-4086-C622508CF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766BE1-0676-B06C-41CD-7B00CF7D974D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4</a:t>
            </a:r>
            <a:r>
              <a:rPr lang="en-US" sz="2800" b="1" baseline="30000" dirty="0">
                <a:solidFill>
                  <a:schemeClr val="bg1"/>
                </a:solidFill>
              </a:rPr>
              <a:t>th</a:t>
            </a:r>
            <a:r>
              <a:rPr lang="en-US" sz="2800" b="1" dirty="0">
                <a:solidFill>
                  <a:schemeClr val="bg1"/>
                </a:solidFill>
              </a:rPr>
              <a:t> SEO Optimization + Blogging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21F5B4-B3DF-83C6-D608-D29628A8103D}"/>
              </a:ext>
            </a:extLst>
          </p:cNvPr>
          <p:cNvSpPr txBox="1"/>
          <p:nvPr/>
        </p:nvSpPr>
        <p:spPr>
          <a:xfrm>
            <a:off x="272143" y="1045028"/>
            <a:ext cx="1621971" cy="1099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A81AC9-5064-8A00-6719-06F1CD0E8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827" y="1243773"/>
            <a:ext cx="1118212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Long-term traffic and education-driven conversions.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Strategy: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Write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2–3 SEO blogs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optimized for Google India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Blog Ideas: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“How ₹82,000 Cr lies unclaimed in India due to missing nominee details”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“Why your family must know where your money is”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“Nominee vs Legal Heir: What Indian families should know”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Ubersuggest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/ Google Trends / ChatGPT for keywords</a:t>
            </a:r>
          </a:p>
        </p:txBody>
      </p:sp>
    </p:spTree>
    <p:extLst>
      <p:ext uri="{BB962C8B-B14F-4D97-AF65-F5344CB8AC3E}">
        <p14:creationId xmlns:p14="http://schemas.microsoft.com/office/powerpoint/2010/main" val="1906241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E52BA-01C7-229E-B874-039B94FB4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938C40-DAB5-0189-B57F-3254438A7B6E}"/>
              </a:ext>
            </a:extLst>
          </p:cNvPr>
          <p:cNvSpPr txBox="1"/>
          <p:nvPr/>
        </p:nvSpPr>
        <p:spPr>
          <a:xfrm>
            <a:off x="0" y="0"/>
            <a:ext cx="12192000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Expected Outcomes from Free Marketing Efforts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BC39AE-C5FE-7C58-6244-B97D6ADE768D}"/>
              </a:ext>
            </a:extLst>
          </p:cNvPr>
          <p:cNvSpPr txBox="1"/>
          <p:nvPr/>
        </p:nvSpPr>
        <p:spPr>
          <a:xfrm>
            <a:off x="272143" y="1045028"/>
            <a:ext cx="1621971" cy="1099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153A26-D42D-34D8-E071-31DD7227C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827" y="689774"/>
            <a:ext cx="11182120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✅1. Increased Brand Awareness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Build trust around legacy and nominee management.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Reach target audience organically through value-driven content from Reddit, Instagram, and Quora.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b="1" dirty="0"/>
              <a:t>✅ 2. Increased Free Registrations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Aim: 50–100 new users/month through organic channels.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b="1" dirty="0"/>
              <a:t>✅ 3. Community Trust and Credibility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Presence in forums like Reddit and Quora boosts authority.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Users start recommending organically ("word-of-mouth digital").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b="1" dirty="0"/>
              <a:t>✅ 4. SEO Foundation &amp; Ranking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Blogs start ranking for niche keywords: "digital nominee service", "how to manage financial nominee",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Long-term free traffic from Google.</a:t>
            </a:r>
          </a:p>
        </p:txBody>
      </p:sp>
    </p:spTree>
    <p:extLst>
      <p:ext uri="{BB962C8B-B14F-4D97-AF65-F5344CB8AC3E}">
        <p14:creationId xmlns:p14="http://schemas.microsoft.com/office/powerpoint/2010/main" val="680522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577</Words>
  <Application>Microsoft Office PowerPoint</Application>
  <PresentationFormat>Widescreen</PresentationFormat>
  <Paragraphs>88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Wingdings</vt:lpstr>
      <vt:lpstr>Office Theme</vt:lpstr>
      <vt:lpstr>Free Marketing Growth Plan – Uttaradhikari</vt:lpstr>
      <vt:lpstr>PowerPoint Presentation</vt:lpstr>
      <vt:lpstr>WAYS TO ACHIEVE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PANKAJ RAWAT</dc:creator>
  <cp:lastModifiedBy>PANKAJ RAWAT</cp:lastModifiedBy>
  <cp:revision>40</cp:revision>
  <dcterms:created xsi:type="dcterms:W3CDTF">2025-07-22T09:16:51Z</dcterms:created>
  <dcterms:modified xsi:type="dcterms:W3CDTF">2025-07-25T09:57:31Z</dcterms:modified>
</cp:coreProperties>
</file>