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62" r:id="rId4"/>
    <p:sldId id="259" r:id="rId5"/>
    <p:sldId id="260" r:id="rId6"/>
    <p:sldId id="261"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56A0-7EEB-0106-510B-0E2E64826E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857C0EF-E3B9-C51A-D58E-84BB7AD7D4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F942DA1-EE70-E4D8-6B9E-652025B49245}"/>
              </a:ext>
            </a:extLst>
          </p:cNvPr>
          <p:cNvSpPr>
            <a:spLocks noGrp="1"/>
          </p:cNvSpPr>
          <p:nvPr>
            <p:ph type="dt" sz="half" idx="10"/>
          </p:nvPr>
        </p:nvSpPr>
        <p:spPr/>
        <p:txBody>
          <a:bodyPr/>
          <a:lstStyle/>
          <a:p>
            <a:fld id="{FF630269-B2E7-4FB9-9CED-F8B2BA53C81E}" type="datetimeFigureOut">
              <a:rPr lang="en-IN" smtClean="0"/>
              <a:t>31-07-2025</a:t>
            </a:fld>
            <a:endParaRPr lang="en-IN"/>
          </a:p>
        </p:txBody>
      </p:sp>
      <p:sp>
        <p:nvSpPr>
          <p:cNvPr id="5" name="Footer Placeholder 4">
            <a:extLst>
              <a:ext uri="{FF2B5EF4-FFF2-40B4-BE49-F238E27FC236}">
                <a16:creationId xmlns:a16="http://schemas.microsoft.com/office/drawing/2014/main" id="{144084A1-069C-87B1-357C-4FE294EAB1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3ACD16-B03B-1865-4F2A-06BD31BC941B}"/>
              </a:ext>
            </a:extLst>
          </p:cNvPr>
          <p:cNvSpPr>
            <a:spLocks noGrp="1"/>
          </p:cNvSpPr>
          <p:nvPr>
            <p:ph type="sldNum" sz="quarter" idx="12"/>
          </p:nvPr>
        </p:nvSpPr>
        <p:spPr/>
        <p:txBody>
          <a:bodyPr/>
          <a:lstStyle/>
          <a:p>
            <a:fld id="{6DACBE9D-3C32-44AC-9889-739660DDFF96}" type="slidenum">
              <a:rPr lang="en-IN" smtClean="0"/>
              <a:t>‹#›</a:t>
            </a:fld>
            <a:endParaRPr lang="en-IN"/>
          </a:p>
        </p:txBody>
      </p:sp>
    </p:spTree>
    <p:extLst>
      <p:ext uri="{BB962C8B-B14F-4D97-AF65-F5344CB8AC3E}">
        <p14:creationId xmlns:p14="http://schemas.microsoft.com/office/powerpoint/2010/main" val="135676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6A583-E6FB-CDA2-3242-0B81B0C26A4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C8F0FFB-F519-8B3A-3A58-A7F76C0B48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78D8DC-C8EE-91C2-37F2-A39853ED43BB}"/>
              </a:ext>
            </a:extLst>
          </p:cNvPr>
          <p:cNvSpPr>
            <a:spLocks noGrp="1"/>
          </p:cNvSpPr>
          <p:nvPr>
            <p:ph type="dt" sz="half" idx="10"/>
          </p:nvPr>
        </p:nvSpPr>
        <p:spPr/>
        <p:txBody>
          <a:bodyPr/>
          <a:lstStyle/>
          <a:p>
            <a:fld id="{FF630269-B2E7-4FB9-9CED-F8B2BA53C81E}" type="datetimeFigureOut">
              <a:rPr lang="en-IN" smtClean="0"/>
              <a:t>31-07-2025</a:t>
            </a:fld>
            <a:endParaRPr lang="en-IN"/>
          </a:p>
        </p:txBody>
      </p:sp>
      <p:sp>
        <p:nvSpPr>
          <p:cNvPr id="5" name="Footer Placeholder 4">
            <a:extLst>
              <a:ext uri="{FF2B5EF4-FFF2-40B4-BE49-F238E27FC236}">
                <a16:creationId xmlns:a16="http://schemas.microsoft.com/office/drawing/2014/main" id="{D227E7EC-68F3-C4FD-F21A-78A8E07BAB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B6F3C0-5548-82CE-5B06-B0A499D2F90A}"/>
              </a:ext>
            </a:extLst>
          </p:cNvPr>
          <p:cNvSpPr>
            <a:spLocks noGrp="1"/>
          </p:cNvSpPr>
          <p:nvPr>
            <p:ph type="sldNum" sz="quarter" idx="12"/>
          </p:nvPr>
        </p:nvSpPr>
        <p:spPr/>
        <p:txBody>
          <a:bodyPr/>
          <a:lstStyle/>
          <a:p>
            <a:fld id="{6DACBE9D-3C32-44AC-9889-739660DDFF96}" type="slidenum">
              <a:rPr lang="en-IN" smtClean="0"/>
              <a:t>‹#›</a:t>
            </a:fld>
            <a:endParaRPr lang="en-IN"/>
          </a:p>
        </p:txBody>
      </p:sp>
    </p:spTree>
    <p:extLst>
      <p:ext uri="{BB962C8B-B14F-4D97-AF65-F5344CB8AC3E}">
        <p14:creationId xmlns:p14="http://schemas.microsoft.com/office/powerpoint/2010/main" val="42304918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E66725-2DDB-7D09-D569-9C7EB99307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7F201BD-B862-932E-EE2C-A08BA6294B4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4AC1C1-7680-A1FF-8831-1229675B47B3}"/>
              </a:ext>
            </a:extLst>
          </p:cNvPr>
          <p:cNvSpPr>
            <a:spLocks noGrp="1"/>
          </p:cNvSpPr>
          <p:nvPr>
            <p:ph type="dt" sz="half" idx="10"/>
          </p:nvPr>
        </p:nvSpPr>
        <p:spPr/>
        <p:txBody>
          <a:bodyPr/>
          <a:lstStyle/>
          <a:p>
            <a:fld id="{FF630269-B2E7-4FB9-9CED-F8B2BA53C81E}" type="datetimeFigureOut">
              <a:rPr lang="en-IN" smtClean="0"/>
              <a:t>31-07-2025</a:t>
            </a:fld>
            <a:endParaRPr lang="en-IN"/>
          </a:p>
        </p:txBody>
      </p:sp>
      <p:sp>
        <p:nvSpPr>
          <p:cNvPr id="5" name="Footer Placeholder 4">
            <a:extLst>
              <a:ext uri="{FF2B5EF4-FFF2-40B4-BE49-F238E27FC236}">
                <a16:creationId xmlns:a16="http://schemas.microsoft.com/office/drawing/2014/main" id="{E7E45AB3-6DDE-F6B8-1973-4455F110372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CCA71A-1759-0C43-C333-EECBA32A3CDD}"/>
              </a:ext>
            </a:extLst>
          </p:cNvPr>
          <p:cNvSpPr>
            <a:spLocks noGrp="1"/>
          </p:cNvSpPr>
          <p:nvPr>
            <p:ph type="sldNum" sz="quarter" idx="12"/>
          </p:nvPr>
        </p:nvSpPr>
        <p:spPr/>
        <p:txBody>
          <a:bodyPr/>
          <a:lstStyle/>
          <a:p>
            <a:fld id="{6DACBE9D-3C32-44AC-9889-739660DDFF96}" type="slidenum">
              <a:rPr lang="en-IN" smtClean="0"/>
              <a:t>‹#›</a:t>
            </a:fld>
            <a:endParaRPr lang="en-IN"/>
          </a:p>
        </p:txBody>
      </p:sp>
    </p:spTree>
    <p:extLst>
      <p:ext uri="{BB962C8B-B14F-4D97-AF65-F5344CB8AC3E}">
        <p14:creationId xmlns:p14="http://schemas.microsoft.com/office/powerpoint/2010/main" val="19306240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AE0FA-E445-A477-96C6-D795336A44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58FBA9D-90DE-BBF1-11D0-85D17E955BD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C50880-C6CD-3CB4-D7B9-118A7BF3E02F}"/>
              </a:ext>
            </a:extLst>
          </p:cNvPr>
          <p:cNvSpPr>
            <a:spLocks noGrp="1"/>
          </p:cNvSpPr>
          <p:nvPr>
            <p:ph type="dt" sz="half" idx="10"/>
          </p:nvPr>
        </p:nvSpPr>
        <p:spPr/>
        <p:txBody>
          <a:bodyPr/>
          <a:lstStyle/>
          <a:p>
            <a:fld id="{FF630269-B2E7-4FB9-9CED-F8B2BA53C81E}" type="datetimeFigureOut">
              <a:rPr lang="en-IN" smtClean="0"/>
              <a:t>31-07-2025</a:t>
            </a:fld>
            <a:endParaRPr lang="en-IN"/>
          </a:p>
        </p:txBody>
      </p:sp>
      <p:sp>
        <p:nvSpPr>
          <p:cNvPr id="5" name="Footer Placeholder 4">
            <a:extLst>
              <a:ext uri="{FF2B5EF4-FFF2-40B4-BE49-F238E27FC236}">
                <a16:creationId xmlns:a16="http://schemas.microsoft.com/office/drawing/2014/main" id="{C83C4AAA-A841-62FD-3667-03B045E487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4CD751-1001-2796-D3C4-4485F3E458C1}"/>
              </a:ext>
            </a:extLst>
          </p:cNvPr>
          <p:cNvSpPr>
            <a:spLocks noGrp="1"/>
          </p:cNvSpPr>
          <p:nvPr>
            <p:ph type="sldNum" sz="quarter" idx="12"/>
          </p:nvPr>
        </p:nvSpPr>
        <p:spPr/>
        <p:txBody>
          <a:bodyPr/>
          <a:lstStyle/>
          <a:p>
            <a:fld id="{6DACBE9D-3C32-44AC-9889-739660DDFF96}" type="slidenum">
              <a:rPr lang="en-IN" smtClean="0"/>
              <a:t>‹#›</a:t>
            </a:fld>
            <a:endParaRPr lang="en-IN"/>
          </a:p>
        </p:txBody>
      </p:sp>
    </p:spTree>
    <p:extLst>
      <p:ext uri="{BB962C8B-B14F-4D97-AF65-F5344CB8AC3E}">
        <p14:creationId xmlns:p14="http://schemas.microsoft.com/office/powerpoint/2010/main" val="726409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46DED-F506-706D-2EB9-6E7E1F8E86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02EACB-1093-B454-E8AB-8C9EDE41F16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EF5A6B-348C-9B38-7D11-E0CB5A28385E}"/>
              </a:ext>
            </a:extLst>
          </p:cNvPr>
          <p:cNvSpPr>
            <a:spLocks noGrp="1"/>
          </p:cNvSpPr>
          <p:nvPr>
            <p:ph type="dt" sz="half" idx="10"/>
          </p:nvPr>
        </p:nvSpPr>
        <p:spPr/>
        <p:txBody>
          <a:bodyPr/>
          <a:lstStyle/>
          <a:p>
            <a:fld id="{FF630269-B2E7-4FB9-9CED-F8B2BA53C81E}" type="datetimeFigureOut">
              <a:rPr lang="en-IN" smtClean="0"/>
              <a:t>31-07-2025</a:t>
            </a:fld>
            <a:endParaRPr lang="en-IN"/>
          </a:p>
        </p:txBody>
      </p:sp>
      <p:sp>
        <p:nvSpPr>
          <p:cNvPr id="5" name="Footer Placeholder 4">
            <a:extLst>
              <a:ext uri="{FF2B5EF4-FFF2-40B4-BE49-F238E27FC236}">
                <a16:creationId xmlns:a16="http://schemas.microsoft.com/office/drawing/2014/main" id="{8C3A8D12-1F22-5383-3E93-B81608086E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BF8872-118C-2ADA-2FAF-C5BA70A1DDBC}"/>
              </a:ext>
            </a:extLst>
          </p:cNvPr>
          <p:cNvSpPr>
            <a:spLocks noGrp="1"/>
          </p:cNvSpPr>
          <p:nvPr>
            <p:ph type="sldNum" sz="quarter" idx="12"/>
          </p:nvPr>
        </p:nvSpPr>
        <p:spPr/>
        <p:txBody>
          <a:bodyPr/>
          <a:lstStyle/>
          <a:p>
            <a:fld id="{6DACBE9D-3C32-44AC-9889-739660DDFF96}" type="slidenum">
              <a:rPr lang="en-IN" smtClean="0"/>
              <a:t>‹#›</a:t>
            </a:fld>
            <a:endParaRPr lang="en-IN"/>
          </a:p>
        </p:txBody>
      </p:sp>
    </p:spTree>
    <p:extLst>
      <p:ext uri="{BB962C8B-B14F-4D97-AF65-F5344CB8AC3E}">
        <p14:creationId xmlns:p14="http://schemas.microsoft.com/office/powerpoint/2010/main" val="769877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7D67E-CDF5-C82B-FCDD-70011B54B1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DFEC3DA-691A-242E-C1D0-00B771D709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C149747-4AD3-23D2-2FE4-6D25D196665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941AA03-725A-D954-76F1-9255458055F0}"/>
              </a:ext>
            </a:extLst>
          </p:cNvPr>
          <p:cNvSpPr>
            <a:spLocks noGrp="1"/>
          </p:cNvSpPr>
          <p:nvPr>
            <p:ph type="dt" sz="half" idx="10"/>
          </p:nvPr>
        </p:nvSpPr>
        <p:spPr/>
        <p:txBody>
          <a:bodyPr/>
          <a:lstStyle/>
          <a:p>
            <a:fld id="{FF630269-B2E7-4FB9-9CED-F8B2BA53C81E}" type="datetimeFigureOut">
              <a:rPr lang="en-IN" smtClean="0"/>
              <a:t>31-07-2025</a:t>
            </a:fld>
            <a:endParaRPr lang="en-IN"/>
          </a:p>
        </p:txBody>
      </p:sp>
      <p:sp>
        <p:nvSpPr>
          <p:cNvPr id="6" name="Footer Placeholder 5">
            <a:extLst>
              <a:ext uri="{FF2B5EF4-FFF2-40B4-BE49-F238E27FC236}">
                <a16:creationId xmlns:a16="http://schemas.microsoft.com/office/drawing/2014/main" id="{82C23685-BCB6-4CC8-EE82-0720E1D38E3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974F2C-BABF-5198-0E67-A111B772F449}"/>
              </a:ext>
            </a:extLst>
          </p:cNvPr>
          <p:cNvSpPr>
            <a:spLocks noGrp="1"/>
          </p:cNvSpPr>
          <p:nvPr>
            <p:ph type="sldNum" sz="quarter" idx="12"/>
          </p:nvPr>
        </p:nvSpPr>
        <p:spPr/>
        <p:txBody>
          <a:bodyPr/>
          <a:lstStyle/>
          <a:p>
            <a:fld id="{6DACBE9D-3C32-44AC-9889-739660DDFF96}" type="slidenum">
              <a:rPr lang="en-IN" smtClean="0"/>
              <a:t>‹#›</a:t>
            </a:fld>
            <a:endParaRPr lang="en-IN"/>
          </a:p>
        </p:txBody>
      </p:sp>
    </p:spTree>
    <p:extLst>
      <p:ext uri="{BB962C8B-B14F-4D97-AF65-F5344CB8AC3E}">
        <p14:creationId xmlns:p14="http://schemas.microsoft.com/office/powerpoint/2010/main" val="298831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2172E-A5B4-D488-5F53-07BB18A98F0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4DD89D7-46E3-1B13-726A-2B6F970AFA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EE49D4-C0C7-B2C2-6E90-17F2821511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7BB545F-37F3-DAE9-CAF7-78471AC85B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9D9A54-FAED-934F-536A-090F019083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761266-9615-5925-7AC5-DF856DE246D3}"/>
              </a:ext>
            </a:extLst>
          </p:cNvPr>
          <p:cNvSpPr>
            <a:spLocks noGrp="1"/>
          </p:cNvSpPr>
          <p:nvPr>
            <p:ph type="dt" sz="half" idx="10"/>
          </p:nvPr>
        </p:nvSpPr>
        <p:spPr/>
        <p:txBody>
          <a:bodyPr/>
          <a:lstStyle/>
          <a:p>
            <a:fld id="{FF630269-B2E7-4FB9-9CED-F8B2BA53C81E}" type="datetimeFigureOut">
              <a:rPr lang="en-IN" smtClean="0"/>
              <a:t>31-07-2025</a:t>
            </a:fld>
            <a:endParaRPr lang="en-IN"/>
          </a:p>
        </p:txBody>
      </p:sp>
      <p:sp>
        <p:nvSpPr>
          <p:cNvPr id="8" name="Footer Placeholder 7">
            <a:extLst>
              <a:ext uri="{FF2B5EF4-FFF2-40B4-BE49-F238E27FC236}">
                <a16:creationId xmlns:a16="http://schemas.microsoft.com/office/drawing/2014/main" id="{776C6D32-3F87-FC4A-6325-D2332388EC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5AE36A4-CB1C-5D90-F9EA-FF2D3D3A0C05}"/>
              </a:ext>
            </a:extLst>
          </p:cNvPr>
          <p:cNvSpPr>
            <a:spLocks noGrp="1"/>
          </p:cNvSpPr>
          <p:nvPr>
            <p:ph type="sldNum" sz="quarter" idx="12"/>
          </p:nvPr>
        </p:nvSpPr>
        <p:spPr/>
        <p:txBody>
          <a:bodyPr/>
          <a:lstStyle/>
          <a:p>
            <a:fld id="{6DACBE9D-3C32-44AC-9889-739660DDFF96}" type="slidenum">
              <a:rPr lang="en-IN" smtClean="0"/>
              <a:t>‹#›</a:t>
            </a:fld>
            <a:endParaRPr lang="en-IN"/>
          </a:p>
        </p:txBody>
      </p:sp>
    </p:spTree>
    <p:extLst>
      <p:ext uri="{BB962C8B-B14F-4D97-AF65-F5344CB8AC3E}">
        <p14:creationId xmlns:p14="http://schemas.microsoft.com/office/powerpoint/2010/main" val="3108497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81FD6-1D65-2054-34C4-E28B1AB0EB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7769969-CCC6-5EF7-EE55-1F49F9272DD8}"/>
              </a:ext>
            </a:extLst>
          </p:cNvPr>
          <p:cNvSpPr>
            <a:spLocks noGrp="1"/>
          </p:cNvSpPr>
          <p:nvPr>
            <p:ph type="dt" sz="half" idx="10"/>
          </p:nvPr>
        </p:nvSpPr>
        <p:spPr/>
        <p:txBody>
          <a:bodyPr/>
          <a:lstStyle/>
          <a:p>
            <a:fld id="{FF630269-B2E7-4FB9-9CED-F8B2BA53C81E}" type="datetimeFigureOut">
              <a:rPr lang="en-IN" smtClean="0"/>
              <a:t>31-07-2025</a:t>
            </a:fld>
            <a:endParaRPr lang="en-IN"/>
          </a:p>
        </p:txBody>
      </p:sp>
      <p:sp>
        <p:nvSpPr>
          <p:cNvPr id="4" name="Footer Placeholder 3">
            <a:extLst>
              <a:ext uri="{FF2B5EF4-FFF2-40B4-BE49-F238E27FC236}">
                <a16:creationId xmlns:a16="http://schemas.microsoft.com/office/drawing/2014/main" id="{72F6C0B5-7324-38A6-CE09-9930E52A03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83ED170-F636-3FEF-6CF6-5E1547376728}"/>
              </a:ext>
            </a:extLst>
          </p:cNvPr>
          <p:cNvSpPr>
            <a:spLocks noGrp="1"/>
          </p:cNvSpPr>
          <p:nvPr>
            <p:ph type="sldNum" sz="quarter" idx="12"/>
          </p:nvPr>
        </p:nvSpPr>
        <p:spPr/>
        <p:txBody>
          <a:bodyPr/>
          <a:lstStyle/>
          <a:p>
            <a:fld id="{6DACBE9D-3C32-44AC-9889-739660DDFF96}" type="slidenum">
              <a:rPr lang="en-IN" smtClean="0"/>
              <a:t>‹#›</a:t>
            </a:fld>
            <a:endParaRPr lang="en-IN"/>
          </a:p>
        </p:txBody>
      </p:sp>
    </p:spTree>
    <p:extLst>
      <p:ext uri="{BB962C8B-B14F-4D97-AF65-F5344CB8AC3E}">
        <p14:creationId xmlns:p14="http://schemas.microsoft.com/office/powerpoint/2010/main" val="852087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E85DE4-30A0-4C50-0EDE-428D8F05A19A}"/>
              </a:ext>
            </a:extLst>
          </p:cNvPr>
          <p:cNvSpPr>
            <a:spLocks noGrp="1"/>
          </p:cNvSpPr>
          <p:nvPr>
            <p:ph type="dt" sz="half" idx="10"/>
          </p:nvPr>
        </p:nvSpPr>
        <p:spPr/>
        <p:txBody>
          <a:bodyPr/>
          <a:lstStyle/>
          <a:p>
            <a:fld id="{FF630269-B2E7-4FB9-9CED-F8B2BA53C81E}" type="datetimeFigureOut">
              <a:rPr lang="en-IN" smtClean="0"/>
              <a:t>31-07-2025</a:t>
            </a:fld>
            <a:endParaRPr lang="en-IN"/>
          </a:p>
        </p:txBody>
      </p:sp>
      <p:sp>
        <p:nvSpPr>
          <p:cNvPr id="3" name="Footer Placeholder 2">
            <a:extLst>
              <a:ext uri="{FF2B5EF4-FFF2-40B4-BE49-F238E27FC236}">
                <a16:creationId xmlns:a16="http://schemas.microsoft.com/office/drawing/2014/main" id="{48681700-D082-DB51-7A20-AB04862F087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CBE37DC-7E63-840B-1334-6BE217667262}"/>
              </a:ext>
            </a:extLst>
          </p:cNvPr>
          <p:cNvSpPr>
            <a:spLocks noGrp="1"/>
          </p:cNvSpPr>
          <p:nvPr>
            <p:ph type="sldNum" sz="quarter" idx="12"/>
          </p:nvPr>
        </p:nvSpPr>
        <p:spPr/>
        <p:txBody>
          <a:bodyPr/>
          <a:lstStyle/>
          <a:p>
            <a:fld id="{6DACBE9D-3C32-44AC-9889-739660DDFF96}" type="slidenum">
              <a:rPr lang="en-IN" smtClean="0"/>
              <a:t>‹#›</a:t>
            </a:fld>
            <a:endParaRPr lang="en-IN"/>
          </a:p>
        </p:txBody>
      </p:sp>
    </p:spTree>
    <p:extLst>
      <p:ext uri="{BB962C8B-B14F-4D97-AF65-F5344CB8AC3E}">
        <p14:creationId xmlns:p14="http://schemas.microsoft.com/office/powerpoint/2010/main" val="171448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266BD-4254-01DA-FD36-B1033CA2A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B37F4E-CFEE-09C7-C735-310408B06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F0A22DC-7134-DA86-ABC4-5D7329286D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EB7EDB-14F2-D28E-9AFA-74B224254FE2}"/>
              </a:ext>
            </a:extLst>
          </p:cNvPr>
          <p:cNvSpPr>
            <a:spLocks noGrp="1"/>
          </p:cNvSpPr>
          <p:nvPr>
            <p:ph type="dt" sz="half" idx="10"/>
          </p:nvPr>
        </p:nvSpPr>
        <p:spPr/>
        <p:txBody>
          <a:bodyPr/>
          <a:lstStyle/>
          <a:p>
            <a:fld id="{FF630269-B2E7-4FB9-9CED-F8B2BA53C81E}" type="datetimeFigureOut">
              <a:rPr lang="en-IN" smtClean="0"/>
              <a:t>31-07-2025</a:t>
            </a:fld>
            <a:endParaRPr lang="en-IN"/>
          </a:p>
        </p:txBody>
      </p:sp>
      <p:sp>
        <p:nvSpPr>
          <p:cNvPr id="6" name="Footer Placeholder 5">
            <a:extLst>
              <a:ext uri="{FF2B5EF4-FFF2-40B4-BE49-F238E27FC236}">
                <a16:creationId xmlns:a16="http://schemas.microsoft.com/office/drawing/2014/main" id="{74DEE84D-FDAB-889B-1753-BB0711B7BD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34B368-C882-D7A7-FD2C-AE8509CD7949}"/>
              </a:ext>
            </a:extLst>
          </p:cNvPr>
          <p:cNvSpPr>
            <a:spLocks noGrp="1"/>
          </p:cNvSpPr>
          <p:nvPr>
            <p:ph type="sldNum" sz="quarter" idx="12"/>
          </p:nvPr>
        </p:nvSpPr>
        <p:spPr/>
        <p:txBody>
          <a:bodyPr/>
          <a:lstStyle/>
          <a:p>
            <a:fld id="{6DACBE9D-3C32-44AC-9889-739660DDFF96}" type="slidenum">
              <a:rPr lang="en-IN" smtClean="0"/>
              <a:t>‹#›</a:t>
            </a:fld>
            <a:endParaRPr lang="en-IN"/>
          </a:p>
        </p:txBody>
      </p:sp>
    </p:spTree>
    <p:extLst>
      <p:ext uri="{BB962C8B-B14F-4D97-AF65-F5344CB8AC3E}">
        <p14:creationId xmlns:p14="http://schemas.microsoft.com/office/powerpoint/2010/main" val="344720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0B1B6-D224-1CD8-D5E1-68F7EBF35E8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44CC44D-1395-4791-E6E2-96D8A391FF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08BF8BD-A35A-0E70-2F7B-FB54144178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5FE272-91E9-7161-36C6-E4E18C782AE1}"/>
              </a:ext>
            </a:extLst>
          </p:cNvPr>
          <p:cNvSpPr>
            <a:spLocks noGrp="1"/>
          </p:cNvSpPr>
          <p:nvPr>
            <p:ph type="dt" sz="half" idx="10"/>
          </p:nvPr>
        </p:nvSpPr>
        <p:spPr/>
        <p:txBody>
          <a:bodyPr/>
          <a:lstStyle/>
          <a:p>
            <a:fld id="{FF630269-B2E7-4FB9-9CED-F8B2BA53C81E}" type="datetimeFigureOut">
              <a:rPr lang="en-IN" smtClean="0"/>
              <a:t>31-07-2025</a:t>
            </a:fld>
            <a:endParaRPr lang="en-IN"/>
          </a:p>
        </p:txBody>
      </p:sp>
      <p:sp>
        <p:nvSpPr>
          <p:cNvPr id="6" name="Footer Placeholder 5">
            <a:extLst>
              <a:ext uri="{FF2B5EF4-FFF2-40B4-BE49-F238E27FC236}">
                <a16:creationId xmlns:a16="http://schemas.microsoft.com/office/drawing/2014/main" id="{D9ACA922-4FD3-2693-732A-933CBB486EB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D5317E-6312-E1E1-195A-AE44C31176EC}"/>
              </a:ext>
            </a:extLst>
          </p:cNvPr>
          <p:cNvSpPr>
            <a:spLocks noGrp="1"/>
          </p:cNvSpPr>
          <p:nvPr>
            <p:ph type="sldNum" sz="quarter" idx="12"/>
          </p:nvPr>
        </p:nvSpPr>
        <p:spPr/>
        <p:txBody>
          <a:bodyPr/>
          <a:lstStyle/>
          <a:p>
            <a:fld id="{6DACBE9D-3C32-44AC-9889-739660DDFF96}" type="slidenum">
              <a:rPr lang="en-IN" smtClean="0"/>
              <a:t>‹#›</a:t>
            </a:fld>
            <a:endParaRPr lang="en-IN"/>
          </a:p>
        </p:txBody>
      </p:sp>
    </p:spTree>
    <p:extLst>
      <p:ext uri="{BB962C8B-B14F-4D97-AF65-F5344CB8AC3E}">
        <p14:creationId xmlns:p14="http://schemas.microsoft.com/office/powerpoint/2010/main" val="3412293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16DA62-0E6F-729C-0538-51A648DC4F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C370B34-88B4-F64E-D2DD-1929B0C11C8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D8AA20-7D1A-FE96-3936-B1668BB037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630269-B2E7-4FB9-9CED-F8B2BA53C81E}" type="datetimeFigureOut">
              <a:rPr lang="en-IN" smtClean="0"/>
              <a:t>31-07-2025</a:t>
            </a:fld>
            <a:endParaRPr lang="en-IN"/>
          </a:p>
        </p:txBody>
      </p:sp>
      <p:sp>
        <p:nvSpPr>
          <p:cNvPr id="5" name="Footer Placeholder 4">
            <a:extLst>
              <a:ext uri="{FF2B5EF4-FFF2-40B4-BE49-F238E27FC236}">
                <a16:creationId xmlns:a16="http://schemas.microsoft.com/office/drawing/2014/main" id="{DE93B35B-1E38-C0B5-CB42-802DF94D7F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F5B3A91-703C-B52A-713E-6FDAF720BB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ACBE9D-3C32-44AC-9889-739660DDFF96}" type="slidenum">
              <a:rPr lang="en-IN" smtClean="0"/>
              <a:t>‹#›</a:t>
            </a:fld>
            <a:endParaRPr lang="en-IN"/>
          </a:p>
        </p:txBody>
      </p:sp>
    </p:spTree>
    <p:extLst>
      <p:ext uri="{BB962C8B-B14F-4D97-AF65-F5344CB8AC3E}">
        <p14:creationId xmlns:p14="http://schemas.microsoft.com/office/powerpoint/2010/main" val="1244493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3A8A6-82BE-337C-3344-FB4CBA2C6316}"/>
              </a:ext>
            </a:extLst>
          </p:cNvPr>
          <p:cNvSpPr>
            <a:spLocks noGrp="1"/>
          </p:cNvSpPr>
          <p:nvPr>
            <p:ph type="ctrTitle"/>
          </p:nvPr>
        </p:nvSpPr>
        <p:spPr>
          <a:xfrm>
            <a:off x="1524000" y="2494643"/>
            <a:ext cx="9144000" cy="1868714"/>
          </a:xfrm>
        </p:spPr>
        <p:txBody>
          <a:bodyPr/>
          <a:lstStyle/>
          <a:p>
            <a:r>
              <a:rPr lang="en-US" dirty="0">
                <a:solidFill>
                  <a:srgbClr val="FF0000"/>
                </a:solidFill>
              </a:rPr>
              <a:t>Free Marketing Growth Plan </a:t>
            </a:r>
            <a:r>
              <a:rPr lang="en-US" dirty="0">
                <a:solidFill>
                  <a:schemeClr val="bg2">
                    <a:lumMod val="10000"/>
                  </a:schemeClr>
                </a:solidFill>
              </a:rPr>
              <a:t>– Uttaradhikari</a:t>
            </a:r>
            <a:endParaRPr lang="en-IN" dirty="0">
              <a:solidFill>
                <a:schemeClr val="bg2">
                  <a:lumMod val="10000"/>
                </a:schemeClr>
              </a:solidFill>
            </a:endParaRPr>
          </a:p>
        </p:txBody>
      </p:sp>
    </p:spTree>
    <p:extLst>
      <p:ext uri="{BB962C8B-B14F-4D97-AF65-F5344CB8AC3E}">
        <p14:creationId xmlns:p14="http://schemas.microsoft.com/office/powerpoint/2010/main" val="3833356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3601A4-2648-5A52-BCC1-8A0CDF51BEC9}"/>
              </a:ext>
            </a:extLst>
          </p:cNvPr>
          <p:cNvSpPr txBox="1"/>
          <p:nvPr/>
        </p:nvSpPr>
        <p:spPr>
          <a:xfrm>
            <a:off x="0" y="0"/>
            <a:ext cx="12192000" cy="523220"/>
          </a:xfrm>
          <a:prstGeom prst="rect">
            <a:avLst/>
          </a:prstGeom>
          <a:solidFill>
            <a:schemeClr val="tx1"/>
          </a:solidFill>
        </p:spPr>
        <p:txBody>
          <a:bodyPr wrap="square" rtlCol="0">
            <a:spAutoFit/>
          </a:bodyPr>
          <a:lstStyle/>
          <a:p>
            <a:pPr algn="ctr"/>
            <a:r>
              <a:rPr lang="en-US" sz="2800">
                <a:solidFill>
                  <a:schemeClr val="bg1"/>
                </a:solidFill>
              </a:rPr>
              <a:t>TARGET AUDIENCE</a:t>
            </a:r>
            <a:endParaRPr lang="en-US" sz="2800" dirty="0">
              <a:solidFill>
                <a:schemeClr val="bg1"/>
              </a:solidFill>
            </a:endParaRPr>
          </a:p>
        </p:txBody>
      </p:sp>
      <p:sp>
        <p:nvSpPr>
          <p:cNvPr id="5" name="TextBox 4">
            <a:extLst>
              <a:ext uri="{FF2B5EF4-FFF2-40B4-BE49-F238E27FC236}">
                <a16:creationId xmlns:a16="http://schemas.microsoft.com/office/drawing/2014/main" id="{02C4EAB8-0CA1-3CA9-02D8-005789152D58}"/>
              </a:ext>
            </a:extLst>
          </p:cNvPr>
          <p:cNvSpPr txBox="1"/>
          <p:nvPr/>
        </p:nvSpPr>
        <p:spPr>
          <a:xfrm>
            <a:off x="272143" y="1045028"/>
            <a:ext cx="1621971" cy="1099457"/>
          </a:xfrm>
          <a:prstGeom prst="rect">
            <a:avLst/>
          </a:prstGeom>
          <a:noFill/>
        </p:spPr>
        <p:txBody>
          <a:bodyPr wrap="square" rtlCol="0">
            <a:spAutoFit/>
          </a:bodyPr>
          <a:lstStyle/>
          <a:p>
            <a:endParaRPr lang="en-IN" dirty="0"/>
          </a:p>
        </p:txBody>
      </p:sp>
      <p:graphicFrame>
        <p:nvGraphicFramePr>
          <p:cNvPr id="7" name="Table 6">
            <a:extLst>
              <a:ext uri="{FF2B5EF4-FFF2-40B4-BE49-F238E27FC236}">
                <a16:creationId xmlns:a16="http://schemas.microsoft.com/office/drawing/2014/main" id="{B83878F8-B7DE-FBE8-FE5F-4E20DF64DAEF}"/>
              </a:ext>
            </a:extLst>
          </p:cNvPr>
          <p:cNvGraphicFramePr>
            <a:graphicFrameLocks noGrp="1"/>
          </p:cNvGraphicFramePr>
          <p:nvPr>
            <p:extLst>
              <p:ext uri="{D42A27DB-BD31-4B8C-83A1-F6EECF244321}">
                <p14:modId xmlns:p14="http://schemas.microsoft.com/office/powerpoint/2010/main" val="3379402426"/>
              </p:ext>
            </p:extLst>
          </p:nvPr>
        </p:nvGraphicFramePr>
        <p:xfrm>
          <a:off x="1190080" y="1539478"/>
          <a:ext cx="9811840" cy="3779044"/>
        </p:xfrm>
        <a:graphic>
          <a:graphicData uri="http://schemas.openxmlformats.org/drawingml/2006/table">
            <a:tbl>
              <a:tblPr/>
              <a:tblGrid>
                <a:gridCol w="2380434">
                  <a:extLst>
                    <a:ext uri="{9D8B030D-6E8A-4147-A177-3AD203B41FA5}">
                      <a16:colId xmlns:a16="http://schemas.microsoft.com/office/drawing/2014/main" val="3255055489"/>
                    </a:ext>
                  </a:extLst>
                </a:gridCol>
                <a:gridCol w="7431406">
                  <a:extLst>
                    <a:ext uri="{9D8B030D-6E8A-4147-A177-3AD203B41FA5}">
                      <a16:colId xmlns:a16="http://schemas.microsoft.com/office/drawing/2014/main" val="2076051690"/>
                    </a:ext>
                  </a:extLst>
                </a:gridCol>
              </a:tblGrid>
              <a:tr h="341281">
                <a:tc>
                  <a:txBody>
                    <a:bodyPr/>
                    <a:lstStyle/>
                    <a:p>
                      <a:pPr>
                        <a:buNone/>
                      </a:pPr>
                      <a:r>
                        <a:rPr lang="en-IN" sz="1700"/>
                        <a:t>Attribute</a:t>
                      </a:r>
                    </a:p>
                  </a:txBody>
                  <a:tcPr marL="85320" marR="85320" marT="42660" marB="42660" anchor="ctr">
                    <a:lnL>
                      <a:noFill/>
                    </a:lnL>
                    <a:lnR>
                      <a:noFill/>
                    </a:lnR>
                    <a:lnT>
                      <a:noFill/>
                    </a:lnT>
                    <a:lnB>
                      <a:noFill/>
                    </a:lnB>
                    <a:noFill/>
                  </a:tcPr>
                </a:tc>
                <a:tc>
                  <a:txBody>
                    <a:bodyPr/>
                    <a:lstStyle/>
                    <a:p>
                      <a:pPr>
                        <a:buNone/>
                      </a:pPr>
                      <a:r>
                        <a:rPr lang="en-IN" sz="1700"/>
                        <a:t>Description</a:t>
                      </a:r>
                    </a:p>
                  </a:txBody>
                  <a:tcPr marL="85320" marR="85320" marT="42660" marB="42660" anchor="ctr">
                    <a:lnL>
                      <a:noFill/>
                    </a:lnL>
                    <a:lnR>
                      <a:noFill/>
                    </a:lnR>
                    <a:lnT>
                      <a:noFill/>
                    </a:lnT>
                    <a:lnB>
                      <a:noFill/>
                    </a:lnB>
                    <a:noFill/>
                  </a:tcPr>
                </a:tc>
                <a:extLst>
                  <a:ext uri="{0D108BD9-81ED-4DB2-BD59-A6C34878D82A}">
                    <a16:rowId xmlns:a16="http://schemas.microsoft.com/office/drawing/2014/main" val="3522951334"/>
                  </a:ext>
                </a:extLst>
              </a:tr>
              <a:tr h="341281">
                <a:tc>
                  <a:txBody>
                    <a:bodyPr/>
                    <a:lstStyle/>
                    <a:p>
                      <a:pPr>
                        <a:buNone/>
                      </a:pPr>
                      <a:r>
                        <a:rPr lang="en-IN" sz="1700" b="1"/>
                        <a:t>Age Group</a:t>
                      </a:r>
                      <a:endParaRPr lang="en-IN" sz="1700"/>
                    </a:p>
                  </a:txBody>
                  <a:tcPr marL="85320" marR="85320" marT="42660" marB="42660" anchor="ctr">
                    <a:lnL>
                      <a:noFill/>
                    </a:lnL>
                    <a:lnR>
                      <a:noFill/>
                    </a:lnR>
                    <a:lnT>
                      <a:noFill/>
                    </a:lnT>
                    <a:lnB>
                      <a:noFill/>
                    </a:lnB>
                    <a:noFill/>
                  </a:tcPr>
                </a:tc>
                <a:tc>
                  <a:txBody>
                    <a:bodyPr/>
                    <a:lstStyle/>
                    <a:p>
                      <a:pPr>
                        <a:buNone/>
                      </a:pPr>
                      <a:r>
                        <a:rPr lang="en-IN" sz="1700"/>
                        <a:t>35–55 years</a:t>
                      </a:r>
                    </a:p>
                  </a:txBody>
                  <a:tcPr marL="85320" marR="85320" marT="42660" marB="42660" anchor="ctr">
                    <a:lnL>
                      <a:noFill/>
                    </a:lnL>
                    <a:lnR>
                      <a:noFill/>
                    </a:lnR>
                    <a:lnT>
                      <a:noFill/>
                    </a:lnT>
                    <a:lnB>
                      <a:noFill/>
                    </a:lnB>
                    <a:noFill/>
                  </a:tcPr>
                </a:tc>
                <a:extLst>
                  <a:ext uri="{0D108BD9-81ED-4DB2-BD59-A6C34878D82A}">
                    <a16:rowId xmlns:a16="http://schemas.microsoft.com/office/drawing/2014/main" val="3655144620"/>
                  </a:ext>
                </a:extLst>
              </a:tr>
              <a:tr h="341281">
                <a:tc>
                  <a:txBody>
                    <a:bodyPr/>
                    <a:lstStyle/>
                    <a:p>
                      <a:pPr>
                        <a:buNone/>
                      </a:pPr>
                      <a:r>
                        <a:rPr lang="en-IN" sz="1700" b="1"/>
                        <a:t>Marital Status</a:t>
                      </a:r>
                      <a:endParaRPr lang="en-IN" sz="1700"/>
                    </a:p>
                  </a:txBody>
                  <a:tcPr marL="85320" marR="85320" marT="42660" marB="42660" anchor="ctr">
                    <a:lnL>
                      <a:noFill/>
                    </a:lnL>
                    <a:lnR>
                      <a:noFill/>
                    </a:lnR>
                    <a:lnT>
                      <a:noFill/>
                    </a:lnT>
                    <a:lnB>
                      <a:noFill/>
                    </a:lnB>
                    <a:noFill/>
                  </a:tcPr>
                </a:tc>
                <a:tc>
                  <a:txBody>
                    <a:bodyPr/>
                    <a:lstStyle/>
                    <a:p>
                      <a:pPr>
                        <a:buNone/>
                      </a:pPr>
                      <a:r>
                        <a:rPr lang="en-IN" sz="1700"/>
                        <a:t>Married with children</a:t>
                      </a:r>
                    </a:p>
                  </a:txBody>
                  <a:tcPr marL="85320" marR="85320" marT="42660" marB="42660" anchor="ctr">
                    <a:lnL>
                      <a:noFill/>
                    </a:lnL>
                    <a:lnR>
                      <a:noFill/>
                    </a:lnR>
                    <a:lnT>
                      <a:noFill/>
                    </a:lnT>
                    <a:lnB>
                      <a:noFill/>
                    </a:lnB>
                    <a:noFill/>
                  </a:tcPr>
                </a:tc>
                <a:extLst>
                  <a:ext uri="{0D108BD9-81ED-4DB2-BD59-A6C34878D82A}">
                    <a16:rowId xmlns:a16="http://schemas.microsoft.com/office/drawing/2014/main" val="1749176647"/>
                  </a:ext>
                </a:extLst>
              </a:tr>
              <a:tr h="341281">
                <a:tc>
                  <a:txBody>
                    <a:bodyPr/>
                    <a:lstStyle/>
                    <a:p>
                      <a:pPr>
                        <a:buNone/>
                      </a:pPr>
                      <a:r>
                        <a:rPr lang="en-IN" sz="1700" b="1"/>
                        <a:t>Income</a:t>
                      </a:r>
                      <a:endParaRPr lang="en-IN" sz="1700"/>
                    </a:p>
                  </a:txBody>
                  <a:tcPr marL="85320" marR="85320" marT="42660" marB="42660" anchor="ctr">
                    <a:lnL>
                      <a:noFill/>
                    </a:lnL>
                    <a:lnR>
                      <a:noFill/>
                    </a:lnR>
                    <a:lnT>
                      <a:noFill/>
                    </a:lnT>
                    <a:lnB>
                      <a:noFill/>
                    </a:lnB>
                    <a:noFill/>
                  </a:tcPr>
                </a:tc>
                <a:tc>
                  <a:txBody>
                    <a:bodyPr/>
                    <a:lstStyle/>
                    <a:p>
                      <a:pPr>
                        <a:buNone/>
                      </a:pPr>
                      <a:r>
                        <a:rPr lang="en-IN" sz="1700"/>
                        <a:t>Household income ₹5L+ annually</a:t>
                      </a:r>
                    </a:p>
                  </a:txBody>
                  <a:tcPr marL="85320" marR="85320" marT="42660" marB="42660" anchor="ctr">
                    <a:lnL>
                      <a:noFill/>
                    </a:lnL>
                    <a:lnR>
                      <a:noFill/>
                    </a:lnR>
                    <a:lnT>
                      <a:noFill/>
                    </a:lnT>
                    <a:lnB>
                      <a:noFill/>
                    </a:lnB>
                    <a:noFill/>
                  </a:tcPr>
                </a:tc>
                <a:extLst>
                  <a:ext uri="{0D108BD9-81ED-4DB2-BD59-A6C34878D82A}">
                    <a16:rowId xmlns:a16="http://schemas.microsoft.com/office/drawing/2014/main" val="3816348947"/>
                  </a:ext>
                </a:extLst>
              </a:tr>
              <a:tr h="597242">
                <a:tc>
                  <a:txBody>
                    <a:bodyPr/>
                    <a:lstStyle/>
                    <a:p>
                      <a:pPr>
                        <a:buNone/>
                      </a:pPr>
                      <a:r>
                        <a:rPr lang="en-IN" sz="1700" b="1"/>
                        <a:t>Location</a:t>
                      </a:r>
                      <a:endParaRPr lang="en-IN" sz="1700"/>
                    </a:p>
                  </a:txBody>
                  <a:tcPr marL="85320" marR="85320" marT="42660" marB="42660" anchor="ctr">
                    <a:lnL>
                      <a:noFill/>
                    </a:lnL>
                    <a:lnR>
                      <a:noFill/>
                    </a:lnR>
                    <a:lnT>
                      <a:noFill/>
                    </a:lnT>
                    <a:lnB>
                      <a:noFill/>
                    </a:lnB>
                    <a:noFill/>
                  </a:tcPr>
                </a:tc>
                <a:tc>
                  <a:txBody>
                    <a:bodyPr/>
                    <a:lstStyle/>
                    <a:p>
                      <a:pPr>
                        <a:buNone/>
                      </a:pPr>
                      <a:r>
                        <a:rPr lang="en-IN" sz="1700"/>
                        <a:t>Tier 1 &amp; Tier 2 cities (Delhi, Mumbai, Pune, Bangalore, Lucknow, Jaipur, etc.)</a:t>
                      </a:r>
                    </a:p>
                  </a:txBody>
                  <a:tcPr marL="85320" marR="85320" marT="42660" marB="42660" anchor="ctr">
                    <a:lnL>
                      <a:noFill/>
                    </a:lnL>
                    <a:lnR>
                      <a:noFill/>
                    </a:lnR>
                    <a:lnT>
                      <a:noFill/>
                    </a:lnT>
                    <a:lnB>
                      <a:noFill/>
                    </a:lnB>
                    <a:noFill/>
                  </a:tcPr>
                </a:tc>
                <a:extLst>
                  <a:ext uri="{0D108BD9-81ED-4DB2-BD59-A6C34878D82A}">
                    <a16:rowId xmlns:a16="http://schemas.microsoft.com/office/drawing/2014/main" val="1210278232"/>
                  </a:ext>
                </a:extLst>
              </a:tr>
              <a:tr h="597242">
                <a:tc>
                  <a:txBody>
                    <a:bodyPr/>
                    <a:lstStyle/>
                    <a:p>
                      <a:pPr>
                        <a:buNone/>
                      </a:pPr>
                      <a:r>
                        <a:rPr lang="en-IN" sz="1700" b="1"/>
                        <a:t>Occupation</a:t>
                      </a:r>
                      <a:endParaRPr lang="en-IN" sz="1700"/>
                    </a:p>
                  </a:txBody>
                  <a:tcPr marL="85320" marR="85320" marT="42660" marB="42660" anchor="ctr">
                    <a:lnL>
                      <a:noFill/>
                    </a:lnL>
                    <a:lnR>
                      <a:noFill/>
                    </a:lnR>
                    <a:lnT>
                      <a:noFill/>
                    </a:lnT>
                    <a:lnB>
                      <a:noFill/>
                    </a:lnB>
                    <a:noFill/>
                  </a:tcPr>
                </a:tc>
                <a:tc>
                  <a:txBody>
                    <a:bodyPr/>
                    <a:lstStyle/>
                    <a:p>
                      <a:pPr>
                        <a:buNone/>
                      </a:pPr>
                      <a:r>
                        <a:rPr lang="en-US" sz="1700" dirty="0"/>
                        <a:t>Salaried professionals, small business owners, self-employed (doctors, CA, consultants)</a:t>
                      </a:r>
                    </a:p>
                  </a:txBody>
                  <a:tcPr marL="85320" marR="85320" marT="42660" marB="42660" anchor="ctr">
                    <a:lnL>
                      <a:noFill/>
                    </a:lnL>
                    <a:lnR>
                      <a:noFill/>
                    </a:lnR>
                    <a:lnT>
                      <a:noFill/>
                    </a:lnT>
                    <a:lnB>
                      <a:noFill/>
                    </a:lnB>
                    <a:noFill/>
                  </a:tcPr>
                </a:tc>
                <a:extLst>
                  <a:ext uri="{0D108BD9-81ED-4DB2-BD59-A6C34878D82A}">
                    <a16:rowId xmlns:a16="http://schemas.microsoft.com/office/drawing/2014/main" val="803623454"/>
                  </a:ext>
                </a:extLst>
              </a:tr>
              <a:tr h="597242">
                <a:tc>
                  <a:txBody>
                    <a:bodyPr/>
                    <a:lstStyle/>
                    <a:p>
                      <a:pPr>
                        <a:buNone/>
                      </a:pPr>
                      <a:r>
                        <a:rPr lang="en-IN" sz="1700" b="1" dirty="0"/>
                        <a:t>Pain Point</a:t>
                      </a:r>
                      <a:endParaRPr lang="en-IN" sz="1700" dirty="0"/>
                    </a:p>
                  </a:txBody>
                  <a:tcPr marL="85320" marR="85320" marT="42660" marB="42660" anchor="ctr">
                    <a:lnL>
                      <a:noFill/>
                    </a:lnL>
                    <a:lnR>
                      <a:noFill/>
                    </a:lnR>
                    <a:lnT>
                      <a:noFill/>
                    </a:lnT>
                    <a:lnB>
                      <a:noFill/>
                    </a:lnB>
                    <a:noFill/>
                  </a:tcPr>
                </a:tc>
                <a:tc>
                  <a:txBody>
                    <a:bodyPr/>
                    <a:lstStyle/>
                    <a:p>
                      <a:pPr>
                        <a:buNone/>
                      </a:pPr>
                      <a:r>
                        <a:rPr lang="en-US" sz="1700" dirty="0"/>
                        <a:t>Worry about family not knowing where financial info is stored if something happens</a:t>
                      </a:r>
                    </a:p>
                  </a:txBody>
                  <a:tcPr marL="85320" marR="85320" marT="42660" marB="42660" anchor="ctr">
                    <a:lnL>
                      <a:noFill/>
                    </a:lnL>
                    <a:lnR>
                      <a:noFill/>
                    </a:lnR>
                    <a:lnT>
                      <a:noFill/>
                    </a:lnT>
                    <a:lnB>
                      <a:noFill/>
                    </a:lnB>
                    <a:noFill/>
                  </a:tcPr>
                </a:tc>
                <a:extLst>
                  <a:ext uri="{0D108BD9-81ED-4DB2-BD59-A6C34878D82A}">
                    <a16:rowId xmlns:a16="http://schemas.microsoft.com/office/drawing/2014/main" val="2287870758"/>
                  </a:ext>
                </a:extLst>
              </a:tr>
              <a:tr h="597242">
                <a:tc>
                  <a:txBody>
                    <a:bodyPr/>
                    <a:lstStyle/>
                    <a:p>
                      <a:pPr>
                        <a:buNone/>
                      </a:pPr>
                      <a:r>
                        <a:rPr lang="en-IN" sz="1700" b="1"/>
                        <a:t>Desire</a:t>
                      </a:r>
                      <a:endParaRPr lang="en-IN" sz="1700"/>
                    </a:p>
                  </a:txBody>
                  <a:tcPr marL="85320" marR="85320" marT="42660" marB="42660" anchor="ctr">
                    <a:lnL>
                      <a:noFill/>
                    </a:lnL>
                    <a:lnR>
                      <a:noFill/>
                    </a:lnR>
                    <a:lnT>
                      <a:noFill/>
                    </a:lnT>
                    <a:lnB>
                      <a:noFill/>
                    </a:lnB>
                    <a:noFill/>
                  </a:tcPr>
                </a:tc>
                <a:tc>
                  <a:txBody>
                    <a:bodyPr/>
                    <a:lstStyle/>
                    <a:p>
                      <a:pPr>
                        <a:buNone/>
                      </a:pPr>
                      <a:r>
                        <a:rPr lang="en-US" sz="1700" dirty="0"/>
                        <a:t>Peace of mind, family security, clean &amp; simple legacy planning</a:t>
                      </a:r>
                    </a:p>
                  </a:txBody>
                  <a:tcPr marL="85320" marR="85320" marT="42660" marB="42660" anchor="ctr">
                    <a:lnL>
                      <a:noFill/>
                    </a:lnL>
                    <a:lnR>
                      <a:noFill/>
                    </a:lnR>
                    <a:lnT>
                      <a:noFill/>
                    </a:lnT>
                    <a:lnB>
                      <a:noFill/>
                    </a:lnB>
                    <a:noFill/>
                  </a:tcPr>
                </a:tc>
                <a:extLst>
                  <a:ext uri="{0D108BD9-81ED-4DB2-BD59-A6C34878D82A}">
                    <a16:rowId xmlns:a16="http://schemas.microsoft.com/office/drawing/2014/main" val="3499060259"/>
                  </a:ext>
                </a:extLst>
              </a:tr>
            </a:tbl>
          </a:graphicData>
        </a:graphic>
      </p:graphicFrame>
    </p:spTree>
    <p:extLst>
      <p:ext uri="{BB962C8B-B14F-4D97-AF65-F5344CB8AC3E}">
        <p14:creationId xmlns:p14="http://schemas.microsoft.com/office/powerpoint/2010/main" val="75755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33C27-3257-6DF7-92CE-BFF523440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69A53C-0F03-C61F-79C9-A1E3372E951B}"/>
              </a:ext>
            </a:extLst>
          </p:cNvPr>
          <p:cNvSpPr>
            <a:spLocks noGrp="1"/>
          </p:cNvSpPr>
          <p:nvPr>
            <p:ph type="ctrTitle"/>
          </p:nvPr>
        </p:nvSpPr>
        <p:spPr>
          <a:xfrm>
            <a:off x="1524000" y="2494643"/>
            <a:ext cx="9144000" cy="1868714"/>
          </a:xfrm>
        </p:spPr>
        <p:txBody>
          <a:bodyPr/>
          <a:lstStyle/>
          <a:p>
            <a:r>
              <a:rPr lang="en-US" dirty="0"/>
              <a:t>WAYS TO</a:t>
            </a:r>
            <a:br>
              <a:rPr lang="en-US" dirty="0"/>
            </a:br>
            <a:r>
              <a:rPr lang="en-US" dirty="0"/>
              <a:t>ACHIEVE</a:t>
            </a:r>
            <a:endParaRPr lang="en-IN" dirty="0"/>
          </a:p>
        </p:txBody>
      </p:sp>
    </p:spTree>
    <p:extLst>
      <p:ext uri="{BB962C8B-B14F-4D97-AF65-F5344CB8AC3E}">
        <p14:creationId xmlns:p14="http://schemas.microsoft.com/office/powerpoint/2010/main" val="16055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4B88A-BB85-634B-BB8B-8B2B94E49824}"/>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AF7DF38-F173-5C21-6DB3-24C74F05DDC7}"/>
              </a:ext>
            </a:extLst>
          </p:cNvPr>
          <p:cNvSpPr txBox="1"/>
          <p:nvPr/>
        </p:nvSpPr>
        <p:spPr>
          <a:xfrm>
            <a:off x="0" y="0"/>
            <a:ext cx="12192000" cy="523220"/>
          </a:xfrm>
          <a:prstGeom prst="rect">
            <a:avLst/>
          </a:prstGeom>
          <a:solidFill>
            <a:schemeClr val="tx1"/>
          </a:solidFill>
        </p:spPr>
        <p:txBody>
          <a:bodyPr wrap="square" rtlCol="0">
            <a:spAutoFit/>
          </a:bodyPr>
          <a:lstStyle/>
          <a:p>
            <a:pPr algn="ctr"/>
            <a:r>
              <a:rPr lang="en-US" sz="2800" b="1" dirty="0">
                <a:solidFill>
                  <a:schemeClr val="bg1"/>
                </a:solidFill>
              </a:rPr>
              <a:t>1st  Content Marketing – Instagram</a:t>
            </a:r>
          </a:p>
        </p:txBody>
      </p:sp>
      <p:sp>
        <p:nvSpPr>
          <p:cNvPr id="5" name="TextBox 4">
            <a:extLst>
              <a:ext uri="{FF2B5EF4-FFF2-40B4-BE49-F238E27FC236}">
                <a16:creationId xmlns:a16="http://schemas.microsoft.com/office/drawing/2014/main" id="{11BE0DF2-596D-97CA-8A86-D5A63063182C}"/>
              </a:ext>
            </a:extLst>
          </p:cNvPr>
          <p:cNvSpPr txBox="1"/>
          <p:nvPr/>
        </p:nvSpPr>
        <p:spPr>
          <a:xfrm>
            <a:off x="272143" y="1045028"/>
            <a:ext cx="1621971" cy="1099457"/>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C55FB3E9-7F16-8C12-32BA-D4E0C8D16449}"/>
              </a:ext>
            </a:extLst>
          </p:cNvPr>
          <p:cNvSpPr txBox="1"/>
          <p:nvPr/>
        </p:nvSpPr>
        <p:spPr>
          <a:xfrm>
            <a:off x="402771" y="914400"/>
            <a:ext cx="11299372" cy="5262979"/>
          </a:xfrm>
          <a:prstGeom prst="rect">
            <a:avLst/>
          </a:prstGeom>
          <a:noFill/>
        </p:spPr>
        <p:txBody>
          <a:bodyPr wrap="square" rtlCol="0">
            <a:spAutoFit/>
          </a:bodyPr>
          <a:lstStyle/>
          <a:p>
            <a:r>
              <a:rPr lang="en-US" sz="2400" b="1" dirty="0"/>
              <a:t>Goal</a:t>
            </a:r>
            <a:r>
              <a:rPr lang="en-US" sz="2400" dirty="0"/>
              <a:t>: </a:t>
            </a:r>
          </a:p>
          <a:p>
            <a:r>
              <a:rPr lang="en-US" sz="2400" dirty="0"/>
              <a:t>Build emotional connect which drive curiosity and website visits.</a:t>
            </a:r>
          </a:p>
          <a:p>
            <a:endParaRPr lang="en-US" sz="2400" dirty="0"/>
          </a:p>
          <a:p>
            <a:r>
              <a:rPr lang="en-US" sz="2400" b="1" dirty="0"/>
              <a:t>Strategy:</a:t>
            </a:r>
          </a:p>
          <a:p>
            <a:r>
              <a:rPr lang="en-US" sz="2400" dirty="0"/>
              <a:t>Post </a:t>
            </a:r>
            <a:r>
              <a:rPr lang="en-US" sz="2400" b="1" dirty="0"/>
              <a:t>4–5 times per week</a:t>
            </a:r>
            <a:r>
              <a:rPr lang="en-US" sz="2400" dirty="0"/>
              <a:t> (Reels + Carousels + Quotes)</a:t>
            </a:r>
          </a:p>
          <a:p>
            <a:r>
              <a:rPr lang="en-US" sz="2400" dirty="0"/>
              <a:t>Create </a:t>
            </a:r>
            <a:r>
              <a:rPr lang="en-US" sz="2400" b="1" dirty="0"/>
              <a:t>Trending + value-driven product</a:t>
            </a:r>
          </a:p>
          <a:p>
            <a:endParaRPr lang="en-US" sz="2400" dirty="0"/>
          </a:p>
          <a:p>
            <a:r>
              <a:rPr lang="en-US" sz="2400" b="1" dirty="0"/>
              <a:t>Content Ideas:</a:t>
            </a:r>
          </a:p>
          <a:p>
            <a:r>
              <a:rPr lang="en-US" sz="2400" dirty="0"/>
              <a:t>Reel: “Creating reel on Trending topic and with that promoting the product”</a:t>
            </a:r>
          </a:p>
          <a:p>
            <a:r>
              <a:rPr lang="en-US" sz="2400" dirty="0"/>
              <a:t>Reel: “Create reels based on real-life incidents related to family and finance and connect it to the product.”</a:t>
            </a:r>
          </a:p>
          <a:p>
            <a:endParaRPr lang="en-US" sz="2400" dirty="0"/>
          </a:p>
          <a:p>
            <a:r>
              <a:rPr lang="en-US" sz="2400" b="1" dirty="0"/>
              <a:t>🛠️ Tools:</a:t>
            </a:r>
          </a:p>
          <a:p>
            <a:r>
              <a:rPr lang="en-US" sz="2400" dirty="0"/>
              <a:t>Movie clip with cause solved by product.</a:t>
            </a:r>
          </a:p>
        </p:txBody>
      </p:sp>
    </p:spTree>
    <p:extLst>
      <p:ext uri="{BB962C8B-B14F-4D97-AF65-F5344CB8AC3E}">
        <p14:creationId xmlns:p14="http://schemas.microsoft.com/office/powerpoint/2010/main" val="27736169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ED7F6-6D54-C746-7632-35CEB0C85E0C}"/>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7B4D35D-2CDE-11E0-707E-B2BA4DA57042}"/>
              </a:ext>
            </a:extLst>
          </p:cNvPr>
          <p:cNvSpPr txBox="1"/>
          <p:nvPr/>
        </p:nvSpPr>
        <p:spPr>
          <a:xfrm>
            <a:off x="0" y="0"/>
            <a:ext cx="12192000" cy="523220"/>
          </a:xfrm>
          <a:prstGeom prst="rect">
            <a:avLst/>
          </a:prstGeom>
          <a:solidFill>
            <a:schemeClr val="tx1"/>
          </a:solidFill>
        </p:spPr>
        <p:txBody>
          <a:bodyPr wrap="square" rtlCol="0">
            <a:spAutoFit/>
          </a:bodyPr>
          <a:lstStyle/>
          <a:p>
            <a:pPr algn="ctr"/>
            <a:r>
              <a:rPr lang="en-US" sz="2800" b="1" dirty="0">
                <a:solidFill>
                  <a:schemeClr val="bg1"/>
                </a:solidFill>
              </a:rPr>
              <a:t>2</a:t>
            </a:r>
            <a:r>
              <a:rPr lang="en-US" sz="2800" b="1" baseline="30000" dirty="0">
                <a:solidFill>
                  <a:schemeClr val="bg1"/>
                </a:solidFill>
              </a:rPr>
              <a:t>nd</a:t>
            </a:r>
            <a:r>
              <a:rPr lang="en-US" sz="2800" b="1" dirty="0">
                <a:solidFill>
                  <a:schemeClr val="bg1"/>
                </a:solidFill>
              </a:rPr>
              <a:t> Community Engagement– (Reddit &amp; Quora) </a:t>
            </a:r>
          </a:p>
        </p:txBody>
      </p:sp>
      <p:sp>
        <p:nvSpPr>
          <p:cNvPr id="5" name="TextBox 4">
            <a:extLst>
              <a:ext uri="{FF2B5EF4-FFF2-40B4-BE49-F238E27FC236}">
                <a16:creationId xmlns:a16="http://schemas.microsoft.com/office/drawing/2014/main" id="{490CC48A-D883-447D-3062-5FDB16637792}"/>
              </a:ext>
            </a:extLst>
          </p:cNvPr>
          <p:cNvSpPr txBox="1"/>
          <p:nvPr/>
        </p:nvSpPr>
        <p:spPr>
          <a:xfrm>
            <a:off x="272143" y="1045028"/>
            <a:ext cx="1621971" cy="1099457"/>
          </a:xfrm>
          <a:prstGeom prst="rect">
            <a:avLst/>
          </a:prstGeom>
          <a:noFill/>
        </p:spPr>
        <p:txBody>
          <a:bodyPr wrap="square" rtlCol="0">
            <a:spAutoFit/>
          </a:bodyPr>
          <a:lstStyle/>
          <a:p>
            <a:endParaRPr lang="en-IN" dirty="0"/>
          </a:p>
        </p:txBody>
      </p:sp>
      <p:sp>
        <p:nvSpPr>
          <p:cNvPr id="2" name="TextBox 1">
            <a:extLst>
              <a:ext uri="{FF2B5EF4-FFF2-40B4-BE49-F238E27FC236}">
                <a16:creationId xmlns:a16="http://schemas.microsoft.com/office/drawing/2014/main" id="{4DC3AB3F-CC82-B5AC-DBC2-316CD294942A}"/>
              </a:ext>
            </a:extLst>
          </p:cNvPr>
          <p:cNvSpPr txBox="1"/>
          <p:nvPr/>
        </p:nvSpPr>
        <p:spPr>
          <a:xfrm>
            <a:off x="402771" y="914400"/>
            <a:ext cx="11299372" cy="5632311"/>
          </a:xfrm>
          <a:prstGeom prst="rect">
            <a:avLst/>
          </a:prstGeom>
          <a:noFill/>
        </p:spPr>
        <p:txBody>
          <a:bodyPr wrap="square" rtlCol="0">
            <a:spAutoFit/>
          </a:bodyPr>
          <a:lstStyle/>
          <a:p>
            <a:r>
              <a:rPr lang="en-US" sz="2400" b="1" dirty="0"/>
              <a:t>Goal</a:t>
            </a:r>
            <a:r>
              <a:rPr lang="en-US" sz="2400" dirty="0"/>
              <a:t>: </a:t>
            </a:r>
          </a:p>
          <a:p>
            <a:r>
              <a:rPr lang="en-US" sz="2400" dirty="0"/>
              <a:t>Drive trust and conversions via discussions/Answering.</a:t>
            </a:r>
          </a:p>
          <a:p>
            <a:endParaRPr lang="en-US" sz="2400" dirty="0"/>
          </a:p>
          <a:p>
            <a:r>
              <a:rPr lang="en-US" sz="2400" b="1" dirty="0"/>
              <a:t>Strategy:</a:t>
            </a:r>
          </a:p>
          <a:p>
            <a:r>
              <a:rPr lang="en-US" sz="2400" dirty="0"/>
              <a:t>Comment on related user problems and answer questions like:</a:t>
            </a:r>
          </a:p>
          <a:p>
            <a:pPr lvl="1"/>
            <a:r>
              <a:rPr lang="en-US" sz="2400" dirty="0"/>
              <a:t>How can we secure my family?</a:t>
            </a:r>
          </a:p>
          <a:p>
            <a:pPr lvl="1"/>
            <a:endParaRPr lang="en-US" sz="2400" dirty="0"/>
          </a:p>
          <a:p>
            <a:r>
              <a:rPr lang="en-US" sz="2400" b="1" dirty="0"/>
              <a:t>Post Ideas:</a:t>
            </a:r>
          </a:p>
          <a:p>
            <a:r>
              <a:rPr lang="en-US" sz="2400" dirty="0"/>
              <a:t>“My uncle died suddenly. No one knew his bank passwords or insurance policy details. What can we do better?”</a:t>
            </a:r>
          </a:p>
          <a:p>
            <a:r>
              <a:rPr lang="en-US" sz="2400" dirty="0">
                <a:sym typeface="Wingdings" panose="05000000000000000000" pitchFamily="2" charset="2"/>
              </a:rPr>
              <a:t>=&gt;Sorry for your loss but this doesn’t happen again you can use Uttaradhikari</a:t>
            </a:r>
          </a:p>
          <a:p>
            <a:endParaRPr lang="en-US" sz="2400" dirty="0"/>
          </a:p>
          <a:p>
            <a:r>
              <a:rPr lang="en-US" sz="2400" dirty="0"/>
              <a:t>“What tools do you guys use to keep financial info shared with family?”</a:t>
            </a:r>
          </a:p>
          <a:p>
            <a:r>
              <a:rPr lang="en-US" sz="2400" dirty="0"/>
              <a:t>=&gt;We created Uttaradhikari after seeing how families suffer silently after a sudden loss...</a:t>
            </a:r>
          </a:p>
        </p:txBody>
      </p:sp>
    </p:spTree>
    <p:extLst>
      <p:ext uri="{BB962C8B-B14F-4D97-AF65-F5344CB8AC3E}">
        <p14:creationId xmlns:p14="http://schemas.microsoft.com/office/powerpoint/2010/main" val="20963221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9279C-46FF-2471-1F47-7BDBC480271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7B3A708-E455-9486-56BC-CE8EBB8ED7A9}"/>
              </a:ext>
            </a:extLst>
          </p:cNvPr>
          <p:cNvSpPr txBox="1"/>
          <p:nvPr/>
        </p:nvSpPr>
        <p:spPr>
          <a:xfrm>
            <a:off x="0" y="0"/>
            <a:ext cx="12192000" cy="523220"/>
          </a:xfrm>
          <a:prstGeom prst="rect">
            <a:avLst/>
          </a:prstGeom>
          <a:solidFill>
            <a:schemeClr val="tx1"/>
          </a:solidFill>
        </p:spPr>
        <p:txBody>
          <a:bodyPr wrap="square" rtlCol="0">
            <a:spAutoFit/>
          </a:bodyPr>
          <a:lstStyle/>
          <a:p>
            <a:pPr algn="ctr"/>
            <a:r>
              <a:rPr lang="en-US" sz="2800" b="1" dirty="0">
                <a:solidFill>
                  <a:schemeClr val="bg1"/>
                </a:solidFill>
              </a:rPr>
              <a:t>3</a:t>
            </a:r>
            <a:r>
              <a:rPr lang="en-US" sz="2800" b="1" baseline="30000" dirty="0">
                <a:solidFill>
                  <a:schemeClr val="bg1"/>
                </a:solidFill>
              </a:rPr>
              <a:t>rd</a:t>
            </a:r>
            <a:r>
              <a:rPr lang="en-US" sz="2800" b="1" dirty="0">
                <a:solidFill>
                  <a:schemeClr val="bg1"/>
                </a:solidFill>
              </a:rPr>
              <a:t> Influencer Outreach – Instagram, Facebook, Telegram</a:t>
            </a:r>
          </a:p>
        </p:txBody>
      </p:sp>
      <p:sp>
        <p:nvSpPr>
          <p:cNvPr id="5" name="TextBox 4">
            <a:extLst>
              <a:ext uri="{FF2B5EF4-FFF2-40B4-BE49-F238E27FC236}">
                <a16:creationId xmlns:a16="http://schemas.microsoft.com/office/drawing/2014/main" id="{D5B66966-98C8-43E0-85B6-B346B207860B}"/>
              </a:ext>
            </a:extLst>
          </p:cNvPr>
          <p:cNvSpPr txBox="1"/>
          <p:nvPr/>
        </p:nvSpPr>
        <p:spPr>
          <a:xfrm>
            <a:off x="272143" y="1045028"/>
            <a:ext cx="1621971" cy="1099457"/>
          </a:xfrm>
          <a:prstGeom prst="rect">
            <a:avLst/>
          </a:prstGeom>
          <a:noFill/>
        </p:spPr>
        <p:txBody>
          <a:bodyPr wrap="square" rtlCol="0">
            <a:spAutoFit/>
          </a:bodyPr>
          <a:lstStyle/>
          <a:p>
            <a:endParaRPr lang="en-IN" dirty="0"/>
          </a:p>
        </p:txBody>
      </p:sp>
      <p:sp>
        <p:nvSpPr>
          <p:cNvPr id="10" name="Rectangle 5">
            <a:extLst>
              <a:ext uri="{FF2B5EF4-FFF2-40B4-BE49-F238E27FC236}">
                <a16:creationId xmlns:a16="http://schemas.microsoft.com/office/drawing/2014/main" id="{042BEE38-E37C-7EE8-D9A3-65116F0085A8}"/>
              </a:ext>
            </a:extLst>
          </p:cNvPr>
          <p:cNvSpPr>
            <a:spLocks noChangeArrowheads="1"/>
          </p:cNvSpPr>
          <p:nvPr/>
        </p:nvSpPr>
        <p:spPr bwMode="auto">
          <a:xfrm>
            <a:off x="381000" y="874294"/>
            <a:ext cx="1141911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Goal</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Get shoutouts from small influencers and finance-focused groups.</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Strategy:</a:t>
            </a:r>
          </a:p>
          <a:p>
            <a:pPr lvl="0"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Shortlist </a:t>
            </a:r>
            <a:r>
              <a:rPr lang="en-IN" sz="2400" b="1" dirty="0"/>
              <a:t>at least 15–20 micro-influencers </a:t>
            </a:r>
            <a:r>
              <a:rPr kumimoji="0" lang="en-US" altLang="en-US" sz="2400" b="0" i="0" u="none" strike="noStrike" cap="none" normalizeH="0" baseline="0" dirty="0">
                <a:ln>
                  <a:noFill/>
                </a:ln>
                <a:solidFill>
                  <a:schemeClr val="tx1"/>
                </a:solidFill>
                <a:effectLst/>
                <a:latin typeface="Arial" panose="020B0604020202020204" pitchFamily="34" charset="0"/>
              </a:rPr>
              <a:t>with:</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&lt;10k followers (micro-influencers = better engagement)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Personal finance or family protection content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Telegram channels with family man/father/finance audience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Outreach Script:</a:t>
            </a:r>
          </a:p>
          <a:p>
            <a:pPr lvl="0" eaLnBrk="0" fontAlgn="base" hangingPunct="0">
              <a:spcBef>
                <a:spcPct val="0"/>
              </a:spcBef>
              <a:spcAft>
                <a:spcPct val="0"/>
              </a:spcAft>
            </a:pPr>
            <a:r>
              <a:rPr kumimoji="0" lang="en-US" altLang="en-US" sz="2400" b="0" i="0" u="none" strike="noStrike" cap="none" normalizeH="0" baseline="0" dirty="0">
                <a:ln>
                  <a:noFill/>
                </a:ln>
                <a:solidFill>
                  <a:schemeClr val="tx1"/>
                </a:solidFill>
                <a:effectLst/>
                <a:latin typeface="Arial" panose="020B0604020202020204" pitchFamily="34" charset="0"/>
              </a:rPr>
              <a:t>Hi,</a:t>
            </a:r>
            <a:br>
              <a:rPr kumimoji="0" lang="en-US" altLang="en-US" sz="2400" b="0" i="0" u="none" strike="noStrike" cap="none" normalizeH="0" baseline="0" dirty="0">
                <a:ln>
                  <a:noFill/>
                </a:ln>
                <a:solidFill>
                  <a:schemeClr val="tx1"/>
                </a:solidFill>
                <a:effectLst/>
                <a:latin typeface="Arial" panose="020B0604020202020204" pitchFamily="34" charset="0"/>
              </a:rPr>
            </a:br>
            <a:r>
              <a:rPr lang="en-US" sz="2400" dirty="0"/>
              <a:t>I’m working with a platform called Uttaradhikari that helps Indian families securely store and share financial information with nominees. It’s free, private, and made to prevent loss of unclaimed assets. Would love to collaborate or have you share it with your audience. Happy to credit you too!</a:t>
            </a:r>
            <a:r>
              <a:rPr kumimoji="0" lang="en-US" altLang="en-US" sz="2400" b="0" i="0" u="none" strike="noStrike" cap="none" normalizeH="0" baseline="0" dirty="0">
                <a:ln>
                  <a:noFill/>
                </a:ln>
                <a:solidFill>
                  <a:schemeClr val="tx1"/>
                </a:solidFill>
                <a:effectLst/>
                <a:latin typeface="Arial" panose="020B0604020202020204" pitchFamily="34" charset="0"/>
              </a:rPr>
              <a:t>.</a:t>
            </a:r>
            <a:endParaRPr kumimoji="0" lang="en-US" altLang="en-US" sz="24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0303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342D8-C10C-47DA-4086-C622508CF3E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E766BE1-0676-B06C-41CD-7B00CF7D974D}"/>
              </a:ext>
            </a:extLst>
          </p:cNvPr>
          <p:cNvSpPr txBox="1"/>
          <p:nvPr/>
        </p:nvSpPr>
        <p:spPr>
          <a:xfrm>
            <a:off x="0" y="0"/>
            <a:ext cx="12192000" cy="523220"/>
          </a:xfrm>
          <a:prstGeom prst="rect">
            <a:avLst/>
          </a:prstGeom>
          <a:solidFill>
            <a:schemeClr val="tx1"/>
          </a:solidFill>
        </p:spPr>
        <p:txBody>
          <a:bodyPr wrap="square" rtlCol="0">
            <a:spAutoFit/>
          </a:bodyPr>
          <a:lstStyle/>
          <a:p>
            <a:pPr algn="ctr"/>
            <a:r>
              <a:rPr lang="en-US" sz="2800" b="1" dirty="0">
                <a:solidFill>
                  <a:schemeClr val="bg1"/>
                </a:solidFill>
              </a:rPr>
              <a:t>4</a:t>
            </a:r>
            <a:r>
              <a:rPr lang="en-US" sz="2800" b="1" baseline="30000" dirty="0">
                <a:solidFill>
                  <a:schemeClr val="bg1"/>
                </a:solidFill>
              </a:rPr>
              <a:t>th</a:t>
            </a:r>
            <a:r>
              <a:rPr lang="en-US" sz="2800" b="1" dirty="0">
                <a:solidFill>
                  <a:schemeClr val="bg1"/>
                </a:solidFill>
              </a:rPr>
              <a:t> SEO Optimization + Blogging</a:t>
            </a:r>
          </a:p>
        </p:txBody>
      </p:sp>
      <p:sp>
        <p:nvSpPr>
          <p:cNvPr id="5" name="TextBox 4">
            <a:extLst>
              <a:ext uri="{FF2B5EF4-FFF2-40B4-BE49-F238E27FC236}">
                <a16:creationId xmlns:a16="http://schemas.microsoft.com/office/drawing/2014/main" id="{8E21F5B4-B3DF-83C6-D608-D29628A8103D}"/>
              </a:ext>
            </a:extLst>
          </p:cNvPr>
          <p:cNvSpPr txBox="1"/>
          <p:nvPr/>
        </p:nvSpPr>
        <p:spPr>
          <a:xfrm>
            <a:off x="272143" y="1045028"/>
            <a:ext cx="1621971" cy="1099457"/>
          </a:xfrm>
          <a:prstGeom prst="rect">
            <a:avLst/>
          </a:prstGeom>
          <a:noFill/>
        </p:spPr>
        <p:txBody>
          <a:bodyPr wrap="square" rtlCol="0">
            <a:spAutoFit/>
          </a:bodyPr>
          <a:lstStyle/>
          <a:p>
            <a:endParaRPr lang="en-IN" dirty="0"/>
          </a:p>
        </p:txBody>
      </p:sp>
      <p:sp>
        <p:nvSpPr>
          <p:cNvPr id="2" name="Rectangle 1">
            <a:extLst>
              <a:ext uri="{FF2B5EF4-FFF2-40B4-BE49-F238E27FC236}">
                <a16:creationId xmlns:a16="http://schemas.microsoft.com/office/drawing/2014/main" id="{8EA81AC9-5064-8A00-6719-06F1CD0E8A27}"/>
              </a:ext>
            </a:extLst>
          </p:cNvPr>
          <p:cNvSpPr>
            <a:spLocks noChangeArrowheads="1"/>
          </p:cNvSpPr>
          <p:nvPr/>
        </p:nvSpPr>
        <p:spPr bwMode="auto">
          <a:xfrm>
            <a:off x="539827" y="1059107"/>
            <a:ext cx="1118212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Goal</a:t>
            </a:r>
            <a:endParaRPr lang="en-US" altLang="en-US" sz="2400" dirty="0">
              <a:latin typeface="Arial" panose="020B0604020202020204" pitchFamily="34" charset="0"/>
            </a:endParaRPr>
          </a:p>
          <a:p>
            <a:pPr lvl="0" eaLnBrk="0" fontAlgn="base" hangingPunct="0">
              <a:spcBef>
                <a:spcPct val="0"/>
              </a:spcBef>
              <a:spcAft>
                <a:spcPct val="0"/>
              </a:spcAft>
            </a:pPr>
            <a:r>
              <a:rPr lang="en-US" sz="2400" dirty="0">
                <a:latin typeface="Arial" panose="020B0604020202020204" pitchFamily="34" charset="0"/>
              </a:rPr>
              <a:t>Long-term traffic and education-driven conversions.</a:t>
            </a:r>
          </a:p>
          <a:p>
            <a:pPr lvl="0" eaLnBrk="0" fontAlgn="base" hangingPunct="0">
              <a:spcBef>
                <a:spcPct val="0"/>
              </a:spcBef>
              <a:spcAft>
                <a:spcPct val="0"/>
              </a:spcAf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Strategy: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Write </a:t>
            </a:r>
            <a:r>
              <a:rPr kumimoji="0" lang="en-US" altLang="en-US" sz="2400" b="1" i="0" u="none" strike="noStrike" cap="none" normalizeH="0" baseline="0" dirty="0">
                <a:ln>
                  <a:noFill/>
                </a:ln>
                <a:solidFill>
                  <a:schemeClr val="tx1"/>
                </a:solidFill>
                <a:effectLst/>
                <a:latin typeface="Arial" panose="020B0604020202020204" pitchFamily="34" charset="0"/>
              </a:rPr>
              <a:t>2–3 SEO blogs</a:t>
            </a:r>
            <a:r>
              <a:rPr kumimoji="0" lang="en-US" altLang="en-US" sz="2400" b="0" i="0" u="none" strike="noStrike" cap="none" normalizeH="0" baseline="0" dirty="0">
                <a:ln>
                  <a:noFill/>
                </a:ln>
                <a:solidFill>
                  <a:schemeClr val="tx1"/>
                </a:solidFill>
                <a:effectLst/>
                <a:latin typeface="Arial" panose="020B0604020202020204" pitchFamily="34" charset="0"/>
              </a:rPr>
              <a:t> optimized for Google India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Blog Ideas: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“How ₹82,000 Cr lies unclaimed in India due to missing nominee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“Why your family must know where your money 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“Nominee vs Legal Heir: What Indian families should know”</a:t>
            </a:r>
          </a:p>
          <a:p>
            <a:pPr eaLnBrk="0" fontAlgn="base" hangingPunct="0">
              <a:spcBef>
                <a:spcPct val="0"/>
              </a:spcBef>
              <a:spcAft>
                <a:spcPct val="0"/>
              </a:spcAft>
              <a:buFontTx/>
              <a:buChar char="•"/>
            </a:pPr>
            <a:r>
              <a:rPr lang="en-US" altLang="en-US" sz="2400" dirty="0">
                <a:latin typeface="Arial" panose="020B0604020202020204" pitchFamily="34" charset="0"/>
              </a:rPr>
              <a:t>“</a:t>
            </a:r>
            <a:r>
              <a:rPr lang="en-US" sz="2400" dirty="0">
                <a:latin typeface="Arial" panose="020B0604020202020204" pitchFamily="34" charset="0"/>
              </a:rPr>
              <a:t>What your nominee must know before it’s too late</a:t>
            </a:r>
            <a:r>
              <a:rPr lang="en-US" altLang="en-US" sz="2400" dirty="0">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Tools: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chemeClr val="tx1"/>
                </a:solidFill>
                <a:effectLst/>
                <a:latin typeface="Arial" panose="020B0604020202020204" pitchFamily="34" charset="0"/>
              </a:rPr>
              <a:t>Ubersuggest</a:t>
            </a:r>
            <a:r>
              <a:rPr kumimoji="0" lang="en-US" altLang="en-US" sz="2400" b="0" i="0" u="none" strike="noStrike" cap="none" normalizeH="0" baseline="0" dirty="0">
                <a:ln>
                  <a:noFill/>
                </a:ln>
                <a:solidFill>
                  <a:schemeClr val="tx1"/>
                </a:solidFill>
                <a:effectLst/>
                <a:latin typeface="Arial" panose="020B0604020202020204" pitchFamily="34" charset="0"/>
              </a:rPr>
              <a:t> / Google Trends / ChatGPT for keywords</a:t>
            </a:r>
          </a:p>
        </p:txBody>
      </p:sp>
    </p:spTree>
    <p:extLst>
      <p:ext uri="{BB962C8B-B14F-4D97-AF65-F5344CB8AC3E}">
        <p14:creationId xmlns:p14="http://schemas.microsoft.com/office/powerpoint/2010/main" val="1906241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E52BA-01C7-229E-B874-039B94FB438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1938C40-DAB5-0189-B57F-3254438A7B6E}"/>
              </a:ext>
            </a:extLst>
          </p:cNvPr>
          <p:cNvSpPr txBox="1"/>
          <p:nvPr/>
        </p:nvSpPr>
        <p:spPr>
          <a:xfrm>
            <a:off x="0" y="0"/>
            <a:ext cx="12192000" cy="523220"/>
          </a:xfrm>
          <a:prstGeom prst="rect">
            <a:avLst/>
          </a:prstGeom>
          <a:solidFill>
            <a:schemeClr val="tx1"/>
          </a:solidFill>
        </p:spPr>
        <p:txBody>
          <a:bodyPr wrap="square" rtlCol="0">
            <a:spAutoFit/>
          </a:bodyPr>
          <a:lstStyle/>
          <a:p>
            <a:pPr algn="ctr"/>
            <a:r>
              <a:rPr lang="en-US" sz="2800" b="1" dirty="0">
                <a:solidFill>
                  <a:schemeClr val="bg1"/>
                </a:solidFill>
              </a:rPr>
              <a:t>Expected Outcomes from Free Marketing Efforts</a:t>
            </a:r>
          </a:p>
        </p:txBody>
      </p:sp>
      <p:sp>
        <p:nvSpPr>
          <p:cNvPr id="5" name="TextBox 4">
            <a:extLst>
              <a:ext uri="{FF2B5EF4-FFF2-40B4-BE49-F238E27FC236}">
                <a16:creationId xmlns:a16="http://schemas.microsoft.com/office/drawing/2014/main" id="{2ABC39AE-C5FE-7C58-6244-B97D6ADE768D}"/>
              </a:ext>
            </a:extLst>
          </p:cNvPr>
          <p:cNvSpPr txBox="1"/>
          <p:nvPr/>
        </p:nvSpPr>
        <p:spPr>
          <a:xfrm>
            <a:off x="272143" y="1045028"/>
            <a:ext cx="1621971" cy="1099457"/>
          </a:xfrm>
          <a:prstGeom prst="rect">
            <a:avLst/>
          </a:prstGeom>
          <a:noFill/>
        </p:spPr>
        <p:txBody>
          <a:bodyPr wrap="square" rtlCol="0">
            <a:spAutoFit/>
          </a:bodyPr>
          <a:lstStyle/>
          <a:p>
            <a:endParaRPr lang="en-IN" dirty="0"/>
          </a:p>
        </p:txBody>
      </p:sp>
      <p:sp>
        <p:nvSpPr>
          <p:cNvPr id="2" name="Rectangle 1">
            <a:extLst>
              <a:ext uri="{FF2B5EF4-FFF2-40B4-BE49-F238E27FC236}">
                <a16:creationId xmlns:a16="http://schemas.microsoft.com/office/drawing/2014/main" id="{DF153A26-D42D-34D8-E071-31DD7227CCC4}"/>
              </a:ext>
            </a:extLst>
          </p:cNvPr>
          <p:cNvSpPr>
            <a:spLocks noChangeArrowheads="1"/>
          </p:cNvSpPr>
          <p:nvPr/>
        </p:nvSpPr>
        <p:spPr bwMode="auto">
          <a:xfrm>
            <a:off x="539827" y="689774"/>
            <a:ext cx="11182120" cy="60016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✅1. Increased Brand Awareness</a:t>
            </a:r>
          </a:p>
          <a:p>
            <a:pPr marL="742950" lvl="1" indent="-285750">
              <a:buFont typeface="Arial" panose="020B0604020202020204" pitchFamily="34" charset="0"/>
              <a:buChar char="•"/>
            </a:pPr>
            <a:r>
              <a:rPr lang="en-US" sz="2400" dirty="0"/>
              <a:t>Build trust around legacy and nominee management.</a:t>
            </a:r>
          </a:p>
          <a:p>
            <a:pPr marL="742950" lvl="1" indent="-285750">
              <a:buFont typeface="Arial" panose="020B0604020202020204" pitchFamily="34" charset="0"/>
              <a:buChar char="•"/>
            </a:pPr>
            <a:r>
              <a:rPr lang="en-US" sz="2400" dirty="0"/>
              <a:t>Reach target audience organically through value-driven content from Reddit, Instagram, and Quora.</a:t>
            </a:r>
          </a:p>
          <a:p>
            <a:pPr marL="742950" lvl="1" indent="-285750">
              <a:buFont typeface="Arial" panose="020B0604020202020204" pitchFamily="34" charset="0"/>
              <a:buChar char="•"/>
            </a:pPr>
            <a:endParaRPr lang="en-US" sz="2400" dirty="0"/>
          </a:p>
          <a:p>
            <a:r>
              <a:rPr lang="en-US" sz="2400" b="1" dirty="0"/>
              <a:t>✅ 2. Increased Free Registrations</a:t>
            </a:r>
          </a:p>
          <a:p>
            <a:pPr marL="742950" lvl="1" indent="-285750">
              <a:buFont typeface="Arial" panose="020B0604020202020204" pitchFamily="34" charset="0"/>
              <a:buChar char="•"/>
            </a:pPr>
            <a:r>
              <a:rPr lang="en-US" sz="2400" dirty="0"/>
              <a:t>Aim: 50–100 new users/month through organic channels.</a:t>
            </a:r>
          </a:p>
          <a:p>
            <a:pPr marL="742950" lvl="1" indent="-285750">
              <a:buFont typeface="Arial" panose="020B0604020202020204" pitchFamily="34" charset="0"/>
              <a:buChar char="•"/>
            </a:pPr>
            <a:endParaRPr lang="en-US" sz="2400" dirty="0"/>
          </a:p>
          <a:p>
            <a:r>
              <a:rPr lang="en-US" sz="2400" b="1" dirty="0"/>
              <a:t>✅ 3. Community Trust and Credibility</a:t>
            </a:r>
          </a:p>
          <a:p>
            <a:pPr marL="742950" lvl="1" indent="-285750">
              <a:buFont typeface="Arial" panose="020B0604020202020204" pitchFamily="34" charset="0"/>
              <a:buChar char="•"/>
            </a:pPr>
            <a:r>
              <a:rPr lang="en-US" sz="2400" dirty="0"/>
              <a:t>Presence in forums like Reddit and Quora boosts authority.</a:t>
            </a:r>
          </a:p>
          <a:p>
            <a:pPr marL="742950" lvl="1" indent="-285750">
              <a:buFont typeface="Arial" panose="020B0604020202020204" pitchFamily="34" charset="0"/>
              <a:buChar char="•"/>
            </a:pPr>
            <a:r>
              <a:rPr lang="en-US" sz="2400" dirty="0"/>
              <a:t>Users start recommending organically ("word-of-mouth digital").</a:t>
            </a:r>
          </a:p>
          <a:p>
            <a:pPr marL="742950" lvl="1" indent="-285750">
              <a:buFont typeface="Arial" panose="020B0604020202020204" pitchFamily="34" charset="0"/>
              <a:buChar char="•"/>
            </a:pPr>
            <a:endParaRPr lang="en-US" sz="2400" dirty="0"/>
          </a:p>
          <a:p>
            <a:r>
              <a:rPr lang="en-US" sz="2400" b="1" dirty="0"/>
              <a:t>✅ 4. SEO Foundation &amp; Ranking</a:t>
            </a:r>
          </a:p>
          <a:p>
            <a:pPr marL="742950" lvl="1" indent="-285750">
              <a:buFont typeface="Arial" panose="020B0604020202020204" pitchFamily="34" charset="0"/>
              <a:buChar char="•"/>
            </a:pPr>
            <a:r>
              <a:rPr lang="en-US" sz="2400" dirty="0"/>
              <a:t>Blogs start ranking for niche keywords: "digital nominee service", "how to manage financial nominee", etc.</a:t>
            </a:r>
          </a:p>
          <a:p>
            <a:pPr marL="742950" lvl="1" indent="-285750">
              <a:buFont typeface="Arial" panose="020B0604020202020204" pitchFamily="34" charset="0"/>
              <a:buChar char="•"/>
            </a:pPr>
            <a:r>
              <a:rPr lang="en-US" sz="2400" dirty="0"/>
              <a:t>Long-term free traffic from Google.</a:t>
            </a:r>
          </a:p>
        </p:txBody>
      </p:sp>
    </p:spTree>
    <p:extLst>
      <p:ext uri="{BB962C8B-B14F-4D97-AF65-F5344CB8AC3E}">
        <p14:creationId xmlns:p14="http://schemas.microsoft.com/office/powerpoint/2010/main" val="680522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1028</TotalTime>
  <Words>599</Words>
  <Application>Microsoft Office PowerPoint</Application>
  <PresentationFormat>Widescreen</PresentationFormat>
  <Paragraphs>89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Wingdings</vt:lpstr>
      <vt:lpstr>Office Theme</vt:lpstr>
      <vt:lpstr>Free Marketing Growth Plan – Uttaradhikari</vt:lpstr>
      <vt:lpstr>PowerPoint Presentation</vt:lpstr>
      <vt:lpstr>WAYS TO ACHIEVE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PANKAJ RAWAT</dc:creator>
  <cp:lastModifiedBy>PANKAJ RAWAT</cp:lastModifiedBy>
  <cp:revision>45</cp:revision>
  <dcterms:created xsi:type="dcterms:W3CDTF">2025-07-22T09:16:51Z</dcterms:created>
  <dcterms:modified xsi:type="dcterms:W3CDTF">2025-07-31T11:50:26Z</dcterms:modified>
</cp:coreProperties>
</file>