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AB98-28BC-ACA2-66A7-6FFE6A208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96703-3C52-F7D4-E7FC-0C5035357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1EE70-A800-29A1-79B1-7544F169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2678-2A76-4C6B-B4FD-26EB8EA9C538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668F-48F8-D96B-FF89-7BABF838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4BFB-EEE2-727E-0224-22F7E455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60A4-92B9-48DA-B0EC-E595120A0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28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A0AE-6AA1-9AE1-F095-EF926136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868B6-A72A-959A-B44F-78CA85A00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AB28-7F13-85CC-1038-072D60C0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2678-2A76-4C6B-B4FD-26EB8EA9C538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1967C-7E82-7C8E-BCD4-2C9947DA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A1D65-89E3-3F6B-007A-96A45476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60A4-92B9-48DA-B0EC-E595120A0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50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0042C-91D6-81DA-93F8-5281D6727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B8066-D141-A82F-90D9-6615214D1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F30A9-443B-C993-B2E8-2A0DB84C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2678-2A76-4C6B-B4FD-26EB8EA9C538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32F99-B97A-CDB6-9FC5-CDDF8533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07C0-DFFD-8B6E-202E-54B629B1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60A4-92B9-48DA-B0EC-E595120A0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18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D437-3AE1-B208-CF84-CD35B763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E114-E736-5335-F4B5-0433D6A1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4770D-32AB-2AD1-62DF-6FCA3A39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2678-2A76-4C6B-B4FD-26EB8EA9C538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F62A5-9FD8-64FE-63F1-5969F87F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118F-12E9-20D6-58B3-9DF281FF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60A4-92B9-48DA-B0EC-E595120A0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70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3A27-FDFC-2F78-D987-54E35DD3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89BCE-E50C-6831-6E4F-74C7A179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26E08-57A9-3E1B-FEBF-63125D21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2678-2A76-4C6B-B4FD-26EB8EA9C538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C34E-FF59-E411-215C-6EEF41AA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80039-4668-41BD-AFCC-19891AA7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60A4-92B9-48DA-B0EC-E595120A0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78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1CF4-CFAB-452E-BF76-316695D4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0CD26-E002-D296-0AD8-10268B10E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2DF93-7567-305C-208C-0FC71C316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05FC9-06F6-8FAF-5EA1-31F41B03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2678-2A76-4C6B-B4FD-26EB8EA9C538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DEA82-263E-B6A5-98D2-5B641DD2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A5A4B-CB56-2142-DBE9-72C6D364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60A4-92B9-48DA-B0EC-E595120A0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60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8794-AE4D-5AFC-0AF7-4ABE15E8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DE9E-2E36-AA16-843A-747886B6E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C8F8E-0578-7F3D-FD46-3661198B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95135-0002-28D0-FBD7-B3AFC1704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54A77-2710-D2F6-ADB0-9B3570DCF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1A27D-6201-38B7-B562-58EA0824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2678-2A76-4C6B-B4FD-26EB8EA9C538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FC2E6-4B1B-0344-16F9-856C45C0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78455-D64E-9D8E-3532-9CBCE507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60A4-92B9-48DA-B0EC-E595120A0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07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4133-9DA3-1E41-2BC1-7059BBA8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EC3DF-3968-0F66-D215-D0F19672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2678-2A76-4C6B-B4FD-26EB8EA9C538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CF378-C641-6042-7ADA-E696B165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C1B57-BC40-C5E5-C176-004C0EAF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60A4-92B9-48DA-B0EC-E595120A0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68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3AF9B-9261-76B8-70A7-9E42AFC7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2678-2A76-4C6B-B4FD-26EB8EA9C538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456BC-ACF9-2974-33D8-A8A33DD6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B22B8-536E-225C-F435-47312504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60A4-92B9-48DA-B0EC-E595120A0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16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C775-BF28-0D93-2F3F-AB521440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12D9-5391-394A-D81F-D10DD098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B92A3-0B4E-7912-852E-A263C514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702F9-B6D8-4D5F-7DD7-3F24C20A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2678-2A76-4C6B-B4FD-26EB8EA9C538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8CDED-D609-CB34-F3B2-02BE433F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0E5B9-E931-8578-7ED1-E8CCC919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60A4-92B9-48DA-B0EC-E595120A0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8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7C25-3201-4F04-DF6A-2370964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FF046-C7E5-BFEE-2AFB-82498C429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9212A-6996-EFE9-AA12-1E78711DB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6DCAA-7796-5803-3C54-02EF1A3F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2678-2A76-4C6B-B4FD-26EB8EA9C538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8E558-5051-CFFF-C5DC-33A0C80F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406EE-5A38-25D8-C844-CBDC105C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60A4-92B9-48DA-B0EC-E595120A0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7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8E05C-33CC-9447-199C-E2A968D0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B5A4B-98E6-5584-8A98-C4B6A1E5B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14812-05D4-81D1-BE22-5A535DF9A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2678-2A76-4C6B-B4FD-26EB8EA9C538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9D90-32B0-6C90-7E17-CAFA442E7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C9B2C-78D1-C117-ED2F-E5A7C68DC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A60A4-92B9-48DA-B0EC-E595120A0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4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E7E2-4514-E93D-92DA-F932A5E1C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919163"/>
            <a:ext cx="8473440" cy="391477"/>
          </a:xfrm>
        </p:spPr>
        <p:txBody>
          <a:bodyPr>
            <a:normAutofit fontScale="90000"/>
          </a:bodyPr>
          <a:lstStyle/>
          <a:p>
            <a:r>
              <a:rPr lang="en-US" dirty="0"/>
              <a:t>BANKRUPTCY PREVENTION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30D65-6B66-E24E-5466-A984C778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480" y="2195195"/>
            <a:ext cx="9144000" cy="3743642"/>
          </a:xfrm>
        </p:spPr>
        <p:txBody>
          <a:bodyPr>
            <a:normAutofit/>
          </a:bodyPr>
          <a:lstStyle/>
          <a:p>
            <a:r>
              <a:rPr lang="en-US" b="1" dirty="0"/>
              <a:t>MEMBERS OF PROJECT</a:t>
            </a:r>
          </a:p>
          <a:p>
            <a:endParaRPr lang="en-US" b="1" dirty="0"/>
          </a:p>
          <a:p>
            <a:r>
              <a:rPr lang="en-US" dirty="0"/>
              <a:t>1.KONETI RAVI TEJA</a:t>
            </a:r>
          </a:p>
          <a:p>
            <a:r>
              <a:rPr lang="en-US" dirty="0"/>
              <a:t>    2.PANKHURI SHARMA</a:t>
            </a:r>
          </a:p>
          <a:p>
            <a:r>
              <a:rPr lang="en-US" dirty="0"/>
              <a:t>             3.JONNADULA MANIKANTA</a:t>
            </a:r>
          </a:p>
          <a:p>
            <a:r>
              <a:rPr lang="en-US" dirty="0"/>
              <a:t>                4.MANAKURU GANESH BABU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298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57C6-41A7-4C22-F5CD-5E0BEB54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963400" cy="13255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Performance of ML Models with ROC Curve and Accuracy</a:t>
            </a:r>
            <a:br>
              <a:rPr lang="en-IN" sz="4400" dirty="0">
                <a:latin typeface="Century Gothic" panose="020B0502020202020204" pitchFamily="34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73693-10B3-242D-A46C-089C3E2A670B}"/>
              </a:ext>
            </a:extLst>
          </p:cNvPr>
          <p:cNvSpPr txBox="1"/>
          <p:nvPr/>
        </p:nvSpPr>
        <p:spPr>
          <a:xfrm>
            <a:off x="489857" y="1328057"/>
            <a:ext cx="1129937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Logistic Regression</a:t>
            </a:r>
          </a:p>
          <a:p>
            <a:pPr>
              <a:lnSpc>
                <a:spcPct val="150000"/>
              </a:lnSpc>
            </a:pPr>
            <a:r>
              <a:rPr lang="en-US" dirty="0"/>
              <a:t> A simple yet effective model for binary classification. It predicts the probability of a business being bankrupt or non bankrupt based on the features extracted from the data.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9C9CA-46D2-7134-86FC-ADF113F7F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2943884"/>
            <a:ext cx="3877713" cy="3230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FA9EA2-A333-5B63-D4A5-158015E38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869299"/>
            <a:ext cx="4430486" cy="362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0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C4E1-4004-4604-66ED-77D211CC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620487"/>
            <a:ext cx="10515600" cy="180702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700" b="1" dirty="0"/>
              <a:t>2.</a:t>
            </a:r>
            <a:r>
              <a:rPr lang="en-IN" sz="2700" b="1" dirty="0"/>
              <a:t> Random Forest Classifier</a:t>
            </a:r>
            <a:br>
              <a:rPr lang="en-IN" sz="2700" b="1" dirty="0"/>
            </a:br>
            <a:r>
              <a:rPr lang="en-US" sz="2700" dirty="0"/>
              <a:t>An ensemble model that builds multiple decision trees and merges them to improve prediction accuracy and control overfitting</a:t>
            </a:r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366D5-84AF-B274-4EC7-C9C2F6B01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77" y="2372980"/>
            <a:ext cx="5531134" cy="4115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DF4394-1093-20D9-D406-DF5330ACB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9" y="2514600"/>
            <a:ext cx="4762391" cy="37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08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8ADC-468F-1F8A-D6EE-7FF5E154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138011"/>
            <a:ext cx="9122229" cy="7778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3.</a:t>
            </a:r>
            <a:r>
              <a:rPr lang="en-IN" sz="2000" b="1" dirty="0"/>
              <a:t> Decision Tree Classifier</a:t>
            </a:r>
            <a:br>
              <a:rPr lang="en-IN" sz="2000" b="1" dirty="0"/>
            </a:br>
            <a:r>
              <a:rPr lang="en-US" sz="2000" dirty="0"/>
              <a:t>A Decision Tree Classifier is a model that uses a tree-like structure to make decisions based on input features. It splits the data into branches to predict whether the business is bankrupt or not. Each node represents a decision based on a feature, and the leaves represent the final classification</a:t>
            </a:r>
            <a:r>
              <a:rPr lang="en-US" sz="2400" dirty="0"/>
              <a:t>.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5B203-82FF-AB49-4F5D-FA69C8A20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66" y="2939143"/>
            <a:ext cx="4432123" cy="3526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24C6CE-2A8A-1F2E-A454-A7E12DE5A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9" y="2784194"/>
            <a:ext cx="5311681" cy="38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3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BD41F3-D817-202C-FAF4-85B1EA04FCE4}"/>
              </a:ext>
            </a:extLst>
          </p:cNvPr>
          <p:cNvSpPr txBox="1"/>
          <p:nvPr/>
        </p:nvSpPr>
        <p:spPr>
          <a:xfrm>
            <a:off x="707571" y="533400"/>
            <a:ext cx="9710058" cy="125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E9889-F2E0-E530-2CDC-2BEA88309CBE}"/>
              </a:ext>
            </a:extLst>
          </p:cNvPr>
          <p:cNvSpPr txBox="1"/>
          <p:nvPr/>
        </p:nvSpPr>
        <p:spPr>
          <a:xfrm>
            <a:off x="707571" y="457200"/>
            <a:ext cx="10548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4.</a:t>
            </a:r>
            <a:r>
              <a:rPr lang="en-IN" sz="2400" b="1" dirty="0"/>
              <a:t> Support Vector Machine (SVM)</a:t>
            </a:r>
          </a:p>
          <a:p>
            <a:pPr>
              <a:lnSpc>
                <a:spcPct val="150000"/>
              </a:lnSpc>
            </a:pPr>
            <a:r>
              <a:rPr lang="en-US" dirty="0"/>
              <a:t>A powerful model that finds the optimal hyperplane to separate bankrupt and not bankrupt. It’s effective in high dimensional spaces.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D7ECA-2B85-D131-E865-D81D44B4B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85" y="2601685"/>
            <a:ext cx="4404919" cy="3470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91AE4-AE69-0FFA-44BD-3BEFCA360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378" y="2514600"/>
            <a:ext cx="5117209" cy="368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8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F7B0E-0510-6985-AE55-2A41AAF65D30}"/>
              </a:ext>
            </a:extLst>
          </p:cNvPr>
          <p:cNvSpPr txBox="1"/>
          <p:nvPr/>
        </p:nvSpPr>
        <p:spPr>
          <a:xfrm>
            <a:off x="576942" y="555171"/>
            <a:ext cx="10003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6.KNN Classifier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K-Nearest Neighbors (KNN) is a simple, instance-based learning algorithm that classifies a business based on its proximity to other labeled data points in the feature space.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28C9C-DBEE-20BD-B536-8326AA99B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57" y="2547879"/>
            <a:ext cx="5118696" cy="3831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435E50-A6E8-DCD7-61B6-27357207A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47" y="2721262"/>
            <a:ext cx="4198336" cy="33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1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71C51-0F0E-A340-20D5-819A232CF68D}"/>
              </a:ext>
            </a:extLst>
          </p:cNvPr>
          <p:cNvSpPr txBox="1"/>
          <p:nvPr/>
        </p:nvSpPr>
        <p:spPr>
          <a:xfrm>
            <a:off x="805543" y="674915"/>
            <a:ext cx="2242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7.ANN</a:t>
            </a:r>
            <a:endParaRPr lang="en-IN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59E7C-4DD3-C195-07BC-87FCC02BA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126" y="2079171"/>
            <a:ext cx="5175782" cy="3767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65435-9851-1647-2230-541BBBC6D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54" y="2079171"/>
            <a:ext cx="4442689" cy="355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2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reating an ML Web App and Deploying it on AWS">
            <a:extLst>
              <a:ext uri="{FF2B5EF4-FFF2-40B4-BE49-F238E27FC236}">
                <a16:creationId xmlns:a16="http://schemas.microsoft.com/office/drawing/2014/main" id="{25E7F6DB-4170-4465-02A3-9FF3A103C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507" y="2315230"/>
            <a:ext cx="6989648" cy="410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B47EAC-94B5-3452-0ED7-57F676552A38}"/>
              </a:ext>
            </a:extLst>
          </p:cNvPr>
          <p:cNvSpPr txBox="1"/>
          <p:nvPr/>
        </p:nvSpPr>
        <p:spPr>
          <a:xfrm>
            <a:off x="336907" y="457200"/>
            <a:ext cx="5334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DEPLOYMENT</a:t>
            </a:r>
          </a:p>
          <a:p>
            <a:endParaRPr lang="en-US" sz="1200" b="1" dirty="0"/>
          </a:p>
          <a:p>
            <a:r>
              <a:rPr lang="en-US" sz="1800" dirty="0"/>
              <a:t>It is the process of making your trained machine learning model available for use in a production environment, where it can interact with real users and data</a:t>
            </a:r>
            <a:endParaRPr lang="en-IN" sz="1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631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65132-F03B-E9D1-85E2-ECF30380D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355600"/>
            <a:ext cx="11145802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0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444175-70E1-2F6B-C51F-400D0BD8A98D}"/>
              </a:ext>
            </a:extLst>
          </p:cNvPr>
          <p:cNvSpPr txBox="1"/>
          <p:nvPr/>
        </p:nvSpPr>
        <p:spPr>
          <a:xfrm>
            <a:off x="4615542" y="751115"/>
            <a:ext cx="2906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Conclusion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ADA47-8504-AF3F-BD00-352EB4C512B3}"/>
              </a:ext>
            </a:extLst>
          </p:cNvPr>
          <p:cNvSpPr txBox="1"/>
          <p:nvPr/>
        </p:nvSpPr>
        <p:spPr>
          <a:xfrm>
            <a:off x="914400" y="2794184"/>
            <a:ext cx="10689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successful deployment of the bankrupt vs not bankrupt classification model is a testament to the power of machine learning and modern web technologies in solving complex societal challenges. By making this tool widely accessible, we take a step towards a more informed and discerning public, capable of navigating the complexities of today's information landscape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602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84,800+ Thank You Stock Photos, Pictures &amp; Royalty-Free Images - iStock | Thank  you card, Appreciation, Gratitude">
            <a:extLst>
              <a:ext uri="{FF2B5EF4-FFF2-40B4-BE49-F238E27FC236}">
                <a16:creationId xmlns:a16="http://schemas.microsoft.com/office/drawing/2014/main" id="{465147AB-EED9-1328-993B-279220B9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362075"/>
            <a:ext cx="58293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65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8E15-199B-711D-782F-A3E9C865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365125"/>
            <a:ext cx="3195320" cy="1325563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4540-2BF2-F1A1-8A21-B8479AEB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2286000"/>
            <a:ext cx="5283200" cy="239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Classify Bankrupt or not Bankrupt</a:t>
            </a:r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BC9A1-C590-B382-9667-E8C014C11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813" y="552197"/>
            <a:ext cx="6441947" cy="429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0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C701-F18C-7C12-2C8B-49BB3BF5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592139"/>
            <a:ext cx="10515600" cy="1145222"/>
          </a:xfrm>
        </p:spPr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85351F-3020-DD21-273A-C29EFEC96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3521" y="2237181"/>
            <a:ext cx="1174496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Industrial Risk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the risk associated with the company's industry (values between 0 and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2.Management risk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Measures the risk related to management decisions (values between 0 and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3.Financial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how flexible a company is financially (values between 0 and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Measures the company’s credibility (values between 0 and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5.C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ompetitiveness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Measures how competitive the company is (values between 0 and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perating risk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Measures the operational risk of the company (values between 0 and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7.C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The target variable, indicating whether the company is at risk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bankruptcy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non-bankruptcy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006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A7B9D-3D33-3F44-9C9C-8E3534A1932A}"/>
              </a:ext>
            </a:extLst>
          </p:cNvPr>
          <p:cNvSpPr txBox="1"/>
          <p:nvPr/>
        </p:nvSpPr>
        <p:spPr>
          <a:xfrm>
            <a:off x="141516" y="141514"/>
            <a:ext cx="6966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 to EDA</a:t>
            </a:r>
          </a:p>
          <a:p>
            <a:endParaRPr lang="en-US" dirty="0"/>
          </a:p>
          <a:p>
            <a:r>
              <a:rPr lang="en-US" dirty="0"/>
              <a:t>1.Import Python Libraries</a:t>
            </a:r>
          </a:p>
          <a:p>
            <a:endParaRPr lang="en-US" dirty="0"/>
          </a:p>
          <a:p>
            <a:r>
              <a:rPr lang="en-US" dirty="0"/>
              <a:t>2.Reading Dataset</a:t>
            </a:r>
          </a:p>
          <a:p>
            <a:endParaRPr lang="en-US" dirty="0"/>
          </a:p>
          <a:p>
            <a:r>
              <a:rPr lang="en-US" dirty="0"/>
              <a:t>3.Analyzing data using </a:t>
            </a:r>
            <a:r>
              <a:rPr lang="en-US" dirty="0" err="1"/>
              <a:t>data.head</a:t>
            </a:r>
            <a:r>
              <a:rPr lang="en-US" dirty="0"/>
              <a:t>(),</a:t>
            </a:r>
            <a:r>
              <a:rPr lang="en-US" dirty="0" err="1"/>
              <a:t>data.shape</a:t>
            </a:r>
            <a:r>
              <a:rPr lang="en-US" dirty="0"/>
              <a:t> , data.info , </a:t>
            </a:r>
            <a:r>
              <a:rPr lang="en-US" dirty="0" err="1"/>
              <a:t>data.describe</a:t>
            </a:r>
            <a:endParaRPr lang="en-US" dirty="0"/>
          </a:p>
          <a:p>
            <a:endParaRPr lang="en-US" dirty="0"/>
          </a:p>
          <a:p>
            <a:r>
              <a:rPr lang="en-US" dirty="0"/>
              <a:t>4.Check for Duplicates , missing values.</a:t>
            </a:r>
          </a:p>
          <a:p>
            <a:endParaRPr lang="en-US" dirty="0"/>
          </a:p>
          <a:p>
            <a:r>
              <a:rPr lang="en-US" dirty="0"/>
              <a:t>5.Heat Map for Correlation of dataset</a:t>
            </a:r>
          </a:p>
          <a:p>
            <a:endParaRPr lang="en-US" dirty="0"/>
          </a:p>
          <a:p>
            <a:r>
              <a:rPr lang="en-US" dirty="0"/>
              <a:t>6.Visualizing the dataset</a:t>
            </a:r>
          </a:p>
          <a:p>
            <a:endParaRPr lang="en-US" dirty="0"/>
          </a:p>
          <a:p>
            <a:r>
              <a:rPr lang="en-US" dirty="0"/>
              <a:t>7.Label Encoding the Target Column(class).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0D6BE-ECEC-0820-5EE7-5539B61FE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74" y="511628"/>
            <a:ext cx="4768240" cy="267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4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97D06-CC7E-8F87-E8CD-76BAF89AB8C8}"/>
              </a:ext>
            </a:extLst>
          </p:cNvPr>
          <p:cNvSpPr txBox="1"/>
          <p:nvPr/>
        </p:nvSpPr>
        <p:spPr>
          <a:xfrm>
            <a:off x="555171" y="424543"/>
            <a:ext cx="6302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VISUALIZATION</a:t>
            </a:r>
            <a:endParaRPr lang="en-IN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3CC15-E27D-1B17-43B8-690A2CDD0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2" y="1313887"/>
            <a:ext cx="5464335" cy="3764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242452-D2AF-CAEE-4CF7-B6E4FDACB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7" y="1313888"/>
            <a:ext cx="6465821" cy="366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1FFD9-F59F-6715-6035-E42C8E8AC409}"/>
              </a:ext>
            </a:extLst>
          </p:cNvPr>
          <p:cNvSpPr txBox="1"/>
          <p:nvPr/>
        </p:nvSpPr>
        <p:spPr>
          <a:xfrm>
            <a:off x="1087120" y="497840"/>
            <a:ext cx="351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HEAT MAP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02A1C-D0CC-6782-DB43-EA6EFAE1D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" y="1427359"/>
            <a:ext cx="6261422" cy="42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5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952DE5-6D6A-482C-8136-37BB2498FB37}"/>
              </a:ext>
            </a:extLst>
          </p:cNvPr>
          <p:cNvSpPr txBox="1"/>
          <p:nvPr/>
        </p:nvSpPr>
        <p:spPr>
          <a:xfrm>
            <a:off x="697003" y="130628"/>
            <a:ext cx="1028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BAR CHART FOR EACH COLUMN WITH RESPECT TO CLASS COLUMN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31021-FB10-1773-0112-E2300AA95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03" y="1323867"/>
            <a:ext cx="5289822" cy="4210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4CC4C-C990-01A6-3912-34619A9EC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177" y="1323867"/>
            <a:ext cx="5518434" cy="42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1BE706-08EF-E5EE-F152-67D2D6F2F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6" y="1806922"/>
            <a:ext cx="5670841" cy="4115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D81F9B-5BB1-7F78-439A-1BAEED128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8966"/>
            <a:ext cx="5404128" cy="4222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961516-77A3-04C2-0409-3A832BED8BF2}"/>
              </a:ext>
            </a:extLst>
          </p:cNvPr>
          <p:cNvSpPr txBox="1"/>
          <p:nvPr/>
        </p:nvSpPr>
        <p:spPr>
          <a:xfrm>
            <a:off x="1665513" y="420866"/>
            <a:ext cx="8588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BAR CHART FOR EACH COLUMN WITH RESPECT TO CLASS COLUMN</a:t>
            </a:r>
            <a:endParaRPr lang="en-IN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42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8A58F-E5BC-8E7E-94FF-3DB2E7A9C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35" y="1534887"/>
            <a:ext cx="9242108" cy="5323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C6D358-138D-AC70-C5EE-90D0C640C654}"/>
              </a:ext>
            </a:extLst>
          </p:cNvPr>
          <p:cNvSpPr txBox="1"/>
          <p:nvPr/>
        </p:nvSpPr>
        <p:spPr>
          <a:xfrm>
            <a:off x="1861320" y="261257"/>
            <a:ext cx="9242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BAR CHART FOR EACH COLUMN WITH RESPECT TO CLASS COLUMN</a:t>
            </a:r>
            <a:endParaRPr lang="en-IN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66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4090</TotalTime>
  <Words>546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Office Theme</vt:lpstr>
      <vt:lpstr>BANKRUPTCY PREVENTION</vt:lpstr>
      <vt:lpstr>OBJECTIVE</vt:lpstr>
      <vt:lpstr>DataSet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of ML Models with ROC Curve and Accuracy </vt:lpstr>
      <vt:lpstr>2. Random Forest Classifier An ensemble model that builds multiple decision trees and merges them to improve prediction accuracy and control overfitting. </vt:lpstr>
      <vt:lpstr>3. Decision Tree Classifier A Decision Tree Classifier is a model that uses a tree-like structure to make decisions based on input features. It splits the data into branches to predict whether the business is bankrupt or not. Each node represents a decision based on a feature, and the leaves represent the final classification.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23</cp:revision>
  <dcterms:created xsi:type="dcterms:W3CDTF">2024-09-20T13:58:06Z</dcterms:created>
  <dcterms:modified xsi:type="dcterms:W3CDTF">2024-09-24T10:23:09Z</dcterms:modified>
</cp:coreProperties>
</file>