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8" r:id="rId2"/>
    <p:sldId id="277" r:id="rId3"/>
    <p:sldId id="257" r:id="rId4"/>
    <p:sldId id="271" r:id="rId5"/>
    <p:sldId id="279" r:id="rId6"/>
    <p:sldId id="259" r:id="rId7"/>
    <p:sldId id="262" r:id="rId8"/>
    <p:sldId id="275" r:id="rId9"/>
    <p:sldId id="263" r:id="rId10"/>
    <p:sldId id="264" r:id="rId11"/>
    <p:sldId id="265" r:id="rId12"/>
    <p:sldId id="266" r:id="rId13"/>
    <p:sldId id="267" r:id="rId14"/>
    <p:sldId id="268" r:id="rId15"/>
    <p:sldId id="280" r:id="rId16"/>
    <p:sldId id="28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D8046D-D53A-4E01-8A92-C16739FEB823}" type="doc">
      <dgm:prSet loTypeId="urn:microsoft.com/office/officeart/2009/3/layout/StepUp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E6AA8924-6D84-4DA7-AE1C-82BA298578FC}">
      <dgm:prSet phldrT="[Text]" custT="1"/>
      <dgm:spPr/>
      <dgm:t>
        <a:bodyPr/>
        <a:lstStyle/>
        <a:p>
          <a:r>
            <a:rPr lang="en-US" sz="1600" dirty="0"/>
            <a:t>Import Python Libraries</a:t>
          </a:r>
          <a:endParaRPr lang="en-IN" sz="1600" dirty="0"/>
        </a:p>
      </dgm:t>
    </dgm:pt>
    <dgm:pt modelId="{15406887-025E-41C7-89B1-BB5E0A98EBF6}" type="parTrans" cxnId="{D8601BAF-8E62-4DB6-BC01-90C49E7BB1FF}">
      <dgm:prSet/>
      <dgm:spPr/>
      <dgm:t>
        <a:bodyPr/>
        <a:lstStyle/>
        <a:p>
          <a:endParaRPr lang="en-IN" sz="1400"/>
        </a:p>
      </dgm:t>
    </dgm:pt>
    <dgm:pt modelId="{8FA3ED9F-BC9B-4FE3-AF76-BF095165E0C8}" type="sibTrans" cxnId="{D8601BAF-8E62-4DB6-BC01-90C49E7BB1FF}">
      <dgm:prSet/>
      <dgm:spPr/>
      <dgm:t>
        <a:bodyPr/>
        <a:lstStyle/>
        <a:p>
          <a:endParaRPr lang="en-IN" sz="1400"/>
        </a:p>
      </dgm:t>
    </dgm:pt>
    <dgm:pt modelId="{B872A1BA-B184-4511-92E9-E8E9FD506F0A}">
      <dgm:prSet custT="1"/>
      <dgm:spPr/>
      <dgm:t>
        <a:bodyPr/>
        <a:lstStyle/>
        <a:p>
          <a:r>
            <a:rPr lang="en-US" sz="1600" dirty="0"/>
            <a:t>Reading Dataset</a:t>
          </a:r>
        </a:p>
      </dgm:t>
    </dgm:pt>
    <dgm:pt modelId="{81AE31D6-5A01-4441-B4C4-5AB5D850CBDC}" type="parTrans" cxnId="{8C6834C2-40C9-4018-B8F7-203A62A20E1D}">
      <dgm:prSet/>
      <dgm:spPr/>
      <dgm:t>
        <a:bodyPr/>
        <a:lstStyle/>
        <a:p>
          <a:endParaRPr lang="en-IN" sz="1400"/>
        </a:p>
      </dgm:t>
    </dgm:pt>
    <dgm:pt modelId="{3A0B9154-970A-411F-8A45-0C6C84640982}" type="sibTrans" cxnId="{8C6834C2-40C9-4018-B8F7-203A62A20E1D}">
      <dgm:prSet/>
      <dgm:spPr/>
      <dgm:t>
        <a:bodyPr/>
        <a:lstStyle/>
        <a:p>
          <a:endParaRPr lang="en-IN" sz="1400"/>
        </a:p>
      </dgm:t>
    </dgm:pt>
    <dgm:pt modelId="{5C13808B-B92B-4CAA-9EF7-343772C5EF66}">
      <dgm:prSet custT="1"/>
      <dgm:spPr/>
      <dgm:t>
        <a:bodyPr/>
        <a:lstStyle/>
        <a:p>
          <a:r>
            <a:rPr lang="en-US" sz="1600" dirty="0"/>
            <a:t>Analyzing the data using </a:t>
          </a:r>
          <a:r>
            <a:rPr lang="en-US" sz="1600" dirty="0" err="1"/>
            <a:t>data.head</a:t>
          </a:r>
          <a:r>
            <a:rPr lang="en-US" sz="1600" dirty="0"/>
            <a:t>() ,</a:t>
          </a:r>
          <a:r>
            <a:rPr lang="en-US" sz="1600" dirty="0" err="1"/>
            <a:t>data.shape</a:t>
          </a:r>
          <a:r>
            <a:rPr lang="en-US" sz="1600" dirty="0"/>
            <a:t> (),data.info() </a:t>
          </a:r>
        </a:p>
      </dgm:t>
    </dgm:pt>
    <dgm:pt modelId="{B2EE0E26-E697-49B3-94DE-55DA81615C3E}" type="parTrans" cxnId="{6FD8E751-CD39-4DDC-B3A0-34908523B746}">
      <dgm:prSet/>
      <dgm:spPr/>
      <dgm:t>
        <a:bodyPr/>
        <a:lstStyle/>
        <a:p>
          <a:endParaRPr lang="en-IN" sz="1400"/>
        </a:p>
      </dgm:t>
    </dgm:pt>
    <dgm:pt modelId="{44141690-1827-46CC-9DBA-69226329C949}" type="sibTrans" cxnId="{6FD8E751-CD39-4DDC-B3A0-34908523B746}">
      <dgm:prSet/>
      <dgm:spPr/>
      <dgm:t>
        <a:bodyPr/>
        <a:lstStyle/>
        <a:p>
          <a:endParaRPr lang="en-IN" sz="1400"/>
        </a:p>
      </dgm:t>
    </dgm:pt>
    <dgm:pt modelId="{1923DDCC-03A2-4A13-9057-7BEF4097671C}">
      <dgm:prSet custT="1"/>
      <dgm:spPr/>
      <dgm:t>
        <a:bodyPr/>
        <a:lstStyle/>
        <a:p>
          <a:r>
            <a:rPr lang="en-US" sz="1600" dirty="0"/>
            <a:t>Check for Duplicate Values</a:t>
          </a:r>
        </a:p>
      </dgm:t>
    </dgm:pt>
    <dgm:pt modelId="{FC2223D2-F456-4D53-A450-23966CB82485}" type="parTrans" cxnId="{0BEBC074-DDE6-4C8E-B994-8C559880273F}">
      <dgm:prSet/>
      <dgm:spPr/>
      <dgm:t>
        <a:bodyPr/>
        <a:lstStyle/>
        <a:p>
          <a:endParaRPr lang="en-IN" sz="1400"/>
        </a:p>
      </dgm:t>
    </dgm:pt>
    <dgm:pt modelId="{3D73770C-FF31-4F52-BD1C-3E482B5B7F06}" type="sibTrans" cxnId="{0BEBC074-DDE6-4C8E-B994-8C559880273F}">
      <dgm:prSet/>
      <dgm:spPr/>
      <dgm:t>
        <a:bodyPr/>
        <a:lstStyle/>
        <a:p>
          <a:endParaRPr lang="en-IN" sz="1400"/>
        </a:p>
      </dgm:t>
    </dgm:pt>
    <dgm:pt modelId="{E52F29CF-F204-4080-83DB-8A98CD015701}">
      <dgm:prSet custT="1"/>
      <dgm:spPr/>
      <dgm:t>
        <a:bodyPr/>
        <a:lstStyle/>
        <a:p>
          <a:r>
            <a:rPr lang="en-US" sz="1600" dirty="0"/>
            <a:t>Imputation of Missing Values.</a:t>
          </a:r>
        </a:p>
      </dgm:t>
    </dgm:pt>
    <dgm:pt modelId="{62F617BF-593C-49BB-B4C5-D45A384E90E0}" type="parTrans" cxnId="{0C3517A8-446C-44F3-B4AC-76A0EC54543C}">
      <dgm:prSet/>
      <dgm:spPr/>
      <dgm:t>
        <a:bodyPr/>
        <a:lstStyle/>
        <a:p>
          <a:endParaRPr lang="en-IN" sz="1400"/>
        </a:p>
      </dgm:t>
    </dgm:pt>
    <dgm:pt modelId="{63B1B994-E201-4CD1-AD2A-E7FA2C514FA1}" type="sibTrans" cxnId="{0C3517A8-446C-44F3-B4AC-76A0EC54543C}">
      <dgm:prSet/>
      <dgm:spPr/>
      <dgm:t>
        <a:bodyPr/>
        <a:lstStyle/>
        <a:p>
          <a:endParaRPr lang="en-IN" sz="1400"/>
        </a:p>
      </dgm:t>
    </dgm:pt>
    <dgm:pt modelId="{97EC8604-A5C8-4430-8A7D-DA9A05BC7498}">
      <dgm:prSet custT="1"/>
      <dgm:spPr/>
      <dgm:t>
        <a:bodyPr/>
        <a:lstStyle/>
        <a:p>
          <a:r>
            <a:rPr lang="en-US" sz="1600" dirty="0"/>
            <a:t>Text Cleaning.</a:t>
          </a:r>
        </a:p>
        <a:p>
          <a:r>
            <a:rPr lang="en-US" sz="1600" dirty="0"/>
            <a:t>Apply stemming and lemmatization.</a:t>
          </a:r>
        </a:p>
      </dgm:t>
    </dgm:pt>
    <dgm:pt modelId="{F0BB322C-F76A-4F04-9B17-23B93BCC71EC}" type="parTrans" cxnId="{E14D2085-2096-4E81-A350-9E02E3D577A5}">
      <dgm:prSet/>
      <dgm:spPr/>
      <dgm:t>
        <a:bodyPr/>
        <a:lstStyle/>
        <a:p>
          <a:endParaRPr lang="en-IN" sz="1400"/>
        </a:p>
      </dgm:t>
    </dgm:pt>
    <dgm:pt modelId="{B3EDC55F-EB7A-4F84-A794-BDA265936B90}" type="sibTrans" cxnId="{E14D2085-2096-4E81-A350-9E02E3D577A5}">
      <dgm:prSet/>
      <dgm:spPr/>
      <dgm:t>
        <a:bodyPr/>
        <a:lstStyle/>
        <a:p>
          <a:endParaRPr lang="en-IN" sz="1400"/>
        </a:p>
      </dgm:t>
    </dgm:pt>
    <dgm:pt modelId="{231C55EC-2C5B-4EA1-8364-A684D6EE14A2}">
      <dgm:prSet custT="1"/>
      <dgm:spPr/>
      <dgm:t>
        <a:bodyPr/>
        <a:lstStyle/>
        <a:p>
          <a:r>
            <a:rPr lang="en-US" sz="1600" dirty="0"/>
            <a:t>Post cleaning formation of word cloud</a:t>
          </a:r>
          <a:endParaRPr lang="en-IN" sz="1600" dirty="0"/>
        </a:p>
      </dgm:t>
    </dgm:pt>
    <dgm:pt modelId="{1A9365AE-1CE8-4BE0-A431-0C758766D59B}" type="parTrans" cxnId="{CDEF7E46-6126-4E13-8B83-5333B57815F3}">
      <dgm:prSet/>
      <dgm:spPr/>
      <dgm:t>
        <a:bodyPr/>
        <a:lstStyle/>
        <a:p>
          <a:endParaRPr lang="en-IN" sz="1400"/>
        </a:p>
      </dgm:t>
    </dgm:pt>
    <dgm:pt modelId="{56B3DCAF-BDFF-4982-A5EC-0D1322E4CAFB}" type="sibTrans" cxnId="{CDEF7E46-6126-4E13-8B83-5333B57815F3}">
      <dgm:prSet/>
      <dgm:spPr/>
      <dgm:t>
        <a:bodyPr/>
        <a:lstStyle/>
        <a:p>
          <a:endParaRPr lang="en-IN" sz="1400"/>
        </a:p>
      </dgm:t>
    </dgm:pt>
    <dgm:pt modelId="{880E80BC-D8BF-46E1-987C-AAC4AFFC7C17}" type="pres">
      <dgm:prSet presAssocID="{A1D8046D-D53A-4E01-8A92-C16739FEB823}" presName="rootnode" presStyleCnt="0">
        <dgm:presLayoutVars>
          <dgm:chMax/>
          <dgm:chPref/>
          <dgm:dir/>
          <dgm:animLvl val="lvl"/>
        </dgm:presLayoutVars>
      </dgm:prSet>
      <dgm:spPr/>
    </dgm:pt>
    <dgm:pt modelId="{A111F34F-B38E-4A29-80F9-AC5B865A7F9C}" type="pres">
      <dgm:prSet presAssocID="{E6AA8924-6D84-4DA7-AE1C-82BA298578FC}" presName="composite" presStyleCnt="0"/>
      <dgm:spPr/>
    </dgm:pt>
    <dgm:pt modelId="{97E8C658-C80D-49F9-9093-744ACB36D9EB}" type="pres">
      <dgm:prSet presAssocID="{E6AA8924-6D84-4DA7-AE1C-82BA298578FC}" presName="LShape" presStyleLbl="alignNode1" presStyleIdx="0" presStyleCnt="13"/>
      <dgm:spPr/>
    </dgm:pt>
    <dgm:pt modelId="{384ABB85-7F10-420B-A85A-6BF59B11D70F}" type="pres">
      <dgm:prSet presAssocID="{E6AA8924-6D84-4DA7-AE1C-82BA298578FC}" presName="ParentText" presStyleLbl="revTx" presStyleIdx="0" presStyleCnt="7">
        <dgm:presLayoutVars>
          <dgm:chMax val="0"/>
          <dgm:chPref val="0"/>
          <dgm:bulletEnabled val="1"/>
        </dgm:presLayoutVars>
      </dgm:prSet>
      <dgm:spPr/>
    </dgm:pt>
    <dgm:pt modelId="{7C05F32F-4114-4224-B16B-70C6E419F6BC}" type="pres">
      <dgm:prSet presAssocID="{E6AA8924-6D84-4DA7-AE1C-82BA298578FC}" presName="Triangle" presStyleLbl="alignNode1" presStyleIdx="1" presStyleCnt="13"/>
      <dgm:spPr/>
    </dgm:pt>
    <dgm:pt modelId="{A32C37BB-ACBE-4004-8867-2C07B15D7AE6}" type="pres">
      <dgm:prSet presAssocID="{8FA3ED9F-BC9B-4FE3-AF76-BF095165E0C8}" presName="sibTrans" presStyleCnt="0"/>
      <dgm:spPr/>
    </dgm:pt>
    <dgm:pt modelId="{852F81DD-47EA-47C7-B10B-2032DEAC0ED5}" type="pres">
      <dgm:prSet presAssocID="{8FA3ED9F-BC9B-4FE3-AF76-BF095165E0C8}" presName="space" presStyleCnt="0"/>
      <dgm:spPr/>
    </dgm:pt>
    <dgm:pt modelId="{F2D0A6FF-F5C6-4AE8-BEEF-820450FFA292}" type="pres">
      <dgm:prSet presAssocID="{B872A1BA-B184-4511-92E9-E8E9FD506F0A}" presName="composite" presStyleCnt="0"/>
      <dgm:spPr/>
    </dgm:pt>
    <dgm:pt modelId="{F14125C3-420B-4EAF-A623-1D3ED26BF2A4}" type="pres">
      <dgm:prSet presAssocID="{B872A1BA-B184-4511-92E9-E8E9FD506F0A}" presName="LShape" presStyleLbl="alignNode1" presStyleIdx="2" presStyleCnt="13"/>
      <dgm:spPr/>
    </dgm:pt>
    <dgm:pt modelId="{AB21BE3B-2B49-452D-B407-3077C0AAB8F8}" type="pres">
      <dgm:prSet presAssocID="{B872A1BA-B184-4511-92E9-E8E9FD506F0A}" presName="ParentText" presStyleLbl="revTx" presStyleIdx="1" presStyleCnt="7">
        <dgm:presLayoutVars>
          <dgm:chMax val="0"/>
          <dgm:chPref val="0"/>
          <dgm:bulletEnabled val="1"/>
        </dgm:presLayoutVars>
      </dgm:prSet>
      <dgm:spPr/>
    </dgm:pt>
    <dgm:pt modelId="{0B035EC3-A3FB-4391-BFF5-1028B71A9F71}" type="pres">
      <dgm:prSet presAssocID="{B872A1BA-B184-4511-92E9-E8E9FD506F0A}" presName="Triangle" presStyleLbl="alignNode1" presStyleIdx="3" presStyleCnt="13"/>
      <dgm:spPr/>
    </dgm:pt>
    <dgm:pt modelId="{AE8FC8A9-759C-4D6E-A570-DC66C4CFB38A}" type="pres">
      <dgm:prSet presAssocID="{3A0B9154-970A-411F-8A45-0C6C84640982}" presName="sibTrans" presStyleCnt="0"/>
      <dgm:spPr/>
    </dgm:pt>
    <dgm:pt modelId="{3A4CBB73-C0DA-4FBB-900E-8D498F6C1673}" type="pres">
      <dgm:prSet presAssocID="{3A0B9154-970A-411F-8A45-0C6C84640982}" presName="space" presStyleCnt="0"/>
      <dgm:spPr/>
    </dgm:pt>
    <dgm:pt modelId="{C44F9B4B-7745-4490-8853-D67E67DEAB52}" type="pres">
      <dgm:prSet presAssocID="{5C13808B-B92B-4CAA-9EF7-343772C5EF66}" presName="composite" presStyleCnt="0"/>
      <dgm:spPr/>
    </dgm:pt>
    <dgm:pt modelId="{882CF5ED-69BD-4AA7-8E16-5CBF0CA24281}" type="pres">
      <dgm:prSet presAssocID="{5C13808B-B92B-4CAA-9EF7-343772C5EF66}" presName="LShape" presStyleLbl="alignNode1" presStyleIdx="4" presStyleCnt="13"/>
      <dgm:spPr/>
    </dgm:pt>
    <dgm:pt modelId="{2C244554-4BFA-4C3E-8859-F2300222D28D}" type="pres">
      <dgm:prSet presAssocID="{5C13808B-B92B-4CAA-9EF7-343772C5EF66}" presName="ParentText" presStyleLbl="revTx" presStyleIdx="2" presStyleCnt="7">
        <dgm:presLayoutVars>
          <dgm:chMax val="0"/>
          <dgm:chPref val="0"/>
          <dgm:bulletEnabled val="1"/>
        </dgm:presLayoutVars>
      </dgm:prSet>
      <dgm:spPr/>
    </dgm:pt>
    <dgm:pt modelId="{17518174-1D12-4E23-B6B0-4365A1549358}" type="pres">
      <dgm:prSet presAssocID="{5C13808B-B92B-4CAA-9EF7-343772C5EF66}" presName="Triangle" presStyleLbl="alignNode1" presStyleIdx="5" presStyleCnt="13"/>
      <dgm:spPr/>
    </dgm:pt>
    <dgm:pt modelId="{6AFCB767-719A-4ED3-9296-9919362994D5}" type="pres">
      <dgm:prSet presAssocID="{44141690-1827-46CC-9DBA-69226329C949}" presName="sibTrans" presStyleCnt="0"/>
      <dgm:spPr/>
    </dgm:pt>
    <dgm:pt modelId="{E1281653-DB04-451A-B32E-A2A9E3D304AC}" type="pres">
      <dgm:prSet presAssocID="{44141690-1827-46CC-9DBA-69226329C949}" presName="space" presStyleCnt="0"/>
      <dgm:spPr/>
    </dgm:pt>
    <dgm:pt modelId="{B7332F93-A7B7-4CE9-B25A-A11C8166ABAA}" type="pres">
      <dgm:prSet presAssocID="{1923DDCC-03A2-4A13-9057-7BEF4097671C}" presName="composite" presStyleCnt="0"/>
      <dgm:spPr/>
    </dgm:pt>
    <dgm:pt modelId="{58736663-9DB1-4724-B5A9-AAC56128E925}" type="pres">
      <dgm:prSet presAssocID="{1923DDCC-03A2-4A13-9057-7BEF4097671C}" presName="LShape" presStyleLbl="alignNode1" presStyleIdx="6" presStyleCnt="13"/>
      <dgm:spPr/>
    </dgm:pt>
    <dgm:pt modelId="{EBC377E4-593A-4120-9069-37385697B440}" type="pres">
      <dgm:prSet presAssocID="{1923DDCC-03A2-4A13-9057-7BEF4097671C}" presName="ParentText" presStyleLbl="revTx" presStyleIdx="3" presStyleCnt="7">
        <dgm:presLayoutVars>
          <dgm:chMax val="0"/>
          <dgm:chPref val="0"/>
          <dgm:bulletEnabled val="1"/>
        </dgm:presLayoutVars>
      </dgm:prSet>
      <dgm:spPr/>
    </dgm:pt>
    <dgm:pt modelId="{92565A6D-7C1D-4E46-9C89-1F513D60E514}" type="pres">
      <dgm:prSet presAssocID="{1923DDCC-03A2-4A13-9057-7BEF4097671C}" presName="Triangle" presStyleLbl="alignNode1" presStyleIdx="7" presStyleCnt="13"/>
      <dgm:spPr/>
    </dgm:pt>
    <dgm:pt modelId="{660D0AAA-A10C-4E24-9F22-5243E13FEC87}" type="pres">
      <dgm:prSet presAssocID="{3D73770C-FF31-4F52-BD1C-3E482B5B7F06}" presName="sibTrans" presStyleCnt="0"/>
      <dgm:spPr/>
    </dgm:pt>
    <dgm:pt modelId="{790EB502-6CCA-490B-81F3-6F70FA411F31}" type="pres">
      <dgm:prSet presAssocID="{3D73770C-FF31-4F52-BD1C-3E482B5B7F06}" presName="space" presStyleCnt="0"/>
      <dgm:spPr/>
    </dgm:pt>
    <dgm:pt modelId="{48A5466B-9C8C-48A3-9797-908117E260EA}" type="pres">
      <dgm:prSet presAssocID="{E52F29CF-F204-4080-83DB-8A98CD015701}" presName="composite" presStyleCnt="0"/>
      <dgm:spPr/>
    </dgm:pt>
    <dgm:pt modelId="{C4722C50-80BB-4681-ABF2-FD83BDFF17C7}" type="pres">
      <dgm:prSet presAssocID="{E52F29CF-F204-4080-83DB-8A98CD015701}" presName="LShape" presStyleLbl="alignNode1" presStyleIdx="8" presStyleCnt="13"/>
      <dgm:spPr/>
    </dgm:pt>
    <dgm:pt modelId="{6E907E53-117D-4322-8A6F-83EB6A699E9B}" type="pres">
      <dgm:prSet presAssocID="{E52F29CF-F204-4080-83DB-8A98CD015701}" presName="ParentText" presStyleLbl="revTx" presStyleIdx="4" presStyleCnt="7">
        <dgm:presLayoutVars>
          <dgm:chMax val="0"/>
          <dgm:chPref val="0"/>
          <dgm:bulletEnabled val="1"/>
        </dgm:presLayoutVars>
      </dgm:prSet>
      <dgm:spPr/>
    </dgm:pt>
    <dgm:pt modelId="{C872F238-3DD8-48C0-87CE-89B24F215B58}" type="pres">
      <dgm:prSet presAssocID="{E52F29CF-F204-4080-83DB-8A98CD015701}" presName="Triangle" presStyleLbl="alignNode1" presStyleIdx="9" presStyleCnt="13"/>
      <dgm:spPr/>
    </dgm:pt>
    <dgm:pt modelId="{76836A59-D1E7-4B80-9EBD-04FD2A210BC8}" type="pres">
      <dgm:prSet presAssocID="{63B1B994-E201-4CD1-AD2A-E7FA2C514FA1}" presName="sibTrans" presStyleCnt="0"/>
      <dgm:spPr/>
    </dgm:pt>
    <dgm:pt modelId="{407C9B8B-6BB6-443F-9AF7-78D67911AE4F}" type="pres">
      <dgm:prSet presAssocID="{63B1B994-E201-4CD1-AD2A-E7FA2C514FA1}" presName="space" presStyleCnt="0"/>
      <dgm:spPr/>
    </dgm:pt>
    <dgm:pt modelId="{7B949552-89F8-411C-B5AA-995D3442E128}" type="pres">
      <dgm:prSet presAssocID="{97EC8604-A5C8-4430-8A7D-DA9A05BC7498}" presName="composite" presStyleCnt="0"/>
      <dgm:spPr/>
    </dgm:pt>
    <dgm:pt modelId="{E7AD093A-CC9E-4606-B2A4-2D80C81967CD}" type="pres">
      <dgm:prSet presAssocID="{97EC8604-A5C8-4430-8A7D-DA9A05BC7498}" presName="LShape" presStyleLbl="alignNode1" presStyleIdx="10" presStyleCnt="13"/>
      <dgm:spPr/>
    </dgm:pt>
    <dgm:pt modelId="{3EAC302D-1578-485A-A9FF-2CCC89FF0589}" type="pres">
      <dgm:prSet presAssocID="{97EC8604-A5C8-4430-8A7D-DA9A05BC7498}" presName="ParentText" presStyleLbl="revTx" presStyleIdx="5" presStyleCnt="7">
        <dgm:presLayoutVars>
          <dgm:chMax val="0"/>
          <dgm:chPref val="0"/>
          <dgm:bulletEnabled val="1"/>
        </dgm:presLayoutVars>
      </dgm:prSet>
      <dgm:spPr/>
    </dgm:pt>
    <dgm:pt modelId="{73004988-3326-47DD-8AE8-5FD66E440DA4}" type="pres">
      <dgm:prSet presAssocID="{97EC8604-A5C8-4430-8A7D-DA9A05BC7498}" presName="Triangle" presStyleLbl="alignNode1" presStyleIdx="11" presStyleCnt="13"/>
      <dgm:spPr/>
    </dgm:pt>
    <dgm:pt modelId="{3E9E037A-E242-4C7A-9049-05A427755E6B}" type="pres">
      <dgm:prSet presAssocID="{B3EDC55F-EB7A-4F84-A794-BDA265936B90}" presName="sibTrans" presStyleCnt="0"/>
      <dgm:spPr/>
    </dgm:pt>
    <dgm:pt modelId="{CEDECFD5-9E0E-4072-A295-F047345AA5DB}" type="pres">
      <dgm:prSet presAssocID="{B3EDC55F-EB7A-4F84-A794-BDA265936B90}" presName="space" presStyleCnt="0"/>
      <dgm:spPr/>
    </dgm:pt>
    <dgm:pt modelId="{7E3A1434-6BAA-46B5-83D4-23F3420DF108}" type="pres">
      <dgm:prSet presAssocID="{231C55EC-2C5B-4EA1-8364-A684D6EE14A2}" presName="composite" presStyleCnt="0"/>
      <dgm:spPr/>
    </dgm:pt>
    <dgm:pt modelId="{7BFE3F80-7905-4283-B2AC-79A531AFB40C}" type="pres">
      <dgm:prSet presAssocID="{231C55EC-2C5B-4EA1-8364-A684D6EE14A2}" presName="LShape" presStyleLbl="alignNode1" presStyleIdx="12" presStyleCnt="13"/>
      <dgm:spPr/>
    </dgm:pt>
    <dgm:pt modelId="{5C90429C-FFA5-4CCF-9BAD-D9606F560FA8}" type="pres">
      <dgm:prSet presAssocID="{231C55EC-2C5B-4EA1-8364-A684D6EE14A2}" presName="ParentText" presStyleLbl="revTx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E8C4052E-A360-43BB-8AF5-A953344AAA2B}" type="presOf" srcId="{5C13808B-B92B-4CAA-9EF7-343772C5EF66}" destId="{2C244554-4BFA-4C3E-8859-F2300222D28D}" srcOrd="0" destOrd="0" presId="urn:microsoft.com/office/officeart/2009/3/layout/StepUpProcess"/>
    <dgm:cxn modelId="{896AF030-CF63-42A8-AA01-394E609E6FC8}" type="presOf" srcId="{B872A1BA-B184-4511-92E9-E8E9FD506F0A}" destId="{AB21BE3B-2B49-452D-B407-3077C0AAB8F8}" srcOrd="0" destOrd="0" presId="urn:microsoft.com/office/officeart/2009/3/layout/StepUpProcess"/>
    <dgm:cxn modelId="{CDEF7E46-6126-4E13-8B83-5333B57815F3}" srcId="{A1D8046D-D53A-4E01-8A92-C16739FEB823}" destId="{231C55EC-2C5B-4EA1-8364-A684D6EE14A2}" srcOrd="6" destOrd="0" parTransId="{1A9365AE-1CE8-4BE0-A431-0C758766D59B}" sibTransId="{56B3DCAF-BDFF-4982-A5EC-0D1322E4CAFB}"/>
    <dgm:cxn modelId="{9A4D454E-94E5-486F-AEB3-A35B88D13C02}" type="presOf" srcId="{A1D8046D-D53A-4E01-8A92-C16739FEB823}" destId="{880E80BC-D8BF-46E1-987C-AAC4AFFC7C17}" srcOrd="0" destOrd="0" presId="urn:microsoft.com/office/officeart/2009/3/layout/StepUpProcess"/>
    <dgm:cxn modelId="{6FD8E751-CD39-4DDC-B3A0-34908523B746}" srcId="{A1D8046D-D53A-4E01-8A92-C16739FEB823}" destId="{5C13808B-B92B-4CAA-9EF7-343772C5EF66}" srcOrd="2" destOrd="0" parTransId="{B2EE0E26-E697-49B3-94DE-55DA81615C3E}" sibTransId="{44141690-1827-46CC-9DBA-69226329C949}"/>
    <dgm:cxn modelId="{0BEBC074-DDE6-4C8E-B994-8C559880273F}" srcId="{A1D8046D-D53A-4E01-8A92-C16739FEB823}" destId="{1923DDCC-03A2-4A13-9057-7BEF4097671C}" srcOrd="3" destOrd="0" parTransId="{FC2223D2-F456-4D53-A450-23966CB82485}" sibTransId="{3D73770C-FF31-4F52-BD1C-3E482B5B7F06}"/>
    <dgm:cxn modelId="{86081980-02EE-43AC-B64E-58892BD649F5}" type="presOf" srcId="{231C55EC-2C5B-4EA1-8364-A684D6EE14A2}" destId="{5C90429C-FFA5-4CCF-9BAD-D9606F560FA8}" srcOrd="0" destOrd="0" presId="urn:microsoft.com/office/officeart/2009/3/layout/StepUpProcess"/>
    <dgm:cxn modelId="{E14D2085-2096-4E81-A350-9E02E3D577A5}" srcId="{A1D8046D-D53A-4E01-8A92-C16739FEB823}" destId="{97EC8604-A5C8-4430-8A7D-DA9A05BC7498}" srcOrd="5" destOrd="0" parTransId="{F0BB322C-F76A-4F04-9B17-23B93BCC71EC}" sibTransId="{B3EDC55F-EB7A-4F84-A794-BDA265936B90}"/>
    <dgm:cxn modelId="{0C3517A8-446C-44F3-B4AC-76A0EC54543C}" srcId="{A1D8046D-D53A-4E01-8A92-C16739FEB823}" destId="{E52F29CF-F204-4080-83DB-8A98CD015701}" srcOrd="4" destOrd="0" parTransId="{62F617BF-593C-49BB-B4C5-D45A384E90E0}" sibTransId="{63B1B994-E201-4CD1-AD2A-E7FA2C514FA1}"/>
    <dgm:cxn modelId="{D8601BAF-8E62-4DB6-BC01-90C49E7BB1FF}" srcId="{A1D8046D-D53A-4E01-8A92-C16739FEB823}" destId="{E6AA8924-6D84-4DA7-AE1C-82BA298578FC}" srcOrd="0" destOrd="0" parTransId="{15406887-025E-41C7-89B1-BB5E0A98EBF6}" sibTransId="{8FA3ED9F-BC9B-4FE3-AF76-BF095165E0C8}"/>
    <dgm:cxn modelId="{8C6834C2-40C9-4018-B8F7-203A62A20E1D}" srcId="{A1D8046D-D53A-4E01-8A92-C16739FEB823}" destId="{B872A1BA-B184-4511-92E9-E8E9FD506F0A}" srcOrd="1" destOrd="0" parTransId="{81AE31D6-5A01-4441-B4C4-5AB5D850CBDC}" sibTransId="{3A0B9154-970A-411F-8A45-0C6C84640982}"/>
    <dgm:cxn modelId="{796136D0-83C6-4A28-82E7-1F0E185EDF68}" type="presOf" srcId="{E52F29CF-F204-4080-83DB-8A98CD015701}" destId="{6E907E53-117D-4322-8A6F-83EB6A699E9B}" srcOrd="0" destOrd="0" presId="urn:microsoft.com/office/officeart/2009/3/layout/StepUpProcess"/>
    <dgm:cxn modelId="{AE9D88D6-4B20-40A7-A356-B4FED0C77B3D}" type="presOf" srcId="{97EC8604-A5C8-4430-8A7D-DA9A05BC7498}" destId="{3EAC302D-1578-485A-A9FF-2CCC89FF0589}" srcOrd="0" destOrd="0" presId="urn:microsoft.com/office/officeart/2009/3/layout/StepUpProcess"/>
    <dgm:cxn modelId="{6755C3E5-5BB4-4073-8B33-728B08F7F7EE}" type="presOf" srcId="{E6AA8924-6D84-4DA7-AE1C-82BA298578FC}" destId="{384ABB85-7F10-420B-A85A-6BF59B11D70F}" srcOrd="0" destOrd="0" presId="urn:microsoft.com/office/officeart/2009/3/layout/StepUpProcess"/>
    <dgm:cxn modelId="{2FF596E8-019E-44C5-9DC7-7E1EA832AF1A}" type="presOf" srcId="{1923DDCC-03A2-4A13-9057-7BEF4097671C}" destId="{EBC377E4-593A-4120-9069-37385697B440}" srcOrd="0" destOrd="0" presId="urn:microsoft.com/office/officeart/2009/3/layout/StepUpProcess"/>
    <dgm:cxn modelId="{0F6E6C77-FF38-41B0-8696-A3EE2A55663F}" type="presParOf" srcId="{880E80BC-D8BF-46E1-987C-AAC4AFFC7C17}" destId="{A111F34F-B38E-4A29-80F9-AC5B865A7F9C}" srcOrd="0" destOrd="0" presId="urn:microsoft.com/office/officeart/2009/3/layout/StepUpProcess"/>
    <dgm:cxn modelId="{BED06437-1B34-4F30-A15B-58B906DC75C8}" type="presParOf" srcId="{A111F34F-B38E-4A29-80F9-AC5B865A7F9C}" destId="{97E8C658-C80D-49F9-9093-744ACB36D9EB}" srcOrd="0" destOrd="0" presId="urn:microsoft.com/office/officeart/2009/3/layout/StepUpProcess"/>
    <dgm:cxn modelId="{0277CF29-B79F-46D3-AC66-50E9466804E3}" type="presParOf" srcId="{A111F34F-B38E-4A29-80F9-AC5B865A7F9C}" destId="{384ABB85-7F10-420B-A85A-6BF59B11D70F}" srcOrd="1" destOrd="0" presId="urn:microsoft.com/office/officeart/2009/3/layout/StepUpProcess"/>
    <dgm:cxn modelId="{3D9BC0E1-8683-44C5-AD7D-027EF4F25066}" type="presParOf" srcId="{A111F34F-B38E-4A29-80F9-AC5B865A7F9C}" destId="{7C05F32F-4114-4224-B16B-70C6E419F6BC}" srcOrd="2" destOrd="0" presId="urn:microsoft.com/office/officeart/2009/3/layout/StepUpProcess"/>
    <dgm:cxn modelId="{48C68538-43A9-4E00-9D50-13CD36BD1438}" type="presParOf" srcId="{880E80BC-D8BF-46E1-987C-AAC4AFFC7C17}" destId="{A32C37BB-ACBE-4004-8867-2C07B15D7AE6}" srcOrd="1" destOrd="0" presId="urn:microsoft.com/office/officeart/2009/3/layout/StepUpProcess"/>
    <dgm:cxn modelId="{E1C9DBB7-0D82-4389-B05C-2307EF66E9F2}" type="presParOf" srcId="{A32C37BB-ACBE-4004-8867-2C07B15D7AE6}" destId="{852F81DD-47EA-47C7-B10B-2032DEAC0ED5}" srcOrd="0" destOrd="0" presId="urn:microsoft.com/office/officeart/2009/3/layout/StepUpProcess"/>
    <dgm:cxn modelId="{D7441095-6462-4F8E-9B91-EF7FFAE3A927}" type="presParOf" srcId="{880E80BC-D8BF-46E1-987C-AAC4AFFC7C17}" destId="{F2D0A6FF-F5C6-4AE8-BEEF-820450FFA292}" srcOrd="2" destOrd="0" presId="urn:microsoft.com/office/officeart/2009/3/layout/StepUpProcess"/>
    <dgm:cxn modelId="{D9BE55A3-F69F-44C2-AA75-258F4332D3E1}" type="presParOf" srcId="{F2D0A6FF-F5C6-4AE8-BEEF-820450FFA292}" destId="{F14125C3-420B-4EAF-A623-1D3ED26BF2A4}" srcOrd="0" destOrd="0" presId="urn:microsoft.com/office/officeart/2009/3/layout/StepUpProcess"/>
    <dgm:cxn modelId="{2B5688BB-3D77-4D4D-84DD-00D55E2E3D6A}" type="presParOf" srcId="{F2D0A6FF-F5C6-4AE8-BEEF-820450FFA292}" destId="{AB21BE3B-2B49-452D-B407-3077C0AAB8F8}" srcOrd="1" destOrd="0" presId="urn:microsoft.com/office/officeart/2009/3/layout/StepUpProcess"/>
    <dgm:cxn modelId="{8D55F66A-4A92-4A10-9D57-45E133B6B430}" type="presParOf" srcId="{F2D0A6FF-F5C6-4AE8-BEEF-820450FFA292}" destId="{0B035EC3-A3FB-4391-BFF5-1028B71A9F71}" srcOrd="2" destOrd="0" presId="urn:microsoft.com/office/officeart/2009/3/layout/StepUpProcess"/>
    <dgm:cxn modelId="{BC0D2EFD-5CCA-49E7-88A4-5CA68ED76408}" type="presParOf" srcId="{880E80BC-D8BF-46E1-987C-AAC4AFFC7C17}" destId="{AE8FC8A9-759C-4D6E-A570-DC66C4CFB38A}" srcOrd="3" destOrd="0" presId="urn:microsoft.com/office/officeart/2009/3/layout/StepUpProcess"/>
    <dgm:cxn modelId="{99A01E05-4180-432F-9A5C-9E7F5444A33C}" type="presParOf" srcId="{AE8FC8A9-759C-4D6E-A570-DC66C4CFB38A}" destId="{3A4CBB73-C0DA-4FBB-900E-8D498F6C1673}" srcOrd="0" destOrd="0" presId="urn:microsoft.com/office/officeart/2009/3/layout/StepUpProcess"/>
    <dgm:cxn modelId="{FEEFECA3-C960-4C15-9654-284244E2429A}" type="presParOf" srcId="{880E80BC-D8BF-46E1-987C-AAC4AFFC7C17}" destId="{C44F9B4B-7745-4490-8853-D67E67DEAB52}" srcOrd="4" destOrd="0" presId="urn:microsoft.com/office/officeart/2009/3/layout/StepUpProcess"/>
    <dgm:cxn modelId="{A5E00D31-8EE7-49B8-A271-DA8A4800C318}" type="presParOf" srcId="{C44F9B4B-7745-4490-8853-D67E67DEAB52}" destId="{882CF5ED-69BD-4AA7-8E16-5CBF0CA24281}" srcOrd="0" destOrd="0" presId="urn:microsoft.com/office/officeart/2009/3/layout/StepUpProcess"/>
    <dgm:cxn modelId="{70B981A8-A461-4086-BDAA-B84E44244E08}" type="presParOf" srcId="{C44F9B4B-7745-4490-8853-D67E67DEAB52}" destId="{2C244554-4BFA-4C3E-8859-F2300222D28D}" srcOrd="1" destOrd="0" presId="urn:microsoft.com/office/officeart/2009/3/layout/StepUpProcess"/>
    <dgm:cxn modelId="{FEC910B7-0829-4EE7-9B48-8740BF70A9E0}" type="presParOf" srcId="{C44F9B4B-7745-4490-8853-D67E67DEAB52}" destId="{17518174-1D12-4E23-B6B0-4365A1549358}" srcOrd="2" destOrd="0" presId="urn:microsoft.com/office/officeart/2009/3/layout/StepUpProcess"/>
    <dgm:cxn modelId="{473EF139-AD75-4522-9985-0A1092E9185E}" type="presParOf" srcId="{880E80BC-D8BF-46E1-987C-AAC4AFFC7C17}" destId="{6AFCB767-719A-4ED3-9296-9919362994D5}" srcOrd="5" destOrd="0" presId="urn:microsoft.com/office/officeart/2009/3/layout/StepUpProcess"/>
    <dgm:cxn modelId="{B238B2F6-1E83-4289-A54D-06735F66F152}" type="presParOf" srcId="{6AFCB767-719A-4ED3-9296-9919362994D5}" destId="{E1281653-DB04-451A-B32E-A2A9E3D304AC}" srcOrd="0" destOrd="0" presId="urn:microsoft.com/office/officeart/2009/3/layout/StepUpProcess"/>
    <dgm:cxn modelId="{14FF1930-BD73-4925-A55A-79639DF49F55}" type="presParOf" srcId="{880E80BC-D8BF-46E1-987C-AAC4AFFC7C17}" destId="{B7332F93-A7B7-4CE9-B25A-A11C8166ABAA}" srcOrd="6" destOrd="0" presId="urn:microsoft.com/office/officeart/2009/3/layout/StepUpProcess"/>
    <dgm:cxn modelId="{4D71BC88-B1E7-42B6-8068-21FD596BF473}" type="presParOf" srcId="{B7332F93-A7B7-4CE9-B25A-A11C8166ABAA}" destId="{58736663-9DB1-4724-B5A9-AAC56128E925}" srcOrd="0" destOrd="0" presId="urn:microsoft.com/office/officeart/2009/3/layout/StepUpProcess"/>
    <dgm:cxn modelId="{3A27F4FB-64B1-47C6-A38F-BE821CAC6E81}" type="presParOf" srcId="{B7332F93-A7B7-4CE9-B25A-A11C8166ABAA}" destId="{EBC377E4-593A-4120-9069-37385697B440}" srcOrd="1" destOrd="0" presId="urn:microsoft.com/office/officeart/2009/3/layout/StepUpProcess"/>
    <dgm:cxn modelId="{B8614124-37C2-4517-8AD2-D83702402438}" type="presParOf" srcId="{B7332F93-A7B7-4CE9-B25A-A11C8166ABAA}" destId="{92565A6D-7C1D-4E46-9C89-1F513D60E514}" srcOrd="2" destOrd="0" presId="urn:microsoft.com/office/officeart/2009/3/layout/StepUpProcess"/>
    <dgm:cxn modelId="{8C96F724-5E0D-4F39-B7EF-A04D85370CB5}" type="presParOf" srcId="{880E80BC-D8BF-46E1-987C-AAC4AFFC7C17}" destId="{660D0AAA-A10C-4E24-9F22-5243E13FEC87}" srcOrd="7" destOrd="0" presId="urn:microsoft.com/office/officeart/2009/3/layout/StepUpProcess"/>
    <dgm:cxn modelId="{B43F728B-4371-4C4D-A449-82B2F8394AAD}" type="presParOf" srcId="{660D0AAA-A10C-4E24-9F22-5243E13FEC87}" destId="{790EB502-6CCA-490B-81F3-6F70FA411F31}" srcOrd="0" destOrd="0" presId="urn:microsoft.com/office/officeart/2009/3/layout/StepUpProcess"/>
    <dgm:cxn modelId="{6615CBAC-8891-4973-9182-31335DCB7594}" type="presParOf" srcId="{880E80BC-D8BF-46E1-987C-AAC4AFFC7C17}" destId="{48A5466B-9C8C-48A3-9797-908117E260EA}" srcOrd="8" destOrd="0" presId="urn:microsoft.com/office/officeart/2009/3/layout/StepUpProcess"/>
    <dgm:cxn modelId="{05DDA91F-F9CD-48CA-8CB0-E841608AAA04}" type="presParOf" srcId="{48A5466B-9C8C-48A3-9797-908117E260EA}" destId="{C4722C50-80BB-4681-ABF2-FD83BDFF17C7}" srcOrd="0" destOrd="0" presId="urn:microsoft.com/office/officeart/2009/3/layout/StepUpProcess"/>
    <dgm:cxn modelId="{520C4603-6A5B-4F48-9824-742206248025}" type="presParOf" srcId="{48A5466B-9C8C-48A3-9797-908117E260EA}" destId="{6E907E53-117D-4322-8A6F-83EB6A699E9B}" srcOrd="1" destOrd="0" presId="urn:microsoft.com/office/officeart/2009/3/layout/StepUpProcess"/>
    <dgm:cxn modelId="{C44FB98C-C4E3-4F86-8866-A29F1C0360BC}" type="presParOf" srcId="{48A5466B-9C8C-48A3-9797-908117E260EA}" destId="{C872F238-3DD8-48C0-87CE-89B24F215B58}" srcOrd="2" destOrd="0" presId="urn:microsoft.com/office/officeart/2009/3/layout/StepUpProcess"/>
    <dgm:cxn modelId="{DC14CA15-DC96-48B1-9EF5-0CC081812EA8}" type="presParOf" srcId="{880E80BC-D8BF-46E1-987C-AAC4AFFC7C17}" destId="{76836A59-D1E7-4B80-9EBD-04FD2A210BC8}" srcOrd="9" destOrd="0" presId="urn:microsoft.com/office/officeart/2009/3/layout/StepUpProcess"/>
    <dgm:cxn modelId="{03521992-9495-43A7-9CC9-583D52FDAA89}" type="presParOf" srcId="{76836A59-D1E7-4B80-9EBD-04FD2A210BC8}" destId="{407C9B8B-6BB6-443F-9AF7-78D67911AE4F}" srcOrd="0" destOrd="0" presId="urn:microsoft.com/office/officeart/2009/3/layout/StepUpProcess"/>
    <dgm:cxn modelId="{E49E14D0-C3D4-4110-97D2-00FA69DAC2F6}" type="presParOf" srcId="{880E80BC-D8BF-46E1-987C-AAC4AFFC7C17}" destId="{7B949552-89F8-411C-B5AA-995D3442E128}" srcOrd="10" destOrd="0" presId="urn:microsoft.com/office/officeart/2009/3/layout/StepUpProcess"/>
    <dgm:cxn modelId="{B1279D4B-996A-45C4-BA72-3AC3B6C1D814}" type="presParOf" srcId="{7B949552-89F8-411C-B5AA-995D3442E128}" destId="{E7AD093A-CC9E-4606-B2A4-2D80C81967CD}" srcOrd="0" destOrd="0" presId="urn:microsoft.com/office/officeart/2009/3/layout/StepUpProcess"/>
    <dgm:cxn modelId="{C5F6B895-53AC-422C-9603-CE14333BA31C}" type="presParOf" srcId="{7B949552-89F8-411C-B5AA-995D3442E128}" destId="{3EAC302D-1578-485A-A9FF-2CCC89FF0589}" srcOrd="1" destOrd="0" presId="urn:microsoft.com/office/officeart/2009/3/layout/StepUpProcess"/>
    <dgm:cxn modelId="{A24EE72C-81ED-458D-9A90-BA319857A336}" type="presParOf" srcId="{7B949552-89F8-411C-B5AA-995D3442E128}" destId="{73004988-3326-47DD-8AE8-5FD66E440DA4}" srcOrd="2" destOrd="0" presId="urn:microsoft.com/office/officeart/2009/3/layout/StepUpProcess"/>
    <dgm:cxn modelId="{6A8D6328-5F55-4904-BBEF-5724BD59FC3C}" type="presParOf" srcId="{880E80BC-D8BF-46E1-987C-AAC4AFFC7C17}" destId="{3E9E037A-E242-4C7A-9049-05A427755E6B}" srcOrd="11" destOrd="0" presId="urn:microsoft.com/office/officeart/2009/3/layout/StepUpProcess"/>
    <dgm:cxn modelId="{C227D575-D094-48A4-96C7-7FD6C90BCC29}" type="presParOf" srcId="{3E9E037A-E242-4C7A-9049-05A427755E6B}" destId="{CEDECFD5-9E0E-4072-A295-F047345AA5DB}" srcOrd="0" destOrd="0" presId="urn:microsoft.com/office/officeart/2009/3/layout/StepUpProcess"/>
    <dgm:cxn modelId="{5D644A4D-2046-4774-823F-651BBFCB3FC2}" type="presParOf" srcId="{880E80BC-D8BF-46E1-987C-AAC4AFFC7C17}" destId="{7E3A1434-6BAA-46B5-83D4-23F3420DF108}" srcOrd="12" destOrd="0" presId="urn:microsoft.com/office/officeart/2009/3/layout/StepUpProcess"/>
    <dgm:cxn modelId="{1EDEE138-A3A7-433E-9B63-62EA3D44E709}" type="presParOf" srcId="{7E3A1434-6BAA-46B5-83D4-23F3420DF108}" destId="{7BFE3F80-7905-4283-B2AC-79A531AFB40C}" srcOrd="0" destOrd="0" presId="urn:microsoft.com/office/officeart/2009/3/layout/StepUpProcess"/>
    <dgm:cxn modelId="{2A918816-51BA-4536-9CF9-31F91B6F6010}" type="presParOf" srcId="{7E3A1434-6BAA-46B5-83D4-23F3420DF108}" destId="{5C90429C-FFA5-4CCF-9BAD-D9606F560FA8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E8C658-C80D-49F9-9093-744ACB36D9EB}">
      <dsp:nvSpPr>
        <dsp:cNvPr id="0" name=""/>
        <dsp:cNvSpPr/>
      </dsp:nvSpPr>
      <dsp:spPr>
        <a:xfrm rot="5400000">
          <a:off x="298544" y="2965275"/>
          <a:ext cx="875803" cy="1457317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4ABB85-7F10-420B-A85A-6BF59B11D70F}">
      <dsp:nvSpPr>
        <dsp:cNvPr id="0" name=""/>
        <dsp:cNvSpPr/>
      </dsp:nvSpPr>
      <dsp:spPr>
        <a:xfrm>
          <a:off x="152350" y="3400699"/>
          <a:ext cx="1315674" cy="1153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Import Python Libraries</a:t>
          </a:r>
          <a:endParaRPr lang="en-IN" sz="1600" kern="1200" dirty="0"/>
        </a:p>
      </dsp:txBody>
      <dsp:txXfrm>
        <a:off x="152350" y="3400699"/>
        <a:ext cx="1315674" cy="1153265"/>
      </dsp:txXfrm>
    </dsp:sp>
    <dsp:sp modelId="{7C05F32F-4114-4224-B16B-70C6E419F6BC}">
      <dsp:nvSpPr>
        <dsp:cNvPr id="0" name=""/>
        <dsp:cNvSpPr/>
      </dsp:nvSpPr>
      <dsp:spPr>
        <a:xfrm>
          <a:off x="1219785" y="2857986"/>
          <a:ext cx="248240" cy="248240"/>
        </a:xfrm>
        <a:prstGeom prst="triangle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4125C3-420B-4EAF-A623-1D3ED26BF2A4}">
      <dsp:nvSpPr>
        <dsp:cNvPr id="0" name=""/>
        <dsp:cNvSpPr/>
      </dsp:nvSpPr>
      <dsp:spPr>
        <a:xfrm rot="5400000">
          <a:off x="1909187" y="2566720"/>
          <a:ext cx="875803" cy="1457317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21BE3B-2B49-452D-B407-3077C0AAB8F8}">
      <dsp:nvSpPr>
        <dsp:cNvPr id="0" name=""/>
        <dsp:cNvSpPr/>
      </dsp:nvSpPr>
      <dsp:spPr>
        <a:xfrm>
          <a:off x="1762993" y="3002144"/>
          <a:ext cx="1315674" cy="1153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Reading Dataset</a:t>
          </a:r>
        </a:p>
      </dsp:txBody>
      <dsp:txXfrm>
        <a:off x="1762993" y="3002144"/>
        <a:ext cx="1315674" cy="1153265"/>
      </dsp:txXfrm>
    </dsp:sp>
    <dsp:sp modelId="{0B035EC3-A3FB-4391-BFF5-1028B71A9F71}">
      <dsp:nvSpPr>
        <dsp:cNvPr id="0" name=""/>
        <dsp:cNvSpPr/>
      </dsp:nvSpPr>
      <dsp:spPr>
        <a:xfrm>
          <a:off x="2830427" y="2459430"/>
          <a:ext cx="248240" cy="248240"/>
        </a:xfrm>
        <a:prstGeom prst="triangle">
          <a:avLst>
            <a:gd name="adj" fmla="val 1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2CF5ED-69BD-4AA7-8E16-5CBF0CA24281}">
      <dsp:nvSpPr>
        <dsp:cNvPr id="0" name=""/>
        <dsp:cNvSpPr/>
      </dsp:nvSpPr>
      <dsp:spPr>
        <a:xfrm rot="5400000">
          <a:off x="3519829" y="2168165"/>
          <a:ext cx="875803" cy="1457317"/>
        </a:xfrm>
        <a:prstGeom prst="corner">
          <a:avLst>
            <a:gd name="adj1" fmla="val 16120"/>
            <a:gd name="adj2" fmla="val 1611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244554-4BFA-4C3E-8859-F2300222D28D}">
      <dsp:nvSpPr>
        <dsp:cNvPr id="0" name=""/>
        <dsp:cNvSpPr/>
      </dsp:nvSpPr>
      <dsp:spPr>
        <a:xfrm>
          <a:off x="3373636" y="2603589"/>
          <a:ext cx="1315674" cy="1153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Analyzing the data using </a:t>
          </a:r>
          <a:r>
            <a:rPr lang="en-US" sz="1600" kern="1200" dirty="0" err="1"/>
            <a:t>data.head</a:t>
          </a:r>
          <a:r>
            <a:rPr lang="en-US" sz="1600" kern="1200" dirty="0"/>
            <a:t>() ,</a:t>
          </a:r>
          <a:r>
            <a:rPr lang="en-US" sz="1600" kern="1200" dirty="0" err="1"/>
            <a:t>data.shape</a:t>
          </a:r>
          <a:r>
            <a:rPr lang="en-US" sz="1600" kern="1200" dirty="0"/>
            <a:t> (),data.info() </a:t>
          </a:r>
        </a:p>
      </dsp:txBody>
      <dsp:txXfrm>
        <a:off x="3373636" y="2603589"/>
        <a:ext cx="1315674" cy="1153265"/>
      </dsp:txXfrm>
    </dsp:sp>
    <dsp:sp modelId="{17518174-1D12-4E23-B6B0-4365A1549358}">
      <dsp:nvSpPr>
        <dsp:cNvPr id="0" name=""/>
        <dsp:cNvSpPr/>
      </dsp:nvSpPr>
      <dsp:spPr>
        <a:xfrm>
          <a:off x="4441070" y="2060875"/>
          <a:ext cx="248240" cy="248240"/>
        </a:xfrm>
        <a:prstGeom prst="triangle">
          <a:avLst>
            <a:gd name="adj" fmla="val 1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736663-9DB1-4724-B5A9-AAC56128E925}">
      <dsp:nvSpPr>
        <dsp:cNvPr id="0" name=""/>
        <dsp:cNvSpPr/>
      </dsp:nvSpPr>
      <dsp:spPr>
        <a:xfrm rot="5400000">
          <a:off x="5130472" y="1769610"/>
          <a:ext cx="875803" cy="1457317"/>
        </a:xfrm>
        <a:prstGeom prst="corner">
          <a:avLst>
            <a:gd name="adj1" fmla="val 16120"/>
            <a:gd name="adj2" fmla="val 161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C377E4-593A-4120-9069-37385697B440}">
      <dsp:nvSpPr>
        <dsp:cNvPr id="0" name=""/>
        <dsp:cNvSpPr/>
      </dsp:nvSpPr>
      <dsp:spPr>
        <a:xfrm>
          <a:off x="4984279" y="2205034"/>
          <a:ext cx="1315674" cy="1153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Check for Duplicate Values</a:t>
          </a:r>
        </a:p>
      </dsp:txBody>
      <dsp:txXfrm>
        <a:off x="4984279" y="2205034"/>
        <a:ext cx="1315674" cy="1153265"/>
      </dsp:txXfrm>
    </dsp:sp>
    <dsp:sp modelId="{92565A6D-7C1D-4E46-9C89-1F513D60E514}">
      <dsp:nvSpPr>
        <dsp:cNvPr id="0" name=""/>
        <dsp:cNvSpPr/>
      </dsp:nvSpPr>
      <dsp:spPr>
        <a:xfrm>
          <a:off x="6051713" y="1662320"/>
          <a:ext cx="248240" cy="248240"/>
        </a:xfrm>
        <a:prstGeom prst="triangle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722C50-80BB-4681-ABF2-FD83BDFF17C7}">
      <dsp:nvSpPr>
        <dsp:cNvPr id="0" name=""/>
        <dsp:cNvSpPr/>
      </dsp:nvSpPr>
      <dsp:spPr>
        <a:xfrm rot="5400000">
          <a:off x="6741115" y="1371054"/>
          <a:ext cx="875803" cy="1457317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907E53-117D-4322-8A6F-83EB6A699E9B}">
      <dsp:nvSpPr>
        <dsp:cNvPr id="0" name=""/>
        <dsp:cNvSpPr/>
      </dsp:nvSpPr>
      <dsp:spPr>
        <a:xfrm>
          <a:off x="6594921" y="1806478"/>
          <a:ext cx="1315674" cy="1153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Imputation of Missing Values.</a:t>
          </a:r>
        </a:p>
      </dsp:txBody>
      <dsp:txXfrm>
        <a:off x="6594921" y="1806478"/>
        <a:ext cx="1315674" cy="1153265"/>
      </dsp:txXfrm>
    </dsp:sp>
    <dsp:sp modelId="{C872F238-3DD8-48C0-87CE-89B24F215B58}">
      <dsp:nvSpPr>
        <dsp:cNvPr id="0" name=""/>
        <dsp:cNvSpPr/>
      </dsp:nvSpPr>
      <dsp:spPr>
        <a:xfrm>
          <a:off x="7662355" y="1263765"/>
          <a:ext cx="248240" cy="248240"/>
        </a:xfrm>
        <a:prstGeom prst="triangle">
          <a:avLst>
            <a:gd name="adj" fmla="val 10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AD093A-CC9E-4606-B2A4-2D80C81967CD}">
      <dsp:nvSpPr>
        <dsp:cNvPr id="0" name=""/>
        <dsp:cNvSpPr/>
      </dsp:nvSpPr>
      <dsp:spPr>
        <a:xfrm rot="5400000">
          <a:off x="8351757" y="972499"/>
          <a:ext cx="875803" cy="1457317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AC302D-1578-485A-A9FF-2CCC89FF0589}">
      <dsp:nvSpPr>
        <dsp:cNvPr id="0" name=""/>
        <dsp:cNvSpPr/>
      </dsp:nvSpPr>
      <dsp:spPr>
        <a:xfrm>
          <a:off x="8205564" y="1407923"/>
          <a:ext cx="1315674" cy="1153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Text Cleaning.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Apply stemming and lemmatization.</a:t>
          </a:r>
        </a:p>
      </dsp:txBody>
      <dsp:txXfrm>
        <a:off x="8205564" y="1407923"/>
        <a:ext cx="1315674" cy="1153265"/>
      </dsp:txXfrm>
    </dsp:sp>
    <dsp:sp modelId="{73004988-3326-47DD-8AE8-5FD66E440DA4}">
      <dsp:nvSpPr>
        <dsp:cNvPr id="0" name=""/>
        <dsp:cNvSpPr/>
      </dsp:nvSpPr>
      <dsp:spPr>
        <a:xfrm>
          <a:off x="9272998" y="865210"/>
          <a:ext cx="248240" cy="248240"/>
        </a:xfrm>
        <a:prstGeom prst="triangle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FE3F80-7905-4283-B2AC-79A531AFB40C}">
      <dsp:nvSpPr>
        <dsp:cNvPr id="0" name=""/>
        <dsp:cNvSpPr/>
      </dsp:nvSpPr>
      <dsp:spPr>
        <a:xfrm rot="5400000">
          <a:off x="9962400" y="573944"/>
          <a:ext cx="875803" cy="1457317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90429C-FFA5-4CCF-9BAD-D9606F560FA8}">
      <dsp:nvSpPr>
        <dsp:cNvPr id="0" name=""/>
        <dsp:cNvSpPr/>
      </dsp:nvSpPr>
      <dsp:spPr>
        <a:xfrm>
          <a:off x="9816207" y="1009368"/>
          <a:ext cx="1315674" cy="1153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Post cleaning formation of word cloud</a:t>
          </a:r>
          <a:endParaRPr lang="en-IN" sz="1600" kern="1200" dirty="0"/>
        </a:p>
      </dsp:txBody>
      <dsp:txXfrm>
        <a:off x="9816207" y="1009368"/>
        <a:ext cx="1315674" cy="11532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FF017-579C-44DC-AB9C-C659DCCACB1E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F566AE-BF64-44FB-8B17-C511040B31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760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F566AE-BF64-44FB-8B17-C511040B31F8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090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901B8-0C3C-E78F-3763-4C776139A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56D622-A46A-D3EC-FBAA-4E4807EE5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EF6C9-625A-0173-AA4A-C37AB896E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DC06-B112-43EC-A75C-4367309D95D9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47E24-226D-57EB-A3CA-73B6C2D78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4A25D-C8D0-242C-FA42-0B312DF9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BDA3-3345-447D-A7BD-899DE16CDC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627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27464-324F-6B12-8919-14768B310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628B96-441A-A846-EC1C-8C919A2F0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F01B7-BBB8-D84D-BCCE-20FC59964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DC06-B112-43EC-A75C-4367309D95D9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6AC18-4636-57B9-6BD7-EA0690D6B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590AF-AB01-4690-D53F-2680F6861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BDA3-3345-447D-A7BD-899DE16CDC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21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1BA03F-EBCB-50F5-D6AF-CDA87ACAF5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ACD0B8-3507-9BBB-D187-2F39C6393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E5CE8-3470-A4F9-089A-E86E461C4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DC06-B112-43EC-A75C-4367309D95D9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0FF12-970F-774C-0B15-1328B9BCE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96B5A-34DD-8AB6-8CA5-56F43944F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BDA3-3345-447D-A7BD-899DE16CDC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271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2E7B6-3C66-5098-25D3-26CACC897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A415A-2120-80C9-27B1-40217D144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6218A-02FE-214D-1B11-9446C8DC9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DC06-B112-43EC-A75C-4367309D95D9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4F71D-DB80-4B3D-42CD-8F3B7B6DE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5FCB4-D927-E594-6C2F-6E2BB9934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BDA3-3345-447D-A7BD-899DE16CDC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625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BBD0B-76D2-B960-AB21-6C72F1B95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5B49A-A0AF-557E-C423-7AB2D5A6A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1B8CF-24AC-355B-5030-08D9024B0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DC06-B112-43EC-A75C-4367309D95D9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25B18-4B25-BF39-DFBE-2036ACA4B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89620-FE4B-DE1F-DA74-0BFE07C26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BDA3-3345-447D-A7BD-899DE16CDC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494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DD9E5-9A70-6D9D-5553-01142F5B1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37BF7-B6A5-74E1-E295-8EE8313C03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BE7B0E-8C84-D3EE-518B-A3B4CAE9C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9ED99-9C3F-27AF-A165-7F309F129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DC06-B112-43EC-A75C-4367309D95D9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484059-9D61-92CE-CE0B-37BB82B0D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EA2FB-1012-96BC-A6D3-2E68CD9B5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BDA3-3345-447D-A7BD-899DE16CDC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679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4DF23-7F84-A891-93D9-5AFE2942F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6311A-C147-6528-C908-5CCCFD21C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C685C5-CEE9-5DA4-9189-E17119915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75A72F-CDA8-CF26-24B4-744CF3EBEA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E949F7-D5EE-8EDB-32A0-50D57BCB4E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EBF3BB-9F71-94D9-57A0-A150D2775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DC06-B112-43EC-A75C-4367309D95D9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DB07CD-DF62-0D9F-0A52-7D53DBBC4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804965-283B-80A4-7645-A11812996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BDA3-3345-447D-A7BD-899DE16CDC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22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024E8-AAEA-7533-8E6D-C0A7A0067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C85414-A3FB-D63B-CAA2-A5ABF0A0C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DC06-B112-43EC-A75C-4367309D95D9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22633F-312B-3277-B520-3B8765C27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CDFC51-B77E-5CDD-7801-7FF16255A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BDA3-3345-447D-A7BD-899DE16CDC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55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B60753-CAAA-01C9-23F0-35179142D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DC06-B112-43EC-A75C-4367309D95D9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BE1FCE-A796-C12B-ED86-52D2591F3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5B4A1F-B887-B091-89CC-E02B7547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BDA3-3345-447D-A7BD-899DE16CDC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378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D1339-41C3-C7A5-3526-7DE87F871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CB1D6-A114-DBFC-258D-4F55A9E6A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EB6C1C-A37C-C45C-8C2E-9B855C5CF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A974C-B1A3-A10B-7BE4-BCB95B6DC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DC06-B112-43EC-A75C-4367309D95D9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1D963C-D6D1-4B33-695B-74BEF2553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2498A-5CDA-A2FD-C920-70ABACB37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BDA3-3345-447D-A7BD-899DE16CDC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218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04BE9-8A1B-2E51-15CD-FC4E7F975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8731F8-7CF3-7293-7271-29FB665287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93B72-B83A-48D1-829E-4D0823823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D1C50-2DA5-7A60-B146-0A7162DDE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DC06-B112-43EC-A75C-4367309D95D9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D88990-04B6-E7CA-A944-A703CAABE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C4348-7710-07A4-AC15-DC0749C93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BDA3-3345-447D-A7BD-899DE16CDC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069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F0C66B-5E4F-5379-37E3-0E6EF63AD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044A7-3D90-393B-8023-1B2F2FA15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F9B14-FA30-DEA9-EBFE-21BB004B0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9DC06-B112-43EC-A75C-4367309D95D9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87115-E8C0-8460-DF4C-22274268BE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41933-8D15-CC56-DB81-D0AEEBC171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6BDA3-3345-447D-A7BD-899DE16CDC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840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46583-EB79-84BE-C0EC-48B6E7C94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69915"/>
          </a:xfrm>
        </p:spPr>
        <p:txBody>
          <a:bodyPr>
            <a:normAutofit/>
          </a:bodyPr>
          <a:lstStyle/>
          <a:p>
            <a:br>
              <a:rPr lang="en-US" b="1" dirty="0"/>
            </a:br>
            <a:br>
              <a:rPr lang="en-US" b="1" dirty="0"/>
            </a:br>
            <a:r>
              <a:rPr lang="en-US" b="1" dirty="0"/>
              <a:t>Members of Project</a:t>
            </a:r>
            <a:br>
              <a:rPr lang="en-US" b="1" dirty="0"/>
            </a:br>
            <a:br>
              <a:rPr lang="en-US" b="1" dirty="0"/>
            </a:br>
            <a:br>
              <a:rPr lang="en-US" dirty="0"/>
            </a:br>
            <a:r>
              <a:rPr lang="en-US" sz="3200" b="1" dirty="0"/>
              <a:t>1.Sanket </a:t>
            </a:r>
            <a:r>
              <a:rPr lang="en-US" sz="3200" b="1" dirty="0" err="1"/>
              <a:t>Sacheti</a:t>
            </a:r>
            <a:br>
              <a:rPr lang="en-US" sz="3200" b="1" dirty="0"/>
            </a:br>
            <a:r>
              <a:rPr lang="en-US" sz="3200" b="1" dirty="0"/>
              <a:t>2.Pankhuri Sharma</a:t>
            </a:r>
            <a:br>
              <a:rPr lang="en-US" sz="3200" b="1" dirty="0"/>
            </a:br>
            <a:r>
              <a:rPr lang="en-US" sz="3200" b="1" dirty="0"/>
              <a:t>3.Pragathi</a:t>
            </a:r>
            <a:br>
              <a:rPr lang="en-US" sz="3200" b="1" dirty="0"/>
            </a:br>
            <a:r>
              <a:rPr lang="en-US" sz="3200" b="1" dirty="0"/>
              <a:t>4.Vamsi</a:t>
            </a:r>
            <a:endParaRPr lang="en-IN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A844E1-78F6-3521-408F-B1ECB2A6C204}"/>
              </a:ext>
            </a:extLst>
          </p:cNvPr>
          <p:cNvSpPr txBox="1"/>
          <p:nvPr/>
        </p:nvSpPr>
        <p:spPr>
          <a:xfrm>
            <a:off x="838200" y="438239"/>
            <a:ext cx="9601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Real and Fake News Detection</a:t>
            </a:r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val="2417436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51FE36-AE07-C952-155B-778AB6402066}"/>
              </a:ext>
            </a:extLst>
          </p:cNvPr>
          <p:cNvSpPr txBox="1"/>
          <p:nvPr/>
        </p:nvSpPr>
        <p:spPr>
          <a:xfrm>
            <a:off x="71120" y="-17433"/>
            <a:ext cx="1334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entury Gothic" panose="020B0502020202020204" pitchFamily="34" charset="0"/>
              </a:rPr>
              <a:t>Performance of ML Models with ROC Curve and Accuracy</a:t>
            </a:r>
            <a:endParaRPr lang="en-IN" sz="3200" dirty="0">
              <a:latin typeface="Century Gothic" panose="020B0502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038D3F-C5E8-32B1-D079-DD33F724F7CD}"/>
              </a:ext>
            </a:extLst>
          </p:cNvPr>
          <p:cNvSpPr txBox="1"/>
          <p:nvPr/>
        </p:nvSpPr>
        <p:spPr>
          <a:xfrm>
            <a:off x="233680" y="904240"/>
            <a:ext cx="6583680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b="1" dirty="0"/>
              <a:t>Logistic Regression</a:t>
            </a:r>
          </a:p>
          <a:p>
            <a:pPr>
              <a:lnSpc>
                <a:spcPct val="150000"/>
              </a:lnSpc>
            </a:pPr>
            <a:r>
              <a:rPr lang="en-US" dirty="0"/>
              <a:t> A simple yet effective model for binary classification. It predicts the probability of a news article being true or fake based on the features extracted from the text.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54A298-B0FE-E3B3-FCDB-3F77D4A5B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280" y="465797"/>
            <a:ext cx="4765040" cy="32775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4D979F-966B-CAD2-8DB6-4D02C67BA71A}"/>
              </a:ext>
            </a:extLst>
          </p:cNvPr>
          <p:cNvSpPr txBox="1"/>
          <p:nvPr/>
        </p:nvSpPr>
        <p:spPr>
          <a:xfrm>
            <a:off x="2667000" y="995213"/>
            <a:ext cx="241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Accuracy</a:t>
            </a:r>
            <a:r>
              <a:rPr lang="en-US" dirty="0"/>
              <a:t>:99.87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40FEC8-32F3-5922-3EAC-6B4F628EC5D0}"/>
              </a:ext>
            </a:extLst>
          </p:cNvPr>
          <p:cNvSpPr txBox="1"/>
          <p:nvPr/>
        </p:nvSpPr>
        <p:spPr>
          <a:xfrm>
            <a:off x="345440" y="4242395"/>
            <a:ext cx="6162040" cy="1849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/>
              <a:t>2.</a:t>
            </a:r>
            <a:r>
              <a:rPr lang="en-IN" sz="2400" b="1" dirty="0"/>
              <a:t> Naive Bayes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A probabilistic model based on Bayes' theorem, assuming independence between features. It works well with text data, especially in handling large vocabularies</a:t>
            </a:r>
            <a:endParaRPr lang="en-IN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C79850-28A1-5C28-2E00-7CBC7FB4EB0C}"/>
              </a:ext>
            </a:extLst>
          </p:cNvPr>
          <p:cNvSpPr txBox="1"/>
          <p:nvPr/>
        </p:nvSpPr>
        <p:spPr>
          <a:xfrm>
            <a:off x="2667000" y="4416366"/>
            <a:ext cx="171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Accuracy</a:t>
            </a:r>
            <a:r>
              <a:rPr lang="en-US" dirty="0"/>
              <a:t>:93.26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9BBEBD-A21D-AF2D-9EF5-4FEC2B452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280" y="3848541"/>
            <a:ext cx="4765040" cy="297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867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415CAD-EF39-DE4B-C7F9-A59A03D684C7}"/>
              </a:ext>
            </a:extLst>
          </p:cNvPr>
          <p:cNvSpPr txBox="1"/>
          <p:nvPr/>
        </p:nvSpPr>
        <p:spPr>
          <a:xfrm>
            <a:off x="375920" y="335280"/>
            <a:ext cx="4958080" cy="1942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3.</a:t>
            </a:r>
            <a:r>
              <a:rPr lang="en-IN" sz="2800" b="1" dirty="0"/>
              <a:t> Random Forest Classifier</a:t>
            </a:r>
          </a:p>
          <a:p>
            <a:pPr>
              <a:lnSpc>
                <a:spcPct val="150000"/>
              </a:lnSpc>
            </a:pPr>
            <a:r>
              <a:rPr lang="en-US" dirty="0"/>
              <a:t>An ensemble model that builds multiple decision trees and merges them to improve prediction accuracy and control overfitting.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4E3F14-A7DF-0BFF-4359-8D1A2905B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120" y="335280"/>
            <a:ext cx="4562599" cy="30100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1C671F-7EA1-FF92-B825-FA2F40FDE101}"/>
              </a:ext>
            </a:extLst>
          </p:cNvPr>
          <p:cNvSpPr txBox="1"/>
          <p:nvPr/>
        </p:nvSpPr>
        <p:spPr>
          <a:xfrm>
            <a:off x="375920" y="3728720"/>
            <a:ext cx="5720080" cy="3188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4.</a:t>
            </a:r>
            <a:r>
              <a:rPr lang="en-IN" sz="2800" b="1" dirty="0"/>
              <a:t> Decision Tree Classifier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A Decision Tree Classifier is a model that uses a tree-like structure to make decisions based on input features. It splits the data into branches to predict whether the news is true or fake. Each node represents a decision based on a feature, and the leaves represent the final classification.</a:t>
            </a:r>
          </a:p>
          <a:p>
            <a:pPr algn="just">
              <a:lnSpc>
                <a:spcPct val="150000"/>
              </a:lnSpc>
            </a:pPr>
            <a:endParaRPr lang="en-US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6F0C30-AE10-FAF2-BAAC-27A84594AC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634" y="3728720"/>
            <a:ext cx="4725569" cy="29552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5893AA-C414-B420-3722-3EFFDEB4C7AF}"/>
              </a:ext>
            </a:extLst>
          </p:cNvPr>
          <p:cNvSpPr txBox="1"/>
          <p:nvPr/>
        </p:nvSpPr>
        <p:spPr>
          <a:xfrm>
            <a:off x="4561840" y="483845"/>
            <a:ext cx="6096000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Accuracy:</a:t>
            </a:r>
            <a:r>
              <a:rPr lang="en-US" dirty="0"/>
              <a:t>99.79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46ECDD-EC84-9479-8FD4-EC59C7150FB2}"/>
              </a:ext>
            </a:extLst>
          </p:cNvPr>
          <p:cNvSpPr txBox="1"/>
          <p:nvPr/>
        </p:nvSpPr>
        <p:spPr>
          <a:xfrm>
            <a:off x="4561840" y="39582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Accuracy</a:t>
            </a:r>
            <a:r>
              <a:rPr lang="en-US" dirty="0"/>
              <a:t>: 93.09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0055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1F6236-1340-AC7C-B91E-F7223085BFD8}"/>
              </a:ext>
            </a:extLst>
          </p:cNvPr>
          <p:cNvSpPr txBox="1"/>
          <p:nvPr/>
        </p:nvSpPr>
        <p:spPr>
          <a:xfrm>
            <a:off x="274320" y="223520"/>
            <a:ext cx="5151120" cy="1849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5.</a:t>
            </a:r>
            <a:r>
              <a:rPr lang="en-IN" sz="2400" b="1" dirty="0"/>
              <a:t> Support Vector Machine (SVM)</a:t>
            </a:r>
          </a:p>
          <a:p>
            <a:pPr>
              <a:lnSpc>
                <a:spcPct val="150000"/>
              </a:lnSpc>
            </a:pPr>
            <a:r>
              <a:rPr lang="en-US" dirty="0"/>
              <a:t>A powerful model that finds the optimal hyperplane to separate true and fake news. It’s effective in high dimensional spaces.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86B4C2-4CF2-B0C9-1841-F2554B14E56D}"/>
              </a:ext>
            </a:extLst>
          </p:cNvPr>
          <p:cNvSpPr txBox="1"/>
          <p:nvPr/>
        </p:nvSpPr>
        <p:spPr>
          <a:xfrm>
            <a:off x="325120" y="2346960"/>
            <a:ext cx="4998720" cy="2680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/>
              <a:t>6.KNN Classifier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K-Nearest Neighbors (KNN) is a simple, instance-based learning algorithm that classifies a news article based on its proximity to other labeled data points in the feature space.</a:t>
            </a:r>
          </a:p>
          <a:p>
            <a:pPr algn="just">
              <a:lnSpc>
                <a:spcPct val="150000"/>
              </a:lnSpc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FC3660-FD23-908B-7C3C-55CFF0F35C97}"/>
              </a:ext>
            </a:extLst>
          </p:cNvPr>
          <p:cNvSpPr txBox="1"/>
          <p:nvPr/>
        </p:nvSpPr>
        <p:spPr>
          <a:xfrm>
            <a:off x="274320" y="4510822"/>
            <a:ext cx="5486400" cy="2265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7.</a:t>
            </a:r>
            <a:r>
              <a:rPr lang="en-IN" sz="2400" b="1" dirty="0"/>
              <a:t> </a:t>
            </a:r>
            <a:r>
              <a:rPr lang="en-IN" sz="2400" b="1" dirty="0" err="1"/>
              <a:t>XGBoost</a:t>
            </a:r>
            <a:r>
              <a:rPr lang="en-IN" sz="2400" b="1" dirty="0"/>
              <a:t> (Extreme Gradient Boosting)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XGBoost</a:t>
            </a:r>
            <a:r>
              <a:rPr lang="en-US" dirty="0"/>
              <a:t> is an advanced ensemble learning method that builds multiple weak decision trees sequentially. Each tree corrects the errors of the previous ones, resulting in a highly accurate and robust model.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F2E707-EF23-BA05-5DD3-A4D0550D6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566" y="0"/>
            <a:ext cx="4726033" cy="23469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661503-68B5-BD84-384D-772361A951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023" y="2346960"/>
            <a:ext cx="4643118" cy="23469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FEB609-6B9E-C8DD-4D8F-2E86DF5CE9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023" y="4693920"/>
            <a:ext cx="4455285" cy="212365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F302344-A7F1-424D-D67F-8FAD49B6842B}"/>
              </a:ext>
            </a:extLst>
          </p:cNvPr>
          <p:cNvSpPr txBox="1"/>
          <p:nvPr/>
        </p:nvSpPr>
        <p:spPr>
          <a:xfrm>
            <a:off x="4622800" y="303820"/>
            <a:ext cx="6096000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Accuracy:</a:t>
            </a:r>
            <a:r>
              <a:rPr lang="en-US" dirty="0"/>
              <a:t>99.33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97ECA4-6F26-64C8-94FA-F49F230A8498}"/>
              </a:ext>
            </a:extLst>
          </p:cNvPr>
          <p:cNvSpPr txBox="1"/>
          <p:nvPr/>
        </p:nvSpPr>
        <p:spPr>
          <a:xfrm>
            <a:off x="2620870" y="25410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Accuracy: </a:t>
            </a:r>
            <a:r>
              <a:rPr lang="en-US" dirty="0"/>
              <a:t>99.33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973C70-C0D2-BE6B-712A-374B272CA4F6}"/>
              </a:ext>
            </a:extLst>
          </p:cNvPr>
          <p:cNvSpPr txBox="1"/>
          <p:nvPr/>
        </p:nvSpPr>
        <p:spPr>
          <a:xfrm>
            <a:off x="5344160" y="4609389"/>
            <a:ext cx="6096000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Accuracy:99.79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698924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reating an ML Web App and Deploying it on AWS">
            <a:extLst>
              <a:ext uri="{FF2B5EF4-FFF2-40B4-BE49-F238E27FC236}">
                <a16:creationId xmlns:a16="http://schemas.microsoft.com/office/drawing/2014/main" id="{98B0CD86-991C-87B9-4233-C59478D06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080" y="293370"/>
            <a:ext cx="6204171" cy="3135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C8D361-A5C4-0A14-41B2-0ECE0C12505C}"/>
              </a:ext>
            </a:extLst>
          </p:cNvPr>
          <p:cNvSpPr txBox="1"/>
          <p:nvPr/>
        </p:nvSpPr>
        <p:spPr>
          <a:xfrm>
            <a:off x="91440" y="212090"/>
            <a:ext cx="539496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DEPLOYMENT</a:t>
            </a:r>
          </a:p>
          <a:p>
            <a:endParaRPr lang="en-US" sz="1400" b="1" dirty="0"/>
          </a:p>
          <a:p>
            <a:r>
              <a:rPr lang="en-US" sz="2000" dirty="0"/>
              <a:t>It is the process of making your trained machine learning model available for use in a production environment, where it can interact with real users and data</a:t>
            </a:r>
            <a:endParaRPr lang="en-IN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A931BC-72D0-C1E5-9727-F39E1F625621}"/>
              </a:ext>
            </a:extLst>
          </p:cNvPr>
          <p:cNvSpPr txBox="1"/>
          <p:nvPr/>
        </p:nvSpPr>
        <p:spPr>
          <a:xfrm>
            <a:off x="91440" y="2181860"/>
            <a:ext cx="754888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Steps of Deployment</a:t>
            </a:r>
          </a:p>
          <a:p>
            <a:endParaRPr lang="en-US" sz="2400" b="1" dirty="0"/>
          </a:p>
          <a:p>
            <a:pPr marL="457200" indent="-457200">
              <a:buAutoNum type="arabicPeriod"/>
            </a:pPr>
            <a:r>
              <a:rPr lang="en-IN" sz="2000" dirty="0"/>
              <a:t>Model Training and Evaluation</a:t>
            </a:r>
            <a:r>
              <a:rPr lang="en-IN" sz="2400" dirty="0"/>
              <a:t>:</a:t>
            </a:r>
          </a:p>
          <a:p>
            <a:r>
              <a:rPr lang="en-US" sz="1600" dirty="0"/>
              <a:t>Before deployment, the machine learning model is trained and evaluated using historical data to ensure it performs well. Once a model is chosen based on its performance metrics (such as accuracy, ROC curve, etc.), it's ready for deployment.</a:t>
            </a:r>
            <a:endParaRPr lang="en-US" sz="1600" b="1" dirty="0"/>
          </a:p>
          <a:p>
            <a:endParaRPr lang="en-IN" sz="2400" b="1" dirty="0"/>
          </a:p>
          <a:p>
            <a:r>
              <a:rPr lang="en-IN" sz="2000" b="1" dirty="0"/>
              <a:t>2.</a:t>
            </a:r>
            <a:r>
              <a:rPr lang="en-IN" sz="2000" dirty="0"/>
              <a:t> Serialization of the Model</a:t>
            </a:r>
            <a:r>
              <a:rPr lang="en-IN" sz="2400" dirty="0"/>
              <a:t>:</a:t>
            </a:r>
          </a:p>
          <a:p>
            <a:r>
              <a:rPr lang="en-US" sz="1600" dirty="0"/>
              <a:t>The model is serialized, or saved, so it can be reused without needing to retrain it. In Python, this is often done using libraries like </a:t>
            </a:r>
            <a:r>
              <a:rPr lang="en-US" sz="1600" b="1" dirty="0"/>
              <a:t>Pickle</a:t>
            </a:r>
            <a:r>
              <a:rPr lang="en-US" sz="1600" dirty="0"/>
              <a:t> . Serialization converts the model into a format that can be stored in a file and loaded later.</a:t>
            </a:r>
          </a:p>
          <a:p>
            <a:endParaRPr lang="en-US" sz="1600" b="1" dirty="0"/>
          </a:p>
          <a:p>
            <a:r>
              <a:rPr lang="en-US" sz="2000" dirty="0"/>
              <a:t>3. Using </a:t>
            </a:r>
            <a:r>
              <a:rPr lang="en-US" sz="2000" dirty="0" err="1"/>
              <a:t>Streamlit</a:t>
            </a:r>
            <a:r>
              <a:rPr lang="en-US" sz="2000" dirty="0"/>
              <a:t> for Web Applications:</a:t>
            </a:r>
          </a:p>
          <a:p>
            <a:r>
              <a:rPr lang="en-US" sz="1600" b="1" dirty="0" err="1"/>
              <a:t>Streamlit</a:t>
            </a:r>
            <a:r>
              <a:rPr lang="en-US" sz="1600" dirty="0"/>
              <a:t> is a popular Python library for building interactive web applications. It allows you to create a web interface where users can input data (like text in an NLP project) and receive predictions (like whether the news is true or fake).</a:t>
            </a:r>
          </a:p>
          <a:p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1309078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3741B-489F-DE55-86FD-37114EC58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365125"/>
            <a:ext cx="1107948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Model For Deployment: Random Forest Classifier</a:t>
            </a:r>
            <a:endParaRPr lang="en-IN" sz="4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349DA4-9A7F-BE21-F85E-2569EC2069BC}"/>
              </a:ext>
            </a:extLst>
          </p:cNvPr>
          <p:cNvSpPr txBox="1"/>
          <p:nvPr/>
        </p:nvSpPr>
        <p:spPr>
          <a:xfrm>
            <a:off x="2862109" y="1690688"/>
            <a:ext cx="588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Prediction After Deployment</a:t>
            </a:r>
            <a:endParaRPr lang="en-IN"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40133D-7108-9CCF-2CDC-81227070B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970" y="2419554"/>
            <a:ext cx="6394779" cy="407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074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E2CD1-3484-BA00-D77F-ADFB317E1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800" y="1950721"/>
            <a:ext cx="10515600" cy="147828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				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				Conclusion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The successful deployment of the real vs. fake news classification model is a testament to the power of machine learning and modern web technologies in solving complex societal challenges. By making this tool widely accessible, we take a step towards a more informed and discerning public, capable of navigating the complexities of today's information landscape.</a:t>
            </a:r>
            <a:endParaRPr lang="en-IN" sz="2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440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84,800+ Thank You Stock Photos, Pictures &amp; Royalty-Free Images - iStock | Thank  you card, Appreciation, Gratitude">
            <a:extLst>
              <a:ext uri="{FF2B5EF4-FFF2-40B4-BE49-F238E27FC236}">
                <a16:creationId xmlns:a16="http://schemas.microsoft.com/office/drawing/2014/main" id="{88EA2DEC-9DD9-295A-44CF-D4A9FF1D6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1362075"/>
            <a:ext cx="5829300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3719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F52E09-A763-66ED-E476-955AD3321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74" y="2377440"/>
            <a:ext cx="5025706" cy="1325879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Classify News Article as Real or Fake</a:t>
            </a:r>
            <a:endParaRPr lang="en-IN" sz="40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98" name="Picture 2" descr="Quiz: Real or fake news? - CBBC">
            <a:extLst>
              <a:ext uri="{FF2B5EF4-FFF2-40B4-BE49-F238E27FC236}">
                <a16:creationId xmlns:a16="http://schemas.microsoft.com/office/drawing/2014/main" id="{6E7AE93B-DB6E-08D1-DE76-5FC344DFE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841" y="1664652"/>
            <a:ext cx="5586867" cy="314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EC467E-DE6E-B6E3-D879-9B6F66BB07E2}"/>
              </a:ext>
            </a:extLst>
          </p:cNvPr>
          <p:cNvSpPr txBox="1"/>
          <p:nvPr/>
        </p:nvSpPr>
        <p:spPr>
          <a:xfrm>
            <a:off x="287974" y="1249153"/>
            <a:ext cx="2885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Objective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3609445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0FF80A8-7930-B9F0-2BAA-5B56AA74A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063" y="612503"/>
            <a:ext cx="4291465" cy="340504"/>
          </a:xfrm>
        </p:spPr>
        <p:txBody>
          <a:bodyPr>
            <a:noAutofit/>
          </a:bodyPr>
          <a:lstStyle/>
          <a:p>
            <a:r>
              <a:rPr lang="en-US" sz="3600" dirty="0">
                <a:latin typeface="Century Gothic" panose="020B0502020202020204" pitchFamily="34" charset="0"/>
              </a:rPr>
              <a:t>Dataset Overview</a:t>
            </a:r>
            <a:endParaRPr lang="en-IN" sz="3600" dirty="0">
              <a:latin typeface="Century Gothic" panose="020B0502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7282CA-03FF-24C0-5609-976674D6A9F2}"/>
              </a:ext>
            </a:extLst>
          </p:cNvPr>
          <p:cNvSpPr txBox="1"/>
          <p:nvPr/>
        </p:nvSpPr>
        <p:spPr>
          <a:xfrm>
            <a:off x="1457960" y="1410454"/>
            <a:ext cx="1508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True News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BDE8F9-8A50-7622-B13B-33AA9503CD32}"/>
              </a:ext>
            </a:extLst>
          </p:cNvPr>
          <p:cNvSpPr txBox="1"/>
          <p:nvPr/>
        </p:nvSpPr>
        <p:spPr>
          <a:xfrm>
            <a:off x="330200" y="1901228"/>
            <a:ext cx="3865880" cy="1709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Collected from credible news outlets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Verified content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act-checked to ensure accuracy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06AAE6-227E-C993-8697-B5551FDE2C19}"/>
              </a:ext>
            </a:extLst>
          </p:cNvPr>
          <p:cNvSpPr txBox="1"/>
          <p:nvPr/>
        </p:nvSpPr>
        <p:spPr>
          <a:xfrm>
            <a:off x="5115560" y="1410454"/>
            <a:ext cx="1508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Fake News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122634-B666-2699-C849-DD4084CD03AE}"/>
              </a:ext>
            </a:extLst>
          </p:cNvPr>
          <p:cNvSpPr txBox="1"/>
          <p:nvPr/>
        </p:nvSpPr>
        <p:spPr>
          <a:xfrm>
            <a:off x="4434840" y="1902819"/>
            <a:ext cx="3865880" cy="2540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Gathered from unreliable or disreputable sources.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They generally include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sensational headlines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fabricated stories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misleading information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F35BDD-0AE7-B584-A09D-78D2C1338FC1}"/>
              </a:ext>
            </a:extLst>
          </p:cNvPr>
          <p:cNvSpPr txBox="1"/>
          <p:nvPr/>
        </p:nvSpPr>
        <p:spPr>
          <a:xfrm>
            <a:off x="8516688" y="1410454"/>
            <a:ext cx="31063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800" b="1" dirty="0">
                <a:solidFill>
                  <a:srgbClr val="3C3939"/>
                </a:solidFill>
                <a:latin typeface="Arial" panose="020B0604020202020204" pitchFamily="34" charset="0"/>
                <a:ea typeface="Raleway" pitchFamily="34" charset="-122"/>
                <a:cs typeface="Arial" panose="020B0604020202020204" pitchFamily="34" charset="0"/>
              </a:rPr>
              <a:t>Balanced Representation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CE24DA-B6D8-8C44-7F9D-0E26CCFEBD98}"/>
              </a:ext>
            </a:extLst>
          </p:cNvPr>
          <p:cNvSpPr txBox="1"/>
          <p:nvPr/>
        </p:nvSpPr>
        <p:spPr>
          <a:xfrm>
            <a:off x="8136923" y="1895647"/>
            <a:ext cx="3865880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</a:t>
            </a:r>
            <a:r>
              <a:rPr lang="en-US" sz="18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alanced representation of news content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</a:t>
            </a:r>
            <a:r>
              <a:rPr lang="en-US" sz="18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nabling a robust and unbiased analysis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5122" name="Picture 2" descr="True PNGs for Free Download">
            <a:extLst>
              <a:ext uri="{FF2B5EF4-FFF2-40B4-BE49-F238E27FC236}">
                <a16:creationId xmlns:a16="http://schemas.microsoft.com/office/drawing/2014/main" id="{7E29B7F1-0C27-8F18-82FA-BD5CACDBB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57" y="1248410"/>
            <a:ext cx="939584" cy="693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Danger Vector Art, Icons, and Graphics for Free Download">
            <a:extLst>
              <a:ext uri="{FF2B5EF4-FFF2-40B4-BE49-F238E27FC236}">
                <a16:creationId xmlns:a16="http://schemas.microsoft.com/office/drawing/2014/main" id="{46390618-210D-0F84-A87F-92EFC4700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562" y="1171129"/>
            <a:ext cx="770701" cy="77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Balance - Free business icons">
            <a:extLst>
              <a:ext uri="{FF2B5EF4-FFF2-40B4-BE49-F238E27FC236}">
                <a16:creationId xmlns:a16="http://schemas.microsoft.com/office/drawing/2014/main" id="{AA21E70B-2A3C-EEC7-9374-B249E0E72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928" y="1214371"/>
            <a:ext cx="619760" cy="61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8046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C49257-9128-A1B1-4A1F-EBE6B75AB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196" y="2651760"/>
            <a:ext cx="5184536" cy="3989251"/>
          </a:xfrm>
          <a:prstGeom prst="rect">
            <a:avLst/>
          </a:prstGeom>
        </p:spPr>
      </p:pic>
      <p:sp>
        <p:nvSpPr>
          <p:cNvPr id="10" name="Title 7">
            <a:extLst>
              <a:ext uri="{FF2B5EF4-FFF2-40B4-BE49-F238E27FC236}">
                <a16:creationId xmlns:a16="http://schemas.microsoft.com/office/drawing/2014/main" id="{B44A3485-1346-3750-7031-8C1A3EB4DE20}"/>
              </a:ext>
            </a:extLst>
          </p:cNvPr>
          <p:cNvSpPr txBox="1">
            <a:spLocks/>
          </p:cNvSpPr>
          <p:nvPr/>
        </p:nvSpPr>
        <p:spPr>
          <a:xfrm>
            <a:off x="457063" y="612503"/>
            <a:ext cx="4291465" cy="3405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Century Gothic" panose="020B0502020202020204" pitchFamily="34" charset="0"/>
              </a:rPr>
              <a:t>Steps to EDA</a:t>
            </a:r>
            <a:endParaRPr lang="en-IN" sz="3600" dirty="0">
              <a:latin typeface="Century Gothic" panose="020B0502020202020204" pitchFamily="34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AEEFDCA-4D9C-AAE2-3F4C-71B87E6852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4036937"/>
              </p:ext>
            </p:extLst>
          </p:nvPr>
        </p:nvGraphicFramePr>
        <p:xfrm>
          <a:off x="457063" y="-132202"/>
          <a:ext cx="1113966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79643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469CB-5704-821C-A919-D80AB2532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920" y="85686"/>
            <a:ext cx="10515600" cy="1325563"/>
          </a:xfrm>
        </p:spPr>
        <p:txBody>
          <a:bodyPr/>
          <a:lstStyle/>
          <a:p>
            <a:r>
              <a:rPr lang="en-US" dirty="0"/>
              <a:t>Visualization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553D1C-E422-A97A-B704-2ED6C1469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00" y="1311284"/>
            <a:ext cx="4254719" cy="26163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C06EE1-2D15-14DB-3CDD-2037EE828A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199" y="174329"/>
            <a:ext cx="6949441" cy="36892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178E57-5D1C-E91B-08C0-2C8726D3C0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440" y="4342518"/>
            <a:ext cx="5618480" cy="23411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4AE810-65A1-B7F0-5049-548B24F56616}"/>
              </a:ext>
            </a:extLst>
          </p:cNvPr>
          <p:cNvSpPr txBox="1"/>
          <p:nvPr/>
        </p:nvSpPr>
        <p:spPr>
          <a:xfrm>
            <a:off x="4019440" y="3950402"/>
            <a:ext cx="346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Length of Text in dataset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7959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1B7A-173E-58F6-0BDF-1E51FBB7B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372" y="-102325"/>
            <a:ext cx="10863944" cy="154917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1B1B27"/>
                </a:solidFill>
                <a:latin typeface="Century Gothic" panose="020B0502020202020204" pitchFamily="34" charset="0"/>
                <a:ea typeface="Raleway" pitchFamily="34" charset="-122"/>
                <a:cs typeface="Raleway" pitchFamily="34" charset="-120"/>
              </a:rPr>
              <a:t>Word Clouds</a:t>
            </a:r>
            <a:endParaRPr lang="en-IN" sz="3600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0F120-427C-5FF6-0A6E-B33B07D168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4739" y="1196737"/>
            <a:ext cx="5649689" cy="191730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True News Word Cloud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word cloud for the true news dataset highlights the prevalence of keywords related to factual reporting, such as "government," "economy," and "policy." This reflects the emphasis on objective, well-researched information in legitimate news sources.</a:t>
            </a:r>
            <a:endParaRPr lang="en-US" sz="1700" dirty="0"/>
          </a:p>
          <a:p>
            <a:pPr marL="0" indent="0">
              <a:buNone/>
            </a:pPr>
            <a:r>
              <a:rPr lang="en-US" sz="1700" dirty="0"/>
              <a:t>		             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77DD8BC-EF2E-EC20-EFCE-2E3E9007F3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39" y="3208272"/>
            <a:ext cx="5543223" cy="3203414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56A151-23A1-5B91-DDDD-AB48A7DC3E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373" y="3262701"/>
            <a:ext cx="5119364" cy="32034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24F78F0-CF5F-F699-8E9A-F9CF30C970CF}"/>
              </a:ext>
            </a:extLst>
          </p:cNvPr>
          <p:cNvSpPr txBox="1"/>
          <p:nvPr/>
        </p:nvSpPr>
        <p:spPr>
          <a:xfrm>
            <a:off x="6727373" y="1123001"/>
            <a:ext cx="5214255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Fake News Word Cloud</a:t>
            </a:r>
          </a:p>
          <a:p>
            <a:pPr marL="0" indent="0">
              <a:buNone/>
            </a:pPr>
            <a:endParaRPr lang="en-US" sz="9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 contrast, the word cloud for the fake news dataset features more emotive and sensational words, such as "scandal," "controversy," and "outrage." This suggests a focus on attention-grabbing narratives rather than balanced, fact-based reporting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06576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FD995A7-DE2F-4E6D-5C8A-3AE4FB44AB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893" y="1377605"/>
            <a:ext cx="5729179" cy="437605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17EEF-B5D5-A115-0116-39529EB5E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4708" y="1240971"/>
            <a:ext cx="5182172" cy="5162931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Positive Sentiment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sentiment analysis reveals a higher proportion of positive sentiment in the true news articles, reflecting a more balanced and objective tone</a:t>
            </a:r>
            <a:r>
              <a:rPr lang="en-US" sz="20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  <a:endParaRPr lang="en-US" sz="2000" dirty="0"/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Negative Sentiment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Fake news articles, on the other hand, tend to express more negative sentiment, often using emotive language to elicit strong reactions from readers.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Neutral Sentiment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True news articles also exhibit a greater degree of neutral sentiment, suggesting a more impartial and fact-based reporting style.</a:t>
            </a:r>
            <a:endParaRPr lang="en-US" dirty="0"/>
          </a:p>
          <a:p>
            <a:pPr algn="just">
              <a:lnSpc>
                <a:spcPct val="150000"/>
              </a:lnSpc>
            </a:pPr>
            <a:endParaRPr lang="en-US" sz="2000" b="1" dirty="0"/>
          </a:p>
          <a:p>
            <a:pPr algn="just">
              <a:lnSpc>
                <a:spcPct val="150000"/>
              </a:lnSpc>
            </a:pPr>
            <a:endParaRPr lang="en-US" sz="2000" b="1" dirty="0"/>
          </a:p>
          <a:p>
            <a:pPr algn="just">
              <a:lnSpc>
                <a:spcPct val="150000"/>
              </a:lnSpc>
            </a:pPr>
            <a:endParaRPr lang="en-US" sz="2000" b="1" dirty="0"/>
          </a:p>
          <a:p>
            <a:pPr algn="just">
              <a:lnSpc>
                <a:spcPct val="150000"/>
              </a:lnSpc>
            </a:pPr>
            <a:endParaRPr lang="en-IN" dirty="0"/>
          </a:p>
        </p:txBody>
      </p:sp>
      <p:pic>
        <p:nvPicPr>
          <p:cNvPr id="1028" name="Picture 4" descr="Sentiment analysis - Free marketing icons">
            <a:extLst>
              <a:ext uri="{FF2B5EF4-FFF2-40B4-BE49-F238E27FC236}">
                <a16:creationId xmlns:a16="http://schemas.microsoft.com/office/drawing/2014/main" id="{14D50F8D-56AB-7092-6F14-51E5684F0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368" y="232252"/>
            <a:ext cx="934720" cy="93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7">
            <a:extLst>
              <a:ext uri="{FF2B5EF4-FFF2-40B4-BE49-F238E27FC236}">
                <a16:creationId xmlns:a16="http://schemas.microsoft.com/office/drawing/2014/main" id="{127D0AB9-BD42-0587-2D57-D5AC7C6FF536}"/>
              </a:ext>
            </a:extLst>
          </p:cNvPr>
          <p:cNvSpPr txBox="1">
            <a:spLocks/>
          </p:cNvSpPr>
          <p:nvPr/>
        </p:nvSpPr>
        <p:spPr>
          <a:xfrm>
            <a:off x="457063" y="612503"/>
            <a:ext cx="4291465" cy="3405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Century Gothic" panose="020B0502020202020204" pitchFamily="34" charset="0"/>
              </a:rPr>
              <a:t>Sentiment Analysis</a:t>
            </a:r>
            <a:endParaRPr lang="en-IN" sz="3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289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C95C2-A079-B899-DE6A-4FFFB1402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294640"/>
            <a:ext cx="10612120" cy="2357120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N-Gram Analysis in Natural Language Processing (NLP)</a:t>
            </a:r>
            <a:br>
              <a:rPr lang="en-US" sz="4000" b="1" dirty="0"/>
            </a:br>
            <a:br>
              <a:rPr lang="en-US" sz="4000" b="1" dirty="0"/>
            </a:br>
            <a:r>
              <a:rPr lang="en-US" sz="2700" b="1" dirty="0"/>
              <a:t>N-Gram Analysis</a:t>
            </a:r>
            <a:r>
              <a:rPr lang="en-US" sz="2700" dirty="0"/>
              <a:t> is a fundamental technique in Natural Language Processing (NLP) used to analyze sequences of words or characters in a text. It helps capture the context and relationships between words by considering sequences of 'n' items (where 'n' can be 1, 2, 3, etc.). </a:t>
            </a:r>
            <a:br>
              <a:rPr lang="en-US" sz="2700" dirty="0"/>
            </a:br>
            <a:endParaRPr lang="en-IN" sz="27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078940-196E-1855-46FB-5B7D7822E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16" y="3234693"/>
            <a:ext cx="5231964" cy="32087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38A0E1-508F-74F2-B255-EAE04AD6C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054" y="3234693"/>
            <a:ext cx="5208980" cy="320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082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 novel approach to fake news detection in social networks using genetic  algorithm applying machine learning classifiers | Multimedia Tools and  Applications">
            <a:extLst>
              <a:ext uri="{FF2B5EF4-FFF2-40B4-BE49-F238E27FC236}">
                <a16:creationId xmlns:a16="http://schemas.microsoft.com/office/drawing/2014/main" id="{A1888CB3-40BD-FD14-9906-094B7816D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567" y="880572"/>
            <a:ext cx="6231147" cy="497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A217313-782A-D9DE-C3CD-92A70640D0F9}"/>
              </a:ext>
            </a:extLst>
          </p:cNvPr>
          <p:cNvSpPr txBox="1"/>
          <p:nvPr/>
        </p:nvSpPr>
        <p:spPr>
          <a:xfrm>
            <a:off x="163286" y="217714"/>
            <a:ext cx="7710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1B1B27"/>
                </a:solidFill>
                <a:latin typeface="Century Gothic" panose="020B0502020202020204" pitchFamily="34" charset="0"/>
                <a:ea typeface="Raleway" pitchFamily="34" charset="-122"/>
                <a:cs typeface="Raleway" pitchFamily="34" charset="-120"/>
              </a:rPr>
              <a:t>Fake News Detection Flowchart</a:t>
            </a:r>
            <a:endParaRPr lang="en-US" sz="3600" dirty="0">
              <a:latin typeface="Century Gothic" panose="020B0502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7A995C-6BA4-F8E5-CFBA-03BFA4CBCC81}"/>
              </a:ext>
            </a:extLst>
          </p:cNvPr>
          <p:cNvSpPr txBox="1"/>
          <p:nvPr/>
        </p:nvSpPr>
        <p:spPr>
          <a:xfrm>
            <a:off x="362859" y="999546"/>
            <a:ext cx="5939970" cy="628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Feature Engineering</a:t>
            </a:r>
            <a:endParaRPr lang="en-US" sz="1800" dirty="0"/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Key linguistic and structural features are extracted from the news articles, including sentiment, readability, and network-based characteristics.</a:t>
            </a:r>
            <a:endParaRPr lang="en-US" sz="1800" dirty="0"/>
          </a:p>
          <a:p>
            <a:pPr>
              <a:lnSpc>
                <a:spcPct val="150000"/>
              </a:lnSpc>
            </a:pPr>
            <a:endParaRPr lang="en-IN" dirty="0"/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Model Training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Machine learning algorithms are trained on the labeled true and fake news datasets to develop a robust classification model.</a:t>
            </a:r>
            <a:endParaRPr lang="en-US" sz="1800" dirty="0"/>
          </a:p>
          <a:p>
            <a:pPr>
              <a:lnSpc>
                <a:spcPct val="150000"/>
              </a:lnSpc>
            </a:pPr>
            <a:endParaRPr lang="en-IN" dirty="0"/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Model Evaluation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model's performance is assessed using various metrics, such as accuracy, precision, recall, and F1-score, to ensure its effectiveness in detecting fake news.</a:t>
            </a:r>
            <a:endParaRPr lang="en-US" sz="1800" dirty="0"/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1083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</TotalTime>
  <Words>1025</Words>
  <Application>Microsoft Office PowerPoint</Application>
  <PresentationFormat>Widescreen</PresentationFormat>
  <Paragraphs>94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 Unicode MS</vt:lpstr>
      <vt:lpstr>Arial</vt:lpstr>
      <vt:lpstr>Calibri</vt:lpstr>
      <vt:lpstr>Calibri Light</vt:lpstr>
      <vt:lpstr>Century Gothic</vt:lpstr>
      <vt:lpstr>Raleway</vt:lpstr>
      <vt:lpstr>Roboto</vt:lpstr>
      <vt:lpstr>Office Theme</vt:lpstr>
      <vt:lpstr>  Members of Project   1.Sanket Sacheti 2.Pankhuri Sharma 3.Pragathi 4.Vamsi</vt:lpstr>
      <vt:lpstr>Classify News Article as Real or Fake</vt:lpstr>
      <vt:lpstr>Dataset Overview</vt:lpstr>
      <vt:lpstr>PowerPoint Presentation</vt:lpstr>
      <vt:lpstr>Visualization</vt:lpstr>
      <vt:lpstr>Word Clouds</vt:lpstr>
      <vt:lpstr>PowerPoint Presentation</vt:lpstr>
      <vt:lpstr>N-Gram Analysis in Natural Language Processing (NLP)  N-Gram Analysis is a fundamental technique in Natural Language Processing (NLP) used to analyze sequences of words or characters in a text. It helps capture the context and relationships between words by considering sequences of 'n' items (where 'n' can be 1, 2, 3, etc.).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For Deployment: Random Forest Classifier</vt:lpstr>
      <vt:lpstr>          Conclusion   The successful deployment of the real vs. fake news classification model is a testament to the power of machine learning and modern web technologies in solving complex societal challenges. By making this tool widely accessible, we take a step towards a more informed and discerning public, capable of navigating the complexities of today's information landscape.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Dell</cp:lastModifiedBy>
  <cp:revision>47</cp:revision>
  <dcterms:created xsi:type="dcterms:W3CDTF">2024-08-16T18:28:33Z</dcterms:created>
  <dcterms:modified xsi:type="dcterms:W3CDTF">2024-08-17T14:29:18Z</dcterms:modified>
</cp:coreProperties>
</file>