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64" r:id="rId6"/>
    <p:sldId id="266" r:id="rId7"/>
    <p:sldId id="267" r:id="rId8"/>
    <p:sldId id="260" r:id="rId9"/>
    <p:sldId id="261" r:id="rId10"/>
    <p:sldId id="26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7279D-B5B9-410E-A7D8-974FAC00D6D8}"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1E04F-E39B-4CFC-AB5C-B9604A7F2491}" type="slidenum">
              <a:rPr lang="en-US" smtClean="0"/>
              <a:t>‹#›</a:t>
            </a:fld>
            <a:endParaRPr lang="en-US"/>
          </a:p>
        </p:txBody>
      </p:sp>
    </p:spTree>
    <p:extLst>
      <p:ext uri="{BB962C8B-B14F-4D97-AF65-F5344CB8AC3E}">
        <p14:creationId xmlns:p14="http://schemas.microsoft.com/office/powerpoint/2010/main" val="109714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6B6C-AA19-4605-AEE6-4EBE32B48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A3873-36B6-40AB-8A76-53FCAC6DA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A666B7-25B6-4D7B-9E37-1404F08098D4}"/>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6A7BAC00-19E9-438D-8DB7-31F17D76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C972-C497-4E8C-98D7-2BCE7329F7C6}"/>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213990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90BA-5D1C-4A7D-99B6-A92F18B8E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1043-D723-4586-B5E6-9E9B8A7DDC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9139D-1F0E-4297-9851-329E306222C8}"/>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B9776B12-55B9-4C4A-AC78-FBCB0A3EE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4145E-21D0-4334-8FE2-84429E3A6FBB}"/>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255803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81430-1FCD-4DBD-868E-294083C9C8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B0662-9FA9-40ED-AECB-030D3E93B3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D1DD2-D4B4-4688-BB47-985319390EA7}"/>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347C9CB8-FFE7-4A4A-8312-F062F9B59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D4F92-5AE6-4B9A-A4BE-07BCF7625841}"/>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12353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9B9B-4245-4AE7-9E04-A9DDD8A1C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1D540-DAA6-489E-86AA-B0F892ADCC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2764E-D120-48F5-B381-9108424C3A6B}"/>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591C4040-C5D6-4AA1-BE6E-312EB727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23F49-2052-4AE5-AFEA-B54EA4520698}"/>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303074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A5A8-8F1B-4FAD-ABE9-8F9BEEE17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501E0-3C7B-48A5-89FC-A90DEA9C9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F70D43-C94F-4A65-B6E4-925F058864AF}"/>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9EA07887-0750-4A67-B65A-43C41B57E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562D1-2494-4A2E-874B-CB1A173BD047}"/>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69894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2711-A39B-4E32-8734-4A3A4D460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43570-A097-48D7-96F7-C22F878A52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09077-424B-4AA6-B3E8-04AC574CB1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7EA79F-77F9-4B3F-A5A1-D007FCF4F79B}"/>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6" name="Footer Placeholder 5">
            <a:extLst>
              <a:ext uri="{FF2B5EF4-FFF2-40B4-BE49-F238E27FC236}">
                <a16:creationId xmlns:a16="http://schemas.microsoft.com/office/drawing/2014/main" id="{755E865F-DF63-4B9E-92D3-256D62ACE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CB452-6351-495C-B5C1-920AA8894B75}"/>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73345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4647-0A66-4804-8A3C-50F7F1B2C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6F50AF-8C8E-48C5-B57C-BBA53A3BA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73AAF9-FA5B-4304-AC7B-41E8FE4E9B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9669B-19E7-4C9C-883F-45177CCC7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803020-6F80-43FF-B202-E1EAE5F382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79048-3DE2-429B-93AF-11B76FC8B327}"/>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8" name="Footer Placeholder 7">
            <a:extLst>
              <a:ext uri="{FF2B5EF4-FFF2-40B4-BE49-F238E27FC236}">
                <a16:creationId xmlns:a16="http://schemas.microsoft.com/office/drawing/2014/main" id="{5323F674-70C6-4E66-91A4-B32ABC137F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27433C-C8B0-4E58-ACC9-104ABA8344AE}"/>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376214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C4CF-F6A9-4928-B676-B72B48169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A3F50-22E5-4A90-9A04-4A93A27B91A9}"/>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4" name="Footer Placeholder 3">
            <a:extLst>
              <a:ext uri="{FF2B5EF4-FFF2-40B4-BE49-F238E27FC236}">
                <a16:creationId xmlns:a16="http://schemas.microsoft.com/office/drawing/2014/main" id="{217D9AF0-FE6E-4FDD-8798-47486C5A8F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78001-EE1B-4EF8-9945-DC28CD4925BA}"/>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100226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C8411-BFC3-423A-95C6-13BC2C87EB52}"/>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3" name="Footer Placeholder 2">
            <a:extLst>
              <a:ext uri="{FF2B5EF4-FFF2-40B4-BE49-F238E27FC236}">
                <a16:creationId xmlns:a16="http://schemas.microsoft.com/office/drawing/2014/main" id="{3E589877-84BA-46B0-B5E4-AEB89BAA6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E476F-43C1-4484-9671-3A6617E22954}"/>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179281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B4F7-0777-4602-841D-67579A26A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489FE-1CEB-4A61-8DE2-500AD3985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A6B790-FB63-440B-AA9E-FFB949611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62760C-13A2-43EA-AEE6-AA6E24070781}"/>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6" name="Footer Placeholder 5">
            <a:extLst>
              <a:ext uri="{FF2B5EF4-FFF2-40B4-BE49-F238E27FC236}">
                <a16:creationId xmlns:a16="http://schemas.microsoft.com/office/drawing/2014/main" id="{757002EE-5EA5-45D1-9E6F-D4B674A6A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116-2929-4E25-82D9-19A90EF395CD}"/>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255052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09E-4BF9-4E10-9866-7BDE90250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B0DFCC-6DA0-4D06-937D-FEB842BFD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E205F4-B3BE-4013-B427-700AD467F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0CF3C6-6918-4870-BF1B-991A880ED37F}"/>
              </a:ext>
            </a:extLst>
          </p:cNvPr>
          <p:cNvSpPr>
            <a:spLocks noGrp="1"/>
          </p:cNvSpPr>
          <p:nvPr>
            <p:ph type="dt" sz="half" idx="10"/>
          </p:nvPr>
        </p:nvSpPr>
        <p:spPr/>
        <p:txBody>
          <a:bodyPr/>
          <a:lstStyle/>
          <a:p>
            <a:fld id="{A6D89B13-75BC-482E-873D-190DCD757B04}" type="datetimeFigureOut">
              <a:rPr lang="en-US" smtClean="0"/>
              <a:t>4/9/2023</a:t>
            </a:fld>
            <a:endParaRPr lang="en-US"/>
          </a:p>
        </p:txBody>
      </p:sp>
      <p:sp>
        <p:nvSpPr>
          <p:cNvPr id="6" name="Footer Placeholder 5">
            <a:extLst>
              <a:ext uri="{FF2B5EF4-FFF2-40B4-BE49-F238E27FC236}">
                <a16:creationId xmlns:a16="http://schemas.microsoft.com/office/drawing/2014/main" id="{8E3ED477-D2ED-47FD-B93B-3A3395652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E092C-2F6A-4AE8-9ABC-EF3FA215F5F2}"/>
              </a:ext>
            </a:extLst>
          </p:cNvPr>
          <p:cNvSpPr>
            <a:spLocks noGrp="1"/>
          </p:cNvSpPr>
          <p:nvPr>
            <p:ph type="sldNum" sz="quarter" idx="12"/>
          </p:nvPr>
        </p:nvSpPr>
        <p:spPr/>
        <p:txBody>
          <a:bodyPr/>
          <a:lstStyle/>
          <a:p>
            <a:fld id="{CFDF7204-2141-4CC4-B4ED-69FC0D7CC86E}" type="slidenum">
              <a:rPr lang="en-US" smtClean="0"/>
              <a:t>‹#›</a:t>
            </a:fld>
            <a:endParaRPr lang="en-US"/>
          </a:p>
        </p:txBody>
      </p:sp>
    </p:spTree>
    <p:extLst>
      <p:ext uri="{BB962C8B-B14F-4D97-AF65-F5344CB8AC3E}">
        <p14:creationId xmlns:p14="http://schemas.microsoft.com/office/powerpoint/2010/main" val="271654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5500E-7340-4DA3-9B7A-4B24EFB84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D5930-4639-458A-AC55-3649B310D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0FE81-8B59-45F6-AA47-F04D4BAA6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89B13-75BC-482E-873D-190DCD757B04}" type="datetimeFigureOut">
              <a:rPr lang="en-US" smtClean="0"/>
              <a:t>4/9/2023</a:t>
            </a:fld>
            <a:endParaRPr lang="en-US"/>
          </a:p>
        </p:txBody>
      </p:sp>
      <p:sp>
        <p:nvSpPr>
          <p:cNvPr id="5" name="Footer Placeholder 4">
            <a:extLst>
              <a:ext uri="{FF2B5EF4-FFF2-40B4-BE49-F238E27FC236}">
                <a16:creationId xmlns:a16="http://schemas.microsoft.com/office/drawing/2014/main" id="{593CA6F5-2A85-4413-AB88-5F21953FD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F30302-494D-4C70-94A8-041B885F9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F7204-2141-4CC4-B4ED-69FC0D7CC86E}" type="slidenum">
              <a:rPr lang="en-US" smtClean="0"/>
              <a:t>‹#›</a:t>
            </a:fld>
            <a:endParaRPr lang="en-US"/>
          </a:p>
        </p:txBody>
      </p:sp>
    </p:spTree>
    <p:extLst>
      <p:ext uri="{BB962C8B-B14F-4D97-AF65-F5344CB8AC3E}">
        <p14:creationId xmlns:p14="http://schemas.microsoft.com/office/powerpoint/2010/main" val="1661537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21C4-5A16-4D5E-9D86-AB8201E56D63}"/>
              </a:ext>
            </a:extLst>
          </p:cNvPr>
          <p:cNvSpPr>
            <a:spLocks noGrp="1"/>
          </p:cNvSpPr>
          <p:nvPr>
            <p:ph type="ctrTitle"/>
          </p:nvPr>
        </p:nvSpPr>
        <p:spPr/>
        <p:txBody>
          <a:bodyPr/>
          <a:lstStyle/>
          <a:p>
            <a:r>
              <a:rPr lang="en-US" dirty="0"/>
              <a:t>Women Safety Awareness for Teenagers</a:t>
            </a:r>
          </a:p>
        </p:txBody>
      </p:sp>
      <p:sp>
        <p:nvSpPr>
          <p:cNvPr id="3" name="Subtitle 2">
            <a:extLst>
              <a:ext uri="{FF2B5EF4-FFF2-40B4-BE49-F238E27FC236}">
                <a16:creationId xmlns:a16="http://schemas.microsoft.com/office/drawing/2014/main" id="{60BA771B-EB47-4410-902D-F74258CD0CC3}"/>
              </a:ext>
            </a:extLst>
          </p:cNvPr>
          <p:cNvSpPr>
            <a:spLocks noGrp="1"/>
          </p:cNvSpPr>
          <p:nvPr>
            <p:ph type="subTitle" idx="1"/>
          </p:nvPr>
        </p:nvSpPr>
        <p:spPr>
          <a:xfrm>
            <a:off x="1524000" y="4204355"/>
            <a:ext cx="9144000" cy="1053445"/>
          </a:xfrm>
        </p:spPr>
        <p:txBody>
          <a:bodyPr>
            <a:normAutofit lnSpcReduction="10000"/>
          </a:bodyPr>
          <a:lstStyle/>
          <a:p>
            <a:r>
              <a:rPr lang="en-US" dirty="0"/>
              <a:t>Anand </a:t>
            </a:r>
            <a:r>
              <a:rPr lang="en-US" dirty="0" err="1"/>
              <a:t>Samayam</a:t>
            </a:r>
            <a:r>
              <a:rPr lang="en-US" dirty="0"/>
              <a:t> (U1401882)</a:t>
            </a:r>
            <a:br>
              <a:rPr lang="en-US" dirty="0"/>
            </a:br>
            <a:r>
              <a:rPr lang="en-US" dirty="0" err="1"/>
              <a:t>Fnu</a:t>
            </a:r>
            <a:r>
              <a:rPr lang="en-US" dirty="0"/>
              <a:t> </a:t>
            </a:r>
            <a:r>
              <a:rPr lang="en-US" dirty="0" err="1"/>
              <a:t>Pankhuri</a:t>
            </a:r>
            <a:r>
              <a:rPr lang="en-US" dirty="0"/>
              <a:t>  (U1430792)</a:t>
            </a:r>
            <a:br>
              <a:rPr lang="en-US" dirty="0"/>
            </a:br>
            <a:r>
              <a:rPr lang="en-US" dirty="0"/>
              <a:t>Maneesh Reddy Nalla (U1406602)</a:t>
            </a:r>
          </a:p>
        </p:txBody>
      </p:sp>
    </p:spTree>
    <p:extLst>
      <p:ext uri="{BB962C8B-B14F-4D97-AF65-F5344CB8AC3E}">
        <p14:creationId xmlns:p14="http://schemas.microsoft.com/office/powerpoint/2010/main" val="340706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046C-B0FA-4ECB-ABD8-181A6D3CF505}"/>
              </a:ext>
            </a:extLst>
          </p:cNvPr>
          <p:cNvSpPr>
            <a:spLocks noGrp="1"/>
          </p:cNvSpPr>
          <p:nvPr>
            <p:ph type="title"/>
          </p:nvPr>
        </p:nvSpPr>
        <p:spPr>
          <a:xfrm>
            <a:off x="838200" y="914400"/>
            <a:ext cx="10515600" cy="776288"/>
          </a:xfrm>
        </p:spPr>
        <p:txBody>
          <a:bodyPr/>
          <a:lstStyle/>
          <a:p>
            <a:r>
              <a:rPr lang="en-US" dirty="0"/>
              <a:t>Challenges faced during the training process:</a:t>
            </a:r>
          </a:p>
        </p:txBody>
      </p:sp>
      <p:sp>
        <p:nvSpPr>
          <p:cNvPr id="3" name="Content Placeholder 2">
            <a:extLst>
              <a:ext uri="{FF2B5EF4-FFF2-40B4-BE49-F238E27FC236}">
                <a16:creationId xmlns:a16="http://schemas.microsoft.com/office/drawing/2014/main" id="{0A9379AB-8959-48D8-952D-00372FDB03B5}"/>
              </a:ext>
            </a:extLst>
          </p:cNvPr>
          <p:cNvSpPr>
            <a:spLocks noGrp="1"/>
          </p:cNvSpPr>
          <p:nvPr>
            <p:ph idx="1"/>
          </p:nvPr>
        </p:nvSpPr>
        <p:spPr>
          <a:xfrm>
            <a:off x="838200" y="2059807"/>
            <a:ext cx="10515600" cy="3397717"/>
          </a:xfrm>
        </p:spPr>
        <p:txBody>
          <a:bodyPr>
            <a:normAutofit/>
          </a:bodyPr>
          <a:lstStyle/>
          <a:p>
            <a:r>
              <a:rPr lang="en-US" sz="2000" dirty="0"/>
              <a:t>Time Complexity: The model was slow to recognize certain actions of the user. We can overcome this by taking pictures of better quality along with a well lit background.</a:t>
            </a:r>
          </a:p>
          <a:p>
            <a:pPr marL="0" indent="0">
              <a:buNone/>
            </a:pPr>
            <a:endParaRPr lang="en-US" sz="2000" dirty="0"/>
          </a:p>
          <a:p>
            <a:r>
              <a:rPr lang="en-US" sz="2000" dirty="0"/>
              <a:t>Body Orientation: Proximity of the user from the camera plays an important role, therefore the user must be situated not too far or close from the camera.</a:t>
            </a:r>
          </a:p>
          <a:p>
            <a:pPr marL="0" indent="0">
              <a:buNone/>
            </a:pPr>
            <a:endParaRPr lang="en-US" sz="2000" dirty="0"/>
          </a:p>
          <a:p>
            <a:r>
              <a:rPr lang="en-US" sz="2000" dirty="0"/>
              <a:t>Model Parameters: On increasing the epochs size and decreasing the learning rate the mode doesn’t perform well. Sample size must be configured correctly to obtain competent accuracy.</a:t>
            </a:r>
          </a:p>
        </p:txBody>
      </p:sp>
    </p:spTree>
    <p:extLst>
      <p:ext uri="{BB962C8B-B14F-4D97-AF65-F5344CB8AC3E}">
        <p14:creationId xmlns:p14="http://schemas.microsoft.com/office/powerpoint/2010/main" val="74232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9E98-8890-42E8-A436-3DD22D84F5F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6B8782-616F-4E67-A851-26ED79486972}"/>
              </a:ext>
            </a:extLst>
          </p:cNvPr>
          <p:cNvSpPr>
            <a:spLocks noGrp="1"/>
          </p:cNvSpPr>
          <p:nvPr>
            <p:ph idx="1"/>
          </p:nvPr>
        </p:nvSpPr>
        <p:spPr>
          <a:xfrm>
            <a:off x="838200" y="1825625"/>
            <a:ext cx="10515600" cy="3978409"/>
          </a:xfrm>
        </p:spPr>
        <p:txBody>
          <a:bodyPr>
            <a:normAutofit/>
          </a:bodyPr>
          <a:lstStyle/>
          <a:p>
            <a:r>
              <a:rPr lang="en-US" sz="2000" dirty="0"/>
              <a:t>Women's safety awareness is essential for teenagers as it empowers them with knowledge, skills, and attitudes that promote safety, respect, and equality. </a:t>
            </a:r>
          </a:p>
          <a:p>
            <a:r>
              <a:rPr lang="en-US" sz="2000" dirty="0"/>
              <a:t>It plays a crucial role in preventing violence, fostering healthy relationships, promoting gender equality, and building safe communities where everyone can thrive.</a:t>
            </a:r>
          </a:p>
          <a:p>
            <a:r>
              <a:rPr lang="en-US" sz="2000" dirty="0"/>
              <a:t>Ensuring women's safety is not only a moral imperative but also a fundamental human right. By prioritizing women's safety and taking concrete actions to address the root causes of gender-based violence and harassment, we can create a world where women can live freely, without fear, and fulfill their potential. </a:t>
            </a:r>
          </a:p>
          <a:p>
            <a:r>
              <a:rPr lang="en-US" sz="2000" dirty="0"/>
              <a:t>It is time to come together as a society and take decisive action towards achieving gender equality and making the world a safer place for all women.</a:t>
            </a:r>
          </a:p>
        </p:txBody>
      </p:sp>
    </p:spTree>
    <p:extLst>
      <p:ext uri="{BB962C8B-B14F-4D97-AF65-F5344CB8AC3E}">
        <p14:creationId xmlns:p14="http://schemas.microsoft.com/office/powerpoint/2010/main" val="102176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63F8-4E25-493A-B8AC-D26FF910C3F8}"/>
              </a:ext>
            </a:extLst>
          </p:cNvPr>
          <p:cNvSpPr>
            <a:spLocks noGrp="1"/>
          </p:cNvSpPr>
          <p:nvPr>
            <p:ph type="title"/>
          </p:nvPr>
        </p:nvSpPr>
        <p:spPr>
          <a:xfrm>
            <a:off x="838200" y="365126"/>
            <a:ext cx="10515600" cy="1105456"/>
          </a:xfrm>
        </p:spPr>
        <p:txBody>
          <a:bodyPr/>
          <a:lstStyle/>
          <a:p>
            <a:r>
              <a:rPr lang="en-US" dirty="0"/>
              <a:t>Importance of Women’s Safety</a:t>
            </a:r>
          </a:p>
        </p:txBody>
      </p:sp>
      <p:sp>
        <p:nvSpPr>
          <p:cNvPr id="3" name="Content Placeholder 2">
            <a:extLst>
              <a:ext uri="{FF2B5EF4-FFF2-40B4-BE49-F238E27FC236}">
                <a16:creationId xmlns:a16="http://schemas.microsoft.com/office/drawing/2014/main" id="{B3C641E7-74E5-4B99-B628-1DEA555E47B4}"/>
              </a:ext>
            </a:extLst>
          </p:cNvPr>
          <p:cNvSpPr>
            <a:spLocks noGrp="1"/>
          </p:cNvSpPr>
          <p:nvPr>
            <p:ph idx="1"/>
          </p:nvPr>
        </p:nvSpPr>
        <p:spPr>
          <a:xfrm>
            <a:off x="838200" y="1470582"/>
            <a:ext cx="10515600" cy="4706381"/>
          </a:xfrm>
        </p:spPr>
        <p:txBody>
          <a:bodyPr>
            <a:noAutofit/>
          </a:bodyPr>
          <a:lstStyle/>
          <a:p>
            <a:r>
              <a:rPr lang="en-US" sz="2000" dirty="0"/>
              <a:t>Empowerment: Women's safety awareness equips teenagers, both girls and boys, with knowledge and skills to protect themselves and others from violence, harassment, and discrimination. It empowers them to assert their rights, set boundaries, and make informed decisions to ensure their own safety and well-being.</a:t>
            </a:r>
          </a:p>
          <a:p>
            <a:pPr marL="0" indent="0">
              <a:buNone/>
            </a:pPr>
            <a:endParaRPr lang="en-US" sz="2000" dirty="0"/>
          </a:p>
          <a:p>
            <a:r>
              <a:rPr lang="en-US" sz="2000" dirty="0"/>
              <a:t>Prevention of violence: Women's safety awareness educates teenagers about the warning signs of violence, such as abusive relationships, sexual assault, and stalking, and helps them recognize and respond to such situations. It promotes healthy relationships based on respect, equality, and consent, and encourages teenagers to speak up and seek help if they or someone they know are at risk of violence.</a:t>
            </a:r>
          </a:p>
          <a:p>
            <a:pPr marL="0" indent="0">
              <a:buNone/>
            </a:pPr>
            <a:endParaRPr lang="en-US" sz="2000" dirty="0"/>
          </a:p>
          <a:p>
            <a:r>
              <a:rPr lang="en-US" sz="2000" dirty="0"/>
              <a:t>Respect for diversity: Women's safety awareness promotes an understanding of gender equality and challenges harmful gender norms and stereotypes. It encourages teenagers to respect and value the diversity of gender identities and expressions, and promotes inclusivity and acceptance of all individuals, regardless of their gender.</a:t>
            </a:r>
          </a:p>
        </p:txBody>
      </p:sp>
    </p:spTree>
    <p:extLst>
      <p:ext uri="{BB962C8B-B14F-4D97-AF65-F5344CB8AC3E}">
        <p14:creationId xmlns:p14="http://schemas.microsoft.com/office/powerpoint/2010/main" val="336155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4A57-A979-4AD4-81C5-F820EB7109BC}"/>
              </a:ext>
            </a:extLst>
          </p:cNvPr>
          <p:cNvSpPr>
            <a:spLocks noGrp="1"/>
          </p:cNvSpPr>
          <p:nvPr>
            <p:ph type="title"/>
          </p:nvPr>
        </p:nvSpPr>
        <p:spPr>
          <a:xfrm>
            <a:off x="838200" y="365125"/>
            <a:ext cx="10515600" cy="963161"/>
          </a:xfrm>
        </p:spPr>
        <p:txBody>
          <a:bodyPr/>
          <a:lstStyle/>
          <a:p>
            <a:r>
              <a:rPr lang="en-US" dirty="0"/>
              <a:t>Importance of Women’s Safety</a:t>
            </a:r>
          </a:p>
        </p:txBody>
      </p:sp>
      <p:sp>
        <p:nvSpPr>
          <p:cNvPr id="3" name="Content Placeholder 2">
            <a:extLst>
              <a:ext uri="{FF2B5EF4-FFF2-40B4-BE49-F238E27FC236}">
                <a16:creationId xmlns:a16="http://schemas.microsoft.com/office/drawing/2014/main" id="{FEBAA66A-B5EE-4F45-B874-E07B69F6018A}"/>
              </a:ext>
            </a:extLst>
          </p:cNvPr>
          <p:cNvSpPr>
            <a:spLocks noGrp="1"/>
          </p:cNvSpPr>
          <p:nvPr>
            <p:ph idx="1"/>
          </p:nvPr>
        </p:nvSpPr>
        <p:spPr>
          <a:xfrm>
            <a:off x="838200" y="1530418"/>
            <a:ext cx="10394482" cy="4417996"/>
          </a:xfrm>
        </p:spPr>
        <p:txBody>
          <a:bodyPr>
            <a:noAutofit/>
          </a:bodyPr>
          <a:lstStyle/>
          <a:p>
            <a:r>
              <a:rPr lang="en-US" sz="2000" dirty="0"/>
              <a:t>Building safe communities: Women's safety awareness fosters a culture of safety and respect in communities, including schools, neighborhoods, and online spaces. It encourages teenagers to be active bystanders and intervene when they witness harassment or violence, and to promote safe and inclusive environments where everyone can thrive.</a:t>
            </a:r>
          </a:p>
          <a:p>
            <a:pPr marL="0" indent="0">
              <a:buNone/>
            </a:pPr>
            <a:endParaRPr lang="en-US" sz="2000" dirty="0"/>
          </a:p>
          <a:p>
            <a:r>
              <a:rPr lang="en-US" sz="2000" dirty="0"/>
              <a:t>Breaking the cycle of violence: Women's safety awareness helps teenagers recognize the impact of violence on individuals, families, and communities, and promotes non-violent ways of resolving conflicts. It encourages teenagers to break the cycle of violence by fostering healthy relationships and addressing harmful attitudes and behaviors towards women and girls.</a:t>
            </a:r>
          </a:p>
          <a:p>
            <a:pPr marL="0" indent="0">
              <a:buNone/>
            </a:pPr>
            <a:endParaRPr lang="en-US" sz="2000" dirty="0"/>
          </a:p>
          <a:p>
            <a:r>
              <a:rPr lang="en-US" sz="2000" dirty="0"/>
              <a:t>Promoting gender equality: Women's safety awareness highlights the importance of gender equality and challenges gender-based discrimination and bias. It encourages teenagers to be advocates for gender equality and to challenge harmful gender norms and stereotypes that perpetuate violence and discrimination against women.</a:t>
            </a:r>
          </a:p>
        </p:txBody>
      </p:sp>
    </p:spTree>
    <p:extLst>
      <p:ext uri="{BB962C8B-B14F-4D97-AF65-F5344CB8AC3E}">
        <p14:creationId xmlns:p14="http://schemas.microsoft.com/office/powerpoint/2010/main" val="248308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ADFA-5D77-47A2-861A-4F921E928F3A}"/>
              </a:ext>
            </a:extLst>
          </p:cNvPr>
          <p:cNvSpPr>
            <a:spLocks noGrp="1"/>
          </p:cNvSpPr>
          <p:nvPr>
            <p:ph type="title"/>
          </p:nvPr>
        </p:nvSpPr>
        <p:spPr/>
        <p:txBody>
          <a:bodyPr/>
          <a:lstStyle/>
          <a:p>
            <a:r>
              <a:rPr lang="en-US" dirty="0"/>
              <a:t>Data Collection and Labelling:</a:t>
            </a:r>
          </a:p>
        </p:txBody>
      </p:sp>
      <p:sp>
        <p:nvSpPr>
          <p:cNvPr id="3" name="Content Placeholder 2">
            <a:extLst>
              <a:ext uri="{FF2B5EF4-FFF2-40B4-BE49-F238E27FC236}">
                <a16:creationId xmlns:a16="http://schemas.microsoft.com/office/drawing/2014/main" id="{E1B22C5F-5263-4DDA-9846-B937D0B90F56}"/>
              </a:ext>
            </a:extLst>
          </p:cNvPr>
          <p:cNvSpPr>
            <a:spLocks noGrp="1"/>
          </p:cNvSpPr>
          <p:nvPr>
            <p:ph idx="1"/>
          </p:nvPr>
        </p:nvSpPr>
        <p:spPr>
          <a:xfrm>
            <a:off x="838200" y="2117558"/>
            <a:ext cx="10515600" cy="2252312"/>
          </a:xfrm>
        </p:spPr>
        <p:txBody>
          <a:bodyPr>
            <a:normAutofit/>
          </a:bodyPr>
          <a:lstStyle/>
          <a:p>
            <a:r>
              <a:rPr lang="en-US" sz="2000" dirty="0"/>
              <a:t>We collected data using the google teachable machine’s web camera; clicked real time photos and incorporated those to train the final model.</a:t>
            </a:r>
          </a:p>
          <a:p>
            <a:endParaRPr lang="en-US" sz="2000" dirty="0"/>
          </a:p>
          <a:p>
            <a:r>
              <a:rPr lang="en-US" sz="2000" dirty="0"/>
              <a:t>We labelled the classes on the basis of user’s actions and segregated them into 8 different categories. The amount of photos taken in each class varied from 50-147 depending of the action performed by the user.</a:t>
            </a:r>
          </a:p>
        </p:txBody>
      </p:sp>
    </p:spTree>
    <p:extLst>
      <p:ext uri="{BB962C8B-B14F-4D97-AF65-F5344CB8AC3E}">
        <p14:creationId xmlns:p14="http://schemas.microsoft.com/office/powerpoint/2010/main" val="372046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5C22-F043-40D7-9950-64601695AD0B}"/>
              </a:ext>
            </a:extLst>
          </p:cNvPr>
          <p:cNvSpPr>
            <a:spLocks noGrp="1"/>
          </p:cNvSpPr>
          <p:nvPr>
            <p:ph type="title"/>
          </p:nvPr>
        </p:nvSpPr>
        <p:spPr/>
        <p:txBody>
          <a:bodyPr/>
          <a:lstStyle/>
          <a:p>
            <a:r>
              <a:rPr lang="en-US" dirty="0"/>
              <a:t>Code Snippet:</a:t>
            </a:r>
          </a:p>
        </p:txBody>
      </p:sp>
      <p:pic>
        <p:nvPicPr>
          <p:cNvPr id="5" name="Content Placeholder 4">
            <a:extLst>
              <a:ext uri="{FF2B5EF4-FFF2-40B4-BE49-F238E27FC236}">
                <a16:creationId xmlns:a16="http://schemas.microsoft.com/office/drawing/2014/main" id="{24F1D988-4A7F-4087-89DD-CF182A8F7CC5}"/>
              </a:ext>
            </a:extLst>
          </p:cNvPr>
          <p:cNvPicPr>
            <a:picLocks noGrp="1" noChangeAspect="1"/>
          </p:cNvPicPr>
          <p:nvPr>
            <p:ph idx="1"/>
          </p:nvPr>
        </p:nvPicPr>
        <p:blipFill>
          <a:blip r:embed="rId2"/>
          <a:stretch>
            <a:fillRect/>
          </a:stretch>
        </p:blipFill>
        <p:spPr>
          <a:xfrm>
            <a:off x="1849819" y="1825625"/>
            <a:ext cx="8492361" cy="4351338"/>
          </a:xfrm>
          <a:prstGeom prst="rect">
            <a:avLst/>
          </a:prstGeom>
        </p:spPr>
      </p:pic>
    </p:spTree>
    <p:extLst>
      <p:ext uri="{BB962C8B-B14F-4D97-AF65-F5344CB8AC3E}">
        <p14:creationId xmlns:p14="http://schemas.microsoft.com/office/powerpoint/2010/main" val="33966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006C-15DB-4FA0-B657-6FCD3E0BB026}"/>
              </a:ext>
            </a:extLst>
          </p:cNvPr>
          <p:cNvSpPr>
            <a:spLocks noGrp="1"/>
          </p:cNvSpPr>
          <p:nvPr>
            <p:ph type="title"/>
          </p:nvPr>
        </p:nvSpPr>
        <p:spPr/>
        <p:txBody>
          <a:bodyPr/>
          <a:lstStyle/>
          <a:p>
            <a:r>
              <a:rPr lang="en-US" dirty="0"/>
              <a:t>Code Snippet:</a:t>
            </a:r>
          </a:p>
        </p:txBody>
      </p:sp>
      <p:pic>
        <p:nvPicPr>
          <p:cNvPr id="4" name="Content Placeholder 3">
            <a:extLst>
              <a:ext uri="{FF2B5EF4-FFF2-40B4-BE49-F238E27FC236}">
                <a16:creationId xmlns:a16="http://schemas.microsoft.com/office/drawing/2014/main" id="{76BE1613-36B1-43FE-B191-761BB2C7B5A0}"/>
              </a:ext>
            </a:extLst>
          </p:cNvPr>
          <p:cNvPicPr>
            <a:picLocks noGrp="1" noChangeAspect="1"/>
          </p:cNvPicPr>
          <p:nvPr>
            <p:ph idx="1"/>
          </p:nvPr>
        </p:nvPicPr>
        <p:blipFill>
          <a:blip r:embed="rId2"/>
          <a:stretch>
            <a:fillRect/>
          </a:stretch>
        </p:blipFill>
        <p:spPr>
          <a:xfrm>
            <a:off x="1688298" y="1825625"/>
            <a:ext cx="8815404" cy="4351338"/>
          </a:xfrm>
          <a:prstGeom prst="rect">
            <a:avLst/>
          </a:prstGeom>
        </p:spPr>
      </p:pic>
    </p:spTree>
    <p:extLst>
      <p:ext uri="{BB962C8B-B14F-4D97-AF65-F5344CB8AC3E}">
        <p14:creationId xmlns:p14="http://schemas.microsoft.com/office/powerpoint/2010/main" val="404455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AC7E-569F-4A08-8830-C1ECAB9CCA04}"/>
              </a:ext>
            </a:extLst>
          </p:cNvPr>
          <p:cNvSpPr>
            <a:spLocks noGrp="1"/>
          </p:cNvSpPr>
          <p:nvPr>
            <p:ph type="title"/>
          </p:nvPr>
        </p:nvSpPr>
        <p:spPr/>
        <p:txBody>
          <a:bodyPr/>
          <a:lstStyle/>
          <a:p>
            <a:r>
              <a:rPr lang="en-US" dirty="0"/>
              <a:t>Code Snippet:</a:t>
            </a:r>
          </a:p>
        </p:txBody>
      </p:sp>
      <p:pic>
        <p:nvPicPr>
          <p:cNvPr id="4" name="Content Placeholder 3">
            <a:extLst>
              <a:ext uri="{FF2B5EF4-FFF2-40B4-BE49-F238E27FC236}">
                <a16:creationId xmlns:a16="http://schemas.microsoft.com/office/drawing/2014/main" id="{71D27FA2-56B7-4F2D-8FAB-76DE3E3F6E45}"/>
              </a:ext>
            </a:extLst>
          </p:cNvPr>
          <p:cNvPicPr>
            <a:picLocks noGrp="1" noChangeAspect="1"/>
          </p:cNvPicPr>
          <p:nvPr>
            <p:ph idx="1"/>
          </p:nvPr>
        </p:nvPicPr>
        <p:blipFill>
          <a:blip r:embed="rId2"/>
          <a:stretch>
            <a:fillRect/>
          </a:stretch>
        </p:blipFill>
        <p:spPr>
          <a:xfrm>
            <a:off x="2498246" y="1825625"/>
            <a:ext cx="7195508" cy="4351338"/>
          </a:xfrm>
          <a:prstGeom prst="rect">
            <a:avLst/>
          </a:prstGeom>
        </p:spPr>
      </p:pic>
    </p:spTree>
    <p:extLst>
      <p:ext uri="{BB962C8B-B14F-4D97-AF65-F5344CB8AC3E}">
        <p14:creationId xmlns:p14="http://schemas.microsoft.com/office/powerpoint/2010/main" val="236809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F725-39E8-4DF2-8689-7BD9EF979388}"/>
              </a:ext>
            </a:extLst>
          </p:cNvPr>
          <p:cNvSpPr>
            <a:spLocks noGrp="1"/>
          </p:cNvSpPr>
          <p:nvPr>
            <p:ph type="title"/>
          </p:nvPr>
        </p:nvSpPr>
        <p:spPr/>
        <p:txBody>
          <a:bodyPr/>
          <a:lstStyle/>
          <a:p>
            <a:r>
              <a:rPr lang="en-US" dirty="0"/>
              <a:t>Accuracy Result of the machine learning model:</a:t>
            </a:r>
          </a:p>
        </p:txBody>
      </p:sp>
      <p:pic>
        <p:nvPicPr>
          <p:cNvPr id="5" name="Content Placeholder 4">
            <a:extLst>
              <a:ext uri="{FF2B5EF4-FFF2-40B4-BE49-F238E27FC236}">
                <a16:creationId xmlns:a16="http://schemas.microsoft.com/office/drawing/2014/main" id="{AA512283-92C7-4A39-81AD-41FD03538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789" y="2152536"/>
            <a:ext cx="4411745" cy="3558818"/>
          </a:xfrm>
        </p:spPr>
      </p:pic>
      <p:sp>
        <p:nvSpPr>
          <p:cNvPr id="6" name="TextBox 5">
            <a:extLst>
              <a:ext uri="{FF2B5EF4-FFF2-40B4-BE49-F238E27FC236}">
                <a16:creationId xmlns:a16="http://schemas.microsoft.com/office/drawing/2014/main" id="{561D6352-75EF-4294-8675-4BB171BED614}"/>
              </a:ext>
            </a:extLst>
          </p:cNvPr>
          <p:cNvSpPr txBox="1"/>
          <p:nvPr/>
        </p:nvSpPr>
        <p:spPr>
          <a:xfrm>
            <a:off x="2146434" y="3747279"/>
            <a:ext cx="2146433" cy="369332"/>
          </a:xfrm>
          <a:prstGeom prst="rect">
            <a:avLst/>
          </a:prstGeom>
          <a:noFill/>
        </p:spPr>
        <p:txBody>
          <a:bodyPr wrap="square" rtlCol="0">
            <a:spAutoFit/>
          </a:bodyPr>
          <a:lstStyle/>
          <a:p>
            <a:r>
              <a:rPr lang="en-US" dirty="0"/>
              <a:t>Accuracy = 1</a:t>
            </a:r>
          </a:p>
        </p:txBody>
      </p:sp>
    </p:spTree>
    <p:extLst>
      <p:ext uri="{BB962C8B-B14F-4D97-AF65-F5344CB8AC3E}">
        <p14:creationId xmlns:p14="http://schemas.microsoft.com/office/powerpoint/2010/main" val="302238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6ABB-C430-4C38-93F4-F0155CBAB94D}"/>
              </a:ext>
            </a:extLst>
          </p:cNvPr>
          <p:cNvSpPr>
            <a:spLocks noGrp="1"/>
          </p:cNvSpPr>
          <p:nvPr>
            <p:ph type="title"/>
          </p:nvPr>
        </p:nvSpPr>
        <p:spPr/>
        <p:txBody>
          <a:bodyPr/>
          <a:lstStyle/>
          <a:p>
            <a:r>
              <a:rPr lang="en-US" dirty="0"/>
              <a:t>Epochs Result of the machine learning model:</a:t>
            </a:r>
          </a:p>
        </p:txBody>
      </p:sp>
      <p:pic>
        <p:nvPicPr>
          <p:cNvPr id="5" name="Content Placeholder 4">
            <a:extLst>
              <a:ext uri="{FF2B5EF4-FFF2-40B4-BE49-F238E27FC236}">
                <a16:creationId xmlns:a16="http://schemas.microsoft.com/office/drawing/2014/main" id="{CF32B585-6E90-4872-9EDD-CA5C1D6FD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3804" y="1828006"/>
            <a:ext cx="5538114" cy="3978112"/>
          </a:xfrm>
        </p:spPr>
      </p:pic>
      <p:sp>
        <p:nvSpPr>
          <p:cNvPr id="6" name="TextBox 5">
            <a:extLst>
              <a:ext uri="{FF2B5EF4-FFF2-40B4-BE49-F238E27FC236}">
                <a16:creationId xmlns:a16="http://schemas.microsoft.com/office/drawing/2014/main" id="{82B64E7B-4390-43F3-87B8-DC31A5C6521A}"/>
              </a:ext>
            </a:extLst>
          </p:cNvPr>
          <p:cNvSpPr txBox="1"/>
          <p:nvPr/>
        </p:nvSpPr>
        <p:spPr>
          <a:xfrm>
            <a:off x="1854897" y="3233989"/>
            <a:ext cx="3761295" cy="830997"/>
          </a:xfrm>
          <a:prstGeom prst="rect">
            <a:avLst/>
          </a:prstGeom>
          <a:noFill/>
        </p:spPr>
        <p:txBody>
          <a:bodyPr wrap="square" rtlCol="0">
            <a:spAutoFit/>
          </a:bodyPr>
          <a:lstStyle/>
          <a:p>
            <a:r>
              <a:rPr lang="en-US" sz="2400" dirty="0"/>
              <a:t>Batch Size = 16</a:t>
            </a:r>
            <a:br>
              <a:rPr lang="en-US" sz="2400" dirty="0"/>
            </a:br>
            <a:r>
              <a:rPr lang="en-US" sz="2400" dirty="0"/>
              <a:t>Epochs = 50</a:t>
            </a:r>
          </a:p>
        </p:txBody>
      </p:sp>
    </p:spTree>
    <p:extLst>
      <p:ext uri="{BB962C8B-B14F-4D97-AF65-F5344CB8AC3E}">
        <p14:creationId xmlns:p14="http://schemas.microsoft.com/office/powerpoint/2010/main" val="149782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699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Women Safety Awareness for Teenagers</vt:lpstr>
      <vt:lpstr>Importance of Women’s Safety</vt:lpstr>
      <vt:lpstr>Importance of Women’s Safety</vt:lpstr>
      <vt:lpstr>Data Collection and Labelling:</vt:lpstr>
      <vt:lpstr>Code Snippet:</vt:lpstr>
      <vt:lpstr>Code Snippet:</vt:lpstr>
      <vt:lpstr>Code Snippet:</vt:lpstr>
      <vt:lpstr>Accuracy Result of the machine learning model:</vt:lpstr>
      <vt:lpstr>Epochs Result of the machine learning model:</vt:lpstr>
      <vt:lpstr>Challenges faced during the training 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Awareness for Teenagers</dc:title>
  <dc:creator>Maneesh Nalla</dc:creator>
  <cp:lastModifiedBy>Maneesh Nalla</cp:lastModifiedBy>
  <cp:revision>9</cp:revision>
  <dcterms:created xsi:type="dcterms:W3CDTF">2023-04-09T19:06:00Z</dcterms:created>
  <dcterms:modified xsi:type="dcterms:W3CDTF">2023-04-10T17:23:39Z</dcterms:modified>
</cp:coreProperties>
</file>