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d6b60f263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d6b60f263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d6b60f26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d6b60f26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6b60f26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6b60f26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d6b60f26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d6b60f263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15acec3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15acec3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6b60f26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6b60f26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d6b60f263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6b60f263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0aaadc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0aaadc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60aaadc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60aaadc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60aaadc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60aaadc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1570795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1570795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d6b60f263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d6b60f263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d6b60f263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d6b60f263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lab.research.google.com/drive/10gVMcjissJHA6f2WULwFFBzRfH-mif7x?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i.org/10.1016/B978-0-12-814761-0.00004-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using-cosine-similarity-to-build-a-movie-recommendation-system-ae7f20842599" TargetMode="External"/><Relationship Id="rId4" Type="http://schemas.openxmlformats.org/officeDocument/2006/relationships/hyperlink" Target="https://towardsdatascience.com/understanding-cosine-similarity-and-its-application-fd42f585296a" TargetMode="External"/><Relationship Id="rId5" Type="http://schemas.openxmlformats.org/officeDocument/2006/relationships/hyperlink" Target="https://www.analyticsvidhya.com/blog/2020/11/create-your-own-movie-movie-recommendation-syste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cikit-learn.org/stable/modules/classes.html#module-sklearn.feature_extraction.text" TargetMode="External"/><Relationship Id="rId4" Type="http://schemas.openxmlformats.org/officeDocument/2006/relationships/hyperlink" Target="https://docs.google.com/spreadsheets/d/12k3REarvmXSq8y9f_aQZAjxWh9-a3SWjAJfMeVzLdTg/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657252"/>
            <a:ext cx="8222100" cy="138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Movie Recommendation System Using Cosine Similarity</a:t>
            </a:r>
            <a:endParaRPr/>
          </a:p>
        </p:txBody>
      </p:sp>
      <p:sp>
        <p:nvSpPr>
          <p:cNvPr id="86" name="Google Shape;86;p13"/>
          <p:cNvSpPr txBox="1"/>
          <p:nvPr>
            <p:ph idx="1" type="subTitle"/>
          </p:nvPr>
        </p:nvSpPr>
        <p:spPr>
          <a:xfrm>
            <a:off x="6520425" y="3142775"/>
            <a:ext cx="2408700" cy="15675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b="1" lang="en" sz="1679">
                <a:latin typeface="Times New Roman"/>
                <a:ea typeface="Times New Roman"/>
                <a:cs typeface="Times New Roman"/>
                <a:sym typeface="Times New Roman"/>
              </a:rPr>
              <a:t>A project by: </a:t>
            </a:r>
            <a:endParaRPr b="1" sz="1679">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679">
                <a:latin typeface="Times New Roman"/>
                <a:ea typeface="Times New Roman"/>
                <a:cs typeface="Times New Roman"/>
                <a:sym typeface="Times New Roman"/>
              </a:rPr>
              <a:t>Neelay Jagani 1814024</a:t>
            </a:r>
            <a:endParaRPr sz="1679">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679">
                <a:latin typeface="Times New Roman"/>
                <a:ea typeface="Times New Roman"/>
                <a:cs typeface="Times New Roman"/>
                <a:sym typeface="Times New Roman"/>
              </a:rPr>
              <a:t>Jai Mehta 1814036</a:t>
            </a:r>
            <a:endParaRPr sz="1679">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679">
                <a:latin typeface="Times New Roman"/>
                <a:ea typeface="Times New Roman"/>
                <a:cs typeface="Times New Roman"/>
                <a:sym typeface="Times New Roman"/>
              </a:rPr>
              <a:t>Pankti Nanavati 1814045</a:t>
            </a:r>
            <a:endParaRPr sz="1679">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rPr lang="en" sz="1679">
                <a:latin typeface="Times New Roman"/>
                <a:ea typeface="Times New Roman"/>
                <a:cs typeface="Times New Roman"/>
                <a:sym typeface="Times New Roman"/>
              </a:rPr>
              <a:t>Jash Shah 1814054</a:t>
            </a:r>
            <a:endParaRPr sz="1679">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latin typeface="Times New Roman"/>
                <a:ea typeface="Times New Roman"/>
                <a:cs typeface="Times New Roman"/>
                <a:sym typeface="Times New Roman"/>
                <a:hlinkClick r:id="rId3"/>
              </a:rPr>
              <a:t>Link to the notebook</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The implementation of Movie Recommendation System is able to generate five similar movies, these similarities we are checking with respect to genre, cast, keyword and director. Mathematically, if we are checking for similarities, two things are said to be similar if the angle between them is zilch, and are said completely independent with no similarity when the angle is approaching 90 degrees. </a:t>
            </a:r>
            <a:endParaRPr>
              <a:solidFill>
                <a:srgbClr val="292929"/>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Traversing through the entire dataset and finding similarity, we are generating all movies with highest similarity or the lowest angle between entities. The top five movies with highest similarity are displayed to the user as a recommendation.</a:t>
            </a:r>
            <a:endParaRPr>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4"/>
          <p:cNvSpPr txBox="1"/>
          <p:nvPr>
            <p:ph idx="1" type="body"/>
          </p:nvPr>
        </p:nvSpPr>
        <p:spPr>
          <a:xfrm>
            <a:off x="311700" y="902250"/>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[1] </a:t>
            </a:r>
            <a:r>
              <a:rPr lang="en" sz="1400">
                <a:latin typeface="Times New Roman"/>
                <a:ea typeface="Times New Roman"/>
                <a:cs typeface="Times New Roman"/>
                <a:sym typeface="Times New Roman"/>
              </a:rPr>
              <a:t>Singh, Ramni &amp; Maurya, Sargam &amp; Tripathi, Tanisha &amp; Narula, Tushar &amp; Srivastav, Gaurav. (2020). Movie Recommendation System using Cosine Similarity and KNN. 2249-8958. 10.35940/ijeat.E9666.069520.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[2] I. </a:t>
            </a:r>
            <a:r>
              <a:rPr lang="en" sz="1400">
                <a:latin typeface="Times New Roman"/>
                <a:ea typeface="Times New Roman"/>
                <a:cs typeface="Times New Roman"/>
                <a:sym typeface="Times New Roman"/>
              </a:rPr>
              <a:t>Survyana Wahyudi</a:t>
            </a:r>
            <a:r>
              <a:rPr lang="en" sz="1400">
                <a:latin typeface="Times New Roman"/>
                <a:ea typeface="Times New Roman"/>
                <a:cs typeface="Times New Roman"/>
                <a:sym typeface="Times New Roman"/>
              </a:rPr>
              <a:t>, A. Affandi and M. Hariadi, "Recommender engine using cosine similarity based on alternating least square-weight regularization," 2017 15th International Conference on Quality in Research (QiR) : International Symposium on Electrical and Computer Engineering, 2017, pp. 256-261, doi: 10.1109/QIR.2017.8168492.</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[3] Vijay Kotu, Bala Deshpande,Chapter 4 - Classification,Editor(s): Vijay Kotu, Bala Deshpande,Data Science (Second Edition),Morgan Kaufmann,2019,Pages 65-163,ISBN 9780128147610, </a:t>
            </a:r>
            <a:r>
              <a:rPr lang="en" sz="1400" u="sng">
                <a:solidFill>
                  <a:schemeClr val="hlink"/>
                </a:solidFill>
                <a:latin typeface="Times New Roman"/>
                <a:ea typeface="Times New Roman"/>
                <a:cs typeface="Times New Roman"/>
                <a:sym typeface="Times New Roman"/>
                <a:hlinkClick r:id="rId3"/>
              </a:rPr>
              <a:t>https://doi.org/10.1016/B978-0-12-814761-0.00004-6</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[4] Rahutomo, Faisal &amp; Kitasuka, Teruaki &amp; Aritsugi, Masayoshi. (2012). Semantic Cosine Similarity. </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108675" y="289775"/>
            <a:ext cx="8723700" cy="42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[5] Gunawan, Dani &amp; Sembiring, C &amp; Budiman, Mohammad. (2018). The Implementation of Cosine Similarity to Calculate Text Relevance between Two Documents. Journal of Physics: Conference Series. 978. 012120. 10.1088/1742-6596/978/1/012120.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[6] A. R. Lahitani, A. E. Permanasari and N. A. Setiawan, "Cosine similarity to determine similarity measure: Study case in online essay assessment," 2016 4th International Conference on Cyber and IT Service Management, 2016, pp. 1-6, doi: 10.1109/CITSM.2016.7577578.</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[7] </a:t>
            </a:r>
            <a:r>
              <a:rPr lang="en" sz="1400" u="sng">
                <a:solidFill>
                  <a:schemeClr val="hlink"/>
                </a:solidFill>
                <a:latin typeface="Times New Roman"/>
                <a:ea typeface="Times New Roman"/>
                <a:cs typeface="Times New Roman"/>
                <a:sym typeface="Times New Roman"/>
                <a:hlinkClick r:id="rId3"/>
              </a:rPr>
              <a:t>https://towardsdatascience.com/using-cosine-similarity-to-build-a-movie-recommendation-system-ae7f20842599</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[8] </a:t>
            </a:r>
            <a:r>
              <a:rPr lang="en" sz="1400" u="sng">
                <a:solidFill>
                  <a:schemeClr val="hlink"/>
                </a:solidFill>
                <a:latin typeface="Times New Roman"/>
                <a:ea typeface="Times New Roman"/>
                <a:cs typeface="Times New Roman"/>
                <a:sym typeface="Times New Roman"/>
                <a:hlinkClick r:id="rId4"/>
              </a:rPr>
              <a:t>https://towardsdatascience.com/understanding-cosine-similarity-and-its-application-fd42f585296a</a:t>
            </a:r>
            <a:endParaRPr sz="1400">
              <a:latin typeface="Times New Roman"/>
              <a:ea typeface="Times New Roman"/>
              <a:cs typeface="Times New Roman"/>
              <a:sym typeface="Times New Roman"/>
            </a:endParaRPr>
          </a:p>
          <a:p>
            <a:pPr indent="0" lvl="0" marL="0" rtl="0" algn="l">
              <a:spcBef>
                <a:spcPts val="1200"/>
              </a:spcBef>
              <a:spcAft>
                <a:spcPts val="1200"/>
              </a:spcAft>
              <a:buNone/>
            </a:pPr>
            <a:r>
              <a:rPr lang="en" sz="1400">
                <a:latin typeface="Times New Roman"/>
                <a:ea typeface="Times New Roman"/>
                <a:cs typeface="Times New Roman"/>
                <a:sym typeface="Times New Roman"/>
              </a:rPr>
              <a:t>[9] </a:t>
            </a:r>
            <a:r>
              <a:rPr lang="en" sz="1400" u="sng">
                <a:solidFill>
                  <a:schemeClr val="accent5"/>
                </a:solidFill>
                <a:latin typeface="Times New Roman"/>
                <a:ea typeface="Times New Roman"/>
                <a:cs typeface="Times New Roman"/>
                <a:sym typeface="Times New Roman"/>
                <a:hlinkClick r:id="rId5">
                  <a:extLst>
                    <a:ext uri="{A12FA001-AC4F-418D-AE19-62706E023703}">
                      <ahyp:hlinkClr val="tx"/>
                    </a:ext>
                  </a:extLst>
                </a:hlinkClick>
              </a:rPr>
              <a:t>https://www.analyticsvidhya.com/blog/2020/11/create-your-own-movie-movie-recommendation-system/</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762650" y="1988225"/>
            <a:ext cx="5618700" cy="142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today’s world Recommendation systems have gained immense popularity allowing people to make right choices without having in-depth knowledge about the things that people are dealing with.</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have been using applications like Amazon, Netflix, Hotstar etc… which give us recommendations.</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Recommendation Systems are built using algorithms that go through various preferences of an individual and create a personalised list based on a number of factors like profile, browsing history, product ratings etc…</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have built a movie recommendation system that uses cosine similarity as a metric to find the similarity between the movies a user searches for and recommends movies to the user based on the keywords, cast, genre and directors of the entered movie.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SIMILARITY MEASURES</a:t>
            </a:r>
            <a:endParaRPr/>
          </a:p>
        </p:txBody>
      </p:sp>
      <p:sp>
        <p:nvSpPr>
          <p:cNvPr id="98" name="Google Shape;98;p15"/>
          <p:cNvSpPr txBox="1"/>
          <p:nvPr>
            <p:ph idx="1" type="body"/>
          </p:nvPr>
        </p:nvSpPr>
        <p:spPr>
          <a:xfrm>
            <a:off x="311700" y="112942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Movie Recommendation System</a:t>
            </a:r>
            <a:endParaRPr>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latin typeface="Times New Roman"/>
              <a:ea typeface="Times New Roman"/>
              <a:cs typeface="Times New Roman"/>
              <a:sym typeface="Times New Roman"/>
            </a:endParaRPr>
          </a:p>
        </p:txBody>
      </p:sp>
      <p:pic>
        <p:nvPicPr>
          <p:cNvPr id="99" name="Google Shape;99;p15"/>
          <p:cNvPicPr preferRelativeResize="0"/>
          <p:nvPr/>
        </p:nvPicPr>
        <p:blipFill>
          <a:blip r:embed="rId3">
            <a:alphaModFix/>
          </a:blip>
          <a:stretch>
            <a:fillRect/>
          </a:stretch>
        </p:blipFill>
        <p:spPr>
          <a:xfrm>
            <a:off x="431950" y="1687699"/>
            <a:ext cx="2971900" cy="81242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rotWithShape="1">
          <a:blip r:embed="rId4">
            <a:alphaModFix/>
          </a:blip>
          <a:srcRect b="0" l="0" r="12211" t="0"/>
          <a:stretch/>
        </p:blipFill>
        <p:spPr>
          <a:xfrm>
            <a:off x="3650663" y="1745438"/>
            <a:ext cx="1842675" cy="656525"/>
          </a:xfrm>
          <a:prstGeom prst="rect">
            <a:avLst/>
          </a:prstGeom>
          <a:noFill/>
          <a:ln>
            <a:noFill/>
          </a:ln>
          <a:effectLst>
            <a:outerShdw blurRad="57150" rotWithShape="0" algn="bl" dir="5400000" dist="19050">
              <a:srgbClr val="000000">
                <a:alpha val="50000"/>
              </a:srgbClr>
            </a:outerShdw>
          </a:effectLst>
        </p:spPr>
      </p:pic>
      <p:pic>
        <p:nvPicPr>
          <p:cNvPr id="101" name="Google Shape;101;p15"/>
          <p:cNvPicPr preferRelativeResize="0"/>
          <p:nvPr/>
        </p:nvPicPr>
        <p:blipFill>
          <a:blip r:embed="rId5">
            <a:alphaModFix/>
          </a:blip>
          <a:stretch>
            <a:fillRect/>
          </a:stretch>
        </p:blipFill>
        <p:spPr>
          <a:xfrm>
            <a:off x="5688150" y="1581898"/>
            <a:ext cx="3144150" cy="983602"/>
          </a:xfrm>
          <a:prstGeom prst="rect">
            <a:avLst/>
          </a:prstGeom>
          <a:noFill/>
          <a:ln>
            <a:noFill/>
          </a:ln>
          <a:effectLst>
            <a:outerShdw blurRad="57150" rotWithShape="0" algn="bl" dir="5400000" dist="19050">
              <a:srgbClr val="000000">
                <a:alpha val="50000"/>
              </a:srgbClr>
            </a:outerShdw>
          </a:effectLst>
        </p:spPr>
      </p:pic>
      <p:pic>
        <p:nvPicPr>
          <p:cNvPr id="102" name="Google Shape;102;p15"/>
          <p:cNvPicPr preferRelativeResize="0"/>
          <p:nvPr/>
        </p:nvPicPr>
        <p:blipFill>
          <a:blip r:embed="rId6">
            <a:alphaModFix/>
          </a:blip>
          <a:stretch>
            <a:fillRect/>
          </a:stretch>
        </p:blipFill>
        <p:spPr>
          <a:xfrm>
            <a:off x="431950" y="2789575"/>
            <a:ext cx="3874225" cy="1589825"/>
          </a:xfrm>
          <a:prstGeom prst="rect">
            <a:avLst/>
          </a:prstGeom>
          <a:noFill/>
          <a:ln>
            <a:noFill/>
          </a:ln>
          <a:effectLst>
            <a:outerShdw blurRad="57150" rotWithShape="0" algn="bl" dir="5400000" dist="19050">
              <a:srgbClr val="000000">
                <a:alpha val="50000"/>
              </a:srgbClr>
            </a:outerShdw>
          </a:effectLst>
        </p:spPr>
      </p:pic>
      <p:sp>
        <p:nvSpPr>
          <p:cNvPr id="103" name="Google Shape;103;p15"/>
          <p:cNvSpPr txBox="1"/>
          <p:nvPr/>
        </p:nvSpPr>
        <p:spPr>
          <a:xfrm>
            <a:off x="4695225" y="2571750"/>
            <a:ext cx="3874200" cy="205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latin typeface="Times New Roman"/>
                <a:ea typeface="Times New Roman"/>
                <a:cs typeface="Times New Roman"/>
                <a:sym typeface="Times New Roman"/>
              </a:rPr>
              <a:t>We get the similarity measure as 0.989 which is very close to 1. This implies that the two movie reviewers i.e Bernard and Clarissa have almost similar movie preferences.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311700" y="391800"/>
            <a:ext cx="8520600" cy="41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Document Similarity</a:t>
            </a:r>
            <a:endParaRPr/>
          </a:p>
          <a:p>
            <a:pPr indent="0" lvl="0" marL="0" rtl="0" algn="just">
              <a:spcBef>
                <a:spcPts val="1200"/>
              </a:spcBef>
              <a:spcAft>
                <a:spcPts val="0"/>
              </a:spcAft>
              <a:buNone/>
            </a:pPr>
            <a:r>
              <a:rPr lang="en">
                <a:solidFill>
                  <a:srgbClr val="000000"/>
                </a:solidFill>
                <a:latin typeface="Times New Roman"/>
                <a:ea typeface="Times New Roman"/>
                <a:cs typeface="Times New Roman"/>
                <a:sym typeface="Times New Roman"/>
              </a:rPr>
              <a:t>Documents can be checked for similarity by converting the words/sentences/phrases in each document into vectors. Then, these vectors are substituted in the cosine similarity formula to get the cosine similarity value.</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EXAMPLE:</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Document 1- Deep Learning can be hard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Document 2- Deep Learning can be simple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Step 1:</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09" name="Google Shape;109;p16"/>
          <p:cNvPicPr preferRelativeResize="0"/>
          <p:nvPr/>
        </p:nvPicPr>
        <p:blipFill>
          <a:blip r:embed="rId3">
            <a:alphaModFix/>
          </a:blip>
          <a:stretch>
            <a:fillRect/>
          </a:stretch>
        </p:blipFill>
        <p:spPr>
          <a:xfrm>
            <a:off x="4502025" y="2044225"/>
            <a:ext cx="4439676" cy="2386025"/>
          </a:xfrm>
          <a:prstGeom prst="rect">
            <a:avLst/>
          </a:prstGeom>
          <a:noFill/>
          <a:ln>
            <a:noFill/>
          </a:ln>
        </p:spPr>
      </p:pic>
      <p:sp>
        <p:nvSpPr>
          <p:cNvPr id="110" name="Google Shape;110;p16"/>
          <p:cNvSpPr txBox="1"/>
          <p:nvPr/>
        </p:nvSpPr>
        <p:spPr>
          <a:xfrm>
            <a:off x="311700" y="3838925"/>
            <a:ext cx="4108500" cy="78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latin typeface="Times New Roman"/>
                <a:ea typeface="Times New Roman"/>
                <a:cs typeface="Times New Roman"/>
                <a:sym typeface="Times New Roman"/>
              </a:rPr>
              <a:t> A = [1, 1, 1, 1, 1, 0]; </a:t>
            </a:r>
            <a:r>
              <a:rPr lang="en" sz="1800">
                <a:latin typeface="Times New Roman"/>
                <a:ea typeface="Times New Roman"/>
                <a:cs typeface="Times New Roman"/>
                <a:sym typeface="Times New Roman"/>
              </a:rPr>
              <a:t>B = [1, 1, 1, 1, 0, 1]</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body"/>
          </p:nvPr>
        </p:nvSpPr>
        <p:spPr>
          <a:xfrm>
            <a:off x="542500" y="820050"/>
            <a:ext cx="7671600" cy="389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Step 2: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Finding the cosine similarity</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cosine similarity (CS) = (A . B) / (||A|| ||B||)</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dot product between A and B: 1.1 + 1.1 + 1.1 + 1.1 + 1.0 + 0.1 = 4</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magnitude of the vector A: √1.0² + 1.0² + 1.0² + 1.0² + 1.0² + 0.0² = 2.2360</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magnitude of the vector B: √1.0² + 1.0² + 1.0² + 1.0² + 0.0²+ 1.0² = 2.2360</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cosine similarity: (4) / (2.2360679775*2.2360679775) = 0.80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Therefore, there is 80% similarity between the sentences in both document</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16" name="Google Shape;116;p17"/>
          <p:cNvSpPr txBox="1"/>
          <p:nvPr/>
        </p:nvSpPr>
        <p:spPr>
          <a:xfrm>
            <a:off x="542500" y="271250"/>
            <a:ext cx="3355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Contd..</a:t>
            </a:r>
            <a:endParaRPr sz="2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311700" y="462100"/>
            <a:ext cx="8520600" cy="4028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3. Pose Matching</a:t>
            </a:r>
            <a:endParaRPr/>
          </a:p>
          <a:p>
            <a:pPr indent="-342900" lvl="0" marL="457200" rtl="0" algn="just">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Pose Matching key points of joint locations in one image is compared to key points from another image. </a:t>
            </a:r>
            <a:endParaRPr>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rPr lang="en">
                <a:solidFill>
                  <a:srgbClr val="000000"/>
                </a:solidFill>
                <a:latin typeface="Times New Roman"/>
                <a:ea typeface="Times New Roman"/>
                <a:cs typeface="Times New Roman"/>
                <a:sym typeface="Times New Roman"/>
              </a:rPr>
              <a:t>Thus, </a:t>
            </a:r>
            <a:r>
              <a:rPr lang="en">
                <a:solidFill>
                  <a:srgbClr val="000000"/>
                </a:solidFill>
                <a:latin typeface="Times New Roman"/>
                <a:ea typeface="Times New Roman"/>
                <a:cs typeface="Times New Roman"/>
                <a:sym typeface="Times New Roman"/>
              </a:rPr>
              <a:t>pose matching is done by comparison of key points.</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Deriving the position or orientation of the body parts and joints from an image or series of images is known as pose estimation.</a:t>
            </a:r>
            <a:endParaRPr u="sng">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u="sng">
                <a:solidFill>
                  <a:srgbClr val="000000"/>
                </a:solidFill>
                <a:latin typeface="Times New Roman"/>
                <a:ea typeface="Times New Roman"/>
                <a:cs typeface="Times New Roman"/>
                <a:sym typeface="Times New Roman"/>
              </a:rPr>
              <a:t>EXAMPLE:</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To measure the similarity between two poses in Image A and Image B. Steps for the process are mentioned below:</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a:solidFill>
                  <a:srgbClr val="000000"/>
                </a:solidFill>
                <a:latin typeface="Times New Roman"/>
                <a:ea typeface="Times New Roman"/>
                <a:cs typeface="Times New Roman"/>
                <a:sym typeface="Times New Roman"/>
              </a:rPr>
              <a:t>Step 1: Initially, identify the pose information and derive the location key points(joints) in Image A</a:t>
            </a:r>
            <a:endParaRPr>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a:solidFill>
                  <a:srgbClr val="000000"/>
                </a:solidFill>
                <a:latin typeface="Times New Roman"/>
                <a:ea typeface="Times New Roman"/>
                <a:cs typeface="Times New Roman"/>
                <a:sym typeface="Times New Roman"/>
              </a:rPr>
              <a:t>Step 2: Identify the x,y location of all the respective joints required for comparison.    Deep Learning solution to pose estimation usually   provides information on the location of the joints within a particular pose, along with an estimation confidence score.</a:t>
            </a:r>
            <a:endParaRPr>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a:solidFill>
                  <a:srgbClr val="000000"/>
                </a:solidFill>
                <a:latin typeface="Times New Roman"/>
                <a:ea typeface="Times New Roman"/>
                <a:cs typeface="Times New Roman"/>
                <a:sym typeface="Times New Roman"/>
              </a:rPr>
              <a:t>Step 3: Repeat above two steps for Image B</a:t>
            </a:r>
            <a:endParaRPr>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a:solidFill>
                  <a:srgbClr val="000000"/>
                </a:solidFill>
                <a:latin typeface="Times New Roman"/>
                <a:ea typeface="Times New Roman"/>
                <a:cs typeface="Times New Roman"/>
                <a:sym typeface="Times New Roman"/>
              </a:rPr>
              <a:t>Step 4: Form a vector containing all x,y positions of Image A</a:t>
            </a:r>
            <a:endParaRPr>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a:solidFill>
                  <a:srgbClr val="000000"/>
                </a:solidFill>
                <a:latin typeface="Times New Roman"/>
                <a:ea typeface="Times New Roman"/>
                <a:cs typeface="Times New Roman"/>
                <a:sym typeface="Times New Roman"/>
              </a:rPr>
              <a:t>Step 5: Form a vector containing all x,y positions of Image B</a:t>
            </a:r>
            <a:endParaRPr>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a:solidFill>
                  <a:srgbClr val="000000"/>
                </a:solidFill>
                <a:latin typeface="Times New Roman"/>
                <a:ea typeface="Times New Roman"/>
                <a:cs typeface="Times New Roman"/>
                <a:sym typeface="Times New Roman"/>
              </a:rPr>
              <a:t>Step 6: Both vectors should have the same order of x,y positions of each joint </a:t>
            </a:r>
            <a:endParaRPr>
              <a:solidFill>
                <a:srgbClr val="000000"/>
              </a:solidFill>
              <a:latin typeface="Times New Roman"/>
              <a:ea typeface="Times New Roman"/>
              <a:cs typeface="Times New Roman"/>
              <a:sym typeface="Times New Roman"/>
            </a:endParaRPr>
          </a:p>
          <a:p>
            <a:pPr indent="0" lvl="0" marL="0" rtl="0" algn="just">
              <a:spcBef>
                <a:spcPts val="1000"/>
              </a:spcBef>
              <a:spcAft>
                <a:spcPts val="0"/>
              </a:spcAft>
              <a:buNone/>
            </a:pPr>
            <a:r>
              <a:rPr lang="en">
                <a:solidFill>
                  <a:srgbClr val="000000"/>
                </a:solidFill>
                <a:latin typeface="Times New Roman"/>
                <a:ea typeface="Times New Roman"/>
                <a:cs typeface="Times New Roman"/>
                <a:sym typeface="Times New Roman"/>
              </a:rPr>
              <a:t>Step 7: Perform cosine similarity using both vectors to obtain a number between 0 and 1</a:t>
            </a:r>
            <a:endParaRPr/>
          </a:p>
        </p:txBody>
      </p:sp>
      <p:pic>
        <p:nvPicPr>
          <p:cNvPr id="128" name="Google Shape;128;p19"/>
          <p:cNvPicPr preferRelativeResize="0"/>
          <p:nvPr/>
        </p:nvPicPr>
        <p:blipFill>
          <a:blip r:embed="rId3">
            <a:alphaModFix/>
          </a:blip>
          <a:stretch>
            <a:fillRect/>
          </a:stretch>
        </p:blipFill>
        <p:spPr>
          <a:xfrm>
            <a:off x="6538451" y="39926"/>
            <a:ext cx="2293848" cy="118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196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134" name="Google Shape;134;p20"/>
          <p:cNvPicPr preferRelativeResize="0"/>
          <p:nvPr/>
        </p:nvPicPr>
        <p:blipFill>
          <a:blip r:embed="rId3">
            <a:alphaModFix/>
          </a:blip>
          <a:stretch>
            <a:fillRect/>
          </a:stretch>
        </p:blipFill>
        <p:spPr>
          <a:xfrm>
            <a:off x="0" y="746200"/>
            <a:ext cx="9144000" cy="3290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LIBRARIES</a:t>
            </a:r>
            <a:endParaRPr/>
          </a:p>
        </p:txBody>
      </p:sp>
      <p:sp>
        <p:nvSpPr>
          <p:cNvPr id="140" name="Google Shape;140;p21"/>
          <p:cNvSpPr txBox="1"/>
          <p:nvPr>
            <p:ph idx="1" type="body"/>
          </p:nvPr>
        </p:nvSpPr>
        <p:spPr>
          <a:xfrm>
            <a:off x="311700" y="1229875"/>
            <a:ext cx="8520600" cy="346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latin typeface="Times New Roman"/>
                <a:ea typeface="Times New Roman"/>
                <a:cs typeface="Times New Roman"/>
                <a:sym typeface="Times New Roman"/>
              </a:rPr>
              <a:t>Libraries </a:t>
            </a:r>
            <a:endParaRPr sz="7200">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ct val="100000"/>
              <a:buFont typeface="Times New Roman"/>
              <a:buAutoNum type="arabicPeriod"/>
            </a:pPr>
            <a:r>
              <a:rPr lang="en" sz="7200">
                <a:solidFill>
                  <a:srgbClr val="000000"/>
                </a:solidFill>
                <a:latin typeface="Times New Roman"/>
                <a:ea typeface="Times New Roman"/>
                <a:cs typeface="Times New Roman"/>
                <a:sym typeface="Times New Roman"/>
              </a:rPr>
              <a:t>scikit-learn 0.24.2</a:t>
            </a:r>
            <a:endParaRPr sz="7200">
              <a:solidFill>
                <a:srgbClr val="000000"/>
              </a:solidFill>
              <a:latin typeface="Times New Roman"/>
              <a:ea typeface="Times New Roman"/>
              <a:cs typeface="Times New Roman"/>
              <a:sym typeface="Times New Roman"/>
            </a:endParaRPr>
          </a:p>
          <a:p>
            <a:pPr indent="-342900" lvl="0" marL="457200" rtl="0" algn="l">
              <a:lnSpc>
                <a:spcPct val="120000"/>
              </a:lnSpc>
              <a:spcBef>
                <a:spcPts val="0"/>
              </a:spcBef>
              <a:spcAft>
                <a:spcPts val="0"/>
              </a:spcAft>
              <a:buClr>
                <a:srgbClr val="000000"/>
              </a:buClr>
              <a:buSzPct val="100000"/>
              <a:buFont typeface="Times New Roman"/>
              <a:buAutoNum type="arabicPeriod"/>
            </a:pPr>
            <a:r>
              <a:rPr lang="en" sz="7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sklearn.feature_extraction.text</a:t>
            </a:r>
            <a:r>
              <a:rPr lang="en" sz="7200">
                <a:solidFill>
                  <a:srgbClr val="000000"/>
                </a:solidFill>
                <a:latin typeface="Times New Roman"/>
                <a:ea typeface="Times New Roman"/>
                <a:cs typeface="Times New Roman"/>
                <a:sym typeface="Times New Roman"/>
              </a:rPr>
              <a:t>.CountVectorizer</a:t>
            </a:r>
            <a:endParaRPr sz="72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AutoNum type="arabicPeriod"/>
            </a:pPr>
            <a:r>
              <a:rPr lang="en" sz="7200">
                <a:solidFill>
                  <a:srgbClr val="000000"/>
                </a:solidFill>
                <a:latin typeface="Times New Roman"/>
                <a:ea typeface="Times New Roman"/>
                <a:cs typeface="Times New Roman"/>
                <a:sym typeface="Times New Roman"/>
              </a:rPr>
              <a:t>sklearn.metrics.pairwise.cosine_similarity</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7200">
                <a:solidFill>
                  <a:srgbClr val="000000"/>
                </a:solidFill>
                <a:latin typeface="Times New Roman"/>
                <a:ea typeface="Times New Roman"/>
                <a:cs typeface="Times New Roman"/>
                <a:sym typeface="Times New Roman"/>
              </a:rPr>
              <a:t>Tools</a:t>
            </a:r>
            <a:endParaRPr sz="7200">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ct val="100000"/>
              <a:buFont typeface="Times New Roman"/>
              <a:buAutoNum type="arabicPeriod"/>
            </a:pPr>
            <a:r>
              <a:rPr lang="en" sz="7200">
                <a:solidFill>
                  <a:srgbClr val="000000"/>
                </a:solidFill>
                <a:latin typeface="Times New Roman"/>
                <a:ea typeface="Times New Roman"/>
                <a:cs typeface="Times New Roman"/>
                <a:sym typeface="Times New Roman"/>
              </a:rPr>
              <a:t>Google Colaboratory</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7200">
                <a:solidFill>
                  <a:srgbClr val="000000"/>
                </a:solidFill>
                <a:latin typeface="Times New Roman"/>
                <a:ea typeface="Times New Roman"/>
                <a:cs typeface="Times New Roman"/>
                <a:sym typeface="Times New Roman"/>
              </a:rPr>
              <a:t>Dataset </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7200" u="sng">
                <a:solidFill>
                  <a:schemeClr val="hlink"/>
                </a:solidFill>
                <a:latin typeface="Times New Roman"/>
                <a:ea typeface="Times New Roman"/>
                <a:cs typeface="Times New Roman"/>
                <a:sym typeface="Times New Roman"/>
                <a:hlinkClick r:id="rId4"/>
              </a:rPr>
              <a:t>Link to Dataset</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5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