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c4fff07e73f15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c4fff07e73f15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092582c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092582c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22dc8c1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22dc8c1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d1c06fd98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d1c06fd9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092582c06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092582c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98d5bb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98d5bb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0a01e0858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0a01e08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92582c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92582c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092582c06_1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092582c0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d1c06fd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d1c06fd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098d5bb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098d5b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etbootstrap.com/docs/4.1/getting-started/introduction/" TargetMode="External"/><Relationship Id="rId4" Type="http://schemas.openxmlformats.org/officeDocument/2006/relationships/hyperlink" Target="https://stackoverflow.com/questions/18339961/md5-hashes-from-string-dont-match-up" TargetMode="External"/><Relationship Id="rId11" Type="http://schemas.openxmlformats.org/officeDocument/2006/relationships/hyperlink" Target="https://dev.mysql.com/doc/refman/8.0/en/order-by-optimization.html" TargetMode="External"/><Relationship Id="rId10" Type="http://schemas.openxmlformats.org/officeDocument/2006/relationships/hyperlink" Target="https://dev.mysql.com/doc/refman/8.0/en/order-by-optimization.html" TargetMode="External"/><Relationship Id="rId12" Type="http://schemas.openxmlformats.org/officeDocument/2006/relationships/hyperlink" Target="https://www.geeksforgeeks.org/add-google-charts-webpage/" TargetMode="External"/><Relationship Id="rId9" Type="http://schemas.openxmlformats.org/officeDocument/2006/relationships/hyperlink" Target="https://stackoverflow.com/questions/19735250/running-a-python-script-from-php" TargetMode="External"/><Relationship Id="rId5" Type="http://schemas.openxmlformats.org/officeDocument/2006/relationships/hyperlink" Target="https://stackoverflow.com/questions/19735250/running-a-python-script-from-php" TargetMode="External"/><Relationship Id="rId6" Type="http://schemas.openxmlformats.org/officeDocument/2006/relationships/hyperlink" Target="https://developers.google.com/chart" TargetMode="External"/><Relationship Id="rId7" Type="http://schemas.openxmlformats.org/officeDocument/2006/relationships/hyperlink" Target="https://stackoverflow.com/questions/16102809/how-to-upload-large-files-above-500mb-in-php" TargetMode="External"/><Relationship Id="rId8" Type="http://schemas.openxmlformats.org/officeDocument/2006/relationships/hyperlink" Target="https://stackoverflow.com/questions/19735250/running-a-python-script-from-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PATHSHALA</a:t>
            </a:r>
            <a:endParaRPr/>
          </a:p>
        </p:txBody>
      </p:sp>
      <p:sp>
        <p:nvSpPr>
          <p:cNvPr id="86" name="Google Shape;86;p13"/>
          <p:cNvSpPr txBox="1"/>
          <p:nvPr>
            <p:ph idx="1" type="subTitle"/>
          </p:nvPr>
        </p:nvSpPr>
        <p:spPr>
          <a:xfrm>
            <a:off x="598088" y="249858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LEARNING MANAGEMENT SYSTEM</a:t>
            </a:r>
            <a:endParaRPr/>
          </a:p>
        </p:txBody>
      </p:sp>
      <p:sp>
        <p:nvSpPr>
          <p:cNvPr id="87" name="Google Shape;87;p13"/>
          <p:cNvSpPr txBox="1"/>
          <p:nvPr/>
        </p:nvSpPr>
        <p:spPr>
          <a:xfrm>
            <a:off x="6104575" y="3148825"/>
            <a:ext cx="2866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GUIDE:-</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Prof. Manjitsing Valvi</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GROUP MEMBERS:-</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Neelay Jagani - 1814024</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Kunj Gala -1814021</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Jai Mehta - 1814036</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Pankti Nanavati - 1814045</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 of the Project</a:t>
            </a:r>
            <a:endParaRPr/>
          </a:p>
        </p:txBody>
      </p:sp>
      <p:sp>
        <p:nvSpPr>
          <p:cNvPr id="188" name="Google Shape;188;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550">
                <a:latin typeface="Times New Roman"/>
                <a:ea typeface="Times New Roman"/>
                <a:cs typeface="Times New Roman"/>
                <a:sym typeface="Times New Roman"/>
              </a:rPr>
              <a:t>There are a certain points that we have not been able to include in the scope of the project and would like to present them as a future extension of the project:</a:t>
            </a:r>
            <a:endParaRPr sz="1550">
              <a:latin typeface="Times New Roman"/>
              <a:ea typeface="Times New Roman"/>
              <a:cs typeface="Times New Roman"/>
              <a:sym typeface="Times New Roman"/>
            </a:endParaRPr>
          </a:p>
          <a:p>
            <a:pPr indent="-319643" lvl="0" marL="457200" rtl="0" algn="l">
              <a:spcBef>
                <a:spcPts val="1200"/>
              </a:spcBef>
              <a:spcAft>
                <a:spcPts val="0"/>
              </a:spcAft>
              <a:buSzPct val="100000"/>
              <a:buFont typeface="Times New Roman"/>
              <a:buChar char="●"/>
            </a:pPr>
            <a:r>
              <a:rPr lang="en" sz="1550">
                <a:latin typeface="Times New Roman"/>
                <a:ea typeface="Times New Roman"/>
                <a:cs typeface="Times New Roman"/>
                <a:sym typeface="Times New Roman"/>
              </a:rPr>
              <a:t>One of the toughest challenge online mode of education faces is about the examination, to conduct them without any malpractices. In our scope we have included mcq quiz type examination, but would like to brainstorm over how we can create an examination module, to conduct hassle free and smooth examination experience both for the faculty and the students, working in the online mode.</a:t>
            </a:r>
            <a:endParaRPr sz="1550">
              <a:latin typeface="Times New Roman"/>
              <a:ea typeface="Times New Roman"/>
              <a:cs typeface="Times New Roman"/>
              <a:sym typeface="Times New Roman"/>
            </a:endParaRPr>
          </a:p>
          <a:p>
            <a:pPr indent="-319643" lvl="0" marL="457200" rtl="0" algn="l">
              <a:spcBef>
                <a:spcPts val="0"/>
              </a:spcBef>
              <a:spcAft>
                <a:spcPts val="0"/>
              </a:spcAft>
              <a:buSzPct val="100000"/>
              <a:buFont typeface="Times New Roman"/>
              <a:buChar char="●"/>
            </a:pPr>
            <a:r>
              <a:rPr lang="en" sz="1550">
                <a:latin typeface="Times New Roman"/>
                <a:ea typeface="Times New Roman"/>
                <a:cs typeface="Times New Roman"/>
                <a:sym typeface="Times New Roman"/>
              </a:rPr>
              <a:t>Another thing we could add to our project would be a calendar, which would display the due dates and submissions for the students and also allow to set reminders, for following up student with attempting submissions and quizzes on time.</a:t>
            </a:r>
            <a:endParaRPr sz="1550">
              <a:latin typeface="Times New Roman"/>
              <a:ea typeface="Times New Roman"/>
              <a:cs typeface="Times New Roman"/>
              <a:sym typeface="Times New Roman"/>
            </a:endParaRPr>
          </a:p>
          <a:p>
            <a:pPr indent="-319643" lvl="0" marL="457200" rtl="0" algn="l">
              <a:spcBef>
                <a:spcPts val="0"/>
              </a:spcBef>
              <a:spcAft>
                <a:spcPts val="0"/>
              </a:spcAft>
              <a:buSzPct val="100000"/>
              <a:buFont typeface="Times New Roman"/>
              <a:buChar char="●"/>
            </a:pPr>
            <a:r>
              <a:rPr lang="en" sz="1550">
                <a:latin typeface="Times New Roman"/>
                <a:ea typeface="Times New Roman"/>
                <a:cs typeface="Times New Roman"/>
                <a:sym typeface="Times New Roman"/>
              </a:rPr>
              <a:t>Lastly, we would want to include a messaging module in the future extension of this application, using which the faculty and the </a:t>
            </a:r>
            <a:r>
              <a:rPr lang="en" sz="1550">
                <a:latin typeface="Times New Roman"/>
                <a:ea typeface="Times New Roman"/>
                <a:cs typeface="Times New Roman"/>
                <a:sym typeface="Times New Roman"/>
              </a:rPr>
              <a:t>students</a:t>
            </a:r>
            <a:r>
              <a:rPr lang="en" sz="1550">
                <a:latin typeface="Times New Roman"/>
                <a:ea typeface="Times New Roman"/>
                <a:cs typeface="Times New Roman"/>
                <a:sym typeface="Times New Roman"/>
              </a:rPr>
              <a:t> can have efficient communication, either personal or class based groups. </a:t>
            </a:r>
            <a:endParaRPr sz="1550">
              <a:latin typeface="Times New Roman"/>
              <a:ea typeface="Times New Roman"/>
              <a:cs typeface="Times New Roman"/>
              <a:sym typeface="Times New Roman"/>
            </a:endParaRPr>
          </a:p>
          <a:p>
            <a:pPr indent="0" lvl="0" marL="0" rtl="0" algn="l">
              <a:spcBef>
                <a:spcPts val="1200"/>
              </a:spcBef>
              <a:spcAft>
                <a:spcPts val="1200"/>
              </a:spcAft>
              <a:buNone/>
            </a:pPr>
            <a:r>
              <a:rPr lang="en" sz="1550">
                <a:latin typeface="Times New Roman"/>
                <a:ea typeface="Times New Roman"/>
                <a:cs typeface="Times New Roman"/>
                <a:sym typeface="Times New Roman"/>
              </a:rPr>
              <a:t>All the above additions, would make the application an even better experience and more efficient in all terms.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311700" y="410000"/>
            <a:ext cx="85206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t>Implementation schedule of Mini Project across SemVI</a:t>
            </a:r>
            <a:endParaRPr sz="2600"/>
          </a:p>
        </p:txBody>
      </p:sp>
      <p:sp>
        <p:nvSpPr>
          <p:cNvPr id="194" name="Google Shape;194;p23"/>
          <p:cNvSpPr txBox="1"/>
          <p:nvPr>
            <p:ph idx="1" type="body"/>
          </p:nvPr>
        </p:nvSpPr>
        <p:spPr>
          <a:xfrm>
            <a:off x="311700" y="1115000"/>
            <a:ext cx="8520600" cy="36168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Designing of Dashboard for Students and Teachers with Proper UI Formatting- 20</a:t>
            </a:r>
            <a:r>
              <a:rPr baseline="30000" lang="en" sz="1400">
                <a:solidFill>
                  <a:srgbClr val="000000"/>
                </a:solidFill>
                <a:latin typeface="Times New Roman"/>
                <a:ea typeface="Times New Roman"/>
                <a:cs typeface="Times New Roman"/>
                <a:sym typeface="Times New Roman"/>
              </a:rPr>
              <a:t>th</a:t>
            </a:r>
            <a:r>
              <a:rPr lang="en" sz="1400">
                <a:solidFill>
                  <a:srgbClr val="000000"/>
                </a:solidFill>
                <a:latin typeface="Times New Roman"/>
                <a:ea typeface="Times New Roman"/>
                <a:cs typeface="Times New Roman"/>
                <a:sym typeface="Times New Roman"/>
              </a:rPr>
              <a:t> February.</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Designing the backend for displaying the contents of the class for a particular class- 22</a:t>
            </a:r>
            <a:r>
              <a:rPr baseline="30000" lang="en" sz="1400">
                <a:solidFill>
                  <a:srgbClr val="000000"/>
                </a:solidFill>
                <a:latin typeface="Times New Roman"/>
                <a:ea typeface="Times New Roman"/>
                <a:cs typeface="Times New Roman"/>
                <a:sym typeface="Times New Roman"/>
              </a:rPr>
              <a:t>nd</a:t>
            </a:r>
            <a:r>
              <a:rPr lang="en" sz="1400">
                <a:solidFill>
                  <a:srgbClr val="000000"/>
                </a:solidFill>
                <a:latin typeface="Times New Roman"/>
                <a:ea typeface="Times New Roman"/>
                <a:cs typeface="Times New Roman"/>
                <a:sym typeface="Times New Roman"/>
              </a:rPr>
              <a:t> February</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Creating the backend part for uploading/downloading/seeing videos- 23</a:t>
            </a:r>
            <a:r>
              <a:rPr baseline="30000" lang="en" sz="1400">
                <a:solidFill>
                  <a:srgbClr val="000000"/>
                </a:solidFill>
                <a:latin typeface="Times New Roman"/>
                <a:ea typeface="Times New Roman"/>
                <a:cs typeface="Times New Roman"/>
                <a:sym typeface="Times New Roman"/>
              </a:rPr>
              <a:t>rd</a:t>
            </a:r>
            <a:r>
              <a:rPr lang="en" sz="1400">
                <a:solidFill>
                  <a:srgbClr val="000000"/>
                </a:solidFill>
                <a:latin typeface="Times New Roman"/>
                <a:ea typeface="Times New Roman"/>
                <a:cs typeface="Times New Roman"/>
                <a:sym typeface="Times New Roman"/>
              </a:rPr>
              <a:t> February</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Creating the backend for creating assignments, announcements and submissions-26</a:t>
            </a:r>
            <a:r>
              <a:rPr baseline="30000" lang="en" sz="1400">
                <a:solidFill>
                  <a:srgbClr val="000000"/>
                </a:solidFill>
                <a:latin typeface="Times New Roman"/>
                <a:ea typeface="Times New Roman"/>
                <a:cs typeface="Times New Roman"/>
                <a:sym typeface="Times New Roman"/>
              </a:rPr>
              <a:t>th</a:t>
            </a:r>
            <a:r>
              <a:rPr lang="en" sz="1400">
                <a:solidFill>
                  <a:srgbClr val="000000"/>
                </a:solidFill>
                <a:latin typeface="Times New Roman"/>
                <a:ea typeface="Times New Roman"/>
                <a:cs typeface="Times New Roman"/>
                <a:sym typeface="Times New Roman"/>
              </a:rPr>
              <a:t> February.</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Implementation of creating quizzes- 20</a:t>
            </a:r>
            <a:r>
              <a:rPr baseline="30000" lang="en" sz="1400">
                <a:solidFill>
                  <a:srgbClr val="000000"/>
                </a:solidFill>
                <a:latin typeface="Times New Roman"/>
                <a:ea typeface="Times New Roman"/>
                <a:cs typeface="Times New Roman"/>
                <a:sym typeface="Times New Roman"/>
              </a:rPr>
              <a:t>th</a:t>
            </a:r>
            <a:r>
              <a:rPr lang="en" sz="1400">
                <a:solidFill>
                  <a:srgbClr val="000000"/>
                </a:solidFill>
                <a:latin typeface="Times New Roman"/>
                <a:ea typeface="Times New Roman"/>
                <a:cs typeface="Times New Roman"/>
                <a:sym typeface="Times New Roman"/>
              </a:rPr>
              <a:t> March</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Learning and Displaying Graphs for quizzes- 25</a:t>
            </a:r>
            <a:r>
              <a:rPr baseline="30000" lang="en" sz="1400">
                <a:solidFill>
                  <a:srgbClr val="000000"/>
                </a:solidFill>
                <a:latin typeface="Times New Roman"/>
                <a:ea typeface="Times New Roman"/>
                <a:cs typeface="Times New Roman"/>
                <a:sym typeface="Times New Roman"/>
              </a:rPr>
              <a:t>th</a:t>
            </a:r>
            <a:r>
              <a:rPr lang="en" sz="1400">
                <a:solidFill>
                  <a:srgbClr val="000000"/>
                </a:solidFill>
                <a:latin typeface="Times New Roman"/>
                <a:ea typeface="Times New Roman"/>
                <a:cs typeface="Times New Roman"/>
                <a:sym typeface="Times New Roman"/>
              </a:rPr>
              <a:t> March</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Creating the Login Sign Up forms with validation- 25</a:t>
            </a:r>
            <a:r>
              <a:rPr baseline="30000" lang="en" sz="1400">
                <a:solidFill>
                  <a:srgbClr val="000000"/>
                </a:solidFill>
                <a:latin typeface="Times New Roman"/>
                <a:ea typeface="Times New Roman"/>
                <a:cs typeface="Times New Roman"/>
                <a:sym typeface="Times New Roman"/>
              </a:rPr>
              <a:t>th</a:t>
            </a:r>
            <a:r>
              <a:rPr lang="en" sz="1400">
                <a:solidFill>
                  <a:srgbClr val="000000"/>
                </a:solidFill>
                <a:latin typeface="Times New Roman"/>
                <a:ea typeface="Times New Roman"/>
                <a:cs typeface="Times New Roman"/>
                <a:sym typeface="Times New Roman"/>
              </a:rPr>
              <a:t> March</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Creation of Sessions and improvising the use of GET Method in PHP -26</a:t>
            </a:r>
            <a:r>
              <a:rPr baseline="30000" lang="en" sz="1400">
                <a:solidFill>
                  <a:srgbClr val="000000"/>
                </a:solidFill>
                <a:latin typeface="Times New Roman"/>
                <a:ea typeface="Times New Roman"/>
                <a:cs typeface="Times New Roman"/>
                <a:sym typeface="Times New Roman"/>
              </a:rPr>
              <a:t>th</a:t>
            </a:r>
            <a:r>
              <a:rPr lang="en" sz="1400">
                <a:solidFill>
                  <a:srgbClr val="000000"/>
                </a:solidFill>
                <a:latin typeface="Times New Roman"/>
                <a:ea typeface="Times New Roman"/>
                <a:cs typeface="Times New Roman"/>
                <a:sym typeface="Times New Roman"/>
              </a:rPr>
              <a:t> March</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Encrypting passwords using MD5 Algorithm-31</a:t>
            </a:r>
            <a:r>
              <a:rPr baseline="30000" lang="en" sz="1400">
                <a:solidFill>
                  <a:srgbClr val="000000"/>
                </a:solidFill>
                <a:latin typeface="Times New Roman"/>
                <a:ea typeface="Times New Roman"/>
                <a:cs typeface="Times New Roman"/>
                <a:sym typeface="Times New Roman"/>
              </a:rPr>
              <a:t>st</a:t>
            </a:r>
            <a:r>
              <a:rPr lang="en" sz="1400">
                <a:solidFill>
                  <a:srgbClr val="000000"/>
                </a:solidFill>
                <a:latin typeface="Times New Roman"/>
                <a:ea typeface="Times New Roman"/>
                <a:cs typeface="Times New Roman"/>
                <a:sym typeface="Times New Roman"/>
              </a:rPr>
              <a:t> March</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Making few tweaks to UI with the help of Bootstrap, CSS and HTML-3</a:t>
            </a:r>
            <a:r>
              <a:rPr baseline="30000" lang="en" sz="1400">
                <a:solidFill>
                  <a:srgbClr val="000000"/>
                </a:solidFill>
                <a:latin typeface="Times New Roman"/>
                <a:ea typeface="Times New Roman"/>
                <a:cs typeface="Times New Roman"/>
                <a:sym typeface="Times New Roman"/>
              </a:rPr>
              <a:t>rd</a:t>
            </a:r>
            <a:r>
              <a:rPr lang="en" sz="1400">
                <a:solidFill>
                  <a:srgbClr val="000000"/>
                </a:solidFill>
                <a:latin typeface="Times New Roman"/>
                <a:ea typeface="Times New Roman"/>
                <a:cs typeface="Times New Roman"/>
                <a:sym typeface="Times New Roman"/>
              </a:rPr>
              <a:t> April</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Testing and checking for errors as a whole project- 5</a:t>
            </a:r>
            <a:r>
              <a:rPr baseline="30000" lang="en" sz="1400">
                <a:solidFill>
                  <a:srgbClr val="000000"/>
                </a:solidFill>
                <a:latin typeface="Times New Roman"/>
                <a:ea typeface="Times New Roman"/>
                <a:cs typeface="Times New Roman"/>
                <a:sym typeface="Times New Roman"/>
              </a:rPr>
              <a:t>th</a:t>
            </a:r>
            <a:r>
              <a:rPr lang="en" sz="1400">
                <a:solidFill>
                  <a:srgbClr val="000000"/>
                </a:solidFill>
                <a:latin typeface="Times New Roman"/>
                <a:ea typeface="Times New Roman"/>
                <a:cs typeface="Times New Roman"/>
                <a:sym typeface="Times New Roman"/>
              </a:rPr>
              <a:t> April</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0" name="Google Shape;200;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100">
                <a:solidFill>
                  <a:srgbClr val="0000FF"/>
                </a:solidFill>
              </a:rPr>
              <a:t>[1] </a:t>
            </a:r>
            <a:r>
              <a:rPr lang="en" sz="1100" u="sng">
                <a:solidFill>
                  <a:srgbClr val="0000FF"/>
                </a:solidFill>
                <a:hlinkClick r:id="rId3">
                  <a:extLst>
                    <a:ext uri="{A12FA001-AC4F-418D-AE19-62706E023703}">
                      <ahyp:hlinkClr val="tx"/>
                    </a:ext>
                  </a:extLst>
                </a:hlinkClick>
              </a:rPr>
              <a:t>https://getbootstrap.com/docs/4.1/getting-started/introduction/</a:t>
            </a:r>
            <a:endParaRPr sz="1100" u="sng">
              <a:solidFill>
                <a:srgbClr val="0000FF"/>
              </a:solidFill>
            </a:endParaRPr>
          </a:p>
          <a:p>
            <a:pPr indent="0" lvl="0" marL="0" rtl="0" algn="l">
              <a:lnSpc>
                <a:spcPct val="150000"/>
              </a:lnSpc>
              <a:spcBef>
                <a:spcPts val="1000"/>
              </a:spcBef>
              <a:spcAft>
                <a:spcPts val="0"/>
              </a:spcAft>
              <a:buNone/>
            </a:pPr>
            <a:r>
              <a:rPr lang="en" sz="1100">
                <a:solidFill>
                  <a:srgbClr val="0000FF"/>
                </a:solidFill>
              </a:rPr>
              <a:t>[2] </a:t>
            </a:r>
            <a:r>
              <a:rPr lang="en" sz="1100" u="sng">
                <a:solidFill>
                  <a:srgbClr val="0000FF"/>
                </a:solidFill>
                <a:hlinkClick r:id="rId4">
                  <a:extLst>
                    <a:ext uri="{A12FA001-AC4F-418D-AE19-62706E023703}">
                      <ahyp:hlinkClr val="tx"/>
                    </a:ext>
                  </a:extLst>
                </a:hlinkClick>
              </a:rPr>
              <a:t>https://stackoverflow.com/questions/18339961/md5-hashes-from-string-dont-match-up</a:t>
            </a:r>
            <a:endParaRPr sz="1100" u="sng">
              <a:solidFill>
                <a:srgbClr val="0000FF"/>
              </a:solidFill>
            </a:endParaRPr>
          </a:p>
          <a:p>
            <a:pPr indent="0" lvl="0" marL="0" rtl="0" algn="l">
              <a:lnSpc>
                <a:spcPct val="150000"/>
              </a:lnSpc>
              <a:spcBef>
                <a:spcPts val="1000"/>
              </a:spcBef>
              <a:spcAft>
                <a:spcPts val="0"/>
              </a:spcAft>
              <a:buNone/>
            </a:pPr>
            <a:r>
              <a:rPr lang="en" sz="1100">
                <a:solidFill>
                  <a:srgbClr val="0000FF"/>
                </a:solidFill>
              </a:rPr>
              <a:t>[3] </a:t>
            </a:r>
            <a:r>
              <a:rPr lang="en" sz="1100" u="sng">
                <a:solidFill>
                  <a:srgbClr val="0000FF"/>
                </a:solidFill>
                <a:hlinkClick r:id="rId5">
                  <a:extLst>
                    <a:ext uri="{A12FA001-AC4F-418D-AE19-62706E023703}">
                      <ahyp:hlinkClr val="tx"/>
                    </a:ext>
                  </a:extLst>
                </a:hlinkClick>
              </a:rPr>
              <a:t>https://stackoverflow.com/questions/19735250/running-a-python-script-from-php</a:t>
            </a:r>
            <a:endParaRPr sz="1100" u="sng">
              <a:solidFill>
                <a:srgbClr val="0000FF"/>
              </a:solidFill>
            </a:endParaRPr>
          </a:p>
          <a:p>
            <a:pPr indent="0" lvl="0" marL="0" rtl="0" algn="l">
              <a:lnSpc>
                <a:spcPct val="150000"/>
              </a:lnSpc>
              <a:spcBef>
                <a:spcPts val="1000"/>
              </a:spcBef>
              <a:spcAft>
                <a:spcPts val="0"/>
              </a:spcAft>
              <a:buNone/>
            </a:pPr>
            <a:r>
              <a:rPr lang="en" sz="1100">
                <a:solidFill>
                  <a:srgbClr val="0000FF"/>
                </a:solidFill>
              </a:rPr>
              <a:t>[4] </a:t>
            </a:r>
            <a:r>
              <a:rPr lang="en" sz="1100" u="sng">
                <a:solidFill>
                  <a:srgbClr val="0000FF"/>
                </a:solidFill>
                <a:hlinkClick r:id="rId6">
                  <a:extLst>
                    <a:ext uri="{A12FA001-AC4F-418D-AE19-62706E023703}">
                      <ahyp:hlinkClr val="tx"/>
                    </a:ext>
                  </a:extLst>
                </a:hlinkClick>
              </a:rPr>
              <a:t>https://developers.google.com/chart</a:t>
            </a:r>
            <a:endParaRPr sz="1100" u="sng">
              <a:solidFill>
                <a:srgbClr val="0000FF"/>
              </a:solidFill>
            </a:endParaRPr>
          </a:p>
          <a:p>
            <a:pPr indent="0" lvl="0" marL="0" rtl="0" algn="l">
              <a:lnSpc>
                <a:spcPct val="150000"/>
              </a:lnSpc>
              <a:spcBef>
                <a:spcPts val="1000"/>
              </a:spcBef>
              <a:spcAft>
                <a:spcPts val="0"/>
              </a:spcAft>
              <a:buNone/>
            </a:pPr>
            <a:r>
              <a:rPr lang="en" sz="1100">
                <a:solidFill>
                  <a:srgbClr val="0000FF"/>
                </a:solidFill>
              </a:rPr>
              <a:t>[5] </a:t>
            </a:r>
            <a:r>
              <a:rPr lang="en" sz="1100" u="sng">
                <a:solidFill>
                  <a:srgbClr val="0000FF"/>
                </a:solidFill>
                <a:hlinkClick r:id="rId7">
                  <a:extLst>
                    <a:ext uri="{A12FA001-AC4F-418D-AE19-62706E023703}">
                      <ahyp:hlinkClr val="tx"/>
                    </a:ext>
                  </a:extLst>
                </a:hlinkClick>
              </a:rPr>
              <a:t>https://stackoverflow.com/questions/16102809/how-to-upload-large-files-above-500mb-in-php</a:t>
            </a:r>
            <a:endParaRPr sz="1100" u="sng">
              <a:solidFill>
                <a:srgbClr val="0000FF"/>
              </a:solidFill>
            </a:endParaRPr>
          </a:p>
          <a:p>
            <a:pPr indent="0" lvl="0" marL="0" rtl="0" algn="l">
              <a:lnSpc>
                <a:spcPct val="150000"/>
              </a:lnSpc>
              <a:spcBef>
                <a:spcPts val="1200"/>
              </a:spcBef>
              <a:spcAft>
                <a:spcPts val="0"/>
              </a:spcAft>
              <a:buNone/>
            </a:pPr>
            <a:r>
              <a:rPr lang="en" sz="1100">
                <a:solidFill>
                  <a:srgbClr val="0000FF"/>
                </a:solidFill>
              </a:rPr>
              <a:t>[6]</a:t>
            </a:r>
            <a:r>
              <a:rPr lang="en" sz="1100">
                <a:solidFill>
                  <a:srgbClr val="0000FF"/>
                </a:solidFill>
                <a:uFill>
                  <a:noFill/>
                </a:uFill>
                <a:hlinkClick r:id="rId8">
                  <a:extLst>
                    <a:ext uri="{A12FA001-AC4F-418D-AE19-62706E023703}">
                      <ahyp:hlinkClr val="tx"/>
                    </a:ext>
                  </a:extLst>
                </a:hlinkClick>
              </a:rPr>
              <a:t> </a:t>
            </a:r>
            <a:r>
              <a:rPr lang="en" sz="1100" u="sng">
                <a:solidFill>
                  <a:srgbClr val="0000FF"/>
                </a:solidFill>
                <a:highlight>
                  <a:srgbClr val="FFFFFF"/>
                </a:highlight>
                <a:hlinkClick r:id="rId9">
                  <a:extLst>
                    <a:ext uri="{A12FA001-AC4F-418D-AE19-62706E023703}">
                      <ahyp:hlinkClr val="tx"/>
                    </a:ext>
                  </a:extLst>
                </a:hlinkClick>
              </a:rPr>
              <a:t>https://stackoverflow.com/questions/19735250/running-a-python-script-from-php</a:t>
            </a:r>
            <a:endParaRPr sz="1100" u="sng">
              <a:solidFill>
                <a:srgbClr val="0000FF"/>
              </a:solidFill>
              <a:highlight>
                <a:srgbClr val="FFFFFF"/>
              </a:highlight>
            </a:endParaRPr>
          </a:p>
          <a:p>
            <a:pPr indent="0" lvl="0" marL="0" rtl="0" algn="l">
              <a:lnSpc>
                <a:spcPct val="150000"/>
              </a:lnSpc>
              <a:spcBef>
                <a:spcPts val="1200"/>
              </a:spcBef>
              <a:spcAft>
                <a:spcPts val="0"/>
              </a:spcAft>
              <a:buNone/>
            </a:pPr>
            <a:r>
              <a:rPr lang="en" sz="1100">
                <a:solidFill>
                  <a:srgbClr val="0000FF"/>
                </a:solidFill>
              </a:rPr>
              <a:t>[7]</a:t>
            </a:r>
            <a:r>
              <a:rPr lang="en" sz="1100">
                <a:solidFill>
                  <a:srgbClr val="0000FF"/>
                </a:solidFill>
                <a:uFill>
                  <a:noFill/>
                </a:uFill>
                <a:hlinkClick r:id="rId10">
                  <a:extLst>
                    <a:ext uri="{A12FA001-AC4F-418D-AE19-62706E023703}">
                      <ahyp:hlinkClr val="tx"/>
                    </a:ext>
                  </a:extLst>
                </a:hlinkClick>
              </a:rPr>
              <a:t> </a:t>
            </a:r>
            <a:r>
              <a:rPr lang="en" sz="1100" u="sng">
                <a:solidFill>
                  <a:srgbClr val="0000FF"/>
                </a:solidFill>
                <a:highlight>
                  <a:srgbClr val="FFFFFF"/>
                </a:highlight>
                <a:hlinkClick r:id="rId11">
                  <a:extLst>
                    <a:ext uri="{A12FA001-AC4F-418D-AE19-62706E023703}">
                      <ahyp:hlinkClr val="tx"/>
                    </a:ext>
                  </a:extLst>
                </a:hlinkClick>
              </a:rPr>
              <a:t>https://dev.mysql.com/doc/refman/8.0/en/order-by-optimization.html</a:t>
            </a:r>
            <a:endParaRPr sz="1100" u="sng">
              <a:solidFill>
                <a:srgbClr val="0000FF"/>
              </a:solidFill>
              <a:highlight>
                <a:srgbClr val="FFFFFF"/>
              </a:highlight>
            </a:endParaRPr>
          </a:p>
          <a:p>
            <a:pPr indent="0" lvl="0" marL="0" rtl="0" algn="l">
              <a:lnSpc>
                <a:spcPct val="150000"/>
              </a:lnSpc>
              <a:spcBef>
                <a:spcPts val="1200"/>
              </a:spcBef>
              <a:spcAft>
                <a:spcPts val="1200"/>
              </a:spcAft>
              <a:buNone/>
            </a:pPr>
            <a:r>
              <a:rPr lang="en" sz="1100">
                <a:solidFill>
                  <a:srgbClr val="0000FF"/>
                </a:solidFill>
              </a:rPr>
              <a:t>[8]</a:t>
            </a:r>
            <a:r>
              <a:rPr lang="en" sz="1100">
                <a:solidFill>
                  <a:srgbClr val="0000FF"/>
                </a:solidFill>
                <a:highlight>
                  <a:srgbClr val="FFFFFF"/>
                </a:highlight>
              </a:rPr>
              <a:t>]</a:t>
            </a:r>
            <a:r>
              <a:rPr lang="en" sz="1100" u="sng">
                <a:solidFill>
                  <a:srgbClr val="0000FF"/>
                </a:solidFill>
                <a:hlinkClick r:id="rId12">
                  <a:extLst>
                    <a:ext uri="{A12FA001-AC4F-418D-AE19-62706E023703}">
                      <ahyp:hlinkClr val="tx"/>
                    </a:ext>
                  </a:extLst>
                </a:hlinkClick>
              </a:rPr>
              <a:t>https://www.geeksforgeeks.org/add-google-charts-webpage/</a:t>
            </a:r>
            <a:endParaRPr sz="1100">
              <a:solidFill>
                <a:srgbClr val="0000FF"/>
              </a:solidFill>
              <a:highlight>
                <a:srgbClr val="0000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ctrTitle"/>
          </p:nvPr>
        </p:nvSpPr>
        <p:spPr>
          <a:xfrm>
            <a:off x="2437400" y="1913625"/>
            <a:ext cx="3983400" cy="106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200"/>
              <a:t>Thank You </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1383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93" name="Google Shape;93;p14"/>
          <p:cNvSpPr txBox="1"/>
          <p:nvPr/>
        </p:nvSpPr>
        <p:spPr>
          <a:xfrm>
            <a:off x="311700" y="746125"/>
            <a:ext cx="8292000" cy="37557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Subject’s info, learning materials, assignments, score details, and communication between teachers and students must be delivered as fast as possible. Students and teachers can see  all of this information with the real time web environment. This is to ensure that they have the latest information available from everyone involved in the school teaching and learning activities.</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In a country like ours, where internet connectivity and speed seems to be far fetched for people living in the rural, missing opportunities for learning in a live lecture can be compensated by giving the student the means to watch recorded lectures and learn it at their own pace using the platform of Learning Management System.</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Passwords stored need to be secured.</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Work</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learning management system will help us in making student-teacher communication in schools and colleges efficient. </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web application designed by us simplifies the process of creating, distributing, and grading assignments, making announcements uploading and viewing lectures and creating as well as attempting quizzes.</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primary purpose of this application is to streamline the process of sharing educational content between teachers and students.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By doing this project, we tried to make the collaboration of the teachers and students much easier and interactive outside of schools and colleges.</a:t>
            </a:r>
            <a:endParaRPr sz="1400">
              <a:solidFill>
                <a:srgbClr val="000000"/>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Functional Req</a:t>
            </a:r>
            <a:r>
              <a:rPr lang="en"/>
              <a:t>uirements</a:t>
            </a:r>
            <a:endParaRPr/>
          </a:p>
        </p:txBody>
      </p:sp>
      <p:grpSp>
        <p:nvGrpSpPr>
          <p:cNvPr id="105" name="Google Shape;105;p16"/>
          <p:cNvGrpSpPr/>
          <p:nvPr/>
        </p:nvGrpSpPr>
        <p:grpSpPr>
          <a:xfrm>
            <a:off x="431925" y="1304875"/>
            <a:ext cx="2628925" cy="3416400"/>
            <a:chOff x="431925" y="1304875"/>
            <a:chExt cx="2628925" cy="3416400"/>
          </a:xfrm>
        </p:grpSpPr>
        <p:sp>
          <p:nvSpPr>
            <p:cNvPr id="106" name="Google Shape;106;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63636"/>
              </a:lnSpc>
              <a:spcBef>
                <a:spcPts val="0"/>
              </a:spcBef>
              <a:spcAft>
                <a:spcPts val="0"/>
              </a:spcAft>
              <a:buNone/>
            </a:pPr>
            <a:r>
              <a:rPr lang="en" sz="7200">
                <a:solidFill>
                  <a:srgbClr val="FFFFFF"/>
                </a:solidFill>
              </a:rPr>
              <a:t>Registration</a:t>
            </a:r>
            <a:endParaRPr sz="7200">
              <a:solidFill>
                <a:srgbClr val="FFFFFF"/>
              </a:solidFill>
            </a:endParaRPr>
          </a:p>
          <a:p>
            <a:pPr indent="0" lvl="0" marL="0" rtl="0" algn="l">
              <a:spcBef>
                <a:spcPts val="0"/>
              </a:spcBef>
              <a:spcAft>
                <a:spcPts val="0"/>
              </a:spcAft>
              <a:buNone/>
            </a:pPr>
            <a:r>
              <a:t/>
            </a:r>
            <a:endParaRPr>
              <a:solidFill>
                <a:schemeClr val="lt1"/>
              </a:solidFill>
            </a:endParaRPr>
          </a:p>
        </p:txBody>
      </p:sp>
      <p:sp>
        <p:nvSpPr>
          <p:cNvPr id="109" name="Google Shape;109;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Signup</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Login and Authentication</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Forgot Password</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Authorization</a:t>
            </a:r>
            <a:endParaRPr sz="1100">
              <a:solidFill>
                <a:srgbClr val="000000"/>
              </a:solidFill>
            </a:endParaRPr>
          </a:p>
        </p:txBody>
      </p:sp>
      <p:grpSp>
        <p:nvGrpSpPr>
          <p:cNvPr id="110" name="Google Shape;110;p16"/>
          <p:cNvGrpSpPr/>
          <p:nvPr/>
        </p:nvGrpSpPr>
        <p:grpSpPr>
          <a:xfrm>
            <a:off x="3320450" y="1304875"/>
            <a:ext cx="2632500" cy="3416400"/>
            <a:chOff x="3320450" y="1304875"/>
            <a:chExt cx="2632500" cy="3416400"/>
          </a:xfrm>
        </p:grpSpPr>
        <p:sp>
          <p:nvSpPr>
            <p:cNvPr id="111" name="Google Shape;111;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User class: Teacher</a:t>
            </a:r>
            <a:endParaRPr>
              <a:solidFill>
                <a:schemeClr val="lt1"/>
              </a:solidFill>
            </a:endParaRPr>
          </a:p>
        </p:txBody>
      </p:sp>
      <p:sp>
        <p:nvSpPr>
          <p:cNvPr id="114" name="Google Shape;114;p16"/>
          <p:cNvSpPr txBox="1"/>
          <p:nvPr>
            <p:ph idx="4294967295" type="body"/>
          </p:nvPr>
        </p:nvSpPr>
        <p:spPr>
          <a:xfrm>
            <a:off x="3320450" y="1850300"/>
            <a:ext cx="2739300" cy="29550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Create Class</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Join Class</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Create &amp; Delete Assignment</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Create &amp; Delete Announcement</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Create &amp; Delete Quiz</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Upload &amp; Delete Video Lectures</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View and Grade Submissions</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View Profile</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Change password</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Logout</a:t>
            </a:r>
            <a:endParaRPr sz="1100">
              <a:solidFill>
                <a:srgbClr val="000000"/>
              </a:solidFill>
            </a:endParaRPr>
          </a:p>
          <a:p>
            <a:pPr indent="0" lvl="0" marL="0" rtl="0" algn="l">
              <a:lnSpc>
                <a:spcPct val="95000"/>
              </a:lnSpc>
              <a:spcBef>
                <a:spcPts val="0"/>
              </a:spcBef>
              <a:spcAft>
                <a:spcPts val="1200"/>
              </a:spcAft>
              <a:buSzPts val="770"/>
              <a:buNone/>
            </a:pPr>
            <a:r>
              <a:t/>
            </a:r>
            <a:endParaRPr sz="1000"/>
          </a:p>
        </p:txBody>
      </p:sp>
      <p:grpSp>
        <p:nvGrpSpPr>
          <p:cNvPr id="115" name="Google Shape;115;p16"/>
          <p:cNvGrpSpPr/>
          <p:nvPr/>
        </p:nvGrpSpPr>
        <p:grpSpPr>
          <a:xfrm>
            <a:off x="6212550" y="1304875"/>
            <a:ext cx="2632500" cy="3416400"/>
            <a:chOff x="6212550" y="1304875"/>
            <a:chExt cx="2632500" cy="3416400"/>
          </a:xfrm>
        </p:grpSpPr>
        <p:sp>
          <p:nvSpPr>
            <p:cNvPr id="116" name="Google Shape;116;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User Class: Student</a:t>
            </a:r>
            <a:endParaRPr>
              <a:solidFill>
                <a:schemeClr val="lt1"/>
              </a:solidFill>
            </a:endParaRPr>
          </a:p>
        </p:txBody>
      </p:sp>
      <p:sp>
        <p:nvSpPr>
          <p:cNvPr id="119" name="Google Shape;119;p16"/>
          <p:cNvSpPr txBox="1"/>
          <p:nvPr>
            <p:ph idx="4294967295" type="body"/>
          </p:nvPr>
        </p:nvSpPr>
        <p:spPr>
          <a:xfrm>
            <a:off x="6286400" y="1850300"/>
            <a:ext cx="2685000" cy="2794800"/>
          </a:xfrm>
          <a:prstGeom prst="rect">
            <a:avLst/>
          </a:prstGeom>
        </p:spPr>
        <p:txBody>
          <a:bodyPr anchorCtr="0" anchor="t" bIns="91425" lIns="91425" spcFirstLastPara="1" rIns="91425" wrap="square" tIns="91425">
            <a:normAutofit fontScale="62500" lnSpcReduction="20000"/>
          </a:bodyPr>
          <a:lstStyle/>
          <a:p>
            <a:pPr indent="-299285" lvl="0" marL="457200" rtl="0" algn="l">
              <a:lnSpc>
                <a:spcPct val="150000"/>
              </a:lnSpc>
              <a:spcBef>
                <a:spcPts val="0"/>
              </a:spcBef>
              <a:spcAft>
                <a:spcPts val="0"/>
              </a:spcAft>
              <a:buClr>
                <a:srgbClr val="000000"/>
              </a:buClr>
              <a:buSzPct val="100000"/>
              <a:buAutoNum type="arabicPeriod"/>
            </a:pPr>
            <a:r>
              <a:rPr lang="en" sz="1781">
                <a:solidFill>
                  <a:srgbClr val="000000"/>
                </a:solidFill>
              </a:rPr>
              <a:t>Join Class</a:t>
            </a:r>
            <a:endParaRPr sz="1781">
              <a:solidFill>
                <a:srgbClr val="000000"/>
              </a:solidFill>
            </a:endParaRPr>
          </a:p>
          <a:p>
            <a:pPr indent="-299285" lvl="0" marL="457200" rtl="0" algn="l">
              <a:lnSpc>
                <a:spcPct val="150000"/>
              </a:lnSpc>
              <a:spcBef>
                <a:spcPts val="0"/>
              </a:spcBef>
              <a:spcAft>
                <a:spcPts val="0"/>
              </a:spcAft>
              <a:buClr>
                <a:srgbClr val="000000"/>
              </a:buClr>
              <a:buSzPct val="100000"/>
              <a:buAutoNum type="arabicPeriod"/>
            </a:pPr>
            <a:r>
              <a:rPr lang="en" sz="1781">
                <a:solidFill>
                  <a:srgbClr val="000000"/>
                </a:solidFill>
              </a:rPr>
              <a:t>View and attempt quiz</a:t>
            </a:r>
            <a:endParaRPr sz="1781">
              <a:solidFill>
                <a:srgbClr val="000000"/>
              </a:solidFill>
            </a:endParaRPr>
          </a:p>
          <a:p>
            <a:pPr indent="-299285" lvl="0" marL="457200" rtl="0" algn="l">
              <a:lnSpc>
                <a:spcPct val="150000"/>
              </a:lnSpc>
              <a:spcBef>
                <a:spcPts val="0"/>
              </a:spcBef>
              <a:spcAft>
                <a:spcPts val="0"/>
              </a:spcAft>
              <a:buClr>
                <a:srgbClr val="000000"/>
              </a:buClr>
              <a:buSzPct val="100000"/>
              <a:buAutoNum type="arabicPeriod"/>
            </a:pPr>
            <a:r>
              <a:rPr lang="en" sz="1781">
                <a:solidFill>
                  <a:srgbClr val="000000"/>
                </a:solidFill>
              </a:rPr>
              <a:t>View and submit assignment</a:t>
            </a:r>
            <a:endParaRPr sz="1781">
              <a:solidFill>
                <a:srgbClr val="000000"/>
              </a:solidFill>
            </a:endParaRPr>
          </a:p>
          <a:p>
            <a:pPr indent="-299285" lvl="0" marL="457200" rtl="0" algn="l">
              <a:lnSpc>
                <a:spcPct val="150000"/>
              </a:lnSpc>
              <a:spcBef>
                <a:spcPts val="0"/>
              </a:spcBef>
              <a:spcAft>
                <a:spcPts val="0"/>
              </a:spcAft>
              <a:buClr>
                <a:srgbClr val="000000"/>
              </a:buClr>
              <a:buSzPct val="100000"/>
              <a:buAutoNum type="arabicPeriod"/>
            </a:pPr>
            <a:r>
              <a:rPr lang="en" sz="1781">
                <a:solidFill>
                  <a:srgbClr val="000000"/>
                </a:solidFill>
              </a:rPr>
              <a:t>View announcement</a:t>
            </a:r>
            <a:endParaRPr sz="1781">
              <a:solidFill>
                <a:srgbClr val="000000"/>
              </a:solidFill>
            </a:endParaRPr>
          </a:p>
          <a:p>
            <a:pPr indent="-299285" lvl="0" marL="457200" rtl="0" algn="l">
              <a:lnSpc>
                <a:spcPct val="150000"/>
              </a:lnSpc>
              <a:spcBef>
                <a:spcPts val="0"/>
              </a:spcBef>
              <a:spcAft>
                <a:spcPts val="0"/>
              </a:spcAft>
              <a:buClr>
                <a:srgbClr val="000000"/>
              </a:buClr>
              <a:buSzPct val="100000"/>
              <a:buAutoNum type="arabicPeriod"/>
            </a:pPr>
            <a:r>
              <a:rPr lang="en" sz="1781">
                <a:solidFill>
                  <a:srgbClr val="000000"/>
                </a:solidFill>
              </a:rPr>
              <a:t>View or download Video lectures</a:t>
            </a:r>
            <a:endParaRPr sz="1781">
              <a:solidFill>
                <a:srgbClr val="000000"/>
              </a:solidFill>
            </a:endParaRPr>
          </a:p>
          <a:p>
            <a:pPr indent="-299285" lvl="0" marL="457200" rtl="0" algn="l">
              <a:lnSpc>
                <a:spcPct val="150000"/>
              </a:lnSpc>
              <a:spcBef>
                <a:spcPts val="0"/>
              </a:spcBef>
              <a:spcAft>
                <a:spcPts val="0"/>
              </a:spcAft>
              <a:buClr>
                <a:srgbClr val="000000"/>
              </a:buClr>
              <a:buSzPct val="100000"/>
              <a:buAutoNum type="arabicPeriod"/>
            </a:pPr>
            <a:r>
              <a:rPr lang="en" sz="1781">
                <a:solidFill>
                  <a:srgbClr val="000000"/>
                </a:solidFill>
              </a:rPr>
              <a:t>View Marks</a:t>
            </a:r>
            <a:endParaRPr sz="1781">
              <a:solidFill>
                <a:srgbClr val="000000"/>
              </a:solidFill>
            </a:endParaRPr>
          </a:p>
          <a:p>
            <a:pPr indent="-299285" lvl="0" marL="457200" rtl="0" algn="l">
              <a:lnSpc>
                <a:spcPct val="150000"/>
              </a:lnSpc>
              <a:spcBef>
                <a:spcPts val="0"/>
              </a:spcBef>
              <a:spcAft>
                <a:spcPts val="0"/>
              </a:spcAft>
              <a:buClr>
                <a:srgbClr val="000000"/>
              </a:buClr>
              <a:buSzPct val="100000"/>
              <a:buAutoNum type="arabicPeriod"/>
            </a:pPr>
            <a:r>
              <a:rPr lang="en" sz="1781">
                <a:solidFill>
                  <a:srgbClr val="000000"/>
                </a:solidFill>
              </a:rPr>
              <a:t>View Performance</a:t>
            </a:r>
            <a:endParaRPr sz="1781">
              <a:solidFill>
                <a:srgbClr val="000000"/>
              </a:solidFill>
            </a:endParaRPr>
          </a:p>
          <a:p>
            <a:pPr indent="-299285" lvl="0" marL="457200" rtl="0" algn="l">
              <a:lnSpc>
                <a:spcPct val="150000"/>
              </a:lnSpc>
              <a:spcBef>
                <a:spcPts val="0"/>
              </a:spcBef>
              <a:spcAft>
                <a:spcPts val="0"/>
              </a:spcAft>
              <a:buClr>
                <a:srgbClr val="000000"/>
              </a:buClr>
              <a:buSzPct val="100000"/>
              <a:buAutoNum type="arabicPeriod"/>
            </a:pPr>
            <a:r>
              <a:rPr lang="en" sz="1781">
                <a:solidFill>
                  <a:srgbClr val="000000"/>
                </a:solidFill>
              </a:rPr>
              <a:t>View Profile</a:t>
            </a:r>
            <a:endParaRPr sz="1781">
              <a:solidFill>
                <a:srgbClr val="000000"/>
              </a:solidFill>
            </a:endParaRPr>
          </a:p>
          <a:p>
            <a:pPr indent="-299285" lvl="0" marL="457200" rtl="0" algn="l">
              <a:lnSpc>
                <a:spcPct val="150000"/>
              </a:lnSpc>
              <a:spcBef>
                <a:spcPts val="0"/>
              </a:spcBef>
              <a:spcAft>
                <a:spcPts val="0"/>
              </a:spcAft>
              <a:buClr>
                <a:srgbClr val="000000"/>
              </a:buClr>
              <a:buSzPct val="100000"/>
              <a:buAutoNum type="arabicPeriod"/>
            </a:pPr>
            <a:r>
              <a:rPr lang="en" sz="1781">
                <a:solidFill>
                  <a:srgbClr val="000000"/>
                </a:solidFill>
              </a:rPr>
              <a:t>Change password</a:t>
            </a:r>
            <a:endParaRPr sz="1781">
              <a:solidFill>
                <a:srgbClr val="000000"/>
              </a:solidFill>
            </a:endParaRPr>
          </a:p>
          <a:p>
            <a:pPr indent="-299285" lvl="0" marL="457200" rtl="0" algn="l">
              <a:lnSpc>
                <a:spcPct val="150000"/>
              </a:lnSpc>
              <a:spcBef>
                <a:spcPts val="0"/>
              </a:spcBef>
              <a:spcAft>
                <a:spcPts val="0"/>
              </a:spcAft>
              <a:buClr>
                <a:srgbClr val="000000"/>
              </a:buClr>
              <a:buSzPct val="100000"/>
              <a:buAutoNum type="arabicPeriod"/>
            </a:pPr>
            <a:r>
              <a:rPr lang="en" sz="1781">
                <a:solidFill>
                  <a:srgbClr val="000000"/>
                </a:solidFill>
              </a:rPr>
              <a:t>Logout</a:t>
            </a:r>
            <a:endParaRPr sz="1781">
              <a:solidFill>
                <a:srgbClr val="000000"/>
              </a:solidFill>
            </a:endParaRPr>
          </a:p>
          <a:p>
            <a:pPr indent="0" lvl="0" marL="0" rtl="0" algn="l">
              <a:spcBef>
                <a:spcPts val="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311700" y="138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Non-Functional Requirements</a:t>
            </a:r>
            <a:endParaRPr/>
          </a:p>
        </p:txBody>
      </p:sp>
      <p:grpSp>
        <p:nvGrpSpPr>
          <p:cNvPr id="125" name="Google Shape;125;p17"/>
          <p:cNvGrpSpPr/>
          <p:nvPr/>
        </p:nvGrpSpPr>
        <p:grpSpPr>
          <a:xfrm>
            <a:off x="389495" y="746201"/>
            <a:ext cx="2258772" cy="1996886"/>
            <a:chOff x="431925" y="1304875"/>
            <a:chExt cx="2628925" cy="3416400"/>
          </a:xfrm>
        </p:grpSpPr>
        <p:sp>
          <p:nvSpPr>
            <p:cNvPr id="126" name="Google Shape;126;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7"/>
          <p:cNvSpPr txBox="1"/>
          <p:nvPr>
            <p:ph idx="4294967295" type="body"/>
          </p:nvPr>
        </p:nvSpPr>
        <p:spPr>
          <a:xfrm>
            <a:off x="389575" y="1026300"/>
            <a:ext cx="2258700" cy="17127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Easy to use by both teachers and students </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Quickly accessible </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Displays all relevant data </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Easily navigable</a:t>
            </a:r>
            <a:endParaRPr sz="1100">
              <a:solidFill>
                <a:srgbClr val="000000"/>
              </a:solidFill>
            </a:endParaRPr>
          </a:p>
        </p:txBody>
      </p:sp>
      <p:sp>
        <p:nvSpPr>
          <p:cNvPr id="129" name="Google Shape;129;p17"/>
          <p:cNvSpPr txBox="1"/>
          <p:nvPr>
            <p:ph idx="4294967295" type="body"/>
          </p:nvPr>
        </p:nvSpPr>
        <p:spPr>
          <a:xfrm>
            <a:off x="389563" y="699975"/>
            <a:ext cx="2258700" cy="2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Usability</a:t>
            </a:r>
            <a:endParaRPr b="1" sz="1200">
              <a:solidFill>
                <a:schemeClr val="lt1"/>
              </a:solidFill>
            </a:endParaRPr>
          </a:p>
        </p:txBody>
      </p:sp>
      <p:grpSp>
        <p:nvGrpSpPr>
          <p:cNvPr id="130" name="Google Shape;130;p17"/>
          <p:cNvGrpSpPr/>
          <p:nvPr/>
        </p:nvGrpSpPr>
        <p:grpSpPr>
          <a:xfrm>
            <a:off x="1781095" y="3019101"/>
            <a:ext cx="2258772" cy="1996886"/>
            <a:chOff x="431925" y="1304875"/>
            <a:chExt cx="2628925" cy="3416400"/>
          </a:xfrm>
        </p:grpSpPr>
        <p:sp>
          <p:nvSpPr>
            <p:cNvPr id="131" name="Google Shape;131;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7"/>
          <p:cNvGrpSpPr/>
          <p:nvPr/>
        </p:nvGrpSpPr>
        <p:grpSpPr>
          <a:xfrm>
            <a:off x="4938120" y="2943101"/>
            <a:ext cx="2258772" cy="1996886"/>
            <a:chOff x="431925" y="1304875"/>
            <a:chExt cx="2628925" cy="3416400"/>
          </a:xfrm>
        </p:grpSpPr>
        <p:sp>
          <p:nvSpPr>
            <p:cNvPr id="134" name="Google Shape;134;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7"/>
          <p:cNvGrpSpPr/>
          <p:nvPr/>
        </p:nvGrpSpPr>
        <p:grpSpPr>
          <a:xfrm>
            <a:off x="3558883" y="746201"/>
            <a:ext cx="2258772" cy="1996886"/>
            <a:chOff x="431925" y="1304875"/>
            <a:chExt cx="2628925" cy="3416400"/>
          </a:xfrm>
        </p:grpSpPr>
        <p:sp>
          <p:nvSpPr>
            <p:cNvPr id="137" name="Google Shape;137;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7"/>
          <p:cNvGrpSpPr/>
          <p:nvPr/>
        </p:nvGrpSpPr>
        <p:grpSpPr>
          <a:xfrm>
            <a:off x="6728245" y="699976"/>
            <a:ext cx="2258772" cy="1996886"/>
            <a:chOff x="431925" y="1304875"/>
            <a:chExt cx="2628925" cy="3416400"/>
          </a:xfrm>
        </p:grpSpPr>
        <p:sp>
          <p:nvSpPr>
            <p:cNvPr id="140" name="Google Shape;140;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7"/>
          <p:cNvSpPr txBox="1"/>
          <p:nvPr>
            <p:ph idx="4294967295" type="body"/>
          </p:nvPr>
        </p:nvSpPr>
        <p:spPr>
          <a:xfrm>
            <a:off x="3558913" y="699975"/>
            <a:ext cx="2258700" cy="2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Reliability</a:t>
            </a:r>
            <a:endParaRPr b="1" sz="1200">
              <a:solidFill>
                <a:schemeClr val="lt1"/>
              </a:solidFill>
            </a:endParaRPr>
          </a:p>
        </p:txBody>
      </p:sp>
      <p:sp>
        <p:nvSpPr>
          <p:cNvPr id="143" name="Google Shape;143;p17"/>
          <p:cNvSpPr txBox="1"/>
          <p:nvPr>
            <p:ph idx="4294967295" type="body"/>
          </p:nvPr>
        </p:nvSpPr>
        <p:spPr>
          <a:xfrm>
            <a:off x="6787650" y="653550"/>
            <a:ext cx="22587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Availability</a:t>
            </a:r>
            <a:endParaRPr b="1" sz="1200">
              <a:solidFill>
                <a:schemeClr val="lt1"/>
              </a:solidFill>
            </a:endParaRPr>
          </a:p>
        </p:txBody>
      </p:sp>
      <p:sp>
        <p:nvSpPr>
          <p:cNvPr id="144" name="Google Shape;144;p17"/>
          <p:cNvSpPr txBox="1"/>
          <p:nvPr>
            <p:ph idx="4294967295" type="body"/>
          </p:nvPr>
        </p:nvSpPr>
        <p:spPr>
          <a:xfrm>
            <a:off x="1781125" y="2972600"/>
            <a:ext cx="22587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Security</a:t>
            </a:r>
            <a:endParaRPr b="1" sz="1200">
              <a:solidFill>
                <a:schemeClr val="lt1"/>
              </a:solidFill>
            </a:endParaRPr>
          </a:p>
        </p:txBody>
      </p:sp>
      <p:sp>
        <p:nvSpPr>
          <p:cNvPr id="145" name="Google Shape;145;p17"/>
          <p:cNvSpPr txBox="1"/>
          <p:nvPr>
            <p:ph idx="4294967295" type="body"/>
          </p:nvPr>
        </p:nvSpPr>
        <p:spPr>
          <a:xfrm>
            <a:off x="4938150" y="2896600"/>
            <a:ext cx="22587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Performance</a:t>
            </a:r>
            <a:endParaRPr b="1" sz="1200">
              <a:solidFill>
                <a:schemeClr val="lt1"/>
              </a:solidFill>
            </a:endParaRPr>
          </a:p>
        </p:txBody>
      </p:sp>
      <p:sp>
        <p:nvSpPr>
          <p:cNvPr id="146" name="Google Shape;146;p17"/>
          <p:cNvSpPr txBox="1"/>
          <p:nvPr>
            <p:ph idx="4294967295" type="body"/>
          </p:nvPr>
        </p:nvSpPr>
        <p:spPr>
          <a:xfrm>
            <a:off x="3558913" y="1026300"/>
            <a:ext cx="2258700" cy="1712700"/>
          </a:xfrm>
          <a:prstGeom prst="rect">
            <a:avLst/>
          </a:prstGeom>
        </p:spPr>
        <p:txBody>
          <a:bodyPr anchorCtr="0" anchor="t" bIns="91425" lIns="91425" spcFirstLastPara="1" rIns="91425" wrap="square" tIns="91425">
            <a:normAutofit fontScale="92500" lnSpcReduction="20000"/>
          </a:bodyPr>
          <a:lstStyle/>
          <a:p>
            <a:pPr indent="-287337" lvl="0" marL="457200" rtl="0" algn="l">
              <a:lnSpc>
                <a:spcPct val="150000"/>
              </a:lnSpc>
              <a:spcBef>
                <a:spcPts val="0"/>
              </a:spcBef>
              <a:spcAft>
                <a:spcPts val="0"/>
              </a:spcAft>
              <a:buClr>
                <a:srgbClr val="000000"/>
              </a:buClr>
              <a:buSzPct val="83333"/>
              <a:buAutoNum type="arabicPeriod"/>
            </a:pPr>
            <a:r>
              <a:rPr lang="en" sz="1200">
                <a:solidFill>
                  <a:srgbClr val="000000"/>
                </a:solidFill>
              </a:rPr>
              <a:t>Give accurate status of the updates</a:t>
            </a:r>
            <a:endParaRPr sz="1200">
              <a:solidFill>
                <a:srgbClr val="000000"/>
              </a:solidFill>
            </a:endParaRPr>
          </a:p>
          <a:p>
            <a:pPr indent="-299085" lvl="0" marL="457200" rtl="0" algn="l">
              <a:lnSpc>
                <a:spcPct val="150000"/>
              </a:lnSpc>
              <a:spcBef>
                <a:spcPts val="0"/>
              </a:spcBef>
              <a:spcAft>
                <a:spcPts val="0"/>
              </a:spcAft>
              <a:buClr>
                <a:srgbClr val="000000"/>
              </a:buClr>
              <a:buSzPct val="100000"/>
              <a:buAutoNum type="arabicPeriod"/>
            </a:pPr>
            <a:r>
              <a:rPr lang="en" sz="1200">
                <a:solidFill>
                  <a:srgbClr val="000000"/>
                </a:solidFill>
              </a:rPr>
              <a:t>Must provide a password enabled login to the user </a:t>
            </a:r>
            <a:endParaRPr sz="1200">
              <a:solidFill>
                <a:srgbClr val="000000"/>
              </a:solidFill>
            </a:endParaRPr>
          </a:p>
          <a:p>
            <a:pPr indent="-299085" lvl="0" marL="457200" rtl="0" algn="l">
              <a:lnSpc>
                <a:spcPct val="150000"/>
              </a:lnSpc>
              <a:spcBef>
                <a:spcPts val="0"/>
              </a:spcBef>
              <a:spcAft>
                <a:spcPts val="0"/>
              </a:spcAft>
              <a:buClr>
                <a:srgbClr val="000000"/>
              </a:buClr>
              <a:buSzPct val="100000"/>
              <a:buAutoNum type="arabicPeriod"/>
            </a:pPr>
            <a:r>
              <a:rPr lang="en" sz="1200">
                <a:solidFill>
                  <a:srgbClr val="000000"/>
                </a:solidFill>
              </a:rPr>
              <a:t>Should not update the data in any database for any failed processes</a:t>
            </a:r>
            <a:endParaRPr sz="1200">
              <a:solidFill>
                <a:srgbClr val="000000"/>
              </a:solidFill>
            </a:endParaRPr>
          </a:p>
        </p:txBody>
      </p:sp>
      <p:sp>
        <p:nvSpPr>
          <p:cNvPr id="147" name="Google Shape;147;p17"/>
          <p:cNvSpPr txBox="1"/>
          <p:nvPr>
            <p:ph idx="4294967295" type="body"/>
          </p:nvPr>
        </p:nvSpPr>
        <p:spPr>
          <a:xfrm>
            <a:off x="6728250" y="988300"/>
            <a:ext cx="2258700" cy="17127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Must be available to the users for a maximum amount of time</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Should require a less amount of maintenance </a:t>
            </a:r>
            <a:endParaRPr sz="1100">
              <a:solidFill>
                <a:srgbClr val="000000"/>
              </a:solidFill>
            </a:endParaRPr>
          </a:p>
        </p:txBody>
      </p:sp>
      <p:sp>
        <p:nvSpPr>
          <p:cNvPr id="148" name="Google Shape;148;p17"/>
          <p:cNvSpPr txBox="1"/>
          <p:nvPr>
            <p:ph idx="4294967295" type="body"/>
          </p:nvPr>
        </p:nvSpPr>
        <p:spPr>
          <a:xfrm>
            <a:off x="1638100" y="3217000"/>
            <a:ext cx="2487000" cy="17886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Passwords shall be encrypted </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Required to log in for all operations</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Operations must be allowed only to the authorized set of users</a:t>
            </a:r>
            <a:endParaRPr sz="1100">
              <a:solidFill>
                <a:srgbClr val="000000"/>
              </a:solidFill>
            </a:endParaRPr>
          </a:p>
        </p:txBody>
      </p:sp>
      <p:sp>
        <p:nvSpPr>
          <p:cNvPr id="149" name="Google Shape;149;p17"/>
          <p:cNvSpPr txBox="1"/>
          <p:nvPr>
            <p:ph idx="4294967295" type="body"/>
          </p:nvPr>
        </p:nvSpPr>
        <p:spPr>
          <a:xfrm>
            <a:off x="4854925" y="3217000"/>
            <a:ext cx="2341800" cy="17127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System must not lag</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Must complete updating the databases</a:t>
            </a:r>
            <a:endParaRPr sz="1100">
              <a:solidFill>
                <a:srgbClr val="000000"/>
              </a:solidFill>
            </a:endParaRPr>
          </a:p>
          <a:p>
            <a:pPr indent="-298450" lvl="0" marL="457200" rtl="0" algn="l">
              <a:lnSpc>
                <a:spcPct val="150000"/>
              </a:lnSpc>
              <a:spcBef>
                <a:spcPts val="0"/>
              </a:spcBef>
              <a:spcAft>
                <a:spcPts val="0"/>
              </a:spcAft>
              <a:buClr>
                <a:srgbClr val="000000"/>
              </a:buClr>
              <a:buSzPts val="1100"/>
              <a:buAutoNum type="arabicPeriod"/>
            </a:pPr>
            <a:r>
              <a:rPr lang="en" sz="1100">
                <a:solidFill>
                  <a:srgbClr val="000000"/>
                </a:solidFill>
              </a:rPr>
              <a:t>User must be alerted with appropriate messages in case of any failure</a:t>
            </a:r>
            <a:endParaRPr sz="11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311700" y="2749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to be Used</a:t>
            </a:r>
            <a:endParaRPr/>
          </a:p>
        </p:txBody>
      </p:sp>
      <p:sp>
        <p:nvSpPr>
          <p:cNvPr id="155" name="Google Shape;155;p18"/>
          <p:cNvSpPr txBox="1"/>
          <p:nvPr/>
        </p:nvSpPr>
        <p:spPr>
          <a:xfrm>
            <a:off x="387900" y="882688"/>
            <a:ext cx="6482100" cy="4186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Char char="●"/>
            </a:pPr>
            <a:r>
              <a:rPr b="1" lang="en" sz="1300">
                <a:latin typeface="Times New Roman"/>
                <a:ea typeface="Times New Roman"/>
                <a:cs typeface="Times New Roman"/>
                <a:sym typeface="Times New Roman"/>
              </a:rPr>
              <a:t>Python -  </a:t>
            </a:r>
            <a:r>
              <a:rPr lang="en" sz="1300">
                <a:latin typeface="Times New Roman"/>
                <a:ea typeface="Times New Roman"/>
                <a:cs typeface="Times New Roman"/>
                <a:sym typeface="Times New Roman"/>
              </a:rPr>
              <a:t>P</a:t>
            </a:r>
            <a:r>
              <a:rPr lang="en" sz="1300">
                <a:solidFill>
                  <a:srgbClr val="202122"/>
                </a:solidFill>
                <a:latin typeface="Times New Roman"/>
                <a:ea typeface="Times New Roman"/>
                <a:cs typeface="Times New Roman"/>
                <a:sym typeface="Times New Roman"/>
              </a:rPr>
              <a:t>ython is an interpreted, high-level and general-purpose programming language.</a:t>
            </a:r>
            <a:endParaRPr b="1" sz="1300">
              <a:latin typeface="Times New Roman"/>
              <a:ea typeface="Times New Roman"/>
              <a:cs typeface="Times New Roman"/>
              <a:sym typeface="Times New Roman"/>
            </a:endParaRPr>
          </a:p>
          <a:p>
            <a:pPr indent="0" lvl="0" marL="457200" rtl="0" algn="l">
              <a:spcBef>
                <a:spcPts val="0"/>
              </a:spcBef>
              <a:spcAft>
                <a:spcPts val="0"/>
              </a:spcAft>
              <a:buNone/>
            </a:pPr>
            <a:r>
              <a:t/>
            </a:r>
            <a:endParaRPr b="1" sz="1300">
              <a:latin typeface="Times New Roman"/>
              <a:ea typeface="Times New Roman"/>
              <a:cs typeface="Times New Roman"/>
              <a:sym typeface="Times New Roman"/>
            </a:endParaRPr>
          </a:p>
          <a:p>
            <a:pPr indent="-311150" lvl="0" marL="457200" rtl="0" algn="l">
              <a:spcBef>
                <a:spcPts val="0"/>
              </a:spcBef>
              <a:spcAft>
                <a:spcPts val="0"/>
              </a:spcAft>
              <a:buSzPts val="1300"/>
              <a:buFont typeface="Roboto"/>
              <a:buChar char="●"/>
            </a:pPr>
            <a:r>
              <a:rPr b="1" lang="en" sz="1300">
                <a:latin typeface="Times New Roman"/>
                <a:ea typeface="Times New Roman"/>
                <a:cs typeface="Times New Roman"/>
                <a:sym typeface="Times New Roman"/>
              </a:rPr>
              <a:t>PHP - </a:t>
            </a:r>
            <a:r>
              <a:rPr lang="en" sz="1300">
                <a:solidFill>
                  <a:srgbClr val="202122"/>
                </a:solidFill>
                <a:latin typeface="Times New Roman"/>
                <a:ea typeface="Times New Roman"/>
                <a:cs typeface="Times New Roman"/>
                <a:sym typeface="Times New Roman"/>
              </a:rPr>
              <a:t>PHP is a general-purpose scripting language especially suited to web development. </a:t>
            </a:r>
            <a:endParaRPr sz="1300">
              <a:solidFill>
                <a:srgbClr val="20212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202122"/>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Roboto"/>
              <a:buChar char="●"/>
            </a:pPr>
            <a:r>
              <a:rPr b="1" lang="en" sz="1300">
                <a:latin typeface="Times New Roman"/>
                <a:ea typeface="Times New Roman"/>
                <a:cs typeface="Times New Roman"/>
                <a:sym typeface="Times New Roman"/>
              </a:rPr>
              <a:t>Mysql - </a:t>
            </a:r>
            <a:r>
              <a:rPr lang="en" sz="1300">
                <a:solidFill>
                  <a:srgbClr val="202122"/>
                </a:solidFill>
                <a:latin typeface="Times New Roman"/>
                <a:ea typeface="Times New Roman"/>
                <a:cs typeface="Times New Roman"/>
                <a:sym typeface="Times New Roman"/>
              </a:rPr>
              <a:t>MySQL is an open-source relational database management system (RDBMS).</a:t>
            </a:r>
            <a:endParaRPr sz="1300">
              <a:solidFill>
                <a:srgbClr val="20212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202122"/>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Roboto"/>
              <a:buChar char="●"/>
            </a:pPr>
            <a:r>
              <a:rPr b="1" lang="en" sz="1300">
                <a:latin typeface="Times New Roman"/>
                <a:ea typeface="Times New Roman"/>
                <a:cs typeface="Times New Roman"/>
                <a:sym typeface="Times New Roman"/>
              </a:rPr>
              <a:t>Javascript - </a:t>
            </a:r>
            <a:r>
              <a:rPr lang="en" sz="1300">
                <a:highlight>
                  <a:srgbClr val="FFFFFF"/>
                </a:highlight>
                <a:latin typeface="Times New Roman"/>
                <a:ea typeface="Times New Roman"/>
                <a:cs typeface="Times New Roman"/>
                <a:sym typeface="Times New Roman"/>
              </a:rPr>
              <a:t>JavaScript is a dynamic computer programming language. It is lightweight and most commonly used as a part of web pages, whose implementations allow client-side script to interact with the user and make dynamic pages.</a:t>
            </a:r>
            <a:endParaRPr sz="13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300">
              <a:latin typeface="Times New Roman"/>
              <a:ea typeface="Times New Roman"/>
              <a:cs typeface="Times New Roman"/>
              <a:sym typeface="Times New Roman"/>
            </a:endParaRPr>
          </a:p>
          <a:p>
            <a:pPr indent="-311150" lvl="0" marL="457200" rtl="0" algn="l">
              <a:spcBef>
                <a:spcPts val="0"/>
              </a:spcBef>
              <a:spcAft>
                <a:spcPts val="0"/>
              </a:spcAft>
              <a:buSzPts val="1300"/>
              <a:buFont typeface="Roboto"/>
              <a:buChar char="●"/>
            </a:pPr>
            <a:r>
              <a:rPr b="1" lang="en" sz="1300">
                <a:latin typeface="Times New Roman"/>
                <a:ea typeface="Times New Roman"/>
                <a:cs typeface="Times New Roman"/>
                <a:sym typeface="Times New Roman"/>
              </a:rPr>
              <a:t>HTML</a:t>
            </a:r>
            <a:r>
              <a:rPr lang="en" sz="1300">
                <a:latin typeface="Times New Roman"/>
                <a:ea typeface="Times New Roman"/>
                <a:cs typeface="Times New Roman"/>
                <a:sym typeface="Times New Roman"/>
              </a:rPr>
              <a:t> - </a:t>
            </a:r>
            <a:r>
              <a:rPr lang="en" sz="1300">
                <a:highlight>
                  <a:srgbClr val="FFFFFF"/>
                </a:highlight>
                <a:latin typeface="Times New Roman"/>
                <a:ea typeface="Times New Roman"/>
                <a:cs typeface="Times New Roman"/>
                <a:sym typeface="Times New Roman"/>
              </a:rPr>
              <a:t>The </a:t>
            </a:r>
            <a:r>
              <a:rPr lang="en" sz="1300">
                <a:latin typeface="Times New Roman"/>
                <a:ea typeface="Times New Roman"/>
                <a:cs typeface="Times New Roman"/>
                <a:sym typeface="Times New Roman"/>
              </a:rPr>
              <a:t>Hyper Text Markup Language</a:t>
            </a:r>
            <a:r>
              <a:rPr lang="en" sz="1300">
                <a:highlight>
                  <a:srgbClr val="FFFFFF"/>
                </a:highlight>
                <a:latin typeface="Times New Roman"/>
                <a:ea typeface="Times New Roman"/>
                <a:cs typeface="Times New Roman"/>
                <a:sym typeface="Times New Roman"/>
              </a:rPr>
              <a:t>, or </a:t>
            </a:r>
            <a:r>
              <a:rPr lang="en" sz="1300">
                <a:latin typeface="Times New Roman"/>
                <a:ea typeface="Times New Roman"/>
                <a:cs typeface="Times New Roman"/>
                <a:sym typeface="Times New Roman"/>
              </a:rPr>
              <a:t>HTML</a:t>
            </a:r>
            <a:r>
              <a:rPr lang="en" sz="1300">
                <a:highlight>
                  <a:srgbClr val="FFFFFF"/>
                </a:highlight>
                <a:latin typeface="Times New Roman"/>
                <a:ea typeface="Times New Roman"/>
                <a:cs typeface="Times New Roman"/>
                <a:sym typeface="Times New Roman"/>
              </a:rPr>
              <a:t> is the standard </a:t>
            </a:r>
            <a:r>
              <a:rPr lang="en" sz="1300">
                <a:latin typeface="Times New Roman"/>
                <a:ea typeface="Times New Roman"/>
                <a:cs typeface="Times New Roman"/>
                <a:sym typeface="Times New Roman"/>
              </a:rPr>
              <a:t>markup language</a:t>
            </a:r>
            <a:r>
              <a:rPr lang="en" sz="1300">
                <a:highlight>
                  <a:srgbClr val="FFFFFF"/>
                </a:highlight>
                <a:latin typeface="Times New Roman"/>
                <a:ea typeface="Times New Roman"/>
                <a:cs typeface="Times New Roman"/>
                <a:sym typeface="Times New Roman"/>
              </a:rPr>
              <a:t> for documents designed to be displayed in a </a:t>
            </a:r>
            <a:r>
              <a:rPr lang="en" sz="1300">
                <a:latin typeface="Times New Roman"/>
                <a:ea typeface="Times New Roman"/>
                <a:cs typeface="Times New Roman"/>
                <a:sym typeface="Times New Roman"/>
              </a:rPr>
              <a:t>web browser</a:t>
            </a:r>
            <a:r>
              <a:rPr lang="en" sz="1300">
                <a:highlight>
                  <a:srgbClr val="FFFFFF"/>
                </a:highlight>
                <a:latin typeface="Times New Roman"/>
                <a:ea typeface="Times New Roman"/>
                <a:cs typeface="Times New Roman"/>
                <a:sym typeface="Times New Roman"/>
              </a:rPr>
              <a:t>. </a:t>
            </a:r>
            <a:endParaRPr sz="13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300">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SzPts val="1300"/>
              <a:buFont typeface="Roboto"/>
              <a:buChar char="●"/>
            </a:pPr>
            <a:r>
              <a:rPr b="1" lang="en" sz="1300">
                <a:latin typeface="Times New Roman"/>
                <a:ea typeface="Times New Roman"/>
                <a:cs typeface="Times New Roman"/>
                <a:sym typeface="Times New Roman"/>
              </a:rPr>
              <a:t>CSS -  </a:t>
            </a:r>
            <a:r>
              <a:rPr lang="en" sz="1300">
                <a:latin typeface="Times New Roman"/>
                <a:ea typeface="Times New Roman"/>
                <a:cs typeface="Times New Roman"/>
                <a:sym typeface="Times New Roman"/>
              </a:rPr>
              <a:t>Cascading Style Sheets</a:t>
            </a:r>
            <a:r>
              <a:rPr lang="en" sz="1300">
                <a:highlight>
                  <a:srgbClr val="FFFFFF"/>
                </a:highlight>
                <a:latin typeface="Times New Roman"/>
                <a:ea typeface="Times New Roman"/>
                <a:cs typeface="Times New Roman"/>
                <a:sym typeface="Times New Roman"/>
              </a:rPr>
              <a:t> (</a:t>
            </a:r>
            <a:r>
              <a:rPr lang="en" sz="1300">
                <a:latin typeface="Times New Roman"/>
                <a:ea typeface="Times New Roman"/>
                <a:cs typeface="Times New Roman"/>
                <a:sym typeface="Times New Roman"/>
              </a:rPr>
              <a:t>CSS</a:t>
            </a:r>
            <a:r>
              <a:rPr lang="en" sz="1300">
                <a:highlight>
                  <a:srgbClr val="FFFFFF"/>
                </a:highlight>
                <a:latin typeface="Times New Roman"/>
                <a:ea typeface="Times New Roman"/>
                <a:cs typeface="Times New Roman"/>
                <a:sym typeface="Times New Roman"/>
              </a:rPr>
              <a:t>) is a </a:t>
            </a:r>
            <a:r>
              <a:rPr lang="en" sz="1300">
                <a:latin typeface="Times New Roman"/>
                <a:ea typeface="Times New Roman"/>
                <a:cs typeface="Times New Roman"/>
                <a:sym typeface="Times New Roman"/>
              </a:rPr>
              <a:t>style sheet language</a:t>
            </a:r>
            <a:r>
              <a:rPr lang="en" sz="1300">
                <a:highlight>
                  <a:srgbClr val="FFFFFF"/>
                </a:highlight>
                <a:latin typeface="Times New Roman"/>
                <a:ea typeface="Times New Roman"/>
                <a:cs typeface="Times New Roman"/>
                <a:sym typeface="Times New Roman"/>
              </a:rPr>
              <a:t> used for describing the </a:t>
            </a:r>
            <a:r>
              <a:rPr lang="en" sz="1300">
                <a:latin typeface="Times New Roman"/>
                <a:ea typeface="Times New Roman"/>
                <a:cs typeface="Times New Roman"/>
                <a:sym typeface="Times New Roman"/>
              </a:rPr>
              <a:t>presentation</a:t>
            </a:r>
            <a:r>
              <a:rPr lang="en" sz="1300">
                <a:highlight>
                  <a:srgbClr val="FFFFFF"/>
                </a:highlight>
                <a:latin typeface="Times New Roman"/>
                <a:ea typeface="Times New Roman"/>
                <a:cs typeface="Times New Roman"/>
                <a:sym typeface="Times New Roman"/>
              </a:rPr>
              <a:t> of a document written in a </a:t>
            </a:r>
            <a:r>
              <a:rPr lang="en" sz="1300">
                <a:latin typeface="Times New Roman"/>
                <a:ea typeface="Times New Roman"/>
                <a:cs typeface="Times New Roman"/>
                <a:sym typeface="Times New Roman"/>
              </a:rPr>
              <a:t>markup language</a:t>
            </a:r>
            <a:r>
              <a:rPr lang="en" sz="1300">
                <a:highlight>
                  <a:srgbClr val="FFFFFF"/>
                </a:highlight>
                <a:latin typeface="Times New Roman"/>
                <a:ea typeface="Times New Roman"/>
                <a:cs typeface="Times New Roman"/>
                <a:sym typeface="Times New Roman"/>
              </a:rPr>
              <a:t> such as </a:t>
            </a:r>
            <a:r>
              <a:rPr lang="en" sz="1300">
                <a:latin typeface="Times New Roman"/>
                <a:ea typeface="Times New Roman"/>
                <a:cs typeface="Times New Roman"/>
                <a:sym typeface="Times New Roman"/>
              </a:rPr>
              <a:t>HTML</a:t>
            </a:r>
            <a:r>
              <a:rPr lang="en" sz="1300">
                <a:highlight>
                  <a:srgbClr val="FFFFFF"/>
                </a:highlight>
                <a:latin typeface="Times New Roman"/>
                <a:ea typeface="Times New Roman"/>
                <a:cs typeface="Times New Roman"/>
                <a:sym typeface="Times New Roman"/>
              </a:rPr>
              <a:t>. </a:t>
            </a:r>
            <a:endParaRPr sz="13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300">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SzPts val="1300"/>
              <a:buFont typeface="Roboto"/>
              <a:buChar char="●"/>
            </a:pPr>
            <a:r>
              <a:rPr b="1" lang="en" sz="1300">
                <a:latin typeface="Times New Roman"/>
                <a:ea typeface="Times New Roman"/>
                <a:cs typeface="Times New Roman"/>
                <a:sym typeface="Times New Roman"/>
              </a:rPr>
              <a:t>Bootstrap - </a:t>
            </a:r>
            <a:r>
              <a:rPr lang="en" sz="1300">
                <a:latin typeface="Times New Roman"/>
                <a:ea typeface="Times New Roman"/>
                <a:cs typeface="Times New Roman"/>
                <a:sym typeface="Times New Roman"/>
              </a:rPr>
              <a:t>Bootstrap is a free and open-source CSS framework directed at responsive, mobile-first front-end web development.</a:t>
            </a:r>
            <a:endParaRPr sz="1300">
              <a:latin typeface="Times New Roman"/>
              <a:ea typeface="Times New Roman"/>
              <a:cs typeface="Times New Roman"/>
              <a:sym typeface="Times New Roman"/>
            </a:endParaRPr>
          </a:p>
        </p:txBody>
      </p:sp>
      <p:pic>
        <p:nvPicPr>
          <p:cNvPr id="156" name="Google Shape;156;p18"/>
          <p:cNvPicPr preferRelativeResize="0"/>
          <p:nvPr/>
        </p:nvPicPr>
        <p:blipFill>
          <a:blip r:embed="rId3">
            <a:alphaModFix/>
          </a:blip>
          <a:stretch>
            <a:fillRect/>
          </a:stretch>
        </p:blipFill>
        <p:spPr>
          <a:xfrm>
            <a:off x="6870000" y="751099"/>
            <a:ext cx="1688550" cy="844275"/>
          </a:xfrm>
          <a:prstGeom prst="rect">
            <a:avLst/>
          </a:prstGeom>
          <a:noFill/>
          <a:ln>
            <a:noFill/>
          </a:ln>
        </p:spPr>
      </p:pic>
      <p:pic>
        <p:nvPicPr>
          <p:cNvPr id="157" name="Google Shape;157;p18"/>
          <p:cNvPicPr preferRelativeResize="0"/>
          <p:nvPr/>
        </p:nvPicPr>
        <p:blipFill>
          <a:blip r:embed="rId4">
            <a:alphaModFix/>
          </a:blip>
          <a:stretch>
            <a:fillRect/>
          </a:stretch>
        </p:blipFill>
        <p:spPr>
          <a:xfrm>
            <a:off x="8212375" y="1324800"/>
            <a:ext cx="786925" cy="786925"/>
          </a:xfrm>
          <a:prstGeom prst="rect">
            <a:avLst/>
          </a:prstGeom>
          <a:noFill/>
          <a:ln>
            <a:noFill/>
          </a:ln>
        </p:spPr>
      </p:pic>
      <p:pic>
        <p:nvPicPr>
          <p:cNvPr id="158" name="Google Shape;158;p18"/>
          <p:cNvPicPr preferRelativeResize="0"/>
          <p:nvPr/>
        </p:nvPicPr>
        <p:blipFill>
          <a:blip r:embed="rId5">
            <a:alphaModFix/>
          </a:blip>
          <a:stretch>
            <a:fillRect/>
          </a:stretch>
        </p:blipFill>
        <p:spPr>
          <a:xfrm>
            <a:off x="7156924" y="1684424"/>
            <a:ext cx="1055450" cy="1055425"/>
          </a:xfrm>
          <a:prstGeom prst="rect">
            <a:avLst/>
          </a:prstGeom>
          <a:noFill/>
          <a:ln>
            <a:noFill/>
          </a:ln>
        </p:spPr>
      </p:pic>
      <p:pic>
        <p:nvPicPr>
          <p:cNvPr id="159" name="Google Shape;159;p18"/>
          <p:cNvPicPr preferRelativeResize="0"/>
          <p:nvPr/>
        </p:nvPicPr>
        <p:blipFill>
          <a:blip r:embed="rId6">
            <a:alphaModFix/>
          </a:blip>
          <a:stretch>
            <a:fillRect/>
          </a:stretch>
        </p:blipFill>
        <p:spPr>
          <a:xfrm>
            <a:off x="8212375" y="2306413"/>
            <a:ext cx="898775" cy="898775"/>
          </a:xfrm>
          <a:prstGeom prst="rect">
            <a:avLst/>
          </a:prstGeom>
          <a:noFill/>
          <a:ln>
            <a:noFill/>
          </a:ln>
        </p:spPr>
      </p:pic>
      <p:pic>
        <p:nvPicPr>
          <p:cNvPr id="160" name="Google Shape;160;p18"/>
          <p:cNvPicPr preferRelativeResize="0"/>
          <p:nvPr/>
        </p:nvPicPr>
        <p:blipFill>
          <a:blip r:embed="rId7">
            <a:alphaModFix/>
          </a:blip>
          <a:stretch>
            <a:fillRect/>
          </a:stretch>
        </p:blipFill>
        <p:spPr>
          <a:xfrm>
            <a:off x="7182599" y="2630675"/>
            <a:ext cx="1004102" cy="844275"/>
          </a:xfrm>
          <a:prstGeom prst="rect">
            <a:avLst/>
          </a:prstGeom>
          <a:noFill/>
          <a:ln>
            <a:noFill/>
          </a:ln>
        </p:spPr>
      </p:pic>
      <p:pic>
        <p:nvPicPr>
          <p:cNvPr id="161" name="Google Shape;161;p18"/>
          <p:cNvPicPr preferRelativeResize="0"/>
          <p:nvPr/>
        </p:nvPicPr>
        <p:blipFill>
          <a:blip r:embed="rId8">
            <a:alphaModFix/>
          </a:blip>
          <a:stretch>
            <a:fillRect/>
          </a:stretch>
        </p:blipFill>
        <p:spPr>
          <a:xfrm>
            <a:off x="8156449" y="3406474"/>
            <a:ext cx="898775" cy="898775"/>
          </a:xfrm>
          <a:prstGeom prst="rect">
            <a:avLst/>
          </a:prstGeom>
          <a:noFill/>
          <a:ln>
            <a:noFill/>
          </a:ln>
        </p:spPr>
      </p:pic>
      <p:pic>
        <p:nvPicPr>
          <p:cNvPr id="162" name="Google Shape;162;p18"/>
          <p:cNvPicPr preferRelativeResize="0"/>
          <p:nvPr/>
        </p:nvPicPr>
        <p:blipFill>
          <a:blip r:embed="rId9">
            <a:alphaModFix/>
          </a:blip>
          <a:stretch>
            <a:fillRect/>
          </a:stretch>
        </p:blipFill>
        <p:spPr>
          <a:xfrm>
            <a:off x="7466298" y="3759348"/>
            <a:ext cx="690150" cy="97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311700" y="1383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Implementation</a:t>
            </a:r>
            <a:endParaRPr/>
          </a:p>
        </p:txBody>
      </p:sp>
      <p:sp>
        <p:nvSpPr>
          <p:cNvPr id="168" name="Google Shape;168;p19"/>
          <p:cNvSpPr txBox="1"/>
          <p:nvPr/>
        </p:nvSpPr>
        <p:spPr>
          <a:xfrm>
            <a:off x="540300" y="746125"/>
            <a:ext cx="8292000" cy="369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1200"/>
              </a:spcAft>
              <a:buNone/>
            </a:pPr>
            <a:r>
              <a:t/>
            </a:r>
            <a:endParaRPr sz="1200">
              <a:latin typeface="Times New Roman"/>
              <a:ea typeface="Times New Roman"/>
              <a:cs typeface="Times New Roman"/>
              <a:sym typeface="Times New Roman"/>
            </a:endParaRPr>
          </a:p>
        </p:txBody>
      </p:sp>
      <p:sp>
        <p:nvSpPr>
          <p:cNvPr id="169" name="Google Shape;169;p19"/>
          <p:cNvSpPr txBox="1"/>
          <p:nvPr/>
        </p:nvSpPr>
        <p:spPr>
          <a:xfrm>
            <a:off x="326000" y="742550"/>
            <a:ext cx="8421600" cy="7226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For the web application created by us, we have decided to choose the Agile Methodology.</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This software development methodology is a very flexible method where the web developer works on small chunks of the project. In such a scenario, the client has access to multiple iterations of the project and he reviews the work at each stage. The changes are implemented constantly, and the client gives rapid feedback to the web developer.</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This is the lifecycle of the Agile methodology:</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100">
                <a:latin typeface="Times New Roman"/>
                <a:ea typeface="Times New Roman"/>
                <a:cs typeface="Times New Roman"/>
                <a:sym typeface="Times New Roman"/>
              </a:rPr>
              <a:t>1. </a:t>
            </a:r>
            <a:r>
              <a:rPr b="1" lang="en" sz="1100">
                <a:latin typeface="Times New Roman"/>
                <a:ea typeface="Times New Roman"/>
                <a:cs typeface="Times New Roman"/>
                <a:sym typeface="Times New Roman"/>
              </a:rPr>
              <a:t>Understanding project requirement</a:t>
            </a:r>
            <a:endParaRPr b="1" sz="11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100">
                <a:latin typeface="Times New Roman"/>
                <a:ea typeface="Times New Roman"/>
                <a:cs typeface="Times New Roman"/>
                <a:sym typeface="Times New Roman"/>
              </a:rPr>
              <a:t>2. </a:t>
            </a:r>
            <a:r>
              <a:rPr b="1" lang="en" sz="1100">
                <a:latin typeface="Times New Roman"/>
                <a:ea typeface="Times New Roman"/>
                <a:cs typeface="Times New Roman"/>
                <a:sym typeface="Times New Roman"/>
              </a:rPr>
              <a:t>Sprint Planning</a:t>
            </a:r>
            <a:endParaRPr b="1" sz="11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100">
                <a:latin typeface="Times New Roman"/>
                <a:ea typeface="Times New Roman"/>
                <a:cs typeface="Times New Roman"/>
                <a:sym typeface="Times New Roman"/>
              </a:rPr>
              <a:t>3. </a:t>
            </a:r>
            <a:r>
              <a:rPr b="1" lang="en" sz="1100">
                <a:latin typeface="Times New Roman"/>
                <a:ea typeface="Times New Roman"/>
                <a:cs typeface="Times New Roman"/>
                <a:sym typeface="Times New Roman"/>
              </a:rPr>
              <a:t>Designing the product</a:t>
            </a:r>
            <a:endParaRPr b="1" sz="11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100">
                <a:latin typeface="Times New Roman"/>
                <a:ea typeface="Times New Roman"/>
                <a:cs typeface="Times New Roman"/>
                <a:sym typeface="Times New Roman"/>
              </a:rPr>
              <a:t>4. </a:t>
            </a:r>
            <a:r>
              <a:rPr b="1" lang="en" sz="1100">
                <a:latin typeface="Times New Roman"/>
                <a:ea typeface="Times New Roman"/>
                <a:cs typeface="Times New Roman"/>
                <a:sym typeface="Times New Roman"/>
              </a:rPr>
              <a:t>Testing</a:t>
            </a:r>
            <a:endParaRPr b="1" sz="11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100">
                <a:latin typeface="Times New Roman"/>
                <a:ea typeface="Times New Roman"/>
                <a:cs typeface="Times New Roman"/>
                <a:sym typeface="Times New Roman"/>
              </a:rPr>
              <a:t>5. </a:t>
            </a:r>
            <a:r>
              <a:rPr b="1" lang="en" sz="1100">
                <a:latin typeface="Times New Roman"/>
                <a:ea typeface="Times New Roman"/>
                <a:cs typeface="Times New Roman"/>
                <a:sym typeface="Times New Roman"/>
              </a:rPr>
              <a:t>Feedback and preparing for the next set of work/ Deploy</a:t>
            </a:r>
            <a:endParaRPr b="1" sz="11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b="1">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b="1">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b="1">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b="1">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b="1">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pic>
        <p:nvPicPr>
          <p:cNvPr id="170" name="Google Shape;170;p19"/>
          <p:cNvPicPr preferRelativeResize="0"/>
          <p:nvPr/>
        </p:nvPicPr>
        <p:blipFill>
          <a:blip r:embed="rId3">
            <a:alphaModFix/>
          </a:blip>
          <a:stretch>
            <a:fillRect/>
          </a:stretch>
        </p:blipFill>
        <p:spPr>
          <a:xfrm>
            <a:off x="4292275" y="2721725"/>
            <a:ext cx="4540025" cy="169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Discussion:</a:t>
            </a:r>
            <a:endParaRPr/>
          </a:p>
        </p:txBody>
      </p:sp>
      <p:sp>
        <p:nvSpPr>
          <p:cNvPr id="176" name="Google Shape;176;p20"/>
          <p:cNvSpPr txBox="1"/>
          <p:nvPr>
            <p:ph idx="1" type="body"/>
          </p:nvPr>
        </p:nvSpPr>
        <p:spPr>
          <a:xfrm>
            <a:off x="311700" y="1105300"/>
            <a:ext cx="8284500" cy="3339000"/>
          </a:xfrm>
          <a:prstGeom prst="rect">
            <a:avLst/>
          </a:prstGeom>
        </p:spPr>
        <p:txBody>
          <a:bodyPr anchorCtr="0" anchor="t" bIns="91425" lIns="91425" spcFirstLastPara="1" rIns="91425" wrap="square" tIns="91425">
            <a:noAutofit/>
          </a:bodyPr>
          <a:lstStyle/>
          <a:p>
            <a:pPr indent="-310515" lvl="0" marL="457200" rtl="0" algn="l">
              <a:lnSpc>
                <a:spcPct val="150000"/>
              </a:lnSpc>
              <a:spcBef>
                <a:spcPts val="0"/>
              </a:spcBef>
              <a:spcAft>
                <a:spcPts val="0"/>
              </a:spcAft>
              <a:buClr>
                <a:srgbClr val="000000"/>
              </a:buClr>
              <a:buSzPts val="1290"/>
              <a:buFont typeface="Times New Roman"/>
              <a:buChar char="●"/>
            </a:pPr>
            <a:r>
              <a:rPr lang="en" sz="1290">
                <a:solidFill>
                  <a:srgbClr val="000000"/>
                </a:solidFill>
                <a:latin typeface="Times New Roman"/>
                <a:ea typeface="Times New Roman"/>
                <a:cs typeface="Times New Roman"/>
                <a:sym typeface="Times New Roman"/>
              </a:rPr>
              <a:t>By developing this website we were successfully able to create an interface which can be customized according to the member type which is either student or teacher. </a:t>
            </a:r>
            <a:endParaRPr sz="1290">
              <a:solidFill>
                <a:srgbClr val="000000"/>
              </a:solidFill>
              <a:latin typeface="Times New Roman"/>
              <a:ea typeface="Times New Roman"/>
              <a:cs typeface="Times New Roman"/>
              <a:sym typeface="Times New Roman"/>
            </a:endParaRPr>
          </a:p>
          <a:p>
            <a:pPr indent="-310515" lvl="0" marL="457200" rtl="0" algn="l">
              <a:lnSpc>
                <a:spcPct val="150000"/>
              </a:lnSpc>
              <a:spcBef>
                <a:spcPts val="0"/>
              </a:spcBef>
              <a:spcAft>
                <a:spcPts val="0"/>
              </a:spcAft>
              <a:buClr>
                <a:srgbClr val="000000"/>
              </a:buClr>
              <a:buSzPts val="1290"/>
              <a:buFont typeface="Times New Roman"/>
              <a:buChar char="●"/>
            </a:pPr>
            <a:r>
              <a:rPr lang="en" sz="1290">
                <a:solidFill>
                  <a:srgbClr val="000000"/>
                </a:solidFill>
                <a:latin typeface="Times New Roman"/>
                <a:ea typeface="Times New Roman"/>
                <a:cs typeface="Times New Roman"/>
                <a:sym typeface="Times New Roman"/>
              </a:rPr>
              <a:t>On the teacher dashboard teacher will be able to create and join class along with profile and logout options. Under class, he/she will be able to create assignments,make announcements, upload lecture videos and create a quiz. Teachers will also get the option to view and grade all the submissions under each assignment. In this way using this interface teacher will be able to successfully collaborate with students.</a:t>
            </a:r>
            <a:endParaRPr sz="1290">
              <a:solidFill>
                <a:srgbClr val="000000"/>
              </a:solidFill>
              <a:latin typeface="Times New Roman"/>
              <a:ea typeface="Times New Roman"/>
              <a:cs typeface="Times New Roman"/>
              <a:sym typeface="Times New Roman"/>
            </a:endParaRPr>
          </a:p>
          <a:p>
            <a:pPr indent="-310515" lvl="0" marL="457200" rtl="0" algn="l">
              <a:lnSpc>
                <a:spcPct val="150000"/>
              </a:lnSpc>
              <a:spcBef>
                <a:spcPts val="0"/>
              </a:spcBef>
              <a:spcAft>
                <a:spcPts val="0"/>
              </a:spcAft>
              <a:buClr>
                <a:srgbClr val="000000"/>
              </a:buClr>
              <a:buSzPts val="1290"/>
              <a:buFont typeface="Times New Roman"/>
              <a:buChar char="●"/>
            </a:pPr>
            <a:r>
              <a:rPr lang="en" sz="1290">
                <a:solidFill>
                  <a:srgbClr val="000000"/>
                </a:solidFill>
                <a:latin typeface="Times New Roman"/>
                <a:ea typeface="Times New Roman"/>
                <a:cs typeface="Times New Roman"/>
                <a:sym typeface="Times New Roman"/>
              </a:rPr>
              <a:t>The student on signing in has options to join class, view profile, update password on student dashboard. For each class the student has joined, he/she can attempt quizzes, submit assignments, view or download lectures and view announcements posted by the teacher in that classroom. Students can also view the marks and monitor the performance  by looking at the graphs displayed in each classroom. Thus, the project was successfully implemented with the above mentioned features.</a:t>
            </a:r>
            <a:endParaRPr sz="1290">
              <a:solidFill>
                <a:srgbClr val="000000"/>
              </a:solidFill>
              <a:latin typeface="Times New Roman"/>
              <a:ea typeface="Times New Roman"/>
              <a:cs typeface="Times New Roman"/>
              <a:sym typeface="Times New Roman"/>
            </a:endParaRPr>
          </a:p>
          <a:p>
            <a:pPr indent="0" lvl="0" marL="457200" rtl="0" algn="l">
              <a:lnSpc>
                <a:spcPct val="150000"/>
              </a:lnSpc>
              <a:spcBef>
                <a:spcPts val="1200"/>
              </a:spcBef>
              <a:spcAft>
                <a:spcPts val="1200"/>
              </a:spcAft>
              <a:buSzPts val="935"/>
              <a:buNone/>
            </a:pPr>
            <a:r>
              <a:t/>
            </a:r>
            <a:endParaRPr sz="119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Learnings</a:t>
            </a:r>
            <a:endParaRPr/>
          </a:p>
        </p:txBody>
      </p:sp>
      <p:sp>
        <p:nvSpPr>
          <p:cNvPr id="182" name="Google Shape;18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Challenging times of the Covid 19 Pandemic, made us realize the acute need for a unified Learning Management System for online education in our country. This thought inspired us to design a web application “PATHSHALA”, to solve the problem for the mode of online education.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 successfully designed the web application putting all the skills we have learnt uptill the 5th semester to use. In this project we have tried to include the programming skills learnt in the subject Web Programming I, Web Programming 2, Python Programming, Database management Systems, Advanced Databases Information and Network Security, Data Structures etc…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provides the students a medium to continue their education smoothly in the online mode, where they can be a part of dynamic activity classrooms. Our application “PATHSHALA” allows any organization to develop electronic coursework, deliver it with unprecedented reach and flexibility, and manage its continued use over time.</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