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7"/>
  </p:notesMasterIdLst>
  <p:sldIdLst>
    <p:sldId id="262" r:id="rId2"/>
    <p:sldId id="260" r:id="rId3"/>
    <p:sldId id="259" r:id="rId4"/>
    <p:sldId id="261" r:id="rId5"/>
    <p:sldId id="258" r:id="rId6"/>
  </p:sldIdLst>
  <p:sldSz cx="9144000" cy="5143500" type="screen16x9"/>
  <p:notesSz cx="6858000" cy="9144000"/>
  <p:embeddedFontLst>
    <p:embeddedFont>
      <p:font typeface="Proxima Nova" panose="02000506030000020004" pitchFamily="2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83"/>
    <p:restoredTop sz="94526"/>
  </p:normalViewPr>
  <p:slideViewPr>
    <p:cSldViewPr snapToGrid="0">
      <p:cViewPr varScale="1">
        <p:scale>
          <a:sx n="146" d="100"/>
          <a:sy n="146" d="100"/>
        </p:scale>
        <p:origin x="1032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d.docs.live.net/3536184e31fa3cfb/%5e.Documents/Take%20Home%20Mx%20Interview%20Data%20Set_March%20202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panktipatel/Downloads/Take%20Home%20Mx%20Interview%20Data%20Set_March%202022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50" cap="none" dirty="0">
                <a:solidFill>
                  <a:schemeClr val="tx1">
                    <a:lumMod val="50000"/>
                  </a:schemeClr>
                </a:solidFill>
              </a:rPr>
              <a:t>Marketing</a:t>
            </a:r>
            <a:r>
              <a:rPr lang="en-US" sz="1050" cap="none" baseline="0" dirty="0">
                <a:solidFill>
                  <a:schemeClr val="tx1">
                    <a:lumMod val="50000"/>
                  </a:schemeClr>
                </a:solidFill>
              </a:rPr>
              <a:t> &amp; Promotions Spend Gap</a:t>
            </a:r>
            <a:endParaRPr lang="en-US" sz="1050" cap="none" dirty="0">
              <a:solidFill>
                <a:schemeClr val="tx1">
                  <a:lumMod val="50000"/>
                </a:schemeClr>
              </a:solidFill>
            </a:endParaRPr>
          </a:p>
        </c:rich>
      </c:tx>
      <c:layout>
        <c:manualLayout>
          <c:xMode val="edge"/>
          <c:yMode val="edge"/>
          <c:x val="0.12995129400056968"/>
          <c:y val="2.4046520494956893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3.8319039292403233E-2"/>
          <c:y val="0.28087296953561069"/>
          <c:w val="0.94379874237114192"/>
          <c:h val="0.603928231794367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'Marketing and Promotions'!$B$15</c:f>
              <c:strCache>
                <c:ptCount val="1"/>
                <c:pt idx="0">
                  <c:v>Managed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'Marketing and Promotions'!$A$16:$A$17</c:f>
              <c:strCache>
                <c:ptCount val="2"/>
                <c:pt idx="0">
                  <c:v>Avg. Promotion Dollars Spent </c:v>
                </c:pt>
                <c:pt idx="1">
                  <c:v>Avg. Mx Marketing Fees Spent </c:v>
                </c:pt>
              </c:strCache>
            </c:strRef>
          </c:cat>
          <c:val>
            <c:numRef>
              <c:f>'Marketing and Promotions'!$B$16:$B$17</c:f>
              <c:numCache>
                <c:formatCode>"$"#,##0.00</c:formatCode>
                <c:ptCount val="2"/>
                <c:pt idx="0">
                  <c:v>27.446374225853649</c:v>
                </c:pt>
                <c:pt idx="1">
                  <c:v>10.990650406504065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01F-FD4B-9278-AF41C0176357}"/>
            </c:ext>
          </c:extLst>
        </c:ser>
        <c:ser>
          <c:idx val="1"/>
          <c:order val="1"/>
          <c:tx>
            <c:strRef>
              <c:f>'Marketing and Promotions'!$C$15</c:f>
              <c:strCache>
                <c:ptCount val="1"/>
                <c:pt idx="0">
                  <c:v>Unmanaged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tx2">
                        <a:lumMod val="1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'Marketing and Promotions'!$A$16:$A$17</c:f>
              <c:strCache>
                <c:ptCount val="2"/>
                <c:pt idx="0">
                  <c:v>Avg. Promotion Dollars Spent </c:v>
                </c:pt>
                <c:pt idx="1">
                  <c:v>Avg. Mx Marketing Fees Spent </c:v>
                </c:pt>
              </c:strCache>
            </c:strRef>
          </c:cat>
          <c:val>
            <c:numRef>
              <c:f>'Marketing and Promotions'!$C$16:$C$17</c:f>
              <c:numCache>
                <c:formatCode>"$"#,##0.00</c:formatCode>
                <c:ptCount val="2"/>
                <c:pt idx="0">
                  <c:v>7.3553106145283014</c:v>
                </c:pt>
                <c:pt idx="1">
                  <c:v>3.5450943396226413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01F-FD4B-9278-AF41C017635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444"/>
        <c:overlap val="-90"/>
        <c:axId val="994862239"/>
        <c:axId val="994863951"/>
      </c:barChart>
      <c:catAx>
        <c:axId val="99486223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94863951"/>
        <c:crosses val="autoZero"/>
        <c:auto val="1"/>
        <c:lblAlgn val="ctr"/>
        <c:lblOffset val="100"/>
        <c:noMultiLvlLbl val="0"/>
      </c:catAx>
      <c:valAx>
        <c:axId val="994863951"/>
        <c:scaling>
          <c:orientation val="minMax"/>
        </c:scaling>
        <c:delete val="1"/>
        <c:axPos val="l"/>
        <c:numFmt formatCode="&quot;$&quot;#,##0.00" sourceLinked="1"/>
        <c:majorTickMark val="none"/>
        <c:minorTickMark val="none"/>
        <c:tickLblPos val="nextTo"/>
        <c:crossAx val="99486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56729783612934581"/>
          <c:y val="0.16390020231312605"/>
          <c:w val="0.43095307561390711"/>
          <c:h val="7.6886199815526871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000" b="1" i="0" u="none" strike="noStrike" kern="1200" spc="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000" b="1" dirty="0">
                <a:solidFill>
                  <a:schemeClr val="tx1">
                    <a:lumMod val="50000"/>
                  </a:schemeClr>
                </a:solidFill>
              </a:rPr>
              <a:t>Order</a:t>
            </a:r>
            <a:r>
              <a:rPr lang="en-US" sz="1000" b="1" baseline="0" dirty="0">
                <a:solidFill>
                  <a:schemeClr val="tx1">
                    <a:lumMod val="50000"/>
                  </a:schemeClr>
                </a:solidFill>
              </a:rPr>
              <a:t> Protocols used by Unmanaged vs. Managed Merchants</a:t>
            </a:r>
            <a:endParaRPr lang="en-US" sz="1000" b="1" dirty="0">
              <a:solidFill>
                <a:schemeClr val="tx1">
                  <a:lumMod val="50000"/>
                </a:scheme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1" i="0" u="none" strike="noStrike" kern="1200" spc="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'Order protocol'!$A$24</c:f>
              <c:strCache>
                <c:ptCount val="1"/>
                <c:pt idx="0">
                  <c:v>Managed</c:v>
                </c:pt>
              </c:strCache>
            </c:strRef>
          </c:tx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2EEE7A22-CCAC-9C4C-8DB2-544FA84F936F}" type="VALUE">
                      <a:rPr lang="en-US">
                        <a:solidFill>
                          <a:schemeClr val="tx1">
                            <a:lumMod val="50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A4F3-2647-9246-CED59361F2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'Order protocol'!$B$23:$E$23</c:f>
              <c:strCache>
                <c:ptCount val="4"/>
                <c:pt idx="0">
                  <c:v>EMAIL</c:v>
                </c:pt>
                <c:pt idx="1">
                  <c:v>FAX</c:v>
                </c:pt>
                <c:pt idx="2">
                  <c:v>IPAD</c:v>
                </c:pt>
                <c:pt idx="3">
                  <c:v>POINT_OF_SALE</c:v>
                </c:pt>
              </c:strCache>
            </c:strRef>
          </c:cat>
          <c:val>
            <c:numRef>
              <c:f>'Order protocol'!$B$24:$E$24</c:f>
              <c:numCache>
                <c:formatCode>General</c:formatCode>
                <c:ptCount val="4"/>
                <c:pt idx="0" formatCode="0">
                  <c:v>8</c:v>
                </c:pt>
                <c:pt idx="2" formatCode="0">
                  <c:v>28</c:v>
                </c:pt>
                <c:pt idx="3" formatCode="0">
                  <c:v>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F3-2647-9246-CED59361F2EC}"/>
            </c:ext>
          </c:extLst>
        </c:ser>
        <c:ser>
          <c:idx val="1"/>
          <c:order val="1"/>
          <c:tx>
            <c:strRef>
              <c:f>'Order protocol'!$A$25</c:f>
              <c:strCache>
                <c:ptCount val="1"/>
                <c:pt idx="0">
                  <c:v>Unmanaged</c:v>
                </c:pt>
              </c:strCache>
            </c:strRef>
          </c:tx>
          <c:spPr>
            <a:solidFill>
              <a:schemeClr val="accent1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3"/>
              <c:tx>
                <c:rich>
                  <a:bodyPr/>
                  <a:lstStyle/>
                  <a:p>
                    <a:fld id="{21766F17-DE05-5146-B8E3-12CC327A0ABC}" type="VALUE">
                      <a:rPr lang="en-US" b="0">
                        <a:solidFill>
                          <a:schemeClr val="tx1">
                            <a:lumMod val="50000"/>
                          </a:schemeClr>
                        </a:solidFill>
                      </a:rPr>
                      <a:pPr/>
                      <a:t>[VALUE]</a:t>
                    </a:fld>
                    <a:endParaRPr lang="en-US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4-A4F3-2647-9246-CED59361F2E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'Order protocol'!$B$23:$E$23</c:f>
              <c:strCache>
                <c:ptCount val="4"/>
                <c:pt idx="0">
                  <c:v>EMAIL</c:v>
                </c:pt>
                <c:pt idx="1">
                  <c:v>FAX</c:v>
                </c:pt>
                <c:pt idx="2">
                  <c:v>IPAD</c:v>
                </c:pt>
                <c:pt idx="3">
                  <c:v>POINT_OF_SALE</c:v>
                </c:pt>
              </c:strCache>
            </c:strRef>
          </c:cat>
          <c:val>
            <c:numRef>
              <c:f>'Order protocol'!$B$25:$E$25</c:f>
              <c:numCache>
                <c:formatCode>0</c:formatCode>
                <c:ptCount val="4"/>
                <c:pt idx="0">
                  <c:v>23</c:v>
                </c:pt>
                <c:pt idx="1">
                  <c:v>4</c:v>
                </c:pt>
                <c:pt idx="2">
                  <c:v>61</c:v>
                </c:pt>
                <c:pt idx="3">
                  <c:v>18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F3-2647-9246-CED59361F2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832997391"/>
        <c:axId val="856246255"/>
      </c:barChart>
      <c:catAx>
        <c:axId val="83299739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>
                    <a:solidFill>
                      <a:schemeClr val="tx1">
                        <a:lumMod val="50000"/>
                      </a:schemeClr>
                    </a:solidFill>
                  </a:rPr>
                  <a:t>Order</a:t>
                </a:r>
                <a:r>
                  <a:rPr lang="en-US" sz="800" b="1" baseline="0">
                    <a:solidFill>
                      <a:schemeClr val="tx1">
                        <a:lumMod val="50000"/>
                      </a:schemeClr>
                    </a:solidFill>
                  </a:rPr>
                  <a:t> Protocol</a:t>
                </a:r>
                <a:endParaRPr lang="en-US" sz="800" b="1">
                  <a:solidFill>
                    <a:schemeClr val="tx1">
                      <a:lumMod val="50000"/>
                    </a:scheme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56246255"/>
        <c:crosses val="autoZero"/>
        <c:auto val="1"/>
        <c:lblAlgn val="ctr"/>
        <c:lblOffset val="100"/>
        <c:noMultiLvlLbl val="0"/>
      </c:catAx>
      <c:valAx>
        <c:axId val="8562462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tx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1" dirty="0">
                    <a:solidFill>
                      <a:schemeClr val="tx1">
                        <a:lumMod val="50000"/>
                      </a:schemeClr>
                    </a:solidFill>
                  </a:rPr>
                  <a:t> No.</a:t>
                </a:r>
                <a:r>
                  <a:rPr lang="en-US" sz="800" b="1" baseline="0" dirty="0">
                    <a:solidFill>
                      <a:schemeClr val="tx1">
                        <a:lumMod val="50000"/>
                      </a:schemeClr>
                    </a:solidFill>
                  </a:rPr>
                  <a:t> of  Restaurants</a:t>
                </a:r>
                <a:endParaRPr lang="en-US" sz="800" b="1" dirty="0">
                  <a:solidFill>
                    <a:schemeClr val="tx1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2.7789934354485776E-2"/>
              <c:y val="0.34274665182580488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tx1">
                      <a:lumMod val="50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3299739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4985217602723078"/>
          <c:y val="0.21134154796683641"/>
          <c:w val="0.33869869022537658"/>
          <c:h val="9.117815699658701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50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Reversed" id="22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  <cs:bodyPr rot="-5400000" spcFirstLastPara="1" vertOverflow="clip" horzOverflow="clip" vert="horz" wrap="square" lIns="38100" tIns="19050" rIns="38100" bIns="19050" anchor="ctr" anchorCtr="1">
      <a:spAutoFit/>
    </cs:bodyPr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118bda4c002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118bda4c002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118bda4c00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118bda4c00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18bda4c002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18bda4c002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118bda4c00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118bda4c00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147626d8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147626d8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" type="title">
  <p:cSld name="TITLE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7;p2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" name="Google Shape;8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2"/>
          <p:cNvSpPr txBox="1"/>
          <p:nvPr/>
        </p:nvSpPr>
        <p:spPr>
          <a:xfrm>
            <a:off x="768072" y="4699367"/>
            <a:ext cx="3207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900"/>
              <a:buFont typeface="Proxima Nova"/>
              <a:buNone/>
            </a:pPr>
            <a:r>
              <a:rPr lang="en" sz="900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900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 b="1" i="0" u="none" strike="noStrike" cap="non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rest">
  <p:cSld name="SECTION_HEADER_1_1_1">
    <p:bg>
      <p:bgPr>
        <a:solidFill>
          <a:srgbClr val="3A5648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2" name="Google Shape;4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15">
  <p:cSld name="TITLE_26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3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7" name="Google Shape;47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2">
  <p:cSld name="SECTION_HEADER_1_1_1_1_1_1">
    <p:bg>
      <p:bgPr>
        <a:solidFill>
          <a:srgbClr val="FFFFFF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4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0" name="Google Shape;50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97062" y="219456"/>
            <a:ext cx="297201" cy="1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14"/>
          <p:cNvSpPr txBox="1"/>
          <p:nvPr/>
        </p:nvSpPr>
        <p:spPr>
          <a:xfrm>
            <a:off x="367997" y="4663217"/>
            <a:ext cx="3207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900"/>
              <a:buFont typeface="Proxima Nova"/>
              <a:buNone/>
            </a:pPr>
            <a:r>
              <a:rPr lang="en" sz="9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900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 b="1" i="0" u="none" strike="noStrike" cap="non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 1">
  <p:cSld name="SECTION_HEADER_1_1_1_1_1_2">
    <p:bg>
      <p:bgPr>
        <a:solidFill>
          <a:srgbClr val="FFFFFF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" name="Google Shape;54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97062" y="219456"/>
            <a:ext cx="297201" cy="1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5"/>
          <p:cNvSpPr txBox="1"/>
          <p:nvPr/>
        </p:nvSpPr>
        <p:spPr>
          <a:xfrm>
            <a:off x="367997" y="4663217"/>
            <a:ext cx="3207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900"/>
              <a:buFont typeface="Proxima Nova"/>
              <a:buNone/>
            </a:pPr>
            <a:r>
              <a:rPr lang="en" sz="9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900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 b="1" i="0" u="none" strike="noStrike" cap="non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3">
  <p:cSld name="TITLE_4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6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" name="Google Shape;5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2 2">
  <p:cSld name="TITLE_3_3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lvl="0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1" name="Google Shape;61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97062" y="219456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25">
  <p:cSld name="TITLE_35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" name="Google Shape;64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_4">
  <p:cSld name="TITLE_3_4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5">
  <p:cSld name="TITLE_6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0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1" name="Google Shape;7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20"/>
          <p:cNvSpPr/>
          <p:nvPr/>
        </p:nvSpPr>
        <p:spPr>
          <a:xfrm>
            <a:off x="5419725" y="-7375"/>
            <a:ext cx="3723900" cy="5151000"/>
          </a:xfrm>
          <a:prstGeom prst="rect">
            <a:avLst/>
          </a:prstGeom>
          <a:solidFill>
            <a:srgbClr val="ECFBF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  <p:pic>
        <p:nvPicPr>
          <p:cNvPr id="73" name="Google Shape;7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2">
  <p:cSld name="TITLE_3_5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CE">
  <p:cSld name="CUSTOM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"/>
          <p:cNvSpPr txBox="1">
            <a:spLocks noGrp="1"/>
          </p:cNvSpPr>
          <p:nvPr>
            <p:ph type="subTitle" idx="1"/>
          </p:nvPr>
        </p:nvSpPr>
        <p:spPr>
          <a:xfrm>
            <a:off x="768096" y="1106424"/>
            <a:ext cx="7726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" name="Google Shape;12;p3"/>
          <p:cNvCxnSpPr/>
          <p:nvPr/>
        </p:nvCxnSpPr>
        <p:spPr>
          <a:xfrm>
            <a:off x="768075" y="1150399"/>
            <a:ext cx="526200" cy="0"/>
          </a:xfrm>
          <a:prstGeom prst="straightConnector1">
            <a:avLst/>
          </a:prstGeom>
          <a:noFill/>
          <a:ln w="19050" cap="flat" cmpd="sng">
            <a:solidFill>
              <a:srgbClr val="FF300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768096" y="612648"/>
            <a:ext cx="77268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/>
          <p:nvPr/>
        </p:nvSpPr>
        <p:spPr>
          <a:xfrm>
            <a:off x="768072" y="4699367"/>
            <a:ext cx="3207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900"/>
              <a:buFont typeface="Proxima Nova"/>
              <a:buNone/>
            </a:pPr>
            <a:r>
              <a:rPr lang="en" sz="900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900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 b="1" i="0" u="none" strike="noStrike" cap="non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2 1">
  <p:cSld name="TITLE_3_6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1 1">
  <p:cSld name="TITLE_3_1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" name="Google Shape;80;p23"/>
          <p:cNvSpPr txBox="1"/>
          <p:nvPr/>
        </p:nvSpPr>
        <p:spPr>
          <a:xfrm>
            <a:off x="215597" y="4663217"/>
            <a:ext cx="3207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900"/>
              <a:buFont typeface="Proxima Nova"/>
              <a:buNone/>
            </a:pPr>
            <a:r>
              <a:rPr lang="en" sz="6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600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600" b="1" i="0" u="none" strike="noStrike" cap="non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1" name="Google Shape;81;p23"/>
          <p:cNvCxnSpPr/>
          <p:nvPr/>
        </p:nvCxnSpPr>
        <p:spPr>
          <a:xfrm>
            <a:off x="768075" y="1150399"/>
            <a:ext cx="526200" cy="0"/>
          </a:xfrm>
          <a:prstGeom prst="straightConnector1">
            <a:avLst/>
          </a:prstGeom>
          <a:noFill/>
          <a:ln w="19050" cap="flat" cmpd="sng">
            <a:solidFill>
              <a:srgbClr val="FF300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82" name="Google Shape;8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4">
  <p:cSld name="TITLE_5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4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770295" y="91125"/>
            <a:ext cx="1326930" cy="3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without header 1 1">
  <p:cSld name="TITLE_2_2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8" name="Google Shape;88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2 3">
  <p:cSld name="TITLE_3_7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lvl="0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0" lvl="1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0" lvl="2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0" lvl="3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0" lvl="4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0" lvl="5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0" lvl="6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0" lvl="7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0" lvl="8" indent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1" name="Google Shape;91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97062" y="219456"/>
            <a:ext cx="297201" cy="168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2" name="Google Shape;92;p26"/>
          <p:cNvCxnSpPr/>
          <p:nvPr/>
        </p:nvCxnSpPr>
        <p:spPr>
          <a:xfrm>
            <a:off x="768075" y="1150399"/>
            <a:ext cx="526200" cy="0"/>
          </a:xfrm>
          <a:prstGeom prst="straightConnector1">
            <a:avLst/>
          </a:prstGeom>
          <a:noFill/>
          <a:ln w="19050" cap="flat" cmpd="sng">
            <a:solidFill>
              <a:srgbClr val="008F96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3" name="Google Shape;93;p26"/>
          <p:cNvSpPr txBox="1"/>
          <p:nvPr/>
        </p:nvSpPr>
        <p:spPr>
          <a:xfrm>
            <a:off x="768075" y="4663225"/>
            <a:ext cx="28074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900"/>
              <a:buFont typeface="Proxima Nova"/>
              <a:buNone/>
            </a:pPr>
            <a:r>
              <a:rPr lang="en" sz="9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900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 b="1" i="0" u="none" strike="noStrike" cap="non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1">
  <p:cSld name="TITLE_3_8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7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27"/>
          <p:cNvSpPr txBox="1"/>
          <p:nvPr/>
        </p:nvSpPr>
        <p:spPr>
          <a:xfrm>
            <a:off x="215597" y="4663217"/>
            <a:ext cx="3207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900"/>
              <a:buFont typeface="Proxima Nova"/>
              <a:buNone/>
            </a:pPr>
            <a:r>
              <a:rPr lang="en" sz="600" b="1" i="0" u="none" strike="noStrike" cap="none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600" b="1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600" b="1" i="0" u="none" strike="noStrike" cap="none">
              <a:solidFill>
                <a:srgbClr val="CCCCCC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97" name="Google Shape;97;p27"/>
          <p:cNvCxnSpPr/>
          <p:nvPr/>
        </p:nvCxnSpPr>
        <p:spPr>
          <a:xfrm>
            <a:off x="768075" y="1150399"/>
            <a:ext cx="526200" cy="0"/>
          </a:xfrm>
          <a:prstGeom prst="straightConnector1">
            <a:avLst/>
          </a:prstGeom>
          <a:noFill/>
          <a:ln w="19050" cap="flat" cmpd="sng">
            <a:solidFill>
              <a:srgbClr val="FF3008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98" name="Google Shape;98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6">
  <p:cSld name="TITLE_36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01" name="Google Shape;101;p2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2" name="Google Shape;102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7">
  <p:cSld name="TITLE_37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9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05" name="Google Shape;105;p29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06" name="Google Shape;106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38">
  <p:cSld name="TITLE_38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3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>
            <a:endParaRPr/>
          </a:p>
        </p:txBody>
      </p:sp>
      <p:sp>
        <p:nvSpPr>
          <p:cNvPr id="109" name="Google Shape;109;p3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0" name="Google Shape;11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39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1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3" name="Google Shape;113;p31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4" name="Google Shape;114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without header">
  <p:cSld name="TITLE_2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" name="Google Shape;19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4"/>
          <p:cNvSpPr txBox="1"/>
          <p:nvPr/>
        </p:nvSpPr>
        <p:spPr>
          <a:xfrm>
            <a:off x="768072" y="4699367"/>
            <a:ext cx="3207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900"/>
              <a:buFont typeface="Proxima Nova"/>
              <a:buNone/>
            </a:pPr>
            <a:r>
              <a:rPr lang="en" sz="900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900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 b="1" i="0" u="none" strike="noStrike" cap="non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 type="blank">
  <p:cSld name="BLANK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ster 1 2">
  <p:cSld name="TITLE_13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3" name="Google Shape;123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ey Master">
  <p:cSld name="TITLE_1">
    <p:bg>
      <p:bgPr>
        <a:solidFill>
          <a:srgbClr val="F3F3F3"/>
        </a:solidFill>
        <a:effectLst/>
      </p:bgPr>
    </p:bg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/>
        </p:nvSpPr>
        <p:spPr>
          <a:xfrm>
            <a:off x="768072" y="4699367"/>
            <a:ext cx="3207300" cy="32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CCCCC"/>
              </a:buClr>
              <a:buSzPts val="900"/>
              <a:buFont typeface="Proxima Nova"/>
              <a:buNone/>
            </a:pPr>
            <a:r>
              <a:rPr lang="en" sz="900" b="1" i="0" u="none" strike="noStrike" cap="none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CONFIDENTIAL</a:t>
            </a:r>
            <a:r>
              <a:rPr lang="en" sz="900" b="1">
                <a:solidFill>
                  <a:srgbClr val="FF0000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endParaRPr sz="900" b="1" i="0" u="none" strike="noStrike" cap="none">
              <a:solidFill>
                <a:srgbClr val="FF0000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d" type="secHead">
  <p:cSld name="SECTION_HEADER">
    <p:bg>
      <p:bgPr>
        <a:solidFill>
          <a:srgbClr val="E23208"/>
        </a:soli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7" name="Google Shape;27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cean">
  <p:cSld name="SECTION_HEADER_2">
    <p:bg>
      <p:bgPr>
        <a:solidFill>
          <a:srgbClr val="518C8F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CCCCCC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0" name="Google Shape;30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lush">
  <p:cSld name="SECTION_HEADER_1">
    <p:bg>
      <p:bgPr>
        <a:solidFill>
          <a:srgbClr val="E5BBB7"/>
        </a:solidFill>
        <a:effectLst/>
      </p:bgPr>
    </p:bg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3" name="Google Shape;3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y">
  <p:cSld name="SECTION_HEADER_1_1">
    <p:bg>
      <p:bgPr>
        <a:solidFill>
          <a:srgbClr val="BEDFE9"/>
        </a:solidFill>
        <a:effectLst/>
      </p:bgPr>
    </p:bg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F3F3F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6" name="Google Shape;3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mon">
  <p:cSld name="SECTION_HEADER_1_1_2">
    <p:bg>
      <p:bgPr>
        <a:solidFill>
          <a:srgbClr val="F8E500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 rtl="0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 rtl="0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 rtl="0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 rtl="0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 rtl="0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 rtl="0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 rtl="0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 rtl="0">
              <a:buNone/>
              <a:defRPr sz="1000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9" name="Google Shape;3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97738" y="269687"/>
            <a:ext cx="297201" cy="16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41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cxnSp>
        <p:nvCxnSpPr>
          <p:cNvPr id="179" name="Google Shape;179;p41"/>
          <p:cNvCxnSpPr/>
          <p:nvPr/>
        </p:nvCxnSpPr>
        <p:spPr>
          <a:xfrm>
            <a:off x="768075" y="1098603"/>
            <a:ext cx="526200" cy="0"/>
          </a:xfrm>
          <a:prstGeom prst="straightConnector1">
            <a:avLst/>
          </a:prstGeom>
          <a:noFill/>
          <a:ln w="19050" cap="flat" cmpd="sng">
            <a:solidFill>
              <a:srgbClr val="0097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80" name="Google Shape;180;p41"/>
          <p:cNvSpPr txBox="1"/>
          <p:nvPr/>
        </p:nvSpPr>
        <p:spPr>
          <a:xfrm>
            <a:off x="663575" y="631000"/>
            <a:ext cx="7473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Doordash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Sales Growth Strategy for Unmanaged Restaurants in Atlanta</a:t>
            </a:r>
          </a:p>
        </p:txBody>
      </p:sp>
      <p:sp>
        <p:nvSpPr>
          <p:cNvPr id="181" name="Google Shape;181;p41"/>
          <p:cNvSpPr txBox="1"/>
          <p:nvPr/>
        </p:nvSpPr>
        <p:spPr>
          <a:xfrm>
            <a:off x="663575" y="1398506"/>
            <a:ext cx="7910057" cy="2646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l" rtl="0">
              <a:lnSpc>
                <a:spcPct val="120000"/>
              </a:lnSpc>
              <a:buNone/>
            </a:pPr>
            <a:r>
              <a:rPr lang="en-US" b="1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Executive Summary:</a:t>
            </a:r>
          </a:p>
          <a:p>
            <a:pPr marL="171450" indent="-171450"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333333"/>
                </a:solidFill>
                <a:latin typeface="Proxima Nova" panose="02000506030000020004" pitchFamily="2" charset="0"/>
              </a:rPr>
              <a:t>Unmanaged restaurants struggle to increase their sales due to lower order frequency. With a higher Average Order Value (AOV), they have an opportunity to increase revenue by focusing on increasing order frequency.</a:t>
            </a:r>
          </a:p>
          <a:p>
            <a:pPr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</a:pPr>
            <a:r>
              <a:rPr lang="en-US" sz="1200" b="1" dirty="0">
                <a:solidFill>
                  <a:srgbClr val="333333"/>
                </a:solidFill>
                <a:latin typeface="Proxima Nova" panose="02000506030000020004" pitchFamily="2" charset="0"/>
              </a:rPr>
              <a:t>     Following actions are recommended:</a:t>
            </a:r>
          </a:p>
          <a:p>
            <a:pPr marL="171450" indent="-17145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Investment in Marketing &amp; Promotions can boost page views and provide opportunities to attract new customers.</a:t>
            </a:r>
          </a:p>
          <a:p>
            <a:pPr marL="171450" indent="-17145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Incorporating a systematic ordering protocol like Point-of-Scale (POS) will help restaurants improve operational challenges and achieve higher order frequency.</a:t>
            </a:r>
          </a:p>
          <a:p>
            <a:pPr marL="171450" indent="-17145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More Enticing Menu designs, with photos and descriptions, can increase the conversion rate.</a:t>
            </a:r>
          </a:p>
          <a:p>
            <a:pPr marL="171450" indent="-17145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Proxima Nova"/>
              </a:rPr>
              <a:t>Strategically assigning more account managers by generating a pilot program across a cohort of high-performing restaurants based on their Average Order Value ($) will help achieve better operational efficiency.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9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cxnSp>
        <p:nvCxnSpPr>
          <p:cNvPr id="163" name="Google Shape;163;p39"/>
          <p:cNvCxnSpPr/>
          <p:nvPr/>
        </p:nvCxnSpPr>
        <p:spPr>
          <a:xfrm>
            <a:off x="768075" y="1098603"/>
            <a:ext cx="526200" cy="0"/>
          </a:xfrm>
          <a:prstGeom prst="straightConnector1">
            <a:avLst/>
          </a:prstGeom>
          <a:noFill/>
          <a:ln w="19050" cap="flat" cmpd="sng">
            <a:solidFill>
              <a:srgbClr val="0097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4" name="Google Shape;164;p39"/>
          <p:cNvSpPr txBox="1"/>
          <p:nvPr/>
        </p:nvSpPr>
        <p:spPr>
          <a:xfrm>
            <a:off x="649042" y="585351"/>
            <a:ext cx="7450615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Marketing and promotional spending can increase customer engagement for Unmanaged Restaurants</a:t>
            </a:r>
          </a:p>
        </p:txBody>
      </p:sp>
      <p:sp>
        <p:nvSpPr>
          <p:cNvPr id="165" name="Google Shape;165;p39"/>
          <p:cNvSpPr txBox="1"/>
          <p:nvPr/>
        </p:nvSpPr>
        <p:spPr>
          <a:xfrm>
            <a:off x="649042" y="1492260"/>
            <a:ext cx="3615431" cy="3467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3736" indent="-173736"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</a:pPr>
            <a:r>
              <a:rPr lang="en-US" sz="1050" b="1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Insights:</a:t>
            </a:r>
            <a:endParaRPr lang="en-US" sz="1050" dirty="0">
              <a:solidFill>
                <a:srgbClr val="333333"/>
              </a:solidFill>
              <a:effectLst/>
              <a:latin typeface="Proxima Nova" panose="02000506030000020004" pitchFamily="2" charset="0"/>
            </a:endParaRPr>
          </a:p>
          <a:p>
            <a:pPr marL="173736" indent="-173736"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33333"/>
                </a:solidFill>
                <a:latin typeface="Proxima Nova" panose="02000506030000020004" pitchFamily="2" charset="0"/>
              </a:rPr>
              <a:t>Managed restaurants spend about </a:t>
            </a:r>
            <a:r>
              <a:rPr lang="en-US" sz="1050" b="1" dirty="0">
                <a:solidFill>
                  <a:srgbClr val="333333"/>
                </a:solidFill>
                <a:latin typeface="Proxima Nova" panose="02000506030000020004" pitchFamily="2" charset="0"/>
              </a:rPr>
              <a:t>3.7</a:t>
            </a:r>
            <a:r>
              <a:rPr lang="en-US" sz="1050" dirty="0">
                <a:solidFill>
                  <a:srgbClr val="333333"/>
                </a:solidFill>
                <a:latin typeface="Proxima Nova" panose="02000506030000020004" pitchFamily="2" charset="0"/>
              </a:rPr>
              <a:t> times more on promotional fees and </a:t>
            </a:r>
            <a:r>
              <a:rPr lang="en-US" sz="1050" b="1" dirty="0">
                <a:solidFill>
                  <a:srgbClr val="333333"/>
                </a:solidFill>
                <a:latin typeface="Proxima Nova" panose="02000506030000020004" pitchFamily="2" charset="0"/>
              </a:rPr>
              <a:t>3.1</a:t>
            </a:r>
            <a:r>
              <a:rPr lang="en-US" sz="1050" dirty="0">
                <a:solidFill>
                  <a:srgbClr val="333333"/>
                </a:solidFill>
                <a:latin typeface="Proxima Nova" panose="02000506030000020004" pitchFamily="2" charset="0"/>
              </a:rPr>
              <a:t> times more on marketing fees, leading to </a:t>
            </a:r>
            <a:r>
              <a:rPr lang="en-US" sz="1050" b="1" dirty="0">
                <a:solidFill>
                  <a:srgbClr val="333333"/>
                </a:solidFill>
                <a:latin typeface="Proxima Nova" panose="02000506030000020004" pitchFamily="2" charset="0"/>
              </a:rPr>
              <a:t>higher average weekly page views</a:t>
            </a:r>
            <a:r>
              <a:rPr lang="en-US" sz="1050" dirty="0">
                <a:solidFill>
                  <a:srgbClr val="333333"/>
                </a:solidFill>
                <a:latin typeface="Proxima Nova" panose="02000506030000020004" pitchFamily="2" charset="0"/>
              </a:rPr>
              <a:t> than unmanaged restaurants</a:t>
            </a:r>
            <a:r>
              <a:rPr lang="en-US" sz="1200" b="0" i="0" u="none" strike="noStrike" dirty="0">
                <a:solidFill>
                  <a:srgbClr val="0E101A"/>
                </a:solidFill>
                <a:effectLst/>
              </a:rPr>
              <a:t>.</a:t>
            </a:r>
          </a:p>
          <a:p>
            <a:pPr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</a:pPr>
            <a:r>
              <a:rPr lang="en-US" sz="1050" b="1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Recommendations:</a:t>
            </a:r>
            <a:endParaRPr lang="en-US" sz="1050" dirty="0">
              <a:solidFill>
                <a:srgbClr val="333333"/>
              </a:solidFill>
              <a:effectLst/>
              <a:latin typeface="Proxima Nova" panose="02000506030000020004" pitchFamily="2" charset="0"/>
            </a:endParaRPr>
          </a:p>
          <a:p>
            <a:pPr marL="173736" indent="-173736"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A/B test marketing strategies to find cost-effective methods.</a:t>
            </a:r>
          </a:p>
          <a:p>
            <a:pPr marL="173736" indent="-173736"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Encourage unmanaged restaurants to increase marketing spending by sharing successful case studies.</a:t>
            </a:r>
          </a:p>
          <a:p>
            <a:pPr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</a:pPr>
            <a:r>
              <a:rPr lang="en-US" sz="1050" b="1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Risks &amp; Next steps:</a:t>
            </a:r>
          </a:p>
          <a:p>
            <a:pPr marL="173736" indent="-173736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333333"/>
                </a:solidFill>
                <a:latin typeface="Proxima Nova" panose="02000506030000020004" pitchFamily="2" charset="0"/>
                <a:sym typeface="Proxima Nova"/>
              </a:rPr>
              <a:t>Budget constraints : </a:t>
            </a:r>
            <a:r>
              <a:rPr lang="en-US" sz="1050" dirty="0">
                <a:solidFill>
                  <a:srgbClr val="333333"/>
                </a:solidFill>
                <a:latin typeface="Proxima Nova" panose="02000506030000020004" pitchFamily="2" charset="0"/>
                <a:sym typeface="Proxima Nova"/>
              </a:rPr>
              <a:t>Spend on activities that significantly contribute to sales growth.</a:t>
            </a:r>
          </a:p>
          <a:p>
            <a:pPr marL="173736" indent="-173736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Possibility of lower ROI : </a:t>
            </a:r>
            <a:r>
              <a:rPr lang="en-US" sz="1050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Perform ROI analysis to produce better marketing strategies.</a:t>
            </a:r>
          </a:p>
          <a:p>
            <a:pPr marL="173736" indent="-173736"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333333"/>
                </a:solidFill>
                <a:latin typeface="Proxima Nova" panose="02000506030000020004" pitchFamily="2" charset="0"/>
                <a:sym typeface="Proxima Nova"/>
              </a:rPr>
              <a:t>Market saturation : </a:t>
            </a:r>
            <a:r>
              <a:rPr lang="en-US" sz="1050" dirty="0">
                <a:solidFill>
                  <a:srgbClr val="333333"/>
                </a:solidFill>
                <a:latin typeface="Proxima Nova" panose="02000506030000020004" pitchFamily="2" charset="0"/>
                <a:sym typeface="Proxima Nova"/>
              </a:rPr>
              <a:t>Focus on product innovations &amp; adjust strategies to retain customers.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94B9D0-F71D-5AEE-610B-E83DF25352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659090"/>
              </p:ext>
            </p:extLst>
          </p:nvPr>
        </p:nvGraphicFramePr>
        <p:xfrm>
          <a:off x="4373384" y="1752871"/>
          <a:ext cx="4491743" cy="84068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33484">
                  <a:extLst>
                    <a:ext uri="{9D8B030D-6E8A-4147-A177-3AD203B41FA5}">
                      <a16:colId xmlns:a16="http://schemas.microsoft.com/office/drawing/2014/main" val="2904173205"/>
                    </a:ext>
                  </a:extLst>
                </a:gridCol>
                <a:gridCol w="1209213">
                  <a:extLst>
                    <a:ext uri="{9D8B030D-6E8A-4147-A177-3AD203B41FA5}">
                      <a16:colId xmlns:a16="http://schemas.microsoft.com/office/drawing/2014/main" val="815522443"/>
                    </a:ext>
                  </a:extLst>
                </a:gridCol>
                <a:gridCol w="1315232">
                  <a:extLst>
                    <a:ext uri="{9D8B030D-6E8A-4147-A177-3AD203B41FA5}">
                      <a16:colId xmlns:a16="http://schemas.microsoft.com/office/drawing/2014/main" val="4066677239"/>
                    </a:ext>
                  </a:extLst>
                </a:gridCol>
                <a:gridCol w="733814">
                  <a:extLst>
                    <a:ext uri="{9D8B030D-6E8A-4147-A177-3AD203B41FA5}">
                      <a16:colId xmlns:a16="http://schemas.microsoft.com/office/drawing/2014/main" val="260423105"/>
                    </a:ext>
                  </a:extLst>
                </a:gridCol>
              </a:tblGrid>
              <a:tr h="516838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Management Type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Avg. Promotion Dollars Spent ($)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Avg. Mx Marketing Fees Spent  ($)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Avg. Weekly Page Views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025282"/>
                  </a:ext>
                </a:extLst>
              </a:tr>
              <a:tr h="1378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Managed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$27.45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$10.99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327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7189038"/>
                  </a:ext>
                </a:extLst>
              </a:tr>
              <a:tr h="137823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Unmanaged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$7.36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$3.55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133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37012215"/>
                  </a:ext>
                </a:extLst>
              </a:tr>
            </a:tbl>
          </a:graphicData>
        </a:graphic>
      </p:graphicFrame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7F370380-F6AA-EF55-5148-DBF1B14B01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2174077"/>
              </p:ext>
            </p:extLst>
          </p:nvPr>
        </p:nvGraphicFramePr>
        <p:xfrm>
          <a:off x="4634642" y="2812403"/>
          <a:ext cx="4230485" cy="188478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A8604C81-7484-4D88-322A-92026E1F77B2}"/>
              </a:ext>
            </a:extLst>
          </p:cNvPr>
          <p:cNvSpPr/>
          <p:nvPr/>
        </p:nvSpPr>
        <p:spPr>
          <a:xfrm>
            <a:off x="8099658" y="1768971"/>
            <a:ext cx="790600" cy="840688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47FF2E-3430-F620-DBC5-6201EF4E82B0}"/>
              </a:ext>
            </a:extLst>
          </p:cNvPr>
          <p:cNvSpPr txBox="1"/>
          <p:nvPr/>
        </p:nvSpPr>
        <p:spPr>
          <a:xfrm>
            <a:off x="4264473" y="1534026"/>
            <a:ext cx="4516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333333"/>
                </a:solidFill>
                <a:latin typeface="Proxima Nova" panose="02000506030000020004" pitchFamily="2" charset="0"/>
              </a:rPr>
              <a:t>Avg. Weekly Page Views is correlated to the marketing spend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8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cxnSp>
        <p:nvCxnSpPr>
          <p:cNvPr id="155" name="Google Shape;155;p38"/>
          <p:cNvCxnSpPr/>
          <p:nvPr/>
        </p:nvCxnSpPr>
        <p:spPr>
          <a:xfrm>
            <a:off x="768075" y="1098603"/>
            <a:ext cx="526200" cy="0"/>
          </a:xfrm>
          <a:prstGeom prst="straightConnector1">
            <a:avLst/>
          </a:prstGeom>
          <a:noFill/>
          <a:ln w="19050" cap="flat" cmpd="sng">
            <a:solidFill>
              <a:srgbClr val="0097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6" name="Google Shape;156;p38"/>
          <p:cNvSpPr txBox="1"/>
          <p:nvPr/>
        </p:nvSpPr>
        <p:spPr>
          <a:xfrm>
            <a:off x="649042" y="559030"/>
            <a:ext cx="7473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Encouraged usage of POS order protocol can influence order volume for unmanaged merchants</a:t>
            </a:r>
            <a:endParaRPr sz="2400" dirty="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57" name="Google Shape;157;p38"/>
          <p:cNvSpPr txBox="1"/>
          <p:nvPr/>
        </p:nvSpPr>
        <p:spPr>
          <a:xfrm>
            <a:off x="527122" y="1397770"/>
            <a:ext cx="3922957" cy="35346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10896" indent="-173736" rtl="0">
              <a:lnSpc>
                <a:spcPct val="120000"/>
              </a:lnSpc>
            </a:pPr>
            <a:r>
              <a:rPr lang="en-US" sz="1050" b="1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Insights:</a:t>
            </a:r>
            <a:endParaRPr lang="en-US" sz="1050" dirty="0">
              <a:solidFill>
                <a:srgbClr val="333333"/>
              </a:solidFill>
              <a:effectLst/>
              <a:latin typeface="Proxima Nova" panose="02000506030000020004" pitchFamily="2" charset="0"/>
            </a:endParaRPr>
          </a:p>
          <a:p>
            <a:pPr marL="310896" indent="-173736"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87 (71%)</a:t>
            </a:r>
            <a:r>
              <a:rPr lang="en-US" sz="1050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 of managed restaurants use the Point-of-Sale (POS) portal, compared to only </a:t>
            </a:r>
            <a:r>
              <a:rPr lang="en-US" sz="1050" b="1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18 (17%)</a:t>
            </a:r>
            <a:r>
              <a:rPr lang="en-US" sz="1050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 of unmanaged restaurants, indicating the effectiveness of the POS system in order management.</a:t>
            </a:r>
          </a:p>
          <a:p>
            <a:pPr marL="310896" indent="-173736"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POS</a:t>
            </a:r>
            <a:r>
              <a:rPr lang="en-US" sz="1050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 averages </a:t>
            </a:r>
            <a:r>
              <a:rPr lang="en-US" sz="1050" b="1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148</a:t>
            </a:r>
            <a:r>
              <a:rPr lang="en-US" sz="1050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 deliveries across </a:t>
            </a:r>
            <a:r>
              <a:rPr lang="en-US" sz="1050" b="1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18 restaurants</a:t>
            </a:r>
            <a:r>
              <a:rPr lang="en-US" sz="1050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, demonstrating high ordering efficiency for unmanaged restaurants.</a:t>
            </a:r>
          </a:p>
          <a:p>
            <a:pPr marL="137160"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</a:pPr>
            <a:r>
              <a:rPr lang="en-US" sz="1050" b="1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Recommendations:</a:t>
            </a:r>
            <a:endParaRPr lang="en-US" sz="1050" dirty="0">
              <a:solidFill>
                <a:srgbClr val="333333"/>
              </a:solidFill>
              <a:effectLst/>
              <a:latin typeface="Proxima Nova" panose="02000506030000020004" pitchFamily="2" charset="0"/>
            </a:endParaRPr>
          </a:p>
          <a:p>
            <a:pPr marL="310896" indent="-173736"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Encourage unmanaged merchants to adopt POS systems rather than rely on outdated methods like FAX and EMAIL.</a:t>
            </a:r>
          </a:p>
          <a:p>
            <a:pPr marL="310896" indent="-173736"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Develop training programs to improve operational efficiency.</a:t>
            </a:r>
          </a:p>
          <a:p>
            <a:pPr marL="137160"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</a:pPr>
            <a:r>
              <a:rPr lang="en-US" sz="1050" b="1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Risks &amp; Next Steps:</a:t>
            </a:r>
            <a:endParaRPr lang="en-US" sz="1050" dirty="0">
              <a:solidFill>
                <a:srgbClr val="333333"/>
              </a:solidFill>
              <a:effectLst/>
              <a:latin typeface="Proxima Nova" panose="02000506030000020004" pitchFamily="2" charset="0"/>
            </a:endParaRPr>
          </a:p>
          <a:p>
            <a:pPr marL="310896" indent="-173736"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Installation costs:</a:t>
            </a:r>
            <a:r>
              <a:rPr lang="en-US" sz="1050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 Manage installation and maintenance expenses by selecting an appropriate vendor for support.</a:t>
            </a:r>
          </a:p>
          <a:p>
            <a:pPr marL="310896" indent="-173736" algn="l" rtl="0">
              <a:lnSpc>
                <a:spcPct val="120000"/>
              </a:lnSpc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Staff training costs:</a:t>
            </a:r>
            <a:r>
              <a:rPr lang="en-US" sz="1050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 Enhance staff training by creating a guidebook to increase efficiency and lower costs.</a:t>
            </a:r>
            <a:endParaRPr lang="en-US" sz="1050" dirty="0">
              <a:solidFill>
                <a:srgbClr val="333333"/>
              </a:solidFill>
              <a:latin typeface="Proxima Nova" panose="02000506030000020004" pitchFamily="2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02858D08-46CB-9C63-4A20-0A88E3C48B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9329364"/>
              </p:ext>
            </p:extLst>
          </p:nvPr>
        </p:nvGraphicFramePr>
        <p:xfrm>
          <a:off x="4571999" y="1620644"/>
          <a:ext cx="4389224" cy="20322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4982328-1ED8-4C58-4F92-D5080C288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11132"/>
              </p:ext>
            </p:extLst>
          </p:nvPr>
        </p:nvGraphicFramePr>
        <p:xfrm>
          <a:off x="4571999" y="3989953"/>
          <a:ext cx="4412636" cy="6439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76401">
                  <a:extLst>
                    <a:ext uri="{9D8B030D-6E8A-4147-A177-3AD203B41FA5}">
                      <a16:colId xmlns:a16="http://schemas.microsoft.com/office/drawing/2014/main" val="4057860102"/>
                    </a:ext>
                  </a:extLst>
                </a:gridCol>
                <a:gridCol w="627529">
                  <a:extLst>
                    <a:ext uri="{9D8B030D-6E8A-4147-A177-3AD203B41FA5}">
                      <a16:colId xmlns:a16="http://schemas.microsoft.com/office/drawing/2014/main" val="406060971"/>
                    </a:ext>
                  </a:extLst>
                </a:gridCol>
                <a:gridCol w="600636">
                  <a:extLst>
                    <a:ext uri="{9D8B030D-6E8A-4147-A177-3AD203B41FA5}">
                      <a16:colId xmlns:a16="http://schemas.microsoft.com/office/drawing/2014/main" val="11681740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183388986"/>
                    </a:ext>
                  </a:extLst>
                </a:gridCol>
                <a:gridCol w="898470">
                  <a:extLst>
                    <a:ext uri="{9D8B030D-6E8A-4147-A177-3AD203B41FA5}">
                      <a16:colId xmlns:a16="http://schemas.microsoft.com/office/drawing/2014/main" val="4186545762"/>
                    </a:ext>
                  </a:extLst>
                </a:gridCol>
              </a:tblGrid>
              <a:tr h="104223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Order Protocol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EMAIL</a:t>
                      </a:r>
                      <a:endParaRPr lang="en-US" sz="8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FAX</a:t>
                      </a:r>
                      <a:endParaRPr lang="en-US" sz="8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IPAD</a:t>
                      </a:r>
                      <a:endParaRPr lang="en-US" sz="8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8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POINT_OF_SALE</a:t>
                      </a:r>
                      <a:endParaRPr lang="en-US" sz="8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428167"/>
                  </a:ext>
                </a:extLst>
              </a:tr>
              <a:tr h="19814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No. of Unmanaged Restaurants</a:t>
                      </a:r>
                      <a:endParaRPr lang="en-US" sz="9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23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4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61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b="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18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98769089"/>
                  </a:ext>
                </a:extLst>
              </a:tr>
              <a:tr h="198145">
                <a:tc>
                  <a:txBody>
                    <a:bodyPr/>
                    <a:lstStyle/>
                    <a:p>
                      <a:pPr algn="l" rtl="0" fontAlgn="b"/>
                      <a:r>
                        <a:rPr lang="en-US" sz="9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Avg. Deliveries (Last 30 Days)</a:t>
                      </a:r>
                      <a:endParaRPr lang="en-US" sz="9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56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124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129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148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51116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2DDFD8CF-592D-72DA-7608-A560CAADC2F9}"/>
              </a:ext>
            </a:extLst>
          </p:cNvPr>
          <p:cNvSpPr txBox="1"/>
          <p:nvPr/>
        </p:nvSpPr>
        <p:spPr>
          <a:xfrm>
            <a:off x="4572000" y="3724870"/>
            <a:ext cx="43892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333333"/>
                </a:solidFill>
                <a:latin typeface="Proxima Nova" panose="02000506030000020004" pitchFamily="2" charset="0"/>
              </a:rPr>
              <a:t>Focusing on the Operational Efficiency for Unmanaged Restaurants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82A250-2E84-E0B5-4175-79584F795565}"/>
              </a:ext>
            </a:extLst>
          </p:cNvPr>
          <p:cNvSpPr/>
          <p:nvPr/>
        </p:nvSpPr>
        <p:spPr>
          <a:xfrm>
            <a:off x="8059271" y="3948370"/>
            <a:ext cx="925364" cy="714847"/>
          </a:xfrm>
          <a:prstGeom prst="rect">
            <a:avLst/>
          </a:prstGeom>
          <a:noFill/>
          <a:ln w="15875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0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cxnSp>
        <p:nvCxnSpPr>
          <p:cNvPr id="171" name="Google Shape;171;p40"/>
          <p:cNvCxnSpPr/>
          <p:nvPr/>
        </p:nvCxnSpPr>
        <p:spPr>
          <a:xfrm>
            <a:off x="768075" y="1098603"/>
            <a:ext cx="526200" cy="0"/>
          </a:xfrm>
          <a:prstGeom prst="straightConnector1">
            <a:avLst/>
          </a:prstGeom>
          <a:noFill/>
          <a:ln w="19050" cap="flat" cmpd="sng">
            <a:solidFill>
              <a:srgbClr val="0097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72" name="Google Shape;172;p40"/>
          <p:cNvSpPr txBox="1"/>
          <p:nvPr/>
        </p:nvSpPr>
        <p:spPr>
          <a:xfrm>
            <a:off x="663575" y="558644"/>
            <a:ext cx="7473600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595959"/>
                </a:solidFill>
                <a:latin typeface="Proxima Nova"/>
                <a:ea typeface="Proxima Nova"/>
                <a:cs typeface="Proxima Nova"/>
                <a:sym typeface="Proxima Nova"/>
              </a:rPr>
              <a:t>Improvements in Menu Designs can enhance customer experience, leading to higher purchase</a:t>
            </a:r>
            <a:endParaRPr sz="2400" dirty="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73" name="Google Shape;173;p40"/>
          <p:cNvSpPr txBox="1"/>
          <p:nvPr/>
        </p:nvSpPr>
        <p:spPr>
          <a:xfrm>
            <a:off x="768075" y="1488977"/>
            <a:ext cx="3803925" cy="356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20000"/>
              </a:lnSpc>
              <a:buSzPts val="1600"/>
            </a:pPr>
            <a:r>
              <a:rPr lang="en" sz="1050" b="1" dirty="0">
                <a:solidFill>
                  <a:schemeClr val="tx1">
                    <a:lumMod val="50000"/>
                  </a:schemeClr>
                </a:solidFill>
                <a:latin typeface="Proxima Nova"/>
                <a:sym typeface="Proxima Nova"/>
              </a:rPr>
              <a:t>Insights :</a:t>
            </a:r>
          </a:p>
          <a:p>
            <a:pPr marL="171450" indent="-171450">
              <a:lnSpc>
                <a:spcPct val="120000"/>
              </a:lnSpc>
              <a:buClr>
                <a:schemeClr val="bg1">
                  <a:lumMod val="50000"/>
                </a:schemeClr>
              </a:buClr>
              <a:buSzPts val="1600"/>
              <a:buFont typeface="Arial" panose="020B0604020202020204" pitchFamily="34" charset="0"/>
              <a:buChar char="•"/>
            </a:pPr>
            <a:r>
              <a:rPr lang="en" sz="1050" dirty="0">
                <a:solidFill>
                  <a:schemeClr val="tx1">
                    <a:lumMod val="50000"/>
                  </a:schemeClr>
                </a:solidFill>
                <a:latin typeface="Proxima Nova"/>
                <a:sym typeface="Proxima Nova"/>
              </a:rPr>
              <a:t>Managed restaurants have an </a:t>
            </a:r>
            <a:r>
              <a:rPr lang="en" sz="1050" b="1" dirty="0">
                <a:solidFill>
                  <a:schemeClr val="tx1">
                    <a:lumMod val="50000"/>
                  </a:schemeClr>
                </a:solidFill>
                <a:latin typeface="Proxima Nova"/>
                <a:sym typeface="Proxima Nova"/>
              </a:rPr>
              <a:t>average conversion rate </a:t>
            </a:r>
            <a:r>
              <a:rPr lang="en" sz="1050" dirty="0">
                <a:solidFill>
                  <a:schemeClr val="tx1">
                    <a:lumMod val="50000"/>
                  </a:schemeClr>
                </a:solidFill>
                <a:latin typeface="Proxima Nova"/>
                <a:sym typeface="Proxima Nova"/>
              </a:rPr>
              <a:t>of </a:t>
            </a:r>
            <a:r>
              <a:rPr lang="en" sz="1050" b="1" dirty="0">
                <a:solidFill>
                  <a:schemeClr val="tx1">
                    <a:lumMod val="50000"/>
                  </a:schemeClr>
                </a:solidFill>
                <a:latin typeface="Proxima Nova"/>
                <a:sym typeface="Proxima Nova"/>
              </a:rPr>
              <a:t>28.63%, </a:t>
            </a:r>
            <a:r>
              <a:rPr lang="en" sz="1050" dirty="0">
                <a:solidFill>
                  <a:schemeClr val="tx1">
                    <a:lumMod val="50000"/>
                  </a:schemeClr>
                </a:solidFill>
                <a:latin typeface="Proxima Nova"/>
                <a:sym typeface="Proxima Nova"/>
              </a:rPr>
              <a:t>nearly </a:t>
            </a:r>
            <a:r>
              <a:rPr lang="en" sz="1050" b="1" dirty="0">
                <a:solidFill>
                  <a:schemeClr val="tx1">
                    <a:lumMod val="50000"/>
                  </a:schemeClr>
                </a:solidFill>
                <a:latin typeface="Proxima Nova"/>
                <a:sym typeface="Proxima Nova"/>
              </a:rPr>
              <a:t>double</a:t>
            </a:r>
            <a:r>
              <a:rPr lang="en" sz="1050" dirty="0">
                <a:solidFill>
                  <a:schemeClr val="tx1">
                    <a:lumMod val="50000"/>
                  </a:schemeClr>
                </a:solidFill>
                <a:latin typeface="Proxima Nova"/>
                <a:sym typeface="Proxima Nova"/>
              </a:rPr>
              <a:t> that of unmanaged restaurants at </a:t>
            </a:r>
            <a:r>
              <a:rPr lang="en" sz="1050" b="1" dirty="0">
                <a:solidFill>
                  <a:schemeClr val="tx1">
                    <a:lumMod val="50000"/>
                  </a:schemeClr>
                </a:solidFill>
                <a:latin typeface="Proxima Nova"/>
                <a:sym typeface="Proxima Nova"/>
              </a:rPr>
              <a:t>15.23%. </a:t>
            </a:r>
          </a:p>
          <a:p>
            <a:pPr marL="171450" indent="-171450">
              <a:lnSpc>
                <a:spcPct val="120000"/>
              </a:lnSpc>
              <a:buClr>
                <a:schemeClr val="bg1">
                  <a:lumMod val="50000"/>
                </a:schemeClr>
              </a:buClr>
              <a:buSzPts val="1600"/>
              <a:buFont typeface="Arial" panose="020B0604020202020204" pitchFamily="34" charset="0"/>
              <a:buChar char="•"/>
            </a:pPr>
            <a:r>
              <a:rPr lang="en" sz="1050" dirty="0">
                <a:solidFill>
                  <a:schemeClr val="tx1">
                    <a:lumMod val="50000"/>
                  </a:schemeClr>
                </a:solidFill>
                <a:latin typeface="Proxima Nova"/>
                <a:sym typeface="Proxima Nova"/>
              </a:rPr>
              <a:t>There has been a </a:t>
            </a:r>
            <a:r>
              <a:rPr lang="en" sz="1050" b="1" dirty="0">
                <a:solidFill>
                  <a:schemeClr val="tx1">
                    <a:lumMod val="50000"/>
                  </a:schemeClr>
                </a:solidFill>
                <a:latin typeface="Proxima Nova"/>
                <a:sym typeface="Proxima Nova"/>
              </a:rPr>
              <a:t>noticeable decline in conversion rate </a:t>
            </a:r>
            <a:r>
              <a:rPr lang="en" sz="1050" dirty="0">
                <a:solidFill>
                  <a:schemeClr val="tx1">
                    <a:lumMod val="50000"/>
                  </a:schemeClr>
                </a:solidFill>
                <a:latin typeface="Proxima Nova"/>
                <a:sym typeface="Proxima Nova"/>
              </a:rPr>
              <a:t>for the unmanaged restaurants that partnered in recent years (2020 -2022).</a:t>
            </a:r>
          </a:p>
          <a:p>
            <a:pPr>
              <a:lnSpc>
                <a:spcPct val="120000"/>
              </a:lnSpc>
              <a:buSzPts val="1600"/>
            </a:pPr>
            <a:r>
              <a:rPr lang="en" sz="1050" b="1" dirty="0">
                <a:solidFill>
                  <a:schemeClr val="tx1">
                    <a:lumMod val="50000"/>
                  </a:schemeClr>
                </a:solidFill>
                <a:latin typeface="Proxima Nova"/>
                <a:sym typeface="Proxima Nova"/>
              </a:rPr>
              <a:t>Recommendations:</a:t>
            </a:r>
          </a:p>
          <a:p>
            <a:pPr marL="171450" indent="-171450">
              <a:lnSpc>
                <a:spcPct val="120000"/>
              </a:lnSpc>
              <a:buClr>
                <a:schemeClr val="bg1">
                  <a:lumMod val="50000"/>
                </a:schemeClr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Proxima Nova"/>
                <a:sym typeface="Proxima Nova"/>
              </a:rPr>
              <a:t>C</a:t>
            </a:r>
            <a:r>
              <a:rPr lang="en" sz="1050" dirty="0">
                <a:solidFill>
                  <a:schemeClr val="tx1">
                    <a:lumMod val="50000"/>
                  </a:schemeClr>
                </a:solidFill>
                <a:latin typeface="Proxima Nova"/>
                <a:sym typeface="Proxima Nova"/>
              </a:rPr>
              <a:t>ompare menu designs and customer engagement tactics with managed restaurants and historical data.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ct val="1520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Adding more photos can help customers make better decisions on food choices.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5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Risks &amp; Next steps: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Design costs: 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A/B test menu layouts across a cohort of restaurants and measure the impact.</a:t>
            </a:r>
          </a:p>
          <a:p>
            <a:pPr marL="171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Reluctance from merchants: 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Educate merchants on practical design principles and their impact by providing data-driven reports.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2226A46-9F03-3D54-7278-F44A00178A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84157"/>
              </p:ext>
            </p:extLst>
          </p:nvPr>
        </p:nvGraphicFramePr>
        <p:xfrm>
          <a:off x="4758264" y="3142433"/>
          <a:ext cx="4309532" cy="15581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72067">
                  <a:extLst>
                    <a:ext uri="{9D8B030D-6E8A-4147-A177-3AD203B41FA5}">
                      <a16:colId xmlns:a16="http://schemas.microsoft.com/office/drawing/2014/main" val="1744886799"/>
                    </a:ext>
                  </a:extLst>
                </a:gridCol>
                <a:gridCol w="1476104">
                  <a:extLst>
                    <a:ext uri="{9D8B030D-6E8A-4147-A177-3AD203B41FA5}">
                      <a16:colId xmlns:a16="http://schemas.microsoft.com/office/drawing/2014/main" val="1022989329"/>
                    </a:ext>
                  </a:extLst>
                </a:gridCol>
                <a:gridCol w="1179118">
                  <a:extLst>
                    <a:ext uri="{9D8B030D-6E8A-4147-A177-3AD203B41FA5}">
                      <a16:colId xmlns:a16="http://schemas.microsoft.com/office/drawing/2014/main" val="3503861381"/>
                    </a:ext>
                  </a:extLst>
                </a:gridCol>
                <a:gridCol w="782243">
                  <a:extLst>
                    <a:ext uri="{9D8B030D-6E8A-4147-A177-3AD203B41FA5}">
                      <a16:colId xmlns:a16="http://schemas.microsoft.com/office/drawing/2014/main" val="2981781298"/>
                    </a:ext>
                  </a:extLst>
                </a:gridCol>
              </a:tblGrid>
              <a:tr h="45326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Partnership Date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Average % of Customers that Purchase After Viewing Menu 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Average of # of Deliveries Last 30 Days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Number of Restaurants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640907"/>
                  </a:ext>
                </a:extLst>
              </a:tr>
              <a:tr h="156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&lt;9/13/17</a:t>
                      </a:r>
                      <a:endParaRPr lang="en-US" sz="9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19.77%</a:t>
                      </a:r>
                      <a:endParaRPr lang="en-US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189</a:t>
                      </a:r>
                      <a:endParaRPr lang="en-US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</a:t>
                      </a:r>
                      <a:endParaRPr lang="en-US" sz="9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extLst>
                  <a:ext uri="{0D108BD9-81ED-4DB2-BD59-A6C34878D82A}">
                    <a16:rowId xmlns:a16="http://schemas.microsoft.com/office/drawing/2014/main" val="4231663626"/>
                  </a:ext>
                </a:extLst>
              </a:tr>
              <a:tr h="156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2017</a:t>
                      </a:r>
                      <a:endParaRPr lang="en-US" sz="9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21.79%</a:t>
                      </a:r>
                      <a:endParaRPr lang="en-US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68</a:t>
                      </a:r>
                      <a:endParaRPr lang="en-US" sz="9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</a:t>
                      </a:r>
                      <a:endParaRPr lang="en-US" sz="9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extLst>
                  <a:ext uri="{0D108BD9-81ED-4DB2-BD59-A6C34878D82A}">
                    <a16:rowId xmlns:a16="http://schemas.microsoft.com/office/drawing/2014/main" val="561612534"/>
                  </a:ext>
                </a:extLst>
              </a:tr>
              <a:tr h="156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2019</a:t>
                      </a:r>
                      <a:endParaRPr lang="en-US" sz="9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20.88%</a:t>
                      </a:r>
                      <a:endParaRPr lang="en-US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164</a:t>
                      </a:r>
                      <a:endParaRPr lang="en-US" sz="9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24</a:t>
                      </a:r>
                      <a:endParaRPr lang="en-US" sz="9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extLst>
                  <a:ext uri="{0D108BD9-81ED-4DB2-BD59-A6C34878D82A}">
                    <a16:rowId xmlns:a16="http://schemas.microsoft.com/office/drawing/2014/main" val="429744939"/>
                  </a:ext>
                </a:extLst>
              </a:tr>
              <a:tr h="156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2020</a:t>
                      </a:r>
                      <a:endParaRPr lang="en-US" sz="9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15.51%</a:t>
                      </a:r>
                      <a:endParaRPr lang="en-US" sz="9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120</a:t>
                      </a:r>
                      <a:endParaRPr lang="en-US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36</a:t>
                      </a:r>
                      <a:endParaRPr lang="en-US" sz="9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extLst>
                  <a:ext uri="{0D108BD9-81ED-4DB2-BD59-A6C34878D82A}">
                    <a16:rowId xmlns:a16="http://schemas.microsoft.com/office/drawing/2014/main" val="3704445132"/>
                  </a:ext>
                </a:extLst>
              </a:tr>
              <a:tr h="156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2021</a:t>
                      </a:r>
                      <a:endParaRPr lang="en-US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10.32%</a:t>
                      </a:r>
                      <a:endParaRPr lang="en-US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74</a:t>
                      </a:r>
                      <a:endParaRPr lang="en-US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34</a:t>
                      </a:r>
                      <a:endParaRPr lang="en-US" sz="9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extLst>
                  <a:ext uri="{0D108BD9-81ED-4DB2-BD59-A6C34878D82A}">
                    <a16:rowId xmlns:a16="http://schemas.microsoft.com/office/drawing/2014/main" val="3185184856"/>
                  </a:ext>
                </a:extLst>
              </a:tr>
              <a:tr h="156777">
                <a:tc>
                  <a:txBody>
                    <a:bodyPr/>
                    <a:lstStyle/>
                    <a:p>
                      <a:pPr algn="l" fontAlgn="b"/>
                      <a:r>
                        <a:rPr lang="en-US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2022</a:t>
                      </a:r>
                      <a:endParaRPr lang="en-US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15.35%</a:t>
                      </a:r>
                      <a:endParaRPr lang="en-US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115</a:t>
                      </a:r>
                      <a:endParaRPr lang="en-US" sz="9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9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8</a:t>
                      </a:r>
                      <a:endParaRPr lang="en-US" sz="9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897" marR="7897" marT="7897" marB="0" anchor="b"/>
                </a:tc>
                <a:extLst>
                  <a:ext uri="{0D108BD9-81ED-4DB2-BD59-A6C34878D82A}">
                    <a16:rowId xmlns:a16="http://schemas.microsoft.com/office/drawing/2014/main" val="7367153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68B47C7-DBB7-9E48-591D-CAEB9DA05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327936"/>
              </p:ext>
            </p:extLst>
          </p:nvPr>
        </p:nvGraphicFramePr>
        <p:xfrm>
          <a:off x="4758264" y="1844712"/>
          <a:ext cx="4309532" cy="77033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628">
                  <a:extLst>
                    <a:ext uri="{9D8B030D-6E8A-4147-A177-3AD203B41FA5}">
                      <a16:colId xmlns:a16="http://schemas.microsoft.com/office/drawing/2014/main" val="3224036411"/>
                    </a:ext>
                  </a:extLst>
                </a:gridCol>
                <a:gridCol w="2104048">
                  <a:extLst>
                    <a:ext uri="{9D8B030D-6E8A-4147-A177-3AD203B41FA5}">
                      <a16:colId xmlns:a16="http://schemas.microsoft.com/office/drawing/2014/main" val="1748618980"/>
                    </a:ext>
                  </a:extLst>
                </a:gridCol>
                <a:gridCol w="1178856">
                  <a:extLst>
                    <a:ext uri="{9D8B030D-6E8A-4147-A177-3AD203B41FA5}">
                      <a16:colId xmlns:a16="http://schemas.microsoft.com/office/drawing/2014/main" val="4065669270"/>
                    </a:ext>
                  </a:extLst>
                </a:gridCol>
              </a:tblGrid>
              <a:tr h="32823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Management Type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Average % of Customers that Purchase After Viewing Menu 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Avg. Weekly Page Views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682909"/>
                  </a:ext>
                </a:extLst>
              </a:tr>
              <a:tr h="221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Managed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28.63%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327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82601751"/>
                  </a:ext>
                </a:extLst>
              </a:tr>
              <a:tr h="221054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Unmanaged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15.23%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133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9900493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4AA4FAC6-0D1B-F9D5-058A-78D6EDEFD64D}"/>
              </a:ext>
            </a:extLst>
          </p:cNvPr>
          <p:cNvSpPr/>
          <p:nvPr/>
        </p:nvSpPr>
        <p:spPr>
          <a:xfrm>
            <a:off x="4665326" y="4248114"/>
            <a:ext cx="3555282" cy="525300"/>
          </a:xfrm>
          <a:prstGeom prst="rect">
            <a:avLst/>
          </a:prstGeom>
          <a:noFill/>
          <a:ln w="158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D981B8-8048-CB2D-41B3-33A0AE824737}"/>
              </a:ext>
            </a:extLst>
          </p:cNvPr>
          <p:cNvSpPr txBox="1"/>
          <p:nvPr/>
        </p:nvSpPr>
        <p:spPr>
          <a:xfrm>
            <a:off x="4758264" y="1590796"/>
            <a:ext cx="430953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Proxima Nova"/>
              </a:rPr>
              <a:t>Customer Purchase Conversion Rates by Management type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77FB084-A110-B832-3ACC-A47556270C5A}"/>
              </a:ext>
            </a:extLst>
          </p:cNvPr>
          <p:cNvSpPr txBox="1"/>
          <p:nvPr/>
        </p:nvSpPr>
        <p:spPr>
          <a:xfrm>
            <a:off x="4758264" y="2760155"/>
            <a:ext cx="430953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Proxima Nova"/>
              </a:rPr>
              <a:t>Trends in Customer Purchase Rate and Deliveries by Partnership Date for Unmanaged Restaurants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7"/>
          <p:cNvSpPr txBox="1">
            <a:spLocks noGrp="1"/>
          </p:cNvSpPr>
          <p:nvPr>
            <p:ph type="sldNum" idx="12"/>
          </p:nvPr>
        </p:nvSpPr>
        <p:spPr>
          <a:xfrm>
            <a:off x="79462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cxnSp>
        <p:nvCxnSpPr>
          <p:cNvPr id="147" name="Google Shape;147;p37"/>
          <p:cNvCxnSpPr/>
          <p:nvPr/>
        </p:nvCxnSpPr>
        <p:spPr>
          <a:xfrm>
            <a:off x="768075" y="1098603"/>
            <a:ext cx="526200" cy="0"/>
          </a:xfrm>
          <a:prstGeom prst="straightConnector1">
            <a:avLst/>
          </a:prstGeom>
          <a:noFill/>
          <a:ln w="19050" cap="flat" cmpd="sng">
            <a:solidFill>
              <a:srgbClr val="0097A7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8" name="Google Shape;148;p37"/>
          <p:cNvSpPr txBox="1"/>
          <p:nvPr/>
        </p:nvSpPr>
        <p:spPr>
          <a:xfrm>
            <a:off x="646158" y="577428"/>
            <a:ext cx="8320811" cy="52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595959"/>
                </a:solidFill>
                <a:effectLst/>
                <a:latin typeface="Proxima Nova" panose="02000506030000020004" pitchFamily="2" charset="0"/>
              </a:rPr>
              <a:t>Strategically incorporate account managers for unmanaged restaurants to boost revenue</a:t>
            </a:r>
            <a:endParaRPr sz="2400" dirty="0">
              <a:solidFill>
                <a:srgbClr val="595959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9" name="Google Shape;149;p37"/>
          <p:cNvSpPr txBox="1"/>
          <p:nvPr/>
        </p:nvSpPr>
        <p:spPr>
          <a:xfrm>
            <a:off x="646158" y="1570419"/>
            <a:ext cx="4051645" cy="291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</a:pPr>
            <a:r>
              <a:rPr lang="en-US" sz="105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Insights:</a:t>
            </a:r>
          </a:p>
          <a:p>
            <a:pPr marL="298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bg1">
                  <a:lumMod val="50000"/>
                </a:schemeClr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Despite a </a:t>
            </a:r>
            <a:r>
              <a:rPr lang="en-US" sz="105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46% market share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 and higher AOV ($), unmanaged Restaurants only contribute </a:t>
            </a:r>
            <a:r>
              <a:rPr lang="en-US" sz="105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24% in revenue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lang="en-US" sz="1050" b="1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298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The average delivery volume is </a:t>
            </a:r>
            <a:r>
              <a:rPr lang="en-US" sz="105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3 times 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lower at </a:t>
            </a:r>
            <a:r>
              <a:rPr lang="en-US" sz="105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116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 than managed Restaurants at </a:t>
            </a:r>
            <a:r>
              <a:rPr lang="en-US" sz="105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410,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 showcasing fewer orders.</a:t>
            </a:r>
          </a:p>
          <a:p>
            <a:pPr marL="12700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</a:pPr>
            <a:r>
              <a:rPr lang="en-US" sz="105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Recommendations:</a:t>
            </a:r>
          </a:p>
          <a:p>
            <a:pPr marL="298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Assign account managers to nearby locations based on geographical proximity and/or similar menu types.</a:t>
            </a:r>
          </a:p>
          <a:p>
            <a:pPr marL="298450" indent="-171450">
              <a:lnSpc>
                <a:spcPct val="120000"/>
              </a:lnSpc>
              <a:buClr>
                <a:srgbClr val="888888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Incorporate systematic ordering systems. </a:t>
            </a:r>
          </a:p>
          <a:p>
            <a:pPr marL="298450" indent="-171450">
              <a:lnSpc>
                <a:spcPct val="120000"/>
              </a:lnSpc>
              <a:buClr>
                <a:srgbClr val="888888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50" dirty="0">
                <a:solidFill>
                  <a:srgbClr val="333333"/>
                </a:solidFill>
                <a:effectLst/>
                <a:latin typeface="Proxima Nova" panose="02000506030000020004" pitchFamily="2" charset="0"/>
              </a:rPr>
              <a:t>Increase conversion rates for Dashpass users.</a:t>
            </a:r>
            <a:endParaRPr lang="en-US" sz="1050" b="1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marL="127000">
              <a:lnSpc>
                <a:spcPct val="120000"/>
              </a:lnSpc>
              <a:buClr>
                <a:srgbClr val="888888"/>
              </a:buClr>
              <a:buSzPts val="1600"/>
            </a:pPr>
            <a:r>
              <a:rPr lang="en-US" sz="105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Risks &amp; Next steps:</a:t>
            </a:r>
          </a:p>
          <a:p>
            <a:pPr marL="298450" lvl="0" indent="-17145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 panose="020B0604020202020204" pitchFamily="34" charset="0"/>
              <a:buChar char="•"/>
            </a:pPr>
            <a:r>
              <a:rPr lang="en-US" sz="1050" b="1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Assign Account Managers:</a:t>
            </a:r>
            <a:r>
              <a:rPr lang="en-US" sz="1050" dirty="0">
                <a:solidFill>
                  <a:schemeClr val="tx1">
                    <a:lumMod val="50000"/>
                  </a:schemeClr>
                </a:solidFill>
                <a:latin typeface="Proxima Nova"/>
                <a:ea typeface="Proxima Nova"/>
                <a:cs typeface="Proxima Nova"/>
                <a:sym typeface="Proxima Nova"/>
              </a:rPr>
              <a:t> Introduce pilot program for restaurants with the highest AOV ($) to improve operational efficiency.</a:t>
            </a:r>
          </a:p>
          <a:p>
            <a:pPr marL="127000"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600"/>
            </a:pPr>
            <a:endParaRPr lang="en-US" sz="1050" dirty="0">
              <a:solidFill>
                <a:schemeClr val="tx1">
                  <a:lumMod val="50000"/>
                </a:schemeClr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88B7EC8-C4A2-7D14-4C07-4B3CDF54F4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79888"/>
              </p:ext>
            </p:extLst>
          </p:nvPr>
        </p:nvGraphicFramePr>
        <p:xfrm>
          <a:off x="4933000" y="1817437"/>
          <a:ext cx="4033969" cy="9429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09641">
                  <a:extLst>
                    <a:ext uri="{9D8B030D-6E8A-4147-A177-3AD203B41FA5}">
                      <a16:colId xmlns:a16="http://schemas.microsoft.com/office/drawing/2014/main" val="3946263970"/>
                    </a:ext>
                  </a:extLst>
                </a:gridCol>
                <a:gridCol w="1253829">
                  <a:extLst>
                    <a:ext uri="{9D8B030D-6E8A-4147-A177-3AD203B41FA5}">
                      <a16:colId xmlns:a16="http://schemas.microsoft.com/office/drawing/2014/main" val="3198531759"/>
                    </a:ext>
                  </a:extLst>
                </a:gridCol>
                <a:gridCol w="1124758">
                  <a:extLst>
                    <a:ext uri="{9D8B030D-6E8A-4147-A177-3AD203B41FA5}">
                      <a16:colId xmlns:a16="http://schemas.microsoft.com/office/drawing/2014/main" val="797112314"/>
                    </a:ext>
                  </a:extLst>
                </a:gridCol>
                <a:gridCol w="745741">
                  <a:extLst>
                    <a:ext uri="{9D8B030D-6E8A-4147-A177-3AD203B41FA5}">
                      <a16:colId xmlns:a16="http://schemas.microsoft.com/office/drawing/2014/main" val="2579237020"/>
                    </a:ext>
                  </a:extLst>
                </a:gridCol>
              </a:tblGrid>
              <a:tr h="234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Management Type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Avg. Monthly Deliveries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Number of Restaurants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AOV ($)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657124"/>
                  </a:ext>
                </a:extLst>
              </a:tr>
              <a:tr h="234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Managed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                                         410 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123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$28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2991124"/>
                  </a:ext>
                </a:extLst>
              </a:tr>
              <a:tr h="23436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Unmanaged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                                         116 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106</a:t>
                      </a:r>
                      <a:endParaRPr lang="en-US" sz="10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$31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8786734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40CE7BA-8178-4B04-974A-21E09A059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609999"/>
              </p:ext>
            </p:extLst>
          </p:nvPr>
        </p:nvGraphicFramePr>
        <p:xfrm>
          <a:off x="4912712" y="3203451"/>
          <a:ext cx="4007030" cy="10795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63437">
                  <a:extLst>
                    <a:ext uri="{9D8B030D-6E8A-4147-A177-3AD203B41FA5}">
                      <a16:colId xmlns:a16="http://schemas.microsoft.com/office/drawing/2014/main" val="1102986192"/>
                    </a:ext>
                  </a:extLst>
                </a:gridCol>
                <a:gridCol w="1358906">
                  <a:extLst>
                    <a:ext uri="{9D8B030D-6E8A-4147-A177-3AD203B41FA5}">
                      <a16:colId xmlns:a16="http://schemas.microsoft.com/office/drawing/2014/main" val="3570333782"/>
                    </a:ext>
                  </a:extLst>
                </a:gridCol>
                <a:gridCol w="1184687">
                  <a:extLst>
                    <a:ext uri="{9D8B030D-6E8A-4147-A177-3AD203B41FA5}">
                      <a16:colId xmlns:a16="http://schemas.microsoft.com/office/drawing/2014/main" val="3382716353"/>
                    </a:ext>
                  </a:extLst>
                </a:gridCol>
              </a:tblGrid>
              <a:tr h="558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Management Type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Avg. Sales Revenue ($) Approx.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1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% Avg. Revenue contribution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45264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Managed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$                 11,431.40 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76%</a:t>
                      </a:r>
                      <a:endParaRPr lang="en-US" sz="10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1406696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Unmanaged</a:t>
                      </a:r>
                      <a:endParaRPr lang="en-US" sz="1000" b="0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$                   3,588.50 </a:t>
                      </a:r>
                      <a:endParaRPr lang="en-US" sz="10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24%</a:t>
                      </a:r>
                      <a:endParaRPr lang="en-US" sz="1000" b="0" i="0" u="none" strike="noStrike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0736737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Avg. Total Revenue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 $                 15,019.90 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dirty="0">
                          <a:solidFill>
                            <a:schemeClr val="tx1">
                              <a:lumMod val="50000"/>
                            </a:schemeClr>
                          </a:solidFill>
                          <a:effectLst/>
                        </a:rPr>
                        <a:t>100%</a:t>
                      </a:r>
                      <a:endParaRPr lang="en-US" sz="1000" b="1" i="0" u="none" strike="noStrike" dirty="0">
                        <a:solidFill>
                          <a:schemeClr val="tx1">
                            <a:lumMod val="50000"/>
                          </a:schemeClr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338443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166F72F7-52BA-CBBF-FEEE-781A29978B88}"/>
              </a:ext>
            </a:extLst>
          </p:cNvPr>
          <p:cNvSpPr/>
          <p:nvPr/>
        </p:nvSpPr>
        <p:spPr>
          <a:xfrm>
            <a:off x="4912712" y="2520083"/>
            <a:ext cx="4061075" cy="273286"/>
          </a:xfrm>
          <a:prstGeom prst="rect">
            <a:avLst/>
          </a:prstGeom>
          <a:noFill/>
          <a:ln w="15875">
            <a:solidFill>
              <a:schemeClr val="accent2">
                <a:lumMod val="25000"/>
                <a:alpha val="98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CC1465-76F7-7A36-BFE6-07CB10E45F09}"/>
              </a:ext>
            </a:extLst>
          </p:cNvPr>
          <p:cNvSpPr/>
          <p:nvPr/>
        </p:nvSpPr>
        <p:spPr>
          <a:xfrm>
            <a:off x="7799457" y="3291362"/>
            <a:ext cx="1051376" cy="848290"/>
          </a:xfrm>
          <a:prstGeom prst="rect">
            <a:avLst/>
          </a:prstGeom>
          <a:noFill/>
          <a:ln w="15875">
            <a:solidFill>
              <a:schemeClr val="accent2">
                <a:lumMod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5DE590C-899A-3082-D36F-952EC977B868}"/>
              </a:ext>
            </a:extLst>
          </p:cNvPr>
          <p:cNvSpPr txBox="1"/>
          <p:nvPr/>
        </p:nvSpPr>
        <p:spPr>
          <a:xfrm>
            <a:off x="4939734" y="2937616"/>
            <a:ext cx="40205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Proxima Nova"/>
              </a:rPr>
              <a:t>Average Sales Revenue contribution by Management Type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2D0EB-7E24-518F-A6ED-E7D7A15ACD08}"/>
              </a:ext>
            </a:extLst>
          </p:cNvPr>
          <p:cNvSpPr txBox="1"/>
          <p:nvPr/>
        </p:nvSpPr>
        <p:spPr>
          <a:xfrm>
            <a:off x="4819720" y="4282951"/>
            <a:ext cx="217274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*Considering 1 Delivery = 1 Order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E220E78-5660-FE28-4977-27CE67D88F59}"/>
              </a:ext>
            </a:extLst>
          </p:cNvPr>
          <p:cNvSpPr txBox="1"/>
          <p:nvPr/>
        </p:nvSpPr>
        <p:spPr>
          <a:xfrm>
            <a:off x="4966645" y="1561578"/>
            <a:ext cx="40516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chemeClr val="tx1">
                    <a:lumMod val="50000"/>
                  </a:schemeClr>
                </a:solidFill>
                <a:latin typeface="Proxima Nova"/>
              </a:rPr>
              <a:t>Key Performance Indicators by Management Type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oorDash - ECE">
  <a:themeElements>
    <a:clrScheme name="Simple Light">
      <a:dk1>
        <a:srgbClr val="666666"/>
      </a:dk1>
      <a:lt1>
        <a:srgbClr val="FFFFFF"/>
      </a:lt1>
      <a:dk2>
        <a:srgbClr val="595959"/>
      </a:dk2>
      <a:lt2>
        <a:srgbClr val="EEEEEE"/>
      </a:lt2>
      <a:accent1>
        <a:srgbClr val="FF3007"/>
      </a:accent1>
      <a:accent2>
        <a:srgbClr val="F3D1CD"/>
      </a:accent2>
      <a:accent3>
        <a:srgbClr val="D1F0F6"/>
      </a:accent3>
      <a:accent4>
        <a:srgbClr val="FAF258"/>
      </a:accent4>
      <a:accent5>
        <a:srgbClr val="18A3A9"/>
      </a:accent5>
      <a:accent6>
        <a:srgbClr val="3A5648"/>
      </a:accent6>
      <a:hlink>
        <a:srgbClr val="01B9C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2387</TotalTime>
  <Words>908</Words>
  <Application>Microsoft Macintosh PowerPoint</Application>
  <PresentationFormat>On-screen Show (16:9)</PresentationFormat>
  <Paragraphs>155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Proxima Nova</vt:lpstr>
      <vt:lpstr>Arial</vt:lpstr>
      <vt:lpstr>DoorDash - ECE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Pankti Patel</cp:lastModifiedBy>
  <cp:revision>48</cp:revision>
  <dcterms:modified xsi:type="dcterms:W3CDTF">2025-02-03T21:06:57Z</dcterms:modified>
</cp:coreProperties>
</file>