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41" r:id="rId5"/>
    <p:sldId id="264" r:id="rId6"/>
    <p:sldId id="342" r:id="rId7"/>
    <p:sldId id="269" r:id="rId8"/>
    <p:sldId id="270" r:id="rId9"/>
    <p:sldId id="273" r:id="rId10"/>
    <p:sldId id="274" r:id="rId11"/>
    <p:sldId id="275" r:id="rId12"/>
    <p:sldId id="260" r:id="rId13"/>
    <p:sldId id="261" r:id="rId14"/>
    <p:sldId id="343" r:id="rId15"/>
    <p:sldId id="262" r:id="rId16"/>
    <p:sldId id="263" r:id="rId17"/>
    <p:sldId id="265" r:id="rId18"/>
    <p:sldId id="279" r:id="rId19"/>
    <p:sldId id="280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9C86-814A-B6C7-3796-1B4EC1927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A01F-364F-F089-4DCE-44E1AEBE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D9AB-1101-1E51-2592-F836C14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8F0F-F9A5-FC1D-7A83-989488A9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DE80-9B8A-77AB-C12E-C90018A3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186D-B977-88CF-8580-2356423C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2013A-F4AC-3FDB-84A7-0A3CE582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ED58-CA20-A652-1566-C794DD0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E98-ED4A-1D48-678B-2EF4A940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7960-EDF2-35A6-AFE5-E8EEFCA7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02BD6-60FF-EBBE-D5BC-F8B668E5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29C1-E022-C067-35CB-66E0BD60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1993-F875-B097-69F7-5FA63F49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E87A-EBB7-F4CB-8229-8B1E16F9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CE89-C485-3AD4-4AB7-5386D1D5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4587" y="1507062"/>
            <a:ext cx="51705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67069" y="1521413"/>
            <a:ext cx="4932679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lang="en-US"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6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399" y="505510"/>
            <a:ext cx="1135549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4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6129-FC24-9AA6-2D73-B2303D50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2063-0776-326D-A3DD-577E596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1B13-FD34-43D8-5581-0496C662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131B-1254-3BEA-5318-81428552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E46B-03D3-A8B5-34DB-314EEACE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0861-77D7-BD17-72BA-35CF84EE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1353-AF96-908F-195A-6737DBDC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827C-64EA-CF84-44BB-6DBD9E2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1ACF-EC7D-9AEA-2187-B22D976D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E666-C8D4-E012-4819-7CEBBB5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39C0-FEBD-7D42-E704-6BAD4F39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1558-357E-2952-4797-87B7D5F24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26A4-40B0-39BF-35B5-1A0D1770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B1A4-03CC-8F27-D6C5-DEC75842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080C-36EA-8F18-7917-8A3C7704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80ED-5028-63D0-776A-B8FDB04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D919-77D1-57D7-2755-9C3E191C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8D71-24F6-F9F4-B1BD-0B2C6593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4DE7-1403-9445-9862-FBB0EB1A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B78C4-0DB2-A303-D20F-69E71071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6529E-4CCD-66C0-AE94-75138F89C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09585-E7B3-9C13-17A2-67121000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9728F-A78B-E7CD-A0AC-FF112828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CA8D8-6EA8-D625-6353-A945DBD8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D9F2-4535-6AB0-F8E4-24C3F76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F4F40-3855-29E9-D8E7-14305811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3DFF6-36D3-10FF-6326-0B85DAD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4D26E-21BD-F2F4-B6CC-9B385681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43F51-30DB-BC36-2030-1535D8A4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945DC-2966-035B-681D-8ED8440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CAE5-D8FD-B5DA-DE34-17530498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E69D-6B1B-2A1F-EF6E-E19586FC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D475-89E0-45AF-A810-9B9E2E0F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0FE68-11F7-B55F-5A7F-001418FE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E26CD-436C-9764-D4FB-8842CA5C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E107-9261-873F-6E11-8EEDF065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1D4D-1D52-945C-18F1-143860A2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AE4F-D8EA-402B-1AB1-3F84996E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95709-19E2-40A9-D156-D87BB7B87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4CAB-00BB-41B4-8EF2-8F148FA2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BA12-4C29-1B2D-8588-59F2939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FA82-7BE7-05F1-87BB-B84D2665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DA86-E3A2-453E-EB01-67B31C0F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2A2F-7249-B984-27C0-9852785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300E-0D6D-7144-26E4-7CCB95EF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FFB8-6BB1-BA70-0735-35FC51F0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2E28-793A-4407-BC8D-2F4F3C71A6F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392D-08C4-8B95-E15B-BD120445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1656-3F43-65B4-5522-18AAC1FFD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D204-9A1C-4425-BF5B-8F9A621C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csail.mit.edu/graphics/classes/6.837/F01/Lecture05/lecture05.pdf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eservationtutorial.library.cornell.edu/tutorial/intro/intro-0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ixar.com/shorts/short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hyperlink" Target="http://www.lost-world.com/Lost_World02/Jurassic_Park.Site/Jurassic_Park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-vrl.umich.edu/project/automotive/neon_2_webpage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-vrl.umich.edu/project/automotive/neon9_webpage.gi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99designs.com/blog/tips/ppi-vs-dpi-whats-the-difference/#:~:text=What%20is%20the%20difference%20between%20PPI%20and%20DPI%3F&amp;text=PPI%20describes%20the%20resolution%20in,the%20quality%20of%20the%20output" TargetMode="External"/><Relationship Id="rId2" Type="http://schemas.openxmlformats.org/officeDocument/2006/relationships/hyperlink" Target="https://animagraffs.com/human-ey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PKGjHT_DGb4wNs-NTYjurEnndd-_Mrvr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9EF9-EB5A-FEF6-645E-549CDDA92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Computer</a:t>
            </a:r>
            <a:br>
              <a:rPr lang="en-US" dirty="0"/>
            </a:br>
            <a:r>
              <a:rPr lang="en-US" dirty="0"/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AF687-5BBB-30A9-DBFA-0E4F7177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060" y="341565"/>
            <a:ext cx="2824194" cy="390752"/>
          </a:xfrm>
          <a:prstGeom prst="rect">
            <a:avLst/>
          </a:prstGeom>
        </p:spPr>
        <p:txBody>
          <a:bodyPr vert="horz" wrap="square" lIns="0" tIns="10989" rIns="0" bIns="0" rtlCol="0">
            <a:spAutoFit/>
          </a:bodyPr>
          <a:lstStyle/>
          <a:p>
            <a:pPr marL="8139">
              <a:spcBef>
                <a:spcPts val="87"/>
              </a:spcBef>
            </a:pPr>
            <a:r>
              <a:rPr sz="2467" b="1" spc="64" dirty="0">
                <a:solidFill>
                  <a:srgbClr val="3F3FFF"/>
                </a:solidFill>
                <a:latin typeface="Trebuchet MS"/>
                <a:cs typeface="Trebuchet MS"/>
              </a:rPr>
              <a:t>Sampling</a:t>
            </a:r>
            <a:r>
              <a:rPr sz="2467" b="1" spc="-8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dirty="0">
                <a:solidFill>
                  <a:srgbClr val="3F3FFF"/>
                </a:solidFill>
                <a:latin typeface="Trebuchet MS"/>
                <a:cs typeface="Trebuchet MS"/>
              </a:rPr>
              <a:t>an</a:t>
            </a:r>
            <a:r>
              <a:rPr sz="2467" b="1" spc="-58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54" dirty="0">
                <a:solidFill>
                  <a:srgbClr val="3F3FFF"/>
                </a:solidFill>
                <a:latin typeface="Trebuchet MS"/>
                <a:cs typeface="Trebuchet MS"/>
              </a:rPr>
              <a:t>image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579" y="896441"/>
            <a:ext cx="5481516" cy="910774"/>
          </a:xfrm>
          <a:prstGeom prst="rect">
            <a:avLst/>
          </a:prstGeom>
        </p:spPr>
        <p:txBody>
          <a:bodyPr vert="horz" wrap="square" lIns="0" tIns="8140" rIns="0" bIns="0" rtlCol="0">
            <a:spAutoFit/>
          </a:bodyPr>
          <a:lstStyle/>
          <a:p>
            <a:pPr marL="245404" marR="3256" indent="-237671">
              <a:lnSpc>
                <a:spcPct val="100400"/>
              </a:lnSpc>
              <a:spcBef>
                <a:spcPts val="64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42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202" dirty="0">
                <a:latin typeface="Trebuchet MS"/>
                <a:cs typeface="Trebuchet MS"/>
              </a:rPr>
              <a:t>a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c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12" dirty="0">
                <a:latin typeface="Trebuchet MS"/>
                <a:cs typeface="Trebuchet MS"/>
              </a:rPr>
              <a:t>be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45" dirty="0">
                <a:latin typeface="Trebuchet MS"/>
                <a:cs typeface="Trebuchet MS"/>
              </a:rPr>
              <a:t>s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25" dirty="0">
                <a:latin typeface="Trebuchet MS"/>
                <a:cs typeface="Trebuchet MS"/>
              </a:rPr>
              <a:t>pl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48" dirty="0">
                <a:latin typeface="Trebuchet MS"/>
                <a:cs typeface="Trebuchet MS"/>
              </a:rPr>
              <a:t>o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86" dirty="0">
                <a:latin typeface="Trebuchet MS"/>
                <a:cs typeface="Trebuchet MS"/>
              </a:rPr>
              <a:t>a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22" dirty="0">
                <a:latin typeface="Trebuchet MS"/>
                <a:cs typeface="Trebuchet MS"/>
              </a:rPr>
              <a:t>ec</a:t>
            </a:r>
            <a:r>
              <a:rPr sz="1923" spc="-106" dirty="0">
                <a:latin typeface="Trebuchet MS"/>
                <a:cs typeface="Trebuchet MS"/>
              </a:rPr>
              <a:t>t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15" dirty="0">
                <a:latin typeface="Trebuchet MS"/>
                <a:cs typeface="Trebuchet MS"/>
              </a:rPr>
              <a:t>n</a:t>
            </a:r>
            <a:r>
              <a:rPr sz="1923" spc="-122" dirty="0">
                <a:latin typeface="Trebuchet MS"/>
                <a:cs typeface="Trebuchet MS"/>
              </a:rPr>
              <a:t>g</a:t>
            </a:r>
            <a:r>
              <a:rPr sz="1923" spc="-112" dirty="0">
                <a:latin typeface="Trebuchet MS"/>
                <a:cs typeface="Trebuchet MS"/>
              </a:rPr>
              <a:t>ul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19" dirty="0">
                <a:latin typeface="Trebuchet MS"/>
                <a:cs typeface="Trebuchet MS"/>
              </a:rPr>
              <a:t>r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-45" dirty="0">
                <a:latin typeface="Trebuchet MS"/>
                <a:cs typeface="Trebuchet MS"/>
              </a:rPr>
              <a:t>s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25" dirty="0">
                <a:latin typeface="Trebuchet MS"/>
                <a:cs typeface="Trebuchet MS"/>
              </a:rPr>
              <a:t>pli</a:t>
            </a:r>
            <a:r>
              <a:rPr sz="1923" spc="-87" dirty="0">
                <a:latin typeface="Trebuchet MS"/>
                <a:cs typeface="Trebuchet MS"/>
              </a:rPr>
              <a:t>ng  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44" dirty="0">
                <a:latin typeface="Trebuchet MS"/>
                <a:cs typeface="Trebuchet MS"/>
              </a:rPr>
              <a:t>i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35" dirty="0">
                <a:latin typeface="Trebuchet MS"/>
                <a:cs typeface="Trebuchet MS"/>
              </a:rPr>
              <a:t>o</a:t>
            </a:r>
            <a:r>
              <a:rPr sz="1923" spc="-22" dirty="0">
                <a:latin typeface="Trebuchet MS"/>
                <a:cs typeface="Trebuchet MS"/>
              </a:rPr>
              <a:t> </a:t>
            </a:r>
            <a:r>
              <a:rPr sz="1923" spc="-115" dirty="0">
                <a:latin typeface="Trebuchet MS"/>
                <a:cs typeface="Trebuchet MS"/>
              </a:rPr>
              <a:t>y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86" dirty="0">
                <a:latin typeface="Trebuchet MS"/>
                <a:cs typeface="Trebuchet MS"/>
              </a:rPr>
              <a:t>a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19" dirty="0">
                <a:latin typeface="Trebuchet MS"/>
                <a:cs typeface="Trebuchet MS"/>
              </a:rPr>
              <a:t>t</a:t>
            </a:r>
            <a:r>
              <a:rPr sz="1923" spc="-64" dirty="0">
                <a:latin typeface="Trebuchet MS"/>
                <a:cs typeface="Trebuchet MS"/>
              </a:rPr>
              <a:t> 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228" dirty="0">
                <a:latin typeface="Trebuchet MS"/>
                <a:cs typeface="Trebuchet MS"/>
              </a:rPr>
              <a:t>f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60" dirty="0">
                <a:latin typeface="Trebuchet MS"/>
                <a:cs typeface="Trebuchet MS"/>
              </a:rPr>
              <a:t>p</a:t>
            </a:r>
            <a:r>
              <a:rPr sz="1923" spc="-106" dirty="0">
                <a:latin typeface="Trebuchet MS"/>
                <a:cs typeface="Trebuchet MS"/>
              </a:rPr>
              <a:t>l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282" dirty="0">
                <a:latin typeface="Trebuchet MS"/>
                <a:cs typeface="Trebuchet MS"/>
              </a:rPr>
              <a:t>.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42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-45" dirty="0">
                <a:latin typeface="Trebuchet MS"/>
                <a:cs typeface="Trebuchet MS"/>
              </a:rPr>
              <a:t>s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25" dirty="0">
                <a:latin typeface="Trebuchet MS"/>
                <a:cs typeface="Trebuchet MS"/>
              </a:rPr>
              <a:t>pl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67" dirty="0">
                <a:latin typeface="Trebuchet MS"/>
                <a:cs typeface="Trebuchet MS"/>
              </a:rPr>
              <a:t> 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87" dirty="0">
                <a:latin typeface="Trebuchet MS"/>
                <a:cs typeface="Trebuchet MS"/>
              </a:rPr>
              <a:t>e  </a:t>
            </a:r>
            <a:r>
              <a:rPr sz="1923" spc="-115" dirty="0">
                <a:latin typeface="Trebuchet MS"/>
                <a:cs typeface="Trebuchet MS"/>
              </a:rPr>
              <a:t>pixels.</a:t>
            </a:r>
            <a:endParaRPr sz="192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8627" y="1836840"/>
            <a:ext cx="2716640" cy="2220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0660" y="4453816"/>
            <a:ext cx="172162" cy="148272"/>
          </a:xfrm>
          <a:prstGeom prst="rect">
            <a:avLst/>
          </a:prstGeom>
        </p:spPr>
        <p:txBody>
          <a:bodyPr vert="horz" wrap="square" lIns="0" tIns="407" rIns="0" bIns="0" rtlCol="0">
            <a:spAutoFit/>
          </a:bodyPr>
          <a:lstStyle/>
          <a:p>
            <a:pPr marL="24418">
              <a:spcBef>
                <a:spcPts val="3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17</a:t>
            </a:r>
            <a:endParaRPr sz="9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4564" y="344399"/>
            <a:ext cx="3458304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186" dirty="0">
                <a:solidFill>
                  <a:srgbClr val="3F3FFF"/>
                </a:solidFill>
                <a:latin typeface="Trebuchet MS"/>
                <a:cs typeface="Trebuchet MS"/>
              </a:rPr>
              <a:t>What</a:t>
            </a:r>
            <a:r>
              <a:rPr sz="2467" b="1" spc="-45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32" dirty="0">
                <a:solidFill>
                  <a:srgbClr val="3F3FFF"/>
                </a:solidFill>
                <a:latin typeface="Trebuchet MS"/>
                <a:cs typeface="Trebuchet MS"/>
              </a:rPr>
              <a:t>is</a:t>
            </a:r>
            <a:r>
              <a:rPr sz="2467" b="1" spc="-73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6" dirty="0">
                <a:solidFill>
                  <a:srgbClr val="3F3FFF"/>
                </a:solidFill>
                <a:latin typeface="Trebuchet MS"/>
                <a:cs typeface="Trebuchet MS"/>
              </a:rPr>
              <a:t>a</a:t>
            </a:r>
            <a:r>
              <a:rPr sz="2467" b="1" spc="-58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48" dirty="0">
                <a:solidFill>
                  <a:srgbClr val="3F3FFF"/>
                </a:solidFill>
                <a:latin typeface="Trebuchet MS"/>
                <a:cs typeface="Trebuchet MS"/>
              </a:rPr>
              <a:t>pixel?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64" dirty="0">
                <a:solidFill>
                  <a:srgbClr val="3F3FFF"/>
                </a:solidFill>
                <a:latin typeface="Trebuchet MS"/>
                <a:cs typeface="Trebuchet MS"/>
              </a:rPr>
              <a:t>(math)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580" y="835406"/>
            <a:ext cx="2233225" cy="3259408"/>
          </a:xfrm>
          <a:prstGeom prst="rect">
            <a:avLst/>
          </a:prstGeom>
        </p:spPr>
        <p:txBody>
          <a:bodyPr vert="horz" wrap="square" lIns="0" tIns="70412" rIns="0" bIns="0" rtlCol="0">
            <a:spAutoFit/>
          </a:bodyPr>
          <a:lstStyle/>
          <a:p>
            <a:pPr marL="8139">
              <a:spcBef>
                <a:spcPts val="554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57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115" dirty="0">
                <a:latin typeface="Trebuchet MS"/>
                <a:cs typeface="Trebuchet MS"/>
              </a:rPr>
              <a:t>pi</a:t>
            </a:r>
            <a:r>
              <a:rPr sz="1923" spc="-58" dirty="0">
                <a:latin typeface="Trebuchet MS"/>
                <a:cs typeface="Trebuchet MS"/>
              </a:rPr>
              <a:t>xe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22" dirty="0">
                <a:latin typeface="Trebuchet MS"/>
                <a:cs typeface="Trebuchet MS"/>
              </a:rPr>
              <a:t>n</a:t>
            </a:r>
            <a:r>
              <a:rPr sz="1923" spc="-29" dirty="0">
                <a:latin typeface="Trebuchet MS"/>
                <a:cs typeface="Trebuchet MS"/>
              </a:rPr>
              <a:t>o</a:t>
            </a:r>
            <a:r>
              <a:rPr sz="1923" spc="-119" dirty="0">
                <a:latin typeface="Trebuchet MS"/>
                <a:cs typeface="Trebuchet MS"/>
              </a:rPr>
              <a:t>t</a:t>
            </a:r>
            <a:endParaRPr sz="1923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67" dirty="0">
                <a:latin typeface="Trebuchet MS"/>
                <a:cs typeface="Trebuchet MS"/>
              </a:rPr>
              <a:t>a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38" dirty="0">
                <a:latin typeface="Trebuchet MS"/>
                <a:cs typeface="Trebuchet MS"/>
              </a:rPr>
              <a:t>b</a:t>
            </a:r>
            <a:r>
              <a:rPr sz="1666" spc="-45" dirty="0">
                <a:latin typeface="Trebuchet MS"/>
                <a:cs typeface="Trebuchet MS"/>
              </a:rPr>
              <a:t>o</a:t>
            </a:r>
            <a:r>
              <a:rPr sz="1666" spc="-6" dirty="0">
                <a:latin typeface="Trebuchet MS"/>
                <a:cs typeface="Trebuchet MS"/>
              </a:rPr>
              <a:t>x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4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67" dirty="0">
                <a:latin typeface="Trebuchet MS"/>
                <a:cs typeface="Trebuchet MS"/>
              </a:rPr>
              <a:t>a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83" dirty="0">
                <a:latin typeface="Trebuchet MS"/>
                <a:cs typeface="Trebuchet MS"/>
              </a:rPr>
              <a:t>d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45" dirty="0">
                <a:latin typeface="Trebuchet MS"/>
                <a:cs typeface="Trebuchet MS"/>
              </a:rPr>
              <a:t>k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67" dirty="0">
                <a:latin typeface="Trebuchet MS"/>
                <a:cs typeface="Trebuchet MS"/>
              </a:rPr>
              <a:t>a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99" dirty="0">
                <a:latin typeface="Trebuchet MS"/>
                <a:cs typeface="Trebuchet MS"/>
              </a:rPr>
              <a:t>t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90" dirty="0">
                <a:latin typeface="Trebuchet MS"/>
                <a:cs typeface="Trebuchet MS"/>
              </a:rPr>
              <a:t>ny</a:t>
            </a:r>
            <a:r>
              <a:rPr sz="1666" spc="-35" dirty="0">
                <a:latin typeface="Trebuchet MS"/>
                <a:cs typeface="Trebuchet MS"/>
              </a:rPr>
              <a:t> </a:t>
            </a:r>
            <a:r>
              <a:rPr sz="1666" spc="-128" dirty="0">
                <a:latin typeface="Trebuchet MS"/>
                <a:cs typeface="Trebuchet MS"/>
              </a:rPr>
              <a:t>li</a:t>
            </a:r>
            <a:r>
              <a:rPr sz="1666" spc="-125" dirty="0">
                <a:latin typeface="Trebuchet MS"/>
                <a:cs typeface="Trebuchet MS"/>
              </a:rPr>
              <a:t>g</a:t>
            </a:r>
            <a:r>
              <a:rPr sz="1666" spc="-96" dirty="0">
                <a:latin typeface="Trebuchet MS"/>
                <a:cs typeface="Trebuchet MS"/>
              </a:rPr>
              <a:t>ht</a:t>
            </a:r>
            <a:endParaRPr sz="1666">
              <a:latin typeface="Trebuchet MS"/>
              <a:cs typeface="Trebuchet MS"/>
            </a:endParaRPr>
          </a:p>
          <a:p>
            <a:pPr marL="8139">
              <a:spcBef>
                <a:spcPts val="372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57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115" dirty="0">
                <a:latin typeface="Trebuchet MS"/>
                <a:cs typeface="Trebuchet MS"/>
              </a:rPr>
              <a:t>pi</a:t>
            </a:r>
            <a:r>
              <a:rPr sz="1923" spc="-58" dirty="0">
                <a:latin typeface="Trebuchet MS"/>
                <a:cs typeface="Trebuchet MS"/>
              </a:rPr>
              <a:t>xe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86" dirty="0">
                <a:latin typeface="Trebuchet MS"/>
                <a:cs typeface="Trebuchet MS"/>
              </a:rPr>
              <a:t>a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-35" dirty="0">
                <a:latin typeface="Trebuchet MS"/>
                <a:cs typeface="Trebuchet MS"/>
              </a:rPr>
              <a:t>p</a:t>
            </a:r>
            <a:r>
              <a:rPr sz="1923" spc="-38" dirty="0">
                <a:latin typeface="Trebuchet MS"/>
                <a:cs typeface="Trebuchet MS"/>
              </a:rPr>
              <a:t>o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99" dirty="0">
                <a:latin typeface="Trebuchet MS"/>
                <a:cs typeface="Trebuchet MS"/>
              </a:rPr>
              <a:t>nt</a:t>
            </a:r>
            <a:endParaRPr sz="1923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128" dirty="0">
                <a:latin typeface="Trebuchet MS"/>
                <a:cs typeface="Trebuchet MS"/>
              </a:rPr>
              <a:t>h</a:t>
            </a:r>
            <a:r>
              <a:rPr sz="1666" spc="-135" dirty="0">
                <a:latin typeface="Trebuchet MS"/>
                <a:cs typeface="Trebuchet MS"/>
              </a:rPr>
              <a:t>a</a:t>
            </a:r>
            <a:r>
              <a:rPr sz="1666" spc="-38" dirty="0">
                <a:latin typeface="Trebuchet MS"/>
                <a:cs typeface="Trebuchet MS"/>
              </a:rPr>
              <a:t>s</a:t>
            </a:r>
            <a:r>
              <a:rPr sz="1666" spc="-29" dirty="0">
                <a:latin typeface="Trebuchet MS"/>
                <a:cs typeface="Trebuchet MS"/>
              </a:rPr>
              <a:t> no</a:t>
            </a:r>
            <a:r>
              <a:rPr sz="1666" spc="-42" dirty="0">
                <a:latin typeface="Trebuchet MS"/>
                <a:cs typeface="Trebuchet MS"/>
              </a:rPr>
              <a:t> </a:t>
            </a:r>
            <a:r>
              <a:rPr sz="1666" spc="-103" dirty="0">
                <a:latin typeface="Trebuchet MS"/>
                <a:cs typeface="Trebuchet MS"/>
              </a:rPr>
              <a:t>d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90" dirty="0">
                <a:latin typeface="Trebuchet MS"/>
                <a:cs typeface="Trebuchet MS"/>
              </a:rPr>
              <a:t>m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-67" dirty="0">
                <a:latin typeface="Trebuchet MS"/>
                <a:cs typeface="Trebuchet MS"/>
              </a:rPr>
              <a:t>n</a:t>
            </a:r>
            <a:r>
              <a:rPr sz="1666" spc="-45" dirty="0">
                <a:latin typeface="Trebuchet MS"/>
                <a:cs typeface="Trebuchet MS"/>
              </a:rPr>
              <a:t>s</a:t>
            </a:r>
            <a:r>
              <a:rPr sz="1666" spc="-128" dirty="0">
                <a:latin typeface="Trebuchet MS"/>
                <a:cs typeface="Trebuchet MS"/>
              </a:rPr>
              <a:t>i</a:t>
            </a:r>
            <a:r>
              <a:rPr sz="1666" spc="35" dirty="0">
                <a:latin typeface="Trebuchet MS"/>
                <a:cs typeface="Trebuchet MS"/>
              </a:rPr>
              <a:t>o</a:t>
            </a:r>
            <a:r>
              <a:rPr sz="1666" spc="-80" dirty="0">
                <a:latin typeface="Trebuchet MS"/>
                <a:cs typeface="Trebuchet MS"/>
              </a:rPr>
              <a:t>n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96" dirty="0">
                <a:latin typeface="Trebuchet MS"/>
                <a:cs typeface="Trebuchet MS"/>
              </a:rPr>
              <a:t>cc</a:t>
            </a:r>
            <a:r>
              <a:rPr sz="1666" spc="-99" dirty="0">
                <a:latin typeface="Trebuchet MS"/>
                <a:cs typeface="Trebuchet MS"/>
              </a:rPr>
              <a:t>upi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-38" dirty="0">
                <a:latin typeface="Trebuchet MS"/>
                <a:cs typeface="Trebuchet MS"/>
              </a:rPr>
              <a:t>s</a:t>
            </a:r>
            <a:r>
              <a:rPr sz="1666" spc="-29" dirty="0">
                <a:latin typeface="Trebuchet MS"/>
                <a:cs typeface="Trebuchet MS"/>
              </a:rPr>
              <a:t> no</a:t>
            </a:r>
            <a:r>
              <a:rPr sz="1666" spc="-58" dirty="0">
                <a:latin typeface="Trebuchet MS"/>
                <a:cs typeface="Trebuchet MS"/>
              </a:rPr>
              <a:t> 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167" dirty="0">
                <a:latin typeface="Trebuchet MS"/>
                <a:cs typeface="Trebuchet MS"/>
              </a:rPr>
              <a:t>a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179" dirty="0">
                <a:latin typeface="Trebuchet MS"/>
                <a:cs typeface="Trebuchet MS"/>
              </a:rPr>
              <a:t>a</a:t>
            </a:r>
            <a:r>
              <a:rPr sz="1666" spc="-48" dirty="0">
                <a:latin typeface="Trebuchet MS"/>
                <a:cs typeface="Trebuchet MS"/>
              </a:rPr>
              <a:t>nn</a:t>
            </a:r>
            <a:r>
              <a:rPr sz="1666" spc="-35" dirty="0">
                <a:latin typeface="Trebuchet MS"/>
                <a:cs typeface="Trebuchet MS"/>
              </a:rPr>
              <a:t>o</a:t>
            </a:r>
            <a:r>
              <a:rPr sz="1666" spc="-109" dirty="0">
                <a:latin typeface="Trebuchet MS"/>
                <a:cs typeface="Trebuchet MS"/>
              </a:rPr>
              <a:t>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106" dirty="0">
                <a:latin typeface="Trebuchet MS"/>
                <a:cs typeface="Trebuchet MS"/>
              </a:rPr>
              <a:t>be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32" dirty="0">
                <a:latin typeface="Trebuchet MS"/>
                <a:cs typeface="Trebuchet MS"/>
              </a:rPr>
              <a:t>s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80" dirty="0">
                <a:latin typeface="Trebuchet MS"/>
                <a:cs typeface="Trebuchet MS"/>
              </a:rPr>
              <a:t>n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4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128" dirty="0">
                <a:latin typeface="Trebuchet MS"/>
                <a:cs typeface="Trebuchet MS"/>
              </a:rPr>
              <a:t>h</a:t>
            </a:r>
            <a:r>
              <a:rPr sz="1666" spc="-135" dirty="0">
                <a:latin typeface="Trebuchet MS"/>
                <a:cs typeface="Trebuchet MS"/>
              </a:rPr>
              <a:t>a</a:t>
            </a:r>
            <a:r>
              <a:rPr sz="1666" spc="-38" dirty="0">
                <a:latin typeface="Trebuchet MS"/>
                <a:cs typeface="Trebuchet MS"/>
              </a:rPr>
              <a:t>s</a:t>
            </a:r>
            <a:r>
              <a:rPr sz="1666" spc="-29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19" dirty="0">
                <a:latin typeface="Trebuchet MS"/>
                <a:cs typeface="Trebuchet MS"/>
              </a:rPr>
              <a:t>oo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83" dirty="0">
                <a:latin typeface="Trebuchet MS"/>
                <a:cs typeface="Trebuchet MS"/>
              </a:rPr>
              <a:t>d</a:t>
            </a:r>
            <a:r>
              <a:rPr sz="1666" spc="-128" dirty="0">
                <a:latin typeface="Trebuchet MS"/>
                <a:cs typeface="Trebuchet MS"/>
              </a:rPr>
              <a:t>in</a:t>
            </a:r>
            <a:r>
              <a:rPr sz="1666" spc="-119" dirty="0">
                <a:latin typeface="Trebuchet MS"/>
                <a:cs typeface="Trebuchet MS"/>
              </a:rPr>
              <a:t>a</a:t>
            </a:r>
            <a:r>
              <a:rPr sz="1666" spc="-115" dirty="0">
                <a:latin typeface="Trebuchet MS"/>
                <a:cs typeface="Trebuchet MS"/>
              </a:rPr>
              <a:t>te</a:t>
            </a:r>
            <a:r>
              <a:rPr sz="1666" spc="-38" dirty="0">
                <a:latin typeface="Trebuchet MS"/>
                <a:cs typeface="Trebuchet MS"/>
              </a:rPr>
              <a:t>s</a:t>
            </a:r>
            <a:endParaRPr sz="1666">
              <a:latin typeface="Trebuchet MS"/>
              <a:cs typeface="Trebuchet MS"/>
            </a:endParaRPr>
          </a:p>
          <a:p>
            <a:pPr marL="8139">
              <a:spcBef>
                <a:spcPts val="369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57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115" dirty="0">
                <a:latin typeface="Trebuchet MS"/>
                <a:cs typeface="Trebuchet MS"/>
              </a:rPr>
              <a:t>pi</a:t>
            </a:r>
            <a:r>
              <a:rPr sz="1923" spc="-58" dirty="0">
                <a:latin typeface="Trebuchet MS"/>
                <a:cs typeface="Trebuchet MS"/>
              </a:rPr>
              <a:t>xe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86" dirty="0">
                <a:latin typeface="Trebuchet MS"/>
                <a:cs typeface="Trebuchet MS"/>
              </a:rPr>
              <a:t>a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b="1" dirty="0">
                <a:latin typeface="Trebuchet MS"/>
                <a:cs typeface="Trebuchet MS"/>
              </a:rPr>
              <a:t>sa</a:t>
            </a:r>
            <a:r>
              <a:rPr sz="1923" b="1" spc="205" dirty="0">
                <a:latin typeface="Trebuchet MS"/>
                <a:cs typeface="Trebuchet MS"/>
              </a:rPr>
              <a:t>m</a:t>
            </a:r>
            <a:r>
              <a:rPr sz="1923" b="1" spc="3" dirty="0">
                <a:latin typeface="Trebuchet MS"/>
                <a:cs typeface="Trebuchet MS"/>
              </a:rPr>
              <a:t>p</a:t>
            </a:r>
            <a:r>
              <a:rPr sz="1923" b="1" spc="-48" dirty="0">
                <a:latin typeface="Trebuchet MS"/>
                <a:cs typeface="Trebuchet MS"/>
              </a:rPr>
              <a:t>l</a:t>
            </a:r>
            <a:r>
              <a:rPr sz="1923" b="1" spc="-38" dirty="0">
                <a:latin typeface="Trebuchet MS"/>
                <a:cs typeface="Trebuchet MS"/>
              </a:rPr>
              <a:t>e</a:t>
            </a:r>
            <a:endParaRPr sz="192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123" y="955318"/>
            <a:ext cx="1375344" cy="35086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4415" y="4409128"/>
            <a:ext cx="4620298" cy="379401"/>
          </a:xfrm>
          <a:prstGeom prst="rect">
            <a:avLst/>
          </a:prstGeom>
        </p:spPr>
        <p:txBody>
          <a:bodyPr vert="horz" wrap="square" lIns="0" tIns="44770" rIns="0" bIns="0" rtlCol="0">
            <a:spAutoFit/>
          </a:bodyPr>
          <a:lstStyle/>
          <a:p>
            <a:pPr marR="1181438" algn="r">
              <a:spcBef>
                <a:spcPts val="352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18</a:t>
            </a:r>
            <a:endParaRPr sz="961" dirty="0">
              <a:latin typeface="Trebuchet MS"/>
              <a:cs typeface="Trebuchet MS"/>
            </a:endParaRPr>
          </a:p>
          <a:p>
            <a:pPr marL="8139">
              <a:spcBef>
                <a:spcPts val="294"/>
              </a:spcBef>
            </a:pPr>
            <a:r>
              <a:rPr sz="961" dirty="0">
                <a:solidFill>
                  <a:srgbClr val="7F7F7F"/>
                </a:solidFill>
                <a:latin typeface="Arial MT"/>
                <a:cs typeface="Arial MT"/>
              </a:rPr>
              <a:t>From:</a:t>
            </a:r>
            <a:r>
              <a:rPr sz="961" spc="19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61" dirty="0">
                <a:solidFill>
                  <a:srgbClr val="7F7F7F"/>
                </a:solidFill>
                <a:latin typeface="Arial MT"/>
                <a:cs typeface="Arial MT"/>
                <a:hlinkClick r:id="rId3"/>
              </a:rPr>
              <a:t>http://groups.csail.mit.edu/graphics/classes/6.837/F01/Lecture05/lecture05.pdf</a:t>
            </a:r>
            <a:endParaRPr sz="96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41" y="250952"/>
            <a:ext cx="4358005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Pixel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(picture</a:t>
            </a:r>
            <a:r>
              <a:rPr sz="3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element)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640" y="961391"/>
            <a:ext cx="830072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379730" algn="l"/>
                <a:tab pos="1425575" algn="l"/>
                <a:tab pos="1847214" algn="l"/>
                <a:tab pos="2533650" algn="l"/>
                <a:tab pos="3985895" algn="l"/>
                <a:tab pos="4986020" algn="l"/>
                <a:tab pos="5473700" algn="l"/>
                <a:tab pos="7442834" algn="l"/>
                <a:tab pos="7903845" algn="l"/>
              </a:tabLst>
            </a:pPr>
            <a:r>
              <a:rPr sz="2800" spc="-50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b="1" spc="-10" dirty="0">
                <a:latin typeface="Tahoma"/>
                <a:cs typeface="Tahoma"/>
              </a:rPr>
              <a:t>pixel</a:t>
            </a:r>
            <a:r>
              <a:rPr sz="2800" b="1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smallest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piece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information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35" dirty="0">
                <a:latin typeface="Tahoma"/>
                <a:cs typeface="Tahoma"/>
              </a:rPr>
              <a:t>an </a:t>
            </a:r>
            <a:r>
              <a:rPr sz="2800" spc="-10" dirty="0">
                <a:latin typeface="Tahoma"/>
                <a:cs typeface="Tahoma"/>
              </a:rPr>
              <a:t>image.</a:t>
            </a:r>
            <a:endParaRPr sz="2800">
              <a:latin typeface="Tahoma"/>
              <a:cs typeface="Tahoma"/>
            </a:endParaRPr>
          </a:p>
          <a:p>
            <a:pPr marL="12700" marR="6350" indent="271780">
              <a:spcBef>
                <a:spcPts val="1680"/>
              </a:spcBef>
              <a:buClr>
                <a:srgbClr val="FF0000"/>
              </a:buClr>
              <a:buFont typeface="Wingdings"/>
              <a:buChar char=""/>
              <a:tabLst>
                <a:tab pos="284480" algn="l"/>
              </a:tabLst>
            </a:pPr>
            <a:r>
              <a:rPr sz="2800" dirty="0">
                <a:latin typeface="Tahoma"/>
                <a:cs typeface="Tahoma"/>
              </a:rPr>
              <a:t>Pixels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normally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arranged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regular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2D</a:t>
            </a:r>
            <a:r>
              <a:rPr sz="2800" b="1" spc="8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grid</a:t>
            </a:r>
            <a:r>
              <a:rPr sz="2800" spc="-10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often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using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dots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squares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1" y="3428937"/>
            <a:ext cx="5273589" cy="25226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5540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41" y="250952"/>
            <a:ext cx="4358005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Pixel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(picture</a:t>
            </a:r>
            <a:r>
              <a:rPr sz="3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element)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640" y="961391"/>
            <a:ext cx="830199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 indent="271780" algn="just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4480" algn="l"/>
              </a:tabLst>
            </a:pPr>
            <a:r>
              <a:rPr sz="2800" dirty="0">
                <a:latin typeface="Tahoma"/>
                <a:cs typeface="Tahoma"/>
              </a:rPr>
              <a:t>Each</a:t>
            </a:r>
            <a:r>
              <a:rPr sz="2800" spc="4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pixel</a:t>
            </a:r>
            <a:r>
              <a:rPr sz="2800" spc="4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5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0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sample</a:t>
            </a:r>
            <a:r>
              <a:rPr sz="2800" b="1" spc="11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4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5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original</a:t>
            </a:r>
            <a:r>
              <a:rPr sz="2800" spc="45" dirty="0">
                <a:latin typeface="Tahoma"/>
                <a:cs typeface="Tahoma"/>
              </a:rPr>
              <a:t>  </a:t>
            </a:r>
            <a:r>
              <a:rPr sz="2800" spc="-10" dirty="0">
                <a:latin typeface="Tahoma"/>
                <a:cs typeface="Tahoma"/>
              </a:rPr>
              <a:t>image, </a:t>
            </a:r>
            <a:r>
              <a:rPr sz="2800" dirty="0">
                <a:latin typeface="Tahoma"/>
                <a:cs typeface="Tahoma"/>
              </a:rPr>
              <a:t>where</a:t>
            </a:r>
            <a:r>
              <a:rPr sz="2800" spc="27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more</a:t>
            </a:r>
            <a:r>
              <a:rPr sz="2800" spc="27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samples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typically</a:t>
            </a:r>
            <a:r>
              <a:rPr sz="2800" spc="27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provide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280" dirty="0">
                <a:latin typeface="Tahoma"/>
                <a:cs typeface="Tahoma"/>
              </a:rPr>
              <a:t>  </a:t>
            </a:r>
            <a:r>
              <a:rPr sz="2800" spc="-20" dirty="0">
                <a:latin typeface="Tahoma"/>
                <a:cs typeface="Tahoma"/>
              </a:rPr>
              <a:t>more </a:t>
            </a:r>
            <a:r>
              <a:rPr sz="2800" dirty="0">
                <a:latin typeface="Tahoma"/>
                <a:cs typeface="Tahoma"/>
              </a:rPr>
              <a:t>accurate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representation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original.</a:t>
            </a:r>
            <a:endParaRPr sz="2800" dirty="0">
              <a:latin typeface="Tahoma"/>
              <a:cs typeface="Tahoma"/>
            </a:endParaRPr>
          </a:p>
          <a:p>
            <a:pPr marL="12700" marR="5080" indent="271780" algn="just">
              <a:spcBef>
                <a:spcPts val="1685"/>
              </a:spcBef>
              <a:buClr>
                <a:srgbClr val="FF0000"/>
              </a:buClr>
              <a:buFont typeface="Wingdings"/>
              <a:buChar char=""/>
              <a:tabLst>
                <a:tab pos="28448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50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intensity</a:t>
            </a:r>
            <a:r>
              <a:rPr sz="2800" b="1" spc="5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4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each</a:t>
            </a:r>
            <a:r>
              <a:rPr sz="2800" spc="5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pixel</a:t>
            </a:r>
            <a:r>
              <a:rPr sz="2800" spc="5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4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variable;</a:t>
            </a:r>
            <a:r>
              <a:rPr sz="2800" spc="4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49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 </a:t>
            </a:r>
            <a:r>
              <a:rPr sz="2800" dirty="0">
                <a:latin typeface="Tahoma"/>
                <a:cs typeface="Tahoma"/>
              </a:rPr>
              <a:t>systems,</a:t>
            </a:r>
            <a:r>
              <a:rPr sz="2800" spc="15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each</a:t>
            </a:r>
            <a:r>
              <a:rPr sz="2800" spc="14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pixel</a:t>
            </a:r>
            <a:r>
              <a:rPr sz="2800" spc="13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has</a:t>
            </a:r>
            <a:r>
              <a:rPr sz="2800" spc="14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typically</a:t>
            </a:r>
            <a:r>
              <a:rPr sz="2800" spc="13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three</a:t>
            </a:r>
            <a:r>
              <a:rPr sz="2800" spc="15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145" dirty="0">
                <a:latin typeface="Tahoma"/>
                <a:cs typeface="Tahoma"/>
              </a:rPr>
              <a:t>  </a:t>
            </a:r>
            <a:r>
              <a:rPr sz="2800" spc="-20" dirty="0">
                <a:latin typeface="Tahoma"/>
                <a:cs typeface="Tahoma"/>
              </a:rPr>
              <a:t>four </a:t>
            </a:r>
            <a:r>
              <a:rPr sz="2800" dirty="0">
                <a:latin typeface="Tahoma"/>
                <a:cs typeface="Tahoma"/>
              </a:rPr>
              <a:t>components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such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2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red,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green,</a:t>
            </a:r>
            <a:r>
              <a:rPr sz="2800" spc="2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2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blue,</a:t>
            </a:r>
            <a:r>
              <a:rPr sz="2800" spc="2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cyan, </a:t>
            </a:r>
            <a:r>
              <a:rPr sz="2800" dirty="0">
                <a:latin typeface="Tahoma"/>
                <a:cs typeface="Tahoma"/>
              </a:rPr>
              <a:t>magenta,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yellow,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black.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427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11D6-50DA-DA42-C447-445BDA31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Learn 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F5CD-2919-429B-2937-CABF45A6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http://preservationtutorial.library.cornell.edu/tutorial/intro/intro-01.html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510" y="126314"/>
            <a:ext cx="251015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5543" y="859917"/>
            <a:ext cx="8034020" cy="4568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75640" indent="-342900"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3200" dirty="0">
                <a:latin typeface="Calibri"/>
                <a:cs typeface="Calibri"/>
              </a:rPr>
              <a:t>The number of pixels per unit length is referred to as the resolution of the image</a:t>
            </a:r>
          </a:p>
          <a:p>
            <a:pPr marL="354965" marR="675640" indent="-342900"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resolution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only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effect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of </a:t>
            </a:r>
            <a:r>
              <a:rPr sz="3200" b="1" dirty="0">
                <a:latin typeface="Calibri"/>
                <a:cs typeface="Calibri"/>
              </a:rPr>
              <a:t>picture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appears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screen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marR="100965" indent="-342900"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words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greater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resolution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greater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clarity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picture.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resolution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directly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proportional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clarity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picture.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/>
          <p:nvPr/>
        </p:nvSpPr>
        <p:spPr>
          <a:xfrm>
            <a:off x="2059940" y="1949018"/>
            <a:ext cx="8073390" cy="44165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89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1567180" algn="l"/>
                <a:tab pos="3329304" algn="l"/>
                <a:tab pos="3848735" algn="l"/>
                <a:tab pos="5839460" algn="l"/>
                <a:tab pos="6482715" algn="l"/>
                <a:tab pos="7263130" algn="l"/>
              </a:tabLst>
            </a:pPr>
            <a:r>
              <a:rPr sz="2800" spc="-10" dirty="0">
                <a:latin typeface="Calibri"/>
                <a:cs typeface="Calibri"/>
              </a:rPr>
              <a:t>Actual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determined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video controller.</a:t>
            </a:r>
            <a:endParaRPr sz="2800" dirty="0">
              <a:latin typeface="Calibri"/>
              <a:cs typeface="Calibri"/>
            </a:endParaRPr>
          </a:p>
          <a:p>
            <a:pPr marL="755015" lvl="1" indent="-285115">
              <a:lnSpc>
                <a:spcPts val="2735"/>
              </a:lnSpc>
              <a:spcBef>
                <a:spcPts val="2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resolutions.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29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640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480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29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800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600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29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1024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768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28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1152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864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29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1280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1024</a:t>
            </a:r>
            <a:endParaRPr lang="en-US" sz="2400" spc="-20" dirty="0">
              <a:latin typeface="Calibri"/>
              <a:cs typeface="Calibri"/>
            </a:endParaRPr>
          </a:p>
          <a:p>
            <a:pPr marL="12700">
              <a:spcBef>
                <a:spcPts val="290"/>
              </a:spcBef>
              <a:tabLst>
                <a:tab pos="755015" algn="l"/>
              </a:tabLst>
            </a:pPr>
            <a:r>
              <a:rPr lang="en-US" sz="2400" spc="-20" dirty="0">
                <a:latin typeface="Calibri"/>
                <a:cs typeface="Calibri"/>
              </a:rPr>
              <a:t>Q) A 3 x 2 inch image at a resolution of 300 pixels per inch would have a total pixels of?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/>
          <p:nvPr/>
        </p:nvSpPr>
        <p:spPr>
          <a:xfrm>
            <a:off x="2059941" y="885190"/>
            <a:ext cx="8042275" cy="484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52425">
              <a:lnSpc>
                <a:spcPts val="3080"/>
              </a:lnSpc>
              <a:spcBef>
                <a:spcPts val="100"/>
              </a:spcBef>
              <a:buAutoNum type="arabicParenR"/>
              <a:tabLst>
                <a:tab pos="365125" algn="l"/>
              </a:tabLst>
            </a:pPr>
            <a:r>
              <a:rPr sz="2700" dirty="0">
                <a:latin typeface="Calibri"/>
                <a:cs typeface="Calibri"/>
              </a:rPr>
              <a:t>Image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Resolution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refers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pixel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spacing.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In</a:t>
            </a:r>
            <a:endParaRPr sz="2700">
              <a:latin typeface="Calibri"/>
              <a:cs typeface="Calibri"/>
            </a:endParaRPr>
          </a:p>
          <a:p>
            <a:pPr marL="12700" marR="188595">
              <a:lnSpc>
                <a:spcPts val="2920"/>
              </a:lnSpc>
              <a:spcBef>
                <a:spcPts val="200"/>
              </a:spcBef>
            </a:pPr>
            <a:r>
              <a:rPr sz="2700" dirty="0">
                <a:latin typeface="Calibri"/>
                <a:cs typeface="Calibri"/>
              </a:rPr>
              <a:t>normal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PC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monitor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ranges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25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80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pixels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per </a:t>
            </a:r>
            <a:r>
              <a:rPr sz="2700" spc="-10" dirty="0">
                <a:latin typeface="Calibri"/>
                <a:cs typeface="Calibri"/>
              </a:rPr>
              <a:t>inch.</a:t>
            </a:r>
            <a:endParaRPr sz="2700">
              <a:latin typeface="Calibri"/>
              <a:cs typeface="Calibri"/>
            </a:endParaRPr>
          </a:p>
          <a:p>
            <a:pPr>
              <a:spcBef>
                <a:spcPts val="910"/>
              </a:spcBef>
            </a:pPr>
            <a:endParaRPr sz="2700">
              <a:latin typeface="Calibri"/>
              <a:cs typeface="Calibri"/>
            </a:endParaRPr>
          </a:p>
          <a:p>
            <a:pPr marL="12700" marR="16510" indent="429895">
              <a:lnSpc>
                <a:spcPts val="2920"/>
              </a:lnSpc>
              <a:buAutoNum type="arabicParenR" startAt="2"/>
              <a:tabLst>
                <a:tab pos="442595" algn="l"/>
              </a:tabLst>
            </a:pPr>
            <a:r>
              <a:rPr sz="2700" dirty="0">
                <a:latin typeface="Calibri"/>
                <a:cs typeface="Calibri"/>
              </a:rPr>
              <a:t>Screen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Resolution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distinct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pixels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dimension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displayed.</a:t>
            </a:r>
            <a:endParaRPr sz="2700">
              <a:latin typeface="Calibri"/>
              <a:cs typeface="Calibri"/>
            </a:endParaRPr>
          </a:p>
          <a:p>
            <a:pPr>
              <a:spcBef>
                <a:spcPts val="869"/>
              </a:spcBef>
            </a:pP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</a:pPr>
            <a:r>
              <a:rPr sz="2700" dirty="0">
                <a:latin typeface="Calibri"/>
                <a:cs typeface="Calibri"/>
              </a:rPr>
              <a:t>For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example,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display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resolution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</a:t>
            </a:r>
            <a:r>
              <a:rPr sz="2700" spc="6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1280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x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768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produce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maximum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98,3040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pixels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display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screen.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pixel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unique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logical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address,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size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eight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bits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more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most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high-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display </a:t>
            </a:r>
            <a:r>
              <a:rPr sz="2700" dirty="0">
                <a:latin typeface="Calibri"/>
                <a:cs typeface="Calibri"/>
              </a:rPr>
              <a:t>devices,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ability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project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millions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different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colors.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/>
          <p:nvPr/>
        </p:nvSpPr>
        <p:spPr>
          <a:xfrm>
            <a:off x="1945640" y="250951"/>
            <a:ext cx="8287384" cy="58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5"/>
              </a:lnSpc>
              <a:spcBef>
                <a:spcPts val="100"/>
              </a:spcBef>
            </a:pPr>
            <a:r>
              <a:rPr sz="3200" b="1" dirty="0">
                <a:solidFill>
                  <a:srgbClr val="C0504D"/>
                </a:solidFill>
                <a:latin typeface="Arial"/>
                <a:cs typeface="Arial"/>
              </a:rPr>
              <a:t>Applications</a:t>
            </a:r>
            <a:r>
              <a:rPr sz="3200" b="1" spc="-6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32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504D"/>
                </a:solidFill>
                <a:latin typeface="Arial"/>
                <a:cs typeface="Arial"/>
              </a:rPr>
              <a:t>Computer</a:t>
            </a:r>
            <a:r>
              <a:rPr sz="32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504D"/>
                </a:solidFill>
                <a:latin typeface="Arial"/>
                <a:cs typeface="Arial"/>
              </a:rPr>
              <a:t>Graphics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70000"/>
              </a:lnSpc>
              <a:spcBef>
                <a:spcPts val="98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Computer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graphics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user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interfaces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(GUIs)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graphic,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mouse-</a:t>
            </a:r>
            <a:r>
              <a:rPr sz="3200" dirty="0">
                <a:latin typeface="Calibri"/>
                <a:cs typeface="Calibri"/>
              </a:rPr>
              <a:t>oriented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paradigm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allows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interact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320"/>
              </a:spcBef>
              <a:buClr>
                <a:srgbClr val="FF0000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347345" indent="-342900">
              <a:lnSpc>
                <a:spcPct val="70000"/>
              </a:lnSpc>
              <a:spcBef>
                <a:spcPts val="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Business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presentation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graphics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"A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picture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worth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thousand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words".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3070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b="1" spc="-10" dirty="0">
                <a:latin typeface="Calibri"/>
                <a:cs typeface="Calibri"/>
              </a:rPr>
              <a:t>Cartography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Drawing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maps.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320"/>
              </a:spcBef>
              <a:buClr>
                <a:srgbClr val="FF0000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277495" indent="-342900">
              <a:lnSpc>
                <a:spcPct val="70000"/>
              </a:lnSpc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Weather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Maps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Real-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mapping,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symbolic representations.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307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b="1" spc="-10" dirty="0">
                <a:latin typeface="Calibri"/>
                <a:cs typeface="Calibri"/>
              </a:rPr>
              <a:t>Satellite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Imaging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Geodesic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/>
          <p:nvPr/>
        </p:nvSpPr>
        <p:spPr>
          <a:xfrm>
            <a:off x="2081530" y="375125"/>
            <a:ext cx="8028940" cy="597086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marR="685165" indent="-342900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Photo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Enhancement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Sharpening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blurred photos.</a:t>
            </a:r>
            <a:endParaRPr sz="3200" dirty="0">
              <a:latin typeface="Calibri"/>
              <a:cs typeface="Calibri"/>
            </a:endParaRPr>
          </a:p>
          <a:p>
            <a:pPr marL="355600" marR="861060" indent="-342900">
              <a:lnSpc>
                <a:spcPct val="70000"/>
              </a:lnSpc>
              <a:spcBef>
                <a:spcPts val="770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Medical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imaging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MRIs,</a:t>
            </a:r>
            <a:r>
              <a:rPr sz="3200" spc="-50" dirty="0">
                <a:latin typeface="Calibri"/>
                <a:cs typeface="Calibri"/>
              </a:rPr>
              <a:t> CAT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scans,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etc.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Non-invasive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examination.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70000"/>
              </a:lnSpc>
              <a:spcBef>
                <a:spcPts val="76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Engineering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drawings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mechanical,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electrical, </a:t>
            </a:r>
            <a:r>
              <a:rPr sz="3200" dirty="0">
                <a:latin typeface="Calibri"/>
                <a:cs typeface="Calibri"/>
              </a:rPr>
              <a:t>civil,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etc.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blueprints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spc="8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past.</a:t>
            </a:r>
            <a:endParaRPr sz="3200" dirty="0">
              <a:latin typeface="Calibri"/>
              <a:cs typeface="Calibri"/>
            </a:endParaRPr>
          </a:p>
          <a:p>
            <a:pPr marL="355600" marR="382270" indent="-342900">
              <a:lnSpc>
                <a:spcPct val="70000"/>
              </a:lnSpc>
              <a:spcBef>
                <a:spcPts val="770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Architecture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plans,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exterior sketches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replacing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blueprints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hand </a:t>
            </a:r>
            <a:r>
              <a:rPr sz="3200" dirty="0">
                <a:latin typeface="Calibri"/>
                <a:cs typeface="Calibri"/>
              </a:rPr>
              <a:t>drawings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past.</a:t>
            </a:r>
            <a:endParaRPr sz="3200" dirty="0">
              <a:latin typeface="Calibri"/>
              <a:cs typeface="Calibri"/>
            </a:endParaRPr>
          </a:p>
          <a:p>
            <a:pPr marL="355600" marR="469265" indent="-342900">
              <a:lnSpc>
                <a:spcPct val="70000"/>
              </a:lnSpc>
              <a:spcBef>
                <a:spcPts val="770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Art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new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medium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artists.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ts val="3265"/>
              </a:lnSpc>
              <a:buClr>
                <a:srgbClr val="FF000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b="1" spc="-10" dirty="0">
                <a:latin typeface="Calibri"/>
                <a:cs typeface="Calibri"/>
              </a:rPr>
              <a:t>Entertainment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Movies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games.</a:t>
            </a:r>
            <a:endParaRPr sz="3200" dirty="0">
              <a:latin typeface="Calibri"/>
              <a:cs typeface="Calibri"/>
            </a:endParaRPr>
          </a:p>
          <a:p>
            <a:pPr marL="355600" marR="70485" indent="-342900">
              <a:lnSpc>
                <a:spcPct val="70000"/>
              </a:lnSpc>
              <a:spcBef>
                <a:spcPts val="960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Simulation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modeling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 </a:t>
            </a:r>
            <a:r>
              <a:rPr sz="3200" dirty="0">
                <a:latin typeface="Calibri"/>
                <a:cs typeface="Calibri"/>
              </a:rPr>
              <a:t>modeling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enactments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602" y="978154"/>
            <a:ext cx="7529830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Computer</a:t>
            </a:r>
            <a:r>
              <a:rPr sz="3200" spc="-110" dirty="0"/>
              <a:t> </a:t>
            </a:r>
            <a:r>
              <a:rPr sz="3200" dirty="0"/>
              <a:t>Graphics</a:t>
            </a:r>
            <a:r>
              <a:rPr sz="3200" spc="-120" dirty="0"/>
              <a:t> </a:t>
            </a:r>
            <a:r>
              <a:rPr sz="3200" dirty="0"/>
              <a:t>is</a:t>
            </a:r>
            <a:r>
              <a:rPr sz="3200" spc="-130" dirty="0"/>
              <a:t> </a:t>
            </a:r>
            <a:r>
              <a:rPr sz="3200" dirty="0"/>
              <a:t>about</a:t>
            </a:r>
            <a:r>
              <a:rPr sz="3200" spc="-110" dirty="0"/>
              <a:t> </a:t>
            </a:r>
            <a:r>
              <a:rPr sz="3200" dirty="0"/>
              <a:t>animation</a:t>
            </a:r>
            <a:r>
              <a:rPr sz="3200" spc="-100" dirty="0"/>
              <a:t> </a:t>
            </a:r>
            <a:r>
              <a:rPr sz="3200" spc="-10" dirty="0"/>
              <a:t>(films)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81200" y="2057400"/>
            <a:ext cx="8153400" cy="3886200"/>
            <a:chOff x="457200" y="2057400"/>
            <a:chExt cx="8153400" cy="3886200"/>
          </a:xfrm>
        </p:grpSpPr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057400"/>
              <a:ext cx="5257800" cy="3048000"/>
            </a:xfrm>
            <a:prstGeom prst="rect">
              <a:avLst/>
            </a:prstGeom>
          </p:spPr>
        </p:pic>
        <p:pic>
          <p:nvPicPr>
            <p:cNvPr id="5" name="object 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3200400"/>
              <a:ext cx="3657600" cy="2743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910" y="186893"/>
            <a:ext cx="281178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1" y="908734"/>
            <a:ext cx="3103245" cy="19380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spcBef>
                <a:spcPts val="91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b="1" spc="-10" dirty="0">
                <a:latin typeface="Arial"/>
                <a:cs typeface="Arial"/>
              </a:rPr>
              <a:t>Entertainment</a:t>
            </a:r>
            <a:endParaRPr sz="3200">
              <a:latin typeface="Arial"/>
              <a:cs typeface="Arial"/>
            </a:endParaRPr>
          </a:p>
          <a:p>
            <a:pPr marL="755015" lvl="1" indent="-285115">
              <a:spcBef>
                <a:spcPts val="60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vivid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exciting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7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attractive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1" y="1371600"/>
            <a:ext cx="2409825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4191001"/>
            <a:ext cx="4762500" cy="2409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51" y="78496"/>
            <a:ext cx="10515600" cy="1205791"/>
          </a:xfrm>
          <a:prstGeom prst="rect">
            <a:avLst/>
          </a:prstGeom>
        </p:spPr>
        <p:txBody>
          <a:bodyPr vert="horz" wrap="square" lIns="0" tIns="523570" rIns="0" bIns="0" rtlCol="0" anchor="ctr">
            <a:spAutoFit/>
          </a:bodyPr>
          <a:lstStyle/>
          <a:p>
            <a:pPr marL="2124075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225" dirty="0"/>
              <a:t> </a:t>
            </a:r>
            <a:r>
              <a:rPr spc="-1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213534"/>
            <a:ext cx="7550784" cy="19380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spcBef>
                <a:spcPts val="91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b="1" spc="-10" dirty="0">
                <a:latin typeface="Arial"/>
                <a:cs typeface="Arial"/>
              </a:rPr>
              <a:t>Medicine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spcBef>
                <a:spcPts val="605"/>
              </a:spcBef>
              <a:buSzPct val="79166"/>
              <a:buFont typeface="Symbol"/>
              <a:buChar char="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Practice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surgery.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spcBef>
                <a:spcPts val="580"/>
              </a:spcBef>
              <a:buSzPct val="79166"/>
              <a:buFont typeface="Symbol"/>
              <a:buChar char="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Perform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surgery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patient.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spcBef>
                <a:spcPts val="575"/>
              </a:spcBef>
              <a:buSzPct val="79166"/>
              <a:buFont typeface="Symbol"/>
              <a:buChar char=""/>
              <a:tabLst>
                <a:tab pos="756285" algn="l"/>
              </a:tabLst>
            </a:pPr>
            <a:r>
              <a:rPr sz="2400" spc="-50" dirty="0">
                <a:latin typeface="Arial MT"/>
                <a:cs typeface="Arial MT"/>
              </a:rPr>
              <a:t>Teach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skills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safe,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environment.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276601"/>
            <a:ext cx="3429000" cy="3305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2" y="138904"/>
            <a:ext cx="10515600" cy="1367759"/>
          </a:xfrm>
          <a:prstGeom prst="rect">
            <a:avLst/>
          </a:prstGeom>
        </p:spPr>
        <p:txBody>
          <a:bodyPr vert="horz" wrap="square" lIns="0" tIns="683971" rIns="0" bIns="0" rtlCol="0" anchor="ctr">
            <a:spAutoFit/>
          </a:bodyPr>
          <a:lstStyle/>
          <a:p>
            <a:pPr marL="2047875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225" dirty="0"/>
              <a:t> </a:t>
            </a:r>
            <a:r>
              <a:rPr spc="-1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0690"/>
            <a:ext cx="3101340" cy="2153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spcBef>
                <a:spcPts val="894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spc="-10" dirty="0">
                <a:latin typeface="Arial MT"/>
                <a:cs typeface="Arial MT"/>
              </a:rPr>
              <a:t>Manufacturing</a:t>
            </a:r>
            <a:endParaRPr sz="3200" dirty="0">
              <a:latin typeface="Arial MT"/>
              <a:cs typeface="Arial MT"/>
            </a:endParaRPr>
          </a:p>
          <a:p>
            <a:pPr marL="755650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Easy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modify</a:t>
            </a:r>
            <a:endParaRPr sz="2800" dirty="0">
              <a:latin typeface="Arial MT"/>
              <a:cs typeface="Arial MT"/>
            </a:endParaRPr>
          </a:p>
          <a:p>
            <a:pPr marL="755650" lvl="1" indent="-285750"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Low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cost</a:t>
            </a:r>
            <a:endParaRPr sz="2800" dirty="0">
              <a:latin typeface="Arial MT"/>
              <a:cs typeface="Arial MT"/>
            </a:endParaRPr>
          </a:p>
          <a:p>
            <a:pPr marL="755650" lvl="1" indent="-285750"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High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efficient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209800"/>
            <a:ext cx="3200400" cy="1828800"/>
          </a:xfrm>
          <a:prstGeom prst="rect">
            <a:avLst/>
          </a:prstGeom>
        </p:spPr>
      </p:pic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400" y="4419537"/>
            <a:ext cx="3048000" cy="1989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64" y="78496"/>
            <a:ext cx="10515600" cy="1367759"/>
          </a:xfrm>
          <a:prstGeom prst="rect">
            <a:avLst/>
          </a:prstGeom>
        </p:spPr>
        <p:txBody>
          <a:bodyPr vert="horz" wrap="square" lIns="0" tIns="683971" rIns="0" bIns="0" rtlCol="0" anchor="ctr">
            <a:spAutoFit/>
          </a:bodyPr>
          <a:lstStyle/>
          <a:p>
            <a:pPr marL="2047875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225" dirty="0"/>
              <a:t> </a:t>
            </a:r>
            <a:r>
              <a:rPr spc="-1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899416"/>
            <a:ext cx="4118610" cy="23768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spcBef>
                <a:spcPts val="91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Education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&amp;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Training</a:t>
            </a:r>
            <a:endParaRPr sz="3200">
              <a:latin typeface="Arial MT"/>
              <a:cs typeface="Arial MT"/>
            </a:endParaRPr>
          </a:p>
          <a:p>
            <a:pPr marL="755015" lvl="1" indent="-285115">
              <a:spcBef>
                <a:spcPts val="61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Driving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simulators.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7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Flight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simulators.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7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Ship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simulators.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sz="2400" spc="-50" dirty="0">
                <a:latin typeface="Arial MT"/>
                <a:cs typeface="Arial MT"/>
              </a:rPr>
              <a:t>Tank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simulators.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981200"/>
            <a:ext cx="3048000" cy="4457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0121"/>
            <a:ext cx="10515600" cy="1340315"/>
          </a:xfrm>
          <a:prstGeom prst="rect">
            <a:avLst/>
          </a:prstGeom>
        </p:spPr>
        <p:txBody>
          <a:bodyPr vert="horz" wrap="square" lIns="0" tIns="717753" rIns="0" bIns="0" rtlCol="0" anchor="ctr">
            <a:spAutoFit/>
          </a:bodyPr>
          <a:lstStyle/>
          <a:p>
            <a:pPr marL="10052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100" dirty="0"/>
              <a:t> </a:t>
            </a:r>
            <a:r>
              <a:rPr sz="4000" dirty="0"/>
              <a:t>Is</a:t>
            </a:r>
            <a:r>
              <a:rPr sz="4000" spc="-100" dirty="0"/>
              <a:t> </a:t>
            </a:r>
            <a:r>
              <a:rPr sz="4000" spc="-10" dirty="0"/>
              <a:t>Augmented</a:t>
            </a:r>
            <a:r>
              <a:rPr sz="4000" spc="-100" dirty="0"/>
              <a:t> </a:t>
            </a:r>
            <a:r>
              <a:rPr sz="4000" dirty="0"/>
              <a:t>Reality</a:t>
            </a:r>
            <a:r>
              <a:rPr sz="4000" spc="-110" dirty="0"/>
              <a:t> </a:t>
            </a:r>
            <a:r>
              <a:rPr sz="4000" spc="-10" dirty="0"/>
              <a:t>(AR)?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521029"/>
            <a:ext cx="3843654" cy="37585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4965" indent="-342265">
              <a:spcBef>
                <a:spcPts val="4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755015" lvl="1" indent="-285115">
              <a:lnSpc>
                <a:spcPts val="2735"/>
              </a:lnSpc>
              <a:spcBef>
                <a:spcPts val="32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scene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4380" marR="5080" lvl="1" indent="-285115">
              <a:lnSpc>
                <a:spcPct val="9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scene</a:t>
            </a:r>
            <a:r>
              <a:rPr sz="2400" spc="600" dirty="0">
                <a:latin typeface="Calibri"/>
                <a:cs typeface="Calibri"/>
              </a:rPr>
              <a:t> 	</a:t>
            </a:r>
            <a:r>
              <a:rPr sz="2400" spc="-20" dirty="0">
                <a:latin typeface="Calibri"/>
                <a:cs typeface="Calibri"/>
              </a:rPr>
              <a:t>generated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600" dirty="0"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augments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scene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	additional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28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25" dirty="0">
                <a:latin typeface="Calibri"/>
                <a:cs typeface="Calibri"/>
              </a:rPr>
              <a:t>ARToolkit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movie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29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25" dirty="0">
                <a:latin typeface="Calibri"/>
                <a:cs typeface="Calibri"/>
              </a:rPr>
              <a:t>T-</a:t>
            </a:r>
            <a:r>
              <a:rPr sz="2400" dirty="0">
                <a:latin typeface="Calibri"/>
                <a:cs typeface="Calibri"/>
              </a:rPr>
              <a:t>immersion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2004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video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301" y="1460436"/>
            <a:ext cx="3330575" cy="46911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751"/>
            <a:ext cx="10515600" cy="1367759"/>
          </a:xfrm>
          <a:prstGeom prst="rect">
            <a:avLst/>
          </a:prstGeom>
        </p:spPr>
        <p:txBody>
          <a:bodyPr vert="horz" wrap="square" lIns="0" tIns="683971" rIns="0" bIns="0" rtlCol="0" anchor="ctr">
            <a:spAutoFit/>
          </a:bodyPr>
          <a:lstStyle/>
          <a:p>
            <a:pPr marL="224599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AR?</a:t>
            </a:r>
            <a:r>
              <a:rPr spc="-3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05814"/>
            <a:ext cx="7799070" cy="219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Ronald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Azuma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augmented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reality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that:</a:t>
            </a:r>
            <a:endParaRPr sz="2800" dirty="0">
              <a:latin typeface="Calibri"/>
              <a:cs typeface="Calibri"/>
            </a:endParaRPr>
          </a:p>
          <a:p>
            <a:pPr marL="755015" lvl="1" indent="-285115">
              <a:spcBef>
                <a:spcPts val="60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Combines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aspects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real-time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dimensions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848100"/>
            <a:ext cx="3810000" cy="2857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06974"/>
            <a:ext cx="7967980" cy="39338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Virtual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Reality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(VR)</a:t>
            </a:r>
            <a:endParaRPr sz="3200">
              <a:latin typeface="Calibri"/>
              <a:cs typeface="Calibri"/>
            </a:endParaRPr>
          </a:p>
          <a:p>
            <a:pPr marL="469900" marR="5080" indent="80645">
              <a:spcBef>
                <a:spcPts val="69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generated,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interactive,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immersed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virtual,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interactive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immersive</a:t>
            </a:r>
            <a:endParaRPr sz="2800">
              <a:latin typeface="Calibri"/>
              <a:cs typeface="Calibri"/>
            </a:endParaRPr>
          </a:p>
          <a:p>
            <a:pPr marL="354965" indent="-342265">
              <a:spcBef>
                <a:spcPts val="75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Augmented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Reality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(AR)</a:t>
            </a:r>
            <a:endParaRPr sz="3200">
              <a:latin typeface="Calibri"/>
              <a:cs typeface="Calibri"/>
            </a:endParaRPr>
          </a:p>
          <a:p>
            <a:pPr marL="469900" marR="115570">
              <a:spcBef>
                <a:spcPts val="690"/>
              </a:spcBef>
            </a:pPr>
            <a:r>
              <a:rPr sz="2800" dirty="0">
                <a:latin typeface="Calibri"/>
                <a:cs typeface="Calibri"/>
              </a:rPr>
              <a:t>Supplements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virtual(computer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generated)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coexist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534" y="231474"/>
            <a:ext cx="9900667" cy="1340315"/>
          </a:xfrm>
          <a:prstGeom prst="rect">
            <a:avLst/>
          </a:prstGeom>
        </p:spPr>
        <p:txBody>
          <a:bodyPr vert="horz" wrap="square" lIns="0" tIns="717753" rIns="0" bIns="0" rtlCol="0" anchor="ctr">
            <a:spAutoFit/>
          </a:bodyPr>
          <a:lstStyle/>
          <a:p>
            <a:pPr marL="6242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Virtual</a:t>
            </a:r>
            <a:r>
              <a:rPr sz="4000" spc="-85" dirty="0"/>
              <a:t> </a:t>
            </a:r>
            <a:r>
              <a:rPr sz="4000" dirty="0"/>
              <a:t>Reality</a:t>
            </a:r>
            <a:r>
              <a:rPr sz="4000" spc="-100" dirty="0"/>
              <a:t> </a:t>
            </a:r>
            <a:r>
              <a:rPr sz="4000" dirty="0"/>
              <a:t>vs.</a:t>
            </a:r>
            <a:r>
              <a:rPr sz="4000" spc="-85" dirty="0"/>
              <a:t> </a:t>
            </a:r>
            <a:r>
              <a:rPr sz="4000" spc="-10" dirty="0"/>
              <a:t>Augmented</a:t>
            </a:r>
            <a:r>
              <a:rPr sz="4000" spc="-90" dirty="0"/>
              <a:t> </a:t>
            </a:r>
            <a:r>
              <a:rPr sz="4000" spc="-10" dirty="0"/>
              <a:t>Reality</a:t>
            </a:r>
            <a:endParaRPr sz="4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027" y="5967413"/>
            <a:ext cx="1188973" cy="8905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62600" y="6449144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17500">
              <a:lnSpc>
                <a:spcPts val="1410"/>
              </a:lnSpc>
            </a:pPr>
            <a:r>
              <a:rPr dirty="0"/>
              <a:t>Course</a:t>
            </a:r>
            <a:r>
              <a:rPr spc="-15" dirty="0"/>
              <a:t> </a:t>
            </a:r>
            <a:r>
              <a:rPr dirty="0"/>
              <a:t>Coordinator</a:t>
            </a:r>
            <a:r>
              <a:rPr spc="15" dirty="0"/>
              <a:t> </a:t>
            </a:r>
            <a:r>
              <a:rPr dirty="0"/>
              <a:t>: Mrs</a:t>
            </a:r>
            <a:r>
              <a:rPr spc="-15" dirty="0"/>
              <a:t> </a:t>
            </a:r>
            <a:r>
              <a:rPr spc="-10" dirty="0"/>
              <a:t>Deshmukh</a:t>
            </a:r>
            <a:r>
              <a:rPr spc="-65" dirty="0"/>
              <a:t> </a:t>
            </a:r>
            <a:r>
              <a:rPr spc="-20" dirty="0"/>
              <a:t>A.P.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3" y="116655"/>
            <a:ext cx="9131188" cy="1313257"/>
          </a:xfrm>
          <a:prstGeom prst="rect">
            <a:avLst/>
          </a:prstGeom>
        </p:spPr>
        <p:txBody>
          <a:bodyPr vert="horz" wrap="square" lIns="0" tIns="751916" rIns="0" bIns="0" rtlCol="0" anchor="ctr">
            <a:spAutoFit/>
          </a:bodyPr>
          <a:lstStyle/>
          <a:p>
            <a:pPr marL="10039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Augmented</a:t>
            </a:r>
            <a:r>
              <a:rPr sz="3600" spc="-85" dirty="0"/>
              <a:t> </a:t>
            </a:r>
            <a:r>
              <a:rPr sz="3600" dirty="0"/>
              <a:t>Reality</a:t>
            </a:r>
            <a:r>
              <a:rPr sz="3600" spc="-95" dirty="0"/>
              <a:t> </a:t>
            </a:r>
            <a:r>
              <a:rPr sz="3600" dirty="0"/>
              <a:t>vs.</a:t>
            </a:r>
            <a:r>
              <a:rPr sz="3600" spc="-65" dirty="0"/>
              <a:t> </a:t>
            </a:r>
            <a:r>
              <a:rPr sz="3600" dirty="0"/>
              <a:t>Virtual</a:t>
            </a:r>
            <a:r>
              <a:rPr sz="3600" spc="-90" dirty="0"/>
              <a:t> </a:t>
            </a:r>
            <a:r>
              <a:rPr sz="3600" spc="-10" dirty="0"/>
              <a:t>Reality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494121" y="1555616"/>
            <a:ext cx="5170593" cy="399416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/>
              <a:t>Augmented</a:t>
            </a:r>
            <a:r>
              <a:rPr spc="-170" dirty="0"/>
              <a:t> </a:t>
            </a:r>
            <a:r>
              <a:rPr spc="-10" dirty="0"/>
              <a:t>Reality</a:t>
            </a:r>
          </a:p>
          <a:p>
            <a:pPr marL="355600" marR="415925" indent="-342900">
              <a:lnSpc>
                <a:spcPts val="302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/>
              <a:t>System</a:t>
            </a:r>
            <a:r>
              <a:rPr sz="2800" spc="-95" dirty="0"/>
              <a:t> </a:t>
            </a:r>
            <a:r>
              <a:rPr sz="2800" dirty="0"/>
              <a:t>augments</a:t>
            </a:r>
            <a:r>
              <a:rPr sz="2800" spc="-80" dirty="0"/>
              <a:t> </a:t>
            </a:r>
            <a:r>
              <a:rPr sz="2800" spc="-25" dirty="0"/>
              <a:t>the </a:t>
            </a:r>
            <a:r>
              <a:rPr sz="2800" dirty="0"/>
              <a:t>real</a:t>
            </a:r>
            <a:r>
              <a:rPr sz="2800" spc="-90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spc="-10" dirty="0"/>
              <a:t>scene</a:t>
            </a:r>
            <a:endParaRPr sz="2800" dirty="0"/>
          </a:p>
          <a:p>
            <a:pPr marL="355600" marR="204470" indent="-342900"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User</a:t>
            </a:r>
            <a:r>
              <a:rPr sz="2800" spc="-50" dirty="0"/>
              <a:t> </a:t>
            </a:r>
            <a:r>
              <a:rPr sz="2800" spc="-10" dirty="0"/>
              <a:t>maintains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55" dirty="0"/>
              <a:t> </a:t>
            </a:r>
            <a:r>
              <a:rPr sz="2800" spc="-10" dirty="0"/>
              <a:t>sense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dirty="0"/>
              <a:t>presence</a:t>
            </a:r>
            <a:r>
              <a:rPr sz="2800" spc="-30" dirty="0"/>
              <a:t> </a:t>
            </a:r>
            <a:r>
              <a:rPr sz="2800" dirty="0"/>
              <a:t>in</a:t>
            </a:r>
            <a:r>
              <a:rPr sz="2800" spc="-60" dirty="0"/>
              <a:t> </a:t>
            </a:r>
            <a:r>
              <a:rPr sz="2800" spc="-20" dirty="0"/>
              <a:t>real </a:t>
            </a:r>
            <a:r>
              <a:rPr sz="2800" spc="-10" dirty="0"/>
              <a:t>world</a:t>
            </a:r>
            <a:endParaRPr sz="2800" dirty="0"/>
          </a:p>
          <a:p>
            <a:pPr marL="355600" marR="5080" indent="-342900"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Needs</a:t>
            </a:r>
            <a:r>
              <a:rPr sz="2800" spc="-75" dirty="0"/>
              <a:t> </a:t>
            </a:r>
            <a:r>
              <a:rPr sz="2800" dirty="0"/>
              <a:t>a</a:t>
            </a:r>
            <a:r>
              <a:rPr sz="2800" spc="-90" dirty="0"/>
              <a:t> </a:t>
            </a:r>
            <a:r>
              <a:rPr sz="2800" dirty="0"/>
              <a:t>mechanism</a:t>
            </a:r>
            <a:r>
              <a:rPr sz="2800" spc="-75" dirty="0"/>
              <a:t> </a:t>
            </a:r>
            <a:r>
              <a:rPr sz="2800" spc="-25" dirty="0"/>
              <a:t>to </a:t>
            </a:r>
            <a:r>
              <a:rPr sz="2800" dirty="0"/>
              <a:t>combine</a:t>
            </a:r>
            <a:r>
              <a:rPr sz="2800" spc="-65" dirty="0"/>
              <a:t> </a:t>
            </a:r>
            <a:r>
              <a:rPr sz="2800" dirty="0"/>
              <a:t>virtual</a:t>
            </a:r>
            <a:r>
              <a:rPr sz="2800" spc="-80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spc="-20" dirty="0"/>
              <a:t>real </a:t>
            </a:r>
            <a:r>
              <a:rPr sz="2800" spc="-10" dirty="0"/>
              <a:t>worlds</a:t>
            </a:r>
            <a:endParaRPr sz="2800" dirty="0"/>
          </a:p>
          <a:p>
            <a:pPr marL="355600" marR="629285" indent="-342900">
              <a:lnSpc>
                <a:spcPts val="302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Hard</a:t>
            </a:r>
            <a:r>
              <a:rPr sz="2800" spc="-95" dirty="0"/>
              <a:t> </a:t>
            </a:r>
            <a:r>
              <a:rPr sz="2800" dirty="0"/>
              <a:t>to</a:t>
            </a:r>
            <a:r>
              <a:rPr sz="2800" spc="-105" dirty="0"/>
              <a:t> </a:t>
            </a:r>
            <a:r>
              <a:rPr sz="2800" dirty="0"/>
              <a:t>register</a:t>
            </a:r>
            <a:r>
              <a:rPr sz="2800" spc="-100" dirty="0"/>
              <a:t> </a:t>
            </a:r>
            <a:r>
              <a:rPr sz="2800" spc="-20" dirty="0"/>
              <a:t>real </a:t>
            </a:r>
            <a:r>
              <a:rPr sz="2800" dirty="0"/>
              <a:t>and</a:t>
            </a:r>
            <a:r>
              <a:rPr sz="2800" spc="-50" dirty="0"/>
              <a:t> </a:t>
            </a:r>
            <a:r>
              <a:rPr sz="2800" spc="-10" dirty="0"/>
              <a:t>virtual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7546603" y="1569966"/>
            <a:ext cx="4932679" cy="3994682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/>
              <a:t>Virtual</a:t>
            </a:r>
            <a:r>
              <a:rPr spc="-65" dirty="0"/>
              <a:t> </a:t>
            </a:r>
            <a:r>
              <a:rPr spc="-10" dirty="0"/>
              <a:t>Reality</a:t>
            </a:r>
          </a:p>
          <a:p>
            <a:pPr marL="355600" marR="822325" indent="-343535">
              <a:lnSpc>
                <a:spcPts val="302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30" dirty="0"/>
              <a:t>Totally</a:t>
            </a:r>
            <a:r>
              <a:rPr sz="2800" spc="-90" dirty="0"/>
              <a:t> </a:t>
            </a:r>
            <a:r>
              <a:rPr sz="2800" spc="-20" dirty="0"/>
              <a:t>immersive </a:t>
            </a:r>
            <a:r>
              <a:rPr sz="2800" spc="-10" dirty="0"/>
              <a:t>environment</a:t>
            </a:r>
            <a:endParaRPr sz="2800" dirty="0"/>
          </a:p>
          <a:p>
            <a:pPr marL="355600" marR="854075" indent="-343535">
              <a:lnSpc>
                <a:spcPts val="302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Senses</a:t>
            </a:r>
            <a:r>
              <a:rPr sz="2800" spc="-60" dirty="0"/>
              <a:t> </a:t>
            </a:r>
            <a:r>
              <a:rPr sz="2800" dirty="0"/>
              <a:t>are</a:t>
            </a:r>
            <a:r>
              <a:rPr sz="2800" spc="-70" dirty="0"/>
              <a:t> </a:t>
            </a:r>
            <a:r>
              <a:rPr sz="2800" spc="-10" dirty="0"/>
              <a:t>under control</a:t>
            </a:r>
            <a:r>
              <a:rPr sz="2800" spc="-50" dirty="0"/>
              <a:t>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spc="-25" dirty="0"/>
              <a:t>system</a:t>
            </a:r>
            <a:endParaRPr sz="2800" dirty="0"/>
          </a:p>
          <a:p>
            <a:pPr marL="355600" marR="188595" indent="-343535">
              <a:lnSpc>
                <a:spcPts val="302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Need</a:t>
            </a:r>
            <a:r>
              <a:rPr sz="2800" spc="-60" dirty="0"/>
              <a:t> </a:t>
            </a:r>
            <a:r>
              <a:rPr sz="2800" dirty="0"/>
              <a:t>a</a:t>
            </a:r>
            <a:r>
              <a:rPr sz="2800" spc="-65" dirty="0"/>
              <a:t> </a:t>
            </a:r>
            <a:r>
              <a:rPr sz="2800" dirty="0"/>
              <a:t>mechanism</a:t>
            </a:r>
            <a:r>
              <a:rPr sz="2800" spc="-35" dirty="0"/>
              <a:t> </a:t>
            </a:r>
            <a:r>
              <a:rPr sz="2800" spc="-25" dirty="0"/>
              <a:t>to </a:t>
            </a:r>
            <a:r>
              <a:rPr sz="2800" dirty="0"/>
              <a:t>feed</a:t>
            </a:r>
            <a:r>
              <a:rPr sz="2800" spc="-90" dirty="0"/>
              <a:t> </a:t>
            </a:r>
            <a:r>
              <a:rPr sz="2800" dirty="0"/>
              <a:t>virtual</a:t>
            </a:r>
            <a:r>
              <a:rPr sz="2800" spc="-75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spc="-25" dirty="0"/>
              <a:t>to </a:t>
            </a:r>
            <a:r>
              <a:rPr sz="2800" spc="-20" dirty="0"/>
              <a:t>user</a:t>
            </a:r>
            <a:endParaRPr sz="2800" dirty="0"/>
          </a:p>
          <a:p>
            <a:pPr marL="355600" marR="5080" indent="-343535">
              <a:lnSpc>
                <a:spcPts val="3020"/>
              </a:lnSpc>
              <a:spcBef>
                <a:spcPts val="68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Hard</a:t>
            </a:r>
            <a:r>
              <a:rPr sz="2800" spc="-75" dirty="0"/>
              <a:t> </a:t>
            </a:r>
            <a:r>
              <a:rPr sz="2800" dirty="0"/>
              <a:t>to</a:t>
            </a:r>
            <a:r>
              <a:rPr sz="2800" spc="-80" dirty="0"/>
              <a:t> </a:t>
            </a:r>
            <a:r>
              <a:rPr sz="2800" dirty="0"/>
              <a:t>make</a:t>
            </a:r>
            <a:r>
              <a:rPr sz="2800" spc="-80" dirty="0"/>
              <a:t> </a:t>
            </a:r>
            <a:r>
              <a:rPr sz="2800" dirty="0"/>
              <a:t>VR</a:t>
            </a:r>
            <a:r>
              <a:rPr sz="2800" spc="-70" dirty="0"/>
              <a:t> </a:t>
            </a:r>
            <a:r>
              <a:rPr sz="2800" spc="-10" dirty="0"/>
              <a:t>world interesting</a:t>
            </a:r>
            <a:endParaRPr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610613"/>
            <a:ext cx="782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204335" algn="l"/>
              </a:tabLst>
            </a:pPr>
            <a:r>
              <a:rPr sz="2800" spc="-10" dirty="0">
                <a:latin typeface="Calibri"/>
                <a:cs typeface="Calibri"/>
              </a:rPr>
              <a:t>Engineering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Education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–Virtual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985400" y="464922"/>
            <a:ext cx="1135549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77080" algn="l"/>
              </a:tabLst>
            </a:pPr>
            <a:r>
              <a:rPr dirty="0"/>
              <a:t>Augmented</a:t>
            </a:r>
            <a:r>
              <a:rPr spc="-135" dirty="0"/>
              <a:t> </a:t>
            </a:r>
            <a:r>
              <a:rPr spc="-10" dirty="0"/>
              <a:t>Reality</a:t>
            </a:r>
            <a:r>
              <a:rPr dirty="0"/>
              <a:t>	vs.</a:t>
            </a:r>
            <a:r>
              <a:rPr spc="-80" dirty="0"/>
              <a:t> </a:t>
            </a:r>
            <a:r>
              <a:rPr dirty="0"/>
              <a:t>Virtual</a:t>
            </a:r>
            <a:r>
              <a:rPr spc="-50" dirty="0"/>
              <a:t> </a:t>
            </a:r>
            <a:r>
              <a:rPr spc="-10" dirty="0"/>
              <a:t>Reality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788" y="2514601"/>
            <a:ext cx="4143375" cy="3400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427" y="2514601"/>
            <a:ext cx="4297299" cy="34004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562600" y="6449144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17500">
              <a:lnSpc>
                <a:spcPts val="1410"/>
              </a:lnSpc>
            </a:pPr>
            <a:r>
              <a:rPr dirty="0"/>
              <a:t>Course</a:t>
            </a:r>
            <a:r>
              <a:rPr spc="-15" dirty="0"/>
              <a:t> </a:t>
            </a:r>
            <a:r>
              <a:rPr dirty="0"/>
              <a:t>Coordinator</a:t>
            </a:r>
            <a:r>
              <a:rPr spc="15" dirty="0"/>
              <a:t> </a:t>
            </a:r>
            <a:r>
              <a:rPr dirty="0"/>
              <a:t>: Mrs</a:t>
            </a:r>
            <a:r>
              <a:rPr spc="-15" dirty="0"/>
              <a:t> </a:t>
            </a:r>
            <a:r>
              <a:rPr spc="-10" dirty="0"/>
              <a:t>Deshmukh</a:t>
            </a:r>
            <a:r>
              <a:rPr spc="-65" dirty="0"/>
              <a:t> </a:t>
            </a:r>
            <a:r>
              <a:rPr spc="-20" dirty="0"/>
              <a:t>A.P.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99" y="-48167"/>
            <a:ext cx="8582313" cy="1367759"/>
          </a:xfrm>
          <a:prstGeom prst="rect">
            <a:avLst/>
          </a:prstGeom>
        </p:spPr>
        <p:txBody>
          <a:bodyPr vert="horz" wrap="square" lIns="0" tIns="683971" rIns="0" bIns="0" rtlCol="0" anchor="ctr">
            <a:spAutoFit/>
          </a:bodyPr>
          <a:lstStyle/>
          <a:p>
            <a:pPr marL="250698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-10" dirty="0"/>
              <a:t>needed?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08862"/>
            <a:ext cx="7395209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augmented-</a:t>
            </a:r>
            <a:r>
              <a:rPr sz="2400" dirty="0">
                <a:latin typeface="Calibri"/>
                <a:cs typeface="Calibri"/>
              </a:rPr>
              <a:t>reality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work: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20" dirty="0">
                <a:latin typeface="Calibri"/>
                <a:cs typeface="Calibri"/>
              </a:rPr>
              <a:t>Head-</a:t>
            </a:r>
            <a:r>
              <a:rPr sz="2400" dirty="0">
                <a:latin typeface="Calibri"/>
                <a:cs typeface="Calibri"/>
              </a:rPr>
              <a:t>mounted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20" dirty="0">
                <a:latin typeface="Calibri"/>
                <a:cs typeface="Calibri"/>
              </a:rPr>
              <a:t>Tracking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power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971801"/>
            <a:ext cx="2857500" cy="3457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3895726"/>
            <a:ext cx="3810000" cy="27336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96249"/>
            <a:ext cx="10515600" cy="1063317"/>
          </a:xfrm>
          <a:prstGeom prst="rect">
            <a:avLst/>
          </a:prstGeom>
        </p:spPr>
        <p:txBody>
          <a:bodyPr vert="horz" wrap="square" lIns="0" tIns="443433" rIns="0" bIns="0" rtlCol="0" anchor="ctr">
            <a:spAutoFit/>
          </a:bodyPr>
          <a:lstStyle/>
          <a:p>
            <a:pPr marL="199898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00000"/>
                </a:solidFill>
                <a:latin typeface="Tahoma"/>
                <a:cs typeface="Tahoma"/>
              </a:rPr>
              <a:t>Computer</a:t>
            </a:r>
            <a:r>
              <a:rPr sz="4000" b="1" spc="-1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Tahoma"/>
                <a:cs typeface="Tahoma"/>
              </a:rPr>
              <a:t>graphics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552702"/>
            <a:ext cx="8074659" cy="4187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9525" indent="-3429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  <a:tab pos="854075" algn="l"/>
                <a:tab pos="1341755" algn="l"/>
                <a:tab pos="2073275" algn="l"/>
                <a:tab pos="3502660" algn="l"/>
                <a:tab pos="4307840" algn="l"/>
                <a:tab pos="6446520" algn="l"/>
                <a:tab pos="6995159" algn="l"/>
              </a:tabLst>
            </a:pPr>
            <a:r>
              <a:rPr sz="2600" spc="-25" dirty="0">
                <a:latin typeface="Tahoma"/>
                <a:cs typeface="Tahoma"/>
              </a:rPr>
              <a:t>It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25" dirty="0">
                <a:latin typeface="Tahoma"/>
                <a:cs typeface="Tahoma"/>
              </a:rPr>
              <a:t>is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25" dirty="0">
                <a:latin typeface="Tahoma"/>
                <a:cs typeface="Tahoma"/>
              </a:rPr>
              <a:t>the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10" dirty="0">
                <a:latin typeface="Tahoma"/>
                <a:cs typeface="Tahoma"/>
              </a:rPr>
              <a:t>creation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25" dirty="0">
                <a:latin typeface="Tahoma"/>
                <a:cs typeface="Tahoma"/>
              </a:rPr>
              <a:t>and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10" dirty="0">
                <a:latin typeface="Tahoma"/>
                <a:cs typeface="Tahoma"/>
              </a:rPr>
              <a:t>manipulation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25" dirty="0">
                <a:latin typeface="Tahoma"/>
                <a:cs typeface="Tahoma"/>
              </a:rPr>
              <a:t>of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2600" spc="-20" dirty="0">
                <a:latin typeface="Tahoma"/>
                <a:cs typeface="Tahoma"/>
              </a:rPr>
              <a:t>graphic </a:t>
            </a:r>
            <a:r>
              <a:rPr sz="2600" dirty="0">
                <a:latin typeface="Tahoma"/>
                <a:cs typeface="Tahoma"/>
              </a:rPr>
              <a:t>images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by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means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computer.</a:t>
            </a:r>
            <a:endParaRPr sz="26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80000"/>
              </a:lnSpc>
              <a:spcBef>
                <a:spcPts val="1575"/>
              </a:spcBef>
              <a:buFont typeface="Wingdings"/>
              <a:buChar char=""/>
              <a:tabLst>
                <a:tab pos="756285" algn="l"/>
                <a:tab pos="859155" algn="l"/>
              </a:tabLst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600" dirty="0">
                <a:latin typeface="Tahoma"/>
                <a:cs typeface="Tahoma"/>
              </a:rPr>
              <a:t>Computer</a:t>
            </a:r>
            <a:r>
              <a:rPr sz="2600" spc="40" dirty="0">
                <a:latin typeface="Tahoma"/>
                <a:cs typeface="Tahoma"/>
              </a:rPr>
              <a:t>  </a:t>
            </a:r>
            <a:r>
              <a:rPr sz="2600" dirty="0">
                <a:latin typeface="Tahoma"/>
                <a:cs typeface="Tahoma"/>
              </a:rPr>
              <a:t>graphics</a:t>
            </a:r>
            <a:r>
              <a:rPr sz="2600" spc="50" dirty="0">
                <a:latin typeface="Tahoma"/>
                <a:cs typeface="Tahoma"/>
              </a:rPr>
              <a:t>  </a:t>
            </a:r>
            <a:r>
              <a:rPr sz="2600" dirty="0">
                <a:latin typeface="Tahoma"/>
                <a:cs typeface="Tahoma"/>
              </a:rPr>
              <a:t>started</a:t>
            </a:r>
            <a:r>
              <a:rPr sz="2600" spc="45" dirty="0">
                <a:latin typeface="Tahoma"/>
                <a:cs typeface="Tahoma"/>
              </a:rPr>
              <a:t>  </a:t>
            </a:r>
            <a:r>
              <a:rPr sz="2600" dirty="0">
                <a:latin typeface="Tahoma"/>
                <a:cs typeface="Tahoma"/>
              </a:rPr>
              <a:t>as</a:t>
            </a:r>
            <a:r>
              <a:rPr sz="2600" spc="40" dirty="0">
                <a:latin typeface="Tahoma"/>
                <a:cs typeface="Tahoma"/>
              </a:rPr>
              <a:t>  </a:t>
            </a:r>
            <a:r>
              <a:rPr sz="2600" dirty="0">
                <a:latin typeface="Tahoma"/>
                <a:cs typeface="Tahoma"/>
              </a:rPr>
              <a:t>a</a:t>
            </a:r>
            <a:r>
              <a:rPr sz="2600" spc="50" dirty="0">
                <a:latin typeface="Tahoma"/>
                <a:cs typeface="Tahoma"/>
              </a:rPr>
              <a:t>  </a:t>
            </a:r>
            <a:r>
              <a:rPr sz="2600" dirty="0">
                <a:latin typeface="Tahoma"/>
                <a:cs typeface="Tahoma"/>
              </a:rPr>
              <a:t>technique</a:t>
            </a:r>
            <a:r>
              <a:rPr sz="2600" spc="45" dirty="0">
                <a:latin typeface="Tahoma"/>
                <a:cs typeface="Tahoma"/>
              </a:rPr>
              <a:t>  </a:t>
            </a:r>
            <a:r>
              <a:rPr sz="2600" spc="-25" dirty="0">
                <a:latin typeface="Tahoma"/>
                <a:cs typeface="Tahoma"/>
              </a:rPr>
              <a:t>to </a:t>
            </a:r>
            <a:r>
              <a:rPr sz="2600" b="1" dirty="0">
                <a:latin typeface="Tahoma"/>
                <a:cs typeface="Tahoma"/>
              </a:rPr>
              <a:t>enhance</a:t>
            </a:r>
            <a:r>
              <a:rPr sz="2600" b="1" spc="5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the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display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information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generated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by </a:t>
            </a:r>
            <a:r>
              <a:rPr sz="2600" dirty="0">
                <a:latin typeface="Tahoma"/>
                <a:cs typeface="Tahoma"/>
              </a:rPr>
              <a:t>a</a:t>
            </a:r>
            <a:r>
              <a:rPr sz="2600" spc="-10" dirty="0">
                <a:latin typeface="Tahoma"/>
                <a:cs typeface="Tahoma"/>
              </a:rPr>
              <a:t> computer.</a:t>
            </a:r>
            <a:endParaRPr sz="26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1565"/>
              </a:spcBef>
              <a:buFont typeface="Wingdings"/>
              <a:buChar char=""/>
              <a:tabLst>
                <a:tab pos="756285" algn="l"/>
                <a:tab pos="858519" algn="l"/>
              </a:tabLst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600" dirty="0">
                <a:latin typeface="Tahoma"/>
                <a:cs typeface="Tahoma"/>
              </a:rPr>
              <a:t>This</a:t>
            </a:r>
            <a:r>
              <a:rPr sz="2600" spc="2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ability</a:t>
            </a:r>
            <a:r>
              <a:rPr sz="2600" spc="2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to</a:t>
            </a:r>
            <a:r>
              <a:rPr sz="2600" spc="27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interpret</a:t>
            </a:r>
            <a:r>
              <a:rPr sz="2600" spc="2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and</a:t>
            </a:r>
            <a:r>
              <a:rPr sz="2600" spc="27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represent</a:t>
            </a:r>
            <a:r>
              <a:rPr sz="2600" spc="26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numerical </a:t>
            </a:r>
            <a:r>
              <a:rPr sz="2600" dirty="0">
                <a:latin typeface="Tahoma"/>
                <a:cs typeface="Tahoma"/>
              </a:rPr>
              <a:t>data</a:t>
            </a:r>
            <a:r>
              <a:rPr sz="2600" spc="4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4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pictures</a:t>
            </a:r>
            <a:r>
              <a:rPr sz="2600" spc="4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has</a:t>
            </a:r>
            <a:r>
              <a:rPr sz="2600" spc="4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significantly</a:t>
            </a:r>
            <a:r>
              <a:rPr sz="2600" spc="415" dirty="0">
                <a:latin typeface="Tahoma"/>
                <a:cs typeface="Tahoma"/>
              </a:rPr>
              <a:t> </a:t>
            </a:r>
            <a:r>
              <a:rPr sz="2600" b="1" dirty="0">
                <a:latin typeface="Tahoma"/>
                <a:cs typeface="Tahoma"/>
              </a:rPr>
              <a:t>increased</a:t>
            </a:r>
            <a:r>
              <a:rPr sz="2600" b="1" spc="50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the </a:t>
            </a:r>
            <a:r>
              <a:rPr sz="2600" b="1" dirty="0">
                <a:latin typeface="Tahoma"/>
                <a:cs typeface="Tahoma"/>
              </a:rPr>
              <a:t>computer’s</a:t>
            </a:r>
            <a:r>
              <a:rPr sz="2600" b="1" spc="10" dirty="0">
                <a:latin typeface="Tahoma"/>
                <a:cs typeface="Tahoma"/>
              </a:rPr>
              <a:t> </a:t>
            </a:r>
            <a:r>
              <a:rPr sz="2600" b="1" dirty="0">
                <a:latin typeface="Tahoma"/>
                <a:cs typeface="Tahoma"/>
              </a:rPr>
              <a:t>ability</a:t>
            </a:r>
            <a:r>
              <a:rPr sz="2600" b="1" spc="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to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present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information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to</a:t>
            </a:r>
            <a:r>
              <a:rPr sz="2600" spc="-4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the </a:t>
            </a:r>
            <a:r>
              <a:rPr sz="2600" dirty="0">
                <a:latin typeface="Tahoma"/>
                <a:cs typeface="Tahoma"/>
              </a:rPr>
              <a:t>user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clear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and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understandable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form.</a:t>
            </a:r>
            <a:endParaRPr sz="26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1560"/>
              </a:spcBef>
              <a:buFont typeface="Wingdings"/>
              <a:buChar char=""/>
              <a:tabLst>
                <a:tab pos="756285" algn="l"/>
                <a:tab pos="858519" algn="l"/>
              </a:tabLst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600" dirty="0">
                <a:latin typeface="Tahoma"/>
                <a:cs typeface="Tahoma"/>
              </a:rPr>
              <a:t>Large</a:t>
            </a:r>
            <a:r>
              <a:rPr sz="2600" spc="1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amount</a:t>
            </a:r>
            <a:r>
              <a:rPr sz="2600" spc="20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18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data</a:t>
            </a:r>
            <a:r>
              <a:rPr sz="2600" spc="18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are</a:t>
            </a:r>
            <a:r>
              <a:rPr sz="2600" spc="19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rapidly</a:t>
            </a:r>
            <a:r>
              <a:rPr sz="2600" spc="204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converted</a:t>
            </a:r>
            <a:r>
              <a:rPr sz="2600" spc="175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into </a:t>
            </a:r>
            <a:r>
              <a:rPr sz="2600" dirty="0">
                <a:latin typeface="Tahoma"/>
                <a:cs typeface="Tahoma"/>
              </a:rPr>
              <a:t>bar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charts,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pie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charts,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and</a:t>
            </a:r>
            <a:r>
              <a:rPr sz="2600" spc="-10" dirty="0">
                <a:latin typeface="Tahoma"/>
                <a:cs typeface="Tahoma"/>
              </a:rPr>
              <a:t> graphs.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6" y="3514"/>
            <a:ext cx="9423427" cy="1369606"/>
          </a:xfrm>
          <a:prstGeom prst="rect">
            <a:avLst/>
          </a:prstGeom>
        </p:spPr>
        <p:txBody>
          <a:bodyPr vert="horz" wrap="square" lIns="0" tIns="685800" rIns="0" bIns="0" rtlCol="0" anchor="ctr">
            <a:spAutoFit/>
          </a:bodyPr>
          <a:lstStyle/>
          <a:p>
            <a:pPr marL="2277745">
              <a:lnSpc>
                <a:spcPct val="100000"/>
              </a:lnSpc>
              <a:spcBef>
                <a:spcPts val="105"/>
              </a:spcBef>
            </a:pPr>
            <a:r>
              <a:rPr dirty="0"/>
              <a:t>Current</a:t>
            </a:r>
            <a:r>
              <a:rPr spc="-90" dirty="0"/>
              <a:t> </a:t>
            </a:r>
            <a:r>
              <a:rPr dirty="0"/>
              <a:t>Uses</a:t>
            </a:r>
            <a:r>
              <a:rPr spc="-8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5"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13662"/>
            <a:ext cx="3848735" cy="293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" indent="-342900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Yellow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TV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broadcasts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football games:</a:t>
            </a:r>
            <a:endParaRPr sz="2400">
              <a:latin typeface="Calibri"/>
              <a:cs typeface="Calibri"/>
            </a:endParaRPr>
          </a:p>
          <a:p>
            <a:pPr marL="756285" marR="290830" lvl="1" indent="-287020">
              <a:spcBef>
                <a:spcPts val="550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Real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world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elements: </a:t>
            </a:r>
            <a:r>
              <a:rPr sz="2200" dirty="0">
                <a:latin typeface="Calibri"/>
                <a:cs typeface="Calibri"/>
              </a:rPr>
              <a:t>football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field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players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spcBef>
                <a:spcPts val="530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Virtual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yellow </a:t>
            </a:r>
            <a:r>
              <a:rPr sz="2200" dirty="0">
                <a:latin typeface="Calibri"/>
                <a:cs typeface="Calibri"/>
              </a:rPr>
              <a:t>line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drawn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computers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real-time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2652" y="1600072"/>
            <a:ext cx="2917825" cy="21892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7318" y="78496"/>
            <a:ext cx="10515600" cy="1367759"/>
          </a:xfrm>
          <a:prstGeom prst="rect">
            <a:avLst/>
          </a:prstGeom>
        </p:spPr>
        <p:txBody>
          <a:bodyPr vert="horz" wrap="square" lIns="0" tIns="683971" rIns="0" bIns="0" rtlCol="0" anchor="ctr">
            <a:spAutoFit/>
          </a:bodyPr>
          <a:lstStyle/>
          <a:p>
            <a:pPr marL="2277745">
              <a:lnSpc>
                <a:spcPct val="100000"/>
              </a:lnSpc>
              <a:spcBef>
                <a:spcPts val="105"/>
              </a:spcBef>
            </a:pPr>
            <a:r>
              <a:rPr dirty="0"/>
              <a:t>Current</a:t>
            </a:r>
            <a:r>
              <a:rPr spc="-70" dirty="0"/>
              <a:t> </a:t>
            </a:r>
            <a:r>
              <a:rPr dirty="0"/>
              <a:t>Uses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5"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37047"/>
            <a:ext cx="3766820" cy="2952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(Head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Display):</a:t>
            </a:r>
            <a:endParaRPr sz="2400">
              <a:latin typeface="Calibri"/>
              <a:cs typeface="Calibri"/>
            </a:endParaRPr>
          </a:p>
          <a:p>
            <a:pPr marL="756285" marR="86995" lvl="1" indent="-287020">
              <a:spcBef>
                <a:spcPts val="55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Used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commercial </a:t>
            </a:r>
            <a:r>
              <a:rPr sz="2200" dirty="0">
                <a:latin typeface="Calibri"/>
                <a:cs typeface="Calibri"/>
              </a:rPr>
              <a:t>aircraft,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automobiles,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spcBef>
                <a:spcPts val="52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Presents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without </a:t>
            </a:r>
            <a:r>
              <a:rPr sz="2200" dirty="0">
                <a:latin typeface="Calibri"/>
                <a:cs typeface="Calibri"/>
              </a:rPr>
              <a:t>requiring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look </a:t>
            </a:r>
            <a:r>
              <a:rPr sz="2200" dirty="0">
                <a:latin typeface="Calibri"/>
                <a:cs typeface="Calibri"/>
              </a:rPr>
              <a:t>away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usual </a:t>
            </a:r>
            <a:r>
              <a:rPr sz="2200" spc="-10" dirty="0">
                <a:latin typeface="Calibri"/>
                <a:cs typeface="Calibri"/>
              </a:rPr>
              <a:t>viewpoint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904936"/>
            <a:ext cx="3962400" cy="3694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" y="-184723"/>
            <a:ext cx="7918175" cy="1369606"/>
          </a:xfrm>
          <a:prstGeom prst="rect">
            <a:avLst/>
          </a:prstGeom>
        </p:spPr>
        <p:txBody>
          <a:bodyPr vert="horz" wrap="square" lIns="0" tIns="685800" rIns="0" bIns="0" rtlCol="0" anchor="ctr">
            <a:spAutoFit/>
          </a:bodyPr>
          <a:lstStyle/>
          <a:p>
            <a:pPr marL="32092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LifeClipper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77086"/>
            <a:ext cx="3856354" cy="3171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83820" indent="-342900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LifeClipper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wearable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Switzerland.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81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walking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culturally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interesting </a:t>
            </a:r>
            <a:r>
              <a:rPr sz="2400" dirty="0">
                <a:latin typeface="Calibri"/>
                <a:cs typeface="Calibri"/>
              </a:rPr>
              <a:t>area,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watching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film.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600072"/>
            <a:ext cx="4038600" cy="2189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7001" y="3886137"/>
            <a:ext cx="4690998" cy="25607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71" y="0"/>
            <a:ext cx="10515600" cy="1369606"/>
          </a:xfrm>
          <a:prstGeom prst="rect">
            <a:avLst/>
          </a:prstGeom>
        </p:spPr>
        <p:txBody>
          <a:bodyPr vert="horz" wrap="square" lIns="0" tIns="685800" rIns="0" bIns="0" rtlCol="0" anchor="ctr">
            <a:spAutoFit/>
          </a:bodyPr>
          <a:lstStyle/>
          <a:p>
            <a:pPr marL="1337945">
              <a:lnSpc>
                <a:spcPct val="100000"/>
              </a:lnSpc>
              <a:spcBef>
                <a:spcPts val="105"/>
              </a:spcBef>
            </a:pPr>
            <a:r>
              <a:rPr dirty="0"/>
              <a:t>Wikitude</a:t>
            </a:r>
            <a:r>
              <a:rPr spc="-6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AR</a:t>
            </a:r>
            <a:r>
              <a:rPr spc="-40" dirty="0"/>
              <a:t> </a:t>
            </a:r>
            <a:r>
              <a:rPr spc="-65" dirty="0"/>
              <a:t>Travel</a:t>
            </a:r>
            <a:r>
              <a:rPr spc="-35" dirty="0"/>
              <a:t> </a:t>
            </a:r>
            <a:r>
              <a:rPr spc="-10" dirty="0"/>
              <a:t>Guide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16710"/>
            <a:ext cx="3860800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Mobile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travel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guide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Android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platform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(open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phones).</a:t>
            </a:r>
            <a:endParaRPr sz="2200">
              <a:latin typeface="Calibri"/>
              <a:cs typeface="Calibri"/>
            </a:endParaRPr>
          </a:p>
          <a:p>
            <a:pPr marL="355600" marR="268605" indent="-342900"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Plan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trip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</a:t>
            </a:r>
            <a:r>
              <a:rPr sz="2200" spc="-20" dirty="0">
                <a:latin typeface="Calibri"/>
                <a:cs typeface="Calibri"/>
              </a:rPr>
              <a:t> about </a:t>
            </a:r>
            <a:r>
              <a:rPr sz="2200" dirty="0">
                <a:latin typeface="Calibri"/>
                <a:cs typeface="Calibri"/>
              </a:rPr>
              <a:t>current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surroundings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real- </a:t>
            </a:r>
            <a:r>
              <a:rPr sz="2200" spc="-10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275" y="1741551"/>
            <a:ext cx="2838450" cy="1906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0" y="4082987"/>
            <a:ext cx="2857500" cy="1906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4191001"/>
            <a:ext cx="1649476" cy="24669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977133" y="6448009"/>
            <a:ext cx="2884805" cy="3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17500">
              <a:lnSpc>
                <a:spcPts val="1410"/>
              </a:lnSpc>
            </a:pPr>
            <a:r>
              <a:rPr lang="en-US"/>
              <a:t>Course</a:t>
            </a:r>
            <a:r>
              <a:rPr lang="en-US" spc="-15"/>
              <a:t> </a:t>
            </a:r>
            <a:r>
              <a:rPr lang="en-US"/>
              <a:t>Coordinator</a:t>
            </a:r>
            <a:r>
              <a:rPr lang="en-US" spc="15"/>
              <a:t> </a:t>
            </a:r>
            <a:r>
              <a:rPr lang="en-US"/>
              <a:t>: Mrs</a:t>
            </a:r>
            <a:r>
              <a:rPr lang="en-US" spc="-15"/>
              <a:t> </a:t>
            </a:r>
            <a:r>
              <a:rPr lang="en-US" spc="-10"/>
              <a:t>Deshmukh</a:t>
            </a:r>
            <a:r>
              <a:rPr lang="en-US" spc="-65"/>
              <a:t> </a:t>
            </a:r>
            <a:r>
              <a:rPr lang="en-US" spc="-20"/>
              <a:t>A.P.</a:t>
            </a:r>
            <a:endParaRPr spc="-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CC14-9336-A5BA-99DD-FECEA02C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Supplements: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DC63-6D3D-E5A4-B329-03BEA30A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71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72CF"/>
                </a:solidFill>
                <a:effectLst/>
                <a:latin typeface="Verdana" panose="020B0604030504040204" pitchFamily="34" charset="0"/>
                <a:hlinkClick r:id="rId2"/>
              </a:rPr>
              <a:t>How the human eye works</a:t>
            </a:r>
            <a:r>
              <a:rPr lang="en-US" sz="1800" b="0" i="0" u="none" strike="noStrike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PPI vs. DPI: what's the difference?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4339A3-07E3-5E36-9D5D-0AC305E3D69F}"/>
              </a:ext>
            </a:extLst>
          </p:cNvPr>
          <p:cNvSpPr txBox="1">
            <a:spLocks/>
          </p:cNvSpPr>
          <p:nvPr/>
        </p:nvSpPr>
        <p:spPr>
          <a:xfrm>
            <a:off x="720256" y="3429001"/>
            <a:ext cx="10515600" cy="104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Books &amp; Resources: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66151-99AE-B363-48BA-573CFC8A2C5E}"/>
              </a:ext>
            </a:extLst>
          </p:cNvPr>
          <p:cNvSpPr txBox="1">
            <a:spLocks/>
          </p:cNvSpPr>
          <p:nvPr/>
        </p:nvSpPr>
        <p:spPr>
          <a:xfrm>
            <a:off x="838200" y="42267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1800" dirty="0">
                <a:solidFill>
                  <a:srgbClr val="0072CF"/>
                </a:solidFill>
                <a:latin typeface="Verdana" panose="020B0604030504040204" pitchFamily="34" charset="0"/>
                <a:hlinkClick r:id="rId4"/>
              </a:rPr>
              <a:t>https://drive.google.com/drive/folders/1PKGjHT_DGb4wNs-NTYjurEnndd-_Mrvr?usp=sharing</a:t>
            </a:r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5211" y="47488"/>
            <a:ext cx="133090" cy="263750"/>
          </a:xfrm>
          <a:prstGeom prst="rect">
            <a:avLst/>
          </a:prstGeom>
        </p:spPr>
        <p:txBody>
          <a:bodyPr vert="horz" wrap="square" lIns="0" tIns="7326" rIns="0" bIns="0" rtlCol="0">
            <a:spAutoFit/>
          </a:bodyPr>
          <a:lstStyle/>
          <a:p>
            <a:pPr marL="8139">
              <a:spcBef>
                <a:spcPts val="58"/>
              </a:spcBef>
            </a:pPr>
            <a:r>
              <a:rPr sz="1666" b="1" spc="-61" dirty="0">
                <a:latin typeface="Trebuchet MS"/>
                <a:cs typeface="Trebuchet MS"/>
              </a:rPr>
              <a:t>3</a:t>
            </a:r>
            <a:endParaRPr sz="1666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2383" y="344399"/>
            <a:ext cx="3265385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221" dirty="0">
                <a:solidFill>
                  <a:srgbClr val="3F3FFF"/>
                </a:solidFill>
                <a:latin typeface="Trebuchet MS"/>
                <a:cs typeface="Trebuchet MS"/>
              </a:rPr>
              <a:t>Why</a:t>
            </a:r>
            <a:r>
              <a:rPr sz="2467" b="1" spc="-64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22" dirty="0">
                <a:solidFill>
                  <a:srgbClr val="3F3FFF"/>
                </a:solidFill>
                <a:latin typeface="Trebuchet MS"/>
                <a:cs typeface="Trebuchet MS"/>
              </a:rPr>
              <a:t>bother</a:t>
            </a:r>
            <a:r>
              <a:rPr sz="2467" b="1" spc="-83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6" dirty="0">
                <a:solidFill>
                  <a:srgbClr val="3F3FFF"/>
                </a:solidFill>
                <a:latin typeface="Trebuchet MS"/>
                <a:cs typeface="Trebuchet MS"/>
              </a:rPr>
              <a:t>with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215" dirty="0">
                <a:solidFill>
                  <a:srgbClr val="3F3FFF"/>
                </a:solidFill>
                <a:latin typeface="Trebuchet MS"/>
                <a:cs typeface="Trebuchet MS"/>
              </a:rPr>
              <a:t>CG?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579" y="789347"/>
            <a:ext cx="5636991" cy="3308166"/>
          </a:xfrm>
          <a:prstGeom prst="rect">
            <a:avLst/>
          </a:prstGeom>
        </p:spPr>
        <p:txBody>
          <a:bodyPr vert="horz" wrap="square" lIns="0" tIns="70819" rIns="0" bIns="0" rtlCol="0">
            <a:spAutoFit/>
          </a:bodyPr>
          <a:lstStyle/>
          <a:p>
            <a:pPr marL="8139">
              <a:spcBef>
                <a:spcPts val="558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i="1" spc="-170" dirty="0">
                <a:latin typeface="Trebuchet MS"/>
                <a:cs typeface="Trebuchet MS"/>
              </a:rPr>
              <a:t>A</a:t>
            </a:r>
            <a:r>
              <a:rPr sz="1923" i="1" spc="-250" dirty="0">
                <a:latin typeface="Trebuchet MS"/>
                <a:cs typeface="Trebuchet MS"/>
              </a:rPr>
              <a:t>l</a:t>
            </a:r>
            <a:r>
              <a:rPr sz="1923" i="1" spc="-253" dirty="0">
                <a:latin typeface="Trebuchet MS"/>
                <a:cs typeface="Trebuchet MS"/>
              </a:rPr>
              <a:t>l</a:t>
            </a:r>
            <a:r>
              <a:rPr sz="1923" i="1" spc="-45" dirty="0">
                <a:latin typeface="Trebuchet MS"/>
                <a:cs typeface="Trebuchet MS"/>
              </a:rPr>
              <a:t> </a:t>
            </a:r>
            <a:r>
              <a:rPr sz="1923" spc="-90" dirty="0">
                <a:latin typeface="Trebuchet MS"/>
                <a:cs typeface="Trebuchet MS"/>
              </a:rPr>
              <a:t>v</a:t>
            </a:r>
            <a:r>
              <a:rPr sz="1923" spc="-144" dirty="0">
                <a:latin typeface="Trebuchet MS"/>
                <a:cs typeface="Trebuchet MS"/>
              </a:rPr>
              <a:t>i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38" dirty="0">
                <a:latin typeface="Trebuchet MS"/>
                <a:cs typeface="Trebuchet MS"/>
              </a:rPr>
              <a:t>u</a:t>
            </a:r>
            <a:r>
              <a:rPr sz="1923" spc="-128" dirty="0">
                <a:latin typeface="Trebuchet MS"/>
                <a:cs typeface="Trebuchet MS"/>
              </a:rPr>
              <a:t>a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c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12" dirty="0">
                <a:latin typeface="Trebuchet MS"/>
                <a:cs typeface="Trebuchet MS"/>
              </a:rPr>
              <a:t>pu</a:t>
            </a:r>
            <a:r>
              <a:rPr sz="1923" spc="-67" dirty="0">
                <a:latin typeface="Trebuchet MS"/>
                <a:cs typeface="Trebuchet MS"/>
              </a:rPr>
              <a:t>t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19" dirty="0">
                <a:latin typeface="Trebuchet MS"/>
                <a:cs typeface="Trebuchet MS"/>
              </a:rPr>
              <a:t>r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48" dirty="0">
                <a:latin typeface="Trebuchet MS"/>
                <a:cs typeface="Trebuchet MS"/>
              </a:rPr>
              <a:t>o</a:t>
            </a:r>
            <a:r>
              <a:rPr sz="1923" spc="-115" dirty="0">
                <a:latin typeface="Trebuchet MS"/>
                <a:cs typeface="Trebuchet MS"/>
              </a:rPr>
              <a:t>u</a:t>
            </a:r>
            <a:r>
              <a:rPr sz="1923" spc="-93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put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12" dirty="0">
                <a:latin typeface="Trebuchet MS"/>
                <a:cs typeface="Trebuchet MS"/>
              </a:rPr>
              <a:t>pe</a:t>
            </a:r>
            <a:r>
              <a:rPr sz="1923" spc="-83" dirty="0">
                <a:latin typeface="Trebuchet MS"/>
                <a:cs typeface="Trebuchet MS"/>
              </a:rPr>
              <a:t>nd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205" dirty="0">
                <a:latin typeface="Trebuchet MS"/>
                <a:cs typeface="Trebuchet MS"/>
              </a:rPr>
              <a:t>C</a:t>
            </a:r>
            <a:r>
              <a:rPr sz="1923" spc="131" dirty="0">
                <a:latin typeface="Trebuchet MS"/>
                <a:cs typeface="Trebuchet MS"/>
              </a:rPr>
              <a:t>G</a:t>
            </a:r>
            <a:endParaRPr sz="1923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83" dirty="0">
                <a:latin typeface="Trebuchet MS"/>
                <a:cs typeface="Trebuchet MS"/>
              </a:rPr>
              <a:t>printed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77" dirty="0">
                <a:latin typeface="Trebuchet MS"/>
                <a:cs typeface="Trebuchet MS"/>
              </a:rPr>
              <a:t>output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119" dirty="0">
                <a:latin typeface="Trebuchet MS"/>
                <a:cs typeface="Trebuchet MS"/>
              </a:rPr>
              <a:t>(laser/ink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106" dirty="0">
                <a:latin typeface="Trebuchet MS"/>
                <a:cs typeface="Trebuchet MS"/>
              </a:rPr>
              <a:t>jet/phototypesetter)</a:t>
            </a:r>
            <a:endParaRPr sz="1666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51" dirty="0">
                <a:latin typeface="Trebuchet MS"/>
                <a:cs typeface="Trebuchet MS"/>
              </a:rPr>
              <a:t>monitor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6" dirty="0">
                <a:latin typeface="Trebuchet MS"/>
                <a:cs typeface="Trebuchet MS"/>
              </a:rPr>
              <a:t>(CRT/LCD/OLED/DMD)</a:t>
            </a:r>
            <a:endParaRPr sz="1666">
              <a:latin typeface="Trebuchet MS"/>
              <a:cs typeface="Trebuchet MS"/>
            </a:endParaRPr>
          </a:p>
          <a:p>
            <a:pPr marL="522551" marR="3256" indent="-198602">
              <a:lnSpc>
                <a:spcPts val="1993"/>
              </a:lnSpc>
              <a:spcBef>
                <a:spcPts val="465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147" dirty="0">
                <a:latin typeface="Trebuchet MS"/>
                <a:cs typeface="Trebuchet MS"/>
              </a:rPr>
              <a:t>all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103" dirty="0">
                <a:latin typeface="Trebuchet MS"/>
                <a:cs typeface="Trebuchet MS"/>
              </a:rPr>
              <a:t>visual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73" dirty="0">
                <a:latin typeface="Trebuchet MS"/>
                <a:cs typeface="Trebuchet MS"/>
              </a:rPr>
              <a:t>computer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77" dirty="0">
                <a:latin typeface="Trebuchet MS"/>
                <a:cs typeface="Trebuchet MS"/>
              </a:rPr>
              <a:t>output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64" dirty="0">
                <a:latin typeface="Trebuchet MS"/>
                <a:cs typeface="Trebuchet MS"/>
              </a:rPr>
              <a:t>consists</a:t>
            </a:r>
            <a:r>
              <a:rPr sz="1666" spc="-26" dirty="0">
                <a:latin typeface="Trebuchet MS"/>
                <a:cs typeface="Trebuchet MS"/>
              </a:rPr>
              <a:t> </a:t>
            </a:r>
            <a:r>
              <a:rPr sz="1666" spc="-93" dirty="0">
                <a:latin typeface="Trebuchet MS"/>
                <a:cs typeface="Trebuchet MS"/>
              </a:rPr>
              <a:t>of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103" dirty="0">
                <a:latin typeface="Trebuchet MS"/>
                <a:cs typeface="Trebuchet MS"/>
              </a:rPr>
              <a:t>real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112" dirty="0">
                <a:latin typeface="Trebuchet MS"/>
                <a:cs typeface="Trebuchet MS"/>
              </a:rPr>
              <a:t>images</a:t>
            </a:r>
            <a:r>
              <a:rPr sz="1666" spc="-29" dirty="0">
                <a:latin typeface="Trebuchet MS"/>
                <a:cs typeface="Trebuchet MS"/>
              </a:rPr>
              <a:t> </a:t>
            </a:r>
            <a:r>
              <a:rPr sz="1666" spc="-103" dirty="0">
                <a:latin typeface="Trebuchet MS"/>
                <a:cs typeface="Trebuchet MS"/>
              </a:rPr>
              <a:t>generated </a:t>
            </a:r>
            <a:r>
              <a:rPr sz="1666" spc="-490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by</a:t>
            </a:r>
            <a:r>
              <a:rPr sz="1666" spc="-51" dirty="0">
                <a:latin typeface="Trebuchet MS"/>
                <a:cs typeface="Trebuchet MS"/>
              </a:rPr>
              <a:t> </a:t>
            </a:r>
            <a:r>
              <a:rPr sz="1666" spc="-99" dirty="0">
                <a:latin typeface="Trebuchet MS"/>
                <a:cs typeface="Trebuchet MS"/>
              </a:rPr>
              <a:t>the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106" dirty="0">
                <a:latin typeface="Trebuchet MS"/>
                <a:cs typeface="Trebuchet MS"/>
              </a:rPr>
              <a:t>mpu</a:t>
            </a:r>
            <a:r>
              <a:rPr sz="1666" spc="-67" dirty="0">
                <a:latin typeface="Trebuchet MS"/>
                <a:cs typeface="Trebuchet MS"/>
              </a:rPr>
              <a:t>t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10" dirty="0">
                <a:latin typeface="Trebuchet MS"/>
                <a:cs typeface="Trebuchet MS"/>
              </a:rPr>
              <a:t>r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93" dirty="0">
                <a:latin typeface="Trebuchet MS"/>
                <a:cs typeface="Trebuchet MS"/>
              </a:rPr>
              <a:t>f</a:t>
            </a:r>
            <a:r>
              <a:rPr sz="1666" spc="-112" dirty="0">
                <a:latin typeface="Trebuchet MS"/>
                <a:cs typeface="Trebuchet MS"/>
              </a:rPr>
              <a:t>r</a:t>
            </a:r>
            <a:r>
              <a:rPr sz="1666" spc="35" dirty="0">
                <a:latin typeface="Trebuchet MS"/>
                <a:cs typeface="Trebuchet MS"/>
              </a:rPr>
              <a:t>o</a:t>
            </a:r>
            <a:r>
              <a:rPr sz="1666" spc="-103" dirty="0">
                <a:latin typeface="Trebuchet MS"/>
                <a:cs typeface="Trebuchet MS"/>
              </a:rPr>
              <a:t>m</a:t>
            </a:r>
            <a:r>
              <a:rPr sz="1666" spc="-58" dirty="0">
                <a:latin typeface="Trebuchet MS"/>
                <a:cs typeface="Trebuchet MS"/>
              </a:rPr>
              <a:t> </a:t>
            </a:r>
            <a:r>
              <a:rPr sz="1666" spc="-32" dirty="0">
                <a:latin typeface="Trebuchet MS"/>
                <a:cs typeface="Trebuchet MS"/>
              </a:rPr>
              <a:t>s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106" dirty="0">
                <a:latin typeface="Trebuchet MS"/>
                <a:cs typeface="Trebuchet MS"/>
              </a:rPr>
              <a:t>m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n</a:t>
            </a:r>
            <a:r>
              <a:rPr sz="1666" spc="-70" dirty="0">
                <a:latin typeface="Trebuchet MS"/>
                <a:cs typeface="Trebuchet MS"/>
              </a:rPr>
              <a:t>t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128" dirty="0">
                <a:latin typeface="Trebuchet MS"/>
                <a:cs typeface="Trebuchet MS"/>
              </a:rPr>
              <a:t>n</a:t>
            </a:r>
            <a:r>
              <a:rPr sz="1666" spc="-119" dirty="0">
                <a:latin typeface="Trebuchet MS"/>
                <a:cs typeface="Trebuchet MS"/>
              </a:rPr>
              <a:t>a</a:t>
            </a:r>
            <a:r>
              <a:rPr sz="1666" spc="-128" dirty="0">
                <a:latin typeface="Trebuchet MS"/>
                <a:cs typeface="Trebuchet MS"/>
              </a:rPr>
              <a:t>l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83" dirty="0">
                <a:latin typeface="Trebuchet MS"/>
                <a:cs typeface="Trebuchet MS"/>
              </a:rPr>
              <a:t>d</a:t>
            </a:r>
            <a:r>
              <a:rPr sz="1666" spc="-128" dirty="0">
                <a:latin typeface="Trebuchet MS"/>
                <a:cs typeface="Trebuchet MS"/>
              </a:rPr>
              <a:t>i</a:t>
            </a:r>
            <a:r>
              <a:rPr sz="1666" spc="-125" dirty="0">
                <a:latin typeface="Trebuchet MS"/>
                <a:cs typeface="Trebuchet MS"/>
              </a:rPr>
              <a:t>g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15" dirty="0">
                <a:latin typeface="Trebuchet MS"/>
                <a:cs typeface="Trebuchet MS"/>
              </a:rPr>
              <a:t>t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-128" dirty="0">
                <a:latin typeface="Trebuchet MS"/>
                <a:cs typeface="Trebuchet MS"/>
              </a:rPr>
              <a:t>l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128" dirty="0">
                <a:latin typeface="Trebuchet MS"/>
                <a:cs typeface="Trebuchet MS"/>
              </a:rPr>
              <a:t>i</a:t>
            </a:r>
            <a:r>
              <a:rPr sz="1666" spc="-90" dirty="0">
                <a:latin typeface="Trebuchet MS"/>
                <a:cs typeface="Trebuchet MS"/>
              </a:rPr>
              <a:t>m</a:t>
            </a:r>
            <a:r>
              <a:rPr sz="1666" spc="-179" dirty="0">
                <a:latin typeface="Trebuchet MS"/>
                <a:cs typeface="Trebuchet MS"/>
              </a:rPr>
              <a:t>a</a:t>
            </a:r>
            <a:r>
              <a:rPr sz="1666" spc="-125" dirty="0">
                <a:latin typeface="Trebuchet MS"/>
                <a:cs typeface="Trebuchet MS"/>
              </a:rPr>
              <a:t>g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endParaRPr sz="1666">
              <a:latin typeface="Trebuchet MS"/>
              <a:cs typeface="Trebuchet MS"/>
            </a:endParaRPr>
          </a:p>
          <a:p>
            <a:pPr marL="8139">
              <a:spcBef>
                <a:spcPts val="301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44" dirty="0">
                <a:latin typeface="Trebuchet MS"/>
                <a:cs typeface="Trebuchet MS"/>
              </a:rPr>
              <a:t>M</a:t>
            </a:r>
            <a:r>
              <a:rPr sz="1923" spc="-99" dirty="0">
                <a:latin typeface="Trebuchet MS"/>
                <a:cs typeface="Trebuchet MS"/>
              </a:rPr>
              <a:t>u</a:t>
            </a:r>
            <a:r>
              <a:rPr sz="1923" spc="-87" dirty="0">
                <a:latin typeface="Trebuchet MS"/>
                <a:cs typeface="Trebuchet MS"/>
              </a:rPr>
              <a:t>c</a:t>
            </a:r>
            <a:r>
              <a:rPr sz="1923" spc="-83" dirty="0">
                <a:latin typeface="Trebuchet MS"/>
                <a:cs typeface="Trebuchet MS"/>
              </a:rPr>
              <a:t>h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19" dirty="0">
                <a:latin typeface="Trebuchet MS"/>
                <a:cs typeface="Trebuchet MS"/>
              </a:rPr>
              <a:t>r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-109" dirty="0">
                <a:latin typeface="Trebuchet MS"/>
                <a:cs typeface="Trebuchet MS"/>
              </a:rPr>
              <a:t>v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38" dirty="0">
                <a:latin typeface="Trebuchet MS"/>
                <a:cs typeface="Trebuchet MS"/>
              </a:rPr>
              <a:t>u</a:t>
            </a:r>
            <a:r>
              <a:rPr sz="1923" spc="-147" dirty="0">
                <a:latin typeface="Trebuchet MS"/>
                <a:cs typeface="Trebuchet MS"/>
              </a:rPr>
              <a:t>a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6" dirty="0">
                <a:latin typeface="Trebuchet MS"/>
                <a:cs typeface="Trebuchet MS"/>
              </a:rPr>
              <a:t>r</a:t>
            </a:r>
            <a:r>
              <a:rPr sz="1923" spc="-99" dirty="0">
                <a:latin typeface="Trebuchet MS"/>
                <a:cs typeface="Trebuchet MS"/>
              </a:rPr>
              <a:t>y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d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12" dirty="0">
                <a:latin typeface="Trebuchet MS"/>
                <a:cs typeface="Trebuchet MS"/>
              </a:rPr>
              <a:t>pe</a:t>
            </a:r>
            <a:r>
              <a:rPr sz="1923" spc="-83" dirty="0">
                <a:latin typeface="Trebuchet MS"/>
                <a:cs typeface="Trebuchet MS"/>
              </a:rPr>
              <a:t>nd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224" dirty="0">
                <a:latin typeface="Trebuchet MS"/>
                <a:cs typeface="Trebuchet MS"/>
              </a:rPr>
              <a:t>C</a:t>
            </a:r>
            <a:r>
              <a:rPr sz="1923" spc="131" dirty="0">
                <a:latin typeface="Trebuchet MS"/>
                <a:cs typeface="Trebuchet MS"/>
              </a:rPr>
              <a:t>G</a:t>
            </a:r>
            <a:endParaRPr sz="1923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26" dirty="0">
                <a:latin typeface="Trebuchet MS"/>
                <a:cs typeface="Trebuchet MS"/>
              </a:rPr>
              <a:t>T</a:t>
            </a:r>
            <a:r>
              <a:rPr sz="1666" spc="22" dirty="0">
                <a:latin typeface="Trebuchet MS"/>
                <a:cs typeface="Trebuchet MS"/>
              </a:rPr>
              <a:t>V</a:t>
            </a:r>
            <a:r>
              <a:rPr sz="1666" spc="-29" dirty="0">
                <a:latin typeface="Trebuchet MS"/>
                <a:cs typeface="Trebuchet MS"/>
              </a:rPr>
              <a:t> </a:t>
            </a:r>
            <a:r>
              <a:rPr sz="1666" spc="-141" dirty="0">
                <a:latin typeface="Trebuchet MS"/>
                <a:cs typeface="Trebuchet MS"/>
              </a:rPr>
              <a:t>&amp;</a:t>
            </a:r>
            <a:r>
              <a:rPr sz="1666" spc="-64" dirty="0">
                <a:latin typeface="Trebuchet MS"/>
                <a:cs typeface="Trebuchet MS"/>
              </a:rPr>
              <a:t> </a:t>
            </a:r>
            <a:r>
              <a:rPr sz="1666" spc="-90" dirty="0">
                <a:latin typeface="Trebuchet MS"/>
                <a:cs typeface="Trebuchet MS"/>
              </a:rPr>
              <a:t>m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87" dirty="0">
                <a:latin typeface="Trebuchet MS"/>
                <a:cs typeface="Trebuchet MS"/>
              </a:rPr>
              <a:t>v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106" dirty="0">
                <a:latin typeface="Trebuchet MS"/>
                <a:cs typeface="Trebuchet MS"/>
              </a:rPr>
              <a:t>pe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79" dirty="0">
                <a:latin typeface="Trebuchet MS"/>
                <a:cs typeface="Trebuchet MS"/>
              </a:rPr>
              <a:t>a</a:t>
            </a:r>
            <a:r>
              <a:rPr sz="1666" spc="-128" dirty="0">
                <a:latin typeface="Trebuchet MS"/>
                <a:cs typeface="Trebuchet MS"/>
              </a:rPr>
              <a:t>l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173" dirty="0">
                <a:latin typeface="Trebuchet MS"/>
                <a:cs typeface="Trebuchet MS"/>
              </a:rPr>
              <a:t>ffe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115" dirty="0">
                <a:latin typeface="Trebuchet MS"/>
                <a:cs typeface="Trebuchet MS"/>
              </a:rPr>
              <a:t>t</a:t>
            </a:r>
            <a:r>
              <a:rPr sz="1666" spc="-38" dirty="0">
                <a:latin typeface="Trebuchet MS"/>
                <a:cs typeface="Trebuchet MS"/>
              </a:rPr>
              <a:t>s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141" dirty="0">
                <a:latin typeface="Trebuchet MS"/>
                <a:cs typeface="Trebuchet MS"/>
              </a:rPr>
              <a:t>&amp;</a:t>
            </a:r>
            <a:r>
              <a:rPr sz="1666" spc="-29" dirty="0">
                <a:latin typeface="Trebuchet MS"/>
                <a:cs typeface="Trebuchet MS"/>
              </a:rPr>
              <a:t> </a:t>
            </a:r>
            <a:r>
              <a:rPr sz="1666" spc="-38" dirty="0">
                <a:latin typeface="Trebuchet MS"/>
                <a:cs typeface="Trebuchet MS"/>
              </a:rPr>
              <a:t>p</a:t>
            </a:r>
            <a:r>
              <a:rPr sz="1666" spc="-45" dirty="0">
                <a:latin typeface="Trebuchet MS"/>
                <a:cs typeface="Trebuchet MS"/>
              </a:rPr>
              <a:t>o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99" dirty="0">
                <a:latin typeface="Trebuchet MS"/>
                <a:cs typeface="Trebuchet MS"/>
              </a:rPr>
              <a:t>t</a:t>
            </a:r>
            <a:r>
              <a:rPr sz="1666" spc="-83" dirty="0">
                <a:latin typeface="Trebuchet MS"/>
                <a:cs typeface="Trebuchet MS"/>
              </a:rPr>
              <a:t>-</a:t>
            </a:r>
            <a:r>
              <a:rPr sz="1666" spc="-54" dirty="0">
                <a:latin typeface="Trebuchet MS"/>
                <a:cs typeface="Trebuchet MS"/>
              </a:rPr>
              <a:t>p</a:t>
            </a:r>
            <a:r>
              <a:rPr sz="1666" spc="-32" dirty="0">
                <a:latin typeface="Trebuchet MS"/>
                <a:cs typeface="Trebuchet MS"/>
              </a:rPr>
              <a:t>r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83" dirty="0">
                <a:latin typeface="Trebuchet MS"/>
                <a:cs typeface="Trebuchet MS"/>
              </a:rPr>
              <a:t>d</a:t>
            </a:r>
            <a:r>
              <a:rPr sz="1666" spc="-96" dirty="0">
                <a:latin typeface="Trebuchet MS"/>
                <a:cs typeface="Trebuchet MS"/>
              </a:rPr>
              <a:t>u</a:t>
            </a:r>
            <a:r>
              <a:rPr sz="1666" spc="-83" dirty="0">
                <a:latin typeface="Trebuchet MS"/>
                <a:cs typeface="Trebuchet MS"/>
              </a:rPr>
              <a:t>c</a:t>
            </a:r>
            <a:r>
              <a:rPr sz="1666" spc="-115" dirty="0">
                <a:latin typeface="Trebuchet MS"/>
                <a:cs typeface="Trebuchet MS"/>
              </a:rPr>
              <a:t>t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80" dirty="0">
                <a:latin typeface="Trebuchet MS"/>
                <a:cs typeface="Trebuchet MS"/>
              </a:rPr>
              <a:t>n</a:t>
            </a:r>
            <a:endParaRPr sz="1666">
              <a:latin typeface="Trebuchet MS"/>
              <a:cs typeface="Trebuchet MS"/>
            </a:endParaRPr>
          </a:p>
          <a:p>
            <a:pPr marL="522551" marR="2991647" indent="-198602">
              <a:lnSpc>
                <a:spcPct val="99700"/>
              </a:lnSpc>
              <a:spcBef>
                <a:spcPts val="40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58" dirty="0">
                <a:latin typeface="Trebuchet MS"/>
                <a:cs typeface="Trebuchet MS"/>
              </a:rPr>
              <a:t>most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67" dirty="0">
                <a:latin typeface="Trebuchet MS"/>
                <a:cs typeface="Trebuchet MS"/>
              </a:rPr>
              <a:t>books,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128" dirty="0">
                <a:latin typeface="Trebuchet MS"/>
                <a:cs typeface="Trebuchet MS"/>
              </a:rPr>
              <a:t>magazines, </a:t>
            </a:r>
            <a:r>
              <a:rPr sz="1666" spc="-125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-115" dirty="0">
                <a:latin typeface="Trebuchet MS"/>
                <a:cs typeface="Trebuchet MS"/>
              </a:rPr>
              <a:t>t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-144" dirty="0">
                <a:latin typeface="Trebuchet MS"/>
                <a:cs typeface="Trebuchet MS"/>
              </a:rPr>
              <a:t>l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125" dirty="0">
                <a:latin typeface="Trebuchet MS"/>
                <a:cs typeface="Trebuchet MS"/>
              </a:rPr>
              <a:t>g</a:t>
            </a:r>
            <a:r>
              <a:rPr sz="1666" spc="-99" dirty="0">
                <a:latin typeface="Trebuchet MS"/>
                <a:cs typeface="Trebuchet MS"/>
              </a:rPr>
              <a:t>ue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250" dirty="0">
                <a:latin typeface="Trebuchet MS"/>
                <a:cs typeface="Trebuchet MS"/>
              </a:rPr>
              <a:t>,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54" dirty="0">
                <a:latin typeface="Trebuchet MS"/>
                <a:cs typeface="Trebuchet MS"/>
              </a:rPr>
              <a:t>b</a:t>
            </a:r>
            <a:r>
              <a:rPr sz="1666" spc="-32" dirty="0">
                <a:latin typeface="Trebuchet MS"/>
                <a:cs typeface="Trebuchet MS"/>
              </a:rPr>
              <a:t>r</a:t>
            </a:r>
            <a:r>
              <a:rPr sz="1666" spc="19" dirty="0">
                <a:latin typeface="Trebuchet MS"/>
                <a:cs typeface="Trebuchet MS"/>
              </a:rPr>
              <a:t>o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58" dirty="0">
                <a:latin typeface="Trebuchet MS"/>
                <a:cs typeface="Trebuchet MS"/>
              </a:rPr>
              <a:t>hu</a:t>
            </a:r>
            <a:r>
              <a:rPr sz="1666" spc="-35" dirty="0">
                <a:latin typeface="Trebuchet MS"/>
                <a:cs typeface="Trebuchet MS"/>
              </a:rPr>
              <a:t>r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-32" dirty="0">
                <a:latin typeface="Trebuchet MS"/>
                <a:cs typeface="Trebuchet MS"/>
              </a:rPr>
              <a:t>s</a:t>
            </a:r>
            <a:r>
              <a:rPr sz="1666" spc="-221" dirty="0">
                <a:latin typeface="Trebuchet MS"/>
                <a:cs typeface="Trebuchet MS"/>
              </a:rPr>
              <a:t>,  </a:t>
            </a:r>
            <a:r>
              <a:rPr sz="1666" spc="-250" dirty="0">
                <a:latin typeface="Trebuchet MS"/>
                <a:cs typeface="Trebuchet MS"/>
              </a:rPr>
              <a:t>j</a:t>
            </a:r>
            <a:r>
              <a:rPr sz="1666" spc="-70" dirty="0">
                <a:latin typeface="Trebuchet MS"/>
                <a:cs typeface="Trebuchet MS"/>
              </a:rPr>
              <a:t>unk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90" dirty="0">
                <a:latin typeface="Trebuchet MS"/>
                <a:cs typeface="Trebuchet MS"/>
              </a:rPr>
              <a:t>m</a:t>
            </a:r>
            <a:r>
              <a:rPr sz="1666" spc="-179" dirty="0">
                <a:latin typeface="Trebuchet MS"/>
                <a:cs typeface="Trebuchet MS"/>
              </a:rPr>
              <a:t>a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28" dirty="0">
                <a:latin typeface="Trebuchet MS"/>
                <a:cs typeface="Trebuchet MS"/>
              </a:rPr>
              <a:t>l</a:t>
            </a:r>
            <a:r>
              <a:rPr sz="1666" spc="-250" dirty="0">
                <a:latin typeface="Trebuchet MS"/>
                <a:cs typeface="Trebuchet MS"/>
              </a:rPr>
              <a:t>,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99" dirty="0">
                <a:latin typeface="Trebuchet MS"/>
                <a:cs typeface="Trebuchet MS"/>
              </a:rPr>
              <a:t>n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48" dirty="0">
                <a:latin typeface="Trebuchet MS"/>
                <a:cs typeface="Trebuchet MS"/>
              </a:rPr>
              <a:t>w</a:t>
            </a:r>
            <a:r>
              <a:rPr sz="1666" spc="-32" dirty="0">
                <a:latin typeface="Trebuchet MS"/>
                <a:cs typeface="Trebuchet MS"/>
              </a:rPr>
              <a:t>s</a:t>
            </a:r>
            <a:r>
              <a:rPr sz="1666" spc="-138" dirty="0">
                <a:latin typeface="Trebuchet MS"/>
                <a:cs typeface="Trebuchet MS"/>
              </a:rPr>
              <a:t>p</a:t>
            </a:r>
            <a:r>
              <a:rPr sz="1666" spc="-144" dirty="0">
                <a:latin typeface="Trebuchet MS"/>
                <a:cs typeface="Trebuchet MS"/>
              </a:rPr>
              <a:t>a</a:t>
            </a:r>
            <a:r>
              <a:rPr sz="1666" spc="-106" dirty="0">
                <a:latin typeface="Trebuchet MS"/>
                <a:cs typeface="Trebuchet MS"/>
              </a:rPr>
              <a:t>pe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221" dirty="0">
                <a:latin typeface="Trebuchet MS"/>
                <a:cs typeface="Trebuchet MS"/>
              </a:rPr>
              <a:t>,  </a:t>
            </a:r>
            <a:r>
              <a:rPr sz="1666" spc="-138" dirty="0">
                <a:latin typeface="Trebuchet MS"/>
                <a:cs typeface="Trebuchet MS"/>
              </a:rPr>
              <a:t>p</a:t>
            </a:r>
            <a:r>
              <a:rPr sz="1666" spc="-128" dirty="0">
                <a:latin typeface="Trebuchet MS"/>
                <a:cs typeface="Trebuchet MS"/>
              </a:rPr>
              <a:t>a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61" dirty="0">
                <a:latin typeface="Trebuchet MS"/>
                <a:cs typeface="Trebuchet MS"/>
              </a:rPr>
              <a:t>k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-141" dirty="0">
                <a:latin typeface="Trebuchet MS"/>
                <a:cs typeface="Trebuchet MS"/>
              </a:rPr>
              <a:t>g</a:t>
            </a:r>
            <a:r>
              <a:rPr sz="1666" spc="-112" dirty="0">
                <a:latin typeface="Trebuchet MS"/>
                <a:cs typeface="Trebuchet MS"/>
              </a:rPr>
              <a:t>i</a:t>
            </a:r>
            <a:r>
              <a:rPr sz="1666" spc="-109" dirty="0">
                <a:latin typeface="Trebuchet MS"/>
                <a:cs typeface="Trebuchet MS"/>
              </a:rPr>
              <a:t>n</a:t>
            </a:r>
            <a:r>
              <a:rPr sz="1666" spc="-96" dirty="0">
                <a:latin typeface="Trebuchet MS"/>
                <a:cs typeface="Trebuchet MS"/>
              </a:rPr>
              <a:t>g</a:t>
            </a:r>
            <a:r>
              <a:rPr sz="1666" spc="-250" dirty="0">
                <a:latin typeface="Trebuchet MS"/>
                <a:cs typeface="Trebuchet MS"/>
              </a:rPr>
              <a:t>,</a:t>
            </a:r>
            <a:r>
              <a:rPr sz="1666" spc="-38" dirty="0">
                <a:latin typeface="Trebuchet MS"/>
                <a:cs typeface="Trebuchet MS"/>
              </a:rPr>
              <a:t> p</a:t>
            </a:r>
            <a:r>
              <a:rPr sz="1666" spc="-45" dirty="0">
                <a:latin typeface="Trebuchet MS"/>
                <a:cs typeface="Trebuchet MS"/>
              </a:rPr>
              <a:t>o</a:t>
            </a:r>
            <a:r>
              <a:rPr sz="1666" spc="-48" dirty="0">
                <a:latin typeface="Trebuchet MS"/>
                <a:cs typeface="Trebuchet MS"/>
              </a:rPr>
              <a:t>s</a:t>
            </a:r>
            <a:r>
              <a:rPr sz="1666" spc="-99" dirty="0">
                <a:latin typeface="Trebuchet MS"/>
                <a:cs typeface="Trebuchet MS"/>
              </a:rPr>
              <a:t>t</a:t>
            </a:r>
            <a:r>
              <a:rPr sz="1666" spc="-131" dirty="0">
                <a:latin typeface="Trebuchet MS"/>
                <a:cs typeface="Trebuchet MS"/>
              </a:rPr>
              <a:t>e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32" dirty="0">
                <a:latin typeface="Trebuchet MS"/>
                <a:cs typeface="Trebuchet MS"/>
              </a:rPr>
              <a:t>s</a:t>
            </a:r>
            <a:r>
              <a:rPr sz="1666" spc="-250" dirty="0">
                <a:latin typeface="Trebuchet MS"/>
                <a:cs typeface="Trebuchet MS"/>
              </a:rPr>
              <a:t>,</a:t>
            </a:r>
            <a:r>
              <a:rPr sz="1666" spc="-38" dirty="0">
                <a:latin typeface="Trebuchet MS"/>
                <a:cs typeface="Trebuchet MS"/>
              </a:rPr>
              <a:t> </a:t>
            </a:r>
            <a:r>
              <a:rPr sz="1666" spc="-183" dirty="0">
                <a:latin typeface="Trebuchet MS"/>
                <a:cs typeface="Trebuchet MS"/>
              </a:rPr>
              <a:t>f</a:t>
            </a:r>
            <a:r>
              <a:rPr sz="1666" spc="-163" dirty="0">
                <a:latin typeface="Trebuchet MS"/>
                <a:cs typeface="Trebuchet MS"/>
              </a:rPr>
              <a:t>l</a:t>
            </a:r>
            <a:r>
              <a:rPr sz="1666" spc="-93" dirty="0">
                <a:latin typeface="Trebuchet MS"/>
                <a:cs typeface="Trebuchet MS"/>
              </a:rPr>
              <a:t>y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38" dirty="0">
                <a:latin typeface="Trebuchet MS"/>
                <a:cs typeface="Trebuchet MS"/>
              </a:rPr>
              <a:t>s</a:t>
            </a:r>
            <a:endParaRPr sz="1666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842" y="3120898"/>
            <a:ext cx="3349309" cy="1674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454" y="344399"/>
            <a:ext cx="3784314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186" dirty="0">
                <a:solidFill>
                  <a:srgbClr val="3F3FFF"/>
                </a:solidFill>
                <a:latin typeface="Trebuchet MS"/>
                <a:cs typeface="Trebuchet MS"/>
              </a:rPr>
              <a:t>What</a:t>
            </a:r>
            <a:r>
              <a:rPr sz="2467" b="1" spc="-45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32" dirty="0">
                <a:solidFill>
                  <a:srgbClr val="3F3FFF"/>
                </a:solidFill>
                <a:latin typeface="Trebuchet MS"/>
                <a:cs typeface="Trebuchet MS"/>
              </a:rPr>
              <a:t>is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6" dirty="0">
                <a:solidFill>
                  <a:srgbClr val="3F3FFF"/>
                </a:solidFill>
                <a:latin typeface="Trebuchet MS"/>
                <a:cs typeface="Trebuchet MS"/>
              </a:rPr>
              <a:t>a</a:t>
            </a:r>
            <a:r>
              <a:rPr sz="2467" b="1" spc="-54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10" dirty="0">
                <a:solidFill>
                  <a:srgbClr val="3F3FFF"/>
                </a:solidFill>
                <a:latin typeface="Trebuchet MS"/>
                <a:cs typeface="Trebuchet MS"/>
              </a:rPr>
              <a:t>(digital)</a:t>
            </a:r>
            <a:r>
              <a:rPr sz="2467" b="1" spc="-67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22" dirty="0">
                <a:solidFill>
                  <a:srgbClr val="3F3FFF"/>
                </a:solidFill>
                <a:latin typeface="Trebuchet MS"/>
                <a:cs typeface="Trebuchet MS"/>
              </a:rPr>
              <a:t>image?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580" y="851312"/>
            <a:ext cx="3597092" cy="727819"/>
          </a:xfrm>
          <a:prstGeom prst="rect">
            <a:avLst/>
          </a:prstGeom>
        </p:spPr>
        <p:txBody>
          <a:bodyPr vert="horz" wrap="square" lIns="0" tIns="54538" rIns="0" bIns="0" rtlCol="0">
            <a:spAutoFit/>
          </a:bodyPr>
          <a:lstStyle/>
          <a:p>
            <a:pPr marL="8139">
              <a:spcBef>
                <a:spcPts val="429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57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44" dirty="0">
                <a:latin typeface="Trebuchet MS"/>
                <a:cs typeface="Trebuchet MS"/>
              </a:rPr>
              <a:t>i</a:t>
            </a:r>
            <a:r>
              <a:rPr sz="1923" spc="-106" dirty="0">
                <a:latin typeface="Trebuchet MS"/>
                <a:cs typeface="Trebuchet MS"/>
              </a:rPr>
              <a:t>t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51" dirty="0">
                <a:latin typeface="Trebuchet MS"/>
                <a:cs typeface="Trebuchet MS"/>
              </a:rPr>
              <a:t>ph</a:t>
            </a:r>
            <a:r>
              <a:rPr sz="1923" spc="-54" dirty="0">
                <a:latin typeface="Trebuchet MS"/>
                <a:cs typeface="Trebuchet MS"/>
              </a:rPr>
              <a:t>o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83" dirty="0">
                <a:latin typeface="Trebuchet MS"/>
                <a:cs typeface="Trebuchet MS"/>
              </a:rPr>
              <a:t>ph?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67" dirty="0">
                <a:latin typeface="Trebuchet MS"/>
                <a:cs typeface="Trebuchet MS"/>
              </a:rPr>
              <a:t>(</a:t>
            </a:r>
            <a:r>
              <a:rPr sz="1923" spc="-199" dirty="0">
                <a:latin typeface="Trebuchet MS"/>
                <a:cs typeface="Trebuchet MS"/>
              </a:rPr>
              <a:t>“</a:t>
            </a:r>
            <a:r>
              <a:rPr sz="1923" spc="-260" dirty="0">
                <a:latin typeface="Trebuchet MS"/>
                <a:cs typeface="Trebuchet MS"/>
              </a:rPr>
              <a:t>JP</a:t>
            </a:r>
            <a:r>
              <a:rPr sz="1923" spc="-38" dirty="0">
                <a:latin typeface="Trebuchet MS"/>
                <a:cs typeface="Trebuchet MS"/>
              </a:rPr>
              <a:t>EG</a:t>
            </a:r>
            <a:r>
              <a:rPr sz="1923" spc="-32" dirty="0">
                <a:latin typeface="Trebuchet MS"/>
                <a:cs typeface="Trebuchet MS"/>
              </a:rPr>
              <a:t>”</a:t>
            </a:r>
            <a:r>
              <a:rPr sz="1923" spc="-80" dirty="0">
                <a:latin typeface="Trebuchet MS"/>
                <a:cs typeface="Trebuchet MS"/>
              </a:rPr>
              <a:t>)</a:t>
            </a:r>
            <a:endParaRPr sz="1923">
              <a:latin typeface="Trebuchet MS"/>
              <a:cs typeface="Trebuchet MS"/>
            </a:endParaRPr>
          </a:p>
          <a:p>
            <a:pPr marL="8139">
              <a:spcBef>
                <a:spcPts val="369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157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38" dirty="0">
                <a:latin typeface="Trebuchet MS"/>
                <a:cs typeface="Trebuchet MS"/>
              </a:rPr>
              <a:t>n</a:t>
            </a:r>
            <a:r>
              <a:rPr sz="1923" spc="-147" dirty="0">
                <a:latin typeface="Trebuchet MS"/>
                <a:cs typeface="Trebuchet MS"/>
              </a:rPr>
              <a:t>a</a:t>
            </a:r>
            <a:r>
              <a:rPr sz="1923" spc="-80" dirty="0">
                <a:latin typeface="Trebuchet MS"/>
                <a:cs typeface="Trebuchet MS"/>
              </a:rPr>
              <a:t>p</a:t>
            </a:r>
            <a:r>
              <a:rPr sz="1923" spc="-48" dirty="0">
                <a:latin typeface="Trebuchet MS"/>
                <a:cs typeface="Trebuchet MS"/>
              </a:rPr>
              <a:t>s</a:t>
            </a:r>
            <a:r>
              <a:rPr sz="1923" spc="-22" dirty="0">
                <a:latin typeface="Trebuchet MS"/>
                <a:cs typeface="Trebuchet MS"/>
              </a:rPr>
              <a:t>h</a:t>
            </a:r>
            <a:r>
              <a:rPr sz="1923" spc="-29" dirty="0">
                <a:latin typeface="Trebuchet MS"/>
                <a:cs typeface="Trebuchet MS"/>
              </a:rPr>
              <a:t>o</a:t>
            </a:r>
            <a:r>
              <a:rPr sz="1923" spc="-119" dirty="0">
                <a:latin typeface="Trebuchet MS"/>
                <a:cs typeface="Trebuchet MS"/>
              </a:rPr>
              <a:t>t</a:t>
            </a:r>
            <a:r>
              <a:rPr sz="1923" spc="-26" dirty="0">
                <a:latin typeface="Trebuchet MS"/>
                <a:cs typeface="Trebuchet MS"/>
              </a:rPr>
              <a:t> 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228" dirty="0">
                <a:latin typeface="Trebuchet MS"/>
                <a:cs typeface="Trebuchet MS"/>
              </a:rPr>
              <a:t>f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87" dirty="0">
                <a:latin typeface="Trebuchet MS"/>
                <a:cs typeface="Trebuchet MS"/>
              </a:rPr>
              <a:t>-</a:t>
            </a:r>
            <a:r>
              <a:rPr sz="1923" spc="-38" dirty="0">
                <a:latin typeface="Trebuchet MS"/>
                <a:cs typeface="Trebuchet MS"/>
              </a:rPr>
              <a:t>w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63" dirty="0">
                <a:latin typeface="Trebuchet MS"/>
                <a:cs typeface="Trebuchet MS"/>
              </a:rPr>
              <a:t>l</a:t>
            </a:r>
            <a:r>
              <a:rPr sz="1923" spc="-83" dirty="0">
                <a:latin typeface="Trebuchet MS"/>
                <a:cs typeface="Trebuchet MS"/>
              </a:rPr>
              <a:t>d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15" dirty="0">
                <a:latin typeface="Trebuchet MS"/>
                <a:cs typeface="Trebuchet MS"/>
              </a:rPr>
              <a:t>h</a:t>
            </a:r>
            <a:r>
              <a:rPr sz="1923" spc="-93" dirty="0">
                <a:latin typeface="Trebuchet MS"/>
                <a:cs typeface="Trebuchet MS"/>
              </a:rPr>
              <a:t>t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115" dirty="0">
                <a:latin typeface="Trebuchet MS"/>
                <a:cs typeface="Trebuchet MS"/>
              </a:rPr>
              <a:t>n</a:t>
            </a:r>
            <a:r>
              <a:rPr sz="1923" spc="-103" dirty="0">
                <a:latin typeface="Trebuchet MS"/>
                <a:cs typeface="Trebuchet MS"/>
              </a:rPr>
              <a:t>g</a:t>
            </a:r>
            <a:r>
              <a:rPr sz="1923" spc="-61" dirty="0">
                <a:latin typeface="Trebuchet MS"/>
                <a:cs typeface="Trebuchet MS"/>
              </a:rPr>
              <a:t>?</a:t>
            </a:r>
            <a:endParaRPr sz="1923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9175" y="1843235"/>
            <a:ext cx="1054138" cy="316648"/>
          </a:xfrm>
          <a:custGeom>
            <a:avLst/>
            <a:gdLst/>
            <a:ahLst/>
            <a:cxnLst/>
            <a:rect l="l" t="t" r="r" b="b"/>
            <a:pathLst>
              <a:path w="1644650" h="494029">
                <a:moveTo>
                  <a:pt x="0" y="82296"/>
                </a:moveTo>
                <a:lnTo>
                  <a:pt x="6429" y="50149"/>
                </a:lnTo>
                <a:lnTo>
                  <a:pt x="24003" y="24003"/>
                </a:lnTo>
                <a:lnTo>
                  <a:pt x="50149" y="6429"/>
                </a:lnTo>
                <a:lnTo>
                  <a:pt x="82296" y="0"/>
                </a:lnTo>
                <a:lnTo>
                  <a:pt x="1562100" y="0"/>
                </a:lnTo>
                <a:lnTo>
                  <a:pt x="1594246" y="6429"/>
                </a:lnTo>
                <a:lnTo>
                  <a:pt x="1620393" y="24003"/>
                </a:lnTo>
                <a:lnTo>
                  <a:pt x="1637966" y="50149"/>
                </a:lnTo>
                <a:lnTo>
                  <a:pt x="1644396" y="82296"/>
                </a:lnTo>
                <a:lnTo>
                  <a:pt x="1644396" y="411480"/>
                </a:lnTo>
                <a:lnTo>
                  <a:pt x="1637966" y="443626"/>
                </a:lnTo>
                <a:lnTo>
                  <a:pt x="1620393" y="469773"/>
                </a:lnTo>
                <a:lnTo>
                  <a:pt x="1594246" y="487346"/>
                </a:lnTo>
                <a:lnTo>
                  <a:pt x="1562100" y="493776"/>
                </a:lnTo>
                <a:lnTo>
                  <a:pt x="82296" y="493776"/>
                </a:lnTo>
                <a:lnTo>
                  <a:pt x="50149" y="487346"/>
                </a:lnTo>
                <a:lnTo>
                  <a:pt x="24003" y="469773"/>
                </a:lnTo>
                <a:lnTo>
                  <a:pt x="6429" y="443626"/>
                </a:lnTo>
                <a:lnTo>
                  <a:pt x="0" y="411480"/>
                </a:lnTo>
                <a:lnTo>
                  <a:pt x="0" y="82296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5900947" y="1892718"/>
            <a:ext cx="389909" cy="200169"/>
          </a:xfrm>
          <a:prstGeom prst="rect">
            <a:avLst/>
          </a:prstGeom>
        </p:spPr>
        <p:txBody>
          <a:bodyPr vert="horz" wrap="square" lIns="0" tIns="7733" rIns="0" bIns="0" rtlCol="0">
            <a:spAutoFit/>
          </a:bodyPr>
          <a:lstStyle/>
          <a:p>
            <a:pPr marL="8139">
              <a:spcBef>
                <a:spcPts val="61"/>
              </a:spcBef>
            </a:pPr>
            <a:r>
              <a:rPr sz="1250" spc="-29" dirty="0">
                <a:latin typeface="Trebuchet MS"/>
                <a:cs typeface="Trebuchet MS"/>
              </a:rPr>
              <a:t>I</a:t>
            </a:r>
            <a:r>
              <a:rPr sz="1250" spc="-90" dirty="0">
                <a:latin typeface="Trebuchet MS"/>
                <a:cs typeface="Trebuchet MS"/>
              </a:rPr>
              <a:t>m</a:t>
            </a:r>
            <a:r>
              <a:rPr sz="1250" spc="-122" dirty="0">
                <a:latin typeface="Trebuchet MS"/>
                <a:cs typeface="Trebuchet MS"/>
              </a:rPr>
              <a:t>a</a:t>
            </a:r>
            <a:r>
              <a:rPr sz="1250" spc="-93" dirty="0">
                <a:latin typeface="Trebuchet MS"/>
                <a:cs typeface="Trebuchet MS"/>
              </a:rPr>
              <a:t>g</a:t>
            </a:r>
            <a:r>
              <a:rPr sz="1250" spc="-87" dirty="0">
                <a:latin typeface="Trebuchet MS"/>
                <a:cs typeface="Trebuchet MS"/>
              </a:rPr>
              <a:t>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2230" y="2581701"/>
            <a:ext cx="1423289" cy="316648"/>
          </a:xfrm>
          <a:custGeom>
            <a:avLst/>
            <a:gdLst/>
            <a:ahLst/>
            <a:cxnLst/>
            <a:rect l="l" t="t" r="r" b="b"/>
            <a:pathLst>
              <a:path w="2220595" h="494029">
                <a:moveTo>
                  <a:pt x="0" y="82296"/>
                </a:moveTo>
                <a:lnTo>
                  <a:pt x="6429" y="50149"/>
                </a:lnTo>
                <a:lnTo>
                  <a:pt x="24003" y="24003"/>
                </a:lnTo>
                <a:lnTo>
                  <a:pt x="50149" y="6429"/>
                </a:lnTo>
                <a:lnTo>
                  <a:pt x="82296" y="0"/>
                </a:lnTo>
                <a:lnTo>
                  <a:pt x="2138172" y="0"/>
                </a:lnTo>
                <a:lnTo>
                  <a:pt x="2170318" y="6429"/>
                </a:lnTo>
                <a:lnTo>
                  <a:pt x="2196465" y="24003"/>
                </a:lnTo>
                <a:lnTo>
                  <a:pt x="2214038" y="50149"/>
                </a:lnTo>
                <a:lnTo>
                  <a:pt x="2220468" y="82296"/>
                </a:lnTo>
                <a:lnTo>
                  <a:pt x="2220468" y="411480"/>
                </a:lnTo>
                <a:lnTo>
                  <a:pt x="2214038" y="442983"/>
                </a:lnTo>
                <a:lnTo>
                  <a:pt x="2196465" y="469201"/>
                </a:lnTo>
                <a:lnTo>
                  <a:pt x="2170318" y="487132"/>
                </a:lnTo>
                <a:lnTo>
                  <a:pt x="2138172" y="493776"/>
                </a:lnTo>
                <a:lnTo>
                  <a:pt x="82296" y="493776"/>
                </a:lnTo>
                <a:lnTo>
                  <a:pt x="50149" y="487132"/>
                </a:lnTo>
                <a:lnTo>
                  <a:pt x="24003" y="469201"/>
                </a:lnTo>
                <a:lnTo>
                  <a:pt x="6429" y="442983"/>
                </a:lnTo>
                <a:lnTo>
                  <a:pt x="0" y="411480"/>
                </a:lnTo>
                <a:lnTo>
                  <a:pt x="0" y="82296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4016703" y="2630232"/>
            <a:ext cx="1153446" cy="200169"/>
          </a:xfrm>
          <a:prstGeom prst="rect">
            <a:avLst/>
          </a:prstGeom>
        </p:spPr>
        <p:txBody>
          <a:bodyPr vert="horz" wrap="square" lIns="0" tIns="7733" rIns="0" bIns="0" rtlCol="0">
            <a:spAutoFit/>
          </a:bodyPr>
          <a:lstStyle/>
          <a:p>
            <a:pPr marL="8139">
              <a:spcBef>
                <a:spcPts val="61"/>
              </a:spcBef>
            </a:pPr>
            <a:r>
              <a:rPr sz="1250" spc="67" dirty="0">
                <a:latin typeface="Trebuchet MS"/>
                <a:cs typeface="Trebuchet MS"/>
              </a:rPr>
              <a:t>2D</a:t>
            </a:r>
            <a:r>
              <a:rPr sz="1250" spc="-29" dirty="0">
                <a:latin typeface="Trebuchet MS"/>
                <a:cs typeface="Trebuchet MS"/>
              </a:rPr>
              <a:t> </a:t>
            </a:r>
            <a:r>
              <a:rPr sz="1250" spc="-122" dirty="0">
                <a:latin typeface="Trebuchet MS"/>
                <a:cs typeface="Trebuchet MS"/>
              </a:rPr>
              <a:t>a</a:t>
            </a:r>
            <a:r>
              <a:rPr sz="1250" spc="-16" dirty="0">
                <a:latin typeface="Trebuchet MS"/>
                <a:cs typeface="Trebuchet MS"/>
              </a:rPr>
              <a:t>r</a:t>
            </a:r>
            <a:r>
              <a:rPr sz="1250" spc="-3" dirty="0">
                <a:latin typeface="Trebuchet MS"/>
                <a:cs typeface="Trebuchet MS"/>
              </a:rPr>
              <a:t>r</a:t>
            </a:r>
            <a:r>
              <a:rPr sz="1250" spc="-173" dirty="0">
                <a:latin typeface="Trebuchet MS"/>
                <a:cs typeface="Trebuchet MS"/>
              </a:rPr>
              <a:t>a</a:t>
            </a:r>
            <a:r>
              <a:rPr sz="1250" spc="-73" dirty="0">
                <a:latin typeface="Trebuchet MS"/>
                <a:cs typeface="Trebuchet MS"/>
              </a:rPr>
              <a:t>y</a:t>
            </a:r>
            <a:r>
              <a:rPr sz="1250" spc="-38" dirty="0">
                <a:latin typeface="Trebuchet MS"/>
                <a:cs typeface="Trebuchet MS"/>
              </a:rPr>
              <a:t> </a:t>
            </a:r>
            <a:r>
              <a:rPr sz="1250" spc="13" dirty="0">
                <a:latin typeface="Trebuchet MS"/>
                <a:cs typeface="Trebuchet MS"/>
              </a:rPr>
              <a:t>o</a:t>
            </a:r>
            <a:r>
              <a:rPr sz="1250" spc="-151" dirty="0">
                <a:latin typeface="Trebuchet MS"/>
                <a:cs typeface="Trebuchet MS"/>
              </a:rPr>
              <a:t>f</a:t>
            </a:r>
            <a:r>
              <a:rPr sz="1250" spc="-29" dirty="0">
                <a:latin typeface="Trebuchet MS"/>
                <a:cs typeface="Trebuchet MS"/>
              </a:rPr>
              <a:t> </a:t>
            </a:r>
            <a:r>
              <a:rPr sz="1250" spc="-80" dirty="0">
                <a:latin typeface="Trebuchet MS"/>
                <a:cs typeface="Trebuchet MS"/>
              </a:rPr>
              <a:t>pi</a:t>
            </a:r>
            <a:r>
              <a:rPr sz="1250" spc="-42" dirty="0">
                <a:latin typeface="Trebuchet MS"/>
                <a:cs typeface="Trebuchet MS"/>
              </a:rPr>
              <a:t>x</a:t>
            </a:r>
            <a:r>
              <a:rPr sz="1250" spc="-87" dirty="0">
                <a:latin typeface="Trebuchet MS"/>
                <a:cs typeface="Trebuchet MS"/>
              </a:rPr>
              <a:t>e</a:t>
            </a:r>
            <a:r>
              <a:rPr sz="1250" spc="-96" dirty="0">
                <a:latin typeface="Trebuchet MS"/>
                <a:cs typeface="Trebuchet MS"/>
              </a:rPr>
              <a:t>l</a:t>
            </a:r>
            <a:r>
              <a:rPr sz="1250" spc="-29" dirty="0">
                <a:latin typeface="Trebuchet MS"/>
                <a:cs typeface="Trebuchet MS"/>
              </a:rPr>
              <a:t>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3374" y="2581701"/>
            <a:ext cx="1423289" cy="316648"/>
          </a:xfrm>
          <a:custGeom>
            <a:avLst/>
            <a:gdLst/>
            <a:ahLst/>
            <a:cxnLst/>
            <a:rect l="l" t="t" r="r" b="b"/>
            <a:pathLst>
              <a:path w="2220595" h="494029">
                <a:moveTo>
                  <a:pt x="0" y="82296"/>
                </a:moveTo>
                <a:lnTo>
                  <a:pt x="6429" y="50149"/>
                </a:lnTo>
                <a:lnTo>
                  <a:pt x="24003" y="24003"/>
                </a:lnTo>
                <a:lnTo>
                  <a:pt x="50149" y="6429"/>
                </a:lnTo>
                <a:lnTo>
                  <a:pt x="82296" y="0"/>
                </a:lnTo>
                <a:lnTo>
                  <a:pt x="2138172" y="0"/>
                </a:lnTo>
                <a:lnTo>
                  <a:pt x="2170318" y="6429"/>
                </a:lnTo>
                <a:lnTo>
                  <a:pt x="2196465" y="24003"/>
                </a:lnTo>
                <a:lnTo>
                  <a:pt x="2214038" y="50149"/>
                </a:lnTo>
                <a:lnTo>
                  <a:pt x="2220468" y="82296"/>
                </a:lnTo>
                <a:lnTo>
                  <a:pt x="2220468" y="411480"/>
                </a:lnTo>
                <a:lnTo>
                  <a:pt x="2214038" y="442983"/>
                </a:lnTo>
                <a:lnTo>
                  <a:pt x="2196465" y="469201"/>
                </a:lnTo>
                <a:lnTo>
                  <a:pt x="2170318" y="487132"/>
                </a:lnTo>
                <a:lnTo>
                  <a:pt x="2138172" y="493776"/>
                </a:lnTo>
                <a:lnTo>
                  <a:pt x="82296" y="493776"/>
                </a:lnTo>
                <a:lnTo>
                  <a:pt x="50149" y="487132"/>
                </a:lnTo>
                <a:lnTo>
                  <a:pt x="24003" y="469201"/>
                </a:lnTo>
                <a:lnTo>
                  <a:pt x="6429" y="442983"/>
                </a:lnTo>
                <a:lnTo>
                  <a:pt x="0" y="411480"/>
                </a:lnTo>
                <a:lnTo>
                  <a:pt x="0" y="82296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7524392" y="2630232"/>
            <a:ext cx="780632" cy="200169"/>
          </a:xfrm>
          <a:prstGeom prst="rect">
            <a:avLst/>
          </a:prstGeom>
        </p:spPr>
        <p:txBody>
          <a:bodyPr vert="horz" wrap="square" lIns="0" tIns="7733" rIns="0" bIns="0" rtlCol="0">
            <a:spAutoFit/>
          </a:bodyPr>
          <a:lstStyle/>
          <a:p>
            <a:pPr marL="8139">
              <a:spcBef>
                <a:spcPts val="61"/>
              </a:spcBef>
            </a:pPr>
            <a:r>
              <a:rPr sz="1250" spc="67" dirty="0">
                <a:latin typeface="Trebuchet MS"/>
                <a:cs typeface="Trebuchet MS"/>
              </a:rPr>
              <a:t>2D</a:t>
            </a:r>
            <a:r>
              <a:rPr sz="1250" spc="-67" dirty="0">
                <a:latin typeface="Trebuchet MS"/>
                <a:cs typeface="Trebuchet MS"/>
              </a:rPr>
              <a:t> </a:t>
            </a:r>
            <a:r>
              <a:rPr sz="1250" spc="-70" dirty="0">
                <a:latin typeface="Trebuchet MS"/>
                <a:cs typeface="Trebuchet MS"/>
              </a:rPr>
              <a:t>function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0968" y="1803852"/>
            <a:ext cx="1159958" cy="59187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 algn="ctr">
              <a:lnSpc>
                <a:spcPts val="1493"/>
              </a:lnSpc>
              <a:spcBef>
                <a:spcPts val="115"/>
              </a:spcBef>
            </a:pPr>
            <a:r>
              <a:rPr sz="1250" spc="-6" dirty="0">
                <a:latin typeface="Arial MT"/>
                <a:cs typeface="Arial MT"/>
              </a:rPr>
              <a:t>From</a:t>
            </a:r>
            <a:r>
              <a:rPr sz="1250" spc="-54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computing </a:t>
            </a:r>
            <a:r>
              <a:rPr sz="1250" spc="-336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perspective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(discrete)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634" y="1809725"/>
            <a:ext cx="1369972" cy="59187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 algn="ctr">
              <a:lnSpc>
                <a:spcPts val="1493"/>
              </a:lnSpc>
              <a:spcBef>
                <a:spcPts val="115"/>
              </a:spcBef>
            </a:pPr>
            <a:r>
              <a:rPr sz="1250" spc="-6" dirty="0">
                <a:latin typeface="Arial MT"/>
                <a:cs typeface="Arial MT"/>
              </a:rPr>
              <a:t>From mathematical </a:t>
            </a:r>
            <a:r>
              <a:rPr sz="1250" spc="-340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perspective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(continuous)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57939" y="2221259"/>
            <a:ext cx="652833" cy="420027"/>
            <a:chOff x="3883152" y="3465576"/>
            <a:chExt cx="1018540" cy="6553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152" y="3465576"/>
              <a:ext cx="1018029" cy="6553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30980" y="3483863"/>
              <a:ext cx="828040" cy="464820"/>
            </a:xfrm>
            <a:custGeom>
              <a:avLst/>
              <a:gdLst/>
              <a:ahLst/>
              <a:cxnLst/>
              <a:rect l="l" t="t" r="r" b="b"/>
              <a:pathLst>
                <a:path w="828039" h="464820">
                  <a:moveTo>
                    <a:pt x="67056" y="358140"/>
                  </a:moveTo>
                  <a:lnTo>
                    <a:pt x="60960" y="359664"/>
                  </a:lnTo>
                  <a:lnTo>
                    <a:pt x="57912" y="364236"/>
                  </a:lnTo>
                  <a:lnTo>
                    <a:pt x="0" y="461772"/>
                  </a:lnTo>
                  <a:lnTo>
                    <a:pt x="112776" y="464820"/>
                  </a:lnTo>
                  <a:lnTo>
                    <a:pt x="118872" y="464820"/>
                  </a:lnTo>
                  <a:lnTo>
                    <a:pt x="123444" y="460248"/>
                  </a:lnTo>
                  <a:lnTo>
                    <a:pt x="22860" y="460248"/>
                  </a:lnTo>
                  <a:lnTo>
                    <a:pt x="12192" y="443484"/>
                  </a:lnTo>
                  <a:lnTo>
                    <a:pt x="44630" y="425606"/>
                  </a:lnTo>
                  <a:lnTo>
                    <a:pt x="74676" y="374904"/>
                  </a:lnTo>
                  <a:lnTo>
                    <a:pt x="77724" y="370332"/>
                  </a:lnTo>
                  <a:lnTo>
                    <a:pt x="76200" y="364236"/>
                  </a:lnTo>
                  <a:lnTo>
                    <a:pt x="67056" y="358140"/>
                  </a:lnTo>
                  <a:close/>
                </a:path>
                <a:path w="828039" h="464820">
                  <a:moveTo>
                    <a:pt x="44630" y="425606"/>
                  </a:moveTo>
                  <a:lnTo>
                    <a:pt x="12192" y="443484"/>
                  </a:lnTo>
                  <a:lnTo>
                    <a:pt x="22860" y="460248"/>
                  </a:lnTo>
                  <a:lnTo>
                    <a:pt x="28409" y="457200"/>
                  </a:lnTo>
                  <a:lnTo>
                    <a:pt x="25908" y="457200"/>
                  </a:lnTo>
                  <a:lnTo>
                    <a:pt x="18288" y="441960"/>
                  </a:lnTo>
                  <a:lnTo>
                    <a:pt x="34939" y="441960"/>
                  </a:lnTo>
                  <a:lnTo>
                    <a:pt x="44630" y="425606"/>
                  </a:lnTo>
                  <a:close/>
                </a:path>
                <a:path w="828039" h="464820">
                  <a:moveTo>
                    <a:pt x="55076" y="442553"/>
                  </a:moveTo>
                  <a:lnTo>
                    <a:pt x="22860" y="460248"/>
                  </a:lnTo>
                  <a:lnTo>
                    <a:pt x="123444" y="460248"/>
                  </a:lnTo>
                  <a:lnTo>
                    <a:pt x="123444" y="448056"/>
                  </a:lnTo>
                  <a:lnTo>
                    <a:pt x="118872" y="443484"/>
                  </a:lnTo>
                  <a:lnTo>
                    <a:pt x="112776" y="443484"/>
                  </a:lnTo>
                  <a:lnTo>
                    <a:pt x="55076" y="442553"/>
                  </a:lnTo>
                  <a:close/>
                </a:path>
                <a:path w="828039" h="464820">
                  <a:moveTo>
                    <a:pt x="18288" y="441960"/>
                  </a:moveTo>
                  <a:lnTo>
                    <a:pt x="25908" y="457200"/>
                  </a:lnTo>
                  <a:lnTo>
                    <a:pt x="34781" y="442226"/>
                  </a:lnTo>
                  <a:lnTo>
                    <a:pt x="18288" y="441960"/>
                  </a:lnTo>
                  <a:close/>
                </a:path>
                <a:path w="828039" h="464820">
                  <a:moveTo>
                    <a:pt x="34781" y="442226"/>
                  </a:moveTo>
                  <a:lnTo>
                    <a:pt x="25908" y="457200"/>
                  </a:lnTo>
                  <a:lnTo>
                    <a:pt x="28409" y="457200"/>
                  </a:lnTo>
                  <a:lnTo>
                    <a:pt x="55076" y="442553"/>
                  </a:lnTo>
                  <a:lnTo>
                    <a:pt x="34781" y="442226"/>
                  </a:lnTo>
                  <a:close/>
                </a:path>
                <a:path w="828039" h="464820">
                  <a:moveTo>
                    <a:pt x="816864" y="0"/>
                  </a:moveTo>
                  <a:lnTo>
                    <a:pt x="44630" y="425606"/>
                  </a:lnTo>
                  <a:lnTo>
                    <a:pt x="34781" y="442226"/>
                  </a:lnTo>
                  <a:lnTo>
                    <a:pt x="55076" y="442553"/>
                  </a:lnTo>
                  <a:lnTo>
                    <a:pt x="827532" y="18288"/>
                  </a:lnTo>
                  <a:lnTo>
                    <a:pt x="816864" y="0"/>
                  </a:lnTo>
                  <a:close/>
                </a:path>
                <a:path w="828039" h="464820">
                  <a:moveTo>
                    <a:pt x="34939" y="441960"/>
                  </a:moveTo>
                  <a:lnTo>
                    <a:pt x="18288" y="441960"/>
                  </a:lnTo>
                  <a:lnTo>
                    <a:pt x="34781" y="442226"/>
                  </a:lnTo>
                  <a:lnTo>
                    <a:pt x="34939" y="441960"/>
                  </a:lnTo>
                  <a:close/>
                </a:path>
              </a:pathLst>
            </a:custGeom>
            <a:solidFill>
              <a:srgbClr val="FFFF7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33650" y="2195863"/>
            <a:ext cx="863660" cy="445668"/>
            <a:chOff x="5873496" y="3425952"/>
            <a:chExt cx="1347470" cy="6953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3496" y="3425952"/>
              <a:ext cx="1347215" cy="6949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917692" y="3442716"/>
              <a:ext cx="1156970" cy="516890"/>
            </a:xfrm>
            <a:custGeom>
              <a:avLst/>
              <a:gdLst/>
              <a:ahLst/>
              <a:cxnLst/>
              <a:rect l="l" t="t" r="r" b="b"/>
              <a:pathLst>
                <a:path w="1156970" h="516889">
                  <a:moveTo>
                    <a:pt x="1098690" y="489366"/>
                  </a:moveTo>
                  <a:lnTo>
                    <a:pt x="1040892" y="496824"/>
                  </a:lnTo>
                  <a:lnTo>
                    <a:pt x="1036320" y="496824"/>
                  </a:lnTo>
                  <a:lnTo>
                    <a:pt x="1031748" y="501396"/>
                  </a:lnTo>
                  <a:lnTo>
                    <a:pt x="1033272" y="507492"/>
                  </a:lnTo>
                  <a:lnTo>
                    <a:pt x="1033272" y="513588"/>
                  </a:lnTo>
                  <a:lnTo>
                    <a:pt x="1037844" y="516636"/>
                  </a:lnTo>
                  <a:lnTo>
                    <a:pt x="1043940" y="516636"/>
                  </a:lnTo>
                  <a:lnTo>
                    <a:pt x="1144185" y="504444"/>
                  </a:lnTo>
                  <a:lnTo>
                    <a:pt x="1133856" y="504444"/>
                  </a:lnTo>
                  <a:lnTo>
                    <a:pt x="1098690" y="489366"/>
                  </a:lnTo>
                  <a:close/>
                </a:path>
                <a:path w="1156970" h="516889">
                  <a:moveTo>
                    <a:pt x="1118684" y="486786"/>
                  </a:moveTo>
                  <a:lnTo>
                    <a:pt x="1098690" y="489366"/>
                  </a:lnTo>
                  <a:lnTo>
                    <a:pt x="1133856" y="504444"/>
                  </a:lnTo>
                  <a:lnTo>
                    <a:pt x="1135028" y="501396"/>
                  </a:lnTo>
                  <a:lnTo>
                    <a:pt x="1129284" y="501396"/>
                  </a:lnTo>
                  <a:lnTo>
                    <a:pt x="1118684" y="486786"/>
                  </a:lnTo>
                  <a:close/>
                </a:path>
                <a:path w="1156970" h="516889">
                  <a:moveTo>
                    <a:pt x="1085088" y="406908"/>
                  </a:moveTo>
                  <a:lnTo>
                    <a:pt x="1078992" y="406908"/>
                  </a:lnTo>
                  <a:lnTo>
                    <a:pt x="1069848" y="413004"/>
                  </a:lnTo>
                  <a:lnTo>
                    <a:pt x="1068324" y="419100"/>
                  </a:lnTo>
                  <a:lnTo>
                    <a:pt x="1072896" y="423672"/>
                  </a:lnTo>
                  <a:lnTo>
                    <a:pt x="1106154" y="469514"/>
                  </a:lnTo>
                  <a:lnTo>
                    <a:pt x="1141476" y="484632"/>
                  </a:lnTo>
                  <a:lnTo>
                    <a:pt x="1133856" y="504444"/>
                  </a:lnTo>
                  <a:lnTo>
                    <a:pt x="1144185" y="504444"/>
                  </a:lnTo>
                  <a:lnTo>
                    <a:pt x="1156716" y="502920"/>
                  </a:lnTo>
                  <a:lnTo>
                    <a:pt x="1089660" y="411480"/>
                  </a:lnTo>
                  <a:lnTo>
                    <a:pt x="1085088" y="406908"/>
                  </a:lnTo>
                  <a:close/>
                </a:path>
                <a:path w="1156970" h="516889">
                  <a:moveTo>
                    <a:pt x="1135380" y="484632"/>
                  </a:moveTo>
                  <a:lnTo>
                    <a:pt x="1118684" y="486786"/>
                  </a:lnTo>
                  <a:lnTo>
                    <a:pt x="1129284" y="501396"/>
                  </a:lnTo>
                  <a:lnTo>
                    <a:pt x="1135380" y="484632"/>
                  </a:lnTo>
                  <a:close/>
                </a:path>
                <a:path w="1156970" h="516889">
                  <a:moveTo>
                    <a:pt x="1141476" y="484632"/>
                  </a:moveTo>
                  <a:lnTo>
                    <a:pt x="1135380" y="484632"/>
                  </a:lnTo>
                  <a:lnTo>
                    <a:pt x="1129284" y="501396"/>
                  </a:lnTo>
                  <a:lnTo>
                    <a:pt x="1135028" y="501396"/>
                  </a:lnTo>
                  <a:lnTo>
                    <a:pt x="1141476" y="484632"/>
                  </a:lnTo>
                  <a:close/>
                </a:path>
                <a:path w="1156970" h="516889">
                  <a:moveTo>
                    <a:pt x="9144" y="0"/>
                  </a:moveTo>
                  <a:lnTo>
                    <a:pt x="0" y="18288"/>
                  </a:lnTo>
                  <a:lnTo>
                    <a:pt x="1098690" y="489366"/>
                  </a:lnTo>
                  <a:lnTo>
                    <a:pt x="1118684" y="486786"/>
                  </a:lnTo>
                  <a:lnTo>
                    <a:pt x="1106154" y="469514"/>
                  </a:lnTo>
                  <a:lnTo>
                    <a:pt x="9144" y="0"/>
                  </a:lnTo>
                  <a:close/>
                </a:path>
                <a:path w="1156970" h="516889">
                  <a:moveTo>
                    <a:pt x="1106154" y="469514"/>
                  </a:moveTo>
                  <a:lnTo>
                    <a:pt x="1118684" y="486786"/>
                  </a:lnTo>
                  <a:lnTo>
                    <a:pt x="1135380" y="484632"/>
                  </a:lnTo>
                  <a:lnTo>
                    <a:pt x="1141476" y="484632"/>
                  </a:lnTo>
                  <a:lnTo>
                    <a:pt x="1106154" y="469514"/>
                  </a:lnTo>
                  <a:close/>
                </a:path>
              </a:pathLst>
            </a:custGeom>
            <a:solidFill>
              <a:srgbClr val="FFFF7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61848" y="3127450"/>
            <a:ext cx="1671154" cy="39951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>
              <a:lnSpc>
                <a:spcPts val="1493"/>
              </a:lnSpc>
              <a:spcBef>
                <a:spcPts val="115"/>
              </a:spcBef>
            </a:pPr>
            <a:r>
              <a:rPr sz="1250" spc="-51" dirty="0">
                <a:latin typeface="Arial MT"/>
                <a:cs typeface="Arial MT"/>
              </a:rPr>
              <a:t>•To</a:t>
            </a:r>
            <a:r>
              <a:rPr sz="1250" spc="-16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represent images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in </a:t>
            </a:r>
            <a:r>
              <a:rPr sz="1250" spc="-336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memory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0660" y="4453816"/>
            <a:ext cx="172162" cy="148272"/>
          </a:xfrm>
          <a:prstGeom prst="rect">
            <a:avLst/>
          </a:prstGeom>
        </p:spPr>
        <p:txBody>
          <a:bodyPr vert="horz" wrap="square" lIns="0" tIns="407" rIns="0" bIns="0" rtlCol="0">
            <a:spAutoFit/>
          </a:bodyPr>
          <a:lstStyle/>
          <a:p>
            <a:pPr marL="24418">
              <a:spcBef>
                <a:spcPts val="3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7</a:t>
            </a:r>
            <a:endParaRPr sz="961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1848" y="3696911"/>
            <a:ext cx="2004897" cy="39951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>
              <a:lnSpc>
                <a:spcPts val="1493"/>
              </a:lnSpc>
              <a:spcBef>
                <a:spcPts val="115"/>
              </a:spcBef>
            </a:pPr>
            <a:r>
              <a:rPr sz="1250" spc="-51" dirty="0">
                <a:latin typeface="Arial MT"/>
                <a:cs typeface="Arial MT"/>
              </a:rPr>
              <a:t>•To</a:t>
            </a:r>
            <a:r>
              <a:rPr sz="1250" spc="-19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create</a:t>
            </a:r>
            <a:r>
              <a:rPr sz="1250" spc="-19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image</a:t>
            </a:r>
            <a:r>
              <a:rPr sz="1250" spc="-19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processing </a:t>
            </a:r>
            <a:r>
              <a:rPr sz="1250" spc="-340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software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7563" y="3180147"/>
            <a:ext cx="2118857" cy="39951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>
              <a:lnSpc>
                <a:spcPts val="1493"/>
              </a:lnSpc>
              <a:spcBef>
                <a:spcPts val="115"/>
              </a:spcBef>
            </a:pPr>
            <a:r>
              <a:rPr sz="1250" spc="-51" dirty="0">
                <a:latin typeface="Arial MT"/>
                <a:cs typeface="Arial MT"/>
              </a:rPr>
              <a:t>•To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express</a:t>
            </a:r>
            <a:r>
              <a:rPr sz="1250" spc="-3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image</a:t>
            </a:r>
            <a:r>
              <a:rPr sz="1250" spc="3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processing </a:t>
            </a:r>
            <a:r>
              <a:rPr sz="1250" spc="-340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as</a:t>
            </a:r>
            <a:r>
              <a:rPr sz="1250" spc="-16" dirty="0">
                <a:latin typeface="Arial MT"/>
                <a:cs typeface="Arial MT"/>
              </a:rPr>
              <a:t> </a:t>
            </a:r>
            <a:r>
              <a:rPr sz="1250" spc="-3" dirty="0">
                <a:latin typeface="Arial MT"/>
                <a:cs typeface="Arial MT"/>
              </a:rPr>
              <a:t>a</a:t>
            </a:r>
            <a:r>
              <a:rPr sz="1250" spc="6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mathematical</a:t>
            </a:r>
            <a:r>
              <a:rPr sz="1250" spc="-3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problem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7563" y="3749684"/>
            <a:ext cx="2083448" cy="399516"/>
          </a:xfrm>
          <a:prstGeom prst="rect">
            <a:avLst/>
          </a:prstGeom>
        </p:spPr>
        <p:txBody>
          <a:bodyPr vert="horz" wrap="square" lIns="0" tIns="14652" rIns="0" bIns="0" rtlCol="0">
            <a:spAutoFit/>
          </a:bodyPr>
          <a:lstStyle/>
          <a:p>
            <a:pPr marL="8139" marR="3256">
              <a:lnSpc>
                <a:spcPts val="1493"/>
              </a:lnSpc>
              <a:spcBef>
                <a:spcPts val="115"/>
              </a:spcBef>
            </a:pPr>
            <a:r>
              <a:rPr sz="1250" spc="-51" dirty="0">
                <a:latin typeface="Arial MT"/>
                <a:cs typeface="Arial MT"/>
              </a:rPr>
              <a:t>•To</a:t>
            </a:r>
            <a:r>
              <a:rPr sz="1250" spc="-13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develop</a:t>
            </a:r>
            <a:r>
              <a:rPr sz="1250" spc="3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(and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understand) </a:t>
            </a:r>
            <a:r>
              <a:rPr sz="1250" spc="-336" dirty="0">
                <a:latin typeface="Arial MT"/>
                <a:cs typeface="Arial MT"/>
              </a:rPr>
              <a:t> </a:t>
            </a:r>
            <a:r>
              <a:rPr sz="1250" spc="-6" dirty="0">
                <a:latin typeface="Arial MT"/>
                <a:cs typeface="Arial MT"/>
              </a:rPr>
              <a:t>algorithms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4784" y="344399"/>
            <a:ext cx="938142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131" dirty="0">
                <a:solidFill>
                  <a:srgbClr val="3F3FFF"/>
                </a:solidFill>
                <a:latin typeface="Trebuchet MS"/>
                <a:cs typeface="Trebuchet MS"/>
              </a:rPr>
              <a:t>I</a:t>
            </a:r>
            <a:r>
              <a:rPr sz="2467" b="1" spc="269" dirty="0">
                <a:solidFill>
                  <a:srgbClr val="3F3FFF"/>
                </a:solidFill>
                <a:latin typeface="Trebuchet MS"/>
                <a:cs typeface="Trebuchet MS"/>
              </a:rPr>
              <a:t>m</a:t>
            </a:r>
            <a:r>
              <a:rPr sz="2467" b="1" spc="3" dirty="0">
                <a:solidFill>
                  <a:srgbClr val="3F3FFF"/>
                </a:solidFill>
                <a:latin typeface="Trebuchet MS"/>
                <a:cs typeface="Trebuchet MS"/>
              </a:rPr>
              <a:t>a</a:t>
            </a:r>
            <a:r>
              <a:rPr sz="2467" b="1" spc="103" dirty="0">
                <a:solidFill>
                  <a:srgbClr val="3F3FFF"/>
                </a:solidFill>
                <a:latin typeface="Trebuchet MS"/>
                <a:cs typeface="Trebuchet MS"/>
              </a:rPr>
              <a:t>g</a:t>
            </a:r>
            <a:r>
              <a:rPr sz="2467" b="1" spc="-45" dirty="0">
                <a:solidFill>
                  <a:srgbClr val="3F3FFF"/>
                </a:solidFill>
                <a:latin typeface="Trebuchet MS"/>
                <a:cs typeface="Trebuchet MS"/>
              </a:rPr>
              <a:t>e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618" y="881463"/>
            <a:ext cx="5403778" cy="784212"/>
          </a:xfrm>
          <a:prstGeom prst="rect">
            <a:avLst/>
          </a:prstGeom>
        </p:spPr>
        <p:txBody>
          <a:bodyPr vert="horz" wrap="square" lIns="0" tIns="41107" rIns="0" bIns="0" rtlCol="0">
            <a:spAutoFit/>
          </a:bodyPr>
          <a:lstStyle/>
          <a:p>
            <a:pPr marL="8139">
              <a:spcBef>
                <a:spcPts val="324"/>
              </a:spcBef>
            </a:pPr>
            <a:r>
              <a:rPr sz="1442" spc="-147" dirty="0">
                <a:solidFill>
                  <a:srgbClr val="FF3F3F"/>
                </a:solidFill>
                <a:latin typeface="SimSun"/>
                <a:cs typeface="SimSun"/>
              </a:rPr>
              <a:t> </a:t>
            </a:r>
            <a:r>
              <a:rPr sz="1378" spc="80" dirty="0">
                <a:latin typeface="Trebuchet MS"/>
                <a:cs typeface="Trebuchet MS"/>
              </a:rPr>
              <a:t>2D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131" dirty="0">
                <a:latin typeface="Trebuchet MS"/>
                <a:cs typeface="Trebuchet MS"/>
              </a:rPr>
              <a:t>a</a:t>
            </a:r>
            <a:r>
              <a:rPr sz="1378" dirty="0">
                <a:latin typeface="Trebuchet MS"/>
                <a:cs typeface="Trebuchet MS"/>
              </a:rPr>
              <a:t>rr</a:t>
            </a:r>
            <a:r>
              <a:rPr sz="1378" spc="-131" dirty="0">
                <a:latin typeface="Trebuchet MS"/>
                <a:cs typeface="Trebuchet MS"/>
              </a:rPr>
              <a:t>a</a:t>
            </a:r>
            <a:r>
              <a:rPr sz="1378" spc="-73" dirty="0">
                <a:latin typeface="Trebuchet MS"/>
                <a:cs typeface="Trebuchet MS"/>
              </a:rPr>
              <a:t>y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19" dirty="0">
                <a:latin typeface="Trebuchet MS"/>
                <a:cs typeface="Trebuchet MS"/>
              </a:rPr>
              <a:t>o</a:t>
            </a:r>
            <a:r>
              <a:rPr sz="1378" spc="-163" dirty="0">
                <a:latin typeface="Trebuchet MS"/>
                <a:cs typeface="Trebuchet MS"/>
              </a:rPr>
              <a:t>f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-83" dirty="0">
                <a:latin typeface="Trebuchet MS"/>
                <a:cs typeface="Trebuchet MS"/>
              </a:rPr>
              <a:t>pi</a:t>
            </a:r>
            <a:r>
              <a:rPr sz="1378" spc="-42" dirty="0">
                <a:latin typeface="Trebuchet MS"/>
                <a:cs typeface="Trebuchet MS"/>
              </a:rPr>
              <a:t>x</a:t>
            </a:r>
            <a:r>
              <a:rPr sz="1378" spc="-61" dirty="0">
                <a:latin typeface="Trebuchet MS"/>
                <a:cs typeface="Trebuchet MS"/>
              </a:rPr>
              <a:t>e</a:t>
            </a:r>
            <a:r>
              <a:rPr sz="1378" spc="-106" dirty="0">
                <a:latin typeface="Trebuchet MS"/>
                <a:cs typeface="Trebuchet MS"/>
              </a:rPr>
              <a:t>l</a:t>
            </a:r>
            <a:r>
              <a:rPr sz="1378" spc="-26" dirty="0">
                <a:latin typeface="Trebuchet MS"/>
                <a:cs typeface="Trebuchet MS"/>
              </a:rPr>
              <a:t>s</a:t>
            </a:r>
            <a:endParaRPr sz="1378">
              <a:latin typeface="Trebuchet MS"/>
              <a:cs typeface="Trebuchet MS"/>
            </a:endParaRPr>
          </a:p>
          <a:p>
            <a:pPr marL="8139">
              <a:spcBef>
                <a:spcPts val="260"/>
              </a:spcBef>
            </a:pPr>
            <a:r>
              <a:rPr sz="1442" spc="-147" dirty="0">
                <a:solidFill>
                  <a:srgbClr val="FF3F3F"/>
                </a:solidFill>
                <a:latin typeface="SimSun"/>
                <a:cs typeface="SimSun"/>
              </a:rPr>
              <a:t> </a:t>
            </a:r>
            <a:r>
              <a:rPr sz="1378" spc="-51" dirty="0">
                <a:latin typeface="Trebuchet MS"/>
                <a:cs typeface="Trebuchet MS"/>
              </a:rPr>
              <a:t>In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45" dirty="0">
                <a:latin typeface="Trebuchet MS"/>
                <a:cs typeface="Trebuchet MS"/>
              </a:rPr>
              <a:t>most</a:t>
            </a:r>
            <a:r>
              <a:rPr sz="1378" spc="-32" dirty="0">
                <a:latin typeface="Trebuchet MS"/>
                <a:cs typeface="Trebuchet MS"/>
              </a:rPr>
              <a:t> </a:t>
            </a:r>
            <a:r>
              <a:rPr sz="1378" spc="-96" dirty="0">
                <a:latin typeface="Trebuchet MS"/>
                <a:cs typeface="Trebuchet MS"/>
              </a:rPr>
              <a:t>cases,</a:t>
            </a:r>
            <a:r>
              <a:rPr sz="1378" spc="-26" dirty="0">
                <a:latin typeface="Trebuchet MS"/>
                <a:cs typeface="Trebuchet MS"/>
              </a:rPr>
              <a:t> </a:t>
            </a:r>
            <a:r>
              <a:rPr sz="1378" spc="-93" dirty="0">
                <a:latin typeface="Trebuchet MS"/>
                <a:cs typeface="Trebuchet MS"/>
              </a:rPr>
              <a:t>each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73" dirty="0">
                <a:latin typeface="Trebuchet MS"/>
                <a:cs typeface="Trebuchet MS"/>
              </a:rPr>
              <a:t>pixel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73" dirty="0">
                <a:latin typeface="Trebuchet MS"/>
                <a:cs typeface="Trebuchet MS"/>
              </a:rPr>
              <a:t>takes</a:t>
            </a:r>
            <a:r>
              <a:rPr sz="1378" spc="-35" dirty="0">
                <a:latin typeface="Trebuchet MS"/>
                <a:cs typeface="Trebuchet MS"/>
              </a:rPr>
              <a:t> </a:t>
            </a:r>
            <a:r>
              <a:rPr sz="1378" spc="-32" dirty="0">
                <a:latin typeface="Trebuchet MS"/>
                <a:cs typeface="Trebuchet MS"/>
              </a:rPr>
              <a:t>3</a:t>
            </a:r>
            <a:r>
              <a:rPr sz="1378" spc="-26" dirty="0">
                <a:latin typeface="Trebuchet MS"/>
                <a:cs typeface="Trebuchet MS"/>
              </a:rPr>
              <a:t> </a:t>
            </a:r>
            <a:r>
              <a:rPr sz="1378" spc="-96" dirty="0">
                <a:latin typeface="Trebuchet MS"/>
                <a:cs typeface="Trebuchet MS"/>
              </a:rPr>
              <a:t>bytes: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45" dirty="0">
                <a:latin typeface="Trebuchet MS"/>
                <a:cs typeface="Trebuchet MS"/>
              </a:rPr>
              <a:t>one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45" dirty="0">
                <a:latin typeface="Trebuchet MS"/>
                <a:cs typeface="Trebuchet MS"/>
              </a:rPr>
              <a:t>for</a:t>
            </a:r>
            <a:r>
              <a:rPr sz="1378" spc="-38" dirty="0">
                <a:latin typeface="Trebuchet MS"/>
                <a:cs typeface="Trebuchet MS"/>
              </a:rPr>
              <a:t> </a:t>
            </a:r>
            <a:r>
              <a:rPr sz="1378" spc="-93" dirty="0">
                <a:latin typeface="Trebuchet MS"/>
                <a:cs typeface="Trebuchet MS"/>
              </a:rPr>
              <a:t>each</a:t>
            </a:r>
            <a:r>
              <a:rPr sz="1378" spc="-38" dirty="0">
                <a:latin typeface="Trebuchet MS"/>
                <a:cs typeface="Trebuchet MS"/>
              </a:rPr>
              <a:t> </a:t>
            </a:r>
            <a:r>
              <a:rPr sz="1378" spc="-87" dirty="0">
                <a:latin typeface="Trebuchet MS"/>
                <a:cs typeface="Trebuchet MS"/>
              </a:rPr>
              <a:t>red,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67" dirty="0">
                <a:latin typeface="Trebuchet MS"/>
                <a:cs typeface="Trebuchet MS"/>
              </a:rPr>
              <a:t>green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-87" dirty="0">
                <a:latin typeface="Trebuchet MS"/>
                <a:cs typeface="Trebuchet MS"/>
              </a:rPr>
              <a:t>and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-83" dirty="0">
                <a:latin typeface="Trebuchet MS"/>
                <a:cs typeface="Trebuchet MS"/>
              </a:rPr>
              <a:t>blue</a:t>
            </a:r>
            <a:endParaRPr sz="1378">
              <a:latin typeface="Trebuchet MS"/>
              <a:cs typeface="Trebuchet MS"/>
            </a:endParaRPr>
          </a:p>
          <a:p>
            <a:pPr marL="8139">
              <a:spcBef>
                <a:spcPts val="262"/>
              </a:spcBef>
            </a:pPr>
            <a:r>
              <a:rPr sz="1442" spc="-147" dirty="0">
                <a:solidFill>
                  <a:srgbClr val="FF3F3F"/>
                </a:solidFill>
                <a:latin typeface="SimSun"/>
                <a:cs typeface="SimSun"/>
              </a:rPr>
              <a:t> </a:t>
            </a:r>
            <a:r>
              <a:rPr sz="1378" spc="-10" dirty="0">
                <a:latin typeface="Trebuchet MS"/>
                <a:cs typeface="Trebuchet MS"/>
              </a:rPr>
              <a:t>B</a:t>
            </a:r>
            <a:r>
              <a:rPr sz="1378" spc="-73" dirty="0">
                <a:latin typeface="Trebuchet MS"/>
                <a:cs typeface="Trebuchet MS"/>
              </a:rPr>
              <a:t>ut</a:t>
            </a:r>
            <a:r>
              <a:rPr sz="1378" spc="-32" dirty="0">
                <a:latin typeface="Trebuchet MS"/>
                <a:cs typeface="Trebuchet MS"/>
              </a:rPr>
              <a:t> </a:t>
            </a:r>
            <a:r>
              <a:rPr sz="1378" spc="-19" dirty="0">
                <a:latin typeface="Trebuchet MS"/>
                <a:cs typeface="Trebuchet MS"/>
              </a:rPr>
              <a:t>h</a:t>
            </a:r>
            <a:r>
              <a:rPr sz="1378" spc="-22" dirty="0">
                <a:latin typeface="Trebuchet MS"/>
                <a:cs typeface="Trebuchet MS"/>
              </a:rPr>
              <a:t>o</a:t>
            </a:r>
            <a:r>
              <a:rPr sz="1378" spc="-32" dirty="0">
                <a:latin typeface="Trebuchet MS"/>
                <a:cs typeface="Trebuchet MS"/>
              </a:rPr>
              <a:t>w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-93" dirty="0">
                <a:latin typeface="Trebuchet MS"/>
                <a:cs typeface="Trebuchet MS"/>
              </a:rPr>
              <a:t>t</a:t>
            </a:r>
            <a:r>
              <a:rPr sz="1378" spc="22" dirty="0">
                <a:latin typeface="Trebuchet MS"/>
                <a:cs typeface="Trebuchet MS"/>
              </a:rPr>
              <a:t>o</a:t>
            </a:r>
            <a:r>
              <a:rPr sz="1378" spc="-32" dirty="0">
                <a:latin typeface="Trebuchet MS"/>
                <a:cs typeface="Trebuchet MS"/>
              </a:rPr>
              <a:t> </a:t>
            </a:r>
            <a:r>
              <a:rPr sz="1378" spc="-35" dirty="0">
                <a:latin typeface="Trebuchet MS"/>
                <a:cs typeface="Trebuchet MS"/>
              </a:rPr>
              <a:t>s</a:t>
            </a:r>
            <a:r>
              <a:rPr sz="1378" spc="-93" dirty="0">
                <a:latin typeface="Trebuchet MS"/>
                <a:cs typeface="Trebuchet MS"/>
              </a:rPr>
              <a:t>t</a:t>
            </a:r>
            <a:r>
              <a:rPr sz="1378" spc="19" dirty="0">
                <a:latin typeface="Trebuchet MS"/>
                <a:cs typeface="Trebuchet MS"/>
              </a:rPr>
              <a:t>o</a:t>
            </a:r>
            <a:r>
              <a:rPr sz="1378" spc="13" dirty="0">
                <a:latin typeface="Trebuchet MS"/>
                <a:cs typeface="Trebuchet MS"/>
              </a:rPr>
              <a:t>r</a:t>
            </a:r>
            <a:r>
              <a:rPr sz="1378" spc="-90" dirty="0">
                <a:latin typeface="Trebuchet MS"/>
                <a:cs typeface="Trebuchet MS"/>
              </a:rPr>
              <a:t>e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135" dirty="0">
                <a:latin typeface="Trebuchet MS"/>
                <a:cs typeface="Trebuchet MS"/>
              </a:rPr>
              <a:t>a</a:t>
            </a:r>
            <a:r>
              <a:rPr sz="1378" spc="-38" dirty="0">
                <a:latin typeface="Trebuchet MS"/>
                <a:cs typeface="Trebuchet MS"/>
              </a:rPr>
              <a:t> </a:t>
            </a:r>
            <a:r>
              <a:rPr sz="1378" spc="80" dirty="0">
                <a:latin typeface="Trebuchet MS"/>
                <a:cs typeface="Trebuchet MS"/>
              </a:rPr>
              <a:t>2D</a:t>
            </a:r>
            <a:r>
              <a:rPr sz="1378" spc="-42" dirty="0">
                <a:latin typeface="Trebuchet MS"/>
                <a:cs typeface="Trebuchet MS"/>
              </a:rPr>
              <a:t> </a:t>
            </a:r>
            <a:r>
              <a:rPr sz="1378" spc="-131" dirty="0">
                <a:latin typeface="Trebuchet MS"/>
                <a:cs typeface="Trebuchet MS"/>
              </a:rPr>
              <a:t>a</a:t>
            </a:r>
            <a:r>
              <a:rPr sz="1378" dirty="0">
                <a:latin typeface="Trebuchet MS"/>
                <a:cs typeface="Trebuchet MS"/>
              </a:rPr>
              <a:t>r</a:t>
            </a:r>
            <a:r>
              <a:rPr sz="1378" spc="13" dirty="0">
                <a:latin typeface="Trebuchet MS"/>
                <a:cs typeface="Trebuchet MS"/>
              </a:rPr>
              <a:t>r</a:t>
            </a:r>
            <a:r>
              <a:rPr sz="1378" spc="-131" dirty="0">
                <a:latin typeface="Trebuchet MS"/>
                <a:cs typeface="Trebuchet MS"/>
              </a:rPr>
              <a:t>a</a:t>
            </a:r>
            <a:r>
              <a:rPr sz="1378" spc="-73" dirty="0">
                <a:latin typeface="Trebuchet MS"/>
                <a:cs typeface="Trebuchet MS"/>
              </a:rPr>
              <a:t>y</a:t>
            </a:r>
            <a:r>
              <a:rPr sz="1378" spc="-54" dirty="0">
                <a:latin typeface="Trebuchet MS"/>
                <a:cs typeface="Trebuchet MS"/>
              </a:rPr>
              <a:t> </a:t>
            </a:r>
            <a:r>
              <a:rPr sz="1378" spc="-90" dirty="0">
                <a:latin typeface="Trebuchet MS"/>
                <a:cs typeface="Trebuchet MS"/>
              </a:rPr>
              <a:t>i</a:t>
            </a:r>
            <a:r>
              <a:rPr sz="1378" spc="-61" dirty="0">
                <a:latin typeface="Trebuchet MS"/>
                <a:cs typeface="Trebuchet MS"/>
              </a:rPr>
              <a:t>n</a:t>
            </a:r>
            <a:r>
              <a:rPr sz="1378" spc="-29" dirty="0">
                <a:latin typeface="Trebuchet MS"/>
                <a:cs typeface="Trebuchet MS"/>
              </a:rPr>
              <a:t> </a:t>
            </a:r>
            <a:r>
              <a:rPr sz="1378" spc="-80" dirty="0">
                <a:latin typeface="Trebuchet MS"/>
                <a:cs typeface="Trebuchet MS"/>
              </a:rPr>
              <a:t>m</a:t>
            </a:r>
            <a:r>
              <a:rPr sz="1378" spc="-90" dirty="0">
                <a:latin typeface="Trebuchet MS"/>
                <a:cs typeface="Trebuchet MS"/>
              </a:rPr>
              <a:t>e</a:t>
            </a:r>
            <a:r>
              <a:rPr sz="1378" spc="-80" dirty="0">
                <a:latin typeface="Trebuchet MS"/>
                <a:cs typeface="Trebuchet MS"/>
              </a:rPr>
              <a:t>m</a:t>
            </a:r>
            <a:r>
              <a:rPr sz="1378" spc="19" dirty="0">
                <a:latin typeface="Trebuchet MS"/>
                <a:cs typeface="Trebuchet MS"/>
              </a:rPr>
              <a:t>o</a:t>
            </a:r>
            <a:r>
              <a:rPr sz="1378" dirty="0">
                <a:latin typeface="Trebuchet MS"/>
                <a:cs typeface="Trebuchet MS"/>
              </a:rPr>
              <a:t>r</a:t>
            </a:r>
            <a:r>
              <a:rPr sz="1378" spc="-73" dirty="0">
                <a:latin typeface="Trebuchet MS"/>
                <a:cs typeface="Trebuchet MS"/>
              </a:rPr>
              <a:t>y</a:t>
            </a:r>
            <a:r>
              <a:rPr sz="1378" spc="-48" dirty="0">
                <a:latin typeface="Trebuchet MS"/>
                <a:cs typeface="Trebuchet MS"/>
              </a:rPr>
              <a:t>?</a:t>
            </a:r>
            <a:endParaRPr sz="1378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2434" y="2021991"/>
            <a:ext cx="4936781" cy="21274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0660" y="4453816"/>
            <a:ext cx="172162" cy="148272"/>
          </a:xfrm>
          <a:prstGeom prst="rect">
            <a:avLst/>
          </a:prstGeom>
        </p:spPr>
        <p:txBody>
          <a:bodyPr vert="horz" wrap="square" lIns="0" tIns="407" rIns="0" bIns="0" rtlCol="0">
            <a:spAutoFit/>
          </a:bodyPr>
          <a:lstStyle/>
          <a:p>
            <a:pPr marL="24418">
              <a:spcBef>
                <a:spcPts val="3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8</a:t>
            </a:r>
            <a:endParaRPr sz="9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10660" y="4453816"/>
            <a:ext cx="172162" cy="148272"/>
          </a:xfrm>
          <a:prstGeom prst="rect">
            <a:avLst/>
          </a:prstGeom>
        </p:spPr>
        <p:txBody>
          <a:bodyPr vert="horz" wrap="square" lIns="0" tIns="407" rIns="0" bIns="0" rtlCol="0">
            <a:spAutoFit/>
          </a:bodyPr>
          <a:lstStyle/>
          <a:p>
            <a:pPr marL="24418">
              <a:spcBef>
                <a:spcPts val="3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12</a:t>
            </a:r>
            <a:endParaRPr sz="961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576" y="344399"/>
            <a:ext cx="3625989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6" dirty="0">
                <a:solidFill>
                  <a:srgbClr val="3F3FFF"/>
                </a:solidFill>
                <a:latin typeface="Trebuchet MS"/>
                <a:cs typeface="Trebuchet MS"/>
              </a:rPr>
              <a:t>Pixel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48" dirty="0">
                <a:solidFill>
                  <a:srgbClr val="3F3FFF"/>
                </a:solidFill>
                <a:latin typeface="Trebuchet MS"/>
                <a:cs typeface="Trebuchet MS"/>
              </a:rPr>
              <a:t>(PIcture</a:t>
            </a:r>
            <a:r>
              <a:rPr sz="2467" b="1" spc="-67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73" dirty="0">
                <a:solidFill>
                  <a:srgbClr val="3F3FFF"/>
                </a:solidFill>
                <a:latin typeface="Trebuchet MS"/>
                <a:cs typeface="Trebuchet MS"/>
              </a:rPr>
              <a:t>ELement)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580" y="896441"/>
            <a:ext cx="5581232" cy="2985138"/>
          </a:xfrm>
          <a:prstGeom prst="rect">
            <a:avLst/>
          </a:prstGeom>
        </p:spPr>
        <p:txBody>
          <a:bodyPr vert="horz" wrap="square" lIns="0" tIns="9360" rIns="0" bIns="0" rtlCol="0">
            <a:spAutoFit/>
          </a:bodyPr>
          <a:lstStyle/>
          <a:p>
            <a:pPr marL="245404" marR="71220" indent="-237671">
              <a:spcBef>
                <a:spcPts val="73"/>
              </a:spcBef>
            </a:pPr>
            <a:r>
              <a:rPr sz="2019" spc="-122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122" dirty="0">
                <a:latin typeface="Trebuchet MS"/>
                <a:cs typeface="Trebuchet MS"/>
              </a:rPr>
              <a:t>Each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-99" dirty="0">
                <a:latin typeface="Trebuchet MS"/>
                <a:cs typeface="Trebuchet MS"/>
              </a:rPr>
              <a:t>pixel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06" dirty="0">
                <a:latin typeface="Trebuchet MS"/>
                <a:cs typeface="Trebuchet MS"/>
              </a:rPr>
              <a:t>(usually)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67" dirty="0">
                <a:latin typeface="Trebuchet MS"/>
                <a:cs typeface="Trebuchet MS"/>
              </a:rPr>
              <a:t>consist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99" dirty="0">
                <a:latin typeface="Trebuchet MS"/>
                <a:cs typeface="Trebuchet MS"/>
              </a:rPr>
              <a:t>of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-87" dirty="0">
                <a:latin typeface="Trebuchet MS"/>
                <a:cs typeface="Trebuchet MS"/>
              </a:rPr>
              <a:t>three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-112" dirty="0">
                <a:latin typeface="Trebuchet MS"/>
                <a:cs typeface="Trebuchet MS"/>
              </a:rPr>
              <a:t>values</a:t>
            </a:r>
            <a:r>
              <a:rPr sz="1923" spc="-42" dirty="0">
                <a:latin typeface="Trebuchet MS"/>
                <a:cs typeface="Trebuchet MS"/>
              </a:rPr>
              <a:t> </a:t>
            </a:r>
            <a:r>
              <a:rPr sz="1923" spc="-93" dirty="0">
                <a:latin typeface="Trebuchet MS"/>
                <a:cs typeface="Trebuchet MS"/>
              </a:rPr>
              <a:t>describing </a:t>
            </a:r>
            <a:r>
              <a:rPr sz="1923" spc="-570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c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19" dirty="0">
                <a:latin typeface="Trebuchet MS"/>
                <a:cs typeface="Trebuchet MS"/>
              </a:rPr>
              <a:t>r</a:t>
            </a:r>
            <a:endParaRPr sz="1923" dirty="0">
              <a:latin typeface="Trebuchet MS"/>
              <a:cs typeface="Trebuchet MS"/>
            </a:endParaRPr>
          </a:p>
          <a:p>
            <a:pPr marL="1931080">
              <a:spcBef>
                <a:spcPts val="490"/>
              </a:spcBef>
            </a:pPr>
            <a:r>
              <a:rPr sz="1923" spc="-87" dirty="0">
                <a:latin typeface="Trebuchet MS"/>
                <a:cs typeface="Trebuchet MS"/>
              </a:rPr>
              <a:t>(</a:t>
            </a:r>
            <a:r>
              <a:rPr sz="1923" spc="26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923" spc="-122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923" spc="-96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923" spc="-282" dirty="0">
                <a:latin typeface="Trebuchet MS"/>
                <a:cs typeface="Trebuchet MS"/>
              </a:rPr>
              <a:t>,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138" dirty="0">
                <a:solidFill>
                  <a:srgbClr val="007F00"/>
                </a:solidFill>
                <a:latin typeface="Trebuchet MS"/>
                <a:cs typeface="Trebuchet MS"/>
              </a:rPr>
              <a:t>g</a:t>
            </a:r>
            <a:r>
              <a:rPr sz="1923" spc="26" dirty="0">
                <a:solidFill>
                  <a:srgbClr val="007F00"/>
                </a:solidFill>
                <a:latin typeface="Trebuchet MS"/>
                <a:cs typeface="Trebuchet MS"/>
              </a:rPr>
              <a:t>r</a:t>
            </a:r>
            <a:r>
              <a:rPr sz="1923" spc="-122" dirty="0">
                <a:solidFill>
                  <a:srgbClr val="007F00"/>
                </a:solidFill>
                <a:latin typeface="Trebuchet MS"/>
                <a:cs typeface="Trebuchet MS"/>
              </a:rPr>
              <a:t>ee</a:t>
            </a:r>
            <a:r>
              <a:rPr sz="1923" spc="-93" dirty="0">
                <a:solidFill>
                  <a:srgbClr val="007F00"/>
                </a:solidFill>
                <a:latin typeface="Trebuchet MS"/>
                <a:cs typeface="Trebuchet MS"/>
              </a:rPr>
              <a:t>n</a:t>
            </a:r>
            <a:r>
              <a:rPr sz="1923" spc="-282" dirty="0">
                <a:latin typeface="Trebuchet MS"/>
                <a:cs typeface="Trebuchet MS"/>
              </a:rPr>
              <a:t>,</a:t>
            </a:r>
            <a:r>
              <a:rPr sz="1923" spc="-61" dirty="0">
                <a:latin typeface="Trebuchet MS"/>
                <a:cs typeface="Trebuchet MS"/>
              </a:rPr>
              <a:t> </a:t>
            </a:r>
            <a:r>
              <a:rPr sz="1923" spc="-125" dirty="0">
                <a:solidFill>
                  <a:srgbClr val="00008F"/>
                </a:solidFill>
                <a:latin typeface="Trebuchet MS"/>
                <a:cs typeface="Trebuchet MS"/>
              </a:rPr>
              <a:t>bl</a:t>
            </a:r>
            <a:r>
              <a:rPr sz="1923" spc="-103" dirty="0">
                <a:solidFill>
                  <a:srgbClr val="00008F"/>
                </a:solidFill>
                <a:latin typeface="Trebuchet MS"/>
                <a:cs typeface="Trebuchet MS"/>
              </a:rPr>
              <a:t>u</a:t>
            </a:r>
            <a:r>
              <a:rPr sz="1923" spc="-106" dirty="0">
                <a:solidFill>
                  <a:srgbClr val="00008F"/>
                </a:solidFill>
                <a:latin typeface="Trebuchet MS"/>
                <a:cs typeface="Trebuchet MS"/>
              </a:rPr>
              <a:t>e</a:t>
            </a:r>
            <a:r>
              <a:rPr sz="1923" spc="-80" dirty="0">
                <a:latin typeface="Trebuchet MS"/>
                <a:cs typeface="Trebuchet MS"/>
              </a:rPr>
              <a:t>)</a:t>
            </a:r>
            <a:endParaRPr sz="1923" dirty="0">
              <a:latin typeface="Trebuchet MS"/>
              <a:cs typeface="Trebuchet MS"/>
            </a:endParaRPr>
          </a:p>
          <a:p>
            <a:pPr marL="8139">
              <a:spcBef>
                <a:spcPts val="378"/>
              </a:spcBef>
            </a:pPr>
            <a:r>
              <a:rPr sz="2019" spc="-51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51" dirty="0">
                <a:latin typeface="Trebuchet MS"/>
                <a:cs typeface="Trebuchet MS"/>
              </a:rPr>
              <a:t>For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12" dirty="0">
                <a:latin typeface="Trebuchet MS"/>
                <a:cs typeface="Trebuchet MS"/>
              </a:rPr>
              <a:t>example</a:t>
            </a:r>
            <a:endParaRPr sz="1923" dirty="0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83" dirty="0">
                <a:latin typeface="Trebuchet MS"/>
                <a:cs typeface="Trebuchet MS"/>
              </a:rPr>
              <a:t>(</a:t>
            </a:r>
            <a:r>
              <a:rPr sz="1666" spc="-96" dirty="0">
                <a:latin typeface="Trebuchet MS"/>
                <a:cs typeface="Trebuchet MS"/>
              </a:rPr>
              <a:t>255,</a:t>
            </a:r>
            <a:r>
              <a:rPr sz="1666" spc="-35" dirty="0">
                <a:latin typeface="Trebuchet MS"/>
                <a:cs typeface="Trebuchet MS"/>
              </a:rPr>
              <a:t> </a:t>
            </a:r>
            <a:r>
              <a:rPr sz="1666" spc="-96" dirty="0">
                <a:latin typeface="Trebuchet MS"/>
                <a:cs typeface="Trebuchet MS"/>
              </a:rPr>
              <a:t>255,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51" dirty="0">
                <a:latin typeface="Trebuchet MS"/>
                <a:cs typeface="Trebuchet MS"/>
              </a:rPr>
              <a:t>255)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73" dirty="0">
                <a:latin typeface="Trebuchet MS"/>
                <a:cs typeface="Trebuchet MS"/>
              </a:rPr>
              <a:t>f</a:t>
            </a:r>
            <a:r>
              <a:rPr sz="1666" spc="-112" dirty="0">
                <a:latin typeface="Trebuchet MS"/>
                <a:cs typeface="Trebuchet MS"/>
              </a:rPr>
              <a:t>o</a:t>
            </a:r>
            <a:r>
              <a:rPr sz="1666" spc="10" dirty="0">
                <a:latin typeface="Trebuchet MS"/>
                <a:cs typeface="Trebuchet MS"/>
              </a:rPr>
              <a:t>r</a:t>
            </a:r>
            <a:r>
              <a:rPr sz="1666" spc="-48" dirty="0">
                <a:latin typeface="Trebuchet MS"/>
                <a:cs typeface="Trebuchet MS"/>
              </a:rPr>
              <a:t> w</a:t>
            </a:r>
            <a:r>
              <a:rPr sz="1666" spc="-96" dirty="0">
                <a:latin typeface="Trebuchet MS"/>
                <a:cs typeface="Trebuchet MS"/>
              </a:rPr>
              <a:t>hi</a:t>
            </a:r>
            <a:r>
              <a:rPr sz="1666" spc="-115" dirty="0">
                <a:latin typeface="Trebuchet MS"/>
                <a:cs typeface="Trebuchet MS"/>
              </a:rPr>
              <a:t>te</a:t>
            </a:r>
            <a:endParaRPr sz="1666" dirty="0">
              <a:latin typeface="Trebuchet MS"/>
              <a:cs typeface="Trebuchet MS"/>
            </a:endParaRPr>
          </a:p>
          <a:p>
            <a:pPr marL="522551" indent="-198602">
              <a:spcBef>
                <a:spcPts val="394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83" dirty="0">
                <a:latin typeface="Trebuchet MS"/>
                <a:cs typeface="Trebuchet MS"/>
              </a:rPr>
              <a:t>(</a:t>
            </a:r>
            <a:r>
              <a:rPr sz="1666" spc="-147" dirty="0">
                <a:latin typeface="Trebuchet MS"/>
                <a:cs typeface="Trebuchet MS"/>
              </a:rPr>
              <a:t>0,</a:t>
            </a:r>
            <a:r>
              <a:rPr sz="1666" spc="-35" dirty="0">
                <a:latin typeface="Trebuchet MS"/>
                <a:cs typeface="Trebuchet MS"/>
              </a:rPr>
              <a:t> </a:t>
            </a:r>
            <a:r>
              <a:rPr sz="1666" spc="-147" dirty="0">
                <a:latin typeface="Trebuchet MS"/>
                <a:cs typeface="Trebuchet MS"/>
              </a:rPr>
              <a:t>0,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61" dirty="0">
                <a:latin typeface="Trebuchet MS"/>
                <a:cs typeface="Trebuchet MS"/>
              </a:rPr>
              <a:t>0)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73" dirty="0">
                <a:latin typeface="Trebuchet MS"/>
                <a:cs typeface="Trebuchet MS"/>
              </a:rPr>
              <a:t>f</a:t>
            </a:r>
            <a:r>
              <a:rPr sz="1666" spc="-112" dirty="0">
                <a:latin typeface="Trebuchet MS"/>
                <a:cs typeface="Trebuchet MS"/>
              </a:rPr>
              <a:t>o</a:t>
            </a:r>
            <a:r>
              <a:rPr sz="1666" spc="10" dirty="0">
                <a:latin typeface="Trebuchet MS"/>
                <a:cs typeface="Trebuchet MS"/>
              </a:rPr>
              <a:t>r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-115" dirty="0">
                <a:latin typeface="Trebuchet MS"/>
                <a:cs typeface="Trebuchet MS"/>
              </a:rPr>
              <a:t>bl</a:t>
            </a:r>
            <a:r>
              <a:rPr sz="1666" spc="-163" dirty="0">
                <a:latin typeface="Trebuchet MS"/>
                <a:cs typeface="Trebuchet MS"/>
              </a:rPr>
              <a:t>a</a:t>
            </a:r>
            <a:r>
              <a:rPr sz="1666" spc="-96" dirty="0">
                <a:latin typeface="Trebuchet MS"/>
                <a:cs typeface="Trebuchet MS"/>
              </a:rPr>
              <a:t>c</a:t>
            </a:r>
            <a:r>
              <a:rPr sz="1666" spc="-45" dirty="0">
                <a:latin typeface="Trebuchet MS"/>
                <a:cs typeface="Trebuchet MS"/>
              </a:rPr>
              <a:t>k</a:t>
            </a:r>
            <a:endParaRPr sz="1666" dirty="0">
              <a:latin typeface="Trebuchet MS"/>
              <a:cs typeface="Trebuchet MS"/>
            </a:endParaRPr>
          </a:p>
          <a:p>
            <a:pPr marL="522551" indent="-198602">
              <a:spcBef>
                <a:spcPts val="391"/>
              </a:spcBef>
              <a:buClr>
                <a:srgbClr val="3FFF3F"/>
              </a:buClr>
              <a:buSzPct val="63461"/>
              <a:buFont typeface="SimSun"/>
              <a:buChar char="◆"/>
              <a:tabLst>
                <a:tab pos="522958" algn="l"/>
              </a:tabLst>
            </a:pPr>
            <a:r>
              <a:rPr sz="1666" spc="-83" dirty="0">
                <a:latin typeface="Trebuchet MS"/>
                <a:cs typeface="Trebuchet MS"/>
              </a:rPr>
              <a:t>(</a:t>
            </a:r>
            <a:r>
              <a:rPr sz="1666" spc="-96" dirty="0">
                <a:latin typeface="Trebuchet MS"/>
                <a:cs typeface="Trebuchet MS"/>
              </a:rPr>
              <a:t>255,</a:t>
            </a:r>
            <a:r>
              <a:rPr sz="1666" spc="-35" dirty="0">
                <a:latin typeface="Trebuchet MS"/>
                <a:cs typeface="Trebuchet MS"/>
              </a:rPr>
              <a:t> </a:t>
            </a:r>
            <a:r>
              <a:rPr sz="1666" spc="-147" dirty="0">
                <a:latin typeface="Trebuchet MS"/>
                <a:cs typeface="Trebuchet MS"/>
              </a:rPr>
              <a:t>0,</a:t>
            </a:r>
            <a:r>
              <a:rPr sz="1666" spc="-54" dirty="0">
                <a:latin typeface="Trebuchet MS"/>
                <a:cs typeface="Trebuchet MS"/>
              </a:rPr>
              <a:t> </a:t>
            </a:r>
            <a:r>
              <a:rPr sz="1666" spc="-61" dirty="0">
                <a:latin typeface="Trebuchet MS"/>
                <a:cs typeface="Trebuchet MS"/>
              </a:rPr>
              <a:t>0)</a:t>
            </a:r>
            <a:r>
              <a:rPr sz="1666" spc="-45" dirty="0">
                <a:latin typeface="Trebuchet MS"/>
                <a:cs typeface="Trebuchet MS"/>
              </a:rPr>
              <a:t> </a:t>
            </a:r>
            <a:r>
              <a:rPr sz="1666" spc="-73" dirty="0">
                <a:latin typeface="Trebuchet MS"/>
                <a:cs typeface="Trebuchet MS"/>
              </a:rPr>
              <a:t>f</a:t>
            </a:r>
            <a:r>
              <a:rPr sz="1666" spc="-112" dirty="0">
                <a:latin typeface="Trebuchet MS"/>
                <a:cs typeface="Trebuchet MS"/>
              </a:rPr>
              <a:t>o</a:t>
            </a:r>
            <a:r>
              <a:rPr sz="1666" spc="10" dirty="0">
                <a:latin typeface="Trebuchet MS"/>
                <a:cs typeface="Trebuchet MS"/>
              </a:rPr>
              <a:t>r</a:t>
            </a:r>
            <a:r>
              <a:rPr sz="1666" spc="-48" dirty="0">
                <a:latin typeface="Trebuchet MS"/>
                <a:cs typeface="Trebuchet MS"/>
              </a:rPr>
              <a:t> </a:t>
            </a:r>
            <a:r>
              <a:rPr sz="1666" spc="16" dirty="0">
                <a:latin typeface="Trebuchet MS"/>
                <a:cs typeface="Trebuchet MS"/>
              </a:rPr>
              <a:t>r</a:t>
            </a:r>
            <a:r>
              <a:rPr sz="1666" spc="-115" dirty="0">
                <a:latin typeface="Trebuchet MS"/>
                <a:cs typeface="Trebuchet MS"/>
              </a:rPr>
              <a:t>e</a:t>
            </a:r>
            <a:r>
              <a:rPr sz="1666" spc="-83" dirty="0">
                <a:latin typeface="Trebuchet MS"/>
                <a:cs typeface="Trebuchet MS"/>
              </a:rPr>
              <a:t>d</a:t>
            </a:r>
            <a:endParaRPr sz="1666" dirty="0">
              <a:latin typeface="Trebuchet MS"/>
              <a:cs typeface="Trebuchet MS"/>
            </a:endParaRPr>
          </a:p>
          <a:p>
            <a:pPr marL="8139">
              <a:spcBef>
                <a:spcPts val="372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372" dirty="0">
                <a:latin typeface="Trebuchet MS"/>
                <a:cs typeface="Trebuchet MS"/>
              </a:rPr>
              <a:t>W</a:t>
            </a:r>
            <a:r>
              <a:rPr sz="1923" spc="-93" dirty="0">
                <a:latin typeface="Trebuchet MS"/>
                <a:cs typeface="Trebuchet MS"/>
              </a:rPr>
              <a:t>hy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06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90" dirty="0">
                <a:latin typeface="Trebuchet MS"/>
                <a:cs typeface="Trebuchet MS"/>
              </a:rPr>
              <a:t>v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-103" dirty="0">
                <a:latin typeface="Trebuchet MS"/>
                <a:cs typeface="Trebuchet MS"/>
              </a:rPr>
              <a:t>ue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44" dirty="0">
                <a:latin typeface="Trebuchet MS"/>
                <a:cs typeface="Trebuchet MS"/>
              </a:rPr>
              <a:t>i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06" dirty="0">
                <a:latin typeface="Trebuchet MS"/>
                <a:cs typeface="Trebuchet MS"/>
              </a:rPr>
              <a:t>t</a:t>
            </a:r>
            <a:r>
              <a:rPr sz="1923" spc="-103" dirty="0">
                <a:latin typeface="Trebuchet MS"/>
                <a:cs typeface="Trebuchet MS"/>
              </a:rPr>
              <a:t>he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70" dirty="0">
                <a:latin typeface="Trebuchet MS"/>
                <a:cs typeface="Trebuchet MS"/>
              </a:rPr>
              <a:t>0</a:t>
            </a:r>
            <a:r>
              <a:rPr sz="1923" spc="-38" dirty="0">
                <a:latin typeface="Trebuchet MS"/>
                <a:cs typeface="Trebuchet MS"/>
              </a:rPr>
              <a:t>-</a:t>
            </a:r>
            <a:r>
              <a:rPr sz="1923" spc="-42" dirty="0">
                <a:latin typeface="Trebuchet MS"/>
                <a:cs typeface="Trebuchet MS"/>
              </a:rPr>
              <a:t>255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202" dirty="0">
                <a:latin typeface="Trebuchet MS"/>
                <a:cs typeface="Trebuchet MS"/>
              </a:rPr>
              <a:t>a</a:t>
            </a:r>
            <a:r>
              <a:rPr sz="1923" spc="-115" dirty="0">
                <a:latin typeface="Trebuchet MS"/>
                <a:cs typeface="Trebuchet MS"/>
              </a:rPr>
              <a:t>n</a:t>
            </a:r>
            <a:r>
              <a:rPr sz="1923" spc="-103" dirty="0">
                <a:latin typeface="Trebuchet MS"/>
                <a:cs typeface="Trebuchet MS"/>
              </a:rPr>
              <a:t>g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61" dirty="0">
                <a:latin typeface="Trebuchet MS"/>
                <a:cs typeface="Trebuchet MS"/>
              </a:rPr>
              <a:t>?</a:t>
            </a:r>
            <a:endParaRPr sz="1923" dirty="0">
              <a:latin typeface="Trebuchet MS"/>
              <a:cs typeface="Trebuchet MS"/>
            </a:endParaRPr>
          </a:p>
          <a:p>
            <a:pPr marL="245404" marR="3256" indent="-237671">
              <a:spcBef>
                <a:spcPts val="369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endParaRPr sz="1923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226" y="344399"/>
            <a:ext cx="5616234" cy="390752"/>
          </a:xfrm>
          <a:prstGeom prst="rect">
            <a:avLst/>
          </a:prstGeom>
        </p:spPr>
        <p:txBody>
          <a:bodyPr vert="horz" wrap="square" lIns="0" tIns="10989" rIns="0" bIns="0" rtlCol="0" anchor="ctr">
            <a:spAutoFit/>
          </a:bodyPr>
          <a:lstStyle/>
          <a:p>
            <a:pPr marL="8139">
              <a:lnSpc>
                <a:spcPct val="100000"/>
              </a:lnSpc>
              <a:spcBef>
                <a:spcPts val="87"/>
              </a:spcBef>
            </a:pPr>
            <a:r>
              <a:rPr sz="2467" b="1" spc="6" dirty="0">
                <a:solidFill>
                  <a:srgbClr val="3F3FFF"/>
                </a:solidFill>
                <a:latin typeface="Trebuchet MS"/>
                <a:cs typeface="Trebuchet MS"/>
              </a:rPr>
              <a:t>Pixel</a:t>
            </a:r>
            <a:r>
              <a:rPr sz="2467" b="1" spc="-58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3" dirty="0">
                <a:solidFill>
                  <a:srgbClr val="3F3FFF"/>
                </a:solidFill>
                <a:latin typeface="Trebuchet MS"/>
                <a:cs typeface="Trebuchet MS"/>
              </a:rPr>
              <a:t>formats,</a:t>
            </a:r>
            <a:r>
              <a:rPr sz="2467" b="1" spc="-29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3" dirty="0">
                <a:solidFill>
                  <a:srgbClr val="3F3FFF"/>
                </a:solidFill>
                <a:latin typeface="Trebuchet MS"/>
                <a:cs typeface="Trebuchet MS"/>
              </a:rPr>
              <a:t>bits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13" dirty="0">
                <a:solidFill>
                  <a:srgbClr val="3F3FFF"/>
                </a:solidFill>
                <a:latin typeface="Trebuchet MS"/>
                <a:cs typeface="Trebuchet MS"/>
              </a:rPr>
              <a:t>per</a:t>
            </a:r>
            <a:r>
              <a:rPr sz="2467" b="1" spc="-70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61" dirty="0">
                <a:solidFill>
                  <a:srgbClr val="3F3FFF"/>
                </a:solidFill>
                <a:latin typeface="Trebuchet MS"/>
                <a:cs typeface="Trebuchet MS"/>
              </a:rPr>
              <a:t>pixel,</a:t>
            </a:r>
            <a:r>
              <a:rPr sz="2467" b="1" spc="-58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13" dirty="0">
                <a:solidFill>
                  <a:srgbClr val="3F3FFF"/>
                </a:solidFill>
                <a:latin typeface="Trebuchet MS"/>
                <a:cs typeface="Trebuchet MS"/>
              </a:rPr>
              <a:t>bit-depth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6439" y="851312"/>
            <a:ext cx="5185218" cy="727819"/>
          </a:xfrm>
          <a:prstGeom prst="rect">
            <a:avLst/>
          </a:prstGeom>
        </p:spPr>
        <p:txBody>
          <a:bodyPr vert="horz" wrap="square" lIns="0" tIns="54538" rIns="0" bIns="0" rtlCol="0">
            <a:spAutoFit/>
          </a:bodyPr>
          <a:lstStyle/>
          <a:p>
            <a:pPr marL="16279">
              <a:spcBef>
                <a:spcPts val="429"/>
              </a:spcBef>
            </a:pPr>
            <a:r>
              <a:rPr sz="2019" spc="-90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90" dirty="0">
                <a:latin typeface="Trebuchet MS"/>
                <a:cs typeface="Trebuchet MS"/>
              </a:rPr>
              <a:t>Grayscale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262" dirty="0">
                <a:latin typeface="Trebuchet MS"/>
                <a:cs typeface="Trebuchet MS"/>
              </a:rPr>
              <a:t>–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09" dirty="0">
                <a:latin typeface="Trebuchet MS"/>
                <a:cs typeface="Trebuchet MS"/>
              </a:rPr>
              <a:t>single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b="1" spc="22" dirty="0">
                <a:latin typeface="Trebuchet MS"/>
                <a:cs typeface="Trebuchet MS"/>
              </a:rPr>
              <a:t>color</a:t>
            </a:r>
            <a:r>
              <a:rPr sz="1923" b="1" spc="-54" dirty="0">
                <a:latin typeface="Trebuchet MS"/>
                <a:cs typeface="Trebuchet MS"/>
              </a:rPr>
              <a:t> </a:t>
            </a:r>
            <a:r>
              <a:rPr sz="1923" b="1" spc="-51" dirty="0">
                <a:latin typeface="Trebuchet MS"/>
                <a:cs typeface="Trebuchet MS"/>
              </a:rPr>
              <a:t>channel</a:t>
            </a:r>
            <a:r>
              <a:rPr sz="1923" spc="-51" dirty="0">
                <a:latin typeface="Trebuchet MS"/>
                <a:cs typeface="Trebuchet MS"/>
              </a:rPr>
              <a:t>,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42" dirty="0">
                <a:latin typeface="Trebuchet MS"/>
                <a:cs typeface="Trebuchet MS"/>
              </a:rPr>
              <a:t>8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96" dirty="0">
                <a:latin typeface="Trebuchet MS"/>
                <a:cs typeface="Trebuchet MS"/>
              </a:rPr>
              <a:t>bits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-64" dirty="0">
                <a:latin typeface="Trebuchet MS"/>
                <a:cs typeface="Trebuchet MS"/>
              </a:rPr>
              <a:t>(1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06" dirty="0">
                <a:latin typeface="Trebuchet MS"/>
                <a:cs typeface="Trebuchet MS"/>
              </a:rPr>
              <a:t>byte)</a:t>
            </a:r>
            <a:endParaRPr sz="1923">
              <a:latin typeface="Trebuchet MS"/>
              <a:cs typeface="Trebuchet MS"/>
            </a:endParaRPr>
          </a:p>
          <a:p>
            <a:pPr marL="16279">
              <a:spcBef>
                <a:spcPts val="369"/>
              </a:spcBef>
            </a:pPr>
            <a:r>
              <a:rPr sz="2019" spc="-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54" dirty="0">
                <a:latin typeface="Trebuchet MS"/>
                <a:cs typeface="Trebuchet MS"/>
              </a:rPr>
              <a:t>Highcolor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262" dirty="0">
                <a:latin typeface="Trebuchet MS"/>
                <a:cs typeface="Trebuchet MS"/>
              </a:rPr>
              <a:t>–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48" dirty="0">
                <a:latin typeface="Trebuchet MS"/>
                <a:cs typeface="Trebuchet MS"/>
              </a:rPr>
              <a:t>2</a:t>
            </a:r>
            <a:r>
              <a:rPr sz="1923" spc="-72" baseline="25000" dirty="0">
                <a:latin typeface="Trebuchet MS"/>
                <a:cs typeface="Trebuchet MS"/>
              </a:rPr>
              <a:t>16</a:t>
            </a:r>
            <a:r>
              <a:rPr sz="1923" spc="-48" dirty="0">
                <a:latin typeface="Trebuchet MS"/>
                <a:cs typeface="Trebuchet MS"/>
              </a:rPr>
              <a:t>=65,536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32" dirty="0">
                <a:latin typeface="Trebuchet MS"/>
                <a:cs typeface="Trebuchet MS"/>
              </a:rPr>
              <a:t>colors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54" dirty="0">
                <a:latin typeface="Trebuchet MS"/>
                <a:cs typeface="Trebuchet MS"/>
              </a:rPr>
              <a:t>(2 </a:t>
            </a:r>
            <a:r>
              <a:rPr sz="1923" spc="-96" dirty="0">
                <a:latin typeface="Trebuchet MS"/>
                <a:cs typeface="Trebuchet MS"/>
              </a:rPr>
              <a:t>bytes)</a:t>
            </a:r>
            <a:endParaRPr sz="192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8300" y="2624224"/>
            <a:ext cx="4927177" cy="727819"/>
          </a:xfrm>
          <a:prstGeom prst="rect">
            <a:avLst/>
          </a:prstGeom>
        </p:spPr>
        <p:txBody>
          <a:bodyPr vert="horz" wrap="square" lIns="0" tIns="54538" rIns="0" bIns="0" rtlCol="0">
            <a:spAutoFit/>
          </a:bodyPr>
          <a:lstStyle/>
          <a:p>
            <a:pPr marL="24418">
              <a:spcBef>
                <a:spcPts val="429"/>
              </a:spcBef>
            </a:pPr>
            <a:r>
              <a:rPr sz="2019" spc="-45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45" dirty="0">
                <a:latin typeface="Trebuchet MS"/>
                <a:cs typeface="Trebuchet MS"/>
              </a:rPr>
              <a:t>Truecolor</a:t>
            </a:r>
            <a:r>
              <a:rPr sz="1923" spc="-32" dirty="0">
                <a:latin typeface="Trebuchet MS"/>
                <a:cs typeface="Trebuchet MS"/>
              </a:rPr>
              <a:t> </a:t>
            </a:r>
            <a:r>
              <a:rPr sz="1923" spc="262" dirty="0">
                <a:latin typeface="Trebuchet MS"/>
                <a:cs typeface="Trebuchet MS"/>
              </a:rPr>
              <a:t>–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32" dirty="0">
                <a:latin typeface="Trebuchet MS"/>
                <a:cs typeface="Trebuchet MS"/>
              </a:rPr>
              <a:t>2</a:t>
            </a:r>
            <a:r>
              <a:rPr sz="1923" spc="-48" baseline="25000" dirty="0">
                <a:latin typeface="Trebuchet MS"/>
                <a:cs typeface="Trebuchet MS"/>
              </a:rPr>
              <a:t>24</a:t>
            </a:r>
            <a:r>
              <a:rPr sz="1923" spc="235" baseline="25000" dirty="0">
                <a:latin typeface="Trebuchet MS"/>
                <a:cs typeface="Trebuchet MS"/>
              </a:rPr>
              <a:t> </a:t>
            </a:r>
            <a:r>
              <a:rPr sz="1923" spc="122" dirty="0">
                <a:latin typeface="Trebuchet MS"/>
                <a:cs typeface="Trebuchet MS"/>
              </a:rPr>
              <a:t>=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16,8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million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32" dirty="0">
                <a:latin typeface="Trebuchet MS"/>
                <a:cs typeface="Trebuchet MS"/>
              </a:rPr>
              <a:t>colors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54" dirty="0">
                <a:latin typeface="Trebuchet MS"/>
                <a:cs typeface="Trebuchet MS"/>
              </a:rPr>
              <a:t>(3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93" dirty="0">
                <a:latin typeface="Trebuchet MS"/>
                <a:cs typeface="Trebuchet MS"/>
              </a:rPr>
              <a:t>bytes)</a:t>
            </a:r>
            <a:endParaRPr sz="1923">
              <a:latin typeface="Trebuchet MS"/>
              <a:cs typeface="Trebuchet MS"/>
            </a:endParaRPr>
          </a:p>
          <a:p>
            <a:pPr marL="24418">
              <a:spcBef>
                <a:spcPts val="369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77" dirty="0">
                <a:latin typeface="Trebuchet MS"/>
                <a:cs typeface="Trebuchet MS"/>
              </a:rPr>
              <a:t>De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109" dirty="0">
                <a:latin typeface="Trebuchet MS"/>
                <a:cs typeface="Trebuchet MS"/>
              </a:rPr>
              <a:t>p</a:t>
            </a:r>
            <a:r>
              <a:rPr sz="1923" spc="-96" dirty="0">
                <a:latin typeface="Trebuchet MS"/>
                <a:cs typeface="Trebuchet MS"/>
              </a:rPr>
              <a:t>c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144" dirty="0">
                <a:latin typeface="Trebuchet MS"/>
                <a:cs typeface="Trebuchet MS"/>
              </a:rPr>
              <a:t>l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19" dirty="0">
                <a:latin typeface="Trebuchet MS"/>
                <a:cs typeface="Trebuchet MS"/>
              </a:rPr>
              <a:t>r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262" dirty="0">
                <a:latin typeface="Trebuchet MS"/>
                <a:cs typeface="Trebuchet MS"/>
              </a:rPr>
              <a:t>–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90" dirty="0">
                <a:latin typeface="Trebuchet MS"/>
                <a:cs typeface="Trebuchet MS"/>
              </a:rPr>
              <a:t>v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06" dirty="0">
                <a:latin typeface="Trebuchet MS"/>
                <a:cs typeface="Trebuchet MS"/>
              </a:rPr>
              <a:t>m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26" dirty="0">
                <a:latin typeface="Trebuchet MS"/>
                <a:cs typeface="Trebuchet MS"/>
              </a:rPr>
              <a:t>r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22" dirty="0">
                <a:latin typeface="Trebuchet MS"/>
                <a:cs typeface="Trebuchet MS"/>
              </a:rPr>
              <a:t>c</a:t>
            </a:r>
            <a:r>
              <a:rPr sz="1923" spc="48" dirty="0">
                <a:latin typeface="Trebuchet MS"/>
                <a:cs typeface="Trebuchet MS"/>
              </a:rPr>
              <a:t>o</a:t>
            </a:r>
            <a:r>
              <a:rPr sz="1923" spc="-163" dirty="0">
                <a:latin typeface="Trebuchet MS"/>
                <a:cs typeface="Trebuchet MS"/>
              </a:rPr>
              <a:t>l</a:t>
            </a:r>
            <a:r>
              <a:rPr sz="1923" spc="48" dirty="0">
                <a:latin typeface="Trebuchet MS"/>
                <a:cs typeface="Trebuchet MS"/>
              </a:rPr>
              <a:t>o</a:t>
            </a:r>
            <a:r>
              <a:rPr sz="1923" spc="6" dirty="0">
                <a:latin typeface="Trebuchet MS"/>
                <a:cs typeface="Trebuchet MS"/>
              </a:rPr>
              <a:t>r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29" dirty="0">
                <a:latin typeface="Trebuchet MS"/>
                <a:cs typeface="Trebuchet MS"/>
              </a:rPr>
              <a:t> </a:t>
            </a:r>
            <a:r>
              <a:rPr sz="1923" spc="-87" dirty="0">
                <a:latin typeface="Trebuchet MS"/>
                <a:cs typeface="Trebuchet MS"/>
              </a:rPr>
              <a:t>(</a:t>
            </a:r>
            <a:r>
              <a:rPr sz="1923" spc="112" dirty="0">
                <a:latin typeface="Trebuchet MS"/>
                <a:cs typeface="Trebuchet MS"/>
              </a:rPr>
              <a:t>&gt;</a:t>
            </a:r>
            <a:r>
              <a:rPr sz="1923" spc="122" dirty="0">
                <a:latin typeface="Trebuchet MS"/>
                <a:cs typeface="Trebuchet MS"/>
              </a:rPr>
              <a:t>=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42" dirty="0">
                <a:latin typeface="Trebuchet MS"/>
                <a:cs typeface="Trebuchet MS"/>
              </a:rPr>
              <a:t>4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09" dirty="0">
                <a:latin typeface="Trebuchet MS"/>
                <a:cs typeface="Trebuchet MS"/>
              </a:rPr>
              <a:t>b</a:t>
            </a:r>
            <a:r>
              <a:rPr sz="1923" spc="-93" dirty="0">
                <a:latin typeface="Trebuchet MS"/>
                <a:cs typeface="Trebuchet MS"/>
              </a:rPr>
              <a:t>y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80" dirty="0">
                <a:latin typeface="Trebuchet MS"/>
                <a:cs typeface="Trebuchet MS"/>
              </a:rPr>
              <a:t>)</a:t>
            </a:r>
            <a:endParaRPr sz="192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579" y="4441238"/>
            <a:ext cx="1155481" cy="320177"/>
          </a:xfrm>
          <a:prstGeom prst="rect">
            <a:avLst/>
          </a:prstGeom>
        </p:spPr>
        <p:txBody>
          <a:bodyPr vert="horz" wrap="square" lIns="0" tIns="9360" rIns="0" bIns="0" rtlCol="0">
            <a:spAutoFit/>
          </a:bodyPr>
          <a:lstStyle/>
          <a:p>
            <a:pPr marL="8139">
              <a:spcBef>
                <a:spcPts val="73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6" dirty="0">
                <a:latin typeface="Trebuchet MS"/>
                <a:cs typeface="Trebuchet MS"/>
              </a:rPr>
              <a:t>B</a:t>
            </a:r>
            <a:r>
              <a:rPr sz="1923" spc="-99" dirty="0">
                <a:latin typeface="Trebuchet MS"/>
                <a:cs typeface="Trebuchet MS"/>
              </a:rPr>
              <a:t>ut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38" dirty="0">
                <a:latin typeface="Trebuchet MS"/>
                <a:cs typeface="Trebuchet MS"/>
              </a:rPr>
              <a:t>w</a:t>
            </a:r>
            <a:r>
              <a:rPr sz="1923" spc="-96" dirty="0">
                <a:latin typeface="Trebuchet MS"/>
                <a:cs typeface="Trebuchet MS"/>
              </a:rPr>
              <a:t>h</a:t>
            </a:r>
            <a:r>
              <a:rPr sz="1923" spc="-83" dirty="0">
                <a:latin typeface="Trebuchet MS"/>
                <a:cs typeface="Trebuchet MS"/>
              </a:rPr>
              <a:t>y</a:t>
            </a:r>
            <a:r>
              <a:rPr sz="1923" spc="-61" dirty="0">
                <a:latin typeface="Trebuchet MS"/>
                <a:cs typeface="Trebuchet MS"/>
              </a:rPr>
              <a:t>?</a:t>
            </a:r>
            <a:endParaRPr sz="1923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503" y="1646897"/>
            <a:ext cx="3446175" cy="8283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7073" y="3453990"/>
            <a:ext cx="5909681" cy="8439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26940" y="4445102"/>
            <a:ext cx="139601" cy="156902"/>
          </a:xfrm>
          <a:prstGeom prst="rect">
            <a:avLst/>
          </a:prstGeom>
        </p:spPr>
        <p:txBody>
          <a:bodyPr vert="horz" wrap="square" lIns="0" tIns="8954" rIns="0" bIns="0" rtlCol="0">
            <a:spAutoFit/>
          </a:bodyPr>
          <a:lstStyle/>
          <a:p>
            <a:pPr marL="8139">
              <a:spcBef>
                <a:spcPts val="70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13</a:t>
            </a:r>
            <a:endParaRPr sz="9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4204" y="341565"/>
            <a:ext cx="3001647" cy="390752"/>
          </a:xfrm>
          <a:prstGeom prst="rect">
            <a:avLst/>
          </a:prstGeom>
        </p:spPr>
        <p:txBody>
          <a:bodyPr vert="horz" wrap="square" lIns="0" tIns="10989" rIns="0" bIns="0" rtlCol="0">
            <a:spAutoFit/>
          </a:bodyPr>
          <a:lstStyle/>
          <a:p>
            <a:pPr marL="8139">
              <a:spcBef>
                <a:spcPts val="87"/>
              </a:spcBef>
            </a:pPr>
            <a:r>
              <a:rPr sz="2467" b="1" spc="93" dirty="0">
                <a:solidFill>
                  <a:srgbClr val="3F3FFF"/>
                </a:solidFill>
                <a:latin typeface="Trebuchet MS"/>
                <a:cs typeface="Trebuchet MS"/>
              </a:rPr>
              <a:t>Image</a:t>
            </a:r>
            <a:r>
              <a:rPr sz="2467" b="1" spc="-67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340" dirty="0">
                <a:solidFill>
                  <a:srgbClr val="3F3FFF"/>
                </a:solidFill>
                <a:latin typeface="Trebuchet MS"/>
                <a:cs typeface="Trebuchet MS"/>
              </a:rPr>
              <a:t>–</a:t>
            </a:r>
            <a:r>
              <a:rPr sz="2467" b="1" spc="-61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167" dirty="0">
                <a:solidFill>
                  <a:srgbClr val="3F3FFF"/>
                </a:solidFill>
                <a:latin typeface="Trebuchet MS"/>
                <a:cs typeface="Trebuchet MS"/>
              </a:rPr>
              <a:t>2D</a:t>
            </a:r>
            <a:r>
              <a:rPr sz="2467" b="1" spc="-64" dirty="0">
                <a:solidFill>
                  <a:srgbClr val="3F3FFF"/>
                </a:solidFill>
                <a:latin typeface="Trebuchet MS"/>
                <a:cs typeface="Trebuchet MS"/>
              </a:rPr>
              <a:t> </a:t>
            </a:r>
            <a:r>
              <a:rPr sz="2467" b="1" spc="-16" dirty="0">
                <a:solidFill>
                  <a:srgbClr val="3F3FFF"/>
                </a:solidFill>
                <a:latin typeface="Trebuchet MS"/>
                <a:cs typeface="Trebuchet MS"/>
              </a:rPr>
              <a:t>function</a:t>
            </a:r>
            <a:endParaRPr sz="2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4579" y="896441"/>
            <a:ext cx="5025673" cy="616092"/>
          </a:xfrm>
          <a:prstGeom prst="rect">
            <a:avLst/>
          </a:prstGeom>
        </p:spPr>
        <p:txBody>
          <a:bodyPr vert="horz" wrap="square" lIns="0" tIns="9360" rIns="0" bIns="0" rtlCol="0">
            <a:spAutoFit/>
          </a:bodyPr>
          <a:lstStyle/>
          <a:p>
            <a:pPr marL="245404" marR="3256" indent="-237671">
              <a:spcBef>
                <a:spcPts val="73"/>
              </a:spcBef>
            </a:pPr>
            <a:r>
              <a:rPr sz="2019" spc="-154" dirty="0">
                <a:solidFill>
                  <a:srgbClr val="FF3F3F"/>
                </a:solidFill>
                <a:latin typeface="SimSun"/>
                <a:cs typeface="SimSun"/>
              </a:rPr>
              <a:t></a:t>
            </a:r>
            <a:r>
              <a:rPr sz="1923" spc="-38" dirty="0">
                <a:latin typeface="Trebuchet MS"/>
                <a:cs typeface="Trebuchet MS"/>
              </a:rPr>
              <a:t>I</a:t>
            </a:r>
            <a:r>
              <a:rPr sz="1923" spc="-119" dirty="0">
                <a:latin typeface="Trebuchet MS"/>
                <a:cs typeface="Trebuchet MS"/>
              </a:rPr>
              <a:t>m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03" dirty="0">
                <a:latin typeface="Trebuchet MS"/>
                <a:cs typeface="Trebuchet MS"/>
              </a:rPr>
              <a:t>c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112" dirty="0">
                <a:latin typeface="Trebuchet MS"/>
                <a:cs typeface="Trebuchet MS"/>
              </a:rPr>
              <a:t>be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26" dirty="0">
                <a:latin typeface="Trebuchet MS"/>
                <a:cs typeface="Trebuchet MS"/>
              </a:rPr>
              <a:t>s</a:t>
            </a:r>
            <a:r>
              <a:rPr sz="1923" spc="-122" dirty="0">
                <a:latin typeface="Trebuchet MS"/>
                <a:cs typeface="Trebuchet MS"/>
              </a:rPr>
              <a:t>ee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58" dirty="0">
                <a:latin typeface="Trebuchet MS"/>
                <a:cs typeface="Trebuchet MS"/>
              </a:rPr>
              <a:t> </a:t>
            </a:r>
            <a:r>
              <a:rPr sz="1923" spc="-183" dirty="0">
                <a:latin typeface="Trebuchet MS"/>
                <a:cs typeface="Trebuchet MS"/>
              </a:rPr>
              <a:t>a</a:t>
            </a:r>
            <a:r>
              <a:rPr sz="1923" spc="-35" dirty="0">
                <a:latin typeface="Trebuchet MS"/>
                <a:cs typeface="Trebuchet MS"/>
              </a:rPr>
              <a:t>s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86" dirty="0">
                <a:latin typeface="Trebuchet MS"/>
                <a:cs typeface="Trebuchet MS"/>
              </a:rPr>
              <a:t>a</a:t>
            </a:r>
            <a:r>
              <a:rPr sz="1923" spc="-51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fun</a:t>
            </a:r>
            <a:r>
              <a:rPr sz="1923" spc="-122" dirty="0">
                <a:latin typeface="Trebuchet MS"/>
                <a:cs typeface="Trebuchet MS"/>
              </a:rPr>
              <a:t>c</a:t>
            </a:r>
            <a:r>
              <a:rPr sz="1923" spc="-125" dirty="0">
                <a:latin typeface="Trebuchet MS"/>
                <a:cs typeface="Trebuchet MS"/>
              </a:rPr>
              <a:t>ti</a:t>
            </a:r>
            <a:r>
              <a:rPr sz="1923" spc="29" dirty="0">
                <a:latin typeface="Trebuchet MS"/>
                <a:cs typeface="Trebuchet MS"/>
              </a:rPr>
              <a:t>o</a:t>
            </a:r>
            <a:r>
              <a:rPr sz="1923" spc="-83" dirty="0">
                <a:latin typeface="Trebuchet MS"/>
                <a:cs typeface="Trebuchet MS"/>
              </a:rPr>
              <a:t>n</a:t>
            </a:r>
            <a:r>
              <a:rPr sz="1923" spc="-38" dirty="0">
                <a:latin typeface="Trebuchet MS"/>
                <a:cs typeface="Trebuchet MS"/>
              </a:rPr>
              <a:t> </a:t>
            </a:r>
            <a:r>
              <a:rPr sz="1923" spc="-58" dirty="0">
                <a:latin typeface="Trebuchet MS"/>
                <a:cs typeface="Trebuchet MS"/>
              </a:rPr>
              <a:t>I</a:t>
            </a:r>
            <a:r>
              <a:rPr sz="1923" spc="-83" dirty="0">
                <a:latin typeface="Trebuchet MS"/>
                <a:cs typeface="Trebuchet MS"/>
              </a:rPr>
              <a:t>(</a:t>
            </a:r>
            <a:r>
              <a:rPr sz="1923" spc="-138" dirty="0">
                <a:latin typeface="Trebuchet MS"/>
                <a:cs typeface="Trebuchet MS"/>
              </a:rPr>
              <a:t>x,</a:t>
            </a:r>
            <a:r>
              <a:rPr sz="1923" spc="-96" dirty="0">
                <a:latin typeface="Trebuchet MS"/>
                <a:cs typeface="Trebuchet MS"/>
              </a:rPr>
              <a:t>y</a:t>
            </a:r>
            <a:r>
              <a:rPr sz="1923" spc="-87" dirty="0">
                <a:latin typeface="Trebuchet MS"/>
                <a:cs typeface="Trebuchet MS"/>
              </a:rPr>
              <a:t>)</a:t>
            </a:r>
            <a:r>
              <a:rPr sz="1923" spc="-282" dirty="0">
                <a:latin typeface="Trebuchet MS"/>
                <a:cs typeface="Trebuchet MS"/>
              </a:rPr>
              <a:t>,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t</a:t>
            </a:r>
            <a:r>
              <a:rPr sz="1923" spc="-138" dirty="0">
                <a:latin typeface="Trebuchet MS"/>
                <a:cs typeface="Trebuchet MS"/>
              </a:rPr>
              <a:t>h</a:t>
            </a:r>
            <a:r>
              <a:rPr sz="1923" spc="-128" dirty="0">
                <a:latin typeface="Trebuchet MS"/>
                <a:cs typeface="Trebuchet MS"/>
              </a:rPr>
              <a:t>a</a:t>
            </a:r>
            <a:r>
              <a:rPr sz="1923" spc="-119" dirty="0">
                <a:latin typeface="Trebuchet MS"/>
                <a:cs typeface="Trebuchet MS"/>
              </a:rPr>
              <a:t>t</a:t>
            </a:r>
            <a:r>
              <a:rPr sz="1923" spc="-45" dirty="0">
                <a:latin typeface="Trebuchet MS"/>
                <a:cs typeface="Trebuchet MS"/>
              </a:rPr>
              <a:t> </a:t>
            </a:r>
            <a:r>
              <a:rPr sz="1923" spc="-138" dirty="0">
                <a:latin typeface="Trebuchet MS"/>
                <a:cs typeface="Trebuchet MS"/>
              </a:rPr>
              <a:t>g</a:t>
            </a:r>
            <a:r>
              <a:rPr sz="1923" spc="-125" dirty="0">
                <a:latin typeface="Trebuchet MS"/>
                <a:cs typeface="Trebuchet MS"/>
              </a:rPr>
              <a:t>i</a:t>
            </a:r>
            <a:r>
              <a:rPr sz="1923" spc="-90" dirty="0">
                <a:latin typeface="Trebuchet MS"/>
                <a:cs typeface="Trebuchet MS"/>
              </a:rPr>
              <a:t>v</a:t>
            </a:r>
            <a:r>
              <a:rPr sz="1923" spc="-122" dirty="0">
                <a:latin typeface="Trebuchet MS"/>
                <a:cs typeface="Trebuchet MS"/>
              </a:rPr>
              <a:t>e</a:t>
            </a:r>
            <a:r>
              <a:rPr sz="1923" spc="-29" dirty="0">
                <a:latin typeface="Trebuchet MS"/>
                <a:cs typeface="Trebuchet MS"/>
              </a:rPr>
              <a:t>s  </a:t>
            </a:r>
            <a:r>
              <a:rPr sz="1923" spc="-103" dirty="0">
                <a:latin typeface="Trebuchet MS"/>
                <a:cs typeface="Trebuchet MS"/>
              </a:rPr>
              <a:t>intensity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25" dirty="0">
                <a:latin typeface="Trebuchet MS"/>
                <a:cs typeface="Trebuchet MS"/>
              </a:rPr>
              <a:t>value</a:t>
            </a:r>
            <a:r>
              <a:rPr sz="1923" spc="-54" dirty="0">
                <a:latin typeface="Trebuchet MS"/>
                <a:cs typeface="Trebuchet MS"/>
              </a:rPr>
              <a:t> for</a:t>
            </a:r>
            <a:r>
              <a:rPr sz="1923" spc="-48" dirty="0">
                <a:latin typeface="Trebuchet MS"/>
                <a:cs typeface="Trebuchet MS"/>
              </a:rPr>
              <a:t> </a:t>
            </a:r>
            <a:r>
              <a:rPr sz="1923" spc="-122" dirty="0">
                <a:latin typeface="Trebuchet MS"/>
                <a:cs typeface="Trebuchet MS"/>
              </a:rPr>
              <a:t>any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112" dirty="0">
                <a:latin typeface="Trebuchet MS"/>
                <a:cs typeface="Trebuchet MS"/>
              </a:rPr>
              <a:t>given</a:t>
            </a:r>
            <a:r>
              <a:rPr sz="1923" spc="-54" dirty="0">
                <a:latin typeface="Trebuchet MS"/>
                <a:cs typeface="Trebuchet MS"/>
              </a:rPr>
              <a:t> </a:t>
            </a:r>
            <a:r>
              <a:rPr sz="1923" spc="-73" dirty="0">
                <a:latin typeface="Trebuchet MS"/>
                <a:cs typeface="Trebuchet MS"/>
              </a:rPr>
              <a:t>coordinate</a:t>
            </a:r>
            <a:r>
              <a:rPr sz="1923" spc="-35" dirty="0">
                <a:latin typeface="Trebuchet MS"/>
                <a:cs typeface="Trebuchet MS"/>
              </a:rPr>
              <a:t> </a:t>
            </a:r>
            <a:r>
              <a:rPr sz="1923" spc="-109" dirty="0">
                <a:latin typeface="Trebuchet MS"/>
                <a:cs typeface="Trebuchet MS"/>
              </a:rPr>
              <a:t>(x,y)</a:t>
            </a:r>
            <a:endParaRPr sz="192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556" y="1848120"/>
            <a:ext cx="2656915" cy="22036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0660" y="4453816"/>
            <a:ext cx="172162" cy="148272"/>
          </a:xfrm>
          <a:prstGeom prst="rect">
            <a:avLst/>
          </a:prstGeom>
        </p:spPr>
        <p:txBody>
          <a:bodyPr vert="horz" wrap="square" lIns="0" tIns="407" rIns="0" bIns="0" rtlCol="0">
            <a:spAutoFit/>
          </a:bodyPr>
          <a:lstStyle/>
          <a:p>
            <a:pPr marL="24418">
              <a:spcBef>
                <a:spcPts val="3"/>
              </a:spcBef>
            </a:pPr>
            <a:r>
              <a:rPr sz="961" spc="-22" dirty="0">
                <a:solidFill>
                  <a:srgbClr val="3F3FFF"/>
                </a:solidFill>
                <a:latin typeface="Trebuchet MS"/>
                <a:cs typeface="Trebuchet MS"/>
              </a:rPr>
              <a:t>16</a:t>
            </a:r>
            <a:endParaRPr sz="9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1740</Words>
  <Application>Microsoft Office PowerPoint</Application>
  <PresentationFormat>Widescreen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SimSun</vt:lpstr>
      <vt:lpstr>Arial</vt:lpstr>
      <vt:lpstr>Arial MT</vt:lpstr>
      <vt:lpstr>Calibri</vt:lpstr>
      <vt:lpstr>Calibri Light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Basics of Computer Graphics</vt:lpstr>
      <vt:lpstr>Computer Graphics is about animation (films)</vt:lpstr>
      <vt:lpstr>Computer graphics</vt:lpstr>
      <vt:lpstr>Why bother with CG?</vt:lpstr>
      <vt:lpstr>What is a (digital) image?</vt:lpstr>
      <vt:lpstr>Image</vt:lpstr>
      <vt:lpstr>Pixel (PIcture ELement)</vt:lpstr>
      <vt:lpstr>Pixel formats, bits per pixel, bit-depth</vt:lpstr>
      <vt:lpstr>PowerPoint Presentation</vt:lpstr>
      <vt:lpstr>PowerPoint Presentation</vt:lpstr>
      <vt:lpstr>What is a pixel? (math)</vt:lpstr>
      <vt:lpstr>Pixel (picture element)</vt:lpstr>
      <vt:lpstr>Pixel (picture element)</vt:lpstr>
      <vt:lpstr>Let’s Learn some terminology</vt:lpstr>
      <vt:lpstr>Resolution</vt:lpstr>
      <vt:lpstr>PowerPoint Presentation</vt:lpstr>
      <vt:lpstr>PowerPoint Presentation</vt:lpstr>
      <vt:lpstr>PowerPoint Presentation</vt:lpstr>
      <vt:lpstr>PowerPoint Presentation</vt:lpstr>
      <vt:lpstr>Applications</vt:lpstr>
      <vt:lpstr>Applications (Cont’d)</vt:lpstr>
      <vt:lpstr>Applications (Cont’d)</vt:lpstr>
      <vt:lpstr>Applications (Cont’d)</vt:lpstr>
      <vt:lpstr>What Is Augmented Reality (AR)?</vt:lpstr>
      <vt:lpstr>What is AR? (cont.)</vt:lpstr>
      <vt:lpstr>Virtual Reality vs. Augmented Reality</vt:lpstr>
      <vt:lpstr>Augmented Reality vs. Virtual Reality</vt:lpstr>
      <vt:lpstr>Augmented Reality vs. Virtual Reality</vt:lpstr>
      <vt:lpstr>What is needed?</vt:lpstr>
      <vt:lpstr>Current Uses of AR</vt:lpstr>
      <vt:lpstr>Current Uses of AR</vt:lpstr>
      <vt:lpstr>LifeClipper</vt:lpstr>
      <vt:lpstr>Wikitude – AR Travel Guide</vt:lpstr>
      <vt:lpstr>Supplements: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Computer Graphics</dc:title>
  <dc:creator>FAZLE RAKIB</dc:creator>
  <cp:lastModifiedBy>FAZLE RAKIB</cp:lastModifiedBy>
  <cp:revision>2</cp:revision>
  <dcterms:created xsi:type="dcterms:W3CDTF">2024-01-20T16:20:37Z</dcterms:created>
  <dcterms:modified xsi:type="dcterms:W3CDTF">2024-01-21T16:26:55Z</dcterms:modified>
</cp:coreProperties>
</file>