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704" r:id="rId2"/>
    <p:sldId id="705" r:id="rId3"/>
    <p:sldId id="1238" r:id="rId4"/>
    <p:sldId id="1234" r:id="rId5"/>
    <p:sldId id="1239" r:id="rId6"/>
    <p:sldId id="1235" r:id="rId7"/>
    <p:sldId id="1240" r:id="rId8"/>
    <p:sldId id="1236" r:id="rId9"/>
    <p:sldId id="1241" r:id="rId10"/>
    <p:sldId id="1237" r:id="rId11"/>
    <p:sldId id="1243" r:id="rId12"/>
    <p:sldId id="1211" r:id="rId13"/>
    <p:sldId id="1217" r:id="rId14"/>
    <p:sldId id="1242" r:id="rId15"/>
    <p:sldId id="1225" r:id="rId16"/>
    <p:sldId id="1244" r:id="rId17"/>
  </p:sldIdLst>
  <p:sldSz cx="9144000" cy="6858000" type="screen4x3"/>
  <p:notesSz cx="7099300" cy="10234613"/>
  <p:embeddedFontLst>
    <p:embeddedFont>
      <p:font typeface="黑体" pitchFamily="49" charset="-122"/>
      <p:regular r:id="rId2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2FF820"/>
    <a:srgbClr val="0066FF"/>
    <a:srgbClr val="003399"/>
    <a:srgbClr val="008000"/>
    <a:srgbClr val="92D050"/>
    <a:srgbClr val="FF66FF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>
      <p:cViewPr>
        <p:scale>
          <a:sx n="70" d="100"/>
          <a:sy n="70" d="100"/>
        </p:scale>
        <p:origin x="-132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2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82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aa (2)副本"/>
          <p:cNvPicPr>
            <a:picLocks noChangeAspect="1" noChangeArrowheads="1"/>
          </p:cNvPicPr>
          <p:nvPr/>
        </p:nvPicPr>
        <p:blipFill>
          <a:blip r:embed="rId2" cstate="print"/>
          <a:srcRect b="22740"/>
          <a:stretch>
            <a:fillRect/>
          </a:stretch>
        </p:blipFill>
        <p:spPr bwMode="auto">
          <a:xfrm>
            <a:off x="5186363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785813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1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029569" cy="7416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1772816"/>
            <a:ext cx="462915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8650" y="1700808"/>
            <a:ext cx="3151262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27763" y="6630988"/>
            <a:ext cx="2736850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Picture 2" descr="buaa (2)副本"/>
          <p:cNvPicPr>
            <a:picLocks noChangeAspect="1" noChangeArrowheads="1"/>
          </p:cNvPicPr>
          <p:nvPr userDrawn="1"/>
        </p:nvPicPr>
        <p:blipFill>
          <a:blip r:embed="rId6" cstate="print"/>
          <a:srcRect b="22740"/>
          <a:stretch>
            <a:fillRect/>
          </a:stretch>
        </p:blipFill>
        <p:spPr bwMode="auto">
          <a:xfrm>
            <a:off x="214282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1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 flipH="1">
            <a:off x="4114431" y="0"/>
            <a:ext cx="5029569" cy="74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13" r:id="rId3"/>
    <p:sldLayoutId id="2147483811" r:id="rId4"/>
  </p:sldLayoutIdLst>
  <p:transition>
    <p:blinds dir="vert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133191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471646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6" name="Oval 12"/>
          <p:cNvSpPr>
            <a:spLocks noChangeArrowheads="1"/>
          </p:cNvSpPr>
          <p:nvPr/>
        </p:nvSpPr>
        <p:spPr bwMode="auto">
          <a:xfrm>
            <a:off x="4572000" y="3068638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99054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数字信号处理实验</a:t>
            </a:r>
            <a:endParaRPr lang="zh-CN" altLang="en-US" sz="5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" y="3370144"/>
            <a:ext cx="9137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3600" dirty="0" smtClean="0">
                <a:solidFill>
                  <a:schemeClr val="tx2"/>
                </a:solidFill>
                <a:ea typeface="黑体" pitchFamily="49" charset="-122"/>
              </a:rPr>
              <a:t>数字滤波器设计</a:t>
            </a:r>
            <a:endParaRPr lang="en-US" altLang="zh-CN" sz="3600" dirty="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699792" y="4307612"/>
            <a:ext cx="38161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北京航空航天大学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ea typeface="黑体" pitchFamily="49" charset="-122"/>
              </a:rPr>
              <a:t>雷 鹏，王 俊</a:t>
            </a:r>
            <a:endParaRPr lang="en-US" altLang="zh-CN" sz="2400" dirty="0" smtClean="0">
              <a:solidFill>
                <a:schemeClr val="tx2"/>
              </a:solidFill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 smtClean="0">
                <a:solidFill>
                  <a:schemeClr val="tx2"/>
                </a:solidFill>
                <a:ea typeface="黑体" pitchFamily="49" charset="-122"/>
              </a:rPr>
              <a:t>peng.lei@buaa.edu.cn</a:t>
            </a:r>
            <a:endParaRPr lang="zh-CN" altLang="en-US" sz="2400" dirty="0">
              <a:solidFill>
                <a:schemeClr val="tx2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06"/>
    </mc:Choice>
    <mc:Fallback xmlns="">
      <p:transition advTm="152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椭圆滤波器</a:t>
            </a:r>
            <a:r>
              <a:rPr lang="zh-CN" altLang="en-US" sz="2800" dirty="0">
                <a:latin typeface="Times New Roman" panose="02020603050405020304" pitchFamily="18" charset="0"/>
              </a:rPr>
              <a:t>设计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ellip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(N,Rp,Rs,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,'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')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000" dirty="0">
                <a:latin typeface="Times New Roman" panose="02020603050405020304" pitchFamily="18" charset="0"/>
              </a:rPr>
              <a:t>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滤波器系数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函数分子各项的系数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>
                <a:latin typeface="Times New Roman" panose="02020603050405020304" pitchFamily="18" charset="0"/>
              </a:rPr>
              <a:t>系统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函数分母各项的系数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通带</a:t>
            </a:r>
            <a:r>
              <a:rPr lang="zh-CN" altLang="en-US" sz="2000" dirty="0">
                <a:latin typeface="Times New Roman" panose="02020603050405020304" pitchFamily="18" charset="0"/>
              </a:rPr>
              <a:t>纹波大小的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度量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</a:t>
            </a:r>
            <a:r>
              <a:rPr lang="zh-CN" altLang="en-US" sz="2000" dirty="0">
                <a:latin typeface="Times New Roman" panose="02020603050405020304" pitchFamily="18" charset="0"/>
              </a:rPr>
              <a:t>的最小衰减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归一化的通带边界频率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>
            <a:off x="5113542" y="5686851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12775" y="5364799"/>
            <a:ext cx="4033577" cy="1454689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612775" y="5364799"/>
            <a:ext cx="403357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6</a:t>
            </a:r>
            <a:r>
              <a:rPr lang="en-US" altLang="zh-CN" sz="1800" b="1" dirty="0"/>
              <a:t>; </a:t>
            </a:r>
            <a:r>
              <a:rPr lang="en-US" altLang="zh-CN" sz="1800" b="1" dirty="0" err="1"/>
              <a:t>Rp</a:t>
            </a:r>
            <a:r>
              <a:rPr lang="en-US" altLang="zh-CN" sz="1800" b="1" dirty="0"/>
              <a:t> = 40*log10((1+0.25)/(1-0.25</a:t>
            </a:r>
            <a:r>
              <a:rPr lang="en-US" altLang="zh-CN" sz="1800" b="1" dirty="0" smtClean="0"/>
              <a:t>));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Rs</a:t>
            </a:r>
            <a:r>
              <a:rPr lang="en-US" altLang="zh-CN" sz="1800" b="1" dirty="0" smtClean="0"/>
              <a:t> = -20*log10(0.05); </a:t>
            </a:r>
            <a:r>
              <a:rPr lang="en-US" altLang="zh-CN" sz="1800" b="1" dirty="0" err="1" smtClean="0"/>
              <a:t>Wp</a:t>
            </a:r>
            <a:r>
              <a:rPr lang="en-US" altLang="zh-CN" sz="1800" b="1" dirty="0" smtClean="0"/>
              <a:t> = 0.6;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b,a</a:t>
            </a:r>
            <a:r>
              <a:rPr lang="en-US" altLang="zh-CN" sz="1800" b="1" dirty="0" smtClean="0"/>
              <a:t>] </a:t>
            </a:r>
            <a:r>
              <a:rPr lang="en-US" altLang="zh-CN" sz="1800" b="1" dirty="0"/>
              <a:t>= </a:t>
            </a:r>
            <a:r>
              <a:rPr lang="en-US" altLang="zh-CN" sz="1800" b="1" dirty="0" err="1" smtClean="0"/>
              <a:t>ellip</a:t>
            </a:r>
            <a:r>
              <a:rPr lang="en-US" altLang="zh-CN" sz="1800" b="1" dirty="0" smtClean="0"/>
              <a:t>(N,Rp,Rs,</a:t>
            </a:r>
            <a:r>
              <a:rPr lang="en-US" altLang="zh-CN" sz="1800" b="1" dirty="0" err="1" smtClean="0"/>
              <a:t>Wp</a:t>
            </a:r>
            <a:r>
              <a:rPr lang="en-US" altLang="zh-CN" sz="1800" b="1" dirty="0" smtClean="0"/>
              <a:t>,'high');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 </a:t>
            </a:r>
            <a:r>
              <a:rPr lang="en-US" altLang="zh-CN" sz="1800" b="1" dirty="0" err="1" smtClean="0"/>
              <a:t>freqz</a:t>
            </a:r>
            <a:r>
              <a:rPr lang="en-US" altLang="zh-CN" sz="1800" b="1" dirty="0" smtClean="0"/>
              <a:t>(b,a,512);</a:t>
            </a:r>
            <a:endParaRPr lang="en-US" altLang="zh-CN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79416" y="6528562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55" y="4755456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1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基于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Kaiser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窗函数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参数估计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[N,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beta,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kaiserord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f,a,dev,fs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    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归一化的通带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截止频率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beta	   :  Kaiser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窗函数参数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类型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f	   :  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>
                <a:latin typeface="Times New Roman" panose="02020603050405020304" pitchFamily="18" charset="0"/>
              </a:rPr>
              <a:t>幅频响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应通带与阻带的边界频率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a	   :  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滤波器幅频响应在各频带的理想幅度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dev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滤波器幅频响应的通带纹波与阻带纹波大小（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相对值，非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值），该向量大小与向量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大小相同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采样频率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1493072" y="2664208"/>
            <a:ext cx="5544616" cy="106647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0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基于窗函数的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800" dirty="0">
                <a:latin typeface="Times New Roman" panose="02020603050405020304" pitchFamily="18" charset="0"/>
              </a:rPr>
              <a:t>设计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</a:rPr>
              <a:t>Fcoef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fir1(N,</a:t>
            </a:r>
            <a:r>
              <a:rPr lang="en-US" altLang="zh-CN" sz="2400" dirty="0" err="1">
                <a:latin typeface="Times New Roman" panose="02020603050405020304" pitchFamily="18" charset="0"/>
              </a:rPr>
              <a:t>Wn</a:t>
            </a:r>
            <a:r>
              <a:rPr lang="en-US" altLang="zh-CN" sz="2400" dirty="0">
                <a:latin typeface="Times New Roman" panose="02020603050405020304" pitchFamily="18" charset="0"/>
              </a:rPr>
              <a:t>,'</a:t>
            </a:r>
            <a:r>
              <a:rPr lang="en-US" altLang="zh-CN" sz="2400" dirty="0" err="1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',win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Fcoef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滤波器系数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向量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（单位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冲激响应）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        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归一化的通带截止频率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类型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win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窗函数向量，长度为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N+1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>
            <a:off x="3935075" y="5441187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15900" y="4505352"/>
            <a:ext cx="3548067" cy="2300488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82871" y="4563712"/>
            <a:ext cx="36083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6; </a:t>
            </a:r>
            <a:r>
              <a:rPr lang="en-US" altLang="zh-CN" sz="1800" b="1" dirty="0" err="1" smtClean="0"/>
              <a:t>Wn</a:t>
            </a:r>
            <a:r>
              <a:rPr lang="en-US" altLang="zh-CN" sz="1800" b="1" dirty="0" smtClean="0"/>
              <a:t> = 0.6;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h </a:t>
            </a:r>
            <a:r>
              <a:rPr lang="en-US" altLang="zh-CN" sz="1800" b="1" dirty="0"/>
              <a:t>= </a:t>
            </a:r>
            <a:r>
              <a:rPr lang="en-US" altLang="zh-CN" sz="1800" b="1" dirty="0" smtClean="0"/>
              <a:t>fir1(N,</a:t>
            </a:r>
            <a:r>
              <a:rPr lang="en-US" altLang="zh-CN" sz="1800" b="1" dirty="0" err="1" smtClean="0"/>
              <a:t>Wn</a:t>
            </a:r>
            <a:r>
              <a:rPr lang="en-US" altLang="zh-CN" sz="1800" b="1" dirty="0" smtClean="0"/>
              <a:t>,</a:t>
            </a:r>
            <a:r>
              <a:rPr lang="en-US" altLang="zh-CN" sz="1800" b="1" dirty="0"/>
              <a:t>'high', </a:t>
            </a:r>
            <a:r>
              <a:rPr lang="en-US" altLang="zh-CN" sz="1800" b="1" dirty="0" smtClean="0"/>
              <a:t>hamming(7)</a:t>
            </a:r>
            <a:r>
              <a:rPr lang="en-US" altLang="zh-CN" sz="1800" b="1" dirty="0" smtClean="0"/>
              <a:t>);</a:t>
            </a:r>
            <a:endParaRPr lang="en-US" altLang="zh-CN" sz="1800" b="1" dirty="0" smtClean="0"/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stem(h); </a:t>
            </a:r>
            <a:r>
              <a:rPr lang="en-US" altLang="zh-CN" sz="1800" b="1" dirty="0" err="1" smtClean="0"/>
              <a:t>ylim</a:t>
            </a:r>
            <a:r>
              <a:rPr lang="en-US" altLang="zh-CN" sz="1800" b="1" dirty="0" smtClean="0"/>
              <a:t>([-0.3 </a:t>
            </a:r>
            <a:r>
              <a:rPr lang="en-US" altLang="zh-CN" sz="1800" b="1" dirty="0" smtClean="0"/>
              <a:t>0.5]);</a:t>
            </a:r>
            <a:endParaRPr lang="en-US" altLang="zh-CN" sz="1800" b="1" dirty="0" smtClean="0"/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figure(2);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freqz</a:t>
            </a:r>
            <a:r>
              <a:rPr lang="en-US" altLang="zh-CN" sz="1800" b="1" dirty="0" smtClean="0"/>
              <a:t>(h,1,512);</a:t>
            </a:r>
            <a:endParaRPr lang="en-US" altLang="zh-CN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76816" y="637843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滤波器系数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8933" y="637843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57843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15" y="457843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设计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Butterworth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带通滤波器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指标要求：采样频率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，通带边界频率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1.4kHz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2.1 		      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，阻带边界频率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1.05kHz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2.45kHz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	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带纹波大小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0.4dB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，阻带最小衰减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0dB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	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滤波器阶数最小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</a:rPr>
              <a:t>IIR</a:t>
            </a:r>
            <a:r>
              <a:rPr lang="zh-CN" altLang="en-US" dirty="0">
                <a:latin typeface="Times New Roman" panose="02020603050405020304" pitchFamily="18" charset="0"/>
              </a:rPr>
              <a:t>滤波器设计示例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267030" y="3874695"/>
            <a:ext cx="6352257" cy="2860581"/>
          </a:xfrm>
          <a:prstGeom prst="roundRect">
            <a:avLst>
              <a:gd name="adj" fmla="val 7111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27356" y="3888344"/>
            <a:ext cx="621992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fs</a:t>
            </a:r>
            <a:r>
              <a:rPr lang="en-US" altLang="zh-CN" sz="1800" b="1" dirty="0" smtClean="0"/>
              <a:t> = 7e3</a:t>
            </a:r>
            <a:r>
              <a:rPr lang="en-US" altLang="zh-CN" sz="1800" b="1" dirty="0"/>
              <a:t>; </a:t>
            </a:r>
            <a:r>
              <a:rPr lang="en-US" altLang="zh-CN" sz="1800" b="1" dirty="0" err="1" smtClean="0"/>
              <a:t>Wp_f</a:t>
            </a:r>
            <a:r>
              <a:rPr lang="en-US" altLang="zh-CN" sz="1800" b="1" dirty="0" smtClean="0"/>
              <a:t> = [1.4e3, 2.1e3]; </a:t>
            </a:r>
            <a:r>
              <a:rPr lang="en-US" altLang="zh-CN" sz="1800" b="1" dirty="0" err="1" smtClean="0"/>
              <a:t>Ws_f</a:t>
            </a:r>
            <a:r>
              <a:rPr lang="en-US" altLang="zh-CN" sz="1800" b="1" dirty="0" smtClean="0"/>
              <a:t> = [1.05e3, 2.45e3];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Rp</a:t>
            </a:r>
            <a:r>
              <a:rPr lang="en-US" altLang="zh-CN" sz="1800" b="1" dirty="0" smtClean="0"/>
              <a:t> = 0.4; </a:t>
            </a:r>
            <a:r>
              <a:rPr lang="en-US" altLang="zh-CN" sz="1800" b="1" dirty="0" err="1" smtClean="0"/>
              <a:t>Rs</a:t>
            </a:r>
            <a:r>
              <a:rPr lang="en-US" altLang="zh-CN" sz="1800" b="1" dirty="0" smtClean="0"/>
              <a:t> = 50;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Wp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Wp_f</a:t>
            </a:r>
            <a:r>
              <a:rPr lang="en-US" altLang="zh-CN" sz="1800" b="1" dirty="0" smtClean="0"/>
              <a:t>/(</a:t>
            </a:r>
            <a:r>
              <a:rPr lang="en-US" altLang="zh-CN" sz="1800" b="1" dirty="0" err="1" smtClean="0"/>
              <a:t>fs</a:t>
            </a:r>
            <a:r>
              <a:rPr lang="en-US" altLang="zh-CN" sz="1800" b="1" dirty="0" smtClean="0"/>
              <a:t>/2);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Ws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Ws_f</a:t>
            </a:r>
            <a:r>
              <a:rPr lang="en-US" altLang="zh-CN" sz="1800" b="1" dirty="0" smtClean="0"/>
              <a:t>/(</a:t>
            </a:r>
            <a:r>
              <a:rPr lang="en-US" altLang="zh-CN" sz="1800" b="1" dirty="0" err="1" smtClean="0"/>
              <a:t>fs</a:t>
            </a:r>
            <a:r>
              <a:rPr lang="en-US" altLang="zh-CN" sz="1800" b="1" dirty="0" smtClean="0"/>
              <a:t>/2);</a:t>
            </a:r>
          </a:p>
          <a:p>
            <a:pPr>
              <a:spcBef>
                <a:spcPts val="600"/>
              </a:spcBef>
            </a:pPr>
            <a:r>
              <a:rPr lang="pt-BR" altLang="zh-CN" sz="1800" b="1" dirty="0" smtClean="0"/>
              <a:t>[N,Wn</a:t>
            </a:r>
            <a:r>
              <a:rPr lang="pt-BR" altLang="zh-CN" sz="1800" b="1" dirty="0"/>
              <a:t>] = </a:t>
            </a:r>
            <a:r>
              <a:rPr lang="pt-BR" altLang="zh-CN" sz="1800" b="1" dirty="0" smtClean="0"/>
              <a:t>buttord(Wp,Ws,Rp,Rs);</a:t>
            </a:r>
          </a:p>
          <a:p>
            <a:pPr>
              <a:spcBef>
                <a:spcPts val="600"/>
              </a:spcBef>
            </a:pPr>
            <a:r>
              <a:rPr lang="pt-BR" altLang="zh-CN" sz="1800" b="1" dirty="0"/>
              <a:t>[</a:t>
            </a:r>
            <a:r>
              <a:rPr lang="pt-BR" altLang="zh-CN" sz="1800" b="1" dirty="0" smtClean="0"/>
              <a:t>b, a] </a:t>
            </a:r>
            <a:r>
              <a:rPr lang="pt-BR" altLang="zh-CN" sz="1800" b="1" dirty="0"/>
              <a:t>= butter(N,Wn</a:t>
            </a:r>
            <a:r>
              <a:rPr lang="pt-BR" altLang="zh-CN" sz="1800" b="1" dirty="0" smtClean="0"/>
              <a:t>,'bandpass');</a:t>
            </a:r>
          </a:p>
          <a:p>
            <a:pPr>
              <a:spcBef>
                <a:spcPts val="600"/>
              </a:spcBef>
            </a:pPr>
            <a:r>
              <a:rPr lang="pt-BR" altLang="zh-CN" sz="1800" b="1" dirty="0" smtClean="0"/>
              <a:t>figure(1)</a:t>
            </a:r>
          </a:p>
          <a:p>
            <a:pPr>
              <a:spcBef>
                <a:spcPts val="600"/>
              </a:spcBef>
            </a:pPr>
            <a:r>
              <a:rPr lang="pt-BR" altLang="zh-CN" sz="1800" b="1" dirty="0" smtClean="0"/>
              <a:t>freqz(b,a,512);</a:t>
            </a:r>
            <a:endParaRPr lang="pt-BR" altLang="zh-CN" sz="1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92949" y="605699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06" y="425699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7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设计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FIR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低通滤波器（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Kaiser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窗函数）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指标要求：采样频率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，通带边界频率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，阻带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	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边界频率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2.5kHz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，通带纹波大小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0.005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，阻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	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带纹波大小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0.005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，采用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Kaiser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窗函数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</a:rPr>
              <a:t>FIR</a:t>
            </a:r>
            <a:r>
              <a:rPr lang="zh-CN" altLang="en-US" dirty="0">
                <a:latin typeface="Times New Roman" panose="02020603050405020304" pitchFamily="18" charset="0"/>
              </a:rPr>
              <a:t>滤波器设计示例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179512" y="3573016"/>
            <a:ext cx="4347432" cy="3135237"/>
          </a:xfrm>
          <a:prstGeom prst="roundRect">
            <a:avLst>
              <a:gd name="adj" fmla="val 7111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179513" y="3584321"/>
            <a:ext cx="4464496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f_bands</a:t>
            </a:r>
            <a:r>
              <a:rPr lang="en-US" altLang="zh-CN" sz="1800" b="1" dirty="0" smtClean="0"/>
              <a:t> = [2e3,2.5e3]; a = [1,0];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dev</a:t>
            </a:r>
            <a:r>
              <a:rPr lang="en-US" altLang="zh-CN" sz="1800" b="1" dirty="0" smtClean="0"/>
              <a:t> = [0.005,0.005]; </a:t>
            </a:r>
            <a:r>
              <a:rPr lang="en-US" altLang="zh-CN" sz="1800" b="1" dirty="0" err="1" smtClean="0"/>
              <a:t>fs</a:t>
            </a:r>
            <a:r>
              <a:rPr lang="en-US" altLang="zh-CN" sz="1800" b="1" dirty="0" smtClean="0"/>
              <a:t> = 10e3;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[N, </a:t>
            </a:r>
            <a:r>
              <a:rPr lang="en-US" altLang="zh-CN" sz="1800" b="1" dirty="0" err="1"/>
              <a:t>Wn</a:t>
            </a:r>
            <a:r>
              <a:rPr lang="en-US" altLang="zh-CN" sz="1800" b="1" dirty="0"/>
              <a:t>, beta, </a:t>
            </a:r>
            <a:r>
              <a:rPr lang="en-US" altLang="zh-CN" sz="1800" b="1" dirty="0" err="1"/>
              <a:t>ftype</a:t>
            </a:r>
            <a:r>
              <a:rPr lang="en-US" altLang="zh-CN" sz="1800" b="1" dirty="0"/>
              <a:t>] = </a:t>
            </a:r>
            <a:r>
              <a:rPr lang="en-US" altLang="zh-CN" sz="1800" b="1" dirty="0" err="1" smtClean="0"/>
              <a:t>kaiserord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f_bands,a,dev,fs</a:t>
            </a:r>
            <a:r>
              <a:rPr lang="en-US" altLang="zh-CN" sz="1800" b="1" dirty="0" smtClean="0"/>
              <a:t>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h </a:t>
            </a:r>
            <a:r>
              <a:rPr lang="en-US" altLang="zh-CN" sz="1800" b="1" dirty="0"/>
              <a:t>= fir1(N,</a:t>
            </a:r>
            <a:r>
              <a:rPr lang="en-US" altLang="zh-CN" sz="1800" b="1" dirty="0" err="1"/>
              <a:t>Wn</a:t>
            </a:r>
            <a:r>
              <a:rPr lang="en-US" altLang="zh-CN" sz="1800" b="1" dirty="0" smtClean="0"/>
              <a:t>,'low',</a:t>
            </a:r>
            <a:r>
              <a:rPr lang="en-US" altLang="zh-CN" sz="1800" b="1" dirty="0" err="1" smtClean="0"/>
              <a:t>kaiser</a:t>
            </a:r>
            <a:r>
              <a:rPr lang="en-US" altLang="zh-CN" sz="1800" b="1" dirty="0" smtClean="0"/>
              <a:t>(N+1,beta));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figure(1); 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stem(h); </a:t>
            </a:r>
            <a:r>
              <a:rPr lang="en-US" altLang="zh-CN" sz="1800" b="1" dirty="0" err="1" smtClean="0"/>
              <a:t>ylim</a:t>
            </a:r>
            <a:r>
              <a:rPr lang="en-US" altLang="zh-CN" sz="1800" b="1" dirty="0"/>
              <a:t>([-</a:t>
            </a:r>
            <a:r>
              <a:rPr lang="en-US" altLang="zh-CN" sz="1800" b="1" dirty="0" smtClean="0"/>
              <a:t>0.2 0.5]);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figure(2);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/>
              <a:t>freqz</a:t>
            </a:r>
            <a:r>
              <a:rPr lang="en-US" altLang="zh-CN" sz="1800" b="1" dirty="0"/>
              <a:t>(h,1,512);</a:t>
            </a:r>
            <a:endParaRPr lang="en-US" altLang="zh-CN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6944" y="603723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滤波器系数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3653" y="6037234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80" y="4191695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61" y="4185622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7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itchFamily="18" charset="0"/>
              </a:rPr>
              <a:t>IIR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滤波器设计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给定模拟高通滤波器指标如下：采样频率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3.5kHz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，通带边界频率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1.05kHz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，阻带边界频率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0.6kHz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，通带纹波大小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1dB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，阻带最小衰减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50dB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分别使用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Butterworth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itchFamily="18" charset="0"/>
              </a:rPr>
              <a:t>Chebyshev</a:t>
            </a:r>
            <a:r>
              <a:rPr lang="en-US" altLang="zh-CN" sz="2400" dirty="0">
                <a:latin typeface="Times New Roman" panose="02020603050405020304" pitchFamily="18" charset="0"/>
                <a:cs typeface="Times New Roman" pitchFamily="18" charset="0"/>
              </a:rPr>
              <a:t> 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型、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itchFamily="18" charset="0"/>
              </a:rPr>
              <a:t>Chebyshev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 II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型和椭圆多项式，设计满足上述指标且阶数最小的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IIR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高通滤波器，给出相应的阶数、以及系统函数表达式，画出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幅频、相频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响应曲线，并进行对比分析。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8263830" cy="447615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实验二：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itchFamily="18" charset="0"/>
              </a:rPr>
              <a:t>FIR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itchFamily="18" charset="0"/>
              </a:rPr>
              <a:t>滤波器设计</a:t>
            </a:r>
            <a:endParaRPr lang="en-US" altLang="zh-CN" sz="28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给定模拟带通滤波器指标如下：采样频率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12kHz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，通带边界频率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1.8kHz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3.6kHz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，阻带边界频率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4.2kHz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，通带纹波大小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0.1dB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，阻带纹波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0.02dB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Kaiser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窗函数，设计满足上述指标的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itchFamily="18" charset="0"/>
              </a:rPr>
              <a:t>FIR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带通滤波器，给出相应的阶数，画出幅频、相频响应、以及系统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itchFamily="18" charset="0"/>
              </a:rPr>
              <a:t>单位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冲激响应曲线，并进行对比分析。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实验内容及要求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>
                <a:latin typeface="Times New Roman" panose="02020603050405020304" pitchFamily="18" charset="0"/>
              </a:rPr>
              <a:t>基础</a:t>
            </a:r>
            <a:r>
              <a:rPr lang="zh-CN" altLang="en-US" dirty="0" smtClean="0">
                <a:latin typeface="Times New Roman" panose="02020603050405020304" pitchFamily="18" charset="0"/>
              </a:rPr>
              <a:t>函数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2. </a:t>
            </a:r>
            <a:r>
              <a:rPr lang="en-US" altLang="zh-CN" dirty="0" smtClean="0">
                <a:latin typeface="Times New Roman" panose="02020603050405020304" pitchFamily="18" charset="0"/>
              </a:rPr>
              <a:t>IIR</a:t>
            </a:r>
            <a:r>
              <a:rPr lang="zh-CN" altLang="en-US" dirty="0" smtClean="0">
                <a:latin typeface="Times New Roman" panose="02020603050405020304" pitchFamily="18" charset="0"/>
              </a:rPr>
              <a:t>滤波器设计示例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3. FIR</a:t>
            </a:r>
            <a:r>
              <a:rPr lang="zh-CN" altLang="en-US" dirty="0" smtClean="0">
                <a:latin typeface="Times New Roman" panose="02020603050405020304" pitchFamily="18" charset="0"/>
              </a:rPr>
              <a:t>滤波器设计示例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</a:rPr>
              <a:t>实验内容及要求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Butterworth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滤波器阶数估计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N,Wn</a:t>
            </a:r>
            <a:r>
              <a:rPr lang="en-US" altLang="zh-CN" sz="2400" dirty="0">
                <a:latin typeface="Times New Roman" panose="02020603050405020304" pitchFamily="18" charset="0"/>
              </a:rPr>
              <a:t>] 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buttord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Wp,Ws,Rp,Rs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满足设计指标的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滤波器最小阶数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归一化的通带截止频率，范围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0~1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归一化的通带边界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频率，范围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0~1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latin typeface="Times New Roman" panose="02020603050405020304" pitchFamily="18" charset="0"/>
              </a:rPr>
              <a:t>的阻带边界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频率，范围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0~1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通带纹波大小的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度量，单位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dB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</a:t>
            </a:r>
            <a:r>
              <a:rPr lang="zh-CN" altLang="en-US" sz="2000" dirty="0">
                <a:latin typeface="Times New Roman" panose="02020603050405020304" pitchFamily="18" charset="0"/>
              </a:rPr>
              <a:t>的最小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衰减，单位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 bwMode="auto">
          <a:xfrm>
            <a:off x="1493072" y="2650560"/>
            <a:ext cx="5544616" cy="70643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Butterworth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800" dirty="0">
                <a:latin typeface="Times New Roman" panose="02020603050405020304" pitchFamily="18" charset="0"/>
              </a:rPr>
              <a:t>设计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butter(N,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,'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')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000" dirty="0">
                <a:latin typeface="Times New Roman" panose="02020603050405020304" pitchFamily="18" charset="0"/>
              </a:rPr>
              <a:t>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滤波器系数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函数分子各项的系数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>
                <a:latin typeface="Times New Roman" panose="02020603050405020304" pitchFamily="18" charset="0"/>
              </a:rPr>
              <a:t>系统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函数分母各项的系数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归一化的通带截止频率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>
            <a:off x="4772342" y="5427539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256113" y="5015816"/>
            <a:ext cx="3331473" cy="1785103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323770" y="5029263"/>
            <a:ext cx="31732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Wn</a:t>
            </a:r>
            <a:r>
              <a:rPr lang="en-US" altLang="zh-CN" sz="1800" b="1" dirty="0" smtClean="0"/>
              <a:t> = 0.6;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b,a</a:t>
            </a:r>
            <a:r>
              <a:rPr lang="en-US" altLang="zh-CN" sz="1800" b="1" dirty="0" smtClean="0"/>
              <a:t>] </a:t>
            </a:r>
            <a:r>
              <a:rPr lang="en-US" altLang="zh-CN" sz="1800" b="1" dirty="0"/>
              <a:t>= </a:t>
            </a:r>
            <a:r>
              <a:rPr lang="en-US" altLang="zh-CN" sz="1800" b="1" dirty="0" smtClean="0"/>
              <a:t>butter(N,</a:t>
            </a:r>
            <a:r>
              <a:rPr lang="en-US" altLang="zh-CN" sz="1800" b="1" dirty="0" err="1" smtClean="0"/>
              <a:t>Wn</a:t>
            </a:r>
            <a:r>
              <a:rPr lang="en-US" altLang="zh-CN" sz="1800" b="1" dirty="0" smtClean="0"/>
              <a:t>,'high');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freqz</a:t>
            </a:r>
            <a:r>
              <a:rPr lang="en-US" altLang="zh-CN" sz="1800" b="1" dirty="0" smtClean="0"/>
              <a:t>(b,a,512);</a:t>
            </a:r>
            <a:endParaRPr lang="en-US" altLang="zh-CN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33496" y="6405730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12" y="4689555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Chebyshev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型滤波器</a:t>
            </a:r>
            <a:r>
              <a:rPr lang="zh-CN" altLang="en-US" sz="2800" dirty="0">
                <a:latin typeface="Times New Roman" panose="02020603050405020304" pitchFamily="18" charset="0"/>
              </a:rPr>
              <a:t>阶数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估计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[N,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cheb1ord(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Wp,Ws,Rp,Rs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N	   :  </a:t>
            </a:r>
            <a:r>
              <a:rPr lang="zh-CN" altLang="en-US" sz="2000" dirty="0">
                <a:latin typeface="Times New Roman" panose="02020603050405020304" pitchFamily="18" charset="0"/>
              </a:rPr>
              <a:t>满足设计指标的</a:t>
            </a:r>
            <a:r>
              <a:rPr lang="en-US" altLang="zh-CN" sz="2000" dirty="0">
                <a:latin typeface="Times New Roman" panose="02020603050405020304" pitchFamily="18" charset="0"/>
              </a:rPr>
              <a:t>IIR</a:t>
            </a:r>
            <a:r>
              <a:rPr lang="zh-CN" altLang="en-US" sz="2000" dirty="0">
                <a:latin typeface="Times New Roman" panose="02020603050405020304" pitchFamily="18" charset="0"/>
              </a:rPr>
              <a:t>滤波器最小阶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的通带边界频率，范围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0~1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latin typeface="Times New Roman" panose="02020603050405020304" pitchFamily="18" charset="0"/>
              </a:rPr>
              <a:t>的阻带边界频率，范围</a:t>
            </a:r>
            <a:r>
              <a:rPr lang="en-US" altLang="zh-CN" sz="2000" dirty="0">
                <a:latin typeface="Times New Roman" panose="02020603050405020304" pitchFamily="18" charset="0"/>
              </a:rPr>
              <a:t>0~1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通带纹波大小的度量，单位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</a:t>
            </a:r>
            <a:r>
              <a:rPr lang="zh-CN" altLang="en-US" sz="2000" dirty="0">
                <a:latin typeface="Times New Roman" panose="02020603050405020304" pitchFamily="18" charset="0"/>
              </a:rPr>
              <a:t>的最小衰减，单位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1493072" y="2650560"/>
            <a:ext cx="5544616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Chebyshev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型滤波器</a:t>
            </a:r>
            <a:r>
              <a:rPr lang="zh-CN" altLang="en-US" sz="2800" dirty="0">
                <a:latin typeface="Times New Roman" panose="02020603050405020304" pitchFamily="18" charset="0"/>
              </a:rPr>
              <a:t>设计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cheby1(N,Rp,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,'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')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000" dirty="0">
                <a:latin typeface="Times New Roman" panose="02020603050405020304" pitchFamily="18" charset="0"/>
              </a:rPr>
              <a:t>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滤波器系数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函数分子各项的系数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>
                <a:latin typeface="Times New Roman" panose="02020603050405020304" pitchFamily="18" charset="0"/>
              </a:rPr>
              <a:t>系统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函数分母各项的系数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通带纹波大小的度量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</a:t>
            </a:r>
            <a:r>
              <a:rPr lang="zh-CN" altLang="en-US" sz="2000" dirty="0">
                <a:latin typeface="Times New Roman" panose="02020603050405020304" pitchFamily="18" charset="0"/>
              </a:rPr>
              <a:t>通带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边界频率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>
            <a:off x="5113542" y="5686851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69895" y="4891553"/>
            <a:ext cx="3676457" cy="1927935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24487" y="4947576"/>
            <a:ext cx="36218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Rp</a:t>
            </a:r>
            <a:r>
              <a:rPr lang="en-US" altLang="zh-CN" sz="1800" b="1" dirty="0" smtClean="0"/>
              <a:t> = 40*log10((1+0.25)/(1-0.25));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Wp</a:t>
            </a:r>
            <a:r>
              <a:rPr lang="en-US" altLang="zh-CN" sz="1800" b="1" dirty="0" smtClean="0"/>
              <a:t> = 0.6;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b,a</a:t>
            </a:r>
            <a:r>
              <a:rPr lang="en-US" altLang="zh-CN" sz="1800" b="1" dirty="0" smtClean="0"/>
              <a:t>] </a:t>
            </a:r>
            <a:r>
              <a:rPr lang="en-US" altLang="zh-CN" sz="1800" b="1" dirty="0"/>
              <a:t>= </a:t>
            </a:r>
            <a:r>
              <a:rPr lang="en-US" altLang="zh-CN" sz="1800" b="1" dirty="0" smtClean="0"/>
              <a:t>cheby1(N,Rp,</a:t>
            </a:r>
            <a:r>
              <a:rPr lang="en-US" altLang="zh-CN" sz="1800" b="1" dirty="0" err="1" smtClean="0"/>
              <a:t>Wp</a:t>
            </a:r>
            <a:r>
              <a:rPr lang="en-US" altLang="zh-CN" sz="1800" b="1" dirty="0" smtClean="0"/>
              <a:t>,'high');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 </a:t>
            </a:r>
            <a:r>
              <a:rPr lang="en-US" altLang="zh-CN" sz="1800" b="1" dirty="0" err="1" smtClean="0"/>
              <a:t>freqz</a:t>
            </a:r>
            <a:r>
              <a:rPr lang="en-US" altLang="zh-CN" sz="1800" b="1" dirty="0" smtClean="0"/>
              <a:t>(b,a,512);</a:t>
            </a:r>
            <a:endParaRPr lang="en-US" altLang="zh-CN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79416" y="6528562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9" y="480879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Chebyshev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II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型滤波器</a:t>
            </a:r>
            <a:r>
              <a:rPr lang="zh-CN" altLang="en-US" sz="2800" dirty="0">
                <a:latin typeface="Times New Roman" panose="02020603050405020304" pitchFamily="18" charset="0"/>
              </a:rPr>
              <a:t>阶数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估计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[N,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cheb2ord(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Wp,Ws,Rp,Rs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N	   :  </a:t>
            </a:r>
            <a:r>
              <a:rPr lang="zh-CN" altLang="en-US" sz="2000" dirty="0">
                <a:latin typeface="Times New Roman" panose="02020603050405020304" pitchFamily="18" charset="0"/>
              </a:rPr>
              <a:t>满足设计指标的</a:t>
            </a:r>
            <a:r>
              <a:rPr lang="en-US" altLang="zh-CN" sz="2000" dirty="0">
                <a:latin typeface="Times New Roman" panose="02020603050405020304" pitchFamily="18" charset="0"/>
              </a:rPr>
              <a:t>IIR</a:t>
            </a:r>
            <a:r>
              <a:rPr lang="zh-CN" altLang="en-US" sz="2000" dirty="0">
                <a:latin typeface="Times New Roman" panose="02020603050405020304" pitchFamily="18" charset="0"/>
              </a:rPr>
              <a:t>滤波器最小阶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的通带边界频率，范围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0~1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latin typeface="Times New Roman" panose="02020603050405020304" pitchFamily="18" charset="0"/>
              </a:rPr>
              <a:t>的阻带边界频率，范围</a:t>
            </a:r>
            <a:r>
              <a:rPr lang="en-US" altLang="zh-CN" sz="2000" dirty="0">
                <a:latin typeface="Times New Roman" panose="02020603050405020304" pitchFamily="18" charset="0"/>
              </a:rPr>
              <a:t>0~1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通带纹波大小的度量，单位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</a:t>
            </a:r>
            <a:r>
              <a:rPr lang="zh-CN" altLang="en-US" sz="2000" dirty="0">
                <a:latin typeface="Times New Roman" panose="02020603050405020304" pitchFamily="18" charset="0"/>
              </a:rPr>
              <a:t>的最小衰减，单位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1493072" y="2650560"/>
            <a:ext cx="5544616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Times New Roman" panose="02020603050405020304" pitchFamily="18" charset="0"/>
              </a:rPr>
              <a:t>Chebyshev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II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型滤波器</a:t>
            </a:r>
            <a:r>
              <a:rPr lang="zh-CN" altLang="en-US" sz="2800" dirty="0">
                <a:latin typeface="Times New Roman" panose="02020603050405020304" pitchFamily="18" charset="0"/>
              </a:rPr>
              <a:t>设计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cheby2(N,Rs,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,'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')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b_coef</a:t>
            </a:r>
            <a:r>
              <a:rPr lang="en-US" altLang="zh-CN" sz="2000" dirty="0">
                <a:latin typeface="Times New Roman" panose="02020603050405020304" pitchFamily="18" charset="0"/>
              </a:rPr>
              <a:t>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滤波器系数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函数分子各项的系数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a_coef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>
                <a:latin typeface="Times New Roman" panose="02020603050405020304" pitchFamily="18" charset="0"/>
              </a:rPr>
              <a:t>系统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函数分母各项的系数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: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IIR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阶数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阻带的最小衰减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归一化的阻带边界频率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ftype</a:t>
            </a:r>
            <a:r>
              <a:rPr lang="en-US" altLang="zh-CN" sz="2000" dirty="0">
                <a:latin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滤波器类型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 bwMode="auto">
          <a:xfrm>
            <a:off x="5113542" y="5686851"/>
            <a:ext cx="432048" cy="288032"/>
          </a:xfrm>
          <a:prstGeom prst="rightArrow">
            <a:avLst>
              <a:gd name="adj1" fmla="val 38314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69895" y="4891553"/>
            <a:ext cx="3676457" cy="1927935"/>
          </a:xfrm>
          <a:prstGeom prst="roundRect">
            <a:avLst>
              <a:gd name="adj" fmla="val 9956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24487" y="4947576"/>
            <a:ext cx="36218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1" dirty="0" smtClean="0"/>
              <a:t>N = 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Rs</a:t>
            </a:r>
            <a:r>
              <a:rPr lang="en-US" altLang="zh-CN" sz="1800" b="1" dirty="0" smtClean="0"/>
              <a:t> = -20*log10(0.05);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err="1" smtClean="0"/>
              <a:t>Ws</a:t>
            </a:r>
            <a:r>
              <a:rPr lang="en-US" altLang="zh-CN" sz="1800" b="1" dirty="0" smtClean="0"/>
              <a:t> = 0.6;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b,a</a:t>
            </a:r>
            <a:r>
              <a:rPr lang="en-US" altLang="zh-CN" sz="1800" b="1" dirty="0" smtClean="0"/>
              <a:t>] </a:t>
            </a:r>
            <a:r>
              <a:rPr lang="en-US" altLang="zh-CN" sz="1800" b="1" dirty="0"/>
              <a:t>= </a:t>
            </a:r>
            <a:r>
              <a:rPr lang="en-US" altLang="zh-CN" sz="1800" b="1" dirty="0" smtClean="0"/>
              <a:t>cheby2(N,Rs,</a:t>
            </a:r>
            <a:r>
              <a:rPr lang="en-US" altLang="zh-CN" sz="1800" b="1" dirty="0" err="1" smtClean="0"/>
              <a:t>Ws</a:t>
            </a:r>
            <a:r>
              <a:rPr lang="en-US" altLang="zh-CN" sz="1800" b="1" dirty="0" smtClean="0"/>
              <a:t>,'high');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/>
              <a:t>figure(1); </a:t>
            </a:r>
            <a:r>
              <a:rPr lang="en-US" altLang="zh-CN" sz="1800" b="1" dirty="0" err="1" smtClean="0"/>
              <a:t>freqz</a:t>
            </a:r>
            <a:r>
              <a:rPr lang="en-US" altLang="zh-CN" sz="1800" b="1" dirty="0" smtClean="0"/>
              <a:t>(b,a,512);</a:t>
            </a:r>
            <a:endParaRPr lang="en-US" altLang="zh-CN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79416" y="6528562"/>
            <a:ext cx="224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滤波器幅相响应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61" y="4768903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</a:rPr>
              <a:t>椭圆滤波器</a:t>
            </a:r>
            <a:r>
              <a:rPr lang="zh-CN" altLang="en-US" sz="2800" dirty="0">
                <a:latin typeface="Times New Roman" panose="02020603050405020304" pitchFamily="18" charset="0"/>
              </a:rPr>
              <a:t>阶数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估计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</a:rPr>
              <a:t>[N,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ellipord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Wp,Ws,Rp,Rs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</a:rPr>
              <a:t>N	   :  </a:t>
            </a:r>
            <a:r>
              <a:rPr lang="zh-CN" altLang="en-US" sz="2000" dirty="0">
                <a:latin typeface="Times New Roman" panose="02020603050405020304" pitchFamily="18" charset="0"/>
              </a:rPr>
              <a:t>满足设计指标的</a:t>
            </a:r>
            <a:r>
              <a:rPr lang="en-US" altLang="zh-CN" sz="2000" dirty="0">
                <a:latin typeface="Times New Roman" panose="02020603050405020304" pitchFamily="18" charset="0"/>
              </a:rPr>
              <a:t>IIR</a:t>
            </a:r>
            <a:r>
              <a:rPr lang="zh-CN" altLang="en-US" sz="2000" dirty="0">
                <a:latin typeface="Times New Roman" panose="02020603050405020304" pitchFamily="18" charset="0"/>
              </a:rPr>
              <a:t>滤波器最小阶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Wp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的通带边界频率，范围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0~1</a:t>
            </a:r>
          </a:p>
          <a:p>
            <a:pPr lvl="2"/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归一化</a:t>
            </a:r>
            <a:r>
              <a:rPr lang="zh-CN" altLang="en-US" sz="2000" dirty="0">
                <a:latin typeface="Times New Roman" panose="02020603050405020304" pitchFamily="18" charset="0"/>
              </a:rPr>
              <a:t>的阻带边界频率，范围</a:t>
            </a:r>
            <a:r>
              <a:rPr lang="en-US" altLang="zh-CN" sz="2000" dirty="0">
                <a:latin typeface="Times New Roman" panose="02020603050405020304" pitchFamily="18" charset="0"/>
              </a:rPr>
              <a:t>0~1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通带纹波大小的度量，单位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Rs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	   :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阻带</a:t>
            </a:r>
            <a:r>
              <a:rPr lang="zh-CN" altLang="en-US" sz="2000" dirty="0">
                <a:latin typeface="Times New Roman" panose="02020603050405020304" pitchFamily="18" charset="0"/>
              </a:rPr>
              <a:t>的最小衰减，单位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dB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1. MATLAB</a:t>
            </a:r>
            <a:r>
              <a:rPr lang="zh-CN" altLang="en-US" dirty="0" smtClean="0">
                <a:latin typeface="Times New Roman" panose="02020603050405020304" pitchFamily="18" charset="0"/>
              </a:rPr>
              <a:t>基础函数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AutoShape 2" descr="Image result for microph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Image result for microph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data:image/jpeg;base64,/9j/4AAQSkZJRgABAQAAAQABAAD/2wCEAAkGBxMHBhUTBxIVFhUXFxcaGBgYGB8eHhcdHRodHR0dGBogHikgGxslGx0dIj0iKCkrLi4uHR8zODMuNygtLysBCgoKDg0OFQ8QFS0dFR0tKy0tLS0tKzctKysrKy0tLSstLS0rKzctNy03LSs3LS0tLS03LSstKy0tLSsrKysrK//AABEIAOEA4QMBIgACEQEDEQH/xAAcAAEAAwADAQEAAAAAAAAAAAAABQYHAwQIAQL/xABGEAABAwMCAgcEBQgIBwEAAAABAAIDBAUREiEGMQcTQVFhcYEikaGxFCMyksEVQlJigqKy0RYXJCUzU3KjNERjc3Th8Qj/xAAWAQEBAQAAAAAAAAAAAAAAAAAAAQL/xAAWEQEBAQAAAAAAAAAAAAAAAAAAARH/2gAMAwEAAhEDEQA/ANxREQEREBERAREQEREBF+XvEbCXkAAZJPIDvKyLiDj2a5XmSO2Suip4Wl0r2/a09gBPJ7jgeGR25Qa694Z9sgeZXC+uij/xJWDzcP5rCGXF54dfcL0572ucY6aAvJa4jYufvl++2Tnk7uC4IOsp7Qytvsznl2SyHOlvPDGgDk04J2/NG3NXB6CjmbKPqnNPkQVyLALLPVXeubJXShsZy44a1rQxvPfGQOznzVgn4kipK8Nt9VKzOC1oJcMHYZ9kgnwTE1r6LPG8aVFpeBdGOe3GSXRljgPHbHppVq4f4npr+z+wyDUObDs4enaPEJiplERQEREBERAREQEREBERAREQEREBERAREQEREGd9J18cKiOjpDsdL5sdrc+yz1xk+GO9Ua28GS19jlhZNpknkD3yFuxGeWM55b+YUn0txYvTZLFMXySahK1mHdWWBrRnnjO+3gVFcDRXKfiOBs76gQ68vJaANIBOCdO2cAeqqLZxX0avu1PRQW6drIKdml+QdR73NA2Ljvz7Suh0jcE1d1rKdlnDG08YwcuxpwABtzOGjsXzpD4rudk4n6uwNk6lsbMuMBka5x3OH6ewY7VAR9MNwp3Yr2UzvAxuYf4/wUV84zmNrtTaehaebWO230MAx952SfIKy9DlhdVf2q5t3acRNO+P1vP5Ki3/AI6/L0rTWUrWkfoPzn0IC0XgrpJttLbGRVLnwEbfWMOPvN1NA8yFUXe/0jav/EA5LN7vZxSVgkpMseDs5pwR7loQukNzg126WOVvexwcPgVWb0/UrBIcDcaflOX6NdiBMPsu5CTHyf8ANXhedro809ZrgJa5rsgjmCDsQtw4RvQv9gjm/OIw8dzhsf5+qlEyiIooiIgIiICIiAiIgIiICIiAiIgIiIC+PcGNJecAbknsX1dS7dX+TJBXvDI3MLXOJAwHDTzPI7oMG40jfS8RObw3K+WJwD9TQHe04kkahscbe9T3RYyvnvbvyq6YQiMkBzA0FxcAMO0gnbO2VULuKmmusrbM6V0TXubG5rM6mg7EYByCtC6MJKuS01El6dL7BwwOZoOAzUSBpGrJI7+SqK5xH0iXS0cRTspGgQMkIZ1sBIIH622Rntyup/XLUSsxcaSllHhqb89S44el66Ukh+kMhxk7SROacZ23Dh2eC55+lltfGRd7XTy55kOHydGfmoqq3DiCluVx11FH1QJ9pseCPHsardBb+Hr1TAUtW+llP+YSBnykGMeTgqjTXG21V31V8D44idw3fA8NByrY/hGzXxo/o5chG4jaKUg58A12l/zRHRuHRtU0DutsczJR+bJC/Q/03x7nKU4VqKyW2yjiLXqZJpYXtw4jG++PaGcb/FQdXwRceGyX2lxI56qd/PzYcavLBVjtNVPPwzG+9ZExDtQc3ScBxDSW4GCR4KwVm9XCNtTolcA48s/z5ZWj9B9WZKGpjPJr2OH7QcD/AABZNeJYaqtcNQ1jYgjn5Z5rZuhi0x0PDhlgkDjKQHAfmaC7DTvz9rPZthQaCiIiiIiAiIgIiICIiAiIgIiICIiAiIgKF4ujp57I6O7y9Wx5AB1AEuHtANzzPs8lNKj9LDIpeHjrlLZ2e3CxpGp5+z9kglw37EGPW6O4VMoFPJJGMZc5zQGsAGSSS3kBlalwzfJJKTqmtdq0AMkeRlziHAPczAw0uHZkDJ7lmlguVWKzqasvLJgYsujxoLxpa7IaNskZHdlXhk/9E7L9I4gj6trHDk8PfIRgMZGNR2IHe0AEnGcqiuf1t3G3Vbob/SU5e04cxzXsdz8XOBHiBhcVw6QaK6QOF0s8WrH2mFhI8cljT8VIDpmFe/8AtVtjdH2B0gLseRjxyUZfOJrVdKNwZbjDIeTmNZz8dJBPuURB2E2mprMXsyxNPaA7b1aHD3hT9R0cUV0GeFrlFL/05C0n1LNx9xdDhu12i5scLpVuhd2ZOke97dJ9671y6LOsbrsVVDO3sydJHk5uoZ8dkENU2W7cJxk0XW6R2Ru6xh/Y3x90K43Kdwt7TU/b0t1bY3wCduzfsVThju1hrooz15jc9rSHfWtwTg+1vpGO4hWLiOcRU7i/kMqih1T4a2cmI5OTkHY+mV6L6OrVFauFoxQv6wSAPLhyLi0A47dsY33zled6VtPVVzNTsM1t1HByxuRk4xnYbr1BZKKO3WmOOgOY2t9k94O+fXOVCO8iIiiIiAiIgIiICIiAiIgIiICIiAiIgLK+mR0eGPtshNU1zY3MYQ7QzDn5czBwcke8LVFhfSlM2K/iThuRzzIC6VzMSNDs4AGxwcDl5IIGw3q4i6Qx6nYfLGwl0I2DnAE50jsPNXnpH44fwjXwQwxRTiRjnuE3Z7WBjG2+D2KvdHt5ra3iOOCqcBGQ8uzHg4DdsHl9rHYpPjDpJ/InEslI+khqWRhuS84OS0Ej7Lh29yoiP6x6Grb/AHzZID4sEZPpljfmoXiG7We4w5tdNNTPzuCDjHgGvcPgFNHjmy14/vWzaD2mIM+YLCq1fDaKurH5EdLE08xJq28i7OPeoiZsHClsvdD9VcxFMfzHlmM9+k6XH3r5X9GlZbJOstb45O50MhY4+/HwcV+6Lo1pbzRB1luULnEbseGk582uyPuldKp4FufD8hNCX4G+aeU48MsyCfLBQdmxV9yivbYLsJTHpcXGVm7cNPKTG++OZK5uKKtsUH1+SDttzX3hW5Vta+Zl81YjDcF8egkknbkAdvBRvFFUxkgFRn0GcKjg4Qgpq/ieBtW7MRfh3PIyCADjcZOB6lenI4xFGGxjAAAA7gF596HqOlquMQaoazoJi221gh2SRywAdjsvQiiwREQEREBERAREQEREBERAREQEREBERB+ZXiKMulIAAJJJwABzJPYF504uqDbOIpG8MucYG6NJxra7LQSWuwcjJI59i3XjDV/RSq6kZd1EuB3+wdlh9kuzDcWxYOXRCUHsx/PG6sFk6K7zU3qslZXOZpjazBazBy4kb79wKi63pNp57pLHdbXDO1kj2iTLS5wa4gHDmdoGftKw8L8YUs9nkqS/THEcPc5u45Y23JzkYx3qdit9nvVrFTJDSuicM9aWNb24OXbEHO2D2oM7df8Ahy5txWUE1Of1AQP9t/4Kq1FtttXdcW6qLIidjJsQP2wFrN16NbVNTF9I18eRkOjlJHpq1DCzeg4Dbc7qYop8DJwXNz8iERJT9EX0in6yzVkE+eQcNP7zS4H4KJkst34cH1BqA0djHdaz0Zk4HopO4dEtZbX67dLG897HmN/x2/eUbPUXixM+tdUYH+Y3rG4/1YPzUE7w3cam6WZz7wMOEhaPZLSQAMkg+JVY4iq4hW6Z8555xkDPerfSXCSssUUteAHvZkgAjG5xsd+WFRrpWRS1rtWQRtnGxwrUah0FNp3mbSzMw9pr8bBmNOAc8857PxWvKi9DzoX8Jt+ixaHNcWyPIGZD9rII3Iw4Dfkr0o0IiICIiAiIgIiICIiAiIgIiICIiAiIg/E0QmhLZBkOBB8iMFea6miPD/HbYKnbRA+EHvxq0n1ZpPqvS6zvpV4BfxMxlTZSG1UXIHYSDuz2O8eR5HsIDFLKdfRlWtHMSxOx4AtUnUTauhVjWn/mTn7x/mFAVDJrJWSx3CJ8YlBErHAgtJzuAeYySQeS4aGrMdpkpKk+w86mOz7OrYj0y0fFEW23XJ46KHsppHNLHyYwTkNyDgdw3J9V1+i+6PjvnV1Ty4Fhc0uOSCCNs89wfgoThe4NghlpbhsH5HlkYPwwfRdSNk1ju7HMYctOWaTkPb4d4IVHoOa6au1dCqrtTeaplJxNHUsGl2+AcFc011Dm7FBzXWp9k57VR66JpkOntPzUvc7hq2BXHwpYpOJr4yKAHGcvd+i0cz+A8cKI9C8KztquHoHwR9WHRtOnbbbw7+alVx00DaWnayAYa1oa0dwAwB7lyI0IiICIiAiIgIiICIiAiIgIiICIiAiIgIiIOjdrPBeKfRdIWSN/WGcf6TzB8Qsr4s6Jqehpi+2vcGlwAjfvpP6rhvjz38VsSguLnf2Jg73/ACa7/wBIMGn4Hc1gbK3IGcOG+B2btyR7sL7R0L6SLQ8gsAyA4EYP6ukeyT3jHktKkgDlxuhAG4VZZLXxQQw6anUCM6BjlnucC3w3Pdy5qOoJZWgh7vLtI8/FaBxCzXcHfq+z7ufxUMYwAoru8C8Cu4pmcZJC2OMjU4t5k74aM88e7IW48O8PQcO0XV21mM/acftPPe4/hyUf0d2r8lcLxh4w+TMrvN2MD0YGj0VlRRERAREQEREBERAREQEREBERAREQEREBERAREQFSuIZfpN+cHHaNoaB5gOJ8zkD9kK6rJ+k58tjvXXkO6iUN9sDZrwA3S79HIAIzzye5BV68XCpput4eme6SSpmAYSwtZG2TqmAB47XDO3YrfZIaiO1MN+cwyD2n6QAG4GS04JBI3GRsqvYzM60QPtswYWPLvaYHNkGtxAPJw332PmpKvvpigkiAaTgjB5b9/hgqo4OH7G7iK5ufVFzQ1rney77Qf9nA5Z5/FRnDtodX8WNpXMIjL85Lg4FjTl+CPAY9Qu7HcCbRodI9hOjDg7BwGkAE9o7MKb6NLdLJxH1sxDmMa/Bxg5IAwew887Y7FmK1gDA2X1EVBERAREQEREBERAREQEREBERAREQEREBERAREQFG36qp6ehLb0GmOT2C1zdQdtnBGDtgKSWT9PVJOKOnltUkxeZNHUs3acMkeXhmM68DGc8sbIPzPSRQVLm2QNEIP1bRkYHM7HfnlUviG2SOvUjoHgB2MtcOXsNBHlsqvFxdWW2QNrmHPc9pafwUs3pAhmjAr6YuP6Qx+OCqj8T0VTM3TLICO4jUPLsJ7FuvRewDhRhyS/LmvJ8CcAdwwR71iIvkN0YTaw9haNw7/AOkLR+hC7vqTUwVByG6Ht278td8mqDVUREUREQEREBERAREQEREBERAREQEREBERAREQEREBUzpFOX0o3/xJD/tOHl2q5qjdJb9FRS4xn68jPL7LRv243QUYUTjPoZUOLQcFkoa/OOfPfSR29hI552y/jWFlPxTO2na1rQW4a0AAew0nAx37rSqG/wAU9Y4Mla5wJGkEEnfcAEZ2/BZrxq/VxVOR+kP4QEHJweMvm8m/MrSehuo+j8bOZ2SQvHqC13yBWccFDMk3+lvzKuXA9R9C48pXE4Bk0ffaWD4kIj0UiIiiIiAiIgIiICIiAiIgIiICIiAiIgIiICIiAiIgLz5/+h62WLjCBrXOEYp2kDJwSZHh3rgN+C9BrN+lKFlVe6RlUxr29VUkhwyNnQY2O3afH4oMA4amfU8RxaiScux90r5xI7N/mzz1n4bK62rhOOh4hbNSPfhpedLmjG4LfZcNsDKo/Ecmb/Uf96T+IjtVEjwQMzzeTfmVPCT6Hc4pR+ZLG/7rwfwUDwOfr5fJvzKm7q3NO7HcVEr0+i6trm+kWyJ/6UbHe9oK7SKIiICIiAiIgIiICIiAiIgIiICIiAiIgIiICIiAs36Ssf0mptfIU8+fWSL+S0hec+myrr4OOnPxIyJsbWwubktczALiezJeTnI7G9wQTFPEJJCGtc0b5wdjvtjHYR58uxZBfT/fc+P82T+MqYoONp6eQGoayTvONJPq3b3gqMpaOS/3d30ZuNbnOcexgJzufX1QSXBH+PL5N+ZVgr/aiPkuWntjLRAGU/7Tjzce8/yXBVHLSiPQ/B8nW8J0jj208J/cCl1AcAO1cEUX/jQ/wBT6KIiICIiAiIgIiICIiAiIgIiICIiAiIgIiICIiAsw6ViReYs5x1XPszqdtn3LT1+JYmzMxM0OB5gjIPog861Frgrv+KiYT34wfeN13qO3xWqHRQsDRzPaSfEncrXK/gmjrDlsXVu74zp/d+z8F+aTgekhdmcOlP67tvc3APrlXRjslJLca0MoY3SP/RaMn17h4nZXGxdFr6gB3ED9A/y4yC7yc/kPTPmtQpaSOjj00jGsHc1oA+C5lBwUFGy30TIqNulkbQ1rR2ADAHuXOiICIiAiIgIiICIiAiIgIiICIiAiIgIiICIiAiIgIiICIiAiIgIiICIiAiIgIiICIiAiIgIi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0" descr="https://encrypted-tbn2.gstatic.com/images?q=tbn:ANd9GcR2kq_8Sf1sbQxijdw9ISowc7j-I96M8BK2PX2u2F3URJJBTp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1493072" y="2650560"/>
            <a:ext cx="5544616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6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航物理电子">
  <a:themeElements>
    <a:clrScheme name="北航物理电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北航物理电子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北航物理电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北航物理电子</Template>
  <TotalTime>42833</TotalTime>
  <Words>845</Words>
  <Application>Microsoft Office PowerPoint</Application>
  <PresentationFormat>全屏显示(4:3)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黑体</vt:lpstr>
      <vt:lpstr>Times New Roman</vt:lpstr>
      <vt:lpstr>Wingdings</vt:lpstr>
      <vt:lpstr>北航物理电子</vt:lpstr>
      <vt:lpstr>PowerPoint 演示文稿</vt:lpstr>
      <vt:lpstr>主要内容</vt:lpstr>
      <vt:lpstr>1. MATLAB基础函数</vt:lpstr>
      <vt:lpstr>1. MATLAB基础函数</vt:lpstr>
      <vt:lpstr>1. MATLAB基础函数</vt:lpstr>
      <vt:lpstr>1. MATLAB基础函数</vt:lpstr>
      <vt:lpstr>1. MATLAB基础函数</vt:lpstr>
      <vt:lpstr>1. MATLAB基础函数</vt:lpstr>
      <vt:lpstr>1. MATLAB基础函数</vt:lpstr>
      <vt:lpstr>1. MATLAB基础函数</vt:lpstr>
      <vt:lpstr>1. MATLAB基础函数</vt:lpstr>
      <vt:lpstr>1. MATLAB基础函数</vt:lpstr>
      <vt:lpstr>2. IIR滤波器设计示例</vt:lpstr>
      <vt:lpstr>3. FIR滤波器设计示例</vt:lpstr>
      <vt:lpstr>4. 实验内容及要求</vt:lpstr>
      <vt:lpstr>4. 实验内容及要求</vt:lpstr>
    </vt:vector>
  </TitlesOfParts>
  <Company>www.in9.cn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999宝藏网</dc:creator>
  <cp:lastModifiedBy>Ray</cp:lastModifiedBy>
  <cp:revision>1855</cp:revision>
  <cp:lastPrinted>2018-11-22T10:10:49Z</cp:lastPrinted>
  <dcterms:created xsi:type="dcterms:W3CDTF">2009-09-09T11:10:02Z</dcterms:created>
  <dcterms:modified xsi:type="dcterms:W3CDTF">2018-12-07T16:27:46Z</dcterms:modified>
</cp:coreProperties>
</file>