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704" r:id="rId2"/>
    <p:sldId id="705" r:id="rId3"/>
    <p:sldId id="1238" r:id="rId4"/>
    <p:sldId id="1245" r:id="rId5"/>
    <p:sldId id="1246" r:id="rId6"/>
    <p:sldId id="1225" r:id="rId7"/>
    <p:sldId id="1247" r:id="rId8"/>
    <p:sldId id="1248" r:id="rId9"/>
  </p:sldIdLst>
  <p:sldSz cx="9144000" cy="6858000" type="screen4x3"/>
  <p:notesSz cx="7099300" cy="10234613"/>
  <p:embeddedFontLst>
    <p:embeddedFont>
      <p:font typeface="黑体" pitchFamily="49" charset="-122"/>
      <p:regular r:id="rId12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2FF820"/>
    <a:srgbClr val="0066FF"/>
    <a:srgbClr val="003399"/>
    <a:srgbClr val="008000"/>
    <a:srgbClr val="92D050"/>
    <a:srgbClr val="FF66FF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322" autoAdjust="0"/>
  </p:normalViewPr>
  <p:slideViewPr>
    <p:cSldViewPr>
      <p:cViewPr>
        <p:scale>
          <a:sx n="60" d="100"/>
          <a:sy n="60" d="100"/>
        </p:scale>
        <p:origin x="-1596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6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aa (2)副本"/>
          <p:cNvPicPr>
            <a:picLocks noChangeAspect="1" noChangeArrowheads="1"/>
          </p:cNvPicPr>
          <p:nvPr/>
        </p:nvPicPr>
        <p:blipFill>
          <a:blip r:embed="rId2" cstate="print"/>
          <a:srcRect b="22740"/>
          <a:stretch>
            <a:fillRect/>
          </a:stretch>
        </p:blipFill>
        <p:spPr bwMode="auto">
          <a:xfrm>
            <a:off x="5186363" y="146026"/>
            <a:ext cx="35639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785813"/>
            <a:ext cx="9144000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1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029569" cy="74160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Line 16"/>
          <p:cNvSpPr>
            <a:spLocks noChangeShapeType="1"/>
          </p:cNvSpPr>
          <p:nvPr userDrawn="1"/>
        </p:nvSpPr>
        <p:spPr bwMode="auto">
          <a:xfrm>
            <a:off x="611560" y="1484784"/>
            <a:ext cx="7561262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1772816"/>
            <a:ext cx="462915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611560" y="1484784"/>
            <a:ext cx="7561262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628650" y="1700808"/>
            <a:ext cx="3151262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27763" y="6630988"/>
            <a:ext cx="2736850" cy="217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99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4" name="Picture 2" descr="buaa (2)副本"/>
          <p:cNvPicPr>
            <a:picLocks noChangeAspect="1" noChangeArrowheads="1"/>
          </p:cNvPicPr>
          <p:nvPr userDrawn="1"/>
        </p:nvPicPr>
        <p:blipFill>
          <a:blip r:embed="rId6" cstate="print"/>
          <a:srcRect b="22740"/>
          <a:stretch>
            <a:fillRect/>
          </a:stretch>
        </p:blipFill>
        <p:spPr bwMode="auto">
          <a:xfrm>
            <a:off x="214282" y="146026"/>
            <a:ext cx="35639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11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 flipH="1">
            <a:off x="4114431" y="0"/>
            <a:ext cx="5029569" cy="74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6" r:id="rId2"/>
    <p:sldLayoutId id="2147483813" r:id="rId3"/>
    <p:sldLayoutId id="2147483811" r:id="rId4"/>
  </p:sldLayoutIdLst>
  <p:transition>
    <p:blinds dir="vert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9"/>
          <p:cNvSpPr>
            <a:spLocks noChangeShapeType="1"/>
          </p:cNvSpPr>
          <p:nvPr/>
        </p:nvSpPr>
        <p:spPr bwMode="auto">
          <a:xfrm>
            <a:off x="1331913" y="3141663"/>
            <a:ext cx="316865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075" name="Line 11"/>
          <p:cNvSpPr>
            <a:spLocks noChangeShapeType="1"/>
          </p:cNvSpPr>
          <p:nvPr/>
        </p:nvSpPr>
        <p:spPr bwMode="auto">
          <a:xfrm>
            <a:off x="4716463" y="3141663"/>
            <a:ext cx="316865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076" name="Oval 12"/>
          <p:cNvSpPr>
            <a:spLocks noChangeArrowheads="1"/>
          </p:cNvSpPr>
          <p:nvPr/>
        </p:nvSpPr>
        <p:spPr bwMode="auto">
          <a:xfrm>
            <a:off x="4572000" y="3068638"/>
            <a:ext cx="71438" cy="730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tx2"/>
              </a:solidFill>
            </a:endParaRPr>
          </a:p>
        </p:txBody>
      </p:sp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990544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数字信号处理实验</a:t>
            </a:r>
            <a:endParaRPr lang="zh-CN" altLang="en-US" sz="54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" y="3370144"/>
            <a:ext cx="9137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3600" dirty="0" smtClean="0">
                <a:solidFill>
                  <a:schemeClr val="tx2"/>
                </a:solidFill>
                <a:ea typeface="黑体" pitchFamily="49" charset="-122"/>
              </a:rPr>
              <a:t>信号的</a:t>
            </a:r>
            <a:r>
              <a:rPr lang="en-US" altLang="zh-CN" sz="3600" dirty="0" smtClean="0">
                <a:solidFill>
                  <a:schemeClr val="tx2"/>
                </a:solidFill>
                <a:ea typeface="黑体" pitchFamily="49" charset="-122"/>
              </a:rPr>
              <a:t>DFT</a:t>
            </a:r>
            <a:r>
              <a:rPr lang="zh-CN" altLang="en-US" sz="3600" dirty="0" smtClean="0">
                <a:solidFill>
                  <a:schemeClr val="tx2"/>
                </a:solidFill>
                <a:ea typeface="黑体" pitchFamily="49" charset="-122"/>
              </a:rPr>
              <a:t>分析及滤波处理</a:t>
            </a:r>
            <a:endParaRPr lang="en-US" altLang="zh-CN" sz="3600" dirty="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699792" y="4307612"/>
            <a:ext cx="381612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chemeClr val="tx2"/>
                </a:solidFill>
                <a:ea typeface="黑体" pitchFamily="49" charset="-122"/>
              </a:rPr>
              <a:t>北京航空航天大学</a:t>
            </a:r>
            <a:endParaRPr lang="en-US" altLang="zh-CN" sz="2400" dirty="0" smtClean="0">
              <a:solidFill>
                <a:schemeClr val="tx2"/>
              </a:solidFill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 smtClean="0">
                <a:solidFill>
                  <a:schemeClr val="tx2"/>
                </a:solidFill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tx2"/>
              </a:solidFill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 smtClean="0">
                <a:solidFill>
                  <a:schemeClr val="tx2"/>
                </a:solidFill>
                <a:ea typeface="黑体" pitchFamily="49" charset="-122"/>
              </a:rPr>
              <a:t>雷 鹏，王 俊</a:t>
            </a:r>
            <a:endParaRPr lang="en-US" altLang="zh-CN" sz="2400" dirty="0" smtClean="0">
              <a:solidFill>
                <a:schemeClr val="tx2"/>
              </a:solidFill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 smtClean="0">
                <a:solidFill>
                  <a:schemeClr val="tx2"/>
                </a:solidFill>
                <a:ea typeface="黑体" pitchFamily="49" charset="-122"/>
              </a:rPr>
              <a:t>peng.lei@buaa.edu.cn</a:t>
            </a:r>
            <a:endParaRPr lang="zh-CN" altLang="en-US" sz="2400" dirty="0">
              <a:solidFill>
                <a:schemeClr val="tx2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9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06"/>
    </mc:Choice>
    <mc:Fallback xmlns="">
      <p:transition advTm="1520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MATLAB</a:t>
            </a:r>
            <a:r>
              <a:rPr lang="zh-CN" altLang="en-US" dirty="0">
                <a:latin typeface="Times New Roman" panose="02020603050405020304" pitchFamily="18" charset="0"/>
              </a:rPr>
              <a:t>基础</a:t>
            </a:r>
            <a:r>
              <a:rPr lang="zh-CN" altLang="en-US" dirty="0" smtClean="0">
                <a:latin typeface="Times New Roman" panose="02020603050405020304" pitchFamily="18" charset="0"/>
              </a:rPr>
              <a:t>函数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实验内容及要求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1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</a:rPr>
              <a:t>频谱居中搬移函数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fftshift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(x)</a:t>
            </a: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:  FFT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函数的计算结果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y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频谱居中后的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DFT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结果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MATLAB</a:t>
            </a:r>
            <a:r>
              <a:rPr lang="zh-CN" altLang="en-US" dirty="0" smtClean="0">
                <a:latin typeface="Times New Roman" panose="02020603050405020304" pitchFamily="18" charset="0"/>
              </a:rPr>
              <a:t>基础函数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77425" y="3337232"/>
            <a:ext cx="5430240" cy="3554819"/>
            <a:chOff x="259057" y="3296288"/>
            <a:chExt cx="5430240" cy="3554819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259057" y="3356992"/>
              <a:ext cx="5430240" cy="3430800"/>
            </a:xfrm>
            <a:prstGeom prst="roundRect">
              <a:avLst>
                <a:gd name="adj" fmla="val 9956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Box 12"/>
            <p:cNvSpPr txBox="1"/>
            <p:nvPr/>
          </p:nvSpPr>
          <p:spPr>
            <a:xfrm>
              <a:off x="409185" y="3296288"/>
              <a:ext cx="5280111" cy="3554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1800" b="1" dirty="0" err="1" smtClean="0"/>
                <a:t>Ts</a:t>
              </a:r>
              <a:r>
                <a:rPr lang="en-US" altLang="zh-CN" sz="1800" b="1" dirty="0" smtClean="0"/>
                <a:t> = 1e-3; N = 0.5e3; 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n = 0</a:t>
              </a:r>
              <a:r>
                <a:rPr lang="en-US" altLang="zh-CN" sz="1800" b="1" dirty="0" smtClean="0">
                  <a:sym typeface="Wingdings" pitchFamily="2" charset="2"/>
                </a:rPr>
                <a:t>:(N-1)</a:t>
              </a:r>
              <a:r>
                <a:rPr lang="en-US" altLang="zh-CN" sz="1800" b="1" dirty="0" smtClean="0"/>
                <a:t>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x = sin(2.*pi.*10.*n.*</a:t>
              </a:r>
              <a:r>
                <a:rPr lang="en-US" altLang="zh-CN" sz="1800" b="1" dirty="0" err="1" smtClean="0"/>
                <a:t>Ts</a:t>
              </a:r>
              <a:r>
                <a:rPr lang="en-US" altLang="zh-CN" sz="1800" b="1" dirty="0" smtClean="0"/>
                <a:t>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L = N; </a:t>
              </a:r>
              <a:r>
                <a:rPr lang="en-US" altLang="zh-CN" sz="1800" b="1" dirty="0" err="1" smtClean="0"/>
                <a:t>x_fft</a:t>
              </a:r>
              <a:r>
                <a:rPr lang="en-US" altLang="zh-CN" sz="1800" b="1" dirty="0" smtClean="0"/>
                <a:t> = </a:t>
              </a:r>
              <a:r>
                <a:rPr lang="en-US" altLang="zh-CN" sz="1800" b="1" dirty="0" err="1" smtClean="0"/>
                <a:t>fft</a:t>
              </a:r>
              <a:r>
                <a:rPr lang="en-US" altLang="zh-CN" sz="1800" b="1" dirty="0" smtClean="0"/>
                <a:t>(x, L);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err="1" smtClean="0"/>
                <a:t>x_fftshift</a:t>
              </a:r>
              <a:r>
                <a:rPr lang="en-US" altLang="zh-CN" sz="1800" b="1" dirty="0" smtClean="0"/>
                <a:t> = </a:t>
              </a:r>
              <a:r>
                <a:rPr lang="en-US" altLang="zh-CN" sz="1800" b="1" dirty="0" err="1" smtClean="0"/>
                <a:t>fftshift</a:t>
              </a:r>
              <a:r>
                <a:rPr lang="en-US" altLang="zh-CN" sz="1800" b="1" dirty="0" smtClean="0"/>
                <a:t>(</a:t>
              </a:r>
              <a:r>
                <a:rPr lang="en-US" altLang="zh-CN" sz="1800" b="1" dirty="0" err="1" smtClean="0"/>
                <a:t>x_fft</a:t>
              </a:r>
              <a:r>
                <a:rPr lang="en-US" altLang="zh-CN" sz="1800" b="1" dirty="0" smtClean="0"/>
                <a:t>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figure(1);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freq1 = (0</a:t>
              </a:r>
              <a:r>
                <a:rPr lang="en-US" altLang="zh-CN" sz="1800" b="1" dirty="0" smtClean="0">
                  <a:sym typeface="Wingdings" pitchFamily="2" charset="2"/>
                </a:rPr>
                <a:t>:(L-1)</a:t>
              </a:r>
              <a:r>
                <a:rPr lang="en-US" altLang="zh-CN" sz="1800" b="1" dirty="0" smtClean="0"/>
                <a:t>).*(2*pi/L); stem(freq1,abs(</a:t>
              </a:r>
              <a:r>
                <a:rPr lang="en-US" altLang="zh-CN" sz="1800" b="1" dirty="0" err="1" smtClean="0"/>
                <a:t>x_fft</a:t>
              </a:r>
              <a:r>
                <a:rPr lang="en-US" altLang="zh-CN" sz="1800" b="1" dirty="0" smtClean="0"/>
                <a:t>));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figure(2);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freq2 = ((-0.5*L)</a:t>
              </a:r>
              <a:r>
                <a:rPr lang="en-US" altLang="zh-CN" sz="1800" b="1" dirty="0" smtClean="0">
                  <a:sym typeface="Wingdings" pitchFamily="2" charset="2"/>
                </a:rPr>
                <a:t>:(0.5*L-1)</a:t>
              </a:r>
              <a:r>
                <a:rPr lang="en-US" altLang="zh-CN" sz="1800" b="1" dirty="0"/>
                <a:t>) .*(2*pi/L</a:t>
              </a:r>
              <a:r>
                <a:rPr lang="en-US" altLang="zh-CN" sz="1800" b="1" dirty="0" smtClean="0"/>
                <a:t>); 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stem(freq2,abs(</a:t>
              </a:r>
              <a:r>
                <a:rPr lang="en-US" altLang="zh-CN" sz="1800" b="1" dirty="0" err="1" smtClean="0"/>
                <a:t>x_fftshift</a:t>
              </a:r>
              <a:r>
                <a:rPr lang="en-US" altLang="zh-CN" sz="1800" b="1" dirty="0" smtClean="0"/>
                <a:t>));</a:t>
              </a:r>
              <a:endParaRPr lang="en-US" altLang="zh-CN" sz="1800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40" y="2472216"/>
            <a:ext cx="2641575" cy="19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81128" y="4274792"/>
            <a:ext cx="2728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直接</a:t>
            </a:r>
            <a:r>
              <a:rPr lang="en-US" altLang="zh-CN" dirty="0" smtClean="0">
                <a:solidFill>
                  <a:schemeClr val="tx1"/>
                </a:solidFill>
              </a:rPr>
              <a:t>DFT</a:t>
            </a:r>
            <a:r>
              <a:rPr lang="zh-CN" altLang="en-US" dirty="0" smtClean="0">
                <a:solidFill>
                  <a:schemeClr val="tx1"/>
                </a:solidFill>
              </a:rPr>
              <a:t>计算的幅度谱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12" y="4655687"/>
            <a:ext cx="2641575" cy="19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303960" y="6454210"/>
            <a:ext cx="2533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频谱居中后的幅度谱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</a:rPr>
              <a:t>常用窗函数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>
              <a:spcBef>
                <a:spcPts val="376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w =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rectwin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(L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lvl="2">
              <a:spcBef>
                <a:spcPts val="376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矩形窗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spcBef>
                <a:spcPts val="376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w =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bartlett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(L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lvl="2">
              <a:spcBef>
                <a:spcPts val="376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三角窗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spcBef>
                <a:spcPts val="376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w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hann</a:t>
            </a:r>
            <a:r>
              <a:rPr lang="en-US" altLang="zh-CN" sz="2400" dirty="0">
                <a:latin typeface="Times New Roman" panose="02020603050405020304" pitchFamily="18" charset="0"/>
              </a:rPr>
              <a:t>(L)</a:t>
            </a:r>
          </a:p>
          <a:p>
            <a:pPr lvl="2">
              <a:spcBef>
                <a:spcPts val="376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汉宁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窗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spcBef>
                <a:spcPts val="376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w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hamming(L)</a:t>
            </a:r>
          </a:p>
          <a:p>
            <a:pPr lvl="2">
              <a:spcBef>
                <a:spcPts val="376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汉明窗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spcBef>
                <a:spcPts val="376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w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blackman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(L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lvl="2">
              <a:spcBef>
                <a:spcPts val="376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布莱克曼窗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spcBef>
                <a:spcPts val="376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w =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kaiser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(L, beta)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>
              <a:spcBef>
                <a:spcPts val="376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凯泽窗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MATLAB</a:t>
            </a:r>
            <a:r>
              <a:rPr lang="zh-CN" altLang="en-US" dirty="0" smtClean="0">
                <a:latin typeface="Times New Roman" panose="02020603050405020304" pitchFamily="18" charset="0"/>
              </a:rPr>
              <a:t>基础函数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</a:rPr>
              <a:t>窗函数可视化工具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>
              <a:spcBef>
                <a:spcPts val="376"/>
              </a:spcBef>
            </a:pPr>
            <a:r>
              <a:rPr lang="en-US" altLang="zh-CN" sz="2400" dirty="0" err="1" smtClean="0">
                <a:latin typeface="Times New Roman" panose="02020603050405020304" pitchFamily="18" charset="0"/>
              </a:rPr>
              <a:t>wvtool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(win)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win</a:t>
            </a:r>
            <a:r>
              <a:rPr lang="en-US" altLang="zh-CN" sz="2000" dirty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窗函数时域序列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MATLAB</a:t>
            </a:r>
            <a:r>
              <a:rPr lang="zh-CN" altLang="en-US" dirty="0" smtClean="0">
                <a:latin typeface="Times New Roman" panose="02020603050405020304" pitchFamily="18" charset="0"/>
              </a:rPr>
              <a:t>基础函数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58360" y="3565480"/>
            <a:ext cx="2955848" cy="933463"/>
            <a:chOff x="358360" y="3429000"/>
            <a:chExt cx="2955848" cy="933463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58360" y="3429000"/>
              <a:ext cx="2955848" cy="933463"/>
            </a:xfrm>
            <a:prstGeom prst="roundRect">
              <a:avLst>
                <a:gd name="adj" fmla="val 9956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Box 12"/>
            <p:cNvSpPr txBox="1"/>
            <p:nvPr/>
          </p:nvSpPr>
          <p:spPr>
            <a:xfrm>
              <a:off x="426017" y="3660814"/>
              <a:ext cx="2888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1800" b="1" dirty="0" err="1" smtClean="0"/>
                <a:t>wvtool</a:t>
              </a:r>
              <a:r>
                <a:rPr lang="en-US" altLang="zh-CN" sz="1800" b="1" dirty="0" smtClean="0"/>
                <a:t>(hamming(128));</a:t>
              </a:r>
            </a:p>
          </p:txBody>
        </p:sp>
      </p:grpSp>
      <p:pic>
        <p:nvPicPr>
          <p:cNvPr id="205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19" y="3129216"/>
            <a:ext cx="5446800" cy="183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36" y="4990856"/>
            <a:ext cx="5446800" cy="183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358360" y="5395617"/>
            <a:ext cx="2955848" cy="933463"/>
            <a:chOff x="358360" y="5231841"/>
            <a:chExt cx="2955848" cy="933463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58360" y="5231841"/>
              <a:ext cx="2955848" cy="933463"/>
            </a:xfrm>
            <a:prstGeom prst="roundRect">
              <a:avLst>
                <a:gd name="adj" fmla="val 9956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Box 12"/>
            <p:cNvSpPr txBox="1"/>
            <p:nvPr/>
          </p:nvSpPr>
          <p:spPr>
            <a:xfrm>
              <a:off x="426017" y="5477303"/>
              <a:ext cx="2888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1800" b="1" dirty="0" err="1" smtClean="0"/>
                <a:t>wvtool</a:t>
              </a:r>
              <a:r>
                <a:rPr lang="en-US" altLang="zh-CN" sz="1800" b="1" dirty="0" smtClean="0"/>
                <a:t>(</a:t>
              </a:r>
              <a:r>
                <a:rPr lang="en-US" altLang="zh-CN" sz="1800" b="1" dirty="0" err="1" smtClean="0"/>
                <a:t>kaiser</a:t>
              </a:r>
              <a:r>
                <a:rPr lang="en-US" altLang="zh-CN" sz="1800" b="1" dirty="0" smtClean="0"/>
                <a:t>(128,1.5));</a:t>
              </a:r>
              <a:endParaRPr lang="en-US" altLang="zh-CN" sz="1800" b="1" dirty="0"/>
            </a:p>
          </p:txBody>
        </p:sp>
      </p:grpSp>
      <p:sp>
        <p:nvSpPr>
          <p:cNvPr id="17" name="右箭头 16"/>
          <p:cNvSpPr/>
          <p:nvPr/>
        </p:nvSpPr>
        <p:spPr bwMode="auto">
          <a:xfrm>
            <a:off x="3536592" y="5700499"/>
            <a:ext cx="432048" cy="288032"/>
          </a:xfrm>
          <a:prstGeom prst="rightArrow">
            <a:avLst>
              <a:gd name="adj1" fmla="val 38314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3536592" y="3839864"/>
            <a:ext cx="432048" cy="288032"/>
          </a:xfrm>
          <a:prstGeom prst="rightArrow">
            <a:avLst>
              <a:gd name="adj1" fmla="val 38314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66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8263830" cy="447615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实验一：窗函数长度对信号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itchFamily="18" charset="0"/>
              </a:rPr>
              <a:t>DFT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分析的影响</a:t>
            </a:r>
            <a:endParaRPr lang="en-US" altLang="zh-CN" sz="28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设正弦混合信号序列                                                       ，分别使用长度为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的矩形窗和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汉明窗对        进行时域加窗处理，当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=32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时，分别画出加窗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后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序列的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DFT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幅度          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观察         中两个正弦分量的可分辨程度，分析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窗函数形状及长度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itchFamily="18" charset="0"/>
              </a:rPr>
              <a:t>对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信号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itchFamily="18" charset="0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itchFamily="18" charset="0"/>
              </a:rPr>
              <a:t>DFT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幅度的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itchFamily="18" charset="0"/>
              </a:rPr>
              <a:t>影响。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实验内容及要求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3921"/>
              </p:ext>
            </p:extLst>
          </p:nvPr>
        </p:nvGraphicFramePr>
        <p:xfrm>
          <a:off x="4274205" y="2333625"/>
          <a:ext cx="41052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4" imgW="2273040" imgH="253800" progId="Equation.DSMT4">
                  <p:embed/>
                </p:oleObj>
              </mc:Choice>
              <mc:Fallback>
                <p:oleObj name="Equation" r:id="rId4" imgW="2273040" imgH="253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205" y="2333625"/>
                        <a:ext cx="41052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536839"/>
              </p:ext>
            </p:extLst>
          </p:nvPr>
        </p:nvGraphicFramePr>
        <p:xfrm>
          <a:off x="6552216" y="2882350"/>
          <a:ext cx="5730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6" imgW="317160" imgH="253800" progId="Equation.DSMT4">
                  <p:embed/>
                </p:oleObj>
              </mc:Choice>
              <mc:Fallback>
                <p:oleObj name="Equation" r:id="rId6" imgW="317160" imgH="253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2216" y="2882350"/>
                        <a:ext cx="5730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919515"/>
              </p:ext>
            </p:extLst>
          </p:nvPr>
        </p:nvGraphicFramePr>
        <p:xfrm>
          <a:off x="3173839" y="3947759"/>
          <a:ext cx="7096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8" imgW="393480" imgH="279360" progId="Equation.DSMT4">
                  <p:embed/>
                </p:oleObj>
              </mc:Choice>
              <mc:Fallback>
                <p:oleObj name="Equation" r:id="rId8" imgW="393480" imgH="2793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839" y="3947759"/>
                        <a:ext cx="7096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66879"/>
              </p:ext>
            </p:extLst>
          </p:nvPr>
        </p:nvGraphicFramePr>
        <p:xfrm>
          <a:off x="2083252" y="4659189"/>
          <a:ext cx="7096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10" imgW="393480" imgH="279360" progId="Equation.DSMT4">
                  <p:embed/>
                </p:oleObj>
              </mc:Choice>
              <mc:Fallback>
                <p:oleObj name="Equation" r:id="rId10" imgW="393480" imgH="2793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252" y="4659189"/>
                        <a:ext cx="7096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2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8263830" cy="447615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实验二：频域采样对信号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itchFamily="18" charset="0"/>
              </a:rPr>
              <a:t>DFT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分析的影响</a:t>
            </a:r>
            <a:endParaRPr lang="en-US" altLang="zh-CN" sz="28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设正弦混合信号序列                                                        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           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，使用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=32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点汉明窗进行时域加窗处理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分别画出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=32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512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DFT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的幅度      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观察         频谱采样疏密程度和分辨率，分析在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一定的条件下，增加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值对信号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DFT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幅度的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itchFamily="18" charset="0"/>
              </a:rPr>
              <a:t>影响。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实验内容及要求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163188"/>
              </p:ext>
            </p:extLst>
          </p:nvPr>
        </p:nvGraphicFramePr>
        <p:xfrm>
          <a:off x="4284489" y="2319338"/>
          <a:ext cx="36718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4" imgW="2031840" imgH="253800" progId="Equation.DSMT4">
                  <p:embed/>
                </p:oleObj>
              </mc:Choice>
              <mc:Fallback>
                <p:oleObj name="Equation" r:id="rId4" imgW="2031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489" y="2319338"/>
                        <a:ext cx="36718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451915"/>
              </p:ext>
            </p:extLst>
          </p:nvPr>
        </p:nvGraphicFramePr>
        <p:xfrm>
          <a:off x="1492983" y="2883692"/>
          <a:ext cx="146896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6" imgW="863280" imgH="253800" progId="Equation.DSMT4">
                  <p:embed/>
                </p:oleObj>
              </mc:Choice>
              <mc:Fallback>
                <p:oleObj name="Equation" r:id="rId6" imgW="863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2983" y="2883692"/>
                        <a:ext cx="1468963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222610"/>
              </p:ext>
            </p:extLst>
          </p:nvPr>
        </p:nvGraphicFramePr>
        <p:xfrm>
          <a:off x="1450946" y="3932347"/>
          <a:ext cx="7096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8" imgW="393480" imgH="279360" progId="Equation.DSMT4">
                  <p:embed/>
                </p:oleObj>
              </mc:Choice>
              <mc:Fallback>
                <p:oleObj name="Equation" r:id="rId8" imgW="393480" imgH="2793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46" y="3932347"/>
                        <a:ext cx="7096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073733"/>
              </p:ext>
            </p:extLst>
          </p:nvPr>
        </p:nvGraphicFramePr>
        <p:xfrm>
          <a:off x="2069009" y="4667980"/>
          <a:ext cx="7096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10" imgW="393529" imgH="279279" progId="Equation.DSMT4">
                  <p:embed/>
                </p:oleObj>
              </mc:Choice>
              <mc:Fallback>
                <p:oleObj name="Equation" r:id="rId10" imgW="393529" imgH="279279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009" y="4667980"/>
                        <a:ext cx="7096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91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8263830" cy="447615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实验三：语音信号频谱分析及滤波处理</a:t>
            </a:r>
            <a:endParaRPr lang="en-US" altLang="zh-CN" sz="28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加载音频信号文件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Test_music.wav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，其中包含了一个单频干扰分量。利用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DFT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分析该音频信号的频谱，并画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出相应的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DFT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幅度和相位。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为了抑制该干扰信号分量、提升音频质量，利用数字滤波器设计以及线性卷积知识，设计合适的数字滤波器系统，并完成滤波处理。给出滤波器设计指标、幅频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相频响应、以及滤波后音频信号的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itchFamily="18" charset="0"/>
              </a:rPr>
              <a:t>DFT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幅度和相位，并进行必要的分析说明。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实验内容及要求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3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北航物理电子">
  <a:themeElements>
    <a:clrScheme name="北航物理电子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北航物理电子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北航物理电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北航物理电子</Template>
  <TotalTime>43246</TotalTime>
  <Words>408</Words>
  <Application>Microsoft Office PowerPoint</Application>
  <PresentationFormat>全屏显示(4:3)</PresentationFormat>
  <Paragraphs>65</Paragraphs>
  <Slides>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Times New Roman</vt:lpstr>
      <vt:lpstr>Wingdings</vt:lpstr>
      <vt:lpstr>黑体</vt:lpstr>
      <vt:lpstr>北航物理电子</vt:lpstr>
      <vt:lpstr>Equation</vt:lpstr>
      <vt:lpstr>PowerPoint 演示文稿</vt:lpstr>
      <vt:lpstr>主要内容</vt:lpstr>
      <vt:lpstr>1. MATLAB基础函数</vt:lpstr>
      <vt:lpstr>1. MATLAB基础函数</vt:lpstr>
      <vt:lpstr>1. MATLAB基础函数</vt:lpstr>
      <vt:lpstr>2. 实验内容及要求</vt:lpstr>
      <vt:lpstr>2. 实验内容及要求</vt:lpstr>
      <vt:lpstr>2. 实验内容及要求</vt:lpstr>
    </vt:vector>
  </TitlesOfParts>
  <Company>www.in9.cn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999宝藏网</dc:creator>
  <cp:lastModifiedBy>Ray</cp:lastModifiedBy>
  <cp:revision>1885</cp:revision>
  <cp:lastPrinted>2018-11-22T10:10:49Z</cp:lastPrinted>
  <dcterms:created xsi:type="dcterms:W3CDTF">2009-09-09T11:10:02Z</dcterms:created>
  <dcterms:modified xsi:type="dcterms:W3CDTF">2018-12-14T05:45:22Z</dcterms:modified>
</cp:coreProperties>
</file>