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704" r:id="rId2"/>
    <p:sldId id="705" r:id="rId3"/>
    <p:sldId id="1230" r:id="rId4"/>
    <p:sldId id="1227" r:id="rId5"/>
    <p:sldId id="1229" r:id="rId6"/>
    <p:sldId id="1217" r:id="rId7"/>
    <p:sldId id="1221" r:id="rId8"/>
    <p:sldId id="1232" r:id="rId9"/>
    <p:sldId id="1231" r:id="rId10"/>
    <p:sldId id="1234" r:id="rId11"/>
    <p:sldId id="1225" r:id="rId12"/>
    <p:sldId id="1233" r:id="rId13"/>
    <p:sldId id="947" r:id="rId14"/>
  </p:sldIdLst>
  <p:sldSz cx="9144000" cy="6858000" type="screen4x3"/>
  <p:notesSz cx="7099300" cy="10234613"/>
  <p:embeddedFontLst>
    <p:embeddedFont>
      <p:font typeface="黑体" pitchFamily="49" charset="-122"/>
      <p:regular r:id="rId1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2FF820"/>
    <a:srgbClr val="0066FF"/>
    <a:srgbClr val="003399"/>
    <a:srgbClr val="008000"/>
    <a:srgbClr val="92D050"/>
    <a:srgbClr val="FF66FF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22" autoAdjust="0"/>
  </p:normalViewPr>
  <p:slideViewPr>
    <p:cSldViewPr>
      <p:cViewPr varScale="1">
        <p:scale>
          <a:sx n="71" d="100"/>
          <a:sy n="71" d="100"/>
        </p:scale>
        <p:origin x="-129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66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48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88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88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82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28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82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82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aa (2)副本"/>
          <p:cNvPicPr>
            <a:picLocks noChangeAspect="1" noChangeArrowheads="1"/>
          </p:cNvPicPr>
          <p:nvPr/>
        </p:nvPicPr>
        <p:blipFill>
          <a:blip r:embed="rId2" cstate="print"/>
          <a:srcRect b="22740"/>
          <a:stretch>
            <a:fillRect/>
          </a:stretch>
        </p:blipFill>
        <p:spPr bwMode="auto">
          <a:xfrm>
            <a:off x="5186363" y="146026"/>
            <a:ext cx="35639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785813"/>
            <a:ext cx="914400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1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029569" cy="7416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Line 16"/>
          <p:cNvSpPr>
            <a:spLocks noChangeShapeType="1"/>
          </p:cNvSpPr>
          <p:nvPr userDrawn="1"/>
        </p:nvSpPr>
        <p:spPr bwMode="auto">
          <a:xfrm>
            <a:off x="611560" y="1484784"/>
            <a:ext cx="7561262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1772816"/>
            <a:ext cx="462915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611560" y="1484784"/>
            <a:ext cx="7561262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628650" y="1700808"/>
            <a:ext cx="3151262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27763" y="6630988"/>
            <a:ext cx="2736850" cy="217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99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4" name="Picture 2" descr="buaa (2)副本"/>
          <p:cNvPicPr>
            <a:picLocks noChangeAspect="1" noChangeArrowheads="1"/>
          </p:cNvPicPr>
          <p:nvPr userDrawn="1"/>
        </p:nvPicPr>
        <p:blipFill>
          <a:blip r:embed="rId6" cstate="print"/>
          <a:srcRect b="22740"/>
          <a:stretch>
            <a:fillRect/>
          </a:stretch>
        </p:blipFill>
        <p:spPr bwMode="auto">
          <a:xfrm>
            <a:off x="214282" y="146026"/>
            <a:ext cx="35639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11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 flipH="1">
            <a:off x="4114431" y="0"/>
            <a:ext cx="5029569" cy="74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13" r:id="rId3"/>
    <p:sldLayoutId id="2147483811" r:id="rId4"/>
  </p:sldLayoutIdLst>
  <p:transition>
    <p:blinds dir="vert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1331913" y="3141663"/>
            <a:ext cx="31686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075" name="Line 11"/>
          <p:cNvSpPr>
            <a:spLocks noChangeShapeType="1"/>
          </p:cNvSpPr>
          <p:nvPr/>
        </p:nvSpPr>
        <p:spPr bwMode="auto">
          <a:xfrm>
            <a:off x="4716463" y="3141663"/>
            <a:ext cx="31686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076" name="Oval 12"/>
          <p:cNvSpPr>
            <a:spLocks noChangeArrowheads="1"/>
          </p:cNvSpPr>
          <p:nvPr/>
        </p:nvSpPr>
        <p:spPr bwMode="auto">
          <a:xfrm>
            <a:off x="4572000" y="3068638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tx2"/>
              </a:solidFill>
            </a:endParaRP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990544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数字信号处理实验</a:t>
            </a:r>
            <a:endParaRPr lang="zh-CN" altLang="en-US" sz="5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" y="3370144"/>
            <a:ext cx="9137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3600" dirty="0" smtClean="0">
                <a:solidFill>
                  <a:schemeClr val="tx2"/>
                </a:solidFill>
                <a:ea typeface="黑体" pitchFamily="49" charset="-122"/>
              </a:rPr>
              <a:t>基于</a:t>
            </a:r>
            <a:r>
              <a:rPr lang="en-US" altLang="zh-CN" sz="3600" dirty="0" smtClean="0">
                <a:solidFill>
                  <a:schemeClr val="tx2"/>
                </a:solidFill>
                <a:ea typeface="黑体" pitchFamily="49" charset="-122"/>
              </a:rPr>
              <a:t>DFT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49" charset="-122"/>
              </a:rPr>
              <a:t>的线性卷积计算</a:t>
            </a:r>
            <a:endParaRPr lang="en-US" altLang="zh-CN" sz="3600" dirty="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699792" y="4307612"/>
            <a:ext cx="381612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chemeClr val="tx2"/>
                </a:solidFill>
                <a:ea typeface="黑体" pitchFamily="49" charset="-122"/>
              </a:rPr>
              <a:t>北京航空航天大学</a:t>
            </a:r>
            <a:endParaRPr lang="en-US" altLang="zh-CN" sz="2400" dirty="0" smtClean="0">
              <a:solidFill>
                <a:schemeClr val="tx2"/>
              </a:solidFill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 smtClean="0">
                <a:solidFill>
                  <a:schemeClr val="tx2"/>
                </a:solidFill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tx2"/>
              </a:solidFill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 smtClean="0">
                <a:solidFill>
                  <a:schemeClr val="tx2"/>
                </a:solidFill>
                <a:ea typeface="黑体" pitchFamily="49" charset="-122"/>
              </a:rPr>
              <a:t>雷 鹏，王 俊</a:t>
            </a:r>
            <a:endParaRPr lang="en-US" altLang="zh-CN" sz="2400" dirty="0" smtClean="0">
              <a:solidFill>
                <a:schemeClr val="tx2"/>
              </a:solidFill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 smtClean="0">
                <a:solidFill>
                  <a:schemeClr val="tx2"/>
                </a:solidFill>
                <a:ea typeface="黑体" pitchFamily="49" charset="-122"/>
              </a:rPr>
              <a:t>peng.lei@buaa.edu.cn</a:t>
            </a:r>
            <a:endParaRPr lang="zh-CN" altLang="en-US" sz="2400" dirty="0">
              <a:solidFill>
                <a:schemeClr val="tx2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9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06"/>
    </mc:Choice>
    <mc:Fallback xmlns="">
      <p:transition advTm="152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8191822" cy="447615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实验一：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基于差分方程的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音频信号滤波处理</a:t>
            </a:r>
            <a:endParaRPr lang="en-US" altLang="zh-CN" sz="28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给定离散时间系统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的差分方程为                             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1600" lvl="1" indent="-28440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=[-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0.0024, -0.0042, 0.0095, 0.02, -0.038, -0.0696, 0.1374, 0.4472, 0.4472, 0.1374, -0.0696, -0.038, 0.02, 0.0095, -0.0042, -0.0024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加载音频信号文件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Test_music.wav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利用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filter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函数实现</a:t>
            </a:r>
            <a:r>
              <a:rPr lang="zh-CN" altLang="en-US" sz="2400" dirty="0">
                <a:latin typeface="Times New Roman" panose="02020603050405020304" pitchFamily="18" charset="0"/>
                <a:cs typeface="Times New Roman" pitchFamily="18" charset="0"/>
              </a:rPr>
              <a:t>基于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上述差分方程的音频信号滤波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处理，给出输入、输出音频信号的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时域图形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，并使用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play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函数进行音频播放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，分析输入、输出结果差异。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实验内容及要求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040019"/>
              </p:ext>
            </p:extLst>
          </p:nvPr>
        </p:nvGraphicFramePr>
        <p:xfrm>
          <a:off x="5775325" y="2173288"/>
          <a:ext cx="238601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320480" imgH="431640" progId="Equation.DSMT4">
                  <p:embed/>
                </p:oleObj>
              </mc:Choice>
              <mc:Fallback>
                <p:oleObj name="Equation" r:id="rId4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75325" y="2173288"/>
                        <a:ext cx="2386013" cy="77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52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8191822" cy="447615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实验二：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基于时域线性卷积的音频信号滤波处理</a:t>
            </a:r>
            <a:endParaRPr lang="en-US" altLang="zh-CN" sz="28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给定离散时间系统的单位冲激响应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h[n]=[-0.0024, -0.0042, 0.0095, 0.02, -0.038, -0.0696, 0.1374, 0.4472, 0.4472, 0.1374, -0.0696, -0.038, 0.02, 0.0095, -0.0042, -0.0024]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画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h[n]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的图形化显示结果；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加载音频信号文件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Test_music.wav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，利用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itchFamily="18" charset="0"/>
              </a:rPr>
              <a:t>conv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函数实现对输入音频的滤波处理，给出输入、输出音频信号的时域图形，并使用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play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函数进行音频播放</a:t>
            </a:r>
            <a:r>
              <a:rPr lang="zh-CN" altLang="en-US" sz="2400" dirty="0">
                <a:latin typeface="Times New Roman" panose="02020603050405020304" pitchFamily="18" charset="0"/>
                <a:cs typeface="Times New Roman" pitchFamily="18" charset="0"/>
              </a:rPr>
              <a:t>，分析输入、输出结果差异。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实验内容及要求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8263830" cy="447615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实验三：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基于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itchFamily="18" charset="0"/>
              </a:rPr>
              <a:t>DFT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的音频信号滤波处理</a:t>
            </a:r>
            <a:endParaRPr lang="en-US" altLang="zh-CN" sz="28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对于实验一中的离散时间系统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的单位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冲激响应，使用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freqz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函数获得该系统的幅频响应和相频响应，并给出其图形化显示结果；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加载音频信号文件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Test_music.wav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，利用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DFT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变换实现对输入音频的滤波处理，给出输入、输出音频信号的幅频及时域图形，使用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play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函数进行音频播放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，并与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实验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一、实验二结果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进行对比分析，讨论应如何选择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DFT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变换点数。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实验内容及要求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4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Text Box 8"/>
          <p:cNvSpPr txBox="1">
            <a:spLocks noChangeArrowheads="1"/>
          </p:cNvSpPr>
          <p:nvPr/>
        </p:nvSpPr>
        <p:spPr bwMode="auto">
          <a:xfrm>
            <a:off x="0" y="2938463"/>
            <a:ext cx="9144000" cy="922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5400" dirty="0" smtClean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谢 谢</a:t>
            </a:r>
            <a:endParaRPr lang="zh-CN" altLang="en-US" sz="5400" dirty="0">
              <a:solidFill>
                <a:schemeClr val="accent6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3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"/>
    </mc:Choice>
    <mc:Fallback xmlns="">
      <p:transition advTm="1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>
                <a:latin typeface="Times New Roman" panose="02020603050405020304" pitchFamily="18" charset="0"/>
              </a:rPr>
              <a:t>基础</a:t>
            </a:r>
            <a:r>
              <a:rPr lang="zh-CN" altLang="en-US" dirty="0" smtClean="0">
                <a:latin typeface="Times New Roman" panose="02020603050405020304" pitchFamily="18" charset="0"/>
              </a:rPr>
              <a:t>函数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</a:rPr>
              <a:t>基于时域计算的线性卷积实现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</a:rPr>
              <a:t>DFT</a:t>
            </a:r>
            <a:r>
              <a:rPr lang="zh-CN" altLang="en-US" dirty="0" smtClean="0">
                <a:latin typeface="Times New Roman" panose="02020603050405020304" pitchFamily="18" charset="0"/>
              </a:rPr>
              <a:t>的线性卷积实现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</a:rPr>
              <a:t>实验内容及要求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线性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卷积函数</a:t>
            </a:r>
            <a:endParaRPr lang="zh-CN" altLang="en-US" sz="2800" dirty="0" smtClean="0"/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conv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a      </a:t>
            </a:r>
            <a:r>
              <a:rPr lang="en-US" altLang="zh-CN" sz="2000" dirty="0">
                <a:latin typeface="Times New Roman" panose="02020603050405020304" pitchFamily="18" charset="0"/>
              </a:rPr>
              <a:t>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卷积序列，长度为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b    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卷积序列，长度为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c     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输出序列，长度为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M+N-1</a:t>
            </a:r>
            <a:endParaRPr lang="en-US" altLang="zh-CN" dirty="0">
              <a:latin typeface="Times New Roman"/>
              <a:cs typeface="Times New Roman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1. MATLAB</a:t>
            </a:r>
            <a:r>
              <a:rPr lang="zh-CN" altLang="en-US" dirty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96254" y="3963851"/>
            <a:ext cx="4492754" cy="2376264"/>
            <a:chOff x="5165622" y="1700808"/>
            <a:chExt cx="3709768" cy="2060325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5165622" y="1700808"/>
              <a:ext cx="3709768" cy="2060325"/>
            </a:xfrm>
            <a:prstGeom prst="roundRect">
              <a:avLst>
                <a:gd name="adj" fmla="val 9956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Box 12"/>
            <p:cNvSpPr txBox="1"/>
            <p:nvPr/>
          </p:nvSpPr>
          <p:spPr>
            <a:xfrm>
              <a:off x="5299624" y="1783857"/>
              <a:ext cx="3560374" cy="185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800" b="1" dirty="0"/>
                <a:t>x = </a:t>
              </a:r>
              <a:r>
                <a:rPr lang="en-US" altLang="zh-CN" sz="1800" b="1" dirty="0" smtClean="0"/>
                <a:t>[0 5 </a:t>
              </a:r>
              <a:r>
                <a:rPr lang="en-US" altLang="zh-CN" sz="1800" b="1" dirty="0"/>
                <a:t>4 3 2 1</a:t>
              </a:r>
              <a:r>
                <a:rPr lang="en-US" altLang="zh-CN" sz="1800" b="1" dirty="0" smtClean="0"/>
                <a:t>]; </a:t>
              </a:r>
              <a:r>
                <a:rPr lang="en-US" altLang="zh-CN" sz="1800" b="1" dirty="0" err="1" smtClean="0"/>
                <a:t>xn</a:t>
              </a:r>
              <a:r>
                <a:rPr lang="en-US" altLang="zh-CN" sz="1800" b="1" dirty="0" smtClean="0"/>
                <a:t> = 0:5</a:t>
              </a:r>
              <a:r>
                <a:rPr lang="en-US" altLang="zh-CN" sz="1800" b="1" dirty="0"/>
                <a:t>; </a:t>
              </a:r>
              <a:endParaRPr lang="en-US" altLang="zh-CN" sz="1800" b="1" dirty="0" smtClean="0"/>
            </a:p>
            <a:p>
              <a:pPr>
                <a:spcBef>
                  <a:spcPts val="600"/>
                </a:spcBef>
              </a:pPr>
              <a:r>
                <a:rPr lang="pt-BR" altLang="zh-CN" sz="1800" b="1" dirty="0" smtClean="0"/>
                <a:t>h </a:t>
              </a:r>
              <a:r>
                <a:rPr lang="pt-BR" altLang="zh-CN" sz="1800" b="1" dirty="0"/>
                <a:t>= </a:t>
              </a:r>
              <a:r>
                <a:rPr lang="pt-BR" altLang="zh-CN" sz="1800" b="1" dirty="0" smtClean="0"/>
                <a:t>[0 3 </a:t>
              </a:r>
              <a:r>
                <a:rPr lang="pt-BR" altLang="zh-CN" sz="1800" b="1" dirty="0"/>
                <a:t>3 3 2 2 1</a:t>
              </a:r>
              <a:r>
                <a:rPr lang="pt-BR" altLang="zh-CN" sz="1800" b="1" dirty="0" smtClean="0"/>
                <a:t>]; hn = 0:6; </a:t>
              </a:r>
              <a:endParaRPr lang="pt-BR" altLang="zh-CN" sz="1800" b="1" dirty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/>
                <a:t>figure(1); </a:t>
              </a:r>
              <a:r>
                <a:rPr lang="en-US" altLang="zh-CN" sz="1800" b="1" dirty="0" smtClean="0"/>
                <a:t>stem(</a:t>
              </a:r>
              <a:r>
                <a:rPr lang="en-US" altLang="zh-CN" sz="1800" b="1" dirty="0" err="1" smtClean="0"/>
                <a:t>xn,x</a:t>
              </a:r>
              <a:r>
                <a:rPr lang="en-US" altLang="zh-CN" sz="1800" b="1" dirty="0"/>
                <a:t>); </a:t>
              </a:r>
              <a:r>
                <a:rPr lang="en-US" altLang="zh-CN" sz="1800" b="1" dirty="0" smtClean="0"/>
                <a:t>axis([</a:t>
              </a:r>
              <a:r>
                <a:rPr lang="en-US" altLang="zh-CN" sz="1800" b="1" dirty="0"/>
                <a:t>0 </a:t>
              </a:r>
              <a:r>
                <a:rPr lang="en-US" altLang="zh-CN" sz="1800" b="1" dirty="0" smtClean="0"/>
                <a:t>12 0 6]); </a:t>
              </a:r>
              <a:endParaRPr lang="en-US" altLang="zh-CN" sz="1800" b="1" dirty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/>
                <a:t>figure(2); </a:t>
              </a:r>
              <a:r>
                <a:rPr lang="en-US" altLang="zh-CN" sz="1800" b="1" dirty="0" smtClean="0"/>
                <a:t>stem(</a:t>
              </a:r>
              <a:r>
                <a:rPr lang="en-US" altLang="zh-CN" sz="1800" b="1" dirty="0" err="1" smtClean="0"/>
                <a:t>hn,h</a:t>
              </a:r>
              <a:r>
                <a:rPr lang="en-US" altLang="zh-CN" sz="1800" b="1" dirty="0"/>
                <a:t>); </a:t>
              </a:r>
              <a:r>
                <a:rPr lang="en-US" altLang="zh-CN" sz="1800" b="1" dirty="0" smtClean="0"/>
                <a:t>axis([</a:t>
              </a:r>
              <a:r>
                <a:rPr lang="en-US" altLang="zh-CN" sz="1800" b="1" dirty="0"/>
                <a:t>0 </a:t>
              </a:r>
              <a:r>
                <a:rPr lang="en-US" altLang="zh-CN" sz="1800" b="1" dirty="0" smtClean="0"/>
                <a:t>12 0 6]); </a:t>
              </a:r>
              <a:endParaRPr lang="en-US" altLang="zh-CN" sz="1800" b="1" dirty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y </a:t>
              </a:r>
              <a:r>
                <a:rPr lang="en-US" altLang="zh-CN" sz="1800" b="1" dirty="0"/>
                <a:t>= </a:t>
              </a:r>
              <a:r>
                <a:rPr lang="en-US" altLang="zh-CN" sz="1800" b="1" dirty="0" err="1" smtClean="0"/>
                <a:t>conv</a:t>
              </a:r>
              <a:r>
                <a:rPr lang="en-US" altLang="zh-CN" sz="1800" b="1" dirty="0" smtClean="0"/>
                <a:t>(</a:t>
              </a:r>
              <a:r>
                <a:rPr lang="en-US" altLang="zh-CN" sz="1800" b="1" dirty="0" err="1" smtClean="0"/>
                <a:t>x,h</a:t>
              </a:r>
              <a:r>
                <a:rPr lang="en-US" altLang="zh-CN" sz="1800" b="1" dirty="0" smtClean="0"/>
                <a:t>); </a:t>
              </a:r>
              <a:r>
                <a:rPr lang="en-US" altLang="zh-CN" sz="1800" b="1" dirty="0" err="1" smtClean="0"/>
                <a:t>yn</a:t>
              </a:r>
              <a:r>
                <a:rPr lang="en-US" altLang="zh-CN" sz="1800" b="1" dirty="0" smtClean="0"/>
                <a:t> = 0:11;</a:t>
              </a:r>
              <a:endParaRPr lang="en-US" altLang="zh-CN" sz="1800" b="1" dirty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/>
                <a:t>figure(3); </a:t>
              </a:r>
              <a:r>
                <a:rPr lang="en-US" altLang="zh-CN" sz="1800" b="1" dirty="0" smtClean="0"/>
                <a:t>stem(</a:t>
              </a:r>
              <a:r>
                <a:rPr lang="en-US" altLang="zh-CN" sz="1800" b="1" dirty="0" err="1" smtClean="0"/>
                <a:t>yn,y</a:t>
              </a:r>
              <a:r>
                <a:rPr lang="en-US" altLang="zh-CN" sz="1800" b="1" dirty="0" smtClean="0"/>
                <a:t>); </a:t>
              </a:r>
              <a:r>
                <a:rPr lang="en-US" altLang="zh-CN" sz="1800" b="1" dirty="0" err="1" smtClean="0"/>
                <a:t>xlim</a:t>
              </a:r>
              <a:r>
                <a:rPr lang="en-US" altLang="zh-CN" sz="1800" b="1" dirty="0" smtClean="0"/>
                <a:t>([0 12]); </a:t>
              </a:r>
              <a:endParaRPr lang="en-US" altLang="zh-CN" sz="1800" b="1" dirty="0"/>
            </a:p>
          </p:txBody>
        </p:sp>
      </p:grpSp>
      <p:sp>
        <p:nvSpPr>
          <p:cNvPr id="23" name="右箭头 22"/>
          <p:cNvSpPr/>
          <p:nvPr/>
        </p:nvSpPr>
        <p:spPr bwMode="auto">
          <a:xfrm>
            <a:off x="5554456" y="5043025"/>
            <a:ext cx="432048" cy="288032"/>
          </a:xfrm>
          <a:prstGeom prst="rightArrow">
            <a:avLst>
              <a:gd name="adj1" fmla="val 38314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378" name="Picture 2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56" y="1473854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79" name="Picture 25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48" y="3241270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80" name="Picture 2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48" y="5034768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390360" y="2105611"/>
            <a:ext cx="47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88424" y="3874766"/>
            <a:ext cx="47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90360" y="5652845"/>
            <a:ext cx="47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 MATLAB</a:t>
            </a:r>
            <a:r>
              <a:rPr lang="zh-CN" altLang="en-US" dirty="0">
                <a:latin typeface="Times New Roman" panose="02020603050405020304" pitchFamily="18" charset="0"/>
              </a:rPr>
              <a:t>基础函数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Times New Roman" pitchFamily="18" charset="0"/>
              </a:rPr>
              <a:t>DFT</a:t>
            </a:r>
            <a:r>
              <a:rPr lang="zh-CN" altLang="en-US" sz="2800" dirty="0" smtClean="0">
                <a:latin typeface="Times New Roman" pitchFamily="18" charset="0"/>
              </a:rPr>
              <a:t>的快速实现函数</a:t>
            </a:r>
            <a:endParaRPr lang="en-US" altLang="zh-CN" sz="2800" dirty="0">
              <a:latin typeface="Times New Roman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fft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sig,n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>
              <a:spcBef>
                <a:spcPts val="8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y		:   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DFT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计算结果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spcBef>
                <a:spcPts val="8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sig		: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输入序列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spcBef>
                <a:spcPts val="8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n	</a:t>
            </a:r>
            <a:r>
              <a:rPr lang="en-US" altLang="zh-CN" sz="2000" dirty="0">
                <a:latin typeface="Times New Roman" panose="02020603050405020304" pitchFamily="18" charset="0"/>
              </a:rPr>
              <a:t>	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DFT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运算的点数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83424" y="3993543"/>
            <a:ext cx="4959405" cy="2692179"/>
            <a:chOff x="368300" y="4350320"/>
            <a:chExt cx="5643860" cy="2082002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68300" y="4350320"/>
              <a:ext cx="5643860" cy="2082002"/>
            </a:xfrm>
            <a:prstGeom prst="roundRect">
              <a:avLst>
                <a:gd name="adj" fmla="val 9956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Box 12"/>
            <p:cNvSpPr txBox="1"/>
            <p:nvPr/>
          </p:nvSpPr>
          <p:spPr>
            <a:xfrm>
              <a:off x="460375" y="4438051"/>
              <a:ext cx="5407769" cy="192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t = 0:0.01:2;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x = sin(2*pi*10*t</a:t>
              </a:r>
              <a:r>
                <a:rPr lang="en-US" altLang="zh-CN" sz="1800" b="1" dirty="0"/>
                <a:t>)+</a:t>
              </a:r>
              <a:r>
                <a:rPr lang="en-US" altLang="zh-CN" sz="1800" b="1" dirty="0" smtClean="0"/>
                <a:t>2*sin(2*pi*30*t</a:t>
              </a:r>
              <a:r>
                <a:rPr lang="en-US" altLang="zh-CN" sz="1800" b="1" dirty="0"/>
                <a:t>)+...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3*sin(2*pi*40*t);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n = 512;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y = </a:t>
              </a:r>
              <a:r>
                <a:rPr lang="en-US" altLang="zh-CN" sz="1800" b="1" dirty="0" err="1" smtClean="0"/>
                <a:t>fft</a:t>
              </a:r>
              <a:r>
                <a:rPr lang="en-US" altLang="zh-CN" sz="1800" b="1" dirty="0" smtClean="0"/>
                <a:t>(</a:t>
              </a:r>
              <a:r>
                <a:rPr lang="en-US" altLang="zh-CN" sz="1800" b="1" dirty="0" err="1" smtClean="0"/>
                <a:t>x,n</a:t>
              </a:r>
              <a:r>
                <a:rPr lang="en-US" altLang="zh-CN" sz="1800" b="1" dirty="0" smtClean="0"/>
                <a:t>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figure(1); stem(x);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figure(2); stem(abs(y));</a:t>
              </a:r>
              <a:endParaRPr lang="en-US" altLang="zh-CN" sz="18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14294" y="3435270"/>
            <a:ext cx="753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时域序列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87" y="2903613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6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87" y="4754144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316416" y="4981644"/>
            <a:ext cx="751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512</a:t>
            </a:r>
            <a:r>
              <a:rPr lang="zh-CN" altLang="en-US" dirty="0" smtClean="0">
                <a:solidFill>
                  <a:schemeClr val="tx1"/>
                </a:solidFill>
              </a:rPr>
              <a:t>点的</a:t>
            </a:r>
            <a:r>
              <a:rPr lang="en-US" altLang="zh-CN" dirty="0" smtClean="0">
                <a:solidFill>
                  <a:schemeClr val="tx1"/>
                </a:solidFill>
              </a:rPr>
              <a:t>DFT</a:t>
            </a:r>
            <a:r>
              <a:rPr lang="zh-CN" altLang="en-US" dirty="0" smtClean="0">
                <a:solidFill>
                  <a:schemeClr val="tx1"/>
                </a:solidFill>
              </a:rPr>
              <a:t>幅度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5753932" y="5436929"/>
            <a:ext cx="432048" cy="288032"/>
          </a:xfrm>
          <a:prstGeom prst="rightArrow">
            <a:avLst>
              <a:gd name="adj1" fmla="val 38314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2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 MATLAB</a:t>
            </a:r>
            <a:r>
              <a:rPr lang="zh-CN" altLang="en-US" dirty="0">
                <a:latin typeface="Times New Roman" panose="02020603050405020304" pitchFamily="18" charset="0"/>
              </a:rPr>
              <a:t>基础函数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Times New Roman" pitchFamily="18" charset="0"/>
              </a:rPr>
              <a:t>IDFT</a:t>
            </a:r>
            <a:r>
              <a:rPr lang="zh-CN" altLang="en-US" sz="2800" dirty="0" smtClean="0">
                <a:latin typeface="Times New Roman" pitchFamily="18" charset="0"/>
              </a:rPr>
              <a:t>函数</a:t>
            </a:r>
            <a:endParaRPr lang="en-US" altLang="zh-CN" sz="2800" dirty="0">
              <a:latin typeface="Times New Roman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ifft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(x)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>
              <a:spcBef>
                <a:spcPts val="8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y		:   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IDFT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计算结果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spcBef>
                <a:spcPts val="8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	: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输入序列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11560" y="3933056"/>
            <a:ext cx="4832855" cy="2099753"/>
            <a:chOff x="368300" y="4350320"/>
            <a:chExt cx="5499845" cy="162384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68300" y="4350320"/>
              <a:ext cx="5499845" cy="1623848"/>
            </a:xfrm>
            <a:prstGeom prst="roundRect">
              <a:avLst>
                <a:gd name="adj" fmla="val 9956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Box 12"/>
            <p:cNvSpPr txBox="1"/>
            <p:nvPr/>
          </p:nvSpPr>
          <p:spPr>
            <a:xfrm>
              <a:off x="460375" y="4438051"/>
              <a:ext cx="5407768" cy="1380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x = ones(32,1);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y = </a:t>
              </a:r>
              <a:r>
                <a:rPr lang="en-US" altLang="zh-CN" sz="1800" b="1" dirty="0" err="1" smtClean="0"/>
                <a:t>ifft</a:t>
              </a:r>
              <a:r>
                <a:rPr lang="en-US" altLang="zh-CN" sz="1800" b="1" dirty="0" smtClean="0"/>
                <a:t>(x);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/>
                <a:t>f</a:t>
              </a:r>
              <a:r>
                <a:rPr lang="en-US" altLang="zh-CN" sz="1800" b="1" dirty="0" smtClean="0"/>
                <a:t>igure(1); stem(x);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figure(2); stem(real(y));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figure(3); stem(</a:t>
              </a:r>
              <a:r>
                <a:rPr lang="en-US" altLang="zh-CN" sz="1800" b="1" dirty="0" err="1" smtClean="0"/>
                <a:t>imag</a:t>
              </a:r>
              <a:r>
                <a:rPr lang="en-US" altLang="zh-CN" sz="1800" b="1" dirty="0" smtClean="0"/>
                <a:t>(y));</a:t>
              </a:r>
              <a:endParaRPr lang="en-US" altLang="zh-CN" sz="18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14294" y="2062516"/>
            <a:ext cx="753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频域</a:t>
            </a:r>
            <a:r>
              <a:rPr lang="zh-CN" altLang="en-US" dirty="0" smtClean="0">
                <a:solidFill>
                  <a:schemeClr val="tx1"/>
                </a:solidFill>
              </a:rPr>
              <a:t>序列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2740" y="3695413"/>
            <a:ext cx="895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IDFT</a:t>
            </a:r>
            <a:r>
              <a:rPr lang="zh-CN" altLang="en-US" dirty="0" smtClean="0">
                <a:solidFill>
                  <a:schemeClr val="tx1"/>
                </a:solidFill>
              </a:rPr>
              <a:t>结果实部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81" y="1546093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81" y="3344592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81" y="5157996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254460" y="5537817"/>
            <a:ext cx="895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IDFT</a:t>
            </a:r>
            <a:r>
              <a:rPr lang="zh-CN" altLang="en-US" dirty="0" smtClean="0">
                <a:solidFill>
                  <a:schemeClr val="tx1"/>
                </a:solidFill>
              </a:rPr>
              <a:t>结果虚部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5681068" y="4841024"/>
            <a:ext cx="432048" cy="288032"/>
          </a:xfrm>
          <a:prstGeom prst="rightArrow">
            <a:avLst>
              <a:gd name="adj1" fmla="val 38314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4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</a:rPr>
              <a:t>时域线性卷积实现滤波处理</a:t>
            </a: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低通滤波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</a:rPr>
              <a:t>基于</a:t>
            </a:r>
            <a:r>
              <a:rPr lang="zh-CN" altLang="en-US" dirty="0">
                <a:latin typeface="Times New Roman" panose="02020603050405020304" pitchFamily="18" charset="0"/>
              </a:rPr>
              <a:t>时域计算的线性卷积实现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215900" y="2708920"/>
            <a:ext cx="4662990" cy="3960439"/>
          </a:xfrm>
          <a:prstGeom prst="roundRect">
            <a:avLst>
              <a:gd name="adj" fmla="val 9956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355476" y="2745303"/>
            <a:ext cx="453528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/>
              <a:t>t = 0:0.0005:0.1;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x = 4*sin(2*pi*200*t)+2*sin(2*pi*500*t</a:t>
            </a:r>
            <a:r>
              <a:rPr lang="en-US" altLang="zh-CN" sz="1800" b="1" dirty="0" smtClean="0"/>
              <a:t>)+...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6*sin(2*pi*800*t);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h </a:t>
            </a:r>
            <a:r>
              <a:rPr lang="en-US" altLang="zh-CN" sz="1800" b="1" dirty="0"/>
              <a:t>= </a:t>
            </a:r>
            <a:r>
              <a:rPr lang="en-US" altLang="zh-CN" sz="1800" b="1" dirty="0" smtClean="0"/>
              <a:t>[-0.0043, -0.0065, 3.0912e-18, 0.0415, ... 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0.1254 , 0.2161, 0.2558, 0.2161, 0.1254, ... 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0.0415, 3.0912e-18, -0.0065, -0.0043];</a:t>
            </a:r>
            <a:endParaRPr lang="en-US" altLang="zh-CN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y = </a:t>
            </a:r>
            <a:r>
              <a:rPr lang="en-US" altLang="zh-CN" sz="1800" b="1" dirty="0" err="1"/>
              <a:t>conv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x,h</a:t>
            </a:r>
            <a:r>
              <a:rPr lang="en-US" altLang="zh-CN" sz="1800" b="1" dirty="0"/>
              <a:t>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figure(1); </a:t>
            </a:r>
            <a:r>
              <a:rPr lang="en-US" altLang="zh-CN" sz="1800" b="1" dirty="0" smtClean="0"/>
              <a:t>stem(x); </a:t>
            </a:r>
            <a:r>
              <a:rPr lang="en-US" altLang="zh-CN" sz="1800" b="1" dirty="0" err="1" smtClean="0"/>
              <a:t>xlim</a:t>
            </a:r>
            <a:r>
              <a:rPr lang="en-US" altLang="zh-CN" sz="1800" b="1" dirty="0" smtClean="0"/>
              <a:t>([0 200]);</a:t>
            </a:r>
            <a:endParaRPr lang="pt-BR" altLang="zh-CN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figure(2); </a:t>
            </a:r>
            <a:r>
              <a:rPr lang="en-US" altLang="zh-CN" sz="1800" b="1" dirty="0" smtClean="0"/>
              <a:t>stem(y); </a:t>
            </a:r>
            <a:r>
              <a:rPr lang="en-US" altLang="zh-CN" sz="1800" b="1" dirty="0" err="1" smtClean="0"/>
              <a:t>xlim</a:t>
            </a:r>
            <a:r>
              <a:rPr lang="en-US" altLang="zh-CN" sz="1800" b="1" dirty="0" smtClean="0"/>
              <a:t>([0 200]);</a:t>
            </a:r>
            <a:endParaRPr lang="pt-BR" altLang="zh-CN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figure(3</a:t>
            </a:r>
            <a:r>
              <a:rPr lang="en-US" altLang="zh-CN" sz="1800" b="1" dirty="0" smtClean="0"/>
              <a:t>); stem(abs(</a:t>
            </a:r>
            <a:r>
              <a:rPr lang="en-US" altLang="zh-CN" sz="1800" b="1" dirty="0" err="1" smtClean="0"/>
              <a:t>fft</a:t>
            </a:r>
            <a:r>
              <a:rPr lang="en-US" altLang="zh-CN" sz="1800" b="1" dirty="0" smtClean="0"/>
              <a:t>(x)));</a:t>
            </a:r>
            <a:endParaRPr lang="en-US" altLang="zh-CN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figure(4);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stem(abs(</a:t>
            </a:r>
            <a:r>
              <a:rPr lang="en-US" altLang="zh-CN" sz="1800" b="1" dirty="0" err="1" smtClean="0"/>
              <a:t>fft</a:t>
            </a:r>
            <a:r>
              <a:rPr lang="en-US" altLang="zh-CN" sz="1800" b="1" dirty="0" smtClean="0"/>
              <a:t>(y)));</a:t>
            </a:r>
            <a:endParaRPr lang="en-US" altLang="zh-CN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70203" y="3857436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输入信号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70574" y="3857436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输出信号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22683" y="6106972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输入信号幅频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4021" y="6125234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输出信号幅频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71" y="2083216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32" y="4351085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003" y="2074361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61" y="4342159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75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775" y="1766986"/>
            <a:ext cx="7886700" cy="447615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</a:rPr>
              <a:t>音频信号</a:t>
            </a:r>
            <a:r>
              <a:rPr lang="zh-CN" altLang="en-US" sz="2800" dirty="0">
                <a:latin typeface="Times New Roman" panose="02020603050405020304" pitchFamily="18" charset="0"/>
              </a:rPr>
              <a:t>经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过滤波器系统的时域实现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基于时域计算的线性卷积实现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" y="4837840"/>
            <a:ext cx="2361600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48" y="4837840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88" y="4837840"/>
            <a:ext cx="2361600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21447" y="6497779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输入音频信号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38507" y="6500777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系统单位冲激响应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32607" y="6498643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输出音频信号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32491" y="2281258"/>
            <a:ext cx="7056784" cy="2626038"/>
            <a:chOff x="804618" y="2535100"/>
            <a:chExt cx="7589321" cy="234624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804618" y="2535100"/>
              <a:ext cx="7589321" cy="2305409"/>
            </a:xfrm>
            <a:prstGeom prst="roundRect">
              <a:avLst>
                <a:gd name="adj" fmla="val 9956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Box 12"/>
            <p:cNvSpPr txBox="1"/>
            <p:nvPr/>
          </p:nvSpPr>
          <p:spPr>
            <a:xfrm>
              <a:off x="883673" y="2578351"/>
              <a:ext cx="7431209" cy="230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altLang="zh-CN" sz="1800" b="1" dirty="0"/>
                <a:t>[</a:t>
              </a:r>
              <a:r>
                <a:rPr lang="en-US" altLang="zh-CN" sz="1800" b="1" dirty="0" smtClean="0"/>
                <a:t>sig, </a:t>
              </a:r>
              <a:r>
                <a:rPr lang="en-US" altLang="zh-CN" sz="1800" b="1" dirty="0" err="1" smtClean="0"/>
                <a:t>fs</a:t>
              </a:r>
              <a:r>
                <a:rPr lang="en-US" altLang="zh-CN" sz="1800" b="1" dirty="0" smtClean="0"/>
                <a:t>] </a:t>
              </a:r>
              <a:r>
                <a:rPr lang="en-US" altLang="zh-CN" sz="1800" b="1" dirty="0"/>
                <a:t>= </a:t>
              </a:r>
              <a:r>
                <a:rPr lang="en-US" altLang="zh-CN" sz="1800" b="1" dirty="0" err="1" smtClean="0"/>
                <a:t>audioread</a:t>
              </a:r>
              <a:r>
                <a:rPr lang="en-US" altLang="zh-CN" sz="1800" b="1" dirty="0"/>
                <a:t>('E:\Example_music_seg.wav');</a:t>
              </a:r>
            </a:p>
            <a:p>
              <a:pPr>
                <a:spcBef>
                  <a:spcPts val="300"/>
                </a:spcBef>
              </a:pPr>
              <a:r>
                <a:rPr lang="sv-SE" altLang="zh-CN" sz="1800" b="1" dirty="0" smtClean="0"/>
                <a:t>h = </a:t>
              </a:r>
              <a:r>
                <a:rPr lang="en-US" altLang="zh-CN" sz="1800" b="1" dirty="0" smtClean="0"/>
                <a:t>[0.0015, -0.009, -0.0378, 0.0512, 0.1878, -0.0422, 0.6971, -0.0422, ...</a:t>
              </a:r>
            </a:p>
            <a:p>
              <a:pPr>
                <a:spcBef>
                  <a:spcPts val="300"/>
                </a:spcBef>
              </a:pPr>
              <a:r>
                <a:rPr lang="en-US" altLang="zh-CN" sz="1800" b="1" dirty="0" smtClean="0"/>
                <a:t>0.1878, 0.0512, -0.0378, -0.009, 0.0015]</a:t>
              </a:r>
              <a:r>
                <a:rPr lang="sv-SE" altLang="zh-CN" sz="1800" b="1" dirty="0" smtClean="0"/>
                <a:t>; % </a:t>
              </a:r>
              <a:r>
                <a:rPr lang="zh-CN" altLang="en-US" sz="1800" b="1" dirty="0" smtClean="0"/>
                <a:t>带阻滤波器</a:t>
              </a:r>
              <a:endParaRPr lang="sv-SE" altLang="zh-CN" sz="1800" b="1" dirty="0" smtClean="0"/>
            </a:p>
            <a:p>
              <a:pPr>
                <a:spcBef>
                  <a:spcPts val="300"/>
                </a:spcBef>
              </a:pPr>
              <a:r>
                <a:rPr lang="en-US" altLang="zh-CN" sz="1800" b="1" dirty="0" err="1" smtClean="0"/>
                <a:t>sig_fil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= </a:t>
              </a:r>
              <a:r>
                <a:rPr lang="en-US" altLang="zh-CN" sz="1800" b="1" dirty="0" err="1" smtClean="0"/>
                <a:t>conv</a:t>
              </a:r>
              <a:r>
                <a:rPr lang="en-US" altLang="zh-CN" sz="1800" b="1" dirty="0" smtClean="0"/>
                <a:t>(</a:t>
              </a:r>
              <a:r>
                <a:rPr lang="en-US" altLang="zh-CN" sz="1800" b="1" dirty="0" err="1" smtClean="0"/>
                <a:t>sig,h</a:t>
              </a:r>
              <a:r>
                <a:rPr lang="en-US" altLang="zh-CN" sz="1800" b="1" dirty="0" smtClean="0"/>
                <a:t>);</a:t>
              </a:r>
              <a:endParaRPr lang="en-US" altLang="zh-CN" sz="1800" b="1" dirty="0"/>
            </a:p>
            <a:p>
              <a:pPr>
                <a:spcBef>
                  <a:spcPts val="300"/>
                </a:spcBef>
              </a:pPr>
              <a:r>
                <a:rPr lang="en-US" altLang="zh-CN" sz="1800" b="1" dirty="0"/>
                <a:t>player = </a:t>
              </a:r>
              <a:r>
                <a:rPr lang="en-US" altLang="zh-CN" sz="1800" b="1" dirty="0" err="1" smtClean="0"/>
                <a:t>audioplayer</a:t>
              </a:r>
              <a:r>
                <a:rPr lang="en-US" altLang="zh-CN" sz="1800" b="1" dirty="0" smtClean="0"/>
                <a:t>(</a:t>
              </a:r>
              <a:r>
                <a:rPr lang="en-US" altLang="zh-CN" sz="1800" b="1" dirty="0" err="1" smtClean="0"/>
                <a:t>sig_fil,fs</a:t>
              </a:r>
              <a:r>
                <a:rPr lang="en-US" altLang="zh-CN" sz="1800" b="1" dirty="0" smtClean="0"/>
                <a:t>); play(player</a:t>
              </a:r>
              <a:r>
                <a:rPr lang="en-US" altLang="zh-CN" sz="1800" b="1" dirty="0"/>
                <a:t>);</a:t>
              </a:r>
            </a:p>
            <a:p>
              <a:pPr>
                <a:spcBef>
                  <a:spcPts val="300"/>
                </a:spcBef>
              </a:pPr>
              <a:r>
                <a:rPr lang="en-US" altLang="zh-CN" sz="1800" b="1" dirty="0"/>
                <a:t>figure(1); </a:t>
              </a:r>
              <a:r>
                <a:rPr lang="en-US" altLang="zh-CN" sz="1800" b="1" dirty="0" smtClean="0"/>
                <a:t>stem(sig); </a:t>
              </a:r>
            </a:p>
            <a:p>
              <a:pPr>
                <a:spcBef>
                  <a:spcPts val="300"/>
                </a:spcBef>
              </a:pPr>
              <a:r>
                <a:rPr lang="en-US" altLang="zh-CN" sz="1800" b="1" dirty="0" smtClean="0"/>
                <a:t>figure(2</a:t>
              </a:r>
              <a:r>
                <a:rPr lang="en-US" altLang="zh-CN" sz="1800" b="1" dirty="0"/>
                <a:t>); </a:t>
              </a:r>
              <a:r>
                <a:rPr lang="en-US" altLang="zh-CN" sz="1800" b="1" dirty="0" smtClean="0"/>
                <a:t>stem(h);</a:t>
              </a:r>
              <a:endParaRPr lang="en-US" altLang="zh-CN" sz="1800" b="1" dirty="0"/>
            </a:p>
            <a:p>
              <a:pPr>
                <a:spcBef>
                  <a:spcPts val="300"/>
                </a:spcBef>
              </a:pPr>
              <a:r>
                <a:rPr lang="en-US" altLang="zh-CN" sz="1800" b="1" dirty="0"/>
                <a:t>figure(3); </a:t>
              </a:r>
              <a:r>
                <a:rPr lang="en-US" altLang="zh-CN" sz="1800" b="1" dirty="0" smtClean="0"/>
                <a:t>stem(</a:t>
              </a:r>
              <a:r>
                <a:rPr lang="en-US" altLang="zh-CN" sz="1800" b="1" dirty="0" err="1" smtClean="0"/>
                <a:t>sig_fil</a:t>
              </a:r>
              <a:r>
                <a:rPr lang="en-US" altLang="zh-CN" sz="1800" b="1" dirty="0" smtClean="0"/>
                <a:t>);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0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DFT</a:t>
            </a:r>
            <a:r>
              <a:rPr lang="zh-CN" altLang="en-US" sz="2800" dirty="0">
                <a:latin typeface="Times New Roman" panose="02020603050405020304" pitchFamily="18" charset="0"/>
              </a:rPr>
              <a:t>实现滤波处理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低通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滤波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</a:rPr>
              <a:t>DFT</a:t>
            </a:r>
            <a:r>
              <a:rPr lang="zh-CN" altLang="en-US" dirty="0">
                <a:latin typeface="Times New Roman" panose="02020603050405020304" pitchFamily="18" charset="0"/>
              </a:rPr>
              <a:t>的线性卷积实现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4503013" y="1556792"/>
            <a:ext cx="4494300" cy="5277035"/>
          </a:xfrm>
          <a:prstGeom prst="roundRect">
            <a:avLst>
              <a:gd name="adj" fmla="val 5464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4578348" y="1509292"/>
            <a:ext cx="45011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/>
              <a:t>t = 0:0.0005:0.1;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x = 4*sin(2*pi*200*t)+2*sin(2*pi*500*t</a:t>
            </a:r>
            <a:r>
              <a:rPr lang="en-US" altLang="zh-CN" sz="1800" b="1" dirty="0" smtClean="0"/>
              <a:t>)+...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6*sin(2*pi*800*t);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h = [-0.0043, -0.0065, 3.0912e-18, 0.0415, ... 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0.1254 , 0.2161, 0.2558, 0.2161, 0.1254, ... 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0.0415, 3.0912e-18, -0.0065, -0.0043</a:t>
            </a:r>
            <a:r>
              <a:rPr lang="en-US" altLang="zh-CN" sz="1800" b="1" dirty="0" smtClean="0"/>
              <a:t>];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N = length(x) + length(h) -1;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X_freq</a:t>
            </a:r>
            <a:r>
              <a:rPr lang="en-US" altLang="zh-CN" sz="1800" b="1" dirty="0" smtClean="0"/>
              <a:t> = </a:t>
            </a:r>
            <a:r>
              <a:rPr lang="en-US" altLang="zh-CN" sz="1800" b="1" dirty="0" err="1" smtClean="0"/>
              <a:t>fft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x,N</a:t>
            </a:r>
            <a:r>
              <a:rPr lang="en-US" altLang="zh-CN" sz="1800" b="1" dirty="0" smtClean="0"/>
              <a:t>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H_freq</a:t>
            </a:r>
            <a:r>
              <a:rPr lang="en-US" altLang="zh-CN" sz="1800" b="1" dirty="0" smtClean="0"/>
              <a:t> = </a:t>
            </a:r>
            <a:r>
              <a:rPr lang="en-US" altLang="zh-CN" sz="1800" b="1" dirty="0" err="1" smtClean="0"/>
              <a:t>fft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h,N</a:t>
            </a:r>
            <a:r>
              <a:rPr lang="en-US" altLang="zh-CN" sz="1800" b="1" dirty="0" smtClean="0"/>
              <a:t>);</a:t>
            </a:r>
            <a:endParaRPr lang="en-US" altLang="zh-CN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Y_freq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= </a:t>
            </a:r>
            <a:r>
              <a:rPr lang="en-US" altLang="zh-CN" sz="1800" b="1" dirty="0" err="1"/>
              <a:t>X_freq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.* </a:t>
            </a:r>
            <a:r>
              <a:rPr lang="en-US" altLang="zh-CN" sz="1800" b="1" dirty="0" err="1" smtClean="0"/>
              <a:t>H_freq</a:t>
            </a:r>
            <a:r>
              <a:rPr lang="en-US" altLang="zh-CN" sz="1800" b="1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y = </a:t>
            </a:r>
            <a:r>
              <a:rPr lang="en-US" altLang="zh-CN" sz="1800" b="1" dirty="0" err="1" smtClean="0"/>
              <a:t>ifft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/>
              <a:t>Y_freq</a:t>
            </a:r>
            <a:r>
              <a:rPr lang="en-US" altLang="zh-CN" sz="1800" b="1" dirty="0" smtClean="0"/>
              <a:t>);</a:t>
            </a:r>
            <a:endParaRPr lang="en-US" altLang="zh-CN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figure(1); stem(abs(</a:t>
            </a:r>
            <a:r>
              <a:rPr lang="en-US" altLang="zh-CN" sz="1800" b="1" dirty="0" err="1" smtClean="0"/>
              <a:t>X_freq</a:t>
            </a:r>
            <a:r>
              <a:rPr lang="en-US" altLang="zh-CN" sz="1800" b="1" dirty="0" smtClean="0"/>
              <a:t>));</a:t>
            </a:r>
            <a:endParaRPr lang="en-US" altLang="zh-CN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figure(2); stem(abs(</a:t>
            </a:r>
            <a:r>
              <a:rPr lang="en-US" altLang="zh-CN" sz="1800" b="1" dirty="0" err="1" smtClean="0"/>
              <a:t>H_freq</a:t>
            </a:r>
            <a:r>
              <a:rPr lang="en-US" altLang="zh-CN" sz="1800" b="1" dirty="0" smtClean="0"/>
              <a:t>));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figure(3</a:t>
            </a:r>
            <a:r>
              <a:rPr lang="en-US" altLang="zh-CN" sz="1800" b="1" dirty="0"/>
              <a:t>); </a:t>
            </a:r>
            <a:r>
              <a:rPr lang="en-US" altLang="zh-CN" sz="1800" b="1" dirty="0" smtClean="0"/>
              <a:t>stem(abs(</a:t>
            </a:r>
            <a:r>
              <a:rPr lang="en-US" altLang="zh-CN" sz="1800" b="1" dirty="0" err="1" smtClean="0"/>
              <a:t>Y_freq</a:t>
            </a:r>
            <a:r>
              <a:rPr lang="en-US" altLang="zh-CN" sz="1800" b="1" dirty="0" smtClean="0"/>
              <a:t>));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figure(4); stem(y);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74" y="6259143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输出信号幅频响应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8929" y="4222756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输入信号幅频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7111" y="4211384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系统</a:t>
            </a:r>
            <a:r>
              <a:rPr lang="zh-CN" altLang="en-US" dirty="0" smtClean="0">
                <a:solidFill>
                  <a:schemeClr val="tx1"/>
                </a:solidFill>
              </a:rPr>
              <a:t>幅频响应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03" y="2586451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15" y="2604586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98779" y="6255182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输出信号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95" y="4622003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63" y="4622003"/>
            <a:ext cx="2363009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2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音频信号经过滤波器系统的</a:t>
            </a:r>
            <a:r>
              <a:rPr lang="en-US" altLang="zh-CN" sz="2800" dirty="0">
                <a:latin typeface="Times New Roman" panose="02020603050405020304" pitchFamily="18" charset="0"/>
              </a:rPr>
              <a:t>DFT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实现</a:t>
            </a:r>
          </a:p>
          <a:p>
            <a:pPr lvl="1"/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</a:rPr>
              <a:t>DFT</a:t>
            </a:r>
            <a:r>
              <a:rPr lang="zh-CN" altLang="en-US" dirty="0">
                <a:latin typeface="Times New Roman" panose="02020603050405020304" pitchFamily="18" charset="0"/>
              </a:rPr>
              <a:t>的线性卷积实现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07975" y="2209482"/>
            <a:ext cx="6490220" cy="4565393"/>
            <a:chOff x="3197770" y="2614587"/>
            <a:chExt cx="5848122" cy="4565393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97770" y="2614587"/>
              <a:ext cx="5701067" cy="4565393"/>
            </a:xfrm>
            <a:prstGeom prst="roundRect">
              <a:avLst>
                <a:gd name="adj" fmla="val 6314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3273528" y="2639422"/>
              <a:ext cx="5772364" cy="4539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800" b="1" dirty="0"/>
                <a:t>[sig, </a:t>
              </a:r>
              <a:r>
                <a:rPr lang="en-US" altLang="zh-CN" sz="1800" b="1" dirty="0" err="1"/>
                <a:t>fs</a:t>
              </a:r>
              <a:r>
                <a:rPr lang="en-US" altLang="zh-CN" sz="1800" b="1" dirty="0"/>
                <a:t>] = </a:t>
              </a:r>
              <a:r>
                <a:rPr lang="en-US" altLang="zh-CN" sz="1800" b="1" dirty="0" err="1" smtClean="0"/>
                <a:t>audioread</a:t>
              </a:r>
              <a:r>
                <a:rPr lang="en-US" altLang="zh-CN" sz="1800" b="1" dirty="0"/>
                <a:t>('E:\Example_music_seg.wav');</a:t>
              </a:r>
            </a:p>
            <a:p>
              <a:pPr>
                <a:spcBef>
                  <a:spcPts val="300"/>
                </a:spcBef>
              </a:pPr>
              <a:r>
                <a:rPr lang="sv-SE" altLang="zh-CN" sz="1800" b="1" dirty="0"/>
                <a:t>h = </a:t>
              </a:r>
              <a:r>
                <a:rPr lang="en-US" altLang="zh-CN" sz="1800" b="1" dirty="0"/>
                <a:t>[0.0015, -0.009, -0.0378, 0.0512, 0.1878, -0.0422, 0.6971, </a:t>
              </a:r>
              <a:r>
                <a:rPr lang="en-US" altLang="zh-CN" sz="1800" b="1" dirty="0" smtClean="0"/>
                <a:t>...</a:t>
              </a:r>
            </a:p>
            <a:p>
              <a:pPr>
                <a:spcBef>
                  <a:spcPts val="300"/>
                </a:spcBef>
              </a:pPr>
              <a:r>
                <a:rPr lang="en-US" altLang="zh-CN" sz="1800" b="1" dirty="0" smtClean="0"/>
                <a:t>-0.0422</a:t>
              </a:r>
              <a:r>
                <a:rPr lang="en-US" altLang="zh-CN" sz="1800" b="1" dirty="0"/>
                <a:t>, </a:t>
              </a:r>
              <a:r>
                <a:rPr lang="en-US" altLang="zh-CN" sz="1800" b="1" dirty="0" smtClean="0"/>
                <a:t>0.1878</a:t>
              </a:r>
              <a:r>
                <a:rPr lang="en-US" altLang="zh-CN" sz="1800" b="1" dirty="0"/>
                <a:t>, 0.0512, -0.0378, -0.009, 0.0015]</a:t>
              </a:r>
              <a:r>
                <a:rPr lang="sv-SE" altLang="zh-CN" sz="1800" b="1" dirty="0"/>
                <a:t>; % </a:t>
              </a:r>
              <a:r>
                <a:rPr lang="zh-CN" altLang="en-US" sz="1800" b="1" dirty="0"/>
                <a:t>带阻滤波器</a:t>
              </a:r>
              <a:endParaRPr lang="sv-SE" altLang="zh-CN" sz="1800" b="1" dirty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N = length(sig) + length(h) -1;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err="1" smtClean="0"/>
                <a:t>Sig_freq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= </a:t>
              </a:r>
              <a:r>
                <a:rPr lang="en-US" altLang="zh-CN" sz="1800" b="1" dirty="0" err="1" smtClean="0"/>
                <a:t>fft</a:t>
              </a:r>
              <a:r>
                <a:rPr lang="en-US" altLang="zh-CN" sz="1800" b="1" dirty="0" smtClean="0"/>
                <a:t>(</a:t>
              </a:r>
              <a:r>
                <a:rPr lang="en-US" altLang="zh-CN" sz="1800" b="1" dirty="0" err="1" smtClean="0"/>
                <a:t>sig,N</a:t>
              </a:r>
              <a:r>
                <a:rPr lang="en-US" altLang="zh-CN" sz="1800" b="1" dirty="0" smtClean="0"/>
                <a:t>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err="1" smtClean="0"/>
                <a:t>H_freq</a:t>
              </a:r>
              <a:r>
                <a:rPr lang="en-US" altLang="zh-CN" sz="1800" b="1" dirty="0" smtClean="0"/>
                <a:t> = </a:t>
              </a:r>
              <a:r>
                <a:rPr lang="en-US" altLang="zh-CN" sz="1800" b="1" dirty="0" err="1" smtClean="0"/>
                <a:t>fft</a:t>
              </a:r>
              <a:r>
                <a:rPr lang="en-US" altLang="zh-CN" sz="1800" b="1" dirty="0" smtClean="0"/>
                <a:t>(</a:t>
              </a:r>
              <a:r>
                <a:rPr lang="en-US" altLang="zh-CN" sz="1800" b="1" dirty="0" err="1" smtClean="0"/>
                <a:t>h,N</a:t>
              </a:r>
              <a:r>
                <a:rPr lang="en-US" altLang="zh-CN" sz="1800" b="1" dirty="0" smtClean="0"/>
                <a:t>);</a:t>
              </a:r>
              <a:endParaRPr lang="en-US" altLang="zh-CN" sz="1800" b="1" dirty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 err="1" smtClean="0"/>
                <a:t>Y_freq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= </a:t>
              </a:r>
              <a:r>
                <a:rPr lang="en-US" altLang="zh-CN" sz="1800" b="1" dirty="0" err="1" smtClean="0"/>
                <a:t>Sig_freq</a:t>
              </a:r>
              <a:r>
                <a:rPr lang="en-US" altLang="zh-CN" sz="1800" b="1" dirty="0" smtClean="0"/>
                <a:t> .* transpose(</a:t>
              </a:r>
              <a:r>
                <a:rPr lang="en-US" altLang="zh-CN" sz="1800" b="1" dirty="0" err="1" smtClean="0"/>
                <a:t>H_freq</a:t>
              </a:r>
              <a:r>
                <a:rPr lang="en-US" altLang="zh-CN" sz="1800" b="1" dirty="0" smtClean="0"/>
                <a:t>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y = </a:t>
              </a:r>
              <a:r>
                <a:rPr lang="en-US" altLang="zh-CN" sz="1800" b="1" dirty="0" err="1" smtClean="0"/>
                <a:t>ifft</a:t>
              </a:r>
              <a:r>
                <a:rPr lang="en-US" altLang="zh-CN" sz="1800" b="1" dirty="0" smtClean="0"/>
                <a:t>(</a:t>
              </a:r>
              <a:r>
                <a:rPr lang="en-US" altLang="zh-CN" sz="1800" b="1" dirty="0" err="1"/>
                <a:t>Y_freq</a:t>
              </a:r>
              <a:r>
                <a:rPr lang="en-US" altLang="zh-CN" sz="1800" b="1" dirty="0" smtClean="0"/>
                <a:t>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/>
                <a:t>player = </a:t>
              </a:r>
              <a:r>
                <a:rPr lang="en-US" altLang="zh-CN" sz="1800" b="1" dirty="0" err="1" smtClean="0"/>
                <a:t>audioplayer</a:t>
              </a:r>
              <a:r>
                <a:rPr lang="en-US" altLang="zh-CN" sz="1800" b="1" dirty="0" smtClean="0"/>
                <a:t>(</a:t>
              </a:r>
              <a:r>
                <a:rPr lang="en-US" altLang="zh-CN" sz="1800" b="1" dirty="0" err="1" smtClean="0"/>
                <a:t>y,fs</a:t>
              </a:r>
              <a:r>
                <a:rPr lang="en-US" altLang="zh-CN" sz="1800" b="1" dirty="0"/>
                <a:t>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/>
                <a:t>play(player);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figure(1); stem(abs(</a:t>
              </a:r>
              <a:r>
                <a:rPr lang="en-US" altLang="zh-CN" sz="1800" b="1" dirty="0" err="1" smtClean="0"/>
                <a:t>Sig_freq</a:t>
              </a:r>
              <a:r>
                <a:rPr lang="en-US" altLang="zh-CN" sz="1800" b="1" dirty="0" smtClean="0"/>
                <a:t>));</a:t>
              </a:r>
              <a:endParaRPr lang="en-US" altLang="zh-CN" sz="1800" b="1" dirty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figure(2); stem(abs(</a:t>
              </a:r>
              <a:r>
                <a:rPr lang="en-US" altLang="zh-CN" sz="1800" b="1" dirty="0" err="1" smtClean="0"/>
                <a:t>H_freq</a:t>
              </a:r>
              <a:r>
                <a:rPr lang="en-US" altLang="zh-CN" sz="1800" b="1" dirty="0" smtClean="0"/>
                <a:t>));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figure(3); stem(abs(</a:t>
              </a:r>
              <a:r>
                <a:rPr lang="en-US" altLang="zh-CN" sz="1800" b="1" dirty="0" err="1" smtClean="0"/>
                <a:t>Y_freq</a:t>
              </a:r>
              <a:r>
                <a:rPr lang="en-US" altLang="zh-CN" sz="1800" b="1" dirty="0" smtClean="0"/>
                <a:t>));</a:t>
              </a: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400" y="786308"/>
            <a:ext cx="2361600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843" y="4807160"/>
            <a:ext cx="2361600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865722" y="2473100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输入音频幅频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6256" y="6461329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输出音频幅频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8" y="2815477"/>
            <a:ext cx="2361600" cy="177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876256" y="4439246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系统</a:t>
            </a:r>
            <a:r>
              <a:rPr lang="zh-CN" altLang="en-US" dirty="0" smtClean="0">
                <a:solidFill>
                  <a:schemeClr val="tx1"/>
                </a:solidFill>
              </a:rPr>
              <a:t>幅频响应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航物理电子">
  <a:themeElements>
    <a:clrScheme name="北航物理电子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北航物理电子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北航物理电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北航物理电子</Template>
  <TotalTime>41797</TotalTime>
  <Words>946</Words>
  <Application>Microsoft Office PowerPoint</Application>
  <PresentationFormat>全屏显示(4:3)</PresentationFormat>
  <Paragraphs>150</Paragraphs>
  <Slides>13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黑体</vt:lpstr>
      <vt:lpstr>Times New Roman</vt:lpstr>
      <vt:lpstr>Wingdings</vt:lpstr>
      <vt:lpstr>北航物理电子</vt:lpstr>
      <vt:lpstr>MathType 6.0 Equation</vt:lpstr>
      <vt:lpstr>PowerPoint 演示文稿</vt:lpstr>
      <vt:lpstr>主要内容</vt:lpstr>
      <vt:lpstr>1. MATLAB基础函数</vt:lpstr>
      <vt:lpstr>1. MATLAB基础函数</vt:lpstr>
      <vt:lpstr>1. MATLAB基础函数</vt:lpstr>
      <vt:lpstr>2. 基于时域计算的线性卷积实现</vt:lpstr>
      <vt:lpstr>2. 基于时域计算的线性卷积实现</vt:lpstr>
      <vt:lpstr>3. 基于DFT的线性卷积实现</vt:lpstr>
      <vt:lpstr>3. 基于DFT的线性卷积实现</vt:lpstr>
      <vt:lpstr>4. 实验内容及要求</vt:lpstr>
      <vt:lpstr>4. 实验内容及要求</vt:lpstr>
      <vt:lpstr>4. 实验内容及要求</vt:lpstr>
      <vt:lpstr>PowerPoint 演示文稿</vt:lpstr>
    </vt:vector>
  </TitlesOfParts>
  <Company>www.in9.cn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999宝藏网</dc:creator>
  <cp:lastModifiedBy>Ray</cp:lastModifiedBy>
  <cp:revision>1800</cp:revision>
  <cp:lastPrinted>2018-11-22T10:10:49Z</cp:lastPrinted>
  <dcterms:created xsi:type="dcterms:W3CDTF">2009-09-09T11:10:02Z</dcterms:created>
  <dcterms:modified xsi:type="dcterms:W3CDTF">2018-12-04T10:03:21Z</dcterms:modified>
</cp:coreProperties>
</file>