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99" r:id="rId4"/>
    <p:sldId id="400" r:id="rId6"/>
    <p:sldId id="401" r:id="rId7"/>
    <p:sldId id="402" r:id="rId8"/>
    <p:sldId id="403"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523"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0" r:id="rId76"/>
    <p:sldId id="491" r:id="rId77"/>
    <p:sldId id="492" r:id="rId78"/>
    <p:sldId id="493" r:id="rId79"/>
    <p:sldId id="494" r:id="rId80"/>
    <p:sldId id="495" r:id="rId81"/>
    <p:sldId id="497" r:id="rId82"/>
    <p:sldId id="496" r:id="rId83"/>
    <p:sldId id="498" r:id="rId84"/>
    <p:sldId id="499" r:id="rId85"/>
    <p:sldId id="500" r:id="rId86"/>
    <p:sldId id="501" r:id="rId87"/>
    <p:sldId id="502" r:id="rId88"/>
    <p:sldId id="505" r:id="rId89"/>
    <p:sldId id="503" r:id="rId90"/>
    <p:sldId id="506" r:id="rId91"/>
    <p:sldId id="507" r:id="rId92"/>
    <p:sldId id="508" r:id="rId93"/>
    <p:sldId id="509" r:id="rId94"/>
    <p:sldId id="511" r:id="rId95"/>
    <p:sldId id="512" r:id="rId96"/>
    <p:sldId id="513" r:id="rId97"/>
    <p:sldId id="514" r:id="rId98"/>
    <p:sldId id="515" r:id="rId99"/>
    <p:sldId id="516" r:id="rId100"/>
    <p:sldId id="517" r:id="rId101"/>
    <p:sldId id="518" r:id="rId102"/>
    <p:sldId id="519" r:id="rId103"/>
    <p:sldId id="520" r:id="rId10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26"/>
    <p:restoredTop sz="83268"/>
  </p:normalViewPr>
  <p:slideViewPr>
    <p:cSldViewPr snapToGrid="0" showGuides="1">
      <p:cViewPr varScale="1">
        <p:scale>
          <a:sx n="71" d="100"/>
          <a:sy n="71" d="100"/>
        </p:scale>
        <p:origin x="181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83.wmf"/><Relationship Id="rId3" Type="http://schemas.openxmlformats.org/officeDocument/2006/relationships/image" Target="../media/image89.wmf"/><Relationship Id="rId2" Type="http://schemas.openxmlformats.org/officeDocument/2006/relationships/image" Target="../media/image82.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98.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97.wmf"/><Relationship Id="rId16" Type="http://schemas.openxmlformats.org/officeDocument/2006/relationships/image" Target="../media/image119.wmf"/><Relationship Id="rId15" Type="http://schemas.openxmlformats.org/officeDocument/2006/relationships/image" Target="../media/image118.wmf"/><Relationship Id="rId14" Type="http://schemas.openxmlformats.org/officeDocument/2006/relationships/image" Target="../media/image117.wmf"/><Relationship Id="rId13" Type="http://schemas.openxmlformats.org/officeDocument/2006/relationships/image" Target="../media/image116.wmf"/><Relationship Id="rId12" Type="http://schemas.openxmlformats.org/officeDocument/2006/relationships/image" Target="../media/image115.wmf"/><Relationship Id="rId11" Type="http://schemas.openxmlformats.org/officeDocument/2006/relationships/image" Target="../media/image114.wmf"/><Relationship Id="rId10" Type="http://schemas.openxmlformats.org/officeDocument/2006/relationships/image" Target="../media/image113.wmf"/><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image" Target="../media/image139.wmf"/><Relationship Id="rId7" Type="http://schemas.openxmlformats.org/officeDocument/2006/relationships/image" Target="../media/image138.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6" Type="http://schemas.openxmlformats.org/officeDocument/2006/relationships/image" Target="../media/image147.wmf"/><Relationship Id="rId15" Type="http://schemas.openxmlformats.org/officeDocument/2006/relationships/image" Target="../media/image146.wmf"/><Relationship Id="rId14" Type="http://schemas.openxmlformats.org/officeDocument/2006/relationships/image" Target="../media/image145.wmf"/><Relationship Id="rId13" Type="http://schemas.openxmlformats.org/officeDocument/2006/relationships/image" Target="../media/image144.wmf"/><Relationship Id="rId12" Type="http://schemas.openxmlformats.org/officeDocument/2006/relationships/image" Target="../media/image143.wmf"/><Relationship Id="rId11" Type="http://schemas.openxmlformats.org/officeDocument/2006/relationships/image" Target="../media/image142.wmf"/><Relationship Id="rId10" Type="http://schemas.openxmlformats.org/officeDocument/2006/relationships/image" Target="../media/image141.wmf"/><Relationship Id="rId1"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54.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63.wmf"/><Relationship Id="rId3" Type="http://schemas.openxmlformats.org/officeDocument/2006/relationships/image" Target="../media/image125.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1.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38.vml.rels><?xml version="1.0" encoding="UTF-8" standalone="yes"?>
<Relationships xmlns="http://schemas.openxmlformats.org/package/2006/relationships"><Relationship Id="rId7" Type="http://schemas.openxmlformats.org/officeDocument/2006/relationships/image" Target="../media/image187.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204.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20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9.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214.wmf"/><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226.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image" Target="../media/image22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29.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236.wmf"/><Relationship Id="rId4" Type="http://schemas.openxmlformats.org/officeDocument/2006/relationships/image" Target="../media/image235.wmf"/><Relationship Id="rId3" Type="http://schemas.openxmlformats.org/officeDocument/2006/relationships/image" Target="../media/image234.wmf"/><Relationship Id="rId2" Type="http://schemas.openxmlformats.org/officeDocument/2006/relationships/image" Target="../media/image232.wmf"/><Relationship Id="rId1" Type="http://schemas.openxmlformats.org/officeDocument/2006/relationships/image" Target="../media/image229.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29.wmf"/></Relationships>
</file>

<file path=ppt/drawings/_rels/vmlDrawing58.vml.rels><?xml version="1.0" encoding="UTF-8" standalone="yes"?>
<Relationships xmlns="http://schemas.openxmlformats.org/package/2006/relationships"><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2" Type="http://schemas.openxmlformats.org/officeDocument/2006/relationships/image" Target="../media/image42.wmf"/><Relationship Id="rId11" Type="http://schemas.openxmlformats.org/officeDocument/2006/relationships/image" Target="../media/image41.wmf"/><Relationship Id="rId10" Type="http://schemas.openxmlformats.org/officeDocument/2006/relationships/image" Target="../media/image40.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86087272-9A16-4D24-ABDE-551EFF6BAEE5}"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C0E50C4-2C0D-46D9-8F63-3E350D01B613}"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0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幻灯片图像占位符 1"/>
          <p:cNvSpPr>
            <a:spLocks noGrp="1" noRot="1" noChangeAspect="1" noTextEdit="1"/>
          </p:cNvSpPr>
          <p:nvPr>
            <p:ph type="sldImg"/>
          </p:nvPr>
        </p:nvSpPr>
        <p:spPr>
          <a:ln>
            <a:solidFill>
              <a:srgbClr val="000000">
                <a:alpha val="100000"/>
              </a:srgbClr>
            </a:solidFill>
            <a:miter lim="800000"/>
          </a:ln>
        </p:spPr>
      </p:sp>
      <p:sp>
        <p:nvSpPr>
          <p:cNvPr id="21299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129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71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Grp="1" noRot="1" noChangeAspect="1" noTextEdit="1"/>
          </p:cNvSpPr>
          <p:nvPr>
            <p:ph type="sldImg"/>
          </p:nvPr>
        </p:nvSpPr>
        <p:spPr>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2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91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532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553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593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614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634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655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a:solidFill>
              <a:srgbClr val="000000">
                <a:alpha val="100000"/>
              </a:srgbClr>
            </a:solidFill>
            <a:miter lim="800000"/>
          </a:ln>
        </p:spPr>
      </p:sp>
      <p:sp>
        <p:nvSpPr>
          <p:cNvPr id="6758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675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696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a:solidFill>
              <a:srgbClr val="000000">
                <a:alpha val="100000"/>
              </a:srgbClr>
            </a:solidFill>
            <a:miter lim="800000"/>
          </a:ln>
        </p:spPr>
      </p:sp>
      <p:sp>
        <p:nvSpPr>
          <p:cNvPr id="7168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716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a:solidFill>
              <a:srgbClr val="000000">
                <a:alpha val="100000"/>
              </a:srgbClr>
            </a:solidFill>
            <a:miter lim="800000"/>
          </a:ln>
        </p:spPr>
      </p:sp>
      <p:sp>
        <p:nvSpPr>
          <p:cNvPr id="7373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737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757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a:solidFill>
              <a:srgbClr val="000000">
                <a:alpha val="100000"/>
              </a:srgbClr>
            </a:solidFill>
            <a:miter lim="800000"/>
          </a:ln>
        </p:spPr>
      </p:sp>
      <p:sp>
        <p:nvSpPr>
          <p:cNvPr id="7782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778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798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8192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819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a:solidFill>
              <a:srgbClr val="000000">
                <a:alpha val="100000"/>
              </a:srgbClr>
            </a:solidFill>
            <a:miter lim="800000"/>
          </a:ln>
        </p:spPr>
      </p:sp>
      <p:sp>
        <p:nvSpPr>
          <p:cNvPr id="8397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839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a:solidFill>
              <a:srgbClr val="000000">
                <a:alpha val="100000"/>
              </a:srgbClr>
            </a:solidFill>
            <a:miter lim="800000"/>
          </a:ln>
        </p:spPr>
      </p:sp>
      <p:sp>
        <p:nvSpPr>
          <p:cNvPr id="8601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860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a:solidFill>
              <a:srgbClr val="000000">
                <a:alpha val="100000"/>
              </a:srgbClr>
            </a:solidFill>
            <a:miter lim="800000"/>
          </a:ln>
        </p:spPr>
      </p:sp>
      <p:sp>
        <p:nvSpPr>
          <p:cNvPr id="8806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880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9011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901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a:solidFill>
              <a:srgbClr val="000000">
                <a:alpha val="100000"/>
              </a:srgbClr>
            </a:solidFill>
            <a:miter lim="800000"/>
          </a:ln>
        </p:spPr>
      </p:sp>
      <p:sp>
        <p:nvSpPr>
          <p:cNvPr id="9216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921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a:solidFill>
              <a:srgbClr val="000000">
                <a:alpha val="100000"/>
              </a:srgbClr>
            </a:solidFill>
            <a:miter lim="800000"/>
          </a:ln>
        </p:spPr>
      </p:sp>
      <p:sp>
        <p:nvSpPr>
          <p:cNvPr id="9421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942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a:solidFill>
              <a:srgbClr val="000000">
                <a:alpha val="100000"/>
              </a:srgbClr>
            </a:solidFill>
            <a:miter lim="800000"/>
          </a:ln>
        </p:spPr>
      </p:sp>
      <p:sp>
        <p:nvSpPr>
          <p:cNvPr id="9625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962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a:solidFill>
              <a:srgbClr val="000000">
                <a:alpha val="100000"/>
              </a:srgbClr>
            </a:solidFill>
            <a:miter lim="800000"/>
          </a:ln>
        </p:spPr>
      </p:sp>
      <p:sp>
        <p:nvSpPr>
          <p:cNvPr id="9830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983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a:solidFill>
              <a:srgbClr val="000000">
                <a:alpha val="100000"/>
              </a:srgbClr>
            </a:solidFill>
            <a:miter lim="800000"/>
          </a:ln>
        </p:spPr>
      </p:sp>
      <p:sp>
        <p:nvSpPr>
          <p:cNvPr id="10035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003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a:solidFill>
              <a:srgbClr val="000000">
                <a:alpha val="100000"/>
              </a:srgbClr>
            </a:solidFill>
            <a:miter lim="800000"/>
          </a:ln>
        </p:spPr>
      </p:sp>
      <p:sp>
        <p:nvSpPr>
          <p:cNvPr id="10240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024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a:solidFill>
              <a:srgbClr val="000000">
                <a:alpha val="100000"/>
              </a:srgbClr>
            </a:solidFill>
            <a:miter lim="800000"/>
          </a:ln>
        </p:spPr>
      </p:sp>
      <p:sp>
        <p:nvSpPr>
          <p:cNvPr id="10445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044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a:solidFill>
              <a:srgbClr val="000000">
                <a:alpha val="100000"/>
              </a:srgbClr>
            </a:solidFill>
            <a:miter lim="800000"/>
          </a:ln>
        </p:spPr>
      </p:sp>
      <p:sp>
        <p:nvSpPr>
          <p:cNvPr id="10649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065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a:solidFill>
              <a:srgbClr val="000000">
                <a:alpha val="100000"/>
              </a:srgbClr>
            </a:solidFill>
            <a:miter lim="800000"/>
          </a:ln>
        </p:spPr>
      </p:sp>
      <p:sp>
        <p:nvSpPr>
          <p:cNvPr id="10854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085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p>
            <a:pPr lvl="0"/>
            <a:endParaRPr lang="en-US" altLang="zh-CN" b="1" dirty="0">
              <a:latin typeface="黑体" panose="02010609060101010101" pitchFamily="49" charset="-122"/>
              <a:ea typeface="黑体" panose="02010609060101010101" pitchFamily="49" charset="-122"/>
            </a:endParaRPr>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1059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105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a:solidFill>
              <a:srgbClr val="000000">
                <a:alpha val="100000"/>
              </a:srgbClr>
            </a:solidFill>
            <a:miter lim="800000"/>
          </a:ln>
        </p:spPr>
      </p:sp>
      <p:sp>
        <p:nvSpPr>
          <p:cNvPr id="11264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126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a:solidFill>
              <a:srgbClr val="000000">
                <a:alpha val="100000"/>
              </a:srgbClr>
            </a:solidFill>
            <a:miter lim="800000"/>
          </a:ln>
        </p:spPr>
      </p:sp>
      <p:sp>
        <p:nvSpPr>
          <p:cNvPr id="11469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146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a:solidFill>
              <a:srgbClr val="000000">
                <a:alpha val="100000"/>
              </a:srgbClr>
            </a:solidFill>
            <a:miter lim="800000"/>
          </a:ln>
        </p:spPr>
      </p:sp>
      <p:sp>
        <p:nvSpPr>
          <p:cNvPr id="11673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167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a:solidFill>
              <a:srgbClr val="000000">
                <a:alpha val="100000"/>
              </a:srgbClr>
            </a:solidFill>
            <a:miter lim="800000"/>
          </a:ln>
        </p:spPr>
      </p:sp>
      <p:sp>
        <p:nvSpPr>
          <p:cNvPr id="11878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187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a:solidFill>
              <a:srgbClr val="000000">
                <a:alpha val="100000"/>
              </a:srgbClr>
            </a:solidFill>
            <a:miter lim="800000"/>
          </a:ln>
        </p:spPr>
      </p:sp>
      <p:sp>
        <p:nvSpPr>
          <p:cNvPr id="12083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08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幻灯片图像占位符 1"/>
          <p:cNvSpPr>
            <a:spLocks noGrp="1" noRot="1" noChangeAspect="1" noTextEdit="1"/>
          </p:cNvSpPr>
          <p:nvPr>
            <p:ph type="sldImg"/>
          </p:nvPr>
        </p:nvSpPr>
        <p:spPr>
          <a:ln>
            <a:solidFill>
              <a:srgbClr val="000000">
                <a:alpha val="100000"/>
              </a:srgbClr>
            </a:solidFill>
            <a:miter lim="800000"/>
          </a:ln>
        </p:spPr>
      </p:sp>
      <p:sp>
        <p:nvSpPr>
          <p:cNvPr id="12288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28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a:ln>
            <a:solidFill>
              <a:srgbClr val="000000">
                <a:alpha val="100000"/>
              </a:srgbClr>
            </a:solidFill>
            <a:miter lim="800000"/>
          </a:ln>
        </p:spPr>
      </p:sp>
      <p:sp>
        <p:nvSpPr>
          <p:cNvPr id="12493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49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幻灯片图像占位符 1"/>
          <p:cNvSpPr>
            <a:spLocks noGrp="1" noRot="1" noChangeAspect="1" noTextEdit="1"/>
          </p:cNvSpPr>
          <p:nvPr>
            <p:ph type="sldImg"/>
          </p:nvPr>
        </p:nvSpPr>
        <p:spPr>
          <a:ln>
            <a:solidFill>
              <a:srgbClr val="000000">
                <a:alpha val="100000"/>
              </a:srgbClr>
            </a:solidFill>
            <a:miter lim="800000"/>
          </a:ln>
        </p:spPr>
      </p:sp>
      <p:sp>
        <p:nvSpPr>
          <p:cNvPr id="12697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69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幻灯片图像占位符 1"/>
          <p:cNvSpPr>
            <a:spLocks noGrp="1" noRot="1" noChangeAspect="1" noTextEdit="1"/>
          </p:cNvSpPr>
          <p:nvPr>
            <p:ph type="sldImg"/>
          </p:nvPr>
        </p:nvSpPr>
        <p:spPr>
          <a:ln>
            <a:solidFill>
              <a:srgbClr val="000000">
                <a:alpha val="100000"/>
              </a:srgbClr>
            </a:solidFill>
            <a:miter lim="800000"/>
          </a:ln>
        </p:spPr>
      </p:sp>
      <p:sp>
        <p:nvSpPr>
          <p:cNvPr id="12902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290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幻灯片图像占位符 1"/>
          <p:cNvSpPr>
            <a:spLocks noGrp="1" noRot="1" noChangeAspect="1" noTextEdit="1"/>
          </p:cNvSpPr>
          <p:nvPr>
            <p:ph type="sldImg"/>
          </p:nvPr>
        </p:nvSpPr>
        <p:spPr>
          <a:ln>
            <a:solidFill>
              <a:srgbClr val="000000">
                <a:alpha val="100000"/>
              </a:srgbClr>
            </a:solidFill>
            <a:miter lim="800000"/>
          </a:ln>
        </p:spPr>
      </p:sp>
      <p:sp>
        <p:nvSpPr>
          <p:cNvPr id="13107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310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幻灯片图像占位符 1"/>
          <p:cNvSpPr>
            <a:spLocks noGrp="1" noRot="1" noChangeAspect="1" noTextEdit="1"/>
          </p:cNvSpPr>
          <p:nvPr>
            <p:ph type="sldImg"/>
          </p:nvPr>
        </p:nvSpPr>
        <p:spPr>
          <a:ln>
            <a:solidFill>
              <a:srgbClr val="000000">
                <a:alpha val="100000"/>
              </a:srgbClr>
            </a:solidFill>
            <a:miter lim="800000"/>
          </a:ln>
        </p:spPr>
      </p:sp>
      <p:sp>
        <p:nvSpPr>
          <p:cNvPr id="13312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33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幻灯片图像占位符 1"/>
          <p:cNvSpPr>
            <a:spLocks noGrp="1" noRot="1" noChangeAspect="1" noTextEdit="1"/>
          </p:cNvSpPr>
          <p:nvPr>
            <p:ph type="sldImg"/>
          </p:nvPr>
        </p:nvSpPr>
        <p:spPr>
          <a:ln>
            <a:solidFill>
              <a:srgbClr val="000000">
                <a:alpha val="100000"/>
              </a:srgbClr>
            </a:solidFill>
            <a:miter lim="800000"/>
          </a:ln>
        </p:spPr>
      </p:sp>
      <p:sp>
        <p:nvSpPr>
          <p:cNvPr id="13517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135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幻灯片图像占位符 1"/>
          <p:cNvSpPr>
            <a:spLocks noGrp="1" noRot="1" noChangeAspect="1" noTextEdit="1"/>
          </p:cNvSpPr>
          <p:nvPr>
            <p:ph type="sldImg"/>
          </p:nvPr>
        </p:nvSpPr>
        <p:spPr>
          <a:ln>
            <a:solidFill>
              <a:srgbClr val="000000">
                <a:alpha val="100000"/>
              </a:srgbClr>
            </a:solidFill>
            <a:miter lim="800000"/>
          </a:ln>
        </p:spPr>
      </p:sp>
      <p:sp>
        <p:nvSpPr>
          <p:cNvPr id="13721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37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幻灯片图像占位符 1"/>
          <p:cNvSpPr>
            <a:spLocks noGrp="1" noRot="1" noChangeAspect="1" noTextEdit="1"/>
          </p:cNvSpPr>
          <p:nvPr>
            <p:ph type="sldImg"/>
          </p:nvPr>
        </p:nvSpPr>
        <p:spPr>
          <a:ln>
            <a:solidFill>
              <a:srgbClr val="000000">
                <a:alpha val="100000"/>
              </a:srgbClr>
            </a:solidFill>
            <a:miter lim="800000"/>
          </a:ln>
        </p:spPr>
      </p:sp>
      <p:sp>
        <p:nvSpPr>
          <p:cNvPr id="13926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39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4131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41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幻灯片图像占位符 1"/>
          <p:cNvSpPr>
            <a:spLocks noGrp="1" noRot="1" noChangeAspect="1" noTextEdit="1"/>
          </p:cNvSpPr>
          <p:nvPr>
            <p:ph type="sldImg"/>
          </p:nvPr>
        </p:nvSpPr>
        <p:spPr>
          <a:ln>
            <a:solidFill>
              <a:srgbClr val="000000">
                <a:alpha val="100000"/>
              </a:srgbClr>
            </a:solidFill>
            <a:miter lim="800000"/>
          </a:ln>
        </p:spPr>
      </p:sp>
      <p:sp>
        <p:nvSpPr>
          <p:cNvPr id="14336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43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幻灯片图像占位符 1"/>
          <p:cNvSpPr>
            <a:spLocks noGrp="1" noRot="1" noChangeAspect="1" noTextEdit="1"/>
          </p:cNvSpPr>
          <p:nvPr>
            <p:ph type="sldImg"/>
          </p:nvPr>
        </p:nvSpPr>
        <p:spPr>
          <a:ln>
            <a:solidFill>
              <a:srgbClr val="000000">
                <a:alpha val="100000"/>
              </a:srgbClr>
            </a:solidFill>
            <a:miter lim="800000"/>
          </a:ln>
        </p:spPr>
      </p:sp>
      <p:sp>
        <p:nvSpPr>
          <p:cNvPr id="14541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45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幻灯片图像占位符 1"/>
          <p:cNvSpPr>
            <a:spLocks noGrp="1" noRot="1" noChangeAspect="1" noTextEdit="1"/>
          </p:cNvSpPr>
          <p:nvPr>
            <p:ph type="sldImg"/>
          </p:nvPr>
        </p:nvSpPr>
        <p:spPr>
          <a:ln>
            <a:solidFill>
              <a:srgbClr val="000000">
                <a:alpha val="100000"/>
              </a:srgbClr>
            </a:solidFill>
            <a:miter lim="800000"/>
          </a:ln>
        </p:spPr>
      </p:sp>
      <p:sp>
        <p:nvSpPr>
          <p:cNvPr id="14745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47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幻灯片图像占位符 1"/>
          <p:cNvSpPr>
            <a:spLocks noGrp="1" noRot="1" noChangeAspect="1" noTextEdit="1"/>
          </p:cNvSpPr>
          <p:nvPr>
            <p:ph type="sldImg"/>
          </p:nvPr>
        </p:nvSpPr>
        <p:spPr>
          <a:ln>
            <a:solidFill>
              <a:srgbClr val="000000">
                <a:alpha val="100000"/>
              </a:srgbClr>
            </a:solidFill>
            <a:miter lim="800000"/>
          </a:ln>
        </p:spPr>
      </p:sp>
      <p:sp>
        <p:nvSpPr>
          <p:cNvPr id="14950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495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a:solidFill>
              <a:srgbClr val="000000">
                <a:alpha val="100000"/>
              </a:srgbClr>
            </a:solidFill>
            <a:miter lim="800000"/>
          </a:ln>
        </p:spPr>
      </p:sp>
      <p:sp>
        <p:nvSpPr>
          <p:cNvPr id="2253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25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幻灯片图像占位符 1"/>
          <p:cNvSpPr>
            <a:spLocks noGrp="1" noRot="1" noChangeAspect="1" noTextEdit="1"/>
          </p:cNvSpPr>
          <p:nvPr>
            <p:ph type="sldImg"/>
          </p:nvPr>
        </p:nvSpPr>
        <p:spPr>
          <a:ln>
            <a:solidFill>
              <a:srgbClr val="000000">
                <a:alpha val="100000"/>
              </a:srgbClr>
            </a:solidFill>
            <a:miter lim="800000"/>
          </a:ln>
        </p:spPr>
      </p:sp>
      <p:sp>
        <p:nvSpPr>
          <p:cNvPr id="15155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51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幻灯片图像占位符 1"/>
          <p:cNvSpPr>
            <a:spLocks noGrp="1" noRot="1" noChangeAspect="1" noTextEdit="1"/>
          </p:cNvSpPr>
          <p:nvPr>
            <p:ph type="sldImg"/>
          </p:nvPr>
        </p:nvSpPr>
        <p:spPr>
          <a:ln>
            <a:solidFill>
              <a:srgbClr val="000000">
                <a:alpha val="100000"/>
              </a:srgbClr>
            </a:solidFill>
            <a:miter lim="800000"/>
          </a:ln>
        </p:spPr>
      </p:sp>
      <p:sp>
        <p:nvSpPr>
          <p:cNvPr id="15360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53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幻灯片图像占位符 1"/>
          <p:cNvSpPr>
            <a:spLocks noGrp="1" noRot="1" noChangeAspect="1" noTextEdit="1"/>
          </p:cNvSpPr>
          <p:nvPr>
            <p:ph type="sldImg"/>
          </p:nvPr>
        </p:nvSpPr>
        <p:spPr>
          <a:ln>
            <a:solidFill>
              <a:srgbClr val="000000">
                <a:alpha val="100000"/>
              </a:srgbClr>
            </a:solidFill>
            <a:miter lim="800000"/>
          </a:ln>
        </p:spPr>
      </p:sp>
      <p:sp>
        <p:nvSpPr>
          <p:cNvPr id="15565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55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幻灯片图像占位符 1"/>
          <p:cNvSpPr>
            <a:spLocks noGrp="1" noRot="1" noChangeAspect="1" noTextEdit="1"/>
          </p:cNvSpPr>
          <p:nvPr>
            <p:ph type="sldImg"/>
          </p:nvPr>
        </p:nvSpPr>
        <p:spPr>
          <a:ln>
            <a:solidFill>
              <a:srgbClr val="000000">
                <a:alpha val="100000"/>
              </a:srgbClr>
            </a:solidFill>
            <a:miter lim="800000"/>
          </a:ln>
        </p:spPr>
      </p:sp>
      <p:sp>
        <p:nvSpPr>
          <p:cNvPr id="15769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57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幻灯片图像占位符 1"/>
          <p:cNvSpPr>
            <a:spLocks noGrp="1" noRot="1" noChangeAspect="1" noTextEdit="1"/>
          </p:cNvSpPr>
          <p:nvPr>
            <p:ph type="sldImg"/>
          </p:nvPr>
        </p:nvSpPr>
        <p:spPr>
          <a:ln>
            <a:solidFill>
              <a:srgbClr val="000000">
                <a:alpha val="100000"/>
              </a:srgbClr>
            </a:solidFill>
            <a:miter lim="800000"/>
          </a:ln>
        </p:spPr>
      </p:sp>
      <p:sp>
        <p:nvSpPr>
          <p:cNvPr id="15974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59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
          <p:cNvSpPr>
            <a:spLocks noGrp="1" noRot="1" noChangeAspect="1" noTextEdit="1"/>
          </p:cNvSpPr>
          <p:nvPr>
            <p:ph type="sldImg"/>
          </p:nvPr>
        </p:nvSpPr>
        <p:spPr>
          <a:ln>
            <a:solidFill>
              <a:srgbClr val="000000">
                <a:alpha val="100000"/>
              </a:srgbClr>
            </a:solidFill>
            <a:miter lim="800000"/>
          </a:ln>
        </p:spPr>
      </p:sp>
      <p:sp>
        <p:nvSpPr>
          <p:cNvPr id="16179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1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幻灯片图像占位符 1"/>
          <p:cNvSpPr>
            <a:spLocks noGrp="1" noRot="1" noChangeAspect="1" noTextEdit="1"/>
          </p:cNvSpPr>
          <p:nvPr>
            <p:ph type="sldImg"/>
          </p:nvPr>
        </p:nvSpPr>
        <p:spPr>
          <a:ln>
            <a:solidFill>
              <a:srgbClr val="000000">
                <a:alpha val="100000"/>
              </a:srgbClr>
            </a:solidFill>
            <a:miter lim="800000"/>
          </a:ln>
        </p:spPr>
      </p:sp>
      <p:sp>
        <p:nvSpPr>
          <p:cNvPr id="16384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38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幻灯片图像占位符 1"/>
          <p:cNvSpPr>
            <a:spLocks noGrp="1" noRot="1" noChangeAspect="1" noTextEdit="1"/>
          </p:cNvSpPr>
          <p:nvPr>
            <p:ph type="sldImg"/>
          </p:nvPr>
        </p:nvSpPr>
        <p:spPr>
          <a:ln>
            <a:solidFill>
              <a:srgbClr val="000000">
                <a:alpha val="100000"/>
              </a:srgbClr>
            </a:solidFill>
            <a:miter lim="800000"/>
          </a:ln>
        </p:spPr>
      </p:sp>
      <p:sp>
        <p:nvSpPr>
          <p:cNvPr id="16589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5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幻灯片图像占位符 1"/>
          <p:cNvSpPr>
            <a:spLocks noGrp="1" noRot="1" noChangeAspect="1" noTextEdit="1"/>
          </p:cNvSpPr>
          <p:nvPr>
            <p:ph type="sldImg"/>
          </p:nvPr>
        </p:nvSpPr>
        <p:spPr>
          <a:ln>
            <a:solidFill>
              <a:srgbClr val="000000">
                <a:alpha val="100000"/>
              </a:srgbClr>
            </a:solidFill>
            <a:miter lim="800000"/>
          </a:ln>
        </p:spPr>
      </p:sp>
      <p:sp>
        <p:nvSpPr>
          <p:cNvPr id="16793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7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幻灯片图像占位符 1"/>
          <p:cNvSpPr>
            <a:spLocks noGrp="1" noRot="1" noChangeAspect="1" noTextEdit="1"/>
          </p:cNvSpPr>
          <p:nvPr>
            <p:ph type="sldImg"/>
          </p:nvPr>
        </p:nvSpPr>
        <p:spPr>
          <a:ln>
            <a:solidFill>
              <a:srgbClr val="000000">
                <a:alpha val="100000"/>
              </a:srgbClr>
            </a:solidFill>
            <a:miter lim="800000"/>
          </a:ln>
        </p:spPr>
      </p:sp>
      <p:sp>
        <p:nvSpPr>
          <p:cNvPr id="16998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69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45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幻灯片图像占位符 1"/>
          <p:cNvSpPr>
            <a:spLocks noGrp="1" noRot="1" noChangeAspect="1" noTextEdit="1"/>
          </p:cNvSpPr>
          <p:nvPr>
            <p:ph type="sldImg"/>
          </p:nvPr>
        </p:nvSpPr>
        <p:spPr>
          <a:ln>
            <a:solidFill>
              <a:srgbClr val="000000">
                <a:alpha val="100000"/>
              </a:srgbClr>
            </a:solidFill>
            <a:miter lim="800000"/>
          </a:ln>
        </p:spPr>
      </p:sp>
      <p:sp>
        <p:nvSpPr>
          <p:cNvPr id="17203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72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幻灯片图像占位符 1"/>
          <p:cNvSpPr>
            <a:spLocks noGrp="1" noRot="1" noChangeAspect="1" noTextEdit="1"/>
          </p:cNvSpPr>
          <p:nvPr>
            <p:ph type="sldImg"/>
          </p:nvPr>
        </p:nvSpPr>
        <p:spPr>
          <a:ln>
            <a:solidFill>
              <a:srgbClr val="000000">
                <a:alpha val="100000"/>
              </a:srgbClr>
            </a:solidFill>
            <a:miter lim="800000"/>
          </a:ln>
        </p:spPr>
      </p:sp>
      <p:sp>
        <p:nvSpPr>
          <p:cNvPr id="17408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740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幻灯片图像占位符 1"/>
          <p:cNvSpPr>
            <a:spLocks noGrp="1" noRot="1" noChangeAspect="1" noTextEdit="1"/>
          </p:cNvSpPr>
          <p:nvPr>
            <p:ph type="sldImg"/>
          </p:nvPr>
        </p:nvSpPr>
        <p:spPr>
          <a:ln>
            <a:solidFill>
              <a:srgbClr val="000000">
                <a:alpha val="100000"/>
              </a:srgbClr>
            </a:solidFill>
            <a:miter lim="800000"/>
          </a:ln>
        </p:spPr>
      </p:sp>
      <p:sp>
        <p:nvSpPr>
          <p:cNvPr id="17613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761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幻灯片图像占位符 1"/>
          <p:cNvSpPr>
            <a:spLocks noGrp="1" noRot="1" noChangeAspect="1" noTextEdit="1"/>
          </p:cNvSpPr>
          <p:nvPr>
            <p:ph type="sldImg"/>
          </p:nvPr>
        </p:nvSpPr>
        <p:spPr>
          <a:ln>
            <a:solidFill>
              <a:srgbClr val="000000">
                <a:alpha val="100000"/>
              </a:srgbClr>
            </a:solidFill>
            <a:miter lim="800000"/>
          </a:ln>
        </p:spPr>
      </p:sp>
      <p:sp>
        <p:nvSpPr>
          <p:cNvPr id="17817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78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幻灯片图像占位符 1"/>
          <p:cNvSpPr>
            <a:spLocks noGrp="1" noRot="1" noChangeAspect="1" noTextEdit="1"/>
          </p:cNvSpPr>
          <p:nvPr>
            <p:ph type="sldImg"/>
          </p:nvPr>
        </p:nvSpPr>
        <p:spPr>
          <a:ln>
            <a:solidFill>
              <a:srgbClr val="000000">
                <a:alpha val="100000"/>
              </a:srgbClr>
            </a:solidFill>
            <a:miter lim="800000"/>
          </a:ln>
        </p:spPr>
      </p:sp>
      <p:sp>
        <p:nvSpPr>
          <p:cNvPr id="18022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802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幻灯片图像占位符 1"/>
          <p:cNvSpPr>
            <a:spLocks noGrp="1" noRot="1" noChangeAspect="1" noTextEdit="1"/>
          </p:cNvSpPr>
          <p:nvPr>
            <p:ph type="sldImg"/>
          </p:nvPr>
        </p:nvSpPr>
        <p:spPr>
          <a:ln>
            <a:solidFill>
              <a:srgbClr val="000000">
                <a:alpha val="100000"/>
              </a:srgbClr>
            </a:solidFill>
            <a:miter lim="800000"/>
          </a:ln>
        </p:spPr>
      </p:sp>
      <p:sp>
        <p:nvSpPr>
          <p:cNvPr id="18227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822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幻灯片图像占位符 1"/>
          <p:cNvSpPr>
            <a:spLocks noGrp="1" noRot="1" noChangeAspect="1" noTextEdit="1"/>
          </p:cNvSpPr>
          <p:nvPr>
            <p:ph type="sldImg"/>
          </p:nvPr>
        </p:nvSpPr>
        <p:spPr>
          <a:ln>
            <a:solidFill>
              <a:srgbClr val="000000">
                <a:alpha val="100000"/>
              </a:srgbClr>
            </a:solidFill>
            <a:miter lim="800000"/>
          </a:ln>
        </p:spPr>
      </p:sp>
      <p:sp>
        <p:nvSpPr>
          <p:cNvPr id="18432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84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幻灯片图像占位符 1"/>
          <p:cNvSpPr>
            <a:spLocks noGrp="1" noRot="1" noChangeAspect="1" noTextEdit="1"/>
          </p:cNvSpPr>
          <p:nvPr>
            <p:ph type="sldImg"/>
          </p:nvPr>
        </p:nvSpPr>
        <p:spPr>
          <a:ln>
            <a:solidFill>
              <a:srgbClr val="000000">
                <a:alpha val="100000"/>
              </a:srgbClr>
            </a:solidFill>
            <a:miter lim="800000"/>
          </a:ln>
        </p:spPr>
      </p:sp>
      <p:sp>
        <p:nvSpPr>
          <p:cNvPr id="18637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863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幻灯片图像占位符 1"/>
          <p:cNvSpPr>
            <a:spLocks noGrp="1" noRot="1" noChangeAspect="1" noTextEdit="1"/>
          </p:cNvSpPr>
          <p:nvPr>
            <p:ph type="sldImg"/>
          </p:nvPr>
        </p:nvSpPr>
        <p:spPr>
          <a:ln>
            <a:solidFill>
              <a:srgbClr val="000000">
                <a:alpha val="100000"/>
              </a:srgbClr>
            </a:solidFill>
            <a:miter lim="800000"/>
          </a:ln>
        </p:spPr>
      </p:sp>
      <p:sp>
        <p:nvSpPr>
          <p:cNvPr id="18841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88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幻灯片图像占位符 1"/>
          <p:cNvSpPr>
            <a:spLocks noGrp="1" noRot="1" noChangeAspect="1" noTextEdit="1"/>
          </p:cNvSpPr>
          <p:nvPr>
            <p:ph type="sldImg"/>
          </p:nvPr>
        </p:nvSpPr>
        <p:spPr>
          <a:ln>
            <a:solidFill>
              <a:srgbClr val="000000">
                <a:alpha val="100000"/>
              </a:srgbClr>
            </a:solidFill>
            <a:miter lim="800000"/>
          </a:ln>
        </p:spPr>
      </p:sp>
      <p:sp>
        <p:nvSpPr>
          <p:cNvPr id="19046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904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幻灯片图像占位符 1"/>
          <p:cNvSpPr>
            <a:spLocks noGrp="1" noRot="1" noChangeAspect="1" noTextEdit="1"/>
          </p:cNvSpPr>
          <p:nvPr>
            <p:ph type="sldImg"/>
          </p:nvPr>
        </p:nvSpPr>
        <p:spPr>
          <a:ln>
            <a:solidFill>
              <a:srgbClr val="000000">
                <a:alpha val="100000"/>
              </a:srgbClr>
            </a:solidFill>
            <a:miter lim="800000"/>
          </a:ln>
        </p:spPr>
      </p:sp>
      <p:sp>
        <p:nvSpPr>
          <p:cNvPr id="19251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925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幻灯片图像占位符 1"/>
          <p:cNvSpPr>
            <a:spLocks noGrp="1" noRot="1" noChangeAspect="1" noTextEdit="1"/>
          </p:cNvSpPr>
          <p:nvPr>
            <p:ph type="sldImg"/>
          </p:nvPr>
        </p:nvSpPr>
        <p:spPr>
          <a:ln>
            <a:solidFill>
              <a:srgbClr val="000000">
                <a:alpha val="100000"/>
              </a:srgbClr>
            </a:solidFill>
            <a:miter lim="800000"/>
          </a:ln>
        </p:spPr>
      </p:sp>
      <p:sp>
        <p:nvSpPr>
          <p:cNvPr id="19456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94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幻灯片图像占位符 1"/>
          <p:cNvSpPr>
            <a:spLocks noGrp="1" noRot="1" noChangeAspect="1" noTextEdit="1"/>
          </p:cNvSpPr>
          <p:nvPr>
            <p:ph type="sldImg"/>
          </p:nvPr>
        </p:nvSpPr>
        <p:spPr>
          <a:ln>
            <a:solidFill>
              <a:srgbClr val="000000">
                <a:alpha val="100000"/>
              </a:srgbClr>
            </a:solidFill>
            <a:miter lim="800000"/>
          </a:ln>
        </p:spPr>
      </p:sp>
      <p:sp>
        <p:nvSpPr>
          <p:cNvPr id="19661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96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幻灯片图像占位符 1"/>
          <p:cNvSpPr>
            <a:spLocks noGrp="1" noRot="1" noChangeAspect="1" noTextEdit="1"/>
          </p:cNvSpPr>
          <p:nvPr>
            <p:ph type="sldImg"/>
          </p:nvPr>
        </p:nvSpPr>
        <p:spPr>
          <a:ln>
            <a:solidFill>
              <a:srgbClr val="000000">
                <a:alpha val="100000"/>
              </a:srgbClr>
            </a:solidFill>
            <a:miter lim="800000"/>
          </a:ln>
        </p:spPr>
      </p:sp>
      <p:sp>
        <p:nvSpPr>
          <p:cNvPr id="19865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198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幻灯片图像占位符 1"/>
          <p:cNvSpPr>
            <a:spLocks noGrp="1" noRot="1" noChangeAspect="1" noTextEdit="1"/>
          </p:cNvSpPr>
          <p:nvPr>
            <p:ph type="sldImg"/>
          </p:nvPr>
        </p:nvSpPr>
        <p:spPr>
          <a:ln>
            <a:solidFill>
              <a:srgbClr val="000000">
                <a:alpha val="100000"/>
              </a:srgbClr>
            </a:solidFill>
            <a:miter lim="800000"/>
          </a:ln>
        </p:spPr>
      </p:sp>
      <p:sp>
        <p:nvSpPr>
          <p:cNvPr id="20070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00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幻灯片图像占位符 1"/>
          <p:cNvSpPr>
            <a:spLocks noGrp="1" noRot="1" noChangeAspect="1" noTextEdit="1"/>
          </p:cNvSpPr>
          <p:nvPr>
            <p:ph type="sldImg"/>
          </p:nvPr>
        </p:nvSpPr>
        <p:spPr>
          <a:ln>
            <a:solidFill>
              <a:srgbClr val="000000">
                <a:alpha val="100000"/>
              </a:srgbClr>
            </a:solidFill>
            <a:miter lim="800000"/>
          </a:ln>
        </p:spPr>
      </p:sp>
      <p:sp>
        <p:nvSpPr>
          <p:cNvPr id="202755"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027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幻灯片图像占位符 1"/>
          <p:cNvSpPr>
            <a:spLocks noGrp="1" noRot="1" noChangeAspect="1" noTextEdit="1"/>
          </p:cNvSpPr>
          <p:nvPr>
            <p:ph type="sldImg"/>
          </p:nvPr>
        </p:nvSpPr>
        <p:spPr>
          <a:ln>
            <a:solidFill>
              <a:srgbClr val="000000">
                <a:alpha val="100000"/>
              </a:srgbClr>
            </a:solidFill>
            <a:miter lim="800000"/>
          </a:ln>
        </p:spPr>
      </p:sp>
      <p:sp>
        <p:nvSpPr>
          <p:cNvPr id="204803"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048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幻灯片图像占位符 1"/>
          <p:cNvSpPr>
            <a:spLocks noGrp="1" noRot="1" noChangeAspect="1" noTextEdit="1"/>
          </p:cNvSpPr>
          <p:nvPr>
            <p:ph type="sldImg"/>
          </p:nvPr>
        </p:nvSpPr>
        <p:spPr>
          <a:ln>
            <a:solidFill>
              <a:srgbClr val="000000">
                <a:alpha val="100000"/>
              </a:srgbClr>
            </a:solidFill>
            <a:miter lim="800000"/>
          </a:ln>
        </p:spPr>
      </p:sp>
      <p:sp>
        <p:nvSpPr>
          <p:cNvPr id="206851"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06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幻灯片图像占位符 1"/>
          <p:cNvSpPr>
            <a:spLocks noGrp="1" noRot="1" noChangeAspect="1" noTextEdit="1"/>
          </p:cNvSpPr>
          <p:nvPr>
            <p:ph type="sldImg"/>
          </p:nvPr>
        </p:nvSpPr>
        <p:spPr>
          <a:ln>
            <a:solidFill>
              <a:srgbClr val="000000">
                <a:alpha val="100000"/>
              </a:srgbClr>
            </a:solidFill>
            <a:miter lim="800000"/>
          </a:ln>
        </p:spPr>
      </p:sp>
      <p:sp>
        <p:nvSpPr>
          <p:cNvPr id="208899"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08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幻灯片图像占位符 1"/>
          <p:cNvSpPr>
            <a:spLocks noGrp="1" noRot="1" noChangeAspect="1" noTextEdit="1"/>
          </p:cNvSpPr>
          <p:nvPr>
            <p:ph type="sldImg"/>
          </p:nvPr>
        </p:nvSpPr>
        <p:spPr>
          <a:ln>
            <a:solidFill>
              <a:srgbClr val="000000">
                <a:alpha val="100000"/>
              </a:srgbClr>
            </a:solidFill>
            <a:miter lim="800000"/>
          </a:ln>
        </p:spPr>
      </p:sp>
      <p:sp>
        <p:nvSpPr>
          <p:cNvPr id="210947" name="备注占位符 2"/>
          <p:cNvSpPr>
            <a:spLocks noGrp="1"/>
          </p:cNvSpPr>
          <p:nvPr>
            <p:ph type="body" idx="1"/>
          </p:nvPr>
        </p:nvSpPr>
        <p:spPr>
          <a:noFill/>
          <a:ln>
            <a:noFill/>
          </a:ln>
        </p:spPr>
        <p:txBody>
          <a:bodyPr wrap="square" lIns="91440" tIns="45720" rIns="91440" bIns="45720" anchor="t"/>
          <a:p>
            <a:pPr lvl="0"/>
            <a:endParaRPr lang="zh-CN" altLang="en-US" b="1" dirty="0">
              <a:latin typeface="黑体" panose="02010609060101010101" pitchFamily="49" charset="-122"/>
              <a:ea typeface="黑体" panose="02010609060101010101" pitchFamily="49" charset="-122"/>
            </a:endParaRPr>
          </a:p>
        </p:txBody>
      </p:sp>
      <p:sp>
        <p:nvSpPr>
          <p:cNvPr id="2109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9144000" cy="6888163"/>
          </a:xfrm>
          <a:prstGeom prst="rect">
            <a:avLst/>
          </a:prstGeom>
          <a:solidFill>
            <a:srgbClr val="F5F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7375E"/>
              </a:solidFill>
              <a:effectLst/>
              <a:uLnTx/>
              <a:uFillTx/>
              <a:latin typeface="Calibri" panose="020F0502020204030204" pitchFamily="34" charset="0"/>
              <a:ea typeface="宋体" panose="02010600030101010101" pitchFamily="2" charset="-122"/>
              <a:cs typeface="+mn-cs"/>
            </a:endParaRPr>
          </a:p>
        </p:txBody>
      </p:sp>
      <p:sp>
        <p:nvSpPr>
          <p:cNvPr id="8" name="矩形 7"/>
          <p:cNvSpPr/>
          <p:nvPr/>
        </p:nvSpPr>
        <p:spPr>
          <a:xfrm>
            <a:off x="0" y="1257300"/>
            <a:ext cx="9144000" cy="2873375"/>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pic>
        <p:nvPicPr>
          <p:cNvPr id="3076" name="Picture 4"/>
          <p:cNvPicPr>
            <a:picLocks noChangeAspect="1"/>
          </p:cNvPicPr>
          <p:nvPr userDrawn="1"/>
        </p:nvPicPr>
        <p:blipFill>
          <a:blip r:embed="rId2"/>
          <a:stretch>
            <a:fillRect/>
          </a:stretch>
        </p:blipFill>
        <p:spPr>
          <a:xfrm>
            <a:off x="0" y="0"/>
            <a:ext cx="2468563" cy="1243013"/>
          </a:xfrm>
          <a:prstGeom prst="rect">
            <a:avLst/>
          </a:prstGeom>
          <a:noFill/>
          <a:ln w="9525">
            <a:noFill/>
          </a:ln>
        </p:spPr>
      </p:pic>
      <p:pic>
        <p:nvPicPr>
          <p:cNvPr id="3077" name="图片 9"/>
          <p:cNvPicPr>
            <a:picLocks noChangeAspect="1"/>
          </p:cNvPicPr>
          <p:nvPr userDrawn="1"/>
        </p:nvPicPr>
        <p:blipFill>
          <a:blip r:embed="rId3"/>
          <a:stretch>
            <a:fillRect/>
          </a:stretch>
        </p:blipFill>
        <p:spPr>
          <a:xfrm>
            <a:off x="7458075" y="5265738"/>
            <a:ext cx="1460500" cy="1458912"/>
          </a:xfrm>
          <a:prstGeom prst="rect">
            <a:avLst/>
          </a:prstGeom>
          <a:noFill/>
          <a:ln w="9525">
            <a:noFill/>
          </a:ln>
        </p:spPr>
      </p:pic>
      <p:pic>
        <p:nvPicPr>
          <p:cNvPr id="3078" name="图片 10"/>
          <p:cNvPicPr>
            <a:picLocks noChangeAspect="1"/>
          </p:cNvPicPr>
          <p:nvPr userDrawn="1"/>
        </p:nvPicPr>
        <p:blipFill>
          <a:blip r:embed="rId4"/>
          <a:stretch>
            <a:fillRect/>
          </a:stretch>
        </p:blipFill>
        <p:spPr>
          <a:xfrm>
            <a:off x="8051800" y="100013"/>
            <a:ext cx="866775" cy="863600"/>
          </a:xfrm>
          <a:prstGeom prst="rect">
            <a:avLst/>
          </a:prstGeom>
          <a:noFill/>
          <a:ln w="9525">
            <a:noFill/>
          </a:ln>
        </p:spPr>
      </p:pic>
      <p:sp>
        <p:nvSpPr>
          <p:cNvPr id="2" name="标题 1"/>
          <p:cNvSpPr>
            <a:spLocks noGrp="1"/>
          </p:cNvSpPr>
          <p:nvPr>
            <p:ph type="title"/>
          </p:nvPr>
        </p:nvSpPr>
        <p:spPr>
          <a:xfrm>
            <a:off x="0" y="1257427"/>
            <a:ext cx="9144000" cy="2873205"/>
          </a:xfrm>
        </p:spPr>
        <p:txBody>
          <a:bodyPr>
            <a:noAutofit/>
          </a:bodyPr>
          <a:lstStyle>
            <a:lvl1pPr algn="ctr">
              <a:defRPr sz="36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16" name="文本占位符 15"/>
          <p:cNvSpPr>
            <a:spLocks noGrp="1"/>
          </p:cNvSpPr>
          <p:nvPr>
            <p:ph type="body" sz="quarter" idx="12"/>
          </p:nvPr>
        </p:nvSpPr>
        <p:spPr>
          <a:xfrm>
            <a:off x="0" y="4669602"/>
            <a:ext cx="9144000" cy="490227"/>
          </a:xfrm>
        </p:spPr>
        <p:txBody>
          <a:bodyPr anchor="ctr"/>
          <a:lstStyle>
            <a:lvl1pPr marL="0" indent="0" algn="ctr">
              <a:buNone/>
              <a:defRPr>
                <a:solidFill>
                  <a:srgbClr val="17375E"/>
                </a:solidFill>
                <a:latin typeface="Candara" panose="020E0502030303020204" pitchFamily="34" charset="0"/>
              </a:defRPr>
            </a:lvl1pPr>
          </a:lstStyle>
          <a:p>
            <a:pPr lvl="0"/>
            <a:r>
              <a:rPr lang="zh-CN" altLang="en-US" dirty="0"/>
              <a:t>单击此处编辑母版文本样式</a:t>
            </a:r>
            <a:endParaRPr lang="zh-CN" altLang="en-US" dirty="0"/>
          </a:p>
        </p:txBody>
      </p:sp>
      <p:sp>
        <p:nvSpPr>
          <p:cNvPr id="12" name="日期占位符 2"/>
          <p:cNvSpPr>
            <a:spLocks noGrp="1"/>
          </p:cNvSpPr>
          <p:nvPr>
            <p:ph type="dt" sz="half" idx="2"/>
          </p:nvPr>
        </p:nvSpPr>
        <p:spPr>
          <a:xfrm>
            <a:off x="0" y="6523038"/>
            <a:ext cx="9144000" cy="365125"/>
          </a:xfrm>
          <a:prstGeom prst="rect">
            <a:avLst/>
          </a:prstGeom>
        </p:spPr>
        <p:txBody>
          <a:bodyPr vert="horz" wrap="square" lIns="91440" tIns="45720" rIns="91440" bIns="45720" numCol="1" anchor="ctr" anchorCtr="0" compatLnSpc="1"/>
          <a:lstStyle>
            <a:lvl1pPr algn="ctr">
              <a:defRPr sz="1800">
                <a:solidFill>
                  <a:srgbClr val="17375E"/>
                </a:solidFill>
                <a:latin typeface="Candara" panose="020E0502030303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6AEDDAB-C532-470F-ADEE-8F67F95FF760}" type="datetime1">
              <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endParaRPr>
          </a:p>
        </p:txBody>
      </p:sp>
      <p:sp>
        <p:nvSpPr>
          <p:cNvPr id="13" name="页脚占位符 3"/>
          <p:cNvSpPr>
            <a:spLocks noGrp="1"/>
          </p:cNvSpPr>
          <p:nvPr>
            <p:ph type="ftr" sz="quarter" idx="3"/>
          </p:nvPr>
        </p:nvSpPr>
        <p:spPr>
          <a:xfrm>
            <a:off x="0" y="6157913"/>
            <a:ext cx="9144000" cy="365125"/>
          </a:xfrm>
          <a:prstGeom prst="rect">
            <a:avLst/>
          </a:prstGeom>
        </p:spPr>
        <p:txBody>
          <a:bodyPr vert="horz" wrap="square" lIns="91440" tIns="45720" rIns="91440" bIns="45720" numCol="1" anchor="ctr" anchorCtr="0" compatLnSpc="1"/>
          <a:lstStyle>
            <a:lvl1pPr>
              <a:defRPr sz="1800">
                <a:solidFill>
                  <a:srgbClr val="17375E"/>
                </a:solidFill>
                <a:latin typeface="Candara" panose="020E0502030303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endParaRPr>
          </a:p>
        </p:txBody>
      </p:sp>
      <p:sp>
        <p:nvSpPr>
          <p:cNvPr id="3" name="灯片编号占位符 2"/>
          <p:cNvSpPr>
            <a:spLocks noGrp="1"/>
          </p:cNvSpPr>
          <p:nvPr>
            <p:ph type="sldNum" sz="quarter" idx="13"/>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42E5A9-12EE-405E-A7EE-4D0D0D2D036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23812"/>
            <a:ext cx="9144000" cy="684213"/>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矩形 7"/>
          <p:cNvSpPr/>
          <p:nvPr/>
        </p:nvSpPr>
        <p:spPr>
          <a:xfrm>
            <a:off x="8816975" y="-23812"/>
            <a:ext cx="327025" cy="684213"/>
          </a:xfrm>
          <a:prstGeom prst="rect">
            <a:avLst/>
          </a:prstGeom>
          <a:solidFill>
            <a:srgbClr val="17C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pic>
        <p:nvPicPr>
          <p:cNvPr id="4100" name="图片 8"/>
          <p:cNvPicPr>
            <a:picLocks noChangeAspect="1"/>
          </p:cNvPicPr>
          <p:nvPr userDrawn="1"/>
        </p:nvPicPr>
        <p:blipFill>
          <a:blip r:embed="rId2"/>
          <a:stretch>
            <a:fillRect/>
          </a:stretch>
        </p:blipFill>
        <p:spPr>
          <a:xfrm>
            <a:off x="8459788" y="-23812"/>
            <a:ext cx="684212" cy="684212"/>
          </a:xfrm>
          <a:prstGeom prst="rect">
            <a:avLst/>
          </a:prstGeom>
          <a:noFill/>
          <a:ln w="9525">
            <a:noFill/>
          </a:ln>
        </p:spPr>
      </p:pic>
      <p:cxnSp>
        <p:nvCxnSpPr>
          <p:cNvPr id="10" name="直接连接符 9"/>
          <p:cNvCxnSpPr/>
          <p:nvPr/>
        </p:nvCxnSpPr>
        <p:spPr>
          <a:xfrm>
            <a:off x="0" y="6467475"/>
            <a:ext cx="9144000" cy="0"/>
          </a:xfrm>
          <a:prstGeom prst="line">
            <a:avLst/>
          </a:prstGeom>
          <a:ln w="28575">
            <a:solidFill>
              <a:srgbClr val="14AE67"/>
            </a:solidFill>
          </a:ln>
        </p:spPr>
        <p:style>
          <a:lnRef idx="1">
            <a:schemeClr val="accent1"/>
          </a:lnRef>
          <a:fillRef idx="0">
            <a:schemeClr val="accent1"/>
          </a:fillRef>
          <a:effectRef idx="0">
            <a:schemeClr val="accent1"/>
          </a:effectRef>
          <a:fontRef idx="minor">
            <a:schemeClr val="tx1"/>
          </a:fontRef>
        </p:style>
      </p:cxnSp>
      <p:pic>
        <p:nvPicPr>
          <p:cNvPr id="4102" name="图片 10"/>
          <p:cNvPicPr>
            <a:picLocks noChangeAspect="1"/>
          </p:cNvPicPr>
          <p:nvPr userDrawn="1"/>
        </p:nvPicPr>
        <p:blipFill>
          <a:blip r:embed="rId3"/>
          <a:stretch>
            <a:fillRect/>
          </a:stretch>
        </p:blipFill>
        <p:spPr>
          <a:xfrm>
            <a:off x="214313" y="6499225"/>
            <a:ext cx="307975" cy="309563"/>
          </a:xfrm>
          <a:prstGeom prst="rect">
            <a:avLst/>
          </a:prstGeom>
          <a:noFill/>
          <a:ln w="9525">
            <a:noFill/>
          </a:ln>
        </p:spPr>
      </p:pic>
      <p:pic>
        <p:nvPicPr>
          <p:cNvPr id="4103" name="Picture 4"/>
          <p:cNvPicPr>
            <a:picLocks noChangeAspect="1"/>
          </p:cNvPicPr>
          <p:nvPr userDrawn="1"/>
        </p:nvPicPr>
        <p:blipFill>
          <a:blip r:embed="rId4"/>
          <a:stretch>
            <a:fillRect/>
          </a:stretch>
        </p:blipFill>
        <p:spPr>
          <a:xfrm>
            <a:off x="668338" y="6467475"/>
            <a:ext cx="938212" cy="473075"/>
          </a:xfrm>
          <a:prstGeom prst="rect">
            <a:avLst/>
          </a:prstGeom>
          <a:noFill/>
          <a:ln w="9525">
            <a:noFill/>
          </a:ln>
        </p:spPr>
      </p:pic>
      <p:sp>
        <p:nvSpPr>
          <p:cNvPr id="2" name="标题 1"/>
          <p:cNvSpPr>
            <a:spLocks noGrp="1"/>
          </p:cNvSpPr>
          <p:nvPr>
            <p:ph type="title"/>
          </p:nvPr>
        </p:nvSpPr>
        <p:spPr>
          <a:xfrm>
            <a:off x="0" y="29921"/>
            <a:ext cx="8460000" cy="577134"/>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15" name="文本占位符 14"/>
          <p:cNvSpPr>
            <a:spLocks noGrp="1"/>
          </p:cNvSpPr>
          <p:nvPr>
            <p:ph type="body" sz="quarter" idx="13"/>
          </p:nvPr>
        </p:nvSpPr>
        <p:spPr>
          <a:xfrm>
            <a:off x="155349" y="852763"/>
            <a:ext cx="5959701" cy="4058330"/>
          </a:xfrm>
        </p:spPr>
        <p:txBody>
          <a:bodyPr>
            <a:normAutofit/>
          </a:bodyPr>
          <a:lstStyle>
            <a:lvl1pPr>
              <a:defRPr sz="2400">
                <a:solidFill>
                  <a:srgbClr val="17375E"/>
                </a:solidFill>
                <a:latin typeface="Candara" panose="020E0502030303020204" pitchFamily="34" charset="0"/>
              </a:defRPr>
            </a:lvl1pPr>
            <a:lvl2pPr>
              <a:defRPr sz="2000">
                <a:solidFill>
                  <a:srgbClr val="17375E"/>
                </a:solidFill>
                <a:latin typeface="Candara" panose="020E0502030303020204" pitchFamily="34" charset="0"/>
              </a:defRPr>
            </a:lvl2pPr>
            <a:lvl3pPr>
              <a:defRPr sz="1800">
                <a:solidFill>
                  <a:srgbClr val="17375E"/>
                </a:solidFill>
                <a:latin typeface="Candara" panose="020E0502030303020204" pitchFamily="34" charset="0"/>
              </a:defRPr>
            </a:lvl3pPr>
            <a:lvl4pPr>
              <a:defRPr sz="1600">
                <a:solidFill>
                  <a:srgbClr val="17375E"/>
                </a:solidFill>
                <a:latin typeface="Candara" panose="020E0502030303020204" pitchFamily="34" charset="0"/>
              </a:defRPr>
            </a:lvl4pPr>
            <a:lvl5pPr>
              <a:defRPr sz="1600">
                <a:solidFill>
                  <a:srgbClr val="17375E"/>
                </a:solidFill>
                <a:latin typeface="Candara" panose="020E0502030303020204" pitchFamily="3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 name="灯片编号占位符 4"/>
          <p:cNvSpPr>
            <a:spLocks noGrp="1"/>
          </p:cNvSpPr>
          <p:nvPr>
            <p:ph type="sldNum" sz="quarter" idx="4"/>
          </p:nvPr>
        </p:nvSpPr>
        <p:spPr>
          <a:xfrm>
            <a:off x="7086600" y="6467475"/>
            <a:ext cx="2057400" cy="390525"/>
          </a:xfrm>
          <a:prstGeom prst="rect">
            <a:avLst/>
          </a:prstGeom>
        </p:spPr>
        <p:txBody>
          <a:bodyPr vert="horz" wrap="square" lIns="91440" tIns="45720" rIns="91440" bIns="45720" numCol="1" anchor="ctr" anchorCtr="0" compatLnSpc="1"/>
          <a:lstStyle>
            <a:lvl1pPr>
              <a:defRPr sz="1400" b="1">
                <a:solidFill>
                  <a:srgbClr val="17375E"/>
                </a:solidFill>
                <a:latin typeface="Georgia" panose="020405020504050203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D8C66E-5B59-4ACB-B078-CE99A95D5519}" type="slidenum">
              <a:rPr kumimoji="0" lang="zh-CN" altLang="en-US" sz="1400" b="1" i="0" u="none" strike="noStrike" kern="1200" cap="none" spc="0" normalizeH="0" baseline="0" noProof="0">
                <a:ln>
                  <a:noFill/>
                </a:ln>
                <a:solidFill>
                  <a:srgbClr val="17375E"/>
                </a:solidFill>
                <a:effectLst/>
                <a:uLnTx/>
                <a:uFillTx/>
                <a:latin typeface="Georgia" panose="02040502050405020303" pitchFamily="18" charset="0"/>
                <a:ea typeface="宋体" panose="02010600030101010101" pitchFamily="2" charset="-122"/>
                <a:cs typeface="+mn-cs"/>
              </a:rPr>
            </a:fld>
            <a:endParaRPr kumimoji="0" lang="zh-CN" altLang="en-US" sz="1400" b="1" i="0" u="none" strike="noStrike" kern="1200" cap="none" spc="0" normalizeH="0" baseline="0" noProof="0">
              <a:ln>
                <a:noFill/>
              </a:ln>
              <a:solidFill>
                <a:srgbClr val="17375E"/>
              </a:solidFill>
              <a:effectLst/>
              <a:uLnTx/>
              <a:uFillTx/>
              <a:latin typeface="Georgia" panose="02040502050405020303" pitchFamily="18" charset="0"/>
              <a:ea typeface="宋体" panose="02010600030101010101" pitchFamily="2" charset="-122"/>
              <a:cs typeface="+mn-cs"/>
            </a:endParaRPr>
          </a:p>
        </p:txBody>
      </p:sp>
      <p:sp>
        <p:nvSpPr>
          <p:cNvPr id="3" name="日期占位符 2"/>
          <p:cNvSpPr>
            <a:spLocks noGrp="1"/>
          </p:cNvSpPr>
          <p:nvPr>
            <p:ph type="dt" sz="half"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317778-F791-477F-81D1-10E2502BD352}"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9144000" cy="6888163"/>
          </a:xfrm>
          <a:prstGeom prst="rect">
            <a:avLst/>
          </a:prstGeom>
          <a:solidFill>
            <a:srgbClr val="F5F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7375E"/>
              </a:solidFill>
              <a:effectLst/>
              <a:uLnTx/>
              <a:uFillTx/>
              <a:latin typeface="Calibri" panose="020F0502020204030204" pitchFamily="34" charset="0"/>
              <a:ea typeface="宋体" panose="02010600030101010101" pitchFamily="2" charset="-122"/>
              <a:cs typeface="+mn-cs"/>
            </a:endParaRPr>
          </a:p>
        </p:txBody>
      </p:sp>
      <p:sp>
        <p:nvSpPr>
          <p:cNvPr id="8" name="矩形 7"/>
          <p:cNvSpPr/>
          <p:nvPr/>
        </p:nvSpPr>
        <p:spPr>
          <a:xfrm>
            <a:off x="0" y="1257300"/>
            <a:ext cx="9144000" cy="2873375"/>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标题 1"/>
          <p:cNvSpPr>
            <a:spLocks noGrp="1"/>
          </p:cNvSpPr>
          <p:nvPr>
            <p:ph type="title"/>
          </p:nvPr>
        </p:nvSpPr>
        <p:spPr>
          <a:xfrm>
            <a:off x="182880" y="2209970"/>
            <a:ext cx="9144000" cy="2873205"/>
          </a:xfrm>
        </p:spPr>
        <p:txBody>
          <a:bodyPr>
            <a:noAutofit/>
          </a:bodyPr>
          <a:lstStyle>
            <a:lvl1pPr algn="ctr">
              <a:defRPr sz="36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16" name="文本占位符 15"/>
          <p:cNvSpPr>
            <a:spLocks noGrp="1"/>
          </p:cNvSpPr>
          <p:nvPr>
            <p:ph type="body" sz="quarter" idx="12"/>
          </p:nvPr>
        </p:nvSpPr>
        <p:spPr>
          <a:xfrm>
            <a:off x="0" y="4669602"/>
            <a:ext cx="9144000" cy="490227"/>
          </a:xfrm>
        </p:spPr>
        <p:txBody>
          <a:bodyPr anchor="ctr"/>
          <a:lstStyle>
            <a:lvl1pPr marL="0" indent="0" algn="ctr">
              <a:buNone/>
              <a:defRPr>
                <a:solidFill>
                  <a:srgbClr val="17375E"/>
                </a:solidFill>
                <a:latin typeface="Candara" panose="020E0502030303020204" pitchFamily="34" charset="0"/>
              </a:defRPr>
            </a:lvl1pPr>
          </a:lstStyle>
          <a:p>
            <a:pPr lvl="0"/>
            <a:r>
              <a:rPr lang="zh-CN" altLang="en-US" dirty="0"/>
              <a:t>单击此处编辑母版文本样式</a:t>
            </a:r>
            <a:endParaRPr lang="zh-CN" altLang="en-US" dirty="0"/>
          </a:p>
        </p:txBody>
      </p:sp>
      <p:sp>
        <p:nvSpPr>
          <p:cNvPr id="9" name="日期占位符 2"/>
          <p:cNvSpPr>
            <a:spLocks noGrp="1"/>
          </p:cNvSpPr>
          <p:nvPr>
            <p:ph type="dt" sz="half" idx="2"/>
          </p:nvPr>
        </p:nvSpPr>
        <p:spPr>
          <a:xfrm>
            <a:off x="0" y="6523038"/>
            <a:ext cx="9144000" cy="365125"/>
          </a:xfrm>
          <a:prstGeom prst="rect">
            <a:avLst/>
          </a:prstGeom>
        </p:spPr>
        <p:txBody>
          <a:bodyPr vert="horz" wrap="square" lIns="91440" tIns="45720" rIns="91440" bIns="45720" numCol="1" anchor="ctr" anchorCtr="0" compatLnSpc="1"/>
          <a:lstStyle>
            <a:lvl1pPr algn="ctr">
              <a:defRPr sz="1800">
                <a:solidFill>
                  <a:srgbClr val="17375E"/>
                </a:solidFill>
                <a:latin typeface="Candara" panose="020E0502030303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DA83878-A57D-4426-BA9B-EE0F5D595AF9}" type="datetime1">
              <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endParaRPr>
          </a:p>
        </p:txBody>
      </p:sp>
      <p:sp>
        <p:nvSpPr>
          <p:cNvPr id="10" name="页脚占位符 3"/>
          <p:cNvSpPr>
            <a:spLocks noGrp="1"/>
          </p:cNvSpPr>
          <p:nvPr>
            <p:ph type="ftr" sz="quarter" idx="3"/>
          </p:nvPr>
        </p:nvSpPr>
        <p:spPr>
          <a:xfrm>
            <a:off x="0" y="6157913"/>
            <a:ext cx="9144000" cy="365125"/>
          </a:xfrm>
          <a:prstGeom prst="rect">
            <a:avLst/>
          </a:prstGeom>
        </p:spPr>
        <p:txBody>
          <a:bodyPr vert="horz" wrap="square" lIns="91440" tIns="45720" rIns="91440" bIns="45720" numCol="1" anchor="ctr" anchorCtr="0" compatLnSpc="1"/>
          <a:lstStyle>
            <a:lvl1pPr>
              <a:defRPr sz="1800">
                <a:solidFill>
                  <a:srgbClr val="17375E"/>
                </a:solidFill>
                <a:latin typeface="Candara" panose="020E0502030303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7375E"/>
              </a:solidFill>
              <a:effectLst/>
              <a:uLnTx/>
              <a:uFillTx/>
              <a:latin typeface="Candara" panose="020E0502030303020204" pitchFamily="34" charset="0"/>
              <a:ea typeface="宋体" panose="02010600030101010101" pitchFamily="2" charset="-122"/>
              <a:cs typeface="+mn-cs"/>
            </a:endParaRPr>
          </a:p>
        </p:txBody>
      </p:sp>
      <p:sp>
        <p:nvSpPr>
          <p:cNvPr id="3" name="灯片编号占位符 2"/>
          <p:cNvSpPr>
            <a:spLocks noGrp="1"/>
          </p:cNvSpPr>
          <p:nvPr>
            <p:ph type="sldNum" sz="quarter" idx="13"/>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C6D2EF-804B-4C44-A9F8-B2E99405007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23812"/>
            <a:ext cx="9144000" cy="684213"/>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矩形 7"/>
          <p:cNvSpPr/>
          <p:nvPr/>
        </p:nvSpPr>
        <p:spPr>
          <a:xfrm>
            <a:off x="8816975" y="-23812"/>
            <a:ext cx="327025" cy="684213"/>
          </a:xfrm>
          <a:prstGeom prst="rect">
            <a:avLst/>
          </a:prstGeom>
          <a:solidFill>
            <a:srgbClr val="17C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pic>
        <p:nvPicPr>
          <p:cNvPr id="6148" name="图片 8"/>
          <p:cNvPicPr>
            <a:picLocks noChangeAspect="1"/>
          </p:cNvPicPr>
          <p:nvPr userDrawn="1"/>
        </p:nvPicPr>
        <p:blipFill>
          <a:blip r:embed="rId2"/>
          <a:stretch>
            <a:fillRect/>
          </a:stretch>
        </p:blipFill>
        <p:spPr>
          <a:xfrm>
            <a:off x="8459788" y="-23812"/>
            <a:ext cx="684212" cy="684212"/>
          </a:xfrm>
          <a:prstGeom prst="rect">
            <a:avLst/>
          </a:prstGeom>
          <a:noFill/>
          <a:ln w="9525">
            <a:noFill/>
          </a:ln>
        </p:spPr>
      </p:pic>
      <p:cxnSp>
        <p:nvCxnSpPr>
          <p:cNvPr id="10" name="直接连接符 9"/>
          <p:cNvCxnSpPr/>
          <p:nvPr/>
        </p:nvCxnSpPr>
        <p:spPr>
          <a:xfrm>
            <a:off x="0" y="6467475"/>
            <a:ext cx="9144000" cy="0"/>
          </a:xfrm>
          <a:prstGeom prst="line">
            <a:avLst/>
          </a:prstGeom>
          <a:ln w="28575">
            <a:solidFill>
              <a:srgbClr val="14AE67"/>
            </a:solidFill>
          </a:ln>
        </p:spPr>
        <p:style>
          <a:lnRef idx="1">
            <a:schemeClr val="accent1"/>
          </a:lnRef>
          <a:fillRef idx="0">
            <a:schemeClr val="accent1"/>
          </a:fillRef>
          <a:effectRef idx="0">
            <a:schemeClr val="accent1"/>
          </a:effectRef>
          <a:fontRef idx="minor">
            <a:schemeClr val="tx1"/>
          </a:fontRef>
        </p:style>
      </p:cxnSp>
      <p:pic>
        <p:nvPicPr>
          <p:cNvPr id="6150" name="图片 10"/>
          <p:cNvPicPr>
            <a:picLocks noChangeAspect="1"/>
          </p:cNvPicPr>
          <p:nvPr userDrawn="1"/>
        </p:nvPicPr>
        <p:blipFill>
          <a:blip r:embed="rId3"/>
          <a:stretch>
            <a:fillRect/>
          </a:stretch>
        </p:blipFill>
        <p:spPr>
          <a:xfrm>
            <a:off x="214313" y="6499225"/>
            <a:ext cx="307975" cy="309563"/>
          </a:xfrm>
          <a:prstGeom prst="rect">
            <a:avLst/>
          </a:prstGeom>
          <a:noFill/>
          <a:ln w="9525">
            <a:noFill/>
          </a:ln>
        </p:spPr>
      </p:pic>
      <p:pic>
        <p:nvPicPr>
          <p:cNvPr id="6151" name="Picture 4"/>
          <p:cNvPicPr>
            <a:picLocks noChangeAspect="1"/>
          </p:cNvPicPr>
          <p:nvPr userDrawn="1"/>
        </p:nvPicPr>
        <p:blipFill>
          <a:blip r:embed="rId4"/>
          <a:stretch>
            <a:fillRect/>
          </a:stretch>
        </p:blipFill>
        <p:spPr>
          <a:xfrm>
            <a:off x="668338" y="6467475"/>
            <a:ext cx="938212" cy="473075"/>
          </a:xfrm>
          <a:prstGeom prst="rect">
            <a:avLst/>
          </a:prstGeom>
          <a:noFill/>
          <a:ln w="9525">
            <a:noFill/>
          </a:ln>
        </p:spPr>
      </p:pic>
      <p:sp>
        <p:nvSpPr>
          <p:cNvPr id="14" name="标题 1"/>
          <p:cNvSpPr>
            <a:spLocks noGrp="1"/>
          </p:cNvSpPr>
          <p:nvPr>
            <p:ph type="title"/>
          </p:nvPr>
        </p:nvSpPr>
        <p:spPr>
          <a:xfrm>
            <a:off x="0" y="29921"/>
            <a:ext cx="8460000" cy="577134"/>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15" name="文本占位符 14"/>
          <p:cNvSpPr>
            <a:spLocks noGrp="1"/>
          </p:cNvSpPr>
          <p:nvPr>
            <p:ph type="body" sz="quarter" idx="13"/>
          </p:nvPr>
        </p:nvSpPr>
        <p:spPr>
          <a:xfrm>
            <a:off x="155349" y="852763"/>
            <a:ext cx="5959701" cy="4058330"/>
          </a:xfrm>
        </p:spPr>
        <p:txBody>
          <a:bodyPr>
            <a:normAutofit/>
          </a:bodyPr>
          <a:lstStyle>
            <a:lvl1pPr>
              <a:defRPr sz="2400">
                <a:solidFill>
                  <a:srgbClr val="17375E"/>
                </a:solidFill>
                <a:latin typeface="Candara" panose="020E0502030303020204" pitchFamily="34" charset="0"/>
              </a:defRPr>
            </a:lvl1pPr>
            <a:lvl2pPr>
              <a:defRPr sz="2000">
                <a:solidFill>
                  <a:srgbClr val="17375E"/>
                </a:solidFill>
                <a:latin typeface="Candara" panose="020E0502030303020204" pitchFamily="34" charset="0"/>
              </a:defRPr>
            </a:lvl2pPr>
            <a:lvl3pPr>
              <a:defRPr sz="1800">
                <a:solidFill>
                  <a:srgbClr val="17375E"/>
                </a:solidFill>
                <a:latin typeface="Candara" panose="020E0502030303020204" pitchFamily="34" charset="0"/>
              </a:defRPr>
            </a:lvl3pPr>
            <a:lvl4pPr>
              <a:defRPr sz="1600">
                <a:solidFill>
                  <a:srgbClr val="17375E"/>
                </a:solidFill>
                <a:latin typeface="Candara" panose="020E0502030303020204" pitchFamily="34" charset="0"/>
              </a:defRPr>
            </a:lvl4pPr>
            <a:lvl5pPr>
              <a:defRPr sz="1600">
                <a:solidFill>
                  <a:srgbClr val="17375E"/>
                </a:solidFill>
                <a:latin typeface="Candara" panose="020E0502030303020204" pitchFamily="3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 name="灯片编号占位符 4"/>
          <p:cNvSpPr>
            <a:spLocks noGrp="1"/>
          </p:cNvSpPr>
          <p:nvPr>
            <p:ph type="sldNum" sz="quarter" idx="4"/>
          </p:nvPr>
        </p:nvSpPr>
        <p:spPr>
          <a:xfrm>
            <a:off x="7086600" y="6467475"/>
            <a:ext cx="2057400" cy="390525"/>
          </a:xfrm>
          <a:prstGeom prst="rect">
            <a:avLst/>
          </a:prstGeom>
        </p:spPr>
        <p:txBody>
          <a:bodyPr vert="horz" wrap="square" lIns="91440" tIns="45720" rIns="91440" bIns="45720" numCol="1" anchor="ctr" anchorCtr="0" compatLnSpc="1"/>
          <a:lstStyle>
            <a:lvl1pPr>
              <a:defRPr sz="1400" b="1">
                <a:solidFill>
                  <a:srgbClr val="17375E"/>
                </a:solidFill>
                <a:latin typeface="Georgia" panose="020405020504050203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3FFEC2-6AD1-44DB-99CA-9A7C712EEEEA}" type="slidenum">
              <a:rPr kumimoji="0" lang="zh-CN" altLang="en-US" sz="1400" b="1" i="0" u="none" strike="noStrike" kern="1200" cap="none" spc="0" normalizeH="0" baseline="0" noProof="0">
                <a:ln>
                  <a:noFill/>
                </a:ln>
                <a:solidFill>
                  <a:srgbClr val="17375E"/>
                </a:solidFill>
                <a:effectLst/>
                <a:uLnTx/>
                <a:uFillTx/>
                <a:latin typeface="Georgia" panose="02040502050405020303" pitchFamily="18" charset="0"/>
                <a:ea typeface="宋体" panose="02010600030101010101" pitchFamily="2" charset="-122"/>
                <a:cs typeface="+mn-cs"/>
              </a:rPr>
            </a:fld>
            <a:endParaRPr kumimoji="0" lang="zh-CN" altLang="en-US" sz="1400" b="1" i="0" u="none" strike="noStrike" kern="1200" cap="none" spc="0" normalizeH="0" baseline="0" noProof="0">
              <a:ln>
                <a:noFill/>
              </a:ln>
              <a:solidFill>
                <a:srgbClr val="17375E"/>
              </a:solidFill>
              <a:effectLst/>
              <a:uLnTx/>
              <a:uFillTx/>
              <a:latin typeface="Georgia" panose="02040502050405020303" pitchFamily="18" charset="0"/>
              <a:ea typeface="宋体" panose="02010600030101010101" pitchFamily="2" charset="-122"/>
              <a:cs typeface="+mn-cs"/>
            </a:endParaRPr>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7E6B16B-C0FC-4C72-906C-64343059EEF2}"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7E6B16B-C0FC-4C72-906C-64343059EEF2}"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C6D2EF-804B-4C44-A9F8-B2E99405007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317778-F791-477F-81D1-10E2502BD352}"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42E5A9-12EE-405E-A7EE-4D0D0D2D036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宋体" panose="02010600030101010101" pitchFamily="2" charset="-122"/>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en-US" altLang="zh-CN" dirty="0"/>
          </a:p>
        </p:txBody>
      </p:sp>
      <p:sp>
        <p:nvSpPr>
          <p:cNvPr id="2051" name="Text Placeholder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7E6B16B-C0FC-4C72-906C-64343059EEF2}" type="datetime1">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C6D2EF-804B-4C44-A9F8-B2E99405007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ransition spd="slow">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宋体" panose="02010600030101010101" pitchFamily="2" charset="-122"/>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242.bin"/><Relationship Id="rId8" Type="http://schemas.openxmlformats.org/officeDocument/2006/relationships/image" Target="../media/image242.wmf"/><Relationship Id="rId7" Type="http://schemas.openxmlformats.org/officeDocument/2006/relationships/oleObject" Target="../embeddings/oleObject241.bin"/><Relationship Id="rId6" Type="http://schemas.openxmlformats.org/officeDocument/2006/relationships/image" Target="../media/image241.wmf"/><Relationship Id="rId5" Type="http://schemas.openxmlformats.org/officeDocument/2006/relationships/oleObject" Target="../embeddings/oleObject240.bin"/><Relationship Id="rId4" Type="http://schemas.openxmlformats.org/officeDocument/2006/relationships/image" Target="../media/image240.wmf"/><Relationship Id="rId3" Type="http://schemas.openxmlformats.org/officeDocument/2006/relationships/oleObject" Target="../embeddings/oleObject239.bin"/><Relationship Id="rId2" Type="http://schemas.openxmlformats.org/officeDocument/2006/relationships/image" Target="../media/image239.wmf"/><Relationship Id="rId13" Type="http://schemas.openxmlformats.org/officeDocument/2006/relationships/notesSlide" Target="../notesSlides/notesSlide100.xml"/><Relationship Id="rId12" Type="http://schemas.openxmlformats.org/officeDocument/2006/relationships/vmlDrawing" Target="../drawings/vmlDrawing58.vml"/><Relationship Id="rId11" Type="http://schemas.openxmlformats.org/officeDocument/2006/relationships/slideLayout" Target="../slideLayouts/slideLayout4.xml"/><Relationship Id="rId10" Type="http://schemas.openxmlformats.org/officeDocument/2006/relationships/image" Target="../media/image243.wmf"/><Relationship Id="rId1" Type="http://schemas.openxmlformats.org/officeDocument/2006/relationships/oleObject" Target="../embeddings/oleObject23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6.bin"/><Relationship Id="rId2" Type="http://schemas.openxmlformats.org/officeDocument/2006/relationships/image" Target="../media/image14.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wmf"/><Relationship Id="rId6" Type="http://schemas.openxmlformats.org/officeDocument/2006/relationships/oleObject" Target="../embeddings/oleObject9.bin"/><Relationship Id="rId5" Type="http://schemas.openxmlformats.org/officeDocument/2006/relationships/image" Target="../media/image18.wmf"/><Relationship Id="rId4" Type="http://schemas.openxmlformats.org/officeDocument/2006/relationships/oleObject" Target="../embeddings/oleObject8.bin"/><Relationship Id="rId3" Type="http://schemas.openxmlformats.org/officeDocument/2006/relationships/image" Target="../media/image17.wmf"/><Relationship Id="rId2" Type="http://schemas.openxmlformats.org/officeDocument/2006/relationships/oleObject" Target="../embeddings/oleObject7.bin"/><Relationship Id="rId12" Type="http://schemas.openxmlformats.org/officeDocument/2006/relationships/notesSlide" Target="../notesSlides/notesSlide14.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11.bin"/><Relationship Id="rId2" Type="http://schemas.openxmlformats.org/officeDocument/2006/relationships/image" Target="../media/image22.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oleObject" Target="../embeddings/oleObject14.bin"/><Relationship Id="rId5" Type="http://schemas.openxmlformats.org/officeDocument/2006/relationships/image" Target="../media/image26.png"/><Relationship Id="rId4" Type="http://schemas.openxmlformats.org/officeDocument/2006/relationships/image" Target="../media/image25.wmf"/><Relationship Id="rId3" Type="http://schemas.openxmlformats.org/officeDocument/2006/relationships/oleObject" Target="../embeddings/oleObject13.bin"/><Relationship Id="rId2" Type="http://schemas.openxmlformats.org/officeDocument/2006/relationships/image" Target="../media/image24.wmf"/><Relationship Id="rId10" Type="http://schemas.openxmlformats.org/officeDocument/2006/relationships/notesSlide" Target="../notesSlides/notesSlide17.xml"/><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4.wmf"/><Relationship Id="rId7" Type="http://schemas.openxmlformats.org/officeDocument/2006/relationships/oleObject" Target="../embeddings/oleObject18.bin"/><Relationship Id="rId6" Type="http://schemas.openxmlformats.org/officeDocument/2006/relationships/image" Target="../media/image33.wmf"/><Relationship Id="rId5" Type="http://schemas.openxmlformats.org/officeDocument/2006/relationships/oleObject" Target="../embeddings/oleObject17.bin"/><Relationship Id="rId4" Type="http://schemas.openxmlformats.org/officeDocument/2006/relationships/image" Target="../media/image32.wmf"/><Relationship Id="rId3" Type="http://schemas.openxmlformats.org/officeDocument/2006/relationships/oleObject" Target="../embeddings/oleObject16.bin"/><Relationship Id="rId27" Type="http://schemas.openxmlformats.org/officeDocument/2006/relationships/notesSlide" Target="../notesSlides/notesSlide19.xml"/><Relationship Id="rId26" Type="http://schemas.openxmlformats.org/officeDocument/2006/relationships/vmlDrawing" Target="../drawings/vmlDrawing7.vml"/><Relationship Id="rId25" Type="http://schemas.openxmlformats.org/officeDocument/2006/relationships/slideLayout" Target="../slideLayouts/slideLayout2.xml"/><Relationship Id="rId24" Type="http://schemas.openxmlformats.org/officeDocument/2006/relationships/image" Target="../media/image42.wmf"/><Relationship Id="rId23" Type="http://schemas.openxmlformats.org/officeDocument/2006/relationships/oleObject" Target="../embeddings/oleObject26.bin"/><Relationship Id="rId22" Type="http://schemas.openxmlformats.org/officeDocument/2006/relationships/image" Target="../media/image41.wmf"/><Relationship Id="rId21" Type="http://schemas.openxmlformats.org/officeDocument/2006/relationships/oleObject" Target="../embeddings/oleObject25.bin"/><Relationship Id="rId20" Type="http://schemas.openxmlformats.org/officeDocument/2006/relationships/image" Target="../media/image40.wmf"/><Relationship Id="rId2" Type="http://schemas.openxmlformats.org/officeDocument/2006/relationships/image" Target="../media/image31.wmf"/><Relationship Id="rId19" Type="http://schemas.openxmlformats.org/officeDocument/2006/relationships/oleObject" Target="../embeddings/oleObject24.bin"/><Relationship Id="rId18" Type="http://schemas.openxmlformats.org/officeDocument/2006/relationships/image" Target="../media/image39.wmf"/><Relationship Id="rId17" Type="http://schemas.openxmlformats.org/officeDocument/2006/relationships/oleObject" Target="../embeddings/oleObject23.bin"/><Relationship Id="rId16" Type="http://schemas.openxmlformats.org/officeDocument/2006/relationships/image" Target="../media/image38.wmf"/><Relationship Id="rId15" Type="http://schemas.openxmlformats.org/officeDocument/2006/relationships/oleObject" Target="../embeddings/oleObject22.bin"/><Relationship Id="rId14" Type="http://schemas.openxmlformats.org/officeDocument/2006/relationships/image" Target="../media/image37.wmf"/><Relationship Id="rId13" Type="http://schemas.openxmlformats.org/officeDocument/2006/relationships/oleObject" Target="../embeddings/oleObject21.bin"/><Relationship Id="rId12" Type="http://schemas.openxmlformats.org/officeDocument/2006/relationships/image" Target="../media/image36.wmf"/><Relationship Id="rId11" Type="http://schemas.openxmlformats.org/officeDocument/2006/relationships/oleObject" Target="../embeddings/oleObject20.bin"/><Relationship Id="rId10" Type="http://schemas.openxmlformats.org/officeDocument/2006/relationships/image" Target="../media/image35.w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47.wmf"/><Relationship Id="rId7" Type="http://schemas.openxmlformats.org/officeDocument/2006/relationships/oleObject" Target="../embeddings/oleObject30.bin"/><Relationship Id="rId6" Type="http://schemas.openxmlformats.org/officeDocument/2006/relationships/image" Target="../media/image46.wmf"/><Relationship Id="rId5" Type="http://schemas.openxmlformats.org/officeDocument/2006/relationships/oleObject" Target="../embeddings/oleObject29.bin"/><Relationship Id="rId4" Type="http://schemas.openxmlformats.org/officeDocument/2006/relationships/image" Target="../media/image45.wmf"/><Relationship Id="rId3" Type="http://schemas.openxmlformats.org/officeDocument/2006/relationships/oleObject" Target="../embeddings/oleObject28.bin"/><Relationship Id="rId2" Type="http://schemas.openxmlformats.org/officeDocument/2006/relationships/image" Target="../media/image44.wmf"/><Relationship Id="rId15" Type="http://schemas.openxmlformats.org/officeDocument/2006/relationships/notesSlide" Target="../notesSlides/notesSlide21.xml"/><Relationship Id="rId14" Type="http://schemas.openxmlformats.org/officeDocument/2006/relationships/vmlDrawing" Target="../drawings/vmlDrawing8.vml"/><Relationship Id="rId13" Type="http://schemas.openxmlformats.org/officeDocument/2006/relationships/slideLayout" Target="../slideLayouts/slideLayout2.xml"/><Relationship Id="rId12" Type="http://schemas.openxmlformats.org/officeDocument/2006/relationships/image" Target="../media/image49.wmf"/><Relationship Id="rId11" Type="http://schemas.openxmlformats.org/officeDocument/2006/relationships/oleObject" Target="../embeddings/oleObject32.bin"/><Relationship Id="rId10" Type="http://schemas.openxmlformats.org/officeDocument/2006/relationships/image" Target="../media/image48.wmf"/><Relationship Id="rId1"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54.wmf"/><Relationship Id="rId7" Type="http://schemas.openxmlformats.org/officeDocument/2006/relationships/oleObject" Target="../embeddings/oleObject35.bin"/><Relationship Id="rId6" Type="http://schemas.openxmlformats.org/officeDocument/2006/relationships/image" Target="../media/image53.wmf"/><Relationship Id="rId5" Type="http://schemas.openxmlformats.org/officeDocument/2006/relationships/oleObject" Target="../embeddings/oleObject34.bin"/><Relationship Id="rId4" Type="http://schemas.openxmlformats.org/officeDocument/2006/relationships/image" Target="../media/image52.wmf"/><Relationship Id="rId3" Type="http://schemas.openxmlformats.org/officeDocument/2006/relationships/oleObject" Target="../embeddings/oleObject33.bin"/><Relationship Id="rId2" Type="http://schemas.openxmlformats.org/officeDocument/2006/relationships/image" Target="../media/image51.png"/><Relationship Id="rId13" Type="http://schemas.openxmlformats.org/officeDocument/2006/relationships/notesSlide" Target="../notesSlides/notesSlide23.xml"/><Relationship Id="rId12" Type="http://schemas.openxmlformats.org/officeDocument/2006/relationships/vmlDrawing" Target="../drawings/vmlDrawing9.vml"/><Relationship Id="rId11" Type="http://schemas.openxmlformats.org/officeDocument/2006/relationships/slideLayout" Target="../slideLayouts/slideLayout4.xml"/><Relationship Id="rId10" Type="http://schemas.openxmlformats.org/officeDocument/2006/relationships/image" Target="../media/image55.wmf"/><Relationship Id="rId1" Type="http://schemas.openxmlformats.org/officeDocument/2006/relationships/image" Target="../media/image50.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0.vml"/><Relationship Id="rId5" Type="http://schemas.openxmlformats.org/officeDocument/2006/relationships/slideLayout" Target="../slideLayouts/slideLayout4.xml"/><Relationship Id="rId4" Type="http://schemas.openxmlformats.org/officeDocument/2006/relationships/image" Target="../media/image58.wmf"/><Relationship Id="rId3" Type="http://schemas.openxmlformats.org/officeDocument/2006/relationships/oleObject" Target="../embeddings/oleObject37.bin"/><Relationship Id="rId2" Type="http://schemas.openxmlformats.org/officeDocument/2006/relationships/image" Target="../media/image57.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62.wmf"/><Relationship Id="rId7" Type="http://schemas.openxmlformats.org/officeDocument/2006/relationships/oleObject" Target="../embeddings/oleObject41.bin"/><Relationship Id="rId6" Type="http://schemas.openxmlformats.org/officeDocument/2006/relationships/image" Target="../media/image61.wmf"/><Relationship Id="rId5" Type="http://schemas.openxmlformats.org/officeDocument/2006/relationships/oleObject" Target="../embeddings/oleObject40.bin"/><Relationship Id="rId4" Type="http://schemas.openxmlformats.org/officeDocument/2006/relationships/image" Target="../media/image60.wmf"/><Relationship Id="rId3" Type="http://schemas.openxmlformats.org/officeDocument/2006/relationships/oleObject" Target="../embeddings/oleObject39.bin"/><Relationship Id="rId2" Type="http://schemas.openxmlformats.org/officeDocument/2006/relationships/image" Target="../media/image59.wmf"/><Relationship Id="rId15" Type="http://schemas.openxmlformats.org/officeDocument/2006/relationships/notesSlide" Target="../notesSlides/notesSlide25.xml"/><Relationship Id="rId14" Type="http://schemas.openxmlformats.org/officeDocument/2006/relationships/vmlDrawing" Target="../drawings/vmlDrawing11.vml"/><Relationship Id="rId13" Type="http://schemas.openxmlformats.org/officeDocument/2006/relationships/slideLayout" Target="../slideLayouts/slideLayout4.xml"/><Relationship Id="rId12" Type="http://schemas.openxmlformats.org/officeDocument/2006/relationships/image" Target="../media/image64.wmf"/><Relationship Id="rId11" Type="http://schemas.openxmlformats.org/officeDocument/2006/relationships/oleObject" Target="../embeddings/oleObject43.bin"/><Relationship Id="rId10" Type="http://schemas.openxmlformats.org/officeDocument/2006/relationships/image" Target="../media/image63.wmf"/><Relationship Id="rId1"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66.wmf"/><Relationship Id="rId7" Type="http://schemas.openxmlformats.org/officeDocument/2006/relationships/oleObject" Target="../embeddings/oleObject47.bin"/><Relationship Id="rId6" Type="http://schemas.openxmlformats.org/officeDocument/2006/relationships/image" Target="../media/image65.wmf"/><Relationship Id="rId5" Type="http://schemas.openxmlformats.org/officeDocument/2006/relationships/oleObject" Target="../embeddings/oleObject46.bin"/><Relationship Id="rId4" Type="http://schemas.openxmlformats.org/officeDocument/2006/relationships/image" Target="../media/image64.wmf"/><Relationship Id="rId3" Type="http://schemas.openxmlformats.org/officeDocument/2006/relationships/oleObject" Target="../embeddings/oleObject45.bin"/><Relationship Id="rId2" Type="http://schemas.openxmlformats.org/officeDocument/2006/relationships/image" Target="../media/image59.wmf"/><Relationship Id="rId11" Type="http://schemas.openxmlformats.org/officeDocument/2006/relationships/notesSlide" Target="../notesSlides/notesSlide26.xml"/><Relationship Id="rId10" Type="http://schemas.openxmlformats.org/officeDocument/2006/relationships/vmlDrawing" Target="../drawings/vmlDrawing12.vml"/><Relationship Id="rId1"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70.wmf"/><Relationship Id="rId7" Type="http://schemas.openxmlformats.org/officeDocument/2006/relationships/oleObject" Target="../embeddings/oleObject51.bin"/><Relationship Id="rId6" Type="http://schemas.openxmlformats.org/officeDocument/2006/relationships/image" Target="../media/image69.wmf"/><Relationship Id="rId5" Type="http://schemas.openxmlformats.org/officeDocument/2006/relationships/oleObject" Target="../embeddings/oleObject50.bin"/><Relationship Id="rId4" Type="http://schemas.openxmlformats.org/officeDocument/2006/relationships/image" Target="../media/image68.wmf"/><Relationship Id="rId3" Type="http://schemas.openxmlformats.org/officeDocument/2006/relationships/oleObject" Target="../embeddings/oleObject49.bin"/><Relationship Id="rId2" Type="http://schemas.openxmlformats.org/officeDocument/2006/relationships/image" Target="../media/image67.wmf"/><Relationship Id="rId17" Type="http://schemas.openxmlformats.org/officeDocument/2006/relationships/notesSlide" Target="../notesSlides/notesSlide27.xml"/><Relationship Id="rId16" Type="http://schemas.openxmlformats.org/officeDocument/2006/relationships/vmlDrawing" Target="../drawings/vmlDrawing13.vml"/><Relationship Id="rId15" Type="http://schemas.openxmlformats.org/officeDocument/2006/relationships/slideLayout" Target="../slideLayouts/slideLayout4.xml"/><Relationship Id="rId14" Type="http://schemas.openxmlformats.org/officeDocument/2006/relationships/image" Target="../media/image73.wmf"/><Relationship Id="rId13" Type="http://schemas.openxmlformats.org/officeDocument/2006/relationships/oleObject" Target="../embeddings/oleObject54.bin"/><Relationship Id="rId12" Type="http://schemas.openxmlformats.org/officeDocument/2006/relationships/image" Target="../media/image72.wmf"/><Relationship Id="rId11" Type="http://schemas.openxmlformats.org/officeDocument/2006/relationships/oleObject" Target="../embeddings/oleObject53.bin"/><Relationship Id="rId10" Type="http://schemas.openxmlformats.org/officeDocument/2006/relationships/image" Target="../media/image71.wmf"/><Relationship Id="rId1" Type="http://schemas.openxmlformats.org/officeDocument/2006/relationships/oleObject" Target="../embeddings/oleObject4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77.wmf"/><Relationship Id="rId7" Type="http://schemas.openxmlformats.org/officeDocument/2006/relationships/oleObject" Target="../embeddings/oleObject58.bin"/><Relationship Id="rId6" Type="http://schemas.openxmlformats.org/officeDocument/2006/relationships/image" Target="../media/image76.wmf"/><Relationship Id="rId5" Type="http://schemas.openxmlformats.org/officeDocument/2006/relationships/oleObject" Target="../embeddings/oleObject57.bin"/><Relationship Id="rId4" Type="http://schemas.openxmlformats.org/officeDocument/2006/relationships/image" Target="../media/image75.wmf"/><Relationship Id="rId3" Type="http://schemas.openxmlformats.org/officeDocument/2006/relationships/oleObject" Target="../embeddings/oleObject56.bin"/><Relationship Id="rId2" Type="http://schemas.openxmlformats.org/officeDocument/2006/relationships/image" Target="../media/image74.wmf"/><Relationship Id="rId15" Type="http://schemas.openxmlformats.org/officeDocument/2006/relationships/notesSlide" Target="../notesSlides/notesSlide29.xml"/><Relationship Id="rId14" Type="http://schemas.openxmlformats.org/officeDocument/2006/relationships/vmlDrawing" Target="../drawings/vmlDrawing14.vml"/><Relationship Id="rId13" Type="http://schemas.openxmlformats.org/officeDocument/2006/relationships/slideLayout" Target="../slideLayouts/slideLayout4.xml"/><Relationship Id="rId12" Type="http://schemas.openxmlformats.org/officeDocument/2006/relationships/image" Target="../media/image79.wmf"/><Relationship Id="rId11" Type="http://schemas.openxmlformats.org/officeDocument/2006/relationships/oleObject" Target="../embeddings/oleObject60.bin"/><Relationship Id="rId10" Type="http://schemas.openxmlformats.org/officeDocument/2006/relationships/image" Target="../media/image78.wmf"/><Relationship Id="rId1"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83.wmf"/><Relationship Id="rId7" Type="http://schemas.openxmlformats.org/officeDocument/2006/relationships/oleObject" Target="../embeddings/oleObject64.bin"/><Relationship Id="rId6" Type="http://schemas.openxmlformats.org/officeDocument/2006/relationships/image" Target="../media/image82.wmf"/><Relationship Id="rId5" Type="http://schemas.openxmlformats.org/officeDocument/2006/relationships/oleObject" Target="../embeddings/oleObject63.bin"/><Relationship Id="rId4" Type="http://schemas.openxmlformats.org/officeDocument/2006/relationships/image" Target="../media/image81.wmf"/><Relationship Id="rId3" Type="http://schemas.openxmlformats.org/officeDocument/2006/relationships/oleObject" Target="../embeddings/oleObject62.bin"/><Relationship Id="rId22" Type="http://schemas.openxmlformats.org/officeDocument/2006/relationships/notesSlide" Target="../notesSlides/notesSlide30.xml"/><Relationship Id="rId21" Type="http://schemas.openxmlformats.org/officeDocument/2006/relationships/vmlDrawing" Target="../drawings/vmlDrawing15.vml"/><Relationship Id="rId20" Type="http://schemas.openxmlformats.org/officeDocument/2006/relationships/slideLayout" Target="../slideLayouts/slideLayout4.xml"/><Relationship Id="rId2" Type="http://schemas.openxmlformats.org/officeDocument/2006/relationships/image" Target="../media/image80.wmf"/><Relationship Id="rId19" Type="http://schemas.openxmlformats.org/officeDocument/2006/relationships/oleObject" Target="../embeddings/oleObject70.bin"/><Relationship Id="rId18" Type="http://schemas.openxmlformats.org/officeDocument/2006/relationships/image" Target="../media/image88.wmf"/><Relationship Id="rId17" Type="http://schemas.openxmlformats.org/officeDocument/2006/relationships/oleObject" Target="../embeddings/oleObject69.bin"/><Relationship Id="rId16" Type="http://schemas.openxmlformats.org/officeDocument/2006/relationships/image" Target="../media/image87.wmf"/><Relationship Id="rId15" Type="http://schemas.openxmlformats.org/officeDocument/2006/relationships/oleObject" Target="../embeddings/oleObject68.bin"/><Relationship Id="rId14" Type="http://schemas.openxmlformats.org/officeDocument/2006/relationships/image" Target="../media/image86.wmf"/><Relationship Id="rId13" Type="http://schemas.openxmlformats.org/officeDocument/2006/relationships/oleObject" Target="../embeddings/oleObject67.bin"/><Relationship Id="rId12" Type="http://schemas.openxmlformats.org/officeDocument/2006/relationships/image" Target="../media/image85.wmf"/><Relationship Id="rId11" Type="http://schemas.openxmlformats.org/officeDocument/2006/relationships/oleObject" Target="../embeddings/oleObject66.bin"/><Relationship Id="rId10" Type="http://schemas.openxmlformats.org/officeDocument/2006/relationships/image" Target="../media/image84.wmf"/><Relationship Id="rId1"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83.wmf"/><Relationship Id="rId7" Type="http://schemas.openxmlformats.org/officeDocument/2006/relationships/oleObject" Target="../embeddings/oleObject74.bin"/><Relationship Id="rId6" Type="http://schemas.openxmlformats.org/officeDocument/2006/relationships/image" Target="../media/image89.wmf"/><Relationship Id="rId5" Type="http://schemas.openxmlformats.org/officeDocument/2006/relationships/oleObject" Target="../embeddings/oleObject73.bin"/><Relationship Id="rId4" Type="http://schemas.openxmlformats.org/officeDocument/2006/relationships/image" Target="../media/image82.wmf"/><Relationship Id="rId3" Type="http://schemas.openxmlformats.org/officeDocument/2006/relationships/oleObject" Target="../embeddings/oleObject72.bin"/><Relationship Id="rId2" Type="http://schemas.openxmlformats.org/officeDocument/2006/relationships/image" Target="../media/image80.wmf"/><Relationship Id="rId11" Type="http://schemas.openxmlformats.org/officeDocument/2006/relationships/notesSlide" Target="../notesSlides/notesSlide33.xml"/><Relationship Id="rId10" Type="http://schemas.openxmlformats.org/officeDocument/2006/relationships/vmlDrawing" Target="../drawings/vmlDrawing16.vml"/><Relationship Id="rId1" Type="http://schemas.openxmlformats.org/officeDocument/2006/relationships/oleObject" Target="../embeddings/oleObject71.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85.wmf"/><Relationship Id="rId7" Type="http://schemas.openxmlformats.org/officeDocument/2006/relationships/oleObject" Target="../embeddings/oleObject78.bin"/><Relationship Id="rId6" Type="http://schemas.openxmlformats.org/officeDocument/2006/relationships/image" Target="../media/image91.wmf"/><Relationship Id="rId5" Type="http://schemas.openxmlformats.org/officeDocument/2006/relationships/oleObject" Target="../embeddings/oleObject77.bin"/><Relationship Id="rId4" Type="http://schemas.openxmlformats.org/officeDocument/2006/relationships/image" Target="../media/image90.wmf"/><Relationship Id="rId3" Type="http://schemas.openxmlformats.org/officeDocument/2006/relationships/oleObject" Target="../embeddings/oleObject76.bin"/><Relationship Id="rId2" Type="http://schemas.openxmlformats.org/officeDocument/2006/relationships/image" Target="../media/image84.wmf"/><Relationship Id="rId11" Type="http://schemas.openxmlformats.org/officeDocument/2006/relationships/notesSlide" Target="../notesSlides/notesSlide34.xml"/><Relationship Id="rId10" Type="http://schemas.openxmlformats.org/officeDocument/2006/relationships/vmlDrawing" Target="../drawings/vmlDrawing17.vml"/><Relationship Id="rId1" Type="http://schemas.openxmlformats.org/officeDocument/2006/relationships/oleObject" Target="../embeddings/oleObject75.bin"/></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vmlDrawing" Target="../drawings/vmlDrawing18.vml"/><Relationship Id="rId4" Type="http://schemas.openxmlformats.org/officeDocument/2006/relationships/slideLayout" Target="../slideLayouts/slideLayout4.xml"/><Relationship Id="rId3" Type="http://schemas.openxmlformats.org/officeDocument/2006/relationships/image" Target="../media/image93.jpeg"/><Relationship Id="rId2" Type="http://schemas.openxmlformats.org/officeDocument/2006/relationships/image" Target="../media/image92.wmf"/><Relationship Id="rId1" Type="http://schemas.openxmlformats.org/officeDocument/2006/relationships/oleObject" Target="../embeddings/oleObject79.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vmlDrawing" Target="../drawings/vmlDrawing19.vml"/><Relationship Id="rId7" Type="http://schemas.openxmlformats.org/officeDocument/2006/relationships/slideLayout" Target="../slideLayouts/slideLayout4.xml"/><Relationship Id="rId6" Type="http://schemas.openxmlformats.org/officeDocument/2006/relationships/image" Target="../media/image96.wmf"/><Relationship Id="rId5" Type="http://schemas.openxmlformats.org/officeDocument/2006/relationships/oleObject" Target="../embeddings/oleObject82.bin"/><Relationship Id="rId4" Type="http://schemas.openxmlformats.org/officeDocument/2006/relationships/image" Target="../media/image95.wmf"/><Relationship Id="rId3" Type="http://schemas.openxmlformats.org/officeDocument/2006/relationships/oleObject" Target="../embeddings/oleObject81.bin"/><Relationship Id="rId2" Type="http://schemas.openxmlformats.org/officeDocument/2006/relationships/image" Target="../media/image94.wmf"/><Relationship Id="rId1" Type="http://schemas.openxmlformats.org/officeDocument/2006/relationships/oleObject" Target="../embeddings/oleObject80.bin"/></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vmlDrawing" Target="../drawings/vmlDrawing20.vml"/><Relationship Id="rId7" Type="http://schemas.openxmlformats.org/officeDocument/2006/relationships/slideLayout" Target="../slideLayouts/slideLayout4.xml"/><Relationship Id="rId6" Type="http://schemas.openxmlformats.org/officeDocument/2006/relationships/image" Target="../media/image99.wmf"/><Relationship Id="rId5" Type="http://schemas.openxmlformats.org/officeDocument/2006/relationships/oleObject" Target="../embeddings/oleObject85.bin"/><Relationship Id="rId4" Type="http://schemas.openxmlformats.org/officeDocument/2006/relationships/image" Target="../media/image98.wmf"/><Relationship Id="rId3" Type="http://schemas.openxmlformats.org/officeDocument/2006/relationships/oleObject" Target="../embeddings/oleObject84.bin"/><Relationship Id="rId2" Type="http://schemas.openxmlformats.org/officeDocument/2006/relationships/image" Target="../media/image97.wmf"/><Relationship Id="rId1" Type="http://schemas.openxmlformats.org/officeDocument/2006/relationships/oleObject" Target="../embeddings/oleObject8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vmlDrawing" Target="../drawings/vmlDrawing21.vml"/><Relationship Id="rId4" Type="http://schemas.openxmlformats.org/officeDocument/2006/relationships/slideLayout" Target="../slideLayouts/slideLayout4.xml"/><Relationship Id="rId3" Type="http://schemas.openxmlformats.org/officeDocument/2006/relationships/image" Target="../media/image93.jpeg"/><Relationship Id="rId2" Type="http://schemas.openxmlformats.org/officeDocument/2006/relationships/image" Target="../media/image92.wmf"/><Relationship Id="rId1" Type="http://schemas.openxmlformats.org/officeDocument/2006/relationships/oleObject" Target="../embeddings/oleObject86.bin"/></Relationships>
</file>

<file path=ppt/slides/_rels/slide41.x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oleObject" Target="../embeddings/oleObject90.bin"/><Relationship Id="rId7" Type="http://schemas.openxmlformats.org/officeDocument/2006/relationships/image" Target="../media/image103.wmf"/><Relationship Id="rId6" Type="http://schemas.openxmlformats.org/officeDocument/2006/relationships/oleObject" Target="../embeddings/oleObject89.bin"/><Relationship Id="rId5" Type="http://schemas.openxmlformats.org/officeDocument/2006/relationships/image" Target="../media/image102.wmf"/><Relationship Id="rId4" Type="http://schemas.openxmlformats.org/officeDocument/2006/relationships/oleObject" Target="../embeddings/oleObject88.bin"/><Relationship Id="rId3" Type="http://schemas.openxmlformats.org/officeDocument/2006/relationships/image" Target="../media/image101.wmf"/><Relationship Id="rId2" Type="http://schemas.openxmlformats.org/officeDocument/2006/relationships/oleObject" Target="../embeddings/oleObject87.bin"/><Relationship Id="rId12" Type="http://schemas.openxmlformats.org/officeDocument/2006/relationships/notesSlide" Target="../notesSlides/notesSlide41.xml"/><Relationship Id="rId11" Type="http://schemas.openxmlformats.org/officeDocument/2006/relationships/vmlDrawing" Target="../drawings/vmlDrawing22.vml"/><Relationship Id="rId10" Type="http://schemas.openxmlformats.org/officeDocument/2006/relationships/slideLayout" Target="../slideLayouts/slideLayout4.xml"/><Relationship Id="rId1" Type="http://schemas.openxmlformats.org/officeDocument/2006/relationships/image" Target="../media/image100.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23.vml"/><Relationship Id="rId3" Type="http://schemas.openxmlformats.org/officeDocument/2006/relationships/slideLayout" Target="../slideLayouts/slideLayout4.xml"/><Relationship Id="rId2" Type="http://schemas.openxmlformats.org/officeDocument/2006/relationships/image" Target="../media/image105.emf"/><Relationship Id="rId1" Type="http://schemas.openxmlformats.org/officeDocument/2006/relationships/oleObject" Target="../embeddings/oleObject9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108.wmf"/><Relationship Id="rId7" Type="http://schemas.openxmlformats.org/officeDocument/2006/relationships/oleObject" Target="../embeddings/oleObject95.bin"/><Relationship Id="rId6" Type="http://schemas.openxmlformats.org/officeDocument/2006/relationships/image" Target="../media/image107.wmf"/><Relationship Id="rId5" Type="http://schemas.openxmlformats.org/officeDocument/2006/relationships/oleObject" Target="../embeddings/oleObject94.bin"/><Relationship Id="rId4" Type="http://schemas.openxmlformats.org/officeDocument/2006/relationships/image" Target="../media/image97.wmf"/><Relationship Id="rId35" Type="http://schemas.openxmlformats.org/officeDocument/2006/relationships/notesSlide" Target="../notesSlides/notesSlide44.xml"/><Relationship Id="rId34" Type="http://schemas.openxmlformats.org/officeDocument/2006/relationships/vmlDrawing" Target="../drawings/vmlDrawing24.vml"/><Relationship Id="rId33" Type="http://schemas.openxmlformats.org/officeDocument/2006/relationships/slideLayout" Target="../slideLayouts/slideLayout4.xml"/><Relationship Id="rId32" Type="http://schemas.openxmlformats.org/officeDocument/2006/relationships/image" Target="../media/image119.wmf"/><Relationship Id="rId31" Type="http://schemas.openxmlformats.org/officeDocument/2006/relationships/oleObject" Target="../embeddings/oleObject107.bin"/><Relationship Id="rId30" Type="http://schemas.openxmlformats.org/officeDocument/2006/relationships/image" Target="../media/image118.wmf"/><Relationship Id="rId3" Type="http://schemas.openxmlformats.org/officeDocument/2006/relationships/oleObject" Target="../embeddings/oleObject93.bin"/><Relationship Id="rId29" Type="http://schemas.openxmlformats.org/officeDocument/2006/relationships/oleObject" Target="../embeddings/oleObject106.bin"/><Relationship Id="rId28" Type="http://schemas.openxmlformats.org/officeDocument/2006/relationships/image" Target="../media/image117.wmf"/><Relationship Id="rId27" Type="http://schemas.openxmlformats.org/officeDocument/2006/relationships/oleObject" Target="../embeddings/oleObject105.bin"/><Relationship Id="rId26" Type="http://schemas.openxmlformats.org/officeDocument/2006/relationships/image" Target="../media/image116.wmf"/><Relationship Id="rId25" Type="http://schemas.openxmlformats.org/officeDocument/2006/relationships/oleObject" Target="../embeddings/oleObject104.bin"/><Relationship Id="rId24" Type="http://schemas.openxmlformats.org/officeDocument/2006/relationships/image" Target="../media/image115.wmf"/><Relationship Id="rId23" Type="http://schemas.openxmlformats.org/officeDocument/2006/relationships/oleObject" Target="../embeddings/oleObject103.bin"/><Relationship Id="rId22" Type="http://schemas.openxmlformats.org/officeDocument/2006/relationships/image" Target="../media/image114.wmf"/><Relationship Id="rId21" Type="http://schemas.openxmlformats.org/officeDocument/2006/relationships/oleObject" Target="../embeddings/oleObject102.bin"/><Relationship Id="rId20" Type="http://schemas.openxmlformats.org/officeDocument/2006/relationships/image" Target="../media/image113.wmf"/><Relationship Id="rId2" Type="http://schemas.openxmlformats.org/officeDocument/2006/relationships/image" Target="../media/image106.wmf"/><Relationship Id="rId19" Type="http://schemas.openxmlformats.org/officeDocument/2006/relationships/oleObject" Target="../embeddings/oleObject101.bin"/><Relationship Id="rId18" Type="http://schemas.openxmlformats.org/officeDocument/2006/relationships/image" Target="../media/image112.wmf"/><Relationship Id="rId17" Type="http://schemas.openxmlformats.org/officeDocument/2006/relationships/oleObject" Target="../embeddings/oleObject100.bin"/><Relationship Id="rId16" Type="http://schemas.openxmlformats.org/officeDocument/2006/relationships/image" Target="../media/image111.wmf"/><Relationship Id="rId15" Type="http://schemas.openxmlformats.org/officeDocument/2006/relationships/oleObject" Target="../embeddings/oleObject99.bin"/><Relationship Id="rId14" Type="http://schemas.openxmlformats.org/officeDocument/2006/relationships/image" Target="../media/image110.wmf"/><Relationship Id="rId13" Type="http://schemas.openxmlformats.org/officeDocument/2006/relationships/oleObject" Target="../embeddings/oleObject98.bin"/><Relationship Id="rId12" Type="http://schemas.openxmlformats.org/officeDocument/2006/relationships/image" Target="../media/image98.wmf"/><Relationship Id="rId11" Type="http://schemas.openxmlformats.org/officeDocument/2006/relationships/oleObject" Target="../embeddings/oleObject97.bin"/><Relationship Id="rId10" Type="http://schemas.openxmlformats.org/officeDocument/2006/relationships/image" Target="../media/image109.wmf"/><Relationship Id="rId1" Type="http://schemas.openxmlformats.org/officeDocument/2006/relationships/oleObject" Target="../embeddings/oleObject92.bin"/></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vmlDrawing" Target="../drawings/vmlDrawing25.vml"/><Relationship Id="rId7" Type="http://schemas.openxmlformats.org/officeDocument/2006/relationships/slideLayout" Target="../slideLayouts/slideLayout4.xml"/><Relationship Id="rId6" Type="http://schemas.openxmlformats.org/officeDocument/2006/relationships/image" Target="../media/image122.wmf"/><Relationship Id="rId5" Type="http://schemas.openxmlformats.org/officeDocument/2006/relationships/oleObject" Target="../embeddings/oleObject110.bin"/><Relationship Id="rId4" Type="http://schemas.openxmlformats.org/officeDocument/2006/relationships/image" Target="../media/image121.wmf"/><Relationship Id="rId3" Type="http://schemas.openxmlformats.org/officeDocument/2006/relationships/oleObject" Target="../embeddings/oleObject109.bin"/><Relationship Id="rId2" Type="http://schemas.openxmlformats.org/officeDocument/2006/relationships/image" Target="../media/image120.wmf"/><Relationship Id="rId1" Type="http://schemas.openxmlformats.org/officeDocument/2006/relationships/oleObject" Target="../embeddings/oleObject10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vmlDrawing" Target="../drawings/vmlDrawing26.vml"/><Relationship Id="rId7" Type="http://schemas.openxmlformats.org/officeDocument/2006/relationships/slideLayout" Target="../slideLayouts/slideLayout4.xml"/><Relationship Id="rId6" Type="http://schemas.openxmlformats.org/officeDocument/2006/relationships/image" Target="../media/image125.wmf"/><Relationship Id="rId5" Type="http://schemas.openxmlformats.org/officeDocument/2006/relationships/oleObject" Target="../embeddings/oleObject113.bin"/><Relationship Id="rId4" Type="http://schemas.openxmlformats.org/officeDocument/2006/relationships/image" Target="../media/image124.wmf"/><Relationship Id="rId3" Type="http://schemas.openxmlformats.org/officeDocument/2006/relationships/oleObject" Target="../embeddings/oleObject112.bin"/><Relationship Id="rId2" Type="http://schemas.openxmlformats.org/officeDocument/2006/relationships/image" Target="../media/image123.wmf"/><Relationship Id="rId1" Type="http://schemas.openxmlformats.org/officeDocument/2006/relationships/oleObject" Target="../embeddings/oleObject111.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29.wmf"/><Relationship Id="rId7" Type="http://schemas.openxmlformats.org/officeDocument/2006/relationships/oleObject" Target="../embeddings/oleObject117.bin"/><Relationship Id="rId6" Type="http://schemas.openxmlformats.org/officeDocument/2006/relationships/image" Target="../media/image128.wmf"/><Relationship Id="rId5" Type="http://schemas.openxmlformats.org/officeDocument/2006/relationships/oleObject" Target="../embeddings/oleObject116.bin"/><Relationship Id="rId4" Type="http://schemas.openxmlformats.org/officeDocument/2006/relationships/image" Target="../media/image127.wmf"/><Relationship Id="rId3" Type="http://schemas.openxmlformats.org/officeDocument/2006/relationships/oleObject" Target="../embeddings/oleObject115.bin"/><Relationship Id="rId2" Type="http://schemas.openxmlformats.org/officeDocument/2006/relationships/image" Target="../media/image126.wmf"/><Relationship Id="rId15" Type="http://schemas.openxmlformats.org/officeDocument/2006/relationships/notesSlide" Target="../notesSlides/notesSlide48.xml"/><Relationship Id="rId14" Type="http://schemas.openxmlformats.org/officeDocument/2006/relationships/vmlDrawing" Target="../drawings/vmlDrawing27.vml"/><Relationship Id="rId13" Type="http://schemas.openxmlformats.org/officeDocument/2006/relationships/slideLayout" Target="../slideLayouts/slideLayout4.xml"/><Relationship Id="rId12" Type="http://schemas.openxmlformats.org/officeDocument/2006/relationships/image" Target="../media/image131.wmf"/><Relationship Id="rId11" Type="http://schemas.openxmlformats.org/officeDocument/2006/relationships/oleObject" Target="../embeddings/oleObject119.bin"/><Relationship Id="rId10" Type="http://schemas.openxmlformats.org/officeDocument/2006/relationships/image" Target="../media/image130.wmf"/><Relationship Id="rId1" Type="http://schemas.openxmlformats.org/officeDocument/2006/relationships/oleObject" Target="../embeddings/oleObject11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35.wmf"/><Relationship Id="rId7" Type="http://schemas.openxmlformats.org/officeDocument/2006/relationships/oleObject" Target="../embeddings/oleObject123.bin"/><Relationship Id="rId6" Type="http://schemas.openxmlformats.org/officeDocument/2006/relationships/image" Target="../media/image134.wmf"/><Relationship Id="rId5" Type="http://schemas.openxmlformats.org/officeDocument/2006/relationships/oleObject" Target="../embeddings/oleObject122.bin"/><Relationship Id="rId4" Type="http://schemas.openxmlformats.org/officeDocument/2006/relationships/image" Target="../media/image133.wmf"/><Relationship Id="rId35" Type="http://schemas.openxmlformats.org/officeDocument/2006/relationships/notesSlide" Target="../notesSlides/notesSlide50.xml"/><Relationship Id="rId34" Type="http://schemas.openxmlformats.org/officeDocument/2006/relationships/vmlDrawing" Target="../drawings/vmlDrawing28.vml"/><Relationship Id="rId33" Type="http://schemas.openxmlformats.org/officeDocument/2006/relationships/slideLayout" Target="../slideLayouts/slideLayout4.xml"/><Relationship Id="rId32" Type="http://schemas.openxmlformats.org/officeDocument/2006/relationships/image" Target="../media/image147.wmf"/><Relationship Id="rId31" Type="http://schemas.openxmlformats.org/officeDocument/2006/relationships/oleObject" Target="../embeddings/oleObject135.bin"/><Relationship Id="rId30" Type="http://schemas.openxmlformats.org/officeDocument/2006/relationships/image" Target="../media/image146.wmf"/><Relationship Id="rId3" Type="http://schemas.openxmlformats.org/officeDocument/2006/relationships/oleObject" Target="../embeddings/oleObject121.bin"/><Relationship Id="rId29" Type="http://schemas.openxmlformats.org/officeDocument/2006/relationships/oleObject" Target="../embeddings/oleObject134.bin"/><Relationship Id="rId28" Type="http://schemas.openxmlformats.org/officeDocument/2006/relationships/image" Target="../media/image145.wmf"/><Relationship Id="rId27" Type="http://schemas.openxmlformats.org/officeDocument/2006/relationships/oleObject" Target="../embeddings/oleObject133.bin"/><Relationship Id="rId26" Type="http://schemas.openxmlformats.org/officeDocument/2006/relationships/image" Target="../media/image144.wmf"/><Relationship Id="rId25" Type="http://schemas.openxmlformats.org/officeDocument/2006/relationships/oleObject" Target="../embeddings/oleObject132.bin"/><Relationship Id="rId24" Type="http://schemas.openxmlformats.org/officeDocument/2006/relationships/image" Target="../media/image143.wmf"/><Relationship Id="rId23" Type="http://schemas.openxmlformats.org/officeDocument/2006/relationships/oleObject" Target="../embeddings/oleObject131.bin"/><Relationship Id="rId22" Type="http://schemas.openxmlformats.org/officeDocument/2006/relationships/image" Target="../media/image142.wmf"/><Relationship Id="rId21" Type="http://schemas.openxmlformats.org/officeDocument/2006/relationships/oleObject" Target="../embeddings/oleObject130.bin"/><Relationship Id="rId20" Type="http://schemas.openxmlformats.org/officeDocument/2006/relationships/image" Target="../media/image141.wmf"/><Relationship Id="rId2" Type="http://schemas.openxmlformats.org/officeDocument/2006/relationships/image" Target="../media/image132.wmf"/><Relationship Id="rId19" Type="http://schemas.openxmlformats.org/officeDocument/2006/relationships/oleObject" Target="../embeddings/oleObject129.bin"/><Relationship Id="rId18" Type="http://schemas.openxmlformats.org/officeDocument/2006/relationships/image" Target="../media/image140.wmf"/><Relationship Id="rId17" Type="http://schemas.openxmlformats.org/officeDocument/2006/relationships/oleObject" Target="../embeddings/oleObject128.bin"/><Relationship Id="rId16" Type="http://schemas.openxmlformats.org/officeDocument/2006/relationships/image" Target="../media/image139.wmf"/><Relationship Id="rId15" Type="http://schemas.openxmlformats.org/officeDocument/2006/relationships/oleObject" Target="../embeddings/oleObject127.bin"/><Relationship Id="rId14" Type="http://schemas.openxmlformats.org/officeDocument/2006/relationships/image" Target="../media/image138.wmf"/><Relationship Id="rId13" Type="http://schemas.openxmlformats.org/officeDocument/2006/relationships/oleObject" Target="../embeddings/oleObject126.bin"/><Relationship Id="rId12" Type="http://schemas.openxmlformats.org/officeDocument/2006/relationships/image" Target="../media/image137.wmf"/><Relationship Id="rId11" Type="http://schemas.openxmlformats.org/officeDocument/2006/relationships/oleObject" Target="../embeddings/oleObject125.bin"/><Relationship Id="rId10" Type="http://schemas.openxmlformats.org/officeDocument/2006/relationships/image" Target="../media/image136.wmf"/><Relationship Id="rId1" Type="http://schemas.openxmlformats.org/officeDocument/2006/relationships/oleObject" Target="../embeddings/oleObject120.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51.wmf"/><Relationship Id="rId7" Type="http://schemas.openxmlformats.org/officeDocument/2006/relationships/oleObject" Target="../embeddings/oleObject139.bin"/><Relationship Id="rId6" Type="http://schemas.openxmlformats.org/officeDocument/2006/relationships/image" Target="../media/image150.wmf"/><Relationship Id="rId5" Type="http://schemas.openxmlformats.org/officeDocument/2006/relationships/oleObject" Target="../embeddings/oleObject138.bin"/><Relationship Id="rId4" Type="http://schemas.openxmlformats.org/officeDocument/2006/relationships/image" Target="../media/image149.wmf"/><Relationship Id="rId3" Type="http://schemas.openxmlformats.org/officeDocument/2006/relationships/oleObject" Target="../embeddings/oleObject137.bin"/><Relationship Id="rId2" Type="http://schemas.openxmlformats.org/officeDocument/2006/relationships/image" Target="../media/image148.wmf"/><Relationship Id="rId17" Type="http://schemas.openxmlformats.org/officeDocument/2006/relationships/notesSlide" Target="../notesSlides/notesSlide51.xml"/><Relationship Id="rId16" Type="http://schemas.openxmlformats.org/officeDocument/2006/relationships/vmlDrawing" Target="../drawings/vmlDrawing29.vml"/><Relationship Id="rId15" Type="http://schemas.openxmlformats.org/officeDocument/2006/relationships/slideLayout" Target="../slideLayouts/slideLayout4.xml"/><Relationship Id="rId14" Type="http://schemas.openxmlformats.org/officeDocument/2006/relationships/image" Target="../media/image154.wmf"/><Relationship Id="rId13" Type="http://schemas.openxmlformats.org/officeDocument/2006/relationships/oleObject" Target="../embeddings/oleObject142.bin"/><Relationship Id="rId12" Type="http://schemas.openxmlformats.org/officeDocument/2006/relationships/image" Target="../media/image153.wmf"/><Relationship Id="rId11" Type="http://schemas.openxmlformats.org/officeDocument/2006/relationships/oleObject" Target="../embeddings/oleObject141.bin"/><Relationship Id="rId10" Type="http://schemas.openxmlformats.org/officeDocument/2006/relationships/image" Target="../media/image152.wmf"/><Relationship Id="rId1" Type="http://schemas.openxmlformats.org/officeDocument/2006/relationships/oleObject" Target="../embeddings/oleObject136.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30.vml"/><Relationship Id="rId3" Type="http://schemas.openxmlformats.org/officeDocument/2006/relationships/slideLayout" Target="../slideLayouts/slideLayout4.xml"/><Relationship Id="rId2" Type="http://schemas.openxmlformats.org/officeDocument/2006/relationships/image" Target="../media/image155.wmf"/><Relationship Id="rId1" Type="http://schemas.openxmlformats.org/officeDocument/2006/relationships/oleObject" Target="../embeddings/oleObject143.bin"/></Relationships>
</file>

<file path=ppt/slides/_rels/slide53.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vmlDrawing" Target="../drawings/vmlDrawing31.vml"/><Relationship Id="rId7" Type="http://schemas.openxmlformats.org/officeDocument/2006/relationships/slideLayout" Target="../slideLayouts/slideLayout4.xml"/><Relationship Id="rId6" Type="http://schemas.openxmlformats.org/officeDocument/2006/relationships/image" Target="../media/image158.wmf"/><Relationship Id="rId5" Type="http://schemas.openxmlformats.org/officeDocument/2006/relationships/oleObject" Target="../embeddings/oleObject146.bin"/><Relationship Id="rId4" Type="http://schemas.openxmlformats.org/officeDocument/2006/relationships/image" Target="../media/image157.wmf"/><Relationship Id="rId3" Type="http://schemas.openxmlformats.org/officeDocument/2006/relationships/oleObject" Target="../embeddings/oleObject145.bin"/><Relationship Id="rId2" Type="http://schemas.openxmlformats.org/officeDocument/2006/relationships/image" Target="../media/image156.wmf"/><Relationship Id="rId1" Type="http://schemas.openxmlformats.org/officeDocument/2006/relationships/oleObject" Target="../embeddings/oleObject144.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59.wmf"/><Relationship Id="rId7" Type="http://schemas.openxmlformats.org/officeDocument/2006/relationships/oleObject" Target="../embeddings/oleObject150.bin"/><Relationship Id="rId6" Type="http://schemas.openxmlformats.org/officeDocument/2006/relationships/image" Target="../media/image158.wmf"/><Relationship Id="rId5" Type="http://schemas.openxmlformats.org/officeDocument/2006/relationships/oleObject" Target="../embeddings/oleObject149.bin"/><Relationship Id="rId4" Type="http://schemas.openxmlformats.org/officeDocument/2006/relationships/image" Target="../media/image157.wmf"/><Relationship Id="rId3" Type="http://schemas.openxmlformats.org/officeDocument/2006/relationships/oleObject" Target="../embeddings/oleObject148.bin"/><Relationship Id="rId2" Type="http://schemas.openxmlformats.org/officeDocument/2006/relationships/image" Target="../media/image156.wmf"/><Relationship Id="rId13" Type="http://schemas.openxmlformats.org/officeDocument/2006/relationships/notesSlide" Target="../notesSlides/notesSlide54.xml"/><Relationship Id="rId12" Type="http://schemas.openxmlformats.org/officeDocument/2006/relationships/vmlDrawing" Target="../drawings/vmlDrawing32.vml"/><Relationship Id="rId11" Type="http://schemas.openxmlformats.org/officeDocument/2006/relationships/slideLayout" Target="../slideLayouts/slideLayout4.xml"/><Relationship Id="rId10" Type="http://schemas.openxmlformats.org/officeDocument/2006/relationships/image" Target="../media/image160.wmf"/><Relationship Id="rId1" Type="http://schemas.openxmlformats.org/officeDocument/2006/relationships/oleObject" Target="../embeddings/oleObject147.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63.wmf"/><Relationship Id="rId7" Type="http://schemas.openxmlformats.org/officeDocument/2006/relationships/oleObject" Target="../embeddings/oleObject155.bin"/><Relationship Id="rId6" Type="http://schemas.openxmlformats.org/officeDocument/2006/relationships/image" Target="../media/image125.wmf"/><Relationship Id="rId5" Type="http://schemas.openxmlformats.org/officeDocument/2006/relationships/oleObject" Target="../embeddings/oleObject154.bin"/><Relationship Id="rId4" Type="http://schemas.openxmlformats.org/officeDocument/2006/relationships/image" Target="../media/image162.wmf"/><Relationship Id="rId3" Type="http://schemas.openxmlformats.org/officeDocument/2006/relationships/oleObject" Target="../embeddings/oleObject153.bin"/><Relationship Id="rId2" Type="http://schemas.openxmlformats.org/officeDocument/2006/relationships/image" Target="../media/image161.wmf"/><Relationship Id="rId11" Type="http://schemas.openxmlformats.org/officeDocument/2006/relationships/notesSlide" Target="../notesSlides/notesSlide55.xml"/><Relationship Id="rId10" Type="http://schemas.openxmlformats.org/officeDocument/2006/relationships/vmlDrawing" Target="../drawings/vmlDrawing33.vml"/><Relationship Id="rId1" Type="http://schemas.openxmlformats.org/officeDocument/2006/relationships/oleObject" Target="../embeddings/oleObject152.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6.wmf"/><Relationship Id="rId7" Type="http://schemas.openxmlformats.org/officeDocument/2006/relationships/oleObject" Target="../embeddings/oleObject159.bin"/><Relationship Id="rId6" Type="http://schemas.openxmlformats.org/officeDocument/2006/relationships/image" Target="../media/image165.wmf"/><Relationship Id="rId5" Type="http://schemas.openxmlformats.org/officeDocument/2006/relationships/oleObject" Target="../embeddings/oleObject158.bin"/><Relationship Id="rId4" Type="http://schemas.openxmlformats.org/officeDocument/2006/relationships/image" Target="../media/image164.wmf"/><Relationship Id="rId3" Type="http://schemas.openxmlformats.org/officeDocument/2006/relationships/oleObject" Target="../embeddings/oleObject157.bin"/><Relationship Id="rId2" Type="http://schemas.openxmlformats.org/officeDocument/2006/relationships/image" Target="../media/image161.wmf"/><Relationship Id="rId15" Type="http://schemas.openxmlformats.org/officeDocument/2006/relationships/notesSlide" Target="../notesSlides/notesSlide56.xml"/><Relationship Id="rId14" Type="http://schemas.openxmlformats.org/officeDocument/2006/relationships/vmlDrawing" Target="../drawings/vmlDrawing34.vml"/><Relationship Id="rId13" Type="http://schemas.openxmlformats.org/officeDocument/2006/relationships/slideLayout" Target="../slideLayouts/slideLayout4.xml"/><Relationship Id="rId12" Type="http://schemas.openxmlformats.org/officeDocument/2006/relationships/image" Target="../media/image168.wmf"/><Relationship Id="rId11" Type="http://schemas.openxmlformats.org/officeDocument/2006/relationships/oleObject" Target="../embeddings/oleObject161.bin"/><Relationship Id="rId10" Type="http://schemas.openxmlformats.org/officeDocument/2006/relationships/image" Target="../media/image167.wmf"/><Relationship Id="rId1" Type="http://schemas.openxmlformats.org/officeDocument/2006/relationships/oleObject" Target="../embeddings/oleObject15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72.wmf"/><Relationship Id="rId7" Type="http://schemas.openxmlformats.org/officeDocument/2006/relationships/oleObject" Target="../embeddings/oleObject165.bin"/><Relationship Id="rId6" Type="http://schemas.openxmlformats.org/officeDocument/2006/relationships/image" Target="../media/image171.wmf"/><Relationship Id="rId5" Type="http://schemas.openxmlformats.org/officeDocument/2006/relationships/oleObject" Target="../embeddings/oleObject164.bin"/><Relationship Id="rId4" Type="http://schemas.openxmlformats.org/officeDocument/2006/relationships/image" Target="../media/image170.wmf"/><Relationship Id="rId3" Type="http://schemas.openxmlformats.org/officeDocument/2006/relationships/oleObject" Target="../embeddings/oleObject163.bin"/><Relationship Id="rId2" Type="http://schemas.openxmlformats.org/officeDocument/2006/relationships/image" Target="../media/image169.wmf"/><Relationship Id="rId13" Type="http://schemas.openxmlformats.org/officeDocument/2006/relationships/notesSlide" Target="../notesSlides/notesSlide62.xml"/><Relationship Id="rId12" Type="http://schemas.openxmlformats.org/officeDocument/2006/relationships/vmlDrawing" Target="../drawings/vmlDrawing35.vml"/><Relationship Id="rId11" Type="http://schemas.openxmlformats.org/officeDocument/2006/relationships/slideLayout" Target="../slideLayouts/slideLayout4.xml"/><Relationship Id="rId10" Type="http://schemas.openxmlformats.org/officeDocument/2006/relationships/image" Target="../media/image173.wmf"/><Relationship Id="rId1" Type="http://schemas.openxmlformats.org/officeDocument/2006/relationships/oleObject" Target="../embeddings/oleObject162.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77.wmf"/><Relationship Id="rId7" Type="http://schemas.openxmlformats.org/officeDocument/2006/relationships/oleObject" Target="../embeddings/oleObject170.bin"/><Relationship Id="rId6" Type="http://schemas.openxmlformats.org/officeDocument/2006/relationships/image" Target="../media/image176.wmf"/><Relationship Id="rId5" Type="http://schemas.openxmlformats.org/officeDocument/2006/relationships/oleObject" Target="../embeddings/oleObject169.bin"/><Relationship Id="rId4" Type="http://schemas.openxmlformats.org/officeDocument/2006/relationships/image" Target="../media/image175.wmf"/><Relationship Id="rId3" Type="http://schemas.openxmlformats.org/officeDocument/2006/relationships/oleObject" Target="../embeddings/oleObject168.bin"/><Relationship Id="rId2" Type="http://schemas.openxmlformats.org/officeDocument/2006/relationships/image" Target="../media/image174.wmf"/><Relationship Id="rId11" Type="http://schemas.openxmlformats.org/officeDocument/2006/relationships/notesSlide" Target="../notesSlides/notesSlide63.xml"/><Relationship Id="rId10" Type="http://schemas.openxmlformats.org/officeDocument/2006/relationships/vmlDrawing" Target="../drawings/vmlDrawing36.vml"/><Relationship Id="rId1" Type="http://schemas.openxmlformats.org/officeDocument/2006/relationships/oleObject" Target="../embeddings/oleObject167.bin"/></Relationships>
</file>

<file path=ppt/slides/_rels/slide64.xml.rels><?xml version="1.0" encoding="UTF-8" standalone="yes"?>
<Relationships xmlns="http://schemas.openxmlformats.org/package/2006/relationships"><Relationship Id="rId9" Type="http://schemas.openxmlformats.org/officeDocument/2006/relationships/notesSlide" Target="../notesSlides/notesSlide64.xml"/><Relationship Id="rId8" Type="http://schemas.openxmlformats.org/officeDocument/2006/relationships/vmlDrawing" Target="../drawings/vmlDrawing37.vml"/><Relationship Id="rId7" Type="http://schemas.openxmlformats.org/officeDocument/2006/relationships/slideLayout" Target="../slideLayouts/slideLayout4.xml"/><Relationship Id="rId6" Type="http://schemas.openxmlformats.org/officeDocument/2006/relationships/image" Target="../media/image180.wmf"/><Relationship Id="rId5" Type="http://schemas.openxmlformats.org/officeDocument/2006/relationships/oleObject" Target="../embeddings/oleObject173.bin"/><Relationship Id="rId4" Type="http://schemas.openxmlformats.org/officeDocument/2006/relationships/image" Target="../media/image179.wmf"/><Relationship Id="rId3" Type="http://schemas.openxmlformats.org/officeDocument/2006/relationships/oleObject" Target="../embeddings/oleObject172.bin"/><Relationship Id="rId2" Type="http://schemas.openxmlformats.org/officeDocument/2006/relationships/image" Target="../media/image178.wmf"/><Relationship Id="rId1" Type="http://schemas.openxmlformats.org/officeDocument/2006/relationships/oleObject" Target="../embeddings/oleObject171.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84.wmf"/><Relationship Id="rId7" Type="http://schemas.openxmlformats.org/officeDocument/2006/relationships/oleObject" Target="../embeddings/oleObject177.bin"/><Relationship Id="rId6" Type="http://schemas.openxmlformats.org/officeDocument/2006/relationships/image" Target="../media/image183.wmf"/><Relationship Id="rId5" Type="http://schemas.openxmlformats.org/officeDocument/2006/relationships/oleObject" Target="../embeddings/oleObject176.bin"/><Relationship Id="rId4" Type="http://schemas.openxmlformats.org/officeDocument/2006/relationships/image" Target="../media/image182.wmf"/><Relationship Id="rId3" Type="http://schemas.openxmlformats.org/officeDocument/2006/relationships/oleObject" Target="../embeddings/oleObject175.bin"/><Relationship Id="rId2" Type="http://schemas.openxmlformats.org/officeDocument/2006/relationships/image" Target="../media/image181.wmf"/><Relationship Id="rId17" Type="http://schemas.openxmlformats.org/officeDocument/2006/relationships/notesSlide" Target="../notesSlides/notesSlide65.xml"/><Relationship Id="rId16" Type="http://schemas.openxmlformats.org/officeDocument/2006/relationships/vmlDrawing" Target="../drawings/vmlDrawing38.vml"/><Relationship Id="rId15" Type="http://schemas.openxmlformats.org/officeDocument/2006/relationships/slideLayout" Target="../slideLayouts/slideLayout4.xml"/><Relationship Id="rId14" Type="http://schemas.openxmlformats.org/officeDocument/2006/relationships/image" Target="../media/image187.wmf"/><Relationship Id="rId13" Type="http://schemas.openxmlformats.org/officeDocument/2006/relationships/oleObject" Target="../embeddings/oleObject180.bin"/><Relationship Id="rId12" Type="http://schemas.openxmlformats.org/officeDocument/2006/relationships/image" Target="../media/image186.wmf"/><Relationship Id="rId11" Type="http://schemas.openxmlformats.org/officeDocument/2006/relationships/oleObject" Target="../embeddings/oleObject179.bin"/><Relationship Id="rId10" Type="http://schemas.openxmlformats.org/officeDocument/2006/relationships/image" Target="../media/image185.wmf"/><Relationship Id="rId1" Type="http://schemas.openxmlformats.org/officeDocument/2006/relationships/oleObject" Target="../embeddings/oleObject174.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91.wmf"/><Relationship Id="rId7" Type="http://schemas.openxmlformats.org/officeDocument/2006/relationships/oleObject" Target="../embeddings/oleObject184.bin"/><Relationship Id="rId6" Type="http://schemas.openxmlformats.org/officeDocument/2006/relationships/image" Target="../media/image190.wmf"/><Relationship Id="rId5" Type="http://schemas.openxmlformats.org/officeDocument/2006/relationships/oleObject" Target="../embeddings/oleObject183.bin"/><Relationship Id="rId4" Type="http://schemas.openxmlformats.org/officeDocument/2006/relationships/image" Target="../media/image189.wmf"/><Relationship Id="rId3" Type="http://schemas.openxmlformats.org/officeDocument/2006/relationships/oleObject" Target="../embeddings/oleObject182.bin"/><Relationship Id="rId2" Type="http://schemas.openxmlformats.org/officeDocument/2006/relationships/image" Target="../media/image188.wmf"/><Relationship Id="rId15" Type="http://schemas.openxmlformats.org/officeDocument/2006/relationships/notesSlide" Target="../notesSlides/notesSlide66.xml"/><Relationship Id="rId14" Type="http://schemas.openxmlformats.org/officeDocument/2006/relationships/vmlDrawing" Target="../drawings/vmlDrawing39.vml"/><Relationship Id="rId13" Type="http://schemas.openxmlformats.org/officeDocument/2006/relationships/slideLayout" Target="../slideLayouts/slideLayout4.xml"/><Relationship Id="rId12" Type="http://schemas.openxmlformats.org/officeDocument/2006/relationships/image" Target="../media/image193.wmf"/><Relationship Id="rId11" Type="http://schemas.openxmlformats.org/officeDocument/2006/relationships/oleObject" Target="../embeddings/oleObject186.bin"/><Relationship Id="rId10" Type="http://schemas.openxmlformats.org/officeDocument/2006/relationships/image" Target="../media/image192.wmf"/><Relationship Id="rId1" Type="http://schemas.openxmlformats.org/officeDocument/2006/relationships/oleObject" Target="../embeddings/oleObject181.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9" Type="http://schemas.openxmlformats.org/officeDocument/2006/relationships/notesSlide" Target="../notesSlides/notesSlide71.xml"/><Relationship Id="rId8" Type="http://schemas.openxmlformats.org/officeDocument/2006/relationships/vmlDrawing" Target="../drawings/vmlDrawing40.vml"/><Relationship Id="rId7" Type="http://schemas.openxmlformats.org/officeDocument/2006/relationships/slideLayout" Target="../slideLayouts/slideLayout4.xml"/><Relationship Id="rId6" Type="http://schemas.openxmlformats.org/officeDocument/2006/relationships/image" Target="../media/image196.wmf"/><Relationship Id="rId5" Type="http://schemas.openxmlformats.org/officeDocument/2006/relationships/oleObject" Target="../embeddings/oleObject189.bin"/><Relationship Id="rId4" Type="http://schemas.openxmlformats.org/officeDocument/2006/relationships/image" Target="../media/image195.wmf"/><Relationship Id="rId3" Type="http://schemas.openxmlformats.org/officeDocument/2006/relationships/oleObject" Target="../embeddings/oleObject188.bin"/><Relationship Id="rId2" Type="http://schemas.openxmlformats.org/officeDocument/2006/relationships/image" Target="../media/image194.wmf"/><Relationship Id="rId1" Type="http://schemas.openxmlformats.org/officeDocument/2006/relationships/oleObject" Target="../embeddings/oleObject187.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image" Target="../media/image197.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vmlDrawing" Target="../drawings/vmlDrawing41.vml"/><Relationship Id="rId3" Type="http://schemas.openxmlformats.org/officeDocument/2006/relationships/slideLayout" Target="../slideLayouts/slideLayout4.xml"/><Relationship Id="rId2" Type="http://schemas.openxmlformats.org/officeDocument/2006/relationships/image" Target="../media/image198.wmf"/><Relationship Id="rId1" Type="http://schemas.openxmlformats.org/officeDocument/2006/relationships/oleObject" Target="../embeddings/oleObject190.bin"/></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02.wmf"/><Relationship Id="rId7" Type="http://schemas.openxmlformats.org/officeDocument/2006/relationships/oleObject" Target="../embeddings/oleObject194.bin"/><Relationship Id="rId6" Type="http://schemas.openxmlformats.org/officeDocument/2006/relationships/image" Target="../media/image201.wmf"/><Relationship Id="rId5" Type="http://schemas.openxmlformats.org/officeDocument/2006/relationships/oleObject" Target="../embeddings/oleObject193.bin"/><Relationship Id="rId4" Type="http://schemas.openxmlformats.org/officeDocument/2006/relationships/image" Target="../media/image200.wmf"/><Relationship Id="rId3" Type="http://schemas.openxmlformats.org/officeDocument/2006/relationships/oleObject" Target="../embeddings/oleObject192.bin"/><Relationship Id="rId2" Type="http://schemas.openxmlformats.org/officeDocument/2006/relationships/image" Target="../media/image199.wmf"/><Relationship Id="rId11" Type="http://schemas.openxmlformats.org/officeDocument/2006/relationships/notesSlide" Target="../notesSlides/notesSlide75.xml"/><Relationship Id="rId10" Type="http://schemas.openxmlformats.org/officeDocument/2006/relationships/vmlDrawing" Target="../drawings/vmlDrawing42.vml"/><Relationship Id="rId1" Type="http://schemas.openxmlformats.org/officeDocument/2006/relationships/oleObject" Target="../embeddings/oleObject191.bin"/></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04.wmf"/><Relationship Id="rId7" Type="http://schemas.openxmlformats.org/officeDocument/2006/relationships/oleObject" Target="../embeddings/oleObject198.bin"/><Relationship Id="rId6" Type="http://schemas.openxmlformats.org/officeDocument/2006/relationships/image" Target="../media/image201.wmf"/><Relationship Id="rId5" Type="http://schemas.openxmlformats.org/officeDocument/2006/relationships/oleObject" Target="../embeddings/oleObject197.bin"/><Relationship Id="rId4" Type="http://schemas.openxmlformats.org/officeDocument/2006/relationships/image" Target="../media/image200.wmf"/><Relationship Id="rId3" Type="http://schemas.openxmlformats.org/officeDocument/2006/relationships/oleObject" Target="../embeddings/oleObject196.bin"/><Relationship Id="rId2" Type="http://schemas.openxmlformats.org/officeDocument/2006/relationships/image" Target="../media/image203.wmf"/><Relationship Id="rId11" Type="http://schemas.openxmlformats.org/officeDocument/2006/relationships/notesSlide" Target="../notesSlides/notesSlide76.xml"/><Relationship Id="rId10" Type="http://schemas.openxmlformats.org/officeDocument/2006/relationships/vmlDrawing" Target="../drawings/vmlDrawing43.vml"/><Relationship Id="rId1" Type="http://schemas.openxmlformats.org/officeDocument/2006/relationships/oleObject" Target="../embeddings/oleObject195.bin"/></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vmlDrawing" Target="../drawings/vmlDrawing44.vml"/><Relationship Id="rId3" Type="http://schemas.openxmlformats.org/officeDocument/2006/relationships/slideLayout" Target="../slideLayouts/slideLayout4.xml"/><Relationship Id="rId2" Type="http://schemas.openxmlformats.org/officeDocument/2006/relationships/image" Target="../media/image205.wmf"/><Relationship Id="rId1" Type="http://schemas.openxmlformats.org/officeDocument/2006/relationships/oleObject" Target="../embeddings/oleObject199.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vmlDrawing" Target="../drawings/vmlDrawing45.vml"/><Relationship Id="rId3" Type="http://schemas.openxmlformats.org/officeDocument/2006/relationships/slideLayout" Target="../slideLayouts/slideLayout4.xml"/><Relationship Id="rId2" Type="http://schemas.openxmlformats.org/officeDocument/2006/relationships/image" Target="../media/image206.wmf"/><Relationship Id="rId1" Type="http://schemas.openxmlformats.org/officeDocument/2006/relationships/oleObject" Target="../embeddings/oleObject200.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vmlDrawing" Target="../drawings/vmlDrawing46.vml"/><Relationship Id="rId5" Type="http://schemas.openxmlformats.org/officeDocument/2006/relationships/slideLayout" Target="../slideLayouts/slideLayout4.xml"/><Relationship Id="rId4" Type="http://schemas.openxmlformats.org/officeDocument/2006/relationships/image" Target="../media/image208.wmf"/><Relationship Id="rId3" Type="http://schemas.openxmlformats.org/officeDocument/2006/relationships/oleObject" Target="../embeddings/oleObject202.bin"/><Relationship Id="rId2" Type="http://schemas.openxmlformats.org/officeDocument/2006/relationships/image" Target="../media/image207.wmf"/><Relationship Id="rId1" Type="http://schemas.openxmlformats.org/officeDocument/2006/relationships/oleObject" Target="../embeddings/oleObject201.bin"/></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vmlDrawing" Target="../drawings/vmlDrawing47.vml"/><Relationship Id="rId5" Type="http://schemas.openxmlformats.org/officeDocument/2006/relationships/slideLayout" Target="../slideLayouts/slideLayout4.xml"/><Relationship Id="rId4" Type="http://schemas.openxmlformats.org/officeDocument/2006/relationships/image" Target="../media/image210.wmf"/><Relationship Id="rId3" Type="http://schemas.openxmlformats.org/officeDocument/2006/relationships/oleObject" Target="../embeddings/oleObject204.bin"/><Relationship Id="rId2" Type="http://schemas.openxmlformats.org/officeDocument/2006/relationships/image" Target="../media/image209.wmf"/><Relationship Id="rId1" Type="http://schemas.openxmlformats.org/officeDocument/2006/relationships/oleObject" Target="../embeddings/oleObject203.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14.wmf"/><Relationship Id="rId7" Type="http://schemas.openxmlformats.org/officeDocument/2006/relationships/oleObject" Target="../embeddings/oleObject208.bin"/><Relationship Id="rId6" Type="http://schemas.openxmlformats.org/officeDocument/2006/relationships/image" Target="../media/image213.wmf"/><Relationship Id="rId5" Type="http://schemas.openxmlformats.org/officeDocument/2006/relationships/oleObject" Target="../embeddings/oleObject207.bin"/><Relationship Id="rId4" Type="http://schemas.openxmlformats.org/officeDocument/2006/relationships/image" Target="../media/image212.wmf"/><Relationship Id="rId3" Type="http://schemas.openxmlformats.org/officeDocument/2006/relationships/oleObject" Target="../embeddings/oleObject206.bin"/><Relationship Id="rId2" Type="http://schemas.openxmlformats.org/officeDocument/2006/relationships/image" Target="../media/image211.wmf"/><Relationship Id="rId11" Type="http://schemas.openxmlformats.org/officeDocument/2006/relationships/notesSlide" Target="../notesSlides/notesSlide82.xml"/><Relationship Id="rId10" Type="http://schemas.openxmlformats.org/officeDocument/2006/relationships/vmlDrawing" Target="../drawings/vmlDrawing48.vml"/><Relationship Id="rId1" Type="http://schemas.openxmlformats.org/officeDocument/2006/relationships/oleObject" Target="../embeddings/oleObject205.bin"/></Relationships>
</file>

<file path=ppt/slides/_rels/slide83.xml.rels><?xml version="1.0" encoding="UTF-8" standalone="yes"?>
<Relationships xmlns="http://schemas.openxmlformats.org/package/2006/relationships"><Relationship Id="rId9" Type="http://schemas.openxmlformats.org/officeDocument/2006/relationships/notesSlide" Target="../notesSlides/notesSlide83.xml"/><Relationship Id="rId8" Type="http://schemas.openxmlformats.org/officeDocument/2006/relationships/vmlDrawing" Target="../drawings/vmlDrawing49.vml"/><Relationship Id="rId7" Type="http://schemas.openxmlformats.org/officeDocument/2006/relationships/slideLayout" Target="../slideLayouts/slideLayout4.xml"/><Relationship Id="rId6" Type="http://schemas.openxmlformats.org/officeDocument/2006/relationships/image" Target="../media/image217.wmf"/><Relationship Id="rId5" Type="http://schemas.openxmlformats.org/officeDocument/2006/relationships/oleObject" Target="../embeddings/oleObject211.bin"/><Relationship Id="rId4" Type="http://schemas.openxmlformats.org/officeDocument/2006/relationships/image" Target="../media/image216.wmf"/><Relationship Id="rId3" Type="http://schemas.openxmlformats.org/officeDocument/2006/relationships/oleObject" Target="../embeddings/oleObject210.bin"/><Relationship Id="rId2" Type="http://schemas.openxmlformats.org/officeDocument/2006/relationships/image" Target="../media/image215.wmf"/><Relationship Id="rId1" Type="http://schemas.openxmlformats.org/officeDocument/2006/relationships/oleObject" Target="../embeddings/oleObject209.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vmlDrawing" Target="../drawings/vmlDrawing50.vml"/><Relationship Id="rId5" Type="http://schemas.openxmlformats.org/officeDocument/2006/relationships/slideLayout" Target="../slideLayouts/slideLayout4.xml"/><Relationship Id="rId4" Type="http://schemas.openxmlformats.org/officeDocument/2006/relationships/image" Target="../media/image219.wmf"/><Relationship Id="rId3" Type="http://schemas.openxmlformats.org/officeDocument/2006/relationships/oleObject" Target="../embeddings/oleObject213.bin"/><Relationship Id="rId2" Type="http://schemas.openxmlformats.org/officeDocument/2006/relationships/image" Target="../media/image218.wmf"/><Relationship Id="rId1" Type="http://schemas.openxmlformats.org/officeDocument/2006/relationships/oleObject" Target="../embeddings/oleObject212.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90.xml"/><Relationship Id="rId6" Type="http://schemas.openxmlformats.org/officeDocument/2006/relationships/vmlDrawing" Target="../drawings/vmlDrawing51.vml"/><Relationship Id="rId5" Type="http://schemas.openxmlformats.org/officeDocument/2006/relationships/slideLayout" Target="../slideLayouts/slideLayout4.xml"/><Relationship Id="rId4" Type="http://schemas.openxmlformats.org/officeDocument/2006/relationships/image" Target="../media/image221.wmf"/><Relationship Id="rId3" Type="http://schemas.openxmlformats.org/officeDocument/2006/relationships/oleObject" Target="../embeddings/oleObject215.bin"/><Relationship Id="rId2" Type="http://schemas.openxmlformats.org/officeDocument/2006/relationships/image" Target="../media/image220.wmf"/><Relationship Id="rId1" Type="http://schemas.openxmlformats.org/officeDocument/2006/relationships/oleObject" Target="../embeddings/oleObject214.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220.bin"/><Relationship Id="rId8" Type="http://schemas.openxmlformats.org/officeDocument/2006/relationships/image" Target="../media/image225.wmf"/><Relationship Id="rId7" Type="http://schemas.openxmlformats.org/officeDocument/2006/relationships/oleObject" Target="../embeddings/oleObject219.bin"/><Relationship Id="rId6" Type="http://schemas.openxmlformats.org/officeDocument/2006/relationships/image" Target="../media/image224.wmf"/><Relationship Id="rId5" Type="http://schemas.openxmlformats.org/officeDocument/2006/relationships/oleObject" Target="../embeddings/oleObject218.bin"/><Relationship Id="rId4" Type="http://schemas.openxmlformats.org/officeDocument/2006/relationships/image" Target="../media/image223.wmf"/><Relationship Id="rId3" Type="http://schemas.openxmlformats.org/officeDocument/2006/relationships/oleObject" Target="../embeddings/oleObject217.bin"/><Relationship Id="rId2" Type="http://schemas.openxmlformats.org/officeDocument/2006/relationships/image" Target="../media/image222.wmf"/><Relationship Id="rId13" Type="http://schemas.openxmlformats.org/officeDocument/2006/relationships/notesSlide" Target="../notesSlides/notesSlide92.xml"/><Relationship Id="rId12" Type="http://schemas.openxmlformats.org/officeDocument/2006/relationships/vmlDrawing" Target="../drawings/vmlDrawing52.vml"/><Relationship Id="rId11" Type="http://schemas.openxmlformats.org/officeDocument/2006/relationships/slideLayout" Target="../slideLayouts/slideLayout4.xml"/><Relationship Id="rId10" Type="http://schemas.openxmlformats.org/officeDocument/2006/relationships/image" Target="../media/image226.wmf"/><Relationship Id="rId1" Type="http://schemas.openxmlformats.org/officeDocument/2006/relationships/oleObject" Target="../embeddings/oleObject216.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7" Type="http://schemas.openxmlformats.org/officeDocument/2006/relationships/notesSlide" Target="../notesSlides/notesSlide94.xml"/><Relationship Id="rId6" Type="http://schemas.openxmlformats.org/officeDocument/2006/relationships/vmlDrawing" Target="../drawings/vmlDrawing53.vml"/><Relationship Id="rId5" Type="http://schemas.openxmlformats.org/officeDocument/2006/relationships/slideLayout" Target="../slideLayouts/slideLayout4.xml"/><Relationship Id="rId4" Type="http://schemas.openxmlformats.org/officeDocument/2006/relationships/image" Target="../media/image228.wmf"/><Relationship Id="rId3" Type="http://schemas.openxmlformats.org/officeDocument/2006/relationships/oleObject" Target="../embeddings/oleObject222.bin"/><Relationship Id="rId2" Type="http://schemas.openxmlformats.org/officeDocument/2006/relationships/image" Target="../media/image227.wmf"/><Relationship Id="rId1" Type="http://schemas.openxmlformats.org/officeDocument/2006/relationships/oleObject" Target="../embeddings/oleObject221.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96.xml"/><Relationship Id="rId8" Type="http://schemas.openxmlformats.org/officeDocument/2006/relationships/vmlDrawing" Target="../drawings/vmlDrawing54.vml"/><Relationship Id="rId7" Type="http://schemas.openxmlformats.org/officeDocument/2006/relationships/slideLayout" Target="../slideLayouts/slideLayout4.xml"/><Relationship Id="rId6" Type="http://schemas.openxmlformats.org/officeDocument/2006/relationships/image" Target="../media/image231.wmf"/><Relationship Id="rId5" Type="http://schemas.openxmlformats.org/officeDocument/2006/relationships/oleObject" Target="../embeddings/oleObject225.bin"/><Relationship Id="rId4" Type="http://schemas.openxmlformats.org/officeDocument/2006/relationships/image" Target="../media/image230.wmf"/><Relationship Id="rId3" Type="http://schemas.openxmlformats.org/officeDocument/2006/relationships/oleObject" Target="../embeddings/oleObject224.bin"/><Relationship Id="rId2" Type="http://schemas.openxmlformats.org/officeDocument/2006/relationships/image" Target="../media/image229.wmf"/><Relationship Id="rId1" Type="http://schemas.openxmlformats.org/officeDocument/2006/relationships/oleObject" Target="../embeddings/oleObject223.bin"/></Relationships>
</file>

<file path=ppt/slides/_rels/slide97.xml.rels><?xml version="1.0" encoding="UTF-8" standalone="yes"?>
<Relationships xmlns="http://schemas.openxmlformats.org/package/2006/relationships"><Relationship Id="rId9" Type="http://schemas.openxmlformats.org/officeDocument/2006/relationships/notesSlide" Target="../notesSlides/notesSlide97.xml"/><Relationship Id="rId8" Type="http://schemas.openxmlformats.org/officeDocument/2006/relationships/vmlDrawing" Target="../drawings/vmlDrawing55.vml"/><Relationship Id="rId7" Type="http://schemas.openxmlformats.org/officeDocument/2006/relationships/slideLayout" Target="../slideLayouts/slideLayout4.xml"/><Relationship Id="rId6" Type="http://schemas.openxmlformats.org/officeDocument/2006/relationships/image" Target="../media/image233.wmf"/><Relationship Id="rId5" Type="http://schemas.openxmlformats.org/officeDocument/2006/relationships/oleObject" Target="../embeddings/oleObject228.bin"/><Relationship Id="rId4" Type="http://schemas.openxmlformats.org/officeDocument/2006/relationships/image" Target="../media/image232.wmf"/><Relationship Id="rId3" Type="http://schemas.openxmlformats.org/officeDocument/2006/relationships/oleObject" Target="../embeddings/oleObject227.bin"/><Relationship Id="rId2" Type="http://schemas.openxmlformats.org/officeDocument/2006/relationships/image" Target="../media/image229.wmf"/><Relationship Id="rId1" Type="http://schemas.openxmlformats.org/officeDocument/2006/relationships/oleObject" Target="../embeddings/oleObject226.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233.bin"/><Relationship Id="rId8" Type="http://schemas.openxmlformats.org/officeDocument/2006/relationships/image" Target="../media/image235.wmf"/><Relationship Id="rId7" Type="http://schemas.openxmlformats.org/officeDocument/2006/relationships/oleObject" Target="../embeddings/oleObject232.bin"/><Relationship Id="rId6" Type="http://schemas.openxmlformats.org/officeDocument/2006/relationships/image" Target="../media/image234.wmf"/><Relationship Id="rId5" Type="http://schemas.openxmlformats.org/officeDocument/2006/relationships/oleObject" Target="../embeddings/oleObject231.bin"/><Relationship Id="rId4" Type="http://schemas.openxmlformats.org/officeDocument/2006/relationships/image" Target="../media/image232.wmf"/><Relationship Id="rId3" Type="http://schemas.openxmlformats.org/officeDocument/2006/relationships/oleObject" Target="../embeddings/oleObject230.bin"/><Relationship Id="rId2" Type="http://schemas.openxmlformats.org/officeDocument/2006/relationships/image" Target="../media/image229.wmf"/><Relationship Id="rId13" Type="http://schemas.openxmlformats.org/officeDocument/2006/relationships/notesSlide" Target="../notesSlides/notesSlide98.xml"/><Relationship Id="rId12" Type="http://schemas.openxmlformats.org/officeDocument/2006/relationships/vmlDrawing" Target="../drawings/vmlDrawing56.vml"/><Relationship Id="rId11" Type="http://schemas.openxmlformats.org/officeDocument/2006/relationships/slideLayout" Target="../slideLayouts/slideLayout4.xml"/><Relationship Id="rId10" Type="http://schemas.openxmlformats.org/officeDocument/2006/relationships/image" Target="../media/image236.wmf"/><Relationship Id="rId1" Type="http://schemas.openxmlformats.org/officeDocument/2006/relationships/oleObject" Target="../embeddings/oleObject229.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38.wmf"/><Relationship Id="rId7" Type="http://schemas.openxmlformats.org/officeDocument/2006/relationships/oleObject" Target="../embeddings/oleObject237.bin"/><Relationship Id="rId6" Type="http://schemas.openxmlformats.org/officeDocument/2006/relationships/image" Target="../media/image237.wmf"/><Relationship Id="rId5" Type="http://schemas.openxmlformats.org/officeDocument/2006/relationships/oleObject" Target="../embeddings/oleObject236.bin"/><Relationship Id="rId4" Type="http://schemas.openxmlformats.org/officeDocument/2006/relationships/image" Target="../media/image232.wmf"/><Relationship Id="rId3" Type="http://schemas.openxmlformats.org/officeDocument/2006/relationships/oleObject" Target="../embeddings/oleObject235.bin"/><Relationship Id="rId2" Type="http://schemas.openxmlformats.org/officeDocument/2006/relationships/image" Target="../media/image229.wmf"/><Relationship Id="rId11" Type="http://schemas.openxmlformats.org/officeDocument/2006/relationships/notesSlide" Target="../notesSlides/notesSlide99.xml"/><Relationship Id="rId10" Type="http://schemas.openxmlformats.org/officeDocument/2006/relationships/vmlDrawing" Target="../drawings/vmlDrawing57.vml"/><Relationship Id="rId1" Type="http://schemas.openxmlformats.org/officeDocument/2006/relationships/oleObject" Target="../embeddings/oleObject2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5"/>
          <p:cNvSpPr>
            <a:spLocks noGrp="1"/>
          </p:cNvSpPr>
          <p:nvPr>
            <p:ph type="title"/>
          </p:nvPr>
        </p:nvSpPr>
        <p:spPr/>
        <p:txBody>
          <a:bodyPr vert="horz" wrap="square" lIns="91440" tIns="45720" rIns="91440" bIns="45720" anchor="ctr"/>
          <a:p>
            <a:pPr eaLnBrk="1" hangingPunct="1"/>
            <a:r>
              <a:rPr lang="zh-CN" altLang="en-US" kern="1200" dirty="0">
                <a:latin typeface="Arial" panose="020B0604020202020204" pitchFamily="34" charset="0"/>
                <a:ea typeface="+mj-ea"/>
                <a:cs typeface="Arial" panose="020B0604020202020204" pitchFamily="34" charset="0"/>
              </a:rPr>
              <a:t>数字集成电路基础</a:t>
            </a:r>
            <a:br>
              <a:rPr lang="en-US" altLang="zh-CN" kern="1200" dirty="0">
                <a:latin typeface="Arial" panose="020B0604020202020204" pitchFamily="34" charset="0"/>
                <a:ea typeface="+mj-ea"/>
                <a:cs typeface="Arial" panose="020B0604020202020204" pitchFamily="34" charset="0"/>
              </a:rPr>
            </a:br>
            <a:r>
              <a:rPr lang="en-US" altLang="zh-CN" kern="1200" dirty="0">
                <a:latin typeface="Arial" panose="020B0604020202020204" pitchFamily="34" charset="0"/>
                <a:ea typeface="+mj-ea"/>
                <a:cs typeface="Arial" panose="020B0604020202020204" pitchFamily="34" charset="0"/>
              </a:rPr>
              <a:t>			</a:t>
            </a:r>
            <a:br>
              <a:rPr lang="en-US" altLang="zh-CN" kern="1200" dirty="0">
                <a:latin typeface="Arial" panose="020B0604020202020204" pitchFamily="34" charset="0"/>
                <a:ea typeface="+mj-ea"/>
                <a:cs typeface="Arial" panose="020B0604020202020204" pitchFamily="34" charset="0"/>
              </a:rPr>
            </a:br>
            <a:r>
              <a:rPr lang="en-US" altLang="zh-CN" kern="1200" dirty="0">
                <a:latin typeface="Arial" panose="020B0604020202020204" pitchFamily="34" charset="0"/>
                <a:ea typeface="+mj-ea"/>
                <a:cs typeface="Arial" panose="020B0604020202020204" pitchFamily="34" charset="0"/>
              </a:rPr>
              <a:t>				</a:t>
            </a:r>
            <a:r>
              <a:rPr lang="en-US" altLang="zh-CN" kern="1200" dirty="0">
                <a:latin typeface="Arial" panose="020B0604020202020204" pitchFamily="34" charset="0"/>
                <a:ea typeface="Arial" panose="020B0604020202020204" pitchFamily="34" charset="0"/>
                <a:cs typeface="宋体" panose="02010600030101010101" pitchFamily="2" charset="-122"/>
              </a:rPr>
              <a:t>——</a:t>
            </a:r>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9219" name="文本占位符 6"/>
          <p:cNvSpPr>
            <a:spLocks noGrp="1"/>
          </p:cNvSpPr>
          <p:nvPr>
            <p:ph type="body" sz="quarter" idx="12"/>
          </p:nvPr>
        </p:nvSpPr>
        <p:spPr>
          <a:xfrm>
            <a:off x="0" y="5229225"/>
            <a:ext cx="9144000" cy="490538"/>
          </a:xfrm>
        </p:spPr>
        <p:txBody>
          <a:bodyPr vert="horz" wrap="square" lIns="91440" tIns="45720" rIns="91440" bIns="45720" anchor="ctr"/>
          <a:p>
            <a:pPr eaLnBrk="1" hangingPunct="1">
              <a:buClrTx/>
              <a:buSzTx/>
            </a:pPr>
            <a:r>
              <a:rPr lang="zh-CN" altLang="en-US" kern="1200" dirty="0">
                <a:solidFill>
                  <a:srgbClr val="17375E"/>
                </a:solidFill>
                <a:latin typeface="Candara" panose="020E0502030303020204" pitchFamily="34" charset="0"/>
                <a:ea typeface="+mn-ea"/>
                <a:cs typeface="宋体" panose="02010600030101010101" pitchFamily="2" charset="-122"/>
              </a:rPr>
              <a:t>张悦</a:t>
            </a:r>
            <a:r>
              <a:rPr lang="en-US" altLang="zh-CN" kern="1200" dirty="0">
                <a:solidFill>
                  <a:srgbClr val="17375E"/>
                </a:solidFill>
                <a:latin typeface="Candara" panose="020E0502030303020204" pitchFamily="34" charset="0"/>
                <a:ea typeface="+mn-ea"/>
                <a:cs typeface="宋体" panose="02010600030101010101" pitchFamily="2" charset="-122"/>
              </a:rPr>
              <a:t> </a:t>
            </a:r>
            <a:endParaRPr lang="en-US" altLang="zh-CN" kern="1200" dirty="0">
              <a:solidFill>
                <a:srgbClr val="17375E"/>
              </a:solidFill>
              <a:latin typeface="Candara" panose="020E0502030303020204" pitchFamily="34" charset="0"/>
              <a:ea typeface="+mn-ea"/>
              <a:cs typeface="宋体" panose="02010600030101010101" pitchFamily="2" charset="-122"/>
            </a:endParaRPr>
          </a:p>
          <a:p>
            <a:pPr eaLnBrk="1" hangingPunct="1">
              <a:buClrTx/>
              <a:buSzTx/>
            </a:pPr>
            <a:r>
              <a:rPr lang="zh-CN" altLang="en-US" sz="2000" kern="1200" dirty="0">
                <a:solidFill>
                  <a:srgbClr val="17375E"/>
                </a:solidFill>
                <a:latin typeface="Candara" panose="020E0502030303020204" pitchFamily="34" charset="0"/>
                <a:ea typeface="+mn-ea"/>
                <a:cs typeface="宋体" panose="02010600030101010101" pitchFamily="2" charset="-122"/>
              </a:rPr>
              <a:t>微电子学院</a:t>
            </a:r>
            <a:endParaRPr lang="en-US" altLang="zh-CN" sz="2000" kern="1200" dirty="0">
              <a:solidFill>
                <a:srgbClr val="17375E"/>
              </a:solidFill>
              <a:latin typeface="Candara" panose="020E0502030303020204" pitchFamily="34" charset="0"/>
              <a:ea typeface="+mn-ea"/>
              <a:cs typeface="宋体" panose="02010600030101010101" pitchFamily="2" charset="-122"/>
            </a:endParaRPr>
          </a:p>
          <a:p>
            <a:pPr eaLnBrk="1" hangingPunct="1">
              <a:buClrTx/>
              <a:buSzTx/>
            </a:pPr>
            <a:r>
              <a:rPr lang="zh-CN" altLang="en-US" sz="2000" kern="1200" dirty="0">
                <a:solidFill>
                  <a:srgbClr val="17375E"/>
                </a:solidFill>
                <a:latin typeface="Candara" panose="020E0502030303020204" pitchFamily="34" charset="0"/>
                <a:ea typeface="+mn-ea"/>
                <a:cs typeface="宋体" panose="02010600030101010101" pitchFamily="2" charset="-122"/>
              </a:rPr>
              <a:t>费尔北京研究院／自旋电子交叉学科中心</a:t>
            </a:r>
            <a:endParaRPr lang="en-US" altLang="zh-CN" sz="2000" kern="1200" dirty="0">
              <a:solidFill>
                <a:srgbClr val="17375E"/>
              </a:solidFill>
              <a:latin typeface="Candara" panose="020E0502030303020204" pitchFamily="34" charset="0"/>
              <a:ea typeface="+mn-ea"/>
              <a:cs typeface="宋体" panose="02010600030101010101" pitchFamily="2" charset="-122"/>
            </a:endParaRPr>
          </a:p>
          <a:p>
            <a:pPr eaLnBrk="1" hangingPunct="1">
              <a:buClrTx/>
              <a:buSzTx/>
            </a:pPr>
            <a:endParaRPr lang="zh-CN" altLang="en-US" kern="1200" dirty="0">
              <a:solidFill>
                <a:srgbClr val="17375E"/>
              </a:solidFill>
              <a:latin typeface="Candara" panose="020E0502030303020204" pitchFamily="34" charset="0"/>
              <a:ea typeface="+mn-ea"/>
              <a:cs typeface="宋体" panose="02010600030101010101" pitchFamily="2" charset="-122"/>
            </a:endParaRPr>
          </a:p>
        </p:txBody>
      </p:sp>
      <p:sp>
        <p:nvSpPr>
          <p:cNvPr id="9220" name="日期占位符 7"/>
          <p:cNvSpPr txBox="1">
            <a:spLocks noGrp="1"/>
          </p:cNvSpPr>
          <p:nvPr>
            <p:ph type="dt" sz="half" idx="2"/>
          </p:nvPr>
        </p:nvSpPr>
        <p:spPr>
          <a:noFill/>
          <a:ln>
            <a:noFill/>
          </a:ln>
        </p:spPr>
        <p:txBody>
          <a:bodyPr anchor="ctr"/>
          <a:p>
            <a:pPr marL="0" indent="0" eaLnBrk="1" hangingPunct="1">
              <a:lnSpc>
                <a:spcPct val="100000"/>
              </a:lnSpc>
              <a:spcBef>
                <a:spcPct val="0"/>
              </a:spcBef>
              <a:buFontTx/>
              <a:buNone/>
            </a:pPr>
            <a:fld id="{BB962C8B-B14F-4D97-AF65-F5344CB8AC3E}" type="datetime1">
              <a:rPr lang="zh-CN" altLang="en-US" kern="1200" dirty="0">
                <a:solidFill>
                  <a:srgbClr val="17375E"/>
                </a:solidFill>
                <a:latin typeface="Candara" panose="020E0502030303020204" pitchFamily="34" charset="0"/>
                <a:ea typeface="+mn-ea"/>
                <a:cs typeface="宋体" panose="02010600030101010101" pitchFamily="2" charset="-122"/>
              </a:rPr>
            </a:fld>
            <a:endParaRPr lang="zh-CN" altLang="en-US" kern="1200" dirty="0">
              <a:solidFill>
                <a:srgbClr val="17375E"/>
              </a:solidFill>
              <a:latin typeface="Candara" panose="020E0502030303020204" pitchFamily="34" charset="0"/>
              <a:ea typeface="+mn-ea"/>
              <a:cs typeface="宋体" panose="02010600030101010101" pitchFamily="2" charset="-122"/>
            </a:endParaRPr>
          </a:p>
        </p:txBody>
      </p:sp>
      <p:sp>
        <p:nvSpPr>
          <p:cNvPr id="9221" name="页脚占位符 8"/>
          <p:cNvSpPr txBox="1">
            <a:spLocks noGrp="1"/>
          </p:cNvSpPr>
          <p:nvPr>
            <p:ph type="ftr" sz="quarter" idx="3"/>
          </p:nvPr>
        </p:nvSpPr>
        <p:spPr>
          <a:noFill/>
          <a:ln>
            <a:noFill/>
          </a:ln>
        </p:spPr>
        <p:txBody>
          <a:bodyPr anchor="ctr"/>
          <a:p>
            <a:pPr marL="0" indent="0" algn="ctr" eaLnBrk="1" hangingPunct="1">
              <a:lnSpc>
                <a:spcPct val="100000"/>
              </a:lnSpc>
              <a:spcBef>
                <a:spcPct val="0"/>
              </a:spcBef>
              <a:buFontTx/>
              <a:buNone/>
            </a:pPr>
            <a:endParaRPr lang="zh-CN" altLang="en-US" kern="1200" dirty="0">
              <a:solidFill>
                <a:srgbClr val="17375E"/>
              </a:solidFill>
              <a:latin typeface="Candara" panose="020E0502030303020204" pitchFamily="34" charset="0"/>
              <a:ea typeface="+mn-ea"/>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7651" name="Rectangle 3"/>
          <p:cNvSpPr txBox="1"/>
          <p:nvPr/>
        </p:nvSpPr>
        <p:spPr>
          <a:xfrm>
            <a:off x="392113" y="1066800"/>
            <a:ext cx="4594225" cy="1854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en-US" altLang="zh-CN" sz="3200" b="1" dirty="0">
                <a:solidFill>
                  <a:srgbClr val="000000"/>
                </a:solidFill>
                <a:latin typeface="Tahoma" panose="020B0604030504040204" pitchFamily="34" charset="0"/>
                <a:cs typeface="Tahoma" panose="020B0604030504040204" pitchFamily="34" charset="0"/>
              </a:rPr>
              <a:t> </a:t>
            </a:r>
            <a:r>
              <a:rPr lang="zh-CN" altLang="en-US" sz="3200" b="1" dirty="0">
                <a:solidFill>
                  <a:srgbClr val="FF0000"/>
                </a:solidFill>
                <a:latin typeface="Tahoma" panose="020B0604030504040204" pitchFamily="34" charset="0"/>
                <a:cs typeface="Tahoma" panose="020B0604030504040204" pitchFamily="34" charset="0"/>
              </a:rPr>
              <a:t>或 （</a:t>
            </a:r>
            <a:r>
              <a:rPr lang="en-US" altLang="zh-CN" sz="3200" dirty="0">
                <a:solidFill>
                  <a:srgbClr val="FF0000"/>
                </a:solidFill>
                <a:latin typeface="Tahoma" panose="020B0604030504040204" pitchFamily="34" charset="0"/>
                <a:cs typeface="Tahoma" panose="020B0604030504040204" pitchFamily="34" charset="0"/>
              </a:rPr>
              <a:t>OR</a:t>
            </a:r>
            <a:r>
              <a:rPr lang="zh-CN" altLang="en-US" sz="3200" b="1" dirty="0">
                <a:solidFill>
                  <a:srgbClr val="FF0000"/>
                </a:solidFill>
                <a:latin typeface="Tahoma" panose="020B0604030504040204" pitchFamily="34" charset="0"/>
                <a:cs typeface="Tahoma" panose="020B0604030504040204" pitchFamily="34" charset="0"/>
              </a:rPr>
              <a:t>）</a:t>
            </a:r>
            <a:r>
              <a:rPr lang="zh-CN" altLang="en-US" sz="3200" b="1" dirty="0">
                <a:solidFill>
                  <a:srgbClr val="000000"/>
                </a:solidFill>
                <a:latin typeface="Tahoma" panose="020B0604030504040204" pitchFamily="34" charset="0"/>
                <a:cs typeface="Tahoma" panose="020B0604030504040204" pitchFamily="34" charset="0"/>
              </a:rPr>
              <a:t>运算 </a:t>
            </a:r>
            <a:endParaRPr lang="zh-CN" altLang="en-US" sz="3200"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None/>
            </a:pPr>
            <a:r>
              <a:rPr lang="zh-CN" altLang="en-US" sz="3200" b="1" dirty="0">
                <a:solidFill>
                  <a:srgbClr val="000000"/>
                </a:solidFill>
                <a:latin typeface="Tahoma" panose="020B0604030504040204" pitchFamily="34" charset="0"/>
                <a:cs typeface="Tahoma" panose="020B0604030504040204" pitchFamily="34" charset="0"/>
              </a:rPr>
              <a:t>   逻辑表达式：</a:t>
            </a:r>
            <a:endParaRPr lang="zh-CN" altLang="en-US" sz="3200"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None/>
            </a:pPr>
            <a:r>
              <a:rPr lang="zh-CN" altLang="en-US" sz="3200" b="1" dirty="0">
                <a:solidFill>
                  <a:srgbClr val="000000"/>
                </a:solidFill>
                <a:latin typeface="Tahoma" panose="020B0604030504040204" pitchFamily="34" charset="0"/>
                <a:cs typeface="Tahoma" panose="020B0604030504040204" pitchFamily="34" charset="0"/>
              </a:rPr>
              <a:t>        </a:t>
            </a:r>
            <a:r>
              <a:rPr lang="zh-CN" altLang="en-US" sz="3200" dirty="0">
                <a:solidFill>
                  <a:srgbClr val="000000"/>
                </a:solidFill>
                <a:latin typeface="Tahoma" panose="020B0604030504040204" pitchFamily="34" charset="0"/>
                <a:cs typeface="Tahoma" panose="020B0604030504040204" pitchFamily="34" charset="0"/>
              </a:rPr>
              <a:t>    </a:t>
            </a:r>
            <a:r>
              <a:rPr lang="en-US" altLang="zh-CN" sz="3200" i="1" dirty="0">
                <a:solidFill>
                  <a:srgbClr val="000000"/>
                </a:solidFill>
                <a:latin typeface="Tahoma" panose="020B0604030504040204" pitchFamily="34" charset="0"/>
                <a:cs typeface="Tahoma" panose="020B0604030504040204" pitchFamily="34" charset="0"/>
              </a:rPr>
              <a:t>Y</a:t>
            </a:r>
            <a:r>
              <a:rPr lang="en-US" altLang="zh-CN" sz="3200" dirty="0">
                <a:solidFill>
                  <a:srgbClr val="000000"/>
                </a:solidFill>
                <a:latin typeface="Tahoma" panose="020B0604030504040204" pitchFamily="34" charset="0"/>
                <a:cs typeface="Tahoma" panose="020B0604030504040204" pitchFamily="34" charset="0"/>
              </a:rPr>
              <a:t>=</a:t>
            </a:r>
            <a:r>
              <a:rPr lang="en-US" altLang="zh-CN" sz="3200" i="1" dirty="0">
                <a:solidFill>
                  <a:srgbClr val="000000"/>
                </a:solidFill>
                <a:latin typeface="Tahoma" panose="020B0604030504040204" pitchFamily="34" charset="0"/>
                <a:cs typeface="Tahoma" panose="020B0604030504040204" pitchFamily="34" charset="0"/>
              </a:rPr>
              <a:t>A</a:t>
            </a:r>
            <a:r>
              <a:rPr lang="zh-CN" altLang="en-US" sz="3200" dirty="0">
                <a:solidFill>
                  <a:srgbClr val="000000"/>
                </a:solidFill>
                <a:latin typeface="Tahoma" panose="020B0604030504040204" pitchFamily="34" charset="0"/>
                <a:cs typeface="Tahoma" panose="020B0604030504040204" pitchFamily="34" charset="0"/>
              </a:rPr>
              <a:t>＋</a:t>
            </a:r>
            <a:r>
              <a:rPr lang="en-US" altLang="zh-CN" sz="3200" i="1" dirty="0">
                <a:solidFill>
                  <a:srgbClr val="000000"/>
                </a:solidFill>
                <a:latin typeface="Tahoma" panose="020B0604030504040204" pitchFamily="34" charset="0"/>
                <a:cs typeface="Tahoma" panose="020B0604030504040204" pitchFamily="34" charset="0"/>
              </a:rPr>
              <a:t>B</a:t>
            </a:r>
            <a:endParaRPr lang="en-US" altLang="zh-CN" sz="3200" i="1" dirty="0">
              <a:solidFill>
                <a:srgbClr val="000000"/>
              </a:solidFill>
              <a:latin typeface="Tahoma" panose="020B0604030504040204" pitchFamily="34" charset="0"/>
              <a:ea typeface="Tahoma" panose="020B0604030504040204" pitchFamily="34" charset="0"/>
            </a:endParaRPr>
          </a:p>
        </p:txBody>
      </p:sp>
      <p:grpSp>
        <p:nvGrpSpPr>
          <p:cNvPr id="27652" name="Group 4"/>
          <p:cNvGrpSpPr/>
          <p:nvPr/>
        </p:nvGrpSpPr>
        <p:grpSpPr>
          <a:xfrm>
            <a:off x="6024563" y="609600"/>
            <a:ext cx="2405062" cy="1981200"/>
            <a:chOff x="3312" y="1200"/>
            <a:chExt cx="1515" cy="1248"/>
          </a:xfrm>
        </p:grpSpPr>
        <p:sp>
          <p:nvSpPr>
            <p:cNvPr id="6" name="AutoShape 5"/>
            <p:cNvSpPr>
              <a:spLocks noChangeArrowheads="1"/>
            </p:cNvSpPr>
            <p:nvPr/>
          </p:nvSpPr>
          <p:spPr bwMode="auto">
            <a:xfrm>
              <a:off x="4539" y="2016"/>
              <a:ext cx="192" cy="192"/>
            </a:xfrm>
            <a:prstGeom prst="flowChartSummingJunction">
              <a:avLst/>
            </a:prstGeom>
            <a:solidFill>
              <a:srgbClr val="FFFFFF">
                <a:alpha val="50195"/>
              </a:srgbClr>
            </a:solidFill>
            <a:ln w="25400">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Line 6"/>
            <p:cNvSpPr>
              <a:spLocks noChangeShapeType="1"/>
            </p:cNvSpPr>
            <p:nvPr/>
          </p:nvSpPr>
          <p:spPr bwMode="auto">
            <a:xfrm>
              <a:off x="3312" y="2016"/>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Line 7"/>
            <p:cNvSpPr>
              <a:spLocks noChangeShapeType="1"/>
            </p:cNvSpPr>
            <p:nvPr/>
          </p:nvSpPr>
          <p:spPr bwMode="auto">
            <a:xfrm>
              <a:off x="3360" y="2064"/>
              <a:ext cx="144" cy="0"/>
            </a:xfrm>
            <a:prstGeom prst="line">
              <a:avLst/>
            </a:prstGeom>
            <a:noFill/>
            <a:ln w="381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Oval 8"/>
            <p:cNvSpPr>
              <a:spLocks noChangeArrowheads="1"/>
            </p:cNvSpPr>
            <p:nvPr/>
          </p:nvSpPr>
          <p:spPr bwMode="auto">
            <a:xfrm>
              <a:off x="3894" y="1800"/>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Oval 9"/>
            <p:cNvSpPr>
              <a:spLocks noChangeArrowheads="1"/>
            </p:cNvSpPr>
            <p:nvPr/>
          </p:nvSpPr>
          <p:spPr bwMode="auto">
            <a:xfrm>
              <a:off x="4086" y="1800"/>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0"/>
            <p:cNvSpPr>
              <a:spLocks noChangeShapeType="1"/>
            </p:cNvSpPr>
            <p:nvPr/>
          </p:nvSpPr>
          <p:spPr bwMode="auto">
            <a:xfrm flipH="1">
              <a:off x="3435" y="1632"/>
              <a:ext cx="261"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Line 11"/>
            <p:cNvSpPr>
              <a:spLocks noChangeShapeType="1"/>
            </p:cNvSpPr>
            <p:nvPr/>
          </p:nvSpPr>
          <p:spPr bwMode="auto">
            <a:xfrm>
              <a:off x="3435" y="1632"/>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2"/>
            <p:cNvSpPr>
              <a:spLocks noChangeShapeType="1"/>
            </p:cNvSpPr>
            <p:nvPr/>
          </p:nvSpPr>
          <p:spPr bwMode="auto">
            <a:xfrm>
              <a:off x="3435" y="2064"/>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3"/>
            <p:cNvSpPr>
              <a:spLocks noChangeShapeType="1"/>
            </p:cNvSpPr>
            <p:nvPr/>
          </p:nvSpPr>
          <p:spPr bwMode="auto">
            <a:xfrm flipH="1">
              <a:off x="4368" y="1632"/>
              <a:ext cx="267"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a:off x="4635" y="1632"/>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5"/>
            <p:cNvSpPr>
              <a:spLocks noChangeShapeType="1"/>
            </p:cNvSpPr>
            <p:nvPr/>
          </p:nvSpPr>
          <p:spPr bwMode="auto">
            <a:xfrm>
              <a:off x="3435" y="2448"/>
              <a:ext cx="120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6"/>
            <p:cNvSpPr>
              <a:spLocks noChangeShapeType="1"/>
            </p:cNvSpPr>
            <p:nvPr/>
          </p:nvSpPr>
          <p:spPr bwMode="auto">
            <a:xfrm flipV="1">
              <a:off x="4635" y="2208"/>
              <a:ext cx="0" cy="24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7"/>
            <p:cNvSpPr>
              <a:spLocks noChangeShapeType="1"/>
            </p:cNvSpPr>
            <p:nvPr/>
          </p:nvSpPr>
          <p:spPr bwMode="auto">
            <a:xfrm flipV="1">
              <a:off x="3942" y="1728"/>
              <a:ext cx="144" cy="9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Text Box 18"/>
            <p:cNvSpPr txBox="1">
              <a:spLocks noChangeArrowheads="1"/>
            </p:cNvSpPr>
            <p:nvPr/>
          </p:nvSpPr>
          <p:spPr bwMode="auto">
            <a:xfrm>
              <a:off x="4176" y="1200"/>
              <a:ext cx="117" cy="230"/>
            </a:xfrm>
            <a:prstGeom prst="rect">
              <a:avLst/>
            </a:prstGeom>
            <a:solidFill>
              <a:srgbClr val="FFFFFF">
                <a:alpha val="50195"/>
              </a:srgbClr>
            </a:solid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Text Box 19"/>
            <p:cNvSpPr txBox="1">
              <a:spLocks noChangeArrowheads="1"/>
            </p:cNvSpPr>
            <p:nvPr/>
          </p:nvSpPr>
          <p:spPr bwMode="auto">
            <a:xfrm>
              <a:off x="4683" y="1776"/>
              <a:ext cx="144"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Oval 20"/>
            <p:cNvSpPr>
              <a:spLocks noChangeArrowheads="1"/>
            </p:cNvSpPr>
            <p:nvPr/>
          </p:nvSpPr>
          <p:spPr bwMode="auto">
            <a:xfrm>
              <a:off x="3888" y="1416"/>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Oval 21"/>
            <p:cNvSpPr>
              <a:spLocks noChangeArrowheads="1"/>
            </p:cNvSpPr>
            <p:nvPr/>
          </p:nvSpPr>
          <p:spPr bwMode="auto">
            <a:xfrm>
              <a:off x="4080" y="1416"/>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flipV="1">
              <a:off x="3936" y="1344"/>
              <a:ext cx="144" cy="9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flipH="1">
              <a:off x="3696" y="1440"/>
              <a:ext cx="192"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Text Box 24"/>
            <p:cNvSpPr txBox="1">
              <a:spLocks noChangeArrowheads="1"/>
            </p:cNvSpPr>
            <p:nvPr/>
          </p:nvSpPr>
          <p:spPr bwMode="auto">
            <a:xfrm>
              <a:off x="4155" y="1584"/>
              <a:ext cx="117" cy="230"/>
            </a:xfrm>
            <a:prstGeom prst="rect">
              <a:avLst/>
            </a:prstGeom>
            <a:solidFill>
              <a:srgbClr val="FFFFFF">
                <a:alpha val="50195"/>
              </a:srgbClr>
            </a:solid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3696" y="1440"/>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4368" y="1440"/>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flipH="1">
              <a:off x="4128" y="1440"/>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flipH="1">
              <a:off x="3696" y="1824"/>
              <a:ext cx="192"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flipH="1">
              <a:off x="4128" y="1824"/>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31" name="Group 43"/>
          <p:cNvGraphicFramePr>
            <a:graphicFrameLocks noGrp="1"/>
          </p:cNvGraphicFramePr>
          <p:nvPr/>
        </p:nvGraphicFramePr>
        <p:xfrm>
          <a:off x="6381750" y="3451225"/>
          <a:ext cx="1828800" cy="2571750"/>
        </p:xfrm>
        <a:graphic>
          <a:graphicData uri="http://schemas.openxmlformats.org/drawingml/2006/table">
            <a:tbl>
              <a:tblPr/>
              <a:tblGrid>
                <a:gridCol w="1066800"/>
                <a:gridCol w="762000"/>
              </a:tblGrid>
              <a:tr h="51792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A   B</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642" marB="45642"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Y</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642" marB="45642"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3826">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642" marB="4564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642" marB="4564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 name="Text Box 41"/>
          <p:cNvSpPr txBox="1"/>
          <p:nvPr/>
        </p:nvSpPr>
        <p:spPr>
          <a:xfrm>
            <a:off x="6672263" y="2865438"/>
            <a:ext cx="16764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0000"/>
                </a:solidFill>
                <a:latin typeface="Times New Roman" panose="02020603050405020304" pitchFamily="18" charset="0"/>
                <a:ea typeface="黑体" panose="02010609060101010101" pitchFamily="49" charset="-122"/>
              </a:rPr>
              <a:t>真值表</a:t>
            </a:r>
            <a:endParaRPr lang="zh-CN" altLang="en-US" sz="2400" dirty="0">
              <a:solidFill>
                <a:srgbClr val="000000"/>
              </a:solidFill>
              <a:latin typeface="Times New Roman" panose="02020603050405020304" pitchFamily="18" charset="0"/>
              <a:ea typeface="黑体" panose="02010609060101010101" pitchFamily="49" charset="-122"/>
            </a:endParaRPr>
          </a:p>
        </p:txBody>
      </p:sp>
      <p:sp>
        <p:nvSpPr>
          <p:cNvPr id="33" name="矩形 32"/>
          <p:cNvSpPr/>
          <p:nvPr/>
        </p:nvSpPr>
        <p:spPr>
          <a:xfrm>
            <a:off x="-157162" y="3078163"/>
            <a:ext cx="5892800" cy="1039813"/>
          </a:xfrm>
          <a:prstGeom prst="rect">
            <a:avLst/>
          </a:prstGeom>
        </p:spPr>
        <p:txBody>
          <a:bodyPr>
            <a:spAutoFit/>
          </a:bodyPr>
          <a:lstStyle/>
          <a:p>
            <a:pPr marL="457200" marR="0" lvl="1" indent="0" algn="l" defTabSz="914400" rtl="0" eaLnBrk="1" fontAlgn="base" latinLnBrk="0" hangingPunct="1">
              <a:lnSpc>
                <a:spcPct val="100000"/>
              </a:lnSpc>
              <a:spcBef>
                <a:spcPct val="20000"/>
              </a:spcBef>
              <a:spcAft>
                <a:spcPct val="0"/>
              </a:spcAft>
              <a:buClr>
                <a:schemeClr val="accent1"/>
              </a:buClr>
              <a:buSzPct val="100000"/>
              <a:buFont typeface="Wingdings" panose="05000000000000000000" pitchFamily="2" charset="2"/>
              <a:buChar char="n"/>
              <a:defRPr/>
            </a:pPr>
            <a:r>
              <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其中，“</a:t>
            </a:r>
            <a:r>
              <a:rPr kumimoji="1"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Tahoma" panose="020B0604030504040204" pitchFamily="34" charset="0"/>
              </a:rPr>
              <a:t>＋</a:t>
            </a:r>
            <a:r>
              <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”为“</a:t>
            </a:r>
            <a:r>
              <a:rPr kumimoji="1"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Tahoma" panose="020B0604030504040204" pitchFamily="34" charset="0"/>
              </a:rPr>
              <a:t>或</a:t>
            </a:r>
            <a:r>
              <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”运算符</a:t>
            </a:r>
            <a:endPar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Tx/>
              <a:buNone/>
              <a:defRPr/>
            </a:pPr>
            <a:r>
              <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a:t>
            </a:r>
            <a:endPar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34" name="矩形 33"/>
          <p:cNvSpPr/>
          <p:nvPr/>
        </p:nvSpPr>
        <p:spPr>
          <a:xfrm>
            <a:off x="392113" y="4497388"/>
            <a:ext cx="1776413" cy="522288"/>
          </a:xfrm>
          <a:prstGeom prst="rect">
            <a:avLst/>
          </a:prstGeom>
        </p:spPr>
        <p:txBody>
          <a:bodyPr wrap="none">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n"/>
              <a:defRPr/>
            </a:pPr>
            <a:r>
              <a:rPr kumimoji="1"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真值表</a:t>
            </a:r>
            <a:endParaRPr kumimoji="0" lang="zh-CN" altLang="en-US" sz="28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766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2"/>
          <p:cNvSpPr txBox="1"/>
          <p:nvPr/>
        </p:nvSpPr>
        <p:spPr>
          <a:xfrm>
            <a:off x="304800" y="533400"/>
            <a:ext cx="8839200"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3600" dirty="0">
                <a:solidFill>
                  <a:srgbClr val="006060"/>
                </a:solidFill>
                <a:latin typeface="Tahoma" panose="020B0604030504040204" pitchFamily="34" charset="0"/>
                <a:ea typeface="黑体" panose="02010609060101010101" pitchFamily="49" charset="-122"/>
              </a:rPr>
              <a:t>练习</a:t>
            </a:r>
            <a:r>
              <a:rPr lang="en-US" altLang="zh-CN" sz="3600" dirty="0">
                <a:solidFill>
                  <a:srgbClr val="006060"/>
                </a:solidFill>
                <a:latin typeface="Tahoma" panose="020B0604030504040204" pitchFamily="34" charset="0"/>
                <a:ea typeface="黑体" panose="02010609060101010101" pitchFamily="49" charset="-122"/>
              </a:rPr>
              <a:t>: </a:t>
            </a:r>
            <a:r>
              <a:rPr lang="zh-CN" altLang="en-US" sz="3600" dirty="0">
                <a:solidFill>
                  <a:srgbClr val="006060"/>
                </a:solidFill>
                <a:latin typeface="Tahoma" panose="020B0604030504040204" pitchFamily="34" charset="0"/>
                <a:ea typeface="黑体" panose="02010609060101010101" pitchFamily="49" charset="-122"/>
              </a:rPr>
              <a:t>用最简的“或非”逻辑实现逻辑函数</a:t>
            </a:r>
            <a:endParaRPr lang="zh-CN" altLang="en-US" sz="3600" dirty="0">
              <a:solidFill>
                <a:srgbClr val="006060"/>
              </a:solidFill>
              <a:latin typeface="Tahoma" panose="020B0604030504040204" pitchFamily="34" charset="0"/>
              <a:ea typeface="黑体" panose="02010609060101010101" pitchFamily="49" charset="-122"/>
            </a:endParaRPr>
          </a:p>
        </p:txBody>
      </p:sp>
      <p:sp>
        <p:nvSpPr>
          <p:cNvPr id="211971" name="Rectangle 3"/>
          <p:cNvSpPr txBox="1"/>
          <p:nvPr/>
        </p:nvSpPr>
        <p:spPr>
          <a:xfrm>
            <a:off x="304800" y="1600200"/>
            <a:ext cx="8640763" cy="1219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例</a:t>
            </a:r>
            <a:r>
              <a:rPr lang="en-US" altLang="zh-CN" sz="3200" dirty="0">
                <a:solidFill>
                  <a:srgbClr val="000000"/>
                </a:solidFill>
                <a:latin typeface="Tahoma" panose="020B0604030504040204" pitchFamily="34" charset="0"/>
                <a:ea typeface="黑体" panose="02010609060101010101" pitchFamily="49" charset="-122"/>
              </a:rPr>
              <a:t>: </a:t>
            </a:r>
            <a:endParaRPr lang="en-US" altLang="zh-CN"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（外部）约束条件：</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211972" name="Object 4"/>
          <p:cNvGraphicFramePr>
            <a:graphicFrameLocks noChangeAspect="1"/>
          </p:cNvGraphicFramePr>
          <p:nvPr/>
        </p:nvGraphicFramePr>
        <p:xfrm>
          <a:off x="1600200" y="1600200"/>
          <a:ext cx="4629150" cy="554038"/>
        </p:xfrm>
        <a:graphic>
          <a:graphicData uri="http://schemas.openxmlformats.org/presentationml/2006/ole">
            <mc:AlternateContent xmlns:mc="http://schemas.openxmlformats.org/markup-compatibility/2006">
              <mc:Choice xmlns:v="urn:schemas-microsoft-com:vml" Requires="v">
                <p:oleObj spid="_x0000_s3297" name="" r:id="rId1" imgW="1803400" imgH="215900" progId="Equation.3">
                  <p:embed/>
                </p:oleObj>
              </mc:Choice>
              <mc:Fallback>
                <p:oleObj name="" r:id="rId1" imgW="1803400" imgH="215900" progId="Equation.3">
                  <p:embed/>
                  <p:pic>
                    <p:nvPicPr>
                      <p:cNvPr id="0" name="图片 3296"/>
                      <p:cNvPicPr/>
                      <p:nvPr/>
                    </p:nvPicPr>
                    <p:blipFill>
                      <a:blip r:embed="rId2"/>
                      <a:stretch>
                        <a:fillRect/>
                      </a:stretch>
                    </p:blipFill>
                    <p:spPr>
                      <a:xfrm>
                        <a:off x="1600200" y="1600200"/>
                        <a:ext cx="4629150" cy="554038"/>
                      </a:xfrm>
                      <a:prstGeom prst="rect">
                        <a:avLst/>
                      </a:prstGeom>
                      <a:noFill/>
                      <a:ln w="38100">
                        <a:noFill/>
                        <a:miter/>
                      </a:ln>
                    </p:spPr>
                  </p:pic>
                </p:oleObj>
              </mc:Fallback>
            </mc:AlternateContent>
          </a:graphicData>
        </a:graphic>
      </p:graphicFrame>
      <p:graphicFrame>
        <p:nvGraphicFramePr>
          <p:cNvPr id="211973" name="Object 5"/>
          <p:cNvGraphicFramePr>
            <a:graphicFrameLocks noChangeAspect="1"/>
          </p:cNvGraphicFramePr>
          <p:nvPr/>
        </p:nvGraphicFramePr>
        <p:xfrm>
          <a:off x="4889500" y="2286000"/>
          <a:ext cx="1435100" cy="457200"/>
        </p:xfrm>
        <a:graphic>
          <a:graphicData uri="http://schemas.openxmlformats.org/presentationml/2006/ole">
            <mc:AlternateContent xmlns:mc="http://schemas.openxmlformats.org/markup-compatibility/2006">
              <mc:Choice xmlns:v="urn:schemas-microsoft-com:vml" Requires="v">
                <p:oleObj spid="_x0000_s3298" name="" r:id="rId3" imgW="558800" imgH="177800" progId="Equation.3">
                  <p:embed/>
                </p:oleObj>
              </mc:Choice>
              <mc:Fallback>
                <p:oleObj name="" r:id="rId3" imgW="558800" imgH="177800" progId="Equation.3">
                  <p:embed/>
                  <p:pic>
                    <p:nvPicPr>
                      <p:cNvPr id="0" name="图片 3297"/>
                      <p:cNvPicPr/>
                      <p:nvPr/>
                    </p:nvPicPr>
                    <p:blipFill>
                      <a:blip r:embed="rId4"/>
                      <a:stretch>
                        <a:fillRect/>
                      </a:stretch>
                    </p:blipFill>
                    <p:spPr>
                      <a:xfrm>
                        <a:off x="4889500" y="2286000"/>
                        <a:ext cx="1435100" cy="457200"/>
                      </a:xfrm>
                      <a:prstGeom prst="rect">
                        <a:avLst/>
                      </a:prstGeom>
                      <a:noFill/>
                      <a:ln w="38100">
                        <a:noFill/>
                        <a:miter/>
                      </a:ln>
                    </p:spPr>
                  </p:pic>
                </p:oleObj>
              </mc:Fallback>
            </mc:AlternateContent>
          </a:graphicData>
        </a:graphic>
      </p:graphicFrame>
      <p:grpSp>
        <p:nvGrpSpPr>
          <p:cNvPr id="211974" name="Group 6"/>
          <p:cNvGrpSpPr/>
          <p:nvPr/>
        </p:nvGrpSpPr>
        <p:grpSpPr>
          <a:xfrm>
            <a:off x="5638800" y="2971800"/>
            <a:ext cx="3276600" cy="3124200"/>
            <a:chOff x="3360" y="1872"/>
            <a:chExt cx="2064" cy="1968"/>
          </a:xfrm>
        </p:grpSpPr>
        <p:sp>
          <p:nvSpPr>
            <p:cNvPr id="69" name="Rectangle 7"/>
            <p:cNvSpPr>
              <a:spLocks noChangeArrowheads="1"/>
            </p:cNvSpPr>
            <p:nvPr/>
          </p:nvSpPr>
          <p:spPr bwMode="auto">
            <a:xfrm>
              <a:off x="3888" y="230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Rectangle 8"/>
            <p:cNvSpPr>
              <a:spLocks noChangeArrowheads="1"/>
            </p:cNvSpPr>
            <p:nvPr/>
          </p:nvSpPr>
          <p:spPr bwMode="auto">
            <a:xfrm>
              <a:off x="4272" y="230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Rectangle 9"/>
            <p:cNvSpPr>
              <a:spLocks noChangeArrowheads="1"/>
            </p:cNvSpPr>
            <p:nvPr/>
          </p:nvSpPr>
          <p:spPr bwMode="auto">
            <a:xfrm>
              <a:off x="4656" y="230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Rectangle 10"/>
            <p:cNvSpPr>
              <a:spLocks noChangeArrowheads="1"/>
            </p:cNvSpPr>
            <p:nvPr/>
          </p:nvSpPr>
          <p:spPr bwMode="auto">
            <a:xfrm>
              <a:off x="5040" y="230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Rectangle 11"/>
            <p:cNvSpPr>
              <a:spLocks noChangeArrowheads="1"/>
            </p:cNvSpPr>
            <p:nvPr/>
          </p:nvSpPr>
          <p:spPr bwMode="auto">
            <a:xfrm>
              <a:off x="3888" y="2688"/>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Rectangle 12"/>
            <p:cNvSpPr>
              <a:spLocks noChangeArrowheads="1"/>
            </p:cNvSpPr>
            <p:nvPr/>
          </p:nvSpPr>
          <p:spPr bwMode="auto">
            <a:xfrm>
              <a:off x="4272" y="2688"/>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Rectangle 13"/>
            <p:cNvSpPr>
              <a:spLocks noChangeArrowheads="1"/>
            </p:cNvSpPr>
            <p:nvPr/>
          </p:nvSpPr>
          <p:spPr bwMode="auto">
            <a:xfrm>
              <a:off x="4656" y="2688"/>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Rectangle 14"/>
            <p:cNvSpPr>
              <a:spLocks noChangeArrowheads="1"/>
            </p:cNvSpPr>
            <p:nvPr/>
          </p:nvSpPr>
          <p:spPr bwMode="auto">
            <a:xfrm>
              <a:off x="5040" y="2688"/>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Line 15"/>
            <p:cNvSpPr>
              <a:spLocks noChangeShapeType="1"/>
            </p:cNvSpPr>
            <p:nvPr/>
          </p:nvSpPr>
          <p:spPr bwMode="auto">
            <a:xfrm>
              <a:off x="3504" y="1920"/>
              <a:ext cx="384" cy="384"/>
            </a:xfrm>
            <a:prstGeom prst="line">
              <a:avLst/>
            </a:prstGeom>
            <a:noFill/>
            <a:ln w="19050">
              <a:solidFill>
                <a:srgbClr val="00606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Text Box 16"/>
            <p:cNvSpPr txBox="1">
              <a:spLocks noChangeArrowheads="1"/>
            </p:cNvSpPr>
            <p:nvPr/>
          </p:nvSpPr>
          <p:spPr bwMode="auto">
            <a:xfrm>
              <a:off x="3360" y="2016"/>
              <a:ext cx="288"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AB</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79" name="Text Box 17"/>
            <p:cNvSpPr txBox="1">
              <a:spLocks noChangeArrowheads="1"/>
            </p:cNvSpPr>
            <p:nvPr/>
          </p:nvSpPr>
          <p:spPr bwMode="auto">
            <a:xfrm>
              <a:off x="3648" y="187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CD</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0" name="Text Box 18"/>
            <p:cNvSpPr txBox="1">
              <a:spLocks noChangeArrowheads="1"/>
            </p:cNvSpPr>
            <p:nvPr/>
          </p:nvSpPr>
          <p:spPr bwMode="auto">
            <a:xfrm>
              <a:off x="3504" y="2352"/>
              <a:ext cx="336"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1" name="Text Box 19"/>
            <p:cNvSpPr txBox="1">
              <a:spLocks noChangeArrowheads="1"/>
            </p:cNvSpPr>
            <p:nvPr/>
          </p:nvSpPr>
          <p:spPr bwMode="auto">
            <a:xfrm>
              <a:off x="3984" y="2016"/>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2" name="Text Box 20"/>
            <p:cNvSpPr txBox="1">
              <a:spLocks noChangeArrowheads="1"/>
            </p:cNvSpPr>
            <p:nvPr/>
          </p:nvSpPr>
          <p:spPr bwMode="auto">
            <a:xfrm>
              <a:off x="4368" y="2016"/>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3" name="Text Box 21"/>
            <p:cNvSpPr txBox="1">
              <a:spLocks noChangeArrowheads="1"/>
            </p:cNvSpPr>
            <p:nvPr/>
          </p:nvSpPr>
          <p:spPr bwMode="auto">
            <a:xfrm>
              <a:off x="4752" y="2016"/>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4" name="Text Box 22"/>
            <p:cNvSpPr txBox="1">
              <a:spLocks noChangeArrowheads="1"/>
            </p:cNvSpPr>
            <p:nvPr/>
          </p:nvSpPr>
          <p:spPr bwMode="auto">
            <a:xfrm>
              <a:off x="5136" y="2016"/>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85" name="Rectangle 23"/>
            <p:cNvSpPr>
              <a:spLocks noChangeArrowheads="1"/>
            </p:cNvSpPr>
            <p:nvPr/>
          </p:nvSpPr>
          <p:spPr bwMode="auto">
            <a:xfrm>
              <a:off x="3888" y="3072"/>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6" name="Rectangle 24"/>
            <p:cNvSpPr>
              <a:spLocks noChangeArrowheads="1"/>
            </p:cNvSpPr>
            <p:nvPr/>
          </p:nvSpPr>
          <p:spPr bwMode="auto">
            <a:xfrm>
              <a:off x="4272" y="3072"/>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7" name="Rectangle 25"/>
            <p:cNvSpPr>
              <a:spLocks noChangeArrowheads="1"/>
            </p:cNvSpPr>
            <p:nvPr/>
          </p:nvSpPr>
          <p:spPr bwMode="auto">
            <a:xfrm>
              <a:off x="4656" y="3072"/>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8" name="Rectangle 26"/>
            <p:cNvSpPr>
              <a:spLocks noChangeArrowheads="1"/>
            </p:cNvSpPr>
            <p:nvPr/>
          </p:nvSpPr>
          <p:spPr bwMode="auto">
            <a:xfrm>
              <a:off x="5040" y="3072"/>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9" name="Rectangle 27"/>
            <p:cNvSpPr>
              <a:spLocks noChangeArrowheads="1"/>
            </p:cNvSpPr>
            <p:nvPr/>
          </p:nvSpPr>
          <p:spPr bwMode="auto">
            <a:xfrm>
              <a:off x="3888" y="345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0" name="Rectangle 28"/>
            <p:cNvSpPr>
              <a:spLocks noChangeArrowheads="1"/>
            </p:cNvSpPr>
            <p:nvPr/>
          </p:nvSpPr>
          <p:spPr bwMode="auto">
            <a:xfrm>
              <a:off x="4272" y="345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1" name="Rectangle 29"/>
            <p:cNvSpPr>
              <a:spLocks noChangeArrowheads="1"/>
            </p:cNvSpPr>
            <p:nvPr/>
          </p:nvSpPr>
          <p:spPr bwMode="auto">
            <a:xfrm>
              <a:off x="4656" y="345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 name="Rectangle 30"/>
            <p:cNvSpPr>
              <a:spLocks noChangeArrowheads="1"/>
            </p:cNvSpPr>
            <p:nvPr/>
          </p:nvSpPr>
          <p:spPr bwMode="auto">
            <a:xfrm>
              <a:off x="5040" y="345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3" name="Text Box 31"/>
            <p:cNvSpPr txBox="1">
              <a:spLocks noChangeArrowheads="1"/>
            </p:cNvSpPr>
            <p:nvPr/>
          </p:nvSpPr>
          <p:spPr bwMode="auto">
            <a:xfrm>
              <a:off x="3504" y="2736"/>
              <a:ext cx="336"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94" name="Text Box 32"/>
            <p:cNvSpPr txBox="1">
              <a:spLocks noChangeArrowheads="1"/>
            </p:cNvSpPr>
            <p:nvPr/>
          </p:nvSpPr>
          <p:spPr bwMode="auto">
            <a:xfrm>
              <a:off x="3504" y="3120"/>
              <a:ext cx="336"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95" name="Text Box 33"/>
            <p:cNvSpPr txBox="1">
              <a:spLocks noChangeArrowheads="1"/>
            </p:cNvSpPr>
            <p:nvPr/>
          </p:nvSpPr>
          <p:spPr bwMode="auto">
            <a:xfrm>
              <a:off x="3504" y="3552"/>
              <a:ext cx="336"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pSp>
      <p:grpSp>
        <p:nvGrpSpPr>
          <p:cNvPr id="96" name="Group 34"/>
          <p:cNvGrpSpPr/>
          <p:nvPr/>
        </p:nvGrpSpPr>
        <p:grpSpPr>
          <a:xfrm>
            <a:off x="6477000" y="3733800"/>
            <a:ext cx="2438400" cy="1036638"/>
            <a:chOff x="3888" y="2352"/>
            <a:chExt cx="1536" cy="653"/>
          </a:xfrm>
        </p:grpSpPr>
        <p:sp>
          <p:nvSpPr>
            <p:cNvPr id="97" name="Text Box 35"/>
            <p:cNvSpPr txBox="1">
              <a:spLocks noChangeArrowheads="1"/>
            </p:cNvSpPr>
            <p:nvPr/>
          </p:nvSpPr>
          <p:spPr bwMode="auto">
            <a:xfrm>
              <a:off x="3888" y="235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98" name="Text Box 36"/>
            <p:cNvSpPr txBox="1">
              <a:spLocks noChangeArrowheads="1"/>
            </p:cNvSpPr>
            <p:nvPr/>
          </p:nvSpPr>
          <p:spPr bwMode="auto">
            <a:xfrm>
              <a:off x="5040" y="235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99" name="Text Box 37"/>
            <p:cNvSpPr txBox="1">
              <a:spLocks noChangeArrowheads="1"/>
            </p:cNvSpPr>
            <p:nvPr/>
          </p:nvSpPr>
          <p:spPr bwMode="auto">
            <a:xfrm>
              <a:off x="5040" y="2736"/>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00" name="Text Box 38"/>
            <p:cNvSpPr txBox="1">
              <a:spLocks noChangeArrowheads="1"/>
            </p:cNvSpPr>
            <p:nvPr/>
          </p:nvSpPr>
          <p:spPr bwMode="auto">
            <a:xfrm>
              <a:off x="3888" y="2736"/>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pSp>
      <p:grpSp>
        <p:nvGrpSpPr>
          <p:cNvPr id="101" name="Group 39"/>
          <p:cNvGrpSpPr/>
          <p:nvPr/>
        </p:nvGrpSpPr>
        <p:grpSpPr>
          <a:xfrm>
            <a:off x="7696200" y="3733800"/>
            <a:ext cx="1219200" cy="427038"/>
            <a:chOff x="4656" y="2352"/>
            <a:chExt cx="768" cy="269"/>
          </a:xfrm>
        </p:grpSpPr>
        <p:sp>
          <p:nvSpPr>
            <p:cNvPr id="102" name="Text Box 40"/>
            <p:cNvSpPr txBox="1">
              <a:spLocks noChangeArrowheads="1"/>
            </p:cNvSpPr>
            <p:nvPr/>
          </p:nvSpPr>
          <p:spPr bwMode="auto">
            <a:xfrm>
              <a:off x="4656" y="235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03" name="Text Box 41"/>
            <p:cNvSpPr txBox="1">
              <a:spLocks noChangeArrowheads="1"/>
            </p:cNvSpPr>
            <p:nvPr/>
          </p:nvSpPr>
          <p:spPr bwMode="auto">
            <a:xfrm>
              <a:off x="5040" y="235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pSp>
      <p:grpSp>
        <p:nvGrpSpPr>
          <p:cNvPr id="104" name="Group 42"/>
          <p:cNvGrpSpPr/>
          <p:nvPr/>
        </p:nvGrpSpPr>
        <p:grpSpPr>
          <a:xfrm>
            <a:off x="7086600" y="4953000"/>
            <a:ext cx="609600" cy="1036638"/>
            <a:chOff x="4272" y="2352"/>
            <a:chExt cx="384" cy="653"/>
          </a:xfrm>
        </p:grpSpPr>
        <p:sp>
          <p:nvSpPr>
            <p:cNvPr id="105" name="Text Box 43"/>
            <p:cNvSpPr txBox="1">
              <a:spLocks noChangeArrowheads="1"/>
            </p:cNvSpPr>
            <p:nvPr/>
          </p:nvSpPr>
          <p:spPr bwMode="auto">
            <a:xfrm>
              <a:off x="4272" y="2736"/>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06" name="Text Box 44"/>
            <p:cNvSpPr txBox="1">
              <a:spLocks noChangeArrowheads="1"/>
            </p:cNvSpPr>
            <p:nvPr/>
          </p:nvSpPr>
          <p:spPr bwMode="auto">
            <a:xfrm>
              <a:off x="4272" y="235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pSp>
      <p:grpSp>
        <p:nvGrpSpPr>
          <p:cNvPr id="107" name="Group 45"/>
          <p:cNvGrpSpPr/>
          <p:nvPr/>
        </p:nvGrpSpPr>
        <p:grpSpPr>
          <a:xfrm>
            <a:off x="7772400" y="4953000"/>
            <a:ext cx="990600" cy="1036638"/>
            <a:chOff x="4704" y="3120"/>
            <a:chExt cx="624" cy="653"/>
          </a:xfrm>
        </p:grpSpPr>
        <p:sp>
          <p:nvSpPr>
            <p:cNvPr id="108" name="Text Box 46"/>
            <p:cNvSpPr txBox="1">
              <a:spLocks noChangeArrowheads="1"/>
            </p:cNvSpPr>
            <p:nvPr/>
          </p:nvSpPr>
          <p:spPr bwMode="auto">
            <a:xfrm>
              <a:off x="4704" y="3120"/>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dirty="0">
                  <a:ln>
                    <a:noFill/>
                  </a:ln>
                  <a:solidFill>
                    <a:srgbClr val="006060"/>
                  </a:solidFill>
                  <a:effectLst/>
                  <a:uLnTx/>
                  <a:uFillTx/>
                  <a:latin typeface="+mn-ea"/>
                  <a:ea typeface="+mn-ea"/>
                  <a:cs typeface="+mn-cs"/>
                </a:rPr>
                <a:t>x</a:t>
              </a:r>
              <a:endParaRPr kumimoji="1" lang="en-US" altLang="zh-CN" sz="2800" b="0" i="1" u="none" strike="noStrike" kern="0" cap="none" spc="0" normalizeH="0" baseline="0" noProof="0" dirty="0">
                <a:ln>
                  <a:noFill/>
                </a:ln>
                <a:solidFill>
                  <a:srgbClr val="006060"/>
                </a:solidFill>
                <a:effectLst/>
                <a:uLnTx/>
                <a:uFillTx/>
                <a:latin typeface="+mn-ea"/>
                <a:ea typeface="+mn-ea"/>
                <a:cs typeface="+mn-cs"/>
              </a:endParaRPr>
            </a:p>
          </p:txBody>
        </p:sp>
        <p:sp>
          <p:nvSpPr>
            <p:cNvPr id="109" name="Text Box 47"/>
            <p:cNvSpPr txBox="1">
              <a:spLocks noChangeArrowheads="1"/>
            </p:cNvSpPr>
            <p:nvPr/>
          </p:nvSpPr>
          <p:spPr bwMode="auto">
            <a:xfrm>
              <a:off x="5088" y="3120"/>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dirty="0">
                  <a:ln>
                    <a:noFill/>
                  </a:ln>
                  <a:solidFill>
                    <a:srgbClr val="006060"/>
                  </a:solidFill>
                  <a:effectLst/>
                  <a:uLnTx/>
                  <a:uFillTx/>
                  <a:latin typeface="+mn-ea"/>
                  <a:ea typeface="+mn-ea"/>
                  <a:cs typeface="+mn-cs"/>
                </a:rPr>
                <a:t>x</a:t>
              </a:r>
              <a:endParaRPr kumimoji="1" lang="en-US" altLang="zh-CN" sz="2800" b="0" i="1" u="none" strike="noStrike" kern="0" cap="none" spc="0" normalizeH="0" baseline="0" noProof="0" dirty="0">
                <a:ln>
                  <a:noFill/>
                </a:ln>
                <a:solidFill>
                  <a:srgbClr val="006060"/>
                </a:solidFill>
                <a:effectLst/>
                <a:uLnTx/>
                <a:uFillTx/>
                <a:latin typeface="+mn-ea"/>
                <a:ea typeface="+mn-ea"/>
                <a:cs typeface="+mn-cs"/>
              </a:endParaRPr>
            </a:p>
          </p:txBody>
        </p:sp>
        <p:sp>
          <p:nvSpPr>
            <p:cNvPr id="110" name="Text Box 48"/>
            <p:cNvSpPr txBox="1">
              <a:spLocks noChangeArrowheads="1"/>
            </p:cNvSpPr>
            <p:nvPr/>
          </p:nvSpPr>
          <p:spPr bwMode="auto">
            <a:xfrm>
              <a:off x="4704" y="3504"/>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dirty="0">
                  <a:ln>
                    <a:noFill/>
                  </a:ln>
                  <a:solidFill>
                    <a:srgbClr val="006060"/>
                  </a:solidFill>
                  <a:effectLst/>
                  <a:uLnTx/>
                  <a:uFillTx/>
                  <a:latin typeface="+mn-ea"/>
                  <a:ea typeface="+mn-ea"/>
                  <a:cs typeface="+mn-cs"/>
                </a:rPr>
                <a:t>x</a:t>
              </a:r>
              <a:endParaRPr kumimoji="1" lang="en-US" altLang="zh-CN" sz="2800" b="0" i="1" u="none" strike="noStrike" kern="0" cap="none" spc="0" normalizeH="0" baseline="0" noProof="0" dirty="0">
                <a:ln>
                  <a:noFill/>
                </a:ln>
                <a:solidFill>
                  <a:srgbClr val="006060"/>
                </a:solidFill>
                <a:effectLst/>
                <a:uLnTx/>
                <a:uFillTx/>
                <a:latin typeface="+mn-ea"/>
                <a:ea typeface="+mn-ea"/>
                <a:cs typeface="+mn-cs"/>
              </a:endParaRPr>
            </a:p>
          </p:txBody>
        </p:sp>
        <p:sp>
          <p:nvSpPr>
            <p:cNvPr id="111" name="Text Box 49"/>
            <p:cNvSpPr txBox="1">
              <a:spLocks noChangeArrowheads="1"/>
            </p:cNvSpPr>
            <p:nvPr/>
          </p:nvSpPr>
          <p:spPr bwMode="auto">
            <a:xfrm>
              <a:off x="5088" y="3464"/>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dirty="0">
                  <a:ln>
                    <a:noFill/>
                  </a:ln>
                  <a:solidFill>
                    <a:srgbClr val="006060"/>
                  </a:solidFill>
                  <a:effectLst/>
                  <a:uLnTx/>
                  <a:uFillTx/>
                  <a:latin typeface="+mn-ea"/>
                  <a:ea typeface="+mn-ea"/>
                  <a:cs typeface="+mn-cs"/>
                </a:rPr>
                <a:t>x</a:t>
              </a:r>
              <a:endParaRPr kumimoji="1" lang="en-US" altLang="zh-CN" sz="2800" b="0" i="1" u="none" strike="noStrike" kern="0" cap="none" spc="0" normalizeH="0" baseline="0" noProof="0" dirty="0">
                <a:ln>
                  <a:noFill/>
                </a:ln>
                <a:solidFill>
                  <a:srgbClr val="006060"/>
                </a:solidFill>
                <a:effectLst/>
                <a:uLnTx/>
                <a:uFillTx/>
                <a:latin typeface="+mn-ea"/>
                <a:ea typeface="+mn-ea"/>
                <a:cs typeface="+mn-cs"/>
              </a:endParaRPr>
            </a:p>
          </p:txBody>
        </p:sp>
      </p:grpSp>
      <p:grpSp>
        <p:nvGrpSpPr>
          <p:cNvPr id="112" name="Group 50"/>
          <p:cNvGrpSpPr/>
          <p:nvPr/>
        </p:nvGrpSpPr>
        <p:grpSpPr>
          <a:xfrm>
            <a:off x="6424613" y="3814763"/>
            <a:ext cx="2590800" cy="2133600"/>
            <a:chOff x="3840" y="2400"/>
            <a:chExt cx="1632" cy="1344"/>
          </a:xfrm>
        </p:grpSpPr>
        <p:sp>
          <p:nvSpPr>
            <p:cNvPr id="113" name="AutoShape 51"/>
            <p:cNvSpPr>
              <a:spLocks noChangeArrowheads="1"/>
            </p:cNvSpPr>
            <p:nvPr/>
          </p:nvSpPr>
          <p:spPr bwMode="auto">
            <a:xfrm>
              <a:off x="4368" y="2736"/>
              <a:ext cx="576" cy="288"/>
            </a:xfrm>
            <a:prstGeom prst="roundRect">
              <a:avLst>
                <a:gd name="adj" fmla="val 50000"/>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4" name="Arc 52"/>
            <p:cNvSpPr/>
            <p:nvPr/>
          </p:nvSpPr>
          <p:spPr bwMode="auto">
            <a:xfrm>
              <a:off x="4032" y="3168"/>
              <a:ext cx="192" cy="576"/>
            </a:xfrm>
            <a:custGeom>
              <a:avLst/>
              <a:gdLst>
                <a:gd name="T0" fmla="*/ 3 w 21993"/>
                <a:gd name="T1" fmla="*/ 0 h 43200"/>
                <a:gd name="T2" fmla="*/ 0 w 21993"/>
                <a:gd name="T3" fmla="*/ 576 h 43200"/>
                <a:gd name="T4" fmla="*/ 3 w 21993"/>
                <a:gd name="T5" fmla="*/ 288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5" name="Line 53"/>
            <p:cNvSpPr>
              <a:spLocks noChangeShapeType="1"/>
            </p:cNvSpPr>
            <p:nvPr/>
          </p:nvSpPr>
          <p:spPr bwMode="auto">
            <a:xfrm flipH="1">
              <a:off x="5232" y="3744"/>
              <a:ext cx="240"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6" name="Arc 54"/>
            <p:cNvSpPr/>
            <p:nvPr/>
          </p:nvSpPr>
          <p:spPr bwMode="auto">
            <a:xfrm rot="10800000">
              <a:off x="5040" y="3168"/>
              <a:ext cx="144" cy="576"/>
            </a:xfrm>
            <a:custGeom>
              <a:avLst/>
              <a:gdLst>
                <a:gd name="T0" fmla="*/ 3 w 21993"/>
                <a:gd name="T1" fmla="*/ 0 h 43200"/>
                <a:gd name="T2" fmla="*/ 0 w 21993"/>
                <a:gd name="T3" fmla="*/ 576 h 43200"/>
                <a:gd name="T4" fmla="*/ 3 w 21993"/>
                <a:gd name="T5" fmla="*/ 288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7" name="Line 55"/>
            <p:cNvSpPr>
              <a:spLocks noChangeShapeType="1"/>
            </p:cNvSpPr>
            <p:nvPr/>
          </p:nvSpPr>
          <p:spPr bwMode="auto">
            <a:xfrm flipH="1">
              <a:off x="3840" y="3168"/>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8" name="Line 56"/>
            <p:cNvSpPr>
              <a:spLocks noChangeShapeType="1"/>
            </p:cNvSpPr>
            <p:nvPr/>
          </p:nvSpPr>
          <p:spPr bwMode="auto">
            <a:xfrm flipH="1">
              <a:off x="5184" y="3168"/>
              <a:ext cx="288"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9" name="AutoShape 57"/>
            <p:cNvSpPr>
              <a:spLocks noChangeArrowheads="1"/>
            </p:cNvSpPr>
            <p:nvPr/>
          </p:nvSpPr>
          <p:spPr bwMode="auto">
            <a:xfrm>
              <a:off x="4320" y="2400"/>
              <a:ext cx="288" cy="528"/>
            </a:xfrm>
            <a:prstGeom prst="roundRect">
              <a:avLst>
                <a:gd name="adj" fmla="val 50000"/>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0" name="Line 58"/>
            <p:cNvSpPr>
              <a:spLocks noChangeShapeType="1"/>
            </p:cNvSpPr>
            <p:nvPr/>
          </p:nvSpPr>
          <p:spPr bwMode="auto">
            <a:xfrm flipH="1">
              <a:off x="3840" y="3744"/>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21" name="Object 59"/>
          <p:cNvGraphicFramePr>
            <a:graphicFrameLocks noChangeAspect="1"/>
          </p:cNvGraphicFramePr>
          <p:nvPr/>
        </p:nvGraphicFramePr>
        <p:xfrm>
          <a:off x="228600" y="3124200"/>
          <a:ext cx="4627563" cy="554038"/>
        </p:xfrm>
        <a:graphic>
          <a:graphicData uri="http://schemas.openxmlformats.org/presentationml/2006/ole">
            <mc:AlternateContent xmlns:mc="http://schemas.openxmlformats.org/markup-compatibility/2006">
              <mc:Choice xmlns:v="urn:schemas-microsoft-com:vml" Requires="v">
                <p:oleObj spid="_x0000_s3299" name="" r:id="rId5" imgW="1803400" imgH="215900" progId="Equation.3">
                  <p:embed/>
                </p:oleObj>
              </mc:Choice>
              <mc:Fallback>
                <p:oleObj name="" r:id="rId5" imgW="1803400" imgH="215900" progId="Equation.3">
                  <p:embed/>
                  <p:pic>
                    <p:nvPicPr>
                      <p:cNvPr id="0" name="图片 3298"/>
                      <p:cNvPicPr/>
                      <p:nvPr/>
                    </p:nvPicPr>
                    <p:blipFill>
                      <a:blip r:embed="rId6"/>
                      <a:stretch>
                        <a:fillRect/>
                      </a:stretch>
                    </p:blipFill>
                    <p:spPr>
                      <a:xfrm>
                        <a:off x="228600" y="3124200"/>
                        <a:ext cx="4627563" cy="554038"/>
                      </a:xfrm>
                      <a:prstGeom prst="rect">
                        <a:avLst/>
                      </a:prstGeom>
                      <a:noFill/>
                      <a:ln w="38100">
                        <a:noFill/>
                        <a:miter/>
                      </a:ln>
                    </p:spPr>
                  </p:pic>
                </p:oleObj>
              </mc:Fallback>
            </mc:AlternateContent>
          </a:graphicData>
        </a:graphic>
      </p:graphicFrame>
      <p:graphicFrame>
        <p:nvGraphicFramePr>
          <p:cNvPr id="122" name="Object 60"/>
          <p:cNvGraphicFramePr>
            <a:graphicFrameLocks noChangeAspect="1"/>
          </p:cNvGraphicFramePr>
          <p:nvPr/>
        </p:nvGraphicFramePr>
        <p:xfrm>
          <a:off x="228600" y="3832225"/>
          <a:ext cx="4627563" cy="620713"/>
        </p:xfrm>
        <a:graphic>
          <a:graphicData uri="http://schemas.openxmlformats.org/presentationml/2006/ole">
            <mc:AlternateContent xmlns:mc="http://schemas.openxmlformats.org/markup-compatibility/2006">
              <mc:Choice xmlns:v="urn:schemas-microsoft-com:vml" Requires="v">
                <p:oleObj spid="_x0000_s3300" name="" r:id="rId7" imgW="1803400" imgH="241300" progId="Equation.3">
                  <p:embed/>
                </p:oleObj>
              </mc:Choice>
              <mc:Fallback>
                <p:oleObj name="" r:id="rId7" imgW="1803400" imgH="241300" progId="Equation.3">
                  <p:embed/>
                  <p:pic>
                    <p:nvPicPr>
                      <p:cNvPr id="0" name="图片 3299"/>
                      <p:cNvPicPr/>
                      <p:nvPr/>
                    </p:nvPicPr>
                    <p:blipFill>
                      <a:blip r:embed="rId8"/>
                      <a:stretch>
                        <a:fillRect/>
                      </a:stretch>
                    </p:blipFill>
                    <p:spPr>
                      <a:xfrm>
                        <a:off x="228600" y="3832225"/>
                        <a:ext cx="4627563" cy="620713"/>
                      </a:xfrm>
                      <a:prstGeom prst="rect">
                        <a:avLst/>
                      </a:prstGeom>
                      <a:noFill/>
                      <a:ln w="38100">
                        <a:noFill/>
                        <a:miter/>
                      </a:ln>
                    </p:spPr>
                  </p:pic>
                </p:oleObj>
              </mc:Fallback>
            </mc:AlternateContent>
          </a:graphicData>
        </a:graphic>
      </p:graphicFrame>
      <p:graphicFrame>
        <p:nvGraphicFramePr>
          <p:cNvPr id="123" name="Object 61"/>
          <p:cNvGraphicFramePr>
            <a:graphicFrameLocks noChangeAspect="1"/>
          </p:cNvGraphicFramePr>
          <p:nvPr/>
        </p:nvGraphicFramePr>
        <p:xfrm>
          <a:off x="196850" y="5214938"/>
          <a:ext cx="5441950" cy="685800"/>
        </p:xfrm>
        <a:graphic>
          <a:graphicData uri="http://schemas.openxmlformats.org/presentationml/2006/ole">
            <mc:AlternateContent xmlns:mc="http://schemas.openxmlformats.org/markup-compatibility/2006">
              <mc:Choice xmlns:v="urn:schemas-microsoft-com:vml" Requires="v">
                <p:oleObj spid="_x0000_s3309" name="" r:id="rId9" imgW="2120900" imgH="266700" progId="Equation.3">
                  <p:embed/>
                </p:oleObj>
              </mc:Choice>
              <mc:Fallback>
                <p:oleObj name="" r:id="rId9" imgW="2120900" imgH="266700" progId="Equation.3">
                  <p:embed/>
                  <p:pic>
                    <p:nvPicPr>
                      <p:cNvPr id="0" name="图片 3308"/>
                      <p:cNvPicPr/>
                      <p:nvPr/>
                    </p:nvPicPr>
                    <p:blipFill>
                      <a:blip r:embed="rId10"/>
                      <a:stretch>
                        <a:fillRect/>
                      </a:stretch>
                    </p:blipFill>
                    <p:spPr>
                      <a:xfrm>
                        <a:off x="196850" y="5214938"/>
                        <a:ext cx="5441950" cy="685800"/>
                      </a:xfrm>
                      <a:prstGeom prst="rect">
                        <a:avLst/>
                      </a:prstGeom>
                      <a:noFill/>
                      <a:ln w="38100">
                        <a:noFill/>
                        <a:miter/>
                      </a:ln>
                    </p:spPr>
                  </p:pic>
                </p:oleObj>
              </mc:Fallback>
            </mc:AlternateContent>
          </a:graphicData>
        </a:graphic>
      </p:graphicFrame>
      <p:sp>
        <p:nvSpPr>
          <p:cNvPr id="21198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1198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dissolv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dissolve">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dissolv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dissolve">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22"/>
                                        </p:tgtEl>
                                        <p:attrNameLst>
                                          <p:attrName>style.visibility</p:attrName>
                                        </p:attrNameLst>
                                      </p:cBhvr>
                                      <p:to>
                                        <p:strVal val="visible"/>
                                      </p:to>
                                    </p:set>
                                    <p:animEffect transition="in" filter="dissolve">
                                      <p:cBhvr>
                                        <p:cTn id="36" dur="500"/>
                                        <p:tgtEl>
                                          <p:spTgt spid="12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23"/>
                                        </p:tgtEl>
                                        <p:attrNameLst>
                                          <p:attrName>style.visibility</p:attrName>
                                        </p:attrNameLst>
                                      </p:cBhvr>
                                      <p:to>
                                        <p:strVal val="visible"/>
                                      </p:to>
                                    </p:set>
                                    <p:animEffect transition="in" filter="dissolve">
                                      <p:cBhvr>
                                        <p:cTn id="41"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9699" name="Rectangle 3"/>
          <p:cNvSpPr txBox="1"/>
          <p:nvPr/>
        </p:nvSpPr>
        <p:spPr>
          <a:xfrm>
            <a:off x="98425" y="950913"/>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00000"/>
              </a:lnSpc>
              <a:spcBef>
                <a:spcPct val="20000"/>
              </a:spcBef>
            </a:pPr>
            <a:r>
              <a:rPr lang="zh-CN" altLang="en-US" sz="2800" dirty="0">
                <a:solidFill>
                  <a:srgbClr val="000000"/>
                </a:solidFill>
                <a:latin typeface="Tahoma" panose="020B0604030504040204" pitchFamily="34" charset="0"/>
                <a:ea typeface="黑体" panose="02010609060101010101" pitchFamily="49" charset="-122"/>
              </a:rPr>
              <a:t>逻辑“或”的含义：</a:t>
            </a:r>
            <a:endParaRPr lang="en-US" altLang="zh-CN"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Font typeface="Wingdings" panose="05000000000000000000" pitchFamily="2" charset="2"/>
              <a:buNone/>
            </a:pPr>
            <a:r>
              <a:rPr lang="en-US" altLang="zh-CN" sz="2800" dirty="0">
                <a:solidFill>
                  <a:srgbClr val="000000"/>
                </a:solidFill>
                <a:latin typeface="Tahoma" panose="020B0604030504040204" pitchFamily="34" charset="0"/>
                <a:ea typeface="黑体" panose="02010609060101010101" pitchFamily="49" charset="-122"/>
              </a:rPr>
              <a:t>    </a:t>
            </a:r>
            <a:r>
              <a:rPr lang="zh-CN" altLang="en-US" dirty="0">
                <a:solidFill>
                  <a:srgbClr val="000000"/>
                </a:solidFill>
                <a:latin typeface="Tahoma" panose="020B0604030504040204" pitchFamily="34" charset="0"/>
                <a:ea typeface="黑体" panose="02010609060101010101" pitchFamily="49" charset="-122"/>
              </a:rPr>
              <a:t>在决定一件事情的各条件中，只要</a:t>
            </a:r>
            <a:r>
              <a:rPr lang="zh-CN" altLang="en-US" dirty="0">
                <a:solidFill>
                  <a:srgbClr val="FF0000"/>
                </a:solidFill>
                <a:latin typeface="Tahoma" panose="020B0604030504040204" pitchFamily="34" charset="0"/>
                <a:ea typeface="黑体" panose="02010609060101010101" pitchFamily="49" charset="-122"/>
              </a:rPr>
              <a:t>有一个或一个以上</a:t>
            </a:r>
            <a:r>
              <a:rPr lang="zh-CN" altLang="en-US" dirty="0">
                <a:solidFill>
                  <a:srgbClr val="000000"/>
                </a:solidFill>
                <a:latin typeface="Tahoma" panose="020B0604030504040204" pitchFamily="34" charset="0"/>
                <a:ea typeface="黑体" panose="02010609060101010101" pitchFamily="49" charset="-122"/>
              </a:rPr>
              <a:t>条件具备，这件事情就发生。</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chemeClr val="tx1"/>
              </a:buClr>
            </a:pPr>
            <a:r>
              <a:rPr lang="zh-CN" altLang="en-US" sz="2800" dirty="0">
                <a:solidFill>
                  <a:srgbClr val="FF0000"/>
                </a:solidFill>
                <a:latin typeface="Tahoma" panose="020B0604030504040204" pitchFamily="34" charset="0"/>
                <a:ea typeface="黑体" panose="02010609060101010101" pitchFamily="49" charset="-122"/>
              </a:rPr>
              <a:t>或门</a:t>
            </a:r>
            <a:endParaRPr lang="zh-CN" altLang="en-US" sz="2800" dirty="0">
              <a:solidFill>
                <a:srgbClr val="FF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在</a:t>
            </a:r>
            <a:r>
              <a:rPr lang="zh-CN" altLang="en-US" sz="2400" dirty="0">
                <a:solidFill>
                  <a:srgbClr val="FF0000"/>
                </a:solidFill>
                <a:latin typeface="Tahoma" panose="020B0604030504040204" pitchFamily="34" charset="0"/>
                <a:ea typeface="黑体" panose="02010609060101010101" pitchFamily="49" charset="-122"/>
              </a:rPr>
              <a:t>逻辑电路</a:t>
            </a:r>
            <a:r>
              <a:rPr lang="zh-CN" altLang="en-US" sz="2400" dirty="0">
                <a:solidFill>
                  <a:srgbClr val="000000"/>
                </a:solidFill>
                <a:latin typeface="Tahoma" panose="020B0604030504040204" pitchFamily="34" charset="0"/>
                <a:ea typeface="黑体" panose="02010609060101010101" pitchFamily="49" charset="-122"/>
              </a:rPr>
              <a:t>中，能够实现“</a:t>
            </a:r>
            <a:r>
              <a:rPr lang="zh-CN" altLang="en-US" sz="2400" dirty="0">
                <a:solidFill>
                  <a:srgbClr val="FF0000"/>
                </a:solidFill>
                <a:latin typeface="Tahoma" panose="020B0604030504040204" pitchFamily="34" charset="0"/>
                <a:ea typeface="黑体" panose="02010609060101010101" pitchFamily="49" charset="-122"/>
              </a:rPr>
              <a:t>或</a:t>
            </a:r>
            <a:r>
              <a:rPr lang="zh-CN" altLang="en-US" sz="2400" dirty="0">
                <a:solidFill>
                  <a:srgbClr val="000000"/>
                </a:solidFill>
                <a:latin typeface="Tahoma" panose="020B0604030504040204" pitchFamily="34" charset="0"/>
                <a:ea typeface="黑体" panose="02010609060101010101" pitchFamily="49" charset="-122"/>
              </a:rPr>
              <a:t>”运算的</a:t>
            </a:r>
            <a:r>
              <a:rPr lang="zh-CN" altLang="en-US" sz="2400" dirty="0">
                <a:solidFill>
                  <a:srgbClr val="FF0000"/>
                </a:solidFill>
                <a:latin typeface="Tahoma" panose="020B0604030504040204" pitchFamily="34" charset="0"/>
                <a:ea typeface="黑体" panose="02010609060101010101" pitchFamily="49" charset="-122"/>
              </a:rPr>
              <a:t>基本单元</a:t>
            </a:r>
            <a:r>
              <a:rPr lang="zh-CN" altLang="en-US" sz="2400" dirty="0">
                <a:solidFill>
                  <a:srgbClr val="000000"/>
                </a:solidFill>
                <a:latin typeface="Tahoma" panose="020B0604030504040204" pitchFamily="34" charset="0"/>
                <a:ea typeface="黑体" panose="02010609060101010101" pitchFamily="49" charset="-122"/>
              </a:rPr>
              <a:t>。</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pPr>
            <a:r>
              <a:rPr lang="zh-CN" altLang="en-US" sz="2800" dirty="0">
                <a:solidFill>
                  <a:srgbClr val="000000"/>
                </a:solidFill>
                <a:latin typeface="Tahoma" panose="020B0604030504040204" pitchFamily="34" charset="0"/>
                <a:ea typeface="黑体" panose="02010609060101010101" pitchFamily="49" charset="-122"/>
              </a:rPr>
              <a:t>逻辑符号</a:t>
            </a:r>
            <a:endParaRPr lang="zh-CN" altLang="en-US" sz="2800" dirty="0">
              <a:solidFill>
                <a:srgbClr val="000000"/>
              </a:solidFill>
              <a:latin typeface="Tahoma" panose="020B0604030504040204" pitchFamily="34" charset="0"/>
              <a:ea typeface="黑体" panose="02010609060101010101" pitchFamily="49" charset="-122"/>
            </a:endParaRPr>
          </a:p>
        </p:txBody>
      </p:sp>
      <p:grpSp>
        <p:nvGrpSpPr>
          <p:cNvPr id="5" name="Group 42"/>
          <p:cNvGrpSpPr/>
          <p:nvPr/>
        </p:nvGrpSpPr>
        <p:grpSpPr>
          <a:xfrm>
            <a:off x="5289550" y="4005263"/>
            <a:ext cx="1981200" cy="1600200"/>
            <a:chOff x="3120" y="2928"/>
            <a:chExt cx="1248" cy="1008"/>
          </a:xfrm>
        </p:grpSpPr>
        <p:pic>
          <p:nvPicPr>
            <p:cNvPr id="29713" name="Picture 41" descr="02_01_ppt11"/>
            <p:cNvPicPr>
              <a:picLocks noChangeAspect="1"/>
            </p:cNvPicPr>
            <p:nvPr/>
          </p:nvPicPr>
          <p:blipFill>
            <a:blip r:embed="rId1"/>
            <a:stretch>
              <a:fillRect/>
            </a:stretch>
          </p:blipFill>
          <p:spPr>
            <a:xfrm>
              <a:off x="3168" y="2976"/>
              <a:ext cx="1056" cy="528"/>
            </a:xfrm>
            <a:prstGeom prst="rect">
              <a:avLst/>
            </a:prstGeom>
            <a:noFill/>
            <a:ln w="9525">
              <a:noFill/>
            </a:ln>
          </p:spPr>
        </p:pic>
        <p:sp>
          <p:nvSpPr>
            <p:cNvPr id="7" name="Text Box 35"/>
            <p:cNvSpPr txBox="1">
              <a:spLocks noChangeArrowheads="1"/>
            </p:cNvSpPr>
            <p:nvPr/>
          </p:nvSpPr>
          <p:spPr bwMode="auto">
            <a:xfrm>
              <a:off x="3120" y="2928"/>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Text Box 36"/>
            <p:cNvSpPr txBox="1">
              <a:spLocks noChangeArrowheads="1"/>
            </p:cNvSpPr>
            <p:nvPr/>
          </p:nvSpPr>
          <p:spPr bwMode="auto">
            <a:xfrm>
              <a:off x="3120" y="3216"/>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Text Box 37"/>
            <p:cNvSpPr txBox="1">
              <a:spLocks noChangeArrowheads="1"/>
            </p:cNvSpPr>
            <p:nvPr/>
          </p:nvSpPr>
          <p:spPr bwMode="auto">
            <a:xfrm>
              <a:off x="4128" y="3072"/>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Text Box 38"/>
            <p:cNvSpPr txBox="1">
              <a:spLocks noChangeArrowheads="1"/>
            </p:cNvSpPr>
            <p:nvPr/>
          </p:nvSpPr>
          <p:spPr bwMode="auto">
            <a:xfrm>
              <a:off x="3120" y="3648"/>
              <a:ext cx="1152"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美标</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grpSp>
        <p:nvGrpSpPr>
          <p:cNvPr id="11" name="Group 40"/>
          <p:cNvGrpSpPr/>
          <p:nvPr/>
        </p:nvGrpSpPr>
        <p:grpSpPr>
          <a:xfrm>
            <a:off x="2117725" y="3929063"/>
            <a:ext cx="2286000" cy="1676400"/>
            <a:chOff x="1122" y="2880"/>
            <a:chExt cx="1440" cy="1056"/>
          </a:xfrm>
        </p:grpSpPr>
        <p:sp>
          <p:nvSpPr>
            <p:cNvPr id="12" name="Text Box 4"/>
            <p:cNvSpPr txBox="1">
              <a:spLocks noChangeArrowheads="1"/>
            </p:cNvSpPr>
            <p:nvPr/>
          </p:nvSpPr>
          <p:spPr bwMode="auto">
            <a:xfrm>
              <a:off x="1440" y="2880"/>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8"/>
            <p:cNvSpPr>
              <a:spLocks noChangeArrowheads="1"/>
            </p:cNvSpPr>
            <p:nvPr/>
          </p:nvSpPr>
          <p:spPr bwMode="auto">
            <a:xfrm>
              <a:off x="1698" y="3024"/>
              <a:ext cx="336" cy="480"/>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9"/>
            <p:cNvSpPr>
              <a:spLocks noChangeShapeType="1"/>
            </p:cNvSpPr>
            <p:nvPr/>
          </p:nvSpPr>
          <p:spPr bwMode="auto">
            <a:xfrm>
              <a:off x="2034" y="3264"/>
              <a:ext cx="288"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0"/>
            <p:cNvSpPr>
              <a:spLocks noChangeShapeType="1"/>
            </p:cNvSpPr>
            <p:nvPr/>
          </p:nvSpPr>
          <p:spPr bwMode="auto">
            <a:xfrm>
              <a:off x="1362" y="3120"/>
              <a:ext cx="336"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1"/>
            <p:cNvSpPr>
              <a:spLocks noChangeShapeType="1"/>
            </p:cNvSpPr>
            <p:nvPr/>
          </p:nvSpPr>
          <p:spPr bwMode="auto">
            <a:xfrm>
              <a:off x="1362" y="3408"/>
              <a:ext cx="336"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Text Box 12"/>
            <p:cNvSpPr txBox="1">
              <a:spLocks noChangeArrowheads="1"/>
            </p:cNvSpPr>
            <p:nvPr/>
          </p:nvSpPr>
          <p:spPr bwMode="auto">
            <a:xfrm>
              <a:off x="1122" y="2976"/>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Text Box 13"/>
            <p:cNvSpPr txBox="1">
              <a:spLocks noChangeArrowheads="1"/>
            </p:cNvSpPr>
            <p:nvPr/>
          </p:nvSpPr>
          <p:spPr bwMode="auto">
            <a:xfrm>
              <a:off x="1122" y="3312"/>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Text Box 14"/>
            <p:cNvSpPr txBox="1">
              <a:spLocks noChangeArrowheads="1"/>
            </p:cNvSpPr>
            <p:nvPr/>
          </p:nvSpPr>
          <p:spPr bwMode="auto">
            <a:xfrm>
              <a:off x="2322" y="3072"/>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Text Box 16"/>
            <p:cNvSpPr txBox="1">
              <a:spLocks noChangeArrowheads="1"/>
            </p:cNvSpPr>
            <p:nvPr/>
          </p:nvSpPr>
          <p:spPr bwMode="auto">
            <a:xfrm>
              <a:off x="1602" y="3648"/>
              <a:ext cx="52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国标</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1" name="Text Box 39"/>
            <p:cNvSpPr txBox="1">
              <a:spLocks noChangeArrowheads="1"/>
            </p:cNvSpPr>
            <p:nvPr/>
          </p:nvSpPr>
          <p:spPr bwMode="auto">
            <a:xfrm>
              <a:off x="1680" y="3024"/>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970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 name="Rectangle 3"/>
          <p:cNvSpPr txBox="1">
            <a:spLocks noChangeArrowheads="1"/>
          </p:cNvSpPr>
          <p:nvPr/>
        </p:nvSpPr>
        <p:spPr bwMode="auto">
          <a:xfrm>
            <a:off x="342900" y="1066800"/>
            <a:ext cx="4495800"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1"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非 （</a:t>
            </a:r>
            <a:r>
              <a:rPr kumimoji="1" lang="en-US" altLang="zh-CN" sz="28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NOT</a:t>
            </a:r>
            <a:r>
              <a:rPr kumimoji="1" lang="zh-CN" altLang="en-US" sz="2800" b="1"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a:t>
            </a:r>
            <a:r>
              <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运算 </a:t>
            </a:r>
            <a:endPar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r>
              <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逻辑表达式：</a:t>
            </a:r>
            <a:endPar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endPar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或</a:t>
            </a:r>
            <a:endParaRPr kumimoji="1" lang="zh-CN" altLang="en-US"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r>
              <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457200" marR="0" lvl="1" indent="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读作“</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zh-CN" altLang="en-US"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非”或“非</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en-US" altLang="zh-CN"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en-US" altLang="zh-CN"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en-US" altLang="zh-CN" sz="24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en-US" altLang="zh-CN"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r>
              <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真值表</a:t>
            </a:r>
            <a:endParaRPr kumimoji="1" lang="zh-CN" altLang="en-US" sz="2800" b="1"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pSp>
        <p:nvGrpSpPr>
          <p:cNvPr id="31748" name="Group 4"/>
          <p:cNvGrpSpPr/>
          <p:nvPr/>
        </p:nvGrpSpPr>
        <p:grpSpPr>
          <a:xfrm>
            <a:off x="5348288" y="1439863"/>
            <a:ext cx="3076575" cy="1371600"/>
            <a:chOff x="2862" y="816"/>
            <a:chExt cx="1938" cy="864"/>
          </a:xfrm>
        </p:grpSpPr>
        <p:sp>
          <p:nvSpPr>
            <p:cNvPr id="6" name="AutoShape 5"/>
            <p:cNvSpPr>
              <a:spLocks noChangeArrowheads="1"/>
            </p:cNvSpPr>
            <p:nvPr/>
          </p:nvSpPr>
          <p:spPr bwMode="auto">
            <a:xfrm>
              <a:off x="4464" y="1200"/>
              <a:ext cx="192" cy="192"/>
            </a:xfrm>
            <a:prstGeom prst="flowChartSummingJunction">
              <a:avLst/>
            </a:prstGeom>
            <a:solidFill>
              <a:srgbClr val="FFFFFF"/>
            </a:solidFill>
            <a:ln w="25400">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Line 6"/>
            <p:cNvSpPr>
              <a:spLocks noChangeShapeType="1"/>
            </p:cNvSpPr>
            <p:nvPr/>
          </p:nvSpPr>
          <p:spPr bwMode="auto">
            <a:xfrm>
              <a:off x="2862" y="1248"/>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Line 7"/>
            <p:cNvSpPr>
              <a:spLocks noChangeShapeType="1"/>
            </p:cNvSpPr>
            <p:nvPr/>
          </p:nvSpPr>
          <p:spPr bwMode="auto">
            <a:xfrm>
              <a:off x="2910" y="1296"/>
              <a:ext cx="144" cy="0"/>
            </a:xfrm>
            <a:prstGeom prst="line">
              <a:avLst/>
            </a:prstGeom>
            <a:noFill/>
            <a:ln w="571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Line 8"/>
            <p:cNvSpPr>
              <a:spLocks noChangeShapeType="1"/>
            </p:cNvSpPr>
            <p:nvPr/>
          </p:nvSpPr>
          <p:spPr bwMode="auto">
            <a:xfrm flipH="1">
              <a:off x="2976" y="864"/>
              <a:ext cx="384"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Line 9"/>
            <p:cNvSpPr>
              <a:spLocks noChangeShapeType="1"/>
            </p:cNvSpPr>
            <p:nvPr/>
          </p:nvSpPr>
          <p:spPr bwMode="auto">
            <a:xfrm>
              <a:off x="2976" y="864"/>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0"/>
            <p:cNvSpPr>
              <a:spLocks noChangeShapeType="1"/>
            </p:cNvSpPr>
            <p:nvPr/>
          </p:nvSpPr>
          <p:spPr bwMode="auto">
            <a:xfrm>
              <a:off x="2976" y="1296"/>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Line 11"/>
            <p:cNvSpPr>
              <a:spLocks noChangeShapeType="1"/>
            </p:cNvSpPr>
            <p:nvPr/>
          </p:nvSpPr>
          <p:spPr bwMode="auto">
            <a:xfrm flipH="1">
              <a:off x="3600" y="864"/>
              <a:ext cx="96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2"/>
            <p:cNvSpPr>
              <a:spLocks noChangeShapeType="1"/>
            </p:cNvSpPr>
            <p:nvPr/>
          </p:nvSpPr>
          <p:spPr bwMode="auto">
            <a:xfrm>
              <a:off x="4560" y="864"/>
              <a:ext cx="0" cy="33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3"/>
            <p:cNvSpPr>
              <a:spLocks noChangeShapeType="1"/>
            </p:cNvSpPr>
            <p:nvPr/>
          </p:nvSpPr>
          <p:spPr bwMode="auto">
            <a:xfrm>
              <a:off x="2976" y="1680"/>
              <a:ext cx="1584"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flipV="1">
              <a:off x="4560" y="1392"/>
              <a:ext cx="0" cy="288"/>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Oval 15"/>
            <p:cNvSpPr>
              <a:spLocks noChangeArrowheads="1"/>
            </p:cNvSpPr>
            <p:nvPr/>
          </p:nvSpPr>
          <p:spPr bwMode="auto">
            <a:xfrm>
              <a:off x="4056" y="1296"/>
              <a:ext cx="48" cy="48"/>
            </a:xfrm>
            <a:prstGeom prst="ellipse">
              <a:avLst/>
            </a:prstGeom>
            <a:solidFill>
              <a:srgbClr val="FFFFFF"/>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Oval 16"/>
            <p:cNvSpPr>
              <a:spLocks noChangeArrowheads="1"/>
            </p:cNvSpPr>
            <p:nvPr/>
          </p:nvSpPr>
          <p:spPr bwMode="auto">
            <a:xfrm>
              <a:off x="4056" y="1104"/>
              <a:ext cx="48" cy="48"/>
            </a:xfrm>
            <a:prstGeom prst="ellipse">
              <a:avLst/>
            </a:prstGeom>
            <a:solidFill>
              <a:srgbClr val="FFFFFF"/>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Text Box 17"/>
            <p:cNvSpPr txBox="1">
              <a:spLocks noChangeArrowheads="1"/>
            </p:cNvSpPr>
            <p:nvPr/>
          </p:nvSpPr>
          <p:spPr bwMode="auto">
            <a:xfrm>
              <a:off x="3696" y="1152"/>
              <a:ext cx="336" cy="288"/>
            </a:xfrm>
            <a:prstGeom prst="rect">
              <a:avLst/>
            </a:prstGeom>
            <a:solidFill>
              <a:srgbClr val="FFFFFF"/>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Text Box 18"/>
            <p:cNvSpPr txBox="1">
              <a:spLocks noChangeArrowheads="1"/>
            </p:cNvSpPr>
            <p:nvPr/>
          </p:nvSpPr>
          <p:spPr bwMode="auto">
            <a:xfrm>
              <a:off x="4656" y="1104"/>
              <a:ext cx="144" cy="288"/>
            </a:xfrm>
            <a:prstGeom prst="rect">
              <a:avLst/>
            </a:prstGeom>
            <a:noFill/>
            <a:ln>
              <a:noFill/>
            </a:ln>
            <a:effectLst/>
          </p:spPr>
          <p:txBody>
            <a:bodyPr lIns="0" r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19"/>
            <p:cNvSpPr>
              <a:spLocks noChangeArrowheads="1"/>
            </p:cNvSpPr>
            <p:nvPr/>
          </p:nvSpPr>
          <p:spPr bwMode="auto">
            <a:xfrm>
              <a:off x="3360" y="816"/>
              <a:ext cx="240" cy="96"/>
            </a:xfrm>
            <a:prstGeom prst="rect">
              <a:avLst/>
            </a:prstGeom>
            <a:solidFill>
              <a:srgbClr val="FFFFFF"/>
            </a:solidFill>
            <a:ln w="254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0"/>
            <p:cNvSpPr>
              <a:spLocks noChangeShapeType="1"/>
            </p:cNvSpPr>
            <p:nvPr/>
          </p:nvSpPr>
          <p:spPr bwMode="auto">
            <a:xfrm>
              <a:off x="3960" y="1152"/>
              <a:ext cx="96" cy="14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1"/>
            <p:cNvSpPr>
              <a:spLocks noChangeShapeType="1"/>
            </p:cNvSpPr>
            <p:nvPr/>
          </p:nvSpPr>
          <p:spPr bwMode="auto">
            <a:xfrm flipV="1">
              <a:off x="4080" y="864"/>
              <a:ext cx="0" cy="24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4080" y="1344"/>
              <a:ext cx="0" cy="33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31749" name="Object 23"/>
          <p:cNvGraphicFramePr>
            <a:graphicFrameLocks noChangeAspect="1"/>
          </p:cNvGraphicFramePr>
          <p:nvPr/>
        </p:nvGraphicFramePr>
        <p:xfrm>
          <a:off x="1876425" y="2133600"/>
          <a:ext cx="1066800" cy="550863"/>
        </p:xfrm>
        <a:graphic>
          <a:graphicData uri="http://schemas.openxmlformats.org/presentationml/2006/ole">
            <mc:AlternateContent xmlns:mc="http://schemas.openxmlformats.org/markup-compatibility/2006">
              <mc:Choice xmlns:v="urn:schemas-microsoft-com:vml" Requires="v">
                <p:oleObj spid="_x0000_s3180" name="" r:id="rId1" imgW="393700" imgH="203200" progId="Equation.3">
                  <p:embed/>
                </p:oleObj>
              </mc:Choice>
              <mc:Fallback>
                <p:oleObj name="" r:id="rId1" imgW="393700" imgH="203200" progId="Equation.3">
                  <p:embed/>
                  <p:pic>
                    <p:nvPicPr>
                      <p:cNvPr id="0" name="图片 3179"/>
                      <p:cNvPicPr/>
                      <p:nvPr/>
                    </p:nvPicPr>
                    <p:blipFill>
                      <a:blip r:embed="rId2"/>
                      <a:stretch>
                        <a:fillRect/>
                      </a:stretch>
                    </p:blipFill>
                    <p:spPr>
                      <a:xfrm>
                        <a:off x="1876425" y="2133600"/>
                        <a:ext cx="1066800" cy="550863"/>
                      </a:xfrm>
                      <a:prstGeom prst="rect">
                        <a:avLst/>
                      </a:prstGeom>
                      <a:noFill/>
                      <a:ln w="38100">
                        <a:noFill/>
                        <a:miter/>
                      </a:ln>
                    </p:spPr>
                  </p:pic>
                </p:oleObj>
              </mc:Fallback>
            </mc:AlternateContent>
          </a:graphicData>
        </a:graphic>
      </p:graphicFrame>
      <p:graphicFrame>
        <p:nvGraphicFramePr>
          <p:cNvPr id="31750" name="Object 24"/>
          <p:cNvGraphicFramePr>
            <a:graphicFrameLocks noChangeAspect="1"/>
          </p:cNvGraphicFramePr>
          <p:nvPr/>
        </p:nvGraphicFramePr>
        <p:xfrm>
          <a:off x="1824038" y="3090863"/>
          <a:ext cx="1169987" cy="447675"/>
        </p:xfrm>
        <a:graphic>
          <a:graphicData uri="http://schemas.openxmlformats.org/presentationml/2006/ole">
            <mc:AlternateContent xmlns:mc="http://schemas.openxmlformats.org/markup-compatibility/2006">
              <mc:Choice xmlns:v="urn:schemas-microsoft-com:vml" Requires="v">
                <p:oleObj spid="_x0000_s3181" name="" r:id="rId3" imgW="431800" imgH="165100" progId="Equation.3">
                  <p:embed/>
                </p:oleObj>
              </mc:Choice>
              <mc:Fallback>
                <p:oleObj name="" r:id="rId3" imgW="431800" imgH="165100" progId="Equation.3">
                  <p:embed/>
                  <p:pic>
                    <p:nvPicPr>
                      <p:cNvPr id="0" name="图片 3180"/>
                      <p:cNvPicPr/>
                      <p:nvPr/>
                    </p:nvPicPr>
                    <p:blipFill>
                      <a:blip r:embed="rId4"/>
                      <a:stretch>
                        <a:fillRect/>
                      </a:stretch>
                    </p:blipFill>
                    <p:spPr>
                      <a:xfrm>
                        <a:off x="1824038" y="3090863"/>
                        <a:ext cx="1169987" cy="447675"/>
                      </a:xfrm>
                      <a:prstGeom prst="rect">
                        <a:avLst/>
                      </a:prstGeom>
                      <a:noFill/>
                      <a:ln w="38100">
                        <a:noFill/>
                        <a:miter/>
                      </a:ln>
                    </p:spPr>
                  </p:pic>
                </p:oleObj>
              </mc:Fallback>
            </mc:AlternateContent>
          </a:graphicData>
        </a:graphic>
      </p:graphicFrame>
      <p:sp>
        <p:nvSpPr>
          <p:cNvPr id="26" name="Text Box 25"/>
          <p:cNvSpPr txBox="1"/>
          <p:nvPr/>
        </p:nvSpPr>
        <p:spPr>
          <a:xfrm>
            <a:off x="6215063" y="3178175"/>
            <a:ext cx="16764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0000"/>
                </a:solidFill>
                <a:latin typeface="Times New Roman" panose="02020603050405020304" pitchFamily="18" charset="0"/>
                <a:ea typeface="黑体" panose="02010609060101010101" pitchFamily="49" charset="-122"/>
              </a:rPr>
              <a:t>真值表</a:t>
            </a:r>
            <a:endParaRPr lang="zh-CN" altLang="en-US" sz="2400" dirty="0">
              <a:solidFill>
                <a:srgbClr val="000000"/>
              </a:solidFill>
              <a:latin typeface="Times New Roman" panose="02020603050405020304" pitchFamily="18" charset="0"/>
              <a:ea typeface="黑体" panose="02010609060101010101" pitchFamily="49" charset="-122"/>
            </a:endParaRPr>
          </a:p>
        </p:txBody>
      </p:sp>
      <p:graphicFrame>
        <p:nvGraphicFramePr>
          <p:cNvPr id="27" name="Group 26"/>
          <p:cNvGraphicFramePr>
            <a:graphicFrameLocks noGrp="1"/>
          </p:cNvGraphicFramePr>
          <p:nvPr/>
        </p:nvGraphicFramePr>
        <p:xfrm>
          <a:off x="6124575" y="3733800"/>
          <a:ext cx="1371600" cy="1674813"/>
        </p:xfrm>
        <a:graphic>
          <a:graphicData uri="http://schemas.openxmlformats.org/drawingml/2006/table">
            <a:tbl>
              <a:tblPr/>
              <a:tblGrid>
                <a:gridCol w="685800"/>
                <a:gridCol w="685800"/>
              </a:tblGrid>
              <a:tr h="51818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A</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25" marB="45725"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Y</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25" marB="45725"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5662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25" marB="45725"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25" marB="45725"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6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0-#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33795" name="Rectangle 3"/>
          <p:cNvSpPr txBox="1"/>
          <p:nvPr/>
        </p:nvSpPr>
        <p:spPr>
          <a:xfrm>
            <a:off x="333375" y="1049338"/>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00000"/>
              </a:lnSpc>
              <a:spcBef>
                <a:spcPct val="20000"/>
              </a:spcBef>
              <a:buClr>
                <a:schemeClr val="tx1"/>
              </a:buClr>
            </a:pPr>
            <a:r>
              <a:rPr lang="zh-CN" altLang="en-US" sz="2800" dirty="0">
                <a:solidFill>
                  <a:srgbClr val="000000"/>
                </a:solidFill>
                <a:latin typeface="Tahoma" panose="020B0604030504040204" pitchFamily="34" charset="0"/>
                <a:ea typeface="黑体" panose="02010609060101010101" pitchFamily="49" charset="-122"/>
              </a:rPr>
              <a:t>逻辑“非”的含义：</a:t>
            </a:r>
            <a:endParaRPr lang="zh-CN" altLang="en-US" sz="2800" dirty="0">
              <a:solidFill>
                <a:srgbClr val="00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 当条件</a:t>
            </a:r>
            <a:r>
              <a:rPr lang="zh-CN" altLang="en-US" sz="2400" dirty="0">
                <a:solidFill>
                  <a:srgbClr val="FF0000"/>
                </a:solidFill>
                <a:latin typeface="Tahoma" panose="020B0604030504040204" pitchFamily="34" charset="0"/>
                <a:ea typeface="黑体" panose="02010609060101010101" pitchFamily="49" charset="-122"/>
              </a:rPr>
              <a:t>不</a:t>
            </a:r>
            <a:r>
              <a:rPr lang="zh-CN" altLang="en-US" sz="2400" dirty="0">
                <a:solidFill>
                  <a:srgbClr val="000000"/>
                </a:solidFill>
                <a:latin typeface="Tahoma" panose="020B0604030504040204" pitchFamily="34" charset="0"/>
                <a:ea typeface="黑体" panose="02010609060101010101" pitchFamily="49" charset="-122"/>
              </a:rPr>
              <a:t>具备时，事情才会发生 </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chemeClr val="tx1"/>
              </a:buClr>
            </a:pPr>
            <a:r>
              <a:rPr lang="zh-CN" altLang="en-US" sz="2800" dirty="0">
                <a:solidFill>
                  <a:srgbClr val="FF0000"/>
                </a:solidFill>
                <a:latin typeface="Tahoma" panose="020B0604030504040204" pitchFamily="34" charset="0"/>
                <a:ea typeface="黑体" panose="02010609060101010101" pitchFamily="49" charset="-122"/>
              </a:rPr>
              <a:t>非门</a:t>
            </a:r>
            <a:endParaRPr lang="zh-CN" altLang="en-US" sz="2800" dirty="0">
              <a:solidFill>
                <a:srgbClr val="FF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在</a:t>
            </a:r>
            <a:r>
              <a:rPr lang="zh-CN" altLang="en-US" sz="2400" dirty="0">
                <a:solidFill>
                  <a:srgbClr val="FF0000"/>
                </a:solidFill>
                <a:latin typeface="Tahoma" panose="020B0604030504040204" pitchFamily="34" charset="0"/>
                <a:ea typeface="黑体" panose="02010609060101010101" pitchFamily="49" charset="-122"/>
              </a:rPr>
              <a:t>逻辑电路</a:t>
            </a:r>
            <a:r>
              <a:rPr lang="zh-CN" altLang="en-US" sz="2400" dirty="0">
                <a:solidFill>
                  <a:srgbClr val="000000"/>
                </a:solidFill>
                <a:latin typeface="Tahoma" panose="020B0604030504040204" pitchFamily="34" charset="0"/>
                <a:ea typeface="黑体" panose="02010609060101010101" pitchFamily="49" charset="-122"/>
              </a:rPr>
              <a:t>中，实现“</a:t>
            </a:r>
            <a:r>
              <a:rPr lang="zh-CN" altLang="en-US" sz="2400" dirty="0">
                <a:solidFill>
                  <a:srgbClr val="FF0000"/>
                </a:solidFill>
                <a:latin typeface="Tahoma" panose="020B0604030504040204" pitchFamily="34" charset="0"/>
                <a:ea typeface="黑体" panose="02010609060101010101" pitchFamily="49" charset="-122"/>
              </a:rPr>
              <a:t>非</a:t>
            </a:r>
            <a:r>
              <a:rPr lang="zh-CN" altLang="en-US" sz="2400" dirty="0">
                <a:solidFill>
                  <a:srgbClr val="000000"/>
                </a:solidFill>
                <a:latin typeface="Tahoma" panose="020B0604030504040204" pitchFamily="34" charset="0"/>
                <a:ea typeface="黑体" panose="02010609060101010101" pitchFamily="49" charset="-122"/>
              </a:rPr>
              <a:t>” 运算的</a:t>
            </a:r>
            <a:r>
              <a:rPr lang="zh-CN" altLang="en-US" sz="2400" dirty="0">
                <a:solidFill>
                  <a:srgbClr val="FF0000"/>
                </a:solidFill>
                <a:latin typeface="Tahoma" panose="020B0604030504040204" pitchFamily="34" charset="0"/>
                <a:ea typeface="黑体" panose="02010609060101010101" pitchFamily="49" charset="-122"/>
              </a:rPr>
              <a:t>基本单元</a:t>
            </a:r>
            <a:endParaRPr lang="zh-CN" altLang="en-US" sz="2400" dirty="0">
              <a:solidFill>
                <a:srgbClr val="FF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chemeClr val="tx1"/>
              </a:buClr>
            </a:pPr>
            <a:r>
              <a:rPr lang="zh-CN" altLang="en-US" sz="2800" dirty="0">
                <a:solidFill>
                  <a:srgbClr val="000000"/>
                </a:solidFill>
                <a:latin typeface="Tahoma" panose="020B0604030504040204" pitchFamily="34" charset="0"/>
                <a:ea typeface="黑体" panose="02010609060101010101" pitchFamily="49" charset="-122"/>
              </a:rPr>
              <a:t>逻辑符号： </a:t>
            </a:r>
            <a:endParaRPr lang="zh-CN" altLang="en-US" sz="2800" dirty="0">
              <a:solidFill>
                <a:srgbClr val="000000"/>
              </a:solidFill>
              <a:latin typeface="Tahoma" panose="020B0604030504040204" pitchFamily="34" charset="0"/>
              <a:ea typeface="黑体" panose="02010609060101010101" pitchFamily="49" charset="-122"/>
            </a:endParaRPr>
          </a:p>
        </p:txBody>
      </p:sp>
      <p:grpSp>
        <p:nvGrpSpPr>
          <p:cNvPr id="5" name="Group 35"/>
          <p:cNvGrpSpPr/>
          <p:nvPr/>
        </p:nvGrpSpPr>
        <p:grpSpPr>
          <a:xfrm>
            <a:off x="1970088" y="3830638"/>
            <a:ext cx="2286000" cy="1752600"/>
            <a:chOff x="1032" y="2784"/>
            <a:chExt cx="1440" cy="1104"/>
          </a:xfrm>
        </p:grpSpPr>
        <p:sp>
          <p:nvSpPr>
            <p:cNvPr id="6" name="Rectangle 7"/>
            <p:cNvSpPr>
              <a:spLocks noChangeArrowheads="1"/>
            </p:cNvSpPr>
            <p:nvPr/>
          </p:nvSpPr>
          <p:spPr bwMode="auto">
            <a:xfrm>
              <a:off x="1608" y="2832"/>
              <a:ext cx="288" cy="384"/>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Oval 8"/>
            <p:cNvSpPr>
              <a:spLocks noChangeArrowheads="1"/>
            </p:cNvSpPr>
            <p:nvPr/>
          </p:nvSpPr>
          <p:spPr bwMode="auto">
            <a:xfrm>
              <a:off x="1896" y="2976"/>
              <a:ext cx="96" cy="96"/>
            </a:xfrm>
            <a:prstGeom prst="ellipse">
              <a:avLst/>
            </a:prstGeom>
            <a:solidFill>
              <a:srgbClr val="FFFFFF"/>
            </a:solidFill>
            <a:ln w="28575">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Line 9"/>
            <p:cNvSpPr>
              <a:spLocks noChangeShapeType="1"/>
            </p:cNvSpPr>
            <p:nvPr/>
          </p:nvSpPr>
          <p:spPr bwMode="auto">
            <a:xfrm>
              <a:off x="1992" y="3024"/>
              <a:ext cx="240"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Line 10"/>
            <p:cNvSpPr>
              <a:spLocks noChangeShapeType="1"/>
            </p:cNvSpPr>
            <p:nvPr/>
          </p:nvSpPr>
          <p:spPr bwMode="auto">
            <a:xfrm flipH="1">
              <a:off x="1272" y="3024"/>
              <a:ext cx="336"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Text Box 11"/>
            <p:cNvSpPr txBox="1">
              <a:spLocks noChangeArrowheads="1"/>
            </p:cNvSpPr>
            <p:nvPr/>
          </p:nvSpPr>
          <p:spPr bwMode="auto">
            <a:xfrm>
              <a:off x="1032" y="2784"/>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Text Box 12"/>
            <p:cNvSpPr txBox="1">
              <a:spLocks noChangeArrowheads="1"/>
            </p:cNvSpPr>
            <p:nvPr/>
          </p:nvSpPr>
          <p:spPr bwMode="auto">
            <a:xfrm>
              <a:off x="2184" y="2784"/>
              <a:ext cx="28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Text Box 13"/>
            <p:cNvSpPr txBox="1">
              <a:spLocks noChangeArrowheads="1"/>
            </p:cNvSpPr>
            <p:nvPr/>
          </p:nvSpPr>
          <p:spPr bwMode="auto">
            <a:xfrm>
              <a:off x="1656" y="2784"/>
              <a:ext cx="192"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Text Box 14"/>
            <p:cNvSpPr txBox="1">
              <a:spLocks noChangeArrowheads="1"/>
            </p:cNvSpPr>
            <p:nvPr/>
          </p:nvSpPr>
          <p:spPr bwMode="auto">
            <a:xfrm>
              <a:off x="1656" y="3600"/>
              <a:ext cx="52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国标</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grpSp>
        <p:nvGrpSpPr>
          <p:cNvPr id="14" name="Group 36"/>
          <p:cNvGrpSpPr/>
          <p:nvPr/>
        </p:nvGrpSpPr>
        <p:grpSpPr>
          <a:xfrm>
            <a:off x="4941888" y="3792538"/>
            <a:ext cx="2379662" cy="1752600"/>
            <a:chOff x="3061" y="2784"/>
            <a:chExt cx="1499" cy="1104"/>
          </a:xfrm>
        </p:grpSpPr>
        <p:sp>
          <p:nvSpPr>
            <p:cNvPr id="15" name="Oval 26"/>
            <p:cNvSpPr>
              <a:spLocks noChangeArrowheads="1"/>
            </p:cNvSpPr>
            <p:nvPr/>
          </p:nvSpPr>
          <p:spPr bwMode="auto">
            <a:xfrm>
              <a:off x="3925" y="2976"/>
              <a:ext cx="96" cy="96"/>
            </a:xfrm>
            <a:prstGeom prst="ellipse">
              <a:avLst/>
            </a:prstGeom>
            <a:solidFill>
              <a:srgbClr val="FFFFFF"/>
            </a:solidFill>
            <a:ln w="28575">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27"/>
            <p:cNvSpPr>
              <a:spLocks noChangeShapeType="1"/>
            </p:cNvSpPr>
            <p:nvPr/>
          </p:nvSpPr>
          <p:spPr bwMode="auto">
            <a:xfrm>
              <a:off x="4021" y="3024"/>
              <a:ext cx="240"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28"/>
            <p:cNvSpPr>
              <a:spLocks noChangeShapeType="1"/>
            </p:cNvSpPr>
            <p:nvPr/>
          </p:nvSpPr>
          <p:spPr bwMode="auto">
            <a:xfrm flipH="1">
              <a:off x="3301" y="3024"/>
              <a:ext cx="336" cy="0"/>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Text Box 29"/>
            <p:cNvSpPr txBox="1">
              <a:spLocks noChangeArrowheads="1"/>
            </p:cNvSpPr>
            <p:nvPr/>
          </p:nvSpPr>
          <p:spPr bwMode="auto">
            <a:xfrm>
              <a:off x="3061" y="2784"/>
              <a:ext cx="240"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Text Box 30"/>
            <p:cNvSpPr txBox="1">
              <a:spLocks noChangeArrowheads="1"/>
            </p:cNvSpPr>
            <p:nvPr/>
          </p:nvSpPr>
          <p:spPr bwMode="auto">
            <a:xfrm>
              <a:off x="4272" y="2784"/>
              <a:ext cx="28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31"/>
            <p:cNvSpPr>
              <a:spLocks noChangeShapeType="1"/>
            </p:cNvSpPr>
            <p:nvPr/>
          </p:nvSpPr>
          <p:spPr bwMode="auto">
            <a:xfrm>
              <a:off x="3637" y="2880"/>
              <a:ext cx="0" cy="288"/>
            </a:xfrm>
            <a:prstGeom prst="line">
              <a:avLst/>
            </a:prstGeom>
            <a:noFill/>
            <a:ln w="381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32"/>
            <p:cNvSpPr>
              <a:spLocks noChangeShapeType="1"/>
            </p:cNvSpPr>
            <p:nvPr/>
          </p:nvSpPr>
          <p:spPr bwMode="auto">
            <a:xfrm>
              <a:off x="3637" y="2880"/>
              <a:ext cx="288" cy="144"/>
            </a:xfrm>
            <a:prstGeom prst="line">
              <a:avLst/>
            </a:prstGeom>
            <a:noFill/>
            <a:ln w="381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33"/>
            <p:cNvSpPr>
              <a:spLocks noChangeShapeType="1"/>
            </p:cNvSpPr>
            <p:nvPr/>
          </p:nvSpPr>
          <p:spPr bwMode="auto">
            <a:xfrm flipV="1">
              <a:off x="3637" y="3024"/>
              <a:ext cx="288" cy="144"/>
            </a:xfrm>
            <a:prstGeom prst="line">
              <a:avLst/>
            </a:prstGeom>
            <a:noFill/>
            <a:ln w="381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Text Box 34"/>
            <p:cNvSpPr txBox="1">
              <a:spLocks noChangeArrowheads="1"/>
            </p:cNvSpPr>
            <p:nvPr/>
          </p:nvSpPr>
          <p:spPr bwMode="auto">
            <a:xfrm>
              <a:off x="3360" y="3600"/>
              <a:ext cx="100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美国</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sp>
        <p:nvSpPr>
          <p:cNvPr id="3379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 name="Rectangle 4"/>
          <p:cNvSpPr txBox="1">
            <a:spLocks noChangeArrowheads="1"/>
          </p:cNvSpPr>
          <p:nvPr/>
        </p:nvSpPr>
        <p:spPr bwMode="auto">
          <a:xfrm>
            <a:off x="447675" y="1195388"/>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与非运算</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或非运算</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与或非运算</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35844" name="矩形 1"/>
          <p:cNvSpPr/>
          <p:nvPr/>
        </p:nvSpPr>
        <p:spPr>
          <a:xfrm>
            <a:off x="317500" y="639763"/>
            <a:ext cx="3190875" cy="5857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85750" lvl="0" indent="-285750">
              <a:lnSpc>
                <a:spcPct val="100000"/>
              </a:lnSpc>
              <a:spcBef>
                <a:spcPct val="0"/>
              </a:spcBef>
              <a:buClr>
                <a:schemeClr val="accent1"/>
              </a:buClr>
              <a:buFont typeface="Wingdings" panose="05000000000000000000" pitchFamily="2" charset="2"/>
              <a:buChar char="u"/>
            </a:pPr>
            <a:r>
              <a:rPr lang="zh-CN" altLang="en-US" sz="3200" dirty="0">
                <a:latin typeface="Tahoma" panose="020B0604030504040204" pitchFamily="34" charset="0"/>
                <a:cs typeface="Tahoma" panose="020B0604030504040204" pitchFamily="34" charset="0"/>
              </a:rPr>
              <a:t> </a:t>
            </a:r>
            <a:r>
              <a:rPr lang="zh-CN" altLang="en-US" sz="3200" b="1" dirty="0">
                <a:latin typeface="Tahoma" panose="020B0604030504040204" pitchFamily="34" charset="0"/>
                <a:cs typeface="Tahoma" panose="020B0604030504040204" pitchFamily="34" charset="0"/>
              </a:rPr>
              <a:t>复合逻辑运算</a:t>
            </a:r>
            <a:endParaRPr lang="zh-CN" altLang="en-US" sz="3200" dirty="0">
              <a:latin typeface="Tahoma" panose="020B0604030504040204" pitchFamily="34" charset="0"/>
              <a:ea typeface="Tahoma" panose="020B0604030504040204" pitchFamily="34" charset="0"/>
            </a:endParaRPr>
          </a:p>
        </p:txBody>
      </p:sp>
      <p:pic>
        <p:nvPicPr>
          <p:cNvPr id="35845" name="Picture 116" descr="02_01_ppt14_02"/>
          <p:cNvPicPr>
            <a:picLocks noChangeAspect="1"/>
          </p:cNvPicPr>
          <p:nvPr/>
        </p:nvPicPr>
        <p:blipFill>
          <a:blip r:embed="rId1"/>
          <a:stretch>
            <a:fillRect/>
          </a:stretch>
        </p:blipFill>
        <p:spPr>
          <a:xfrm>
            <a:off x="7305675" y="2616200"/>
            <a:ext cx="908050" cy="1600200"/>
          </a:xfrm>
          <a:prstGeom prst="rect">
            <a:avLst/>
          </a:prstGeom>
          <a:noFill/>
          <a:ln w="9525">
            <a:noFill/>
          </a:ln>
        </p:spPr>
      </p:pic>
      <p:graphicFrame>
        <p:nvGraphicFramePr>
          <p:cNvPr id="35846" name="Object 5"/>
          <p:cNvGraphicFramePr>
            <a:graphicFrameLocks noChangeAspect="1"/>
          </p:cNvGraphicFramePr>
          <p:nvPr/>
        </p:nvGraphicFramePr>
        <p:xfrm>
          <a:off x="1117600" y="1779588"/>
          <a:ext cx="2252663" cy="649287"/>
        </p:xfrm>
        <a:graphic>
          <a:graphicData uri="http://schemas.openxmlformats.org/presentationml/2006/ole">
            <mc:AlternateContent xmlns:mc="http://schemas.openxmlformats.org/markup-compatibility/2006">
              <mc:Choice xmlns:v="urn:schemas-microsoft-com:vml" Requires="v">
                <p:oleObj spid="_x0000_s3182" name="" r:id="rId2" imgW="748665" imgH="215900" progId="Equation.3">
                  <p:embed/>
                </p:oleObj>
              </mc:Choice>
              <mc:Fallback>
                <p:oleObj name="" r:id="rId2" imgW="748665" imgH="215900" progId="Equation.3">
                  <p:embed/>
                  <p:pic>
                    <p:nvPicPr>
                      <p:cNvPr id="0" name="图片 3181"/>
                      <p:cNvPicPr/>
                      <p:nvPr/>
                    </p:nvPicPr>
                    <p:blipFill>
                      <a:blip r:embed="rId3"/>
                      <a:stretch>
                        <a:fillRect/>
                      </a:stretch>
                    </p:blipFill>
                    <p:spPr>
                      <a:xfrm>
                        <a:off x="1117600" y="1779588"/>
                        <a:ext cx="2252663" cy="649287"/>
                      </a:xfrm>
                      <a:prstGeom prst="rect">
                        <a:avLst/>
                      </a:prstGeom>
                      <a:noFill/>
                      <a:ln w="38100">
                        <a:noFill/>
                        <a:miter/>
                      </a:ln>
                    </p:spPr>
                  </p:pic>
                </p:oleObj>
              </mc:Fallback>
            </mc:AlternateContent>
          </a:graphicData>
        </a:graphic>
      </p:graphicFrame>
      <p:graphicFrame>
        <p:nvGraphicFramePr>
          <p:cNvPr id="35847" name="Object 6"/>
          <p:cNvGraphicFramePr>
            <a:graphicFrameLocks noChangeAspect="1"/>
          </p:cNvGraphicFramePr>
          <p:nvPr/>
        </p:nvGraphicFramePr>
        <p:xfrm>
          <a:off x="1077913" y="3435350"/>
          <a:ext cx="2624137" cy="646113"/>
        </p:xfrm>
        <a:graphic>
          <a:graphicData uri="http://schemas.openxmlformats.org/presentationml/2006/ole">
            <mc:AlternateContent xmlns:mc="http://schemas.openxmlformats.org/markup-compatibility/2006">
              <mc:Choice xmlns:v="urn:schemas-microsoft-com:vml" Requires="v">
                <p:oleObj spid="_x0000_s3184" name="" r:id="rId4" imgW="875665" imgH="215900" progId="Equation.3">
                  <p:embed/>
                </p:oleObj>
              </mc:Choice>
              <mc:Fallback>
                <p:oleObj name="" r:id="rId4" imgW="875665" imgH="215900" progId="Equation.3">
                  <p:embed/>
                  <p:pic>
                    <p:nvPicPr>
                      <p:cNvPr id="0" name="图片 3183"/>
                      <p:cNvPicPr/>
                      <p:nvPr/>
                    </p:nvPicPr>
                    <p:blipFill>
                      <a:blip r:embed="rId5"/>
                      <a:stretch>
                        <a:fillRect/>
                      </a:stretch>
                    </p:blipFill>
                    <p:spPr>
                      <a:xfrm>
                        <a:off x="1077913" y="3435350"/>
                        <a:ext cx="2624137" cy="646113"/>
                      </a:xfrm>
                      <a:prstGeom prst="rect">
                        <a:avLst/>
                      </a:prstGeom>
                      <a:noFill/>
                      <a:ln w="38100">
                        <a:noFill/>
                        <a:miter/>
                      </a:ln>
                    </p:spPr>
                  </p:pic>
                </p:oleObj>
              </mc:Fallback>
            </mc:AlternateContent>
          </a:graphicData>
        </a:graphic>
      </p:graphicFrame>
      <p:graphicFrame>
        <p:nvGraphicFramePr>
          <p:cNvPr id="35848" name="Object 7"/>
          <p:cNvGraphicFramePr>
            <a:graphicFrameLocks noChangeAspect="1"/>
          </p:cNvGraphicFramePr>
          <p:nvPr/>
        </p:nvGraphicFramePr>
        <p:xfrm>
          <a:off x="1003300" y="5083175"/>
          <a:ext cx="2547938" cy="646113"/>
        </p:xfrm>
        <a:graphic>
          <a:graphicData uri="http://schemas.openxmlformats.org/presentationml/2006/ole">
            <mc:AlternateContent xmlns:mc="http://schemas.openxmlformats.org/markup-compatibility/2006">
              <mc:Choice xmlns:v="urn:schemas-microsoft-com:vml" Requires="v">
                <p:oleObj spid="_x0000_s3183" name="" r:id="rId6" imgW="850265" imgH="215900" progId="Equation.3">
                  <p:embed/>
                </p:oleObj>
              </mc:Choice>
              <mc:Fallback>
                <p:oleObj name="" r:id="rId6" imgW="850265" imgH="215900" progId="Equation.3">
                  <p:embed/>
                  <p:pic>
                    <p:nvPicPr>
                      <p:cNvPr id="0" name="图片 3182"/>
                      <p:cNvPicPr/>
                      <p:nvPr/>
                    </p:nvPicPr>
                    <p:blipFill>
                      <a:blip r:embed="rId7"/>
                      <a:stretch>
                        <a:fillRect/>
                      </a:stretch>
                    </p:blipFill>
                    <p:spPr>
                      <a:xfrm>
                        <a:off x="1003300" y="5083175"/>
                        <a:ext cx="2547938" cy="646113"/>
                      </a:xfrm>
                      <a:prstGeom prst="rect">
                        <a:avLst/>
                      </a:prstGeom>
                      <a:noFill/>
                      <a:ln w="38100">
                        <a:noFill/>
                        <a:miter/>
                      </a:ln>
                    </p:spPr>
                  </p:pic>
                </p:oleObj>
              </mc:Fallback>
            </mc:AlternateContent>
          </a:graphicData>
        </a:graphic>
      </p:graphicFrame>
      <p:grpSp>
        <p:nvGrpSpPr>
          <p:cNvPr id="35849" name="Group 8"/>
          <p:cNvGrpSpPr/>
          <p:nvPr/>
        </p:nvGrpSpPr>
        <p:grpSpPr>
          <a:xfrm>
            <a:off x="4943475" y="4357688"/>
            <a:ext cx="1524000" cy="1371600"/>
            <a:chOff x="2448" y="3120"/>
            <a:chExt cx="960" cy="864"/>
          </a:xfrm>
        </p:grpSpPr>
        <p:sp>
          <p:nvSpPr>
            <p:cNvPr id="11" name="Line 9"/>
            <p:cNvSpPr>
              <a:spLocks noChangeShapeType="1"/>
            </p:cNvSpPr>
            <p:nvPr/>
          </p:nvSpPr>
          <p:spPr bwMode="auto">
            <a:xfrm>
              <a:off x="2928" y="3120"/>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Oval 10"/>
            <p:cNvSpPr>
              <a:spLocks noChangeArrowheads="1"/>
            </p:cNvSpPr>
            <p:nvPr/>
          </p:nvSpPr>
          <p:spPr bwMode="auto">
            <a:xfrm>
              <a:off x="2880" y="3264"/>
              <a:ext cx="96" cy="96"/>
            </a:xfrm>
            <a:prstGeom prst="ellipse">
              <a:avLst/>
            </a:prstGeom>
            <a:solidFill>
              <a:srgbClr val="FFFFFF"/>
            </a:solidFill>
            <a:ln w="381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p:nvSpPr>
          <p:spPr bwMode="auto">
            <a:xfrm>
              <a:off x="2448" y="3600"/>
              <a:ext cx="480" cy="240"/>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2"/>
            <p:cNvSpPr>
              <a:spLocks noChangeShapeType="1"/>
            </p:cNvSpPr>
            <p:nvPr/>
          </p:nvSpPr>
          <p:spPr bwMode="auto">
            <a:xfrm>
              <a:off x="2832" y="3840"/>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2544" y="3840"/>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p:nvSpPr>
          <p:spPr bwMode="auto">
            <a:xfrm>
              <a:off x="2928" y="3600"/>
              <a:ext cx="480" cy="240"/>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5"/>
            <p:cNvSpPr>
              <a:spLocks noChangeShapeType="1"/>
            </p:cNvSpPr>
            <p:nvPr/>
          </p:nvSpPr>
          <p:spPr bwMode="auto">
            <a:xfrm>
              <a:off x="3312" y="3840"/>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6"/>
            <p:cNvSpPr>
              <a:spLocks noChangeShapeType="1"/>
            </p:cNvSpPr>
            <p:nvPr/>
          </p:nvSpPr>
          <p:spPr bwMode="auto">
            <a:xfrm>
              <a:off x="3024" y="3840"/>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7"/>
            <p:cNvSpPr>
              <a:spLocks noChangeArrowheads="1"/>
            </p:cNvSpPr>
            <p:nvPr/>
          </p:nvSpPr>
          <p:spPr bwMode="auto">
            <a:xfrm>
              <a:off x="2448" y="3360"/>
              <a:ext cx="960" cy="240"/>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Text Box 18"/>
            <p:cNvSpPr txBox="1">
              <a:spLocks noChangeArrowheads="1"/>
            </p:cNvSpPr>
            <p:nvPr/>
          </p:nvSpPr>
          <p:spPr bwMode="auto">
            <a:xfrm rot="10800000">
              <a:off x="2496" y="3600"/>
              <a:ext cx="230" cy="192"/>
            </a:xfrm>
            <a:prstGeom prst="rect">
              <a:avLst/>
            </a:prstGeom>
            <a:noFill/>
            <a:ln>
              <a:noFill/>
            </a:ln>
            <a:effectLst/>
          </p:spPr>
          <p:txBody>
            <a:bodyPr vert="eaVert"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Text Box 19"/>
            <p:cNvSpPr txBox="1">
              <a:spLocks noChangeArrowheads="1"/>
            </p:cNvSpPr>
            <p:nvPr/>
          </p:nvSpPr>
          <p:spPr bwMode="auto">
            <a:xfrm rot="-5400000">
              <a:off x="2472" y="338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35850" name="Group 47"/>
          <p:cNvGrpSpPr/>
          <p:nvPr/>
        </p:nvGrpSpPr>
        <p:grpSpPr>
          <a:xfrm>
            <a:off x="5299075" y="1219200"/>
            <a:ext cx="762000" cy="990600"/>
            <a:chOff x="2688" y="1344"/>
            <a:chExt cx="480" cy="624"/>
          </a:xfrm>
        </p:grpSpPr>
        <p:sp>
          <p:nvSpPr>
            <p:cNvPr id="23" name="Rectangle 48"/>
            <p:cNvSpPr>
              <a:spLocks noChangeArrowheads="1"/>
            </p:cNvSpPr>
            <p:nvPr/>
          </p:nvSpPr>
          <p:spPr bwMode="auto">
            <a:xfrm>
              <a:off x="2688" y="1584"/>
              <a:ext cx="480" cy="240"/>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49"/>
            <p:cNvSpPr>
              <a:spLocks noChangeShapeType="1"/>
            </p:cNvSpPr>
            <p:nvPr/>
          </p:nvSpPr>
          <p:spPr bwMode="auto">
            <a:xfrm>
              <a:off x="2928" y="134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Oval 50"/>
            <p:cNvSpPr>
              <a:spLocks noChangeArrowheads="1"/>
            </p:cNvSpPr>
            <p:nvPr/>
          </p:nvSpPr>
          <p:spPr bwMode="auto">
            <a:xfrm>
              <a:off x="2880" y="1488"/>
              <a:ext cx="96" cy="96"/>
            </a:xfrm>
            <a:prstGeom prst="ellipse">
              <a:avLst/>
            </a:prstGeom>
            <a:solidFill>
              <a:srgbClr val="FFFFFF"/>
            </a:solidFill>
            <a:ln w="381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51"/>
            <p:cNvSpPr>
              <a:spLocks noChangeShapeType="1"/>
            </p:cNvSpPr>
            <p:nvPr/>
          </p:nvSpPr>
          <p:spPr bwMode="auto">
            <a:xfrm>
              <a:off x="3072" y="182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52"/>
            <p:cNvSpPr>
              <a:spLocks noChangeShapeType="1"/>
            </p:cNvSpPr>
            <p:nvPr/>
          </p:nvSpPr>
          <p:spPr bwMode="auto">
            <a:xfrm>
              <a:off x="2928" y="182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53"/>
            <p:cNvSpPr>
              <a:spLocks noChangeShapeType="1"/>
            </p:cNvSpPr>
            <p:nvPr/>
          </p:nvSpPr>
          <p:spPr bwMode="auto">
            <a:xfrm>
              <a:off x="2784" y="182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Text Box 54"/>
            <p:cNvSpPr txBox="1">
              <a:spLocks noChangeArrowheads="1"/>
            </p:cNvSpPr>
            <p:nvPr/>
          </p:nvSpPr>
          <p:spPr bwMode="auto">
            <a:xfrm rot="10800000">
              <a:off x="2688" y="1584"/>
              <a:ext cx="230" cy="192"/>
            </a:xfrm>
            <a:prstGeom prst="rect">
              <a:avLst/>
            </a:prstGeom>
            <a:noFill/>
            <a:ln>
              <a:noFill/>
            </a:ln>
            <a:effectLst/>
          </p:spPr>
          <p:txBody>
            <a:bodyPr vert="eaVert"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&amp;</a:t>
              </a:r>
              <a:endPar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35851" name="Group 55"/>
          <p:cNvGrpSpPr/>
          <p:nvPr/>
        </p:nvGrpSpPr>
        <p:grpSpPr>
          <a:xfrm>
            <a:off x="5294313" y="2879725"/>
            <a:ext cx="762000" cy="1066800"/>
            <a:chOff x="2688" y="2256"/>
            <a:chExt cx="480" cy="672"/>
          </a:xfrm>
        </p:grpSpPr>
        <p:sp>
          <p:nvSpPr>
            <p:cNvPr id="31" name="Rectangle 56"/>
            <p:cNvSpPr>
              <a:spLocks noChangeArrowheads="1"/>
            </p:cNvSpPr>
            <p:nvPr/>
          </p:nvSpPr>
          <p:spPr bwMode="auto">
            <a:xfrm>
              <a:off x="2688" y="2496"/>
              <a:ext cx="480" cy="288"/>
            </a:xfrm>
            <a:prstGeom prst="rect">
              <a:avLst/>
            </a:prstGeom>
            <a:solidFill>
              <a:srgbClr val="FFFFFF"/>
            </a:solidFill>
            <a:ln w="38100">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57"/>
            <p:cNvSpPr>
              <a:spLocks noChangeShapeType="1"/>
            </p:cNvSpPr>
            <p:nvPr/>
          </p:nvSpPr>
          <p:spPr bwMode="auto">
            <a:xfrm>
              <a:off x="2928" y="2256"/>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Oval 58"/>
            <p:cNvSpPr>
              <a:spLocks noChangeArrowheads="1"/>
            </p:cNvSpPr>
            <p:nvPr/>
          </p:nvSpPr>
          <p:spPr bwMode="auto">
            <a:xfrm>
              <a:off x="2880" y="2400"/>
              <a:ext cx="96" cy="96"/>
            </a:xfrm>
            <a:prstGeom prst="ellipse">
              <a:avLst/>
            </a:prstGeom>
            <a:solidFill>
              <a:srgbClr val="FFFFFF"/>
            </a:solidFill>
            <a:ln w="381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59"/>
            <p:cNvSpPr>
              <a:spLocks noChangeShapeType="1"/>
            </p:cNvSpPr>
            <p:nvPr/>
          </p:nvSpPr>
          <p:spPr bwMode="auto">
            <a:xfrm>
              <a:off x="3072" y="278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Line 60"/>
            <p:cNvSpPr>
              <a:spLocks noChangeShapeType="1"/>
            </p:cNvSpPr>
            <p:nvPr/>
          </p:nvSpPr>
          <p:spPr bwMode="auto">
            <a:xfrm>
              <a:off x="2928" y="278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61"/>
            <p:cNvSpPr>
              <a:spLocks noChangeShapeType="1"/>
            </p:cNvSpPr>
            <p:nvPr/>
          </p:nvSpPr>
          <p:spPr bwMode="auto">
            <a:xfrm>
              <a:off x="2784" y="2784"/>
              <a:ext cx="0" cy="144"/>
            </a:xfrm>
            <a:prstGeom prst="line">
              <a:avLst/>
            </a:prstGeom>
            <a:noFill/>
            <a:ln w="2857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Text Box 62"/>
            <p:cNvSpPr txBox="1">
              <a:spLocks noChangeArrowheads="1"/>
            </p:cNvSpPr>
            <p:nvPr/>
          </p:nvSpPr>
          <p:spPr bwMode="auto">
            <a:xfrm rot="-5400000">
              <a:off x="2712" y="2568"/>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pic>
        <p:nvPicPr>
          <p:cNvPr id="35852" name="Picture 80"/>
          <p:cNvPicPr>
            <a:picLocks noChangeAspect="1"/>
          </p:cNvPicPr>
          <p:nvPr/>
        </p:nvPicPr>
        <p:blipFill>
          <a:blip r:embed="rId8"/>
          <a:stretch>
            <a:fillRect/>
          </a:stretch>
        </p:blipFill>
        <p:spPr>
          <a:xfrm>
            <a:off x="7305675" y="4208463"/>
            <a:ext cx="1012825" cy="1905000"/>
          </a:xfrm>
          <a:prstGeom prst="rect">
            <a:avLst/>
          </a:prstGeom>
          <a:noFill/>
          <a:ln w="9525">
            <a:noFill/>
          </a:ln>
        </p:spPr>
      </p:pic>
      <p:sp>
        <p:nvSpPr>
          <p:cNvPr id="39" name="Text Box 81"/>
          <p:cNvSpPr txBox="1">
            <a:spLocks noChangeArrowheads="1"/>
          </p:cNvSpPr>
          <p:nvPr/>
        </p:nvSpPr>
        <p:spPr bwMode="auto">
          <a:xfrm>
            <a:off x="5451475" y="1066800"/>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Text Box 84"/>
          <p:cNvSpPr txBox="1">
            <a:spLocks noChangeArrowheads="1"/>
          </p:cNvSpPr>
          <p:nvPr/>
        </p:nvSpPr>
        <p:spPr bwMode="auto">
          <a:xfrm>
            <a:off x="5446713" y="2727325"/>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Text Box 87"/>
          <p:cNvSpPr txBox="1">
            <a:spLocks noChangeArrowheads="1"/>
          </p:cNvSpPr>
          <p:nvPr/>
        </p:nvSpPr>
        <p:spPr bwMode="auto">
          <a:xfrm>
            <a:off x="5476875" y="4235450"/>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Text Box 89"/>
          <p:cNvSpPr txBox="1">
            <a:spLocks noChangeArrowheads="1"/>
          </p:cNvSpPr>
          <p:nvPr/>
        </p:nvSpPr>
        <p:spPr bwMode="auto">
          <a:xfrm>
            <a:off x="5222875" y="2057400"/>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Text Box 90"/>
          <p:cNvSpPr txBox="1">
            <a:spLocks noChangeArrowheads="1"/>
          </p:cNvSpPr>
          <p:nvPr/>
        </p:nvSpPr>
        <p:spPr bwMode="auto">
          <a:xfrm>
            <a:off x="5527675" y="2209800"/>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Text Box 91"/>
          <p:cNvSpPr txBox="1">
            <a:spLocks noChangeArrowheads="1"/>
          </p:cNvSpPr>
          <p:nvPr/>
        </p:nvSpPr>
        <p:spPr bwMode="auto">
          <a:xfrm>
            <a:off x="5908675" y="2133600"/>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endParaRPr kumimoji="1"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Text Box 98"/>
          <p:cNvSpPr txBox="1">
            <a:spLocks noChangeArrowheads="1"/>
          </p:cNvSpPr>
          <p:nvPr/>
        </p:nvSpPr>
        <p:spPr bwMode="auto">
          <a:xfrm>
            <a:off x="5141913" y="3717925"/>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Text Box 99"/>
          <p:cNvSpPr txBox="1">
            <a:spLocks noChangeArrowheads="1"/>
          </p:cNvSpPr>
          <p:nvPr/>
        </p:nvSpPr>
        <p:spPr bwMode="auto">
          <a:xfrm>
            <a:off x="5446713" y="3870325"/>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Text Box 100"/>
          <p:cNvSpPr txBox="1">
            <a:spLocks noChangeArrowheads="1"/>
          </p:cNvSpPr>
          <p:nvPr/>
        </p:nvSpPr>
        <p:spPr bwMode="auto">
          <a:xfrm>
            <a:off x="5903913" y="3794125"/>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Text Box 107"/>
          <p:cNvSpPr txBox="1">
            <a:spLocks noChangeArrowheads="1"/>
          </p:cNvSpPr>
          <p:nvPr/>
        </p:nvSpPr>
        <p:spPr bwMode="auto">
          <a:xfrm>
            <a:off x="5019675" y="5729288"/>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Text Box 108"/>
          <p:cNvSpPr txBox="1">
            <a:spLocks noChangeArrowheads="1"/>
          </p:cNvSpPr>
          <p:nvPr/>
        </p:nvSpPr>
        <p:spPr bwMode="auto">
          <a:xfrm>
            <a:off x="5400675" y="5729288"/>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Text Box 109"/>
          <p:cNvSpPr txBox="1">
            <a:spLocks noChangeArrowheads="1"/>
          </p:cNvSpPr>
          <p:nvPr/>
        </p:nvSpPr>
        <p:spPr bwMode="auto">
          <a:xfrm>
            <a:off x="5705475" y="5729288"/>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Text Box 110"/>
          <p:cNvSpPr txBox="1">
            <a:spLocks noChangeArrowheads="1"/>
          </p:cNvSpPr>
          <p:nvPr/>
        </p:nvSpPr>
        <p:spPr bwMode="auto">
          <a:xfrm>
            <a:off x="6162675" y="5729288"/>
            <a:ext cx="228600" cy="274638"/>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35866" name="Picture 115" descr="02_01_ppt14_01"/>
          <p:cNvPicPr>
            <a:picLocks noChangeAspect="1"/>
          </p:cNvPicPr>
          <p:nvPr/>
        </p:nvPicPr>
        <p:blipFill>
          <a:blip r:embed="rId9"/>
          <a:stretch>
            <a:fillRect/>
          </a:stretch>
        </p:blipFill>
        <p:spPr>
          <a:xfrm>
            <a:off x="7332663" y="1130300"/>
            <a:ext cx="809625" cy="1447800"/>
          </a:xfrm>
          <a:prstGeom prst="rect">
            <a:avLst/>
          </a:prstGeom>
          <a:noFill/>
          <a:ln w="9525">
            <a:noFill/>
          </a:ln>
        </p:spPr>
      </p:pic>
      <p:sp>
        <p:nvSpPr>
          <p:cNvPr id="3586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37891" name="Rectangle 3"/>
          <p:cNvSpPr txBox="1"/>
          <p:nvPr/>
        </p:nvSpPr>
        <p:spPr>
          <a:xfrm>
            <a:off x="1976438" y="1722438"/>
            <a:ext cx="6130925" cy="30861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逻辑运算的优先顺序：</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  （</a:t>
            </a:r>
            <a:r>
              <a:rPr lang="en-US" altLang="zh-CN" sz="2800" dirty="0">
                <a:solidFill>
                  <a:srgbClr val="000000"/>
                </a:solidFill>
                <a:latin typeface="Tahoma" panose="020B0604030504040204" pitchFamily="34"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）圆括号</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  （</a:t>
            </a:r>
            <a:r>
              <a:rPr lang="en-US" altLang="zh-CN" sz="2800" dirty="0">
                <a:solidFill>
                  <a:srgbClr val="000000"/>
                </a:solidFill>
                <a:latin typeface="Tahoma" panose="020B0604030504040204" pitchFamily="34" charset="0"/>
                <a:ea typeface="黑体" panose="02010609060101010101" pitchFamily="49" charset="-122"/>
              </a:rPr>
              <a:t>2</a:t>
            </a:r>
            <a:r>
              <a:rPr lang="zh-CN" altLang="en-US" sz="2800" dirty="0">
                <a:solidFill>
                  <a:srgbClr val="000000"/>
                </a:solidFill>
                <a:latin typeface="Tahoma" panose="020B0604030504040204" pitchFamily="34" charset="0"/>
                <a:ea typeface="黑体" panose="02010609060101010101" pitchFamily="49" charset="-122"/>
              </a:rPr>
              <a:t>）非运算</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  （</a:t>
            </a:r>
            <a:r>
              <a:rPr lang="en-US" altLang="zh-CN" sz="2800" dirty="0">
                <a:solidFill>
                  <a:srgbClr val="000000"/>
                </a:solidFill>
                <a:latin typeface="Tahoma" panose="020B0604030504040204" pitchFamily="34" charset="0"/>
                <a:ea typeface="黑体" panose="02010609060101010101" pitchFamily="49" charset="-122"/>
              </a:rPr>
              <a:t>3</a:t>
            </a:r>
            <a:r>
              <a:rPr lang="zh-CN" altLang="en-US" sz="2800" dirty="0">
                <a:solidFill>
                  <a:srgbClr val="000000"/>
                </a:solidFill>
                <a:latin typeface="Tahoma" panose="020B0604030504040204" pitchFamily="34" charset="0"/>
                <a:ea typeface="黑体" panose="02010609060101010101" pitchFamily="49" charset="-122"/>
              </a:rPr>
              <a:t>）与运算</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  （</a:t>
            </a:r>
            <a:r>
              <a:rPr lang="en-US" altLang="zh-CN" sz="2800" dirty="0">
                <a:solidFill>
                  <a:srgbClr val="000000"/>
                </a:solidFill>
                <a:latin typeface="Tahoma" panose="020B0604030504040204" pitchFamily="34" charset="0"/>
                <a:ea typeface="黑体" panose="02010609060101010101" pitchFamily="49" charset="-122"/>
              </a:rPr>
              <a:t>4</a:t>
            </a:r>
            <a:r>
              <a:rPr lang="zh-CN" altLang="en-US" sz="2800" dirty="0">
                <a:solidFill>
                  <a:srgbClr val="000000"/>
                </a:solidFill>
                <a:latin typeface="Tahoma" panose="020B0604030504040204" pitchFamily="34" charset="0"/>
                <a:ea typeface="黑体" panose="02010609060101010101" pitchFamily="49" charset="-122"/>
              </a:rPr>
              <a:t>）或运算</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37892" name="矩形 2"/>
          <p:cNvSpPr/>
          <p:nvPr/>
        </p:nvSpPr>
        <p:spPr>
          <a:xfrm>
            <a:off x="44450" y="673100"/>
            <a:ext cx="3190875"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85750" lvl="0" indent="-285750">
              <a:lnSpc>
                <a:spcPct val="100000"/>
              </a:lnSpc>
              <a:spcBef>
                <a:spcPct val="0"/>
              </a:spcBef>
              <a:buClr>
                <a:schemeClr val="accent1"/>
              </a:buClr>
              <a:buFont typeface="Wingdings" panose="05000000000000000000" pitchFamily="2" charset="2"/>
              <a:buChar char="u"/>
            </a:pPr>
            <a:r>
              <a:rPr lang="zh-CN" altLang="en-US" sz="3200" dirty="0">
                <a:latin typeface="Tahoma" panose="020B0604030504040204" pitchFamily="34" charset="0"/>
                <a:cs typeface="Tahoma" panose="020B0604030504040204" pitchFamily="34" charset="0"/>
              </a:rPr>
              <a:t> </a:t>
            </a:r>
            <a:r>
              <a:rPr lang="zh-CN" altLang="en-US" sz="3200" b="1" dirty="0">
                <a:latin typeface="Tahoma" panose="020B0604030504040204" pitchFamily="34" charset="0"/>
                <a:cs typeface="Tahoma" panose="020B0604030504040204" pitchFamily="34" charset="0"/>
              </a:rPr>
              <a:t>复合逻辑运算</a:t>
            </a:r>
            <a:endParaRPr lang="zh-CN" altLang="en-US" sz="3200" dirty="0">
              <a:latin typeface="Tahoma" panose="020B0604030504040204" pitchFamily="34" charset="0"/>
              <a:ea typeface="Tahoma" panose="020B0604030504040204" pitchFamily="34" charset="0"/>
            </a:endParaRPr>
          </a:p>
        </p:txBody>
      </p:sp>
      <p:sp>
        <p:nvSpPr>
          <p:cNvPr id="3789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 name="Rectangle 3"/>
          <p:cNvSpPr txBox="1">
            <a:spLocks noChangeArrowheads="1"/>
          </p:cNvSpPr>
          <p:nvPr/>
        </p:nvSpPr>
        <p:spPr bwMode="auto">
          <a:xfrm>
            <a:off x="190500" y="1439863"/>
            <a:ext cx="8640763" cy="48006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Exclusive-OR and Coincidence-OR </a:t>
            </a:r>
            <a:endPar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异或（</a:t>
            </a:r>
            <a:r>
              <a:rPr kumimoji="1" lang="en-US" altLang="zh-CN"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XOR</a:t>
            </a:r>
            <a:r>
              <a:rPr kumimoji="1" lang="zh-CN" altLang="en-US"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a:t>
            </a: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逻辑（异或运算）</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真值表</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表达式：</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endParaRPr kumimoji="1" lang="zh-CN" altLang="en-US" sz="1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同或（</a:t>
            </a:r>
            <a:r>
              <a:rPr kumimoji="1" lang="en-US" altLang="zh-CN"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XNOR</a:t>
            </a:r>
            <a:r>
              <a:rPr kumimoji="1" lang="zh-CN" altLang="en-US" sz="3200" b="0" i="0" u="none" strike="noStrike" kern="1200" cap="none" spc="0" normalizeH="0" baseline="0" noProof="0" dirty="0">
                <a:ln>
                  <a:noFill/>
                </a:ln>
                <a:solidFill>
                  <a:srgbClr val="FF0000"/>
                </a:solidFill>
                <a:effectLst/>
                <a:uLnTx/>
                <a:uFillTx/>
                <a:latin typeface="Tahoma" panose="020B0604030504040204"/>
                <a:ea typeface="黑体" panose="02010609060101010101" pitchFamily="49" charset="-122"/>
                <a:cs typeface="+mn-cs"/>
              </a:rPr>
              <a:t>）</a:t>
            </a: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914400" marR="0" lvl="2" indent="0" algn="l" defTabSz="914400" rtl="0" eaLnBrk="1" fontAlgn="base" latinLnBrk="0" hangingPunct="1">
              <a:lnSpc>
                <a:spcPct val="100000"/>
              </a:lnSpc>
              <a:spcBef>
                <a:spcPct val="20000"/>
              </a:spcBef>
              <a:spcAft>
                <a:spcPct val="20000"/>
              </a:spcAft>
              <a:buClr>
                <a:srgbClr val="CC0000"/>
              </a:buClr>
              <a:buSzPct val="120000"/>
              <a:buFontTx/>
              <a:buNone/>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异或逻辑的</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非</a:t>
            </a:r>
            <a:endPar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表达式：</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None/>
              <a:defRPr/>
            </a:pPr>
            <a:endParaRPr kumimoji="1" lang="en-US" altLang="zh-CN" sz="24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39940" name="Object 4"/>
          <p:cNvGraphicFramePr>
            <a:graphicFrameLocks noChangeAspect="1"/>
          </p:cNvGraphicFramePr>
          <p:nvPr/>
        </p:nvGraphicFramePr>
        <p:xfrm>
          <a:off x="2611438" y="3121025"/>
          <a:ext cx="2514600" cy="492125"/>
        </p:xfrm>
        <a:graphic>
          <a:graphicData uri="http://schemas.openxmlformats.org/presentationml/2006/ole">
            <mc:AlternateContent xmlns:mc="http://schemas.openxmlformats.org/markup-compatibility/2006">
              <mc:Choice xmlns:v="urn:schemas-microsoft-com:vml" Requires="v">
                <p:oleObj spid="_x0000_s3185" name="" r:id="rId1" imgW="1104265" imgH="215900" progId="Equation.3">
                  <p:embed/>
                </p:oleObj>
              </mc:Choice>
              <mc:Fallback>
                <p:oleObj name="" r:id="rId1" imgW="1104265" imgH="215900" progId="Equation.3">
                  <p:embed/>
                  <p:pic>
                    <p:nvPicPr>
                      <p:cNvPr id="0" name="图片 3184"/>
                      <p:cNvPicPr/>
                      <p:nvPr/>
                    </p:nvPicPr>
                    <p:blipFill>
                      <a:blip r:embed="rId2"/>
                      <a:stretch>
                        <a:fillRect/>
                      </a:stretch>
                    </p:blipFill>
                    <p:spPr>
                      <a:xfrm>
                        <a:off x="2611438" y="3121025"/>
                        <a:ext cx="2514600" cy="492125"/>
                      </a:xfrm>
                      <a:prstGeom prst="rect">
                        <a:avLst/>
                      </a:prstGeom>
                      <a:noFill/>
                      <a:ln w="38100">
                        <a:noFill/>
                        <a:miter/>
                      </a:ln>
                    </p:spPr>
                  </p:pic>
                </p:oleObj>
              </mc:Fallback>
            </mc:AlternateContent>
          </a:graphicData>
        </a:graphic>
      </p:graphicFrame>
      <p:graphicFrame>
        <p:nvGraphicFramePr>
          <p:cNvPr id="6" name="Group 5"/>
          <p:cNvGraphicFramePr>
            <a:graphicFrameLocks noGrp="1"/>
          </p:cNvGraphicFramePr>
          <p:nvPr/>
        </p:nvGraphicFramePr>
        <p:xfrm>
          <a:off x="6834188" y="2354263"/>
          <a:ext cx="1828800" cy="2573338"/>
        </p:xfrm>
        <a:graphic>
          <a:graphicData uri="http://schemas.openxmlformats.org/drawingml/2006/table">
            <a:tbl>
              <a:tblPr/>
              <a:tblGrid>
                <a:gridCol w="1066800"/>
                <a:gridCol w="762000"/>
              </a:tblGrid>
              <a:tr h="518326">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A   B</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35" marB="45735"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Y</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35" marB="45735"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5011">
                <a:tc>
                  <a:txBody>
                    <a:bodyPr/>
                    <a:lstStyle>
                      <a:lvl1pPr marL="457200" indent="-45720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876300" indent="-4191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1295400" indent="-3810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714500" indent="-3429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2171700" indent="-3429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628900" indent="-3429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3086100" indent="-3429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543300" indent="-3429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4000500" indent="-3429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35" marB="45735"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35" marB="45735"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39950" name="Group 16"/>
          <p:cNvGrpSpPr/>
          <p:nvPr/>
        </p:nvGrpSpPr>
        <p:grpSpPr>
          <a:xfrm>
            <a:off x="2497138" y="5184775"/>
            <a:ext cx="2879725" cy="463550"/>
            <a:chOff x="1680" y="3020"/>
            <a:chExt cx="1814" cy="292"/>
          </a:xfrm>
        </p:grpSpPr>
        <p:graphicFrame>
          <p:nvGraphicFramePr>
            <p:cNvPr id="39954" name="Object 17"/>
            <p:cNvGraphicFramePr>
              <a:graphicFrameLocks noChangeAspect="1"/>
            </p:cNvGraphicFramePr>
            <p:nvPr/>
          </p:nvGraphicFramePr>
          <p:xfrm>
            <a:off x="2256" y="3020"/>
            <a:ext cx="1238" cy="292"/>
          </p:xfrm>
          <a:graphic>
            <a:graphicData uri="http://schemas.openxmlformats.org/presentationml/2006/ole">
              <mc:AlternateContent xmlns:mc="http://schemas.openxmlformats.org/markup-compatibility/2006">
                <mc:Choice xmlns:v="urn:schemas-microsoft-com:vml" Requires="v">
                  <p:oleObj spid="_x0000_s3186" name="" r:id="rId3" imgW="862965" imgH="203200" progId="Equation.3">
                    <p:embed/>
                  </p:oleObj>
                </mc:Choice>
                <mc:Fallback>
                  <p:oleObj name="" r:id="rId3" imgW="862965" imgH="203200" progId="Equation.3">
                    <p:embed/>
                    <p:pic>
                      <p:nvPicPr>
                        <p:cNvPr id="0" name="图片 3185"/>
                        <p:cNvPicPr/>
                        <p:nvPr/>
                      </p:nvPicPr>
                      <p:blipFill>
                        <a:blip r:embed="rId4"/>
                        <a:stretch>
                          <a:fillRect/>
                        </a:stretch>
                      </p:blipFill>
                      <p:spPr>
                        <a:xfrm>
                          <a:off x="2256" y="3020"/>
                          <a:ext cx="1238" cy="292"/>
                        </a:xfrm>
                        <a:prstGeom prst="rect">
                          <a:avLst/>
                        </a:prstGeom>
                        <a:noFill/>
                        <a:ln w="38100">
                          <a:noFill/>
                          <a:miter/>
                        </a:ln>
                      </p:spPr>
                    </p:pic>
                  </p:oleObj>
                </mc:Fallback>
              </mc:AlternateContent>
            </a:graphicData>
          </a:graphic>
        </p:graphicFrame>
        <p:grpSp>
          <p:nvGrpSpPr>
            <p:cNvPr id="39955" name="Group 18"/>
            <p:cNvGrpSpPr/>
            <p:nvPr/>
          </p:nvGrpSpPr>
          <p:grpSpPr>
            <a:xfrm>
              <a:off x="1872" y="3120"/>
              <a:ext cx="144" cy="144"/>
              <a:chOff x="1899" y="1968"/>
              <a:chExt cx="144" cy="144"/>
            </a:xfrm>
          </p:grpSpPr>
          <p:sp>
            <p:nvSpPr>
              <p:cNvPr id="12" name="Oval 19"/>
              <p:cNvSpPr>
                <a:spLocks noChangeArrowheads="1"/>
              </p:cNvSpPr>
              <p:nvPr/>
            </p:nvSpPr>
            <p:spPr bwMode="auto">
              <a:xfrm>
                <a:off x="1899" y="1968"/>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Oval 20"/>
              <p:cNvSpPr>
                <a:spLocks noChangeArrowheads="1"/>
              </p:cNvSpPr>
              <p:nvPr/>
            </p:nvSpPr>
            <p:spPr bwMode="auto">
              <a:xfrm>
                <a:off x="1947" y="2014"/>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 name="Text Box 21"/>
            <p:cNvSpPr txBox="1">
              <a:spLocks noChangeArrowheads="1"/>
            </p:cNvSpPr>
            <p:nvPr/>
          </p:nvSpPr>
          <p:spPr bwMode="auto">
            <a:xfrm>
              <a:off x="1680" y="3072"/>
              <a:ext cx="144" cy="230"/>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400"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sz="2400"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1" name="Text Box 22"/>
            <p:cNvSpPr txBox="1">
              <a:spLocks noChangeArrowheads="1"/>
            </p:cNvSpPr>
            <p:nvPr/>
          </p:nvSpPr>
          <p:spPr bwMode="auto">
            <a:xfrm>
              <a:off x="2064" y="3072"/>
              <a:ext cx="144" cy="230"/>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400" i="1" kern="0" cap="none" spc="0" normalizeH="0" baseline="0" noProof="0" dirty="0">
                  <a:solidFill>
                    <a:srgbClr val="000000"/>
                  </a:solidFill>
                  <a:latin typeface="Times New Roman" panose="02020603050405020304" pitchFamily="18" charset="0"/>
                  <a:ea typeface="宋体" panose="02010600030101010101" pitchFamily="2" charset="-122"/>
                  <a:cs typeface="+mn-cs"/>
                </a:rPr>
                <a:t>B</a:t>
              </a:r>
              <a:endParaRPr kumimoji="1" lang="en-US" altLang="zh-CN" sz="2400" i="1" kern="0" cap="none" spc="0" normalizeH="0" baseline="0" noProof="0" dirty="0">
                <a:solidFill>
                  <a:srgbClr val="000000"/>
                </a:solidFill>
                <a:latin typeface="Times New Roman" panose="02020603050405020304" pitchFamily="18" charset="0"/>
                <a:ea typeface="宋体" panose="02010600030101010101" pitchFamily="2" charset="-122"/>
                <a:cs typeface="+mn-cs"/>
              </a:endParaRPr>
            </a:p>
          </p:txBody>
        </p:sp>
      </p:grpSp>
      <p:sp>
        <p:nvSpPr>
          <p:cNvPr id="14" name="Text Box 23"/>
          <p:cNvSpPr txBox="1">
            <a:spLocks noChangeArrowheads="1"/>
          </p:cNvSpPr>
          <p:nvPr/>
        </p:nvSpPr>
        <p:spPr bwMode="auto">
          <a:xfrm>
            <a:off x="7024688" y="5065713"/>
            <a:ext cx="1447800" cy="519113"/>
          </a:xfrm>
          <a:prstGeom prst="rect">
            <a:avLst/>
          </a:prstGeom>
          <a:solidFill>
            <a:srgbClr val="E1E1B7">
              <a:alpha val="50000"/>
            </a:srgbClr>
          </a:solid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sz="2800" kern="0" cap="none" spc="0" normalizeH="0" baseline="0" noProof="0" dirty="0">
                <a:solidFill>
                  <a:srgbClr val="000000"/>
                </a:solidFill>
                <a:latin typeface="Tahoma" panose="020B0604030504040204" pitchFamily="34" charset="0"/>
                <a:ea typeface="黑体" panose="02010609060101010101" pitchFamily="49" charset="-122"/>
                <a:cs typeface="+mn-cs"/>
              </a:rPr>
              <a:t>模</a:t>
            </a:r>
            <a:r>
              <a:rPr kumimoji="1" lang="en-US" altLang="zh-CN" sz="2800" kern="0" cap="none" spc="0" normalizeH="0" baseline="0" noProof="0" dirty="0">
                <a:solidFill>
                  <a:srgbClr val="000000"/>
                </a:solidFill>
                <a:latin typeface="Tahoma" panose="020B0604030504040204" pitchFamily="34" charset="0"/>
                <a:ea typeface="黑体" panose="02010609060101010101" pitchFamily="49" charset="-122"/>
                <a:cs typeface="+mn-cs"/>
              </a:rPr>
              <a:t>2</a:t>
            </a:r>
            <a:r>
              <a:rPr kumimoji="1" lang="zh-CN" altLang="en-US" sz="2800" kern="0" cap="none" spc="0" normalizeH="0" baseline="0" noProof="0" dirty="0">
                <a:solidFill>
                  <a:srgbClr val="000000"/>
                </a:solidFill>
                <a:latin typeface="Tahoma" panose="020B0604030504040204" pitchFamily="34" charset="0"/>
                <a:ea typeface="黑体" panose="02010609060101010101" pitchFamily="49" charset="-122"/>
                <a:cs typeface="+mn-cs"/>
              </a:rPr>
              <a:t>加法</a:t>
            </a:r>
            <a:endParaRPr kumimoji="1" lang="zh-CN" altLang="en-US" sz="2800" kern="0" cap="none" spc="0" normalizeH="0" baseline="0" noProof="0" dirty="0">
              <a:solidFill>
                <a:srgbClr val="000000"/>
              </a:solidFill>
              <a:latin typeface="Tahoma" panose="020B0604030504040204" pitchFamily="34" charset="0"/>
              <a:ea typeface="黑体" panose="02010609060101010101" pitchFamily="49" charset="-122"/>
              <a:cs typeface="+mn-cs"/>
            </a:endParaRPr>
          </a:p>
        </p:txBody>
      </p:sp>
      <p:sp>
        <p:nvSpPr>
          <p:cNvPr id="39952" name="Rectangle 25"/>
          <p:cNvSpPr txBox="1"/>
          <p:nvPr/>
        </p:nvSpPr>
        <p:spPr>
          <a:xfrm>
            <a:off x="190500" y="525463"/>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4000" dirty="0">
                <a:solidFill>
                  <a:srgbClr val="003366"/>
                </a:solidFill>
                <a:latin typeface="Tahoma" panose="020B0604030504040204" pitchFamily="34" charset="0"/>
                <a:ea typeface="黑体" panose="02010609060101010101" pitchFamily="49" charset="-122"/>
              </a:rPr>
              <a:t>两种重要的复合逻辑</a:t>
            </a:r>
            <a:r>
              <a:rPr lang="en-US" altLang="zh-CN" sz="4000" dirty="0">
                <a:solidFill>
                  <a:srgbClr val="003366"/>
                </a:solidFill>
                <a:latin typeface="Tahoma" panose="020B0604030504040204" pitchFamily="34" charset="0"/>
                <a:ea typeface="黑体" panose="02010609060101010101" pitchFamily="49" charset="-122"/>
              </a:rPr>
              <a:t>-</a:t>
            </a:r>
            <a:r>
              <a:rPr lang="zh-CN" altLang="en-US" sz="4000" dirty="0">
                <a:solidFill>
                  <a:srgbClr val="003366"/>
                </a:solidFill>
                <a:latin typeface="Tahoma" panose="020B0604030504040204" pitchFamily="34" charset="0"/>
                <a:ea typeface="黑体" panose="02010609060101010101" pitchFamily="49" charset="-122"/>
              </a:rPr>
              <a:t>异或</a:t>
            </a:r>
            <a:r>
              <a:rPr lang="en-US" altLang="zh-CN" sz="4000" dirty="0">
                <a:solidFill>
                  <a:srgbClr val="003366"/>
                </a:solidFill>
                <a:latin typeface="Tahoma" panose="020B0604030504040204" pitchFamily="34" charset="0"/>
                <a:ea typeface="黑体" panose="02010609060101010101" pitchFamily="49" charset="-122"/>
              </a:rPr>
              <a:t>/</a:t>
            </a:r>
            <a:r>
              <a:rPr lang="zh-CN" altLang="en-US" sz="4000" dirty="0">
                <a:solidFill>
                  <a:srgbClr val="003366"/>
                </a:solidFill>
                <a:latin typeface="Tahoma" panose="020B0604030504040204" pitchFamily="34" charset="0"/>
                <a:ea typeface="黑体" panose="02010609060101010101" pitchFamily="49" charset="-122"/>
              </a:rPr>
              <a:t>同或</a:t>
            </a:r>
            <a:endParaRPr lang="zh-CN" altLang="en-US" sz="4000" dirty="0">
              <a:solidFill>
                <a:srgbClr val="003366"/>
              </a:solidFill>
              <a:latin typeface="Tahoma" panose="020B0604030504040204" pitchFamily="34" charset="0"/>
              <a:ea typeface="黑体" panose="02010609060101010101" pitchFamily="49" charset="-122"/>
            </a:endParaRPr>
          </a:p>
        </p:txBody>
      </p:sp>
      <p:sp>
        <p:nvSpPr>
          <p:cNvPr id="3995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1987" name="Rectangle 3"/>
          <p:cNvSpPr txBox="1"/>
          <p:nvPr/>
        </p:nvSpPr>
        <p:spPr>
          <a:xfrm>
            <a:off x="225425" y="952500"/>
            <a:ext cx="4243388" cy="49530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逻辑符号</a:t>
            </a:r>
            <a:endParaRPr lang="zh-CN" altLang="en-US"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运算规则和基本公式</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交换律</a:t>
            </a:r>
            <a:endParaRPr lang="en-US" altLang="zh-CN"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endParaRPr lang="en-US" altLang="zh-CN"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反演律：</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互补律：</a:t>
            </a:r>
            <a:endParaRPr lang="zh-CN" altLang="en-US" dirty="0">
              <a:solidFill>
                <a:srgbClr val="000000"/>
              </a:solidFill>
              <a:latin typeface="Tahoma" panose="020B0604030504040204" pitchFamily="34" charset="0"/>
              <a:ea typeface="黑体" panose="02010609060101010101" pitchFamily="49" charset="-122"/>
            </a:endParaRPr>
          </a:p>
        </p:txBody>
      </p:sp>
      <p:grpSp>
        <p:nvGrpSpPr>
          <p:cNvPr id="41988" name="Group 4"/>
          <p:cNvGrpSpPr/>
          <p:nvPr/>
        </p:nvGrpSpPr>
        <p:grpSpPr>
          <a:xfrm>
            <a:off x="1597025" y="3690938"/>
            <a:ext cx="2546350" cy="1008062"/>
            <a:chOff x="1008" y="2641"/>
            <a:chExt cx="1604" cy="635"/>
          </a:xfrm>
        </p:grpSpPr>
        <p:graphicFrame>
          <p:nvGraphicFramePr>
            <p:cNvPr id="42022" name="Object 5"/>
            <p:cNvGraphicFramePr>
              <a:graphicFrameLocks noChangeAspect="1"/>
            </p:cNvGraphicFramePr>
            <p:nvPr/>
          </p:nvGraphicFramePr>
          <p:xfrm>
            <a:off x="1008" y="2641"/>
            <a:ext cx="1604" cy="635"/>
          </p:xfrm>
          <a:graphic>
            <a:graphicData uri="http://schemas.openxmlformats.org/presentationml/2006/ole">
              <mc:AlternateContent xmlns:mc="http://schemas.openxmlformats.org/markup-compatibility/2006">
                <mc:Choice xmlns:v="urn:schemas-microsoft-com:vml" Requires="v">
                  <p:oleObj spid="_x0000_s3187" name="" r:id="rId1" imgW="1282700" imgH="508000" progId="Equation.3">
                    <p:embed/>
                  </p:oleObj>
                </mc:Choice>
                <mc:Fallback>
                  <p:oleObj name="" r:id="rId1" imgW="1282700" imgH="508000" progId="Equation.3">
                    <p:embed/>
                    <p:pic>
                      <p:nvPicPr>
                        <p:cNvPr id="0" name="图片 3186"/>
                        <p:cNvPicPr/>
                        <p:nvPr/>
                      </p:nvPicPr>
                      <p:blipFill>
                        <a:blip r:embed="rId2"/>
                        <a:stretch>
                          <a:fillRect/>
                        </a:stretch>
                      </p:blipFill>
                      <p:spPr>
                        <a:xfrm>
                          <a:off x="1008" y="2641"/>
                          <a:ext cx="1604" cy="635"/>
                        </a:xfrm>
                        <a:prstGeom prst="rect">
                          <a:avLst/>
                        </a:prstGeom>
                        <a:noFill/>
                        <a:ln w="38100">
                          <a:noFill/>
                          <a:miter/>
                        </a:ln>
                      </p:spPr>
                    </p:pic>
                  </p:oleObj>
                </mc:Fallback>
              </mc:AlternateContent>
            </a:graphicData>
          </a:graphic>
        </p:graphicFrame>
        <p:grpSp>
          <p:nvGrpSpPr>
            <p:cNvPr id="42023" name="Group 6"/>
            <p:cNvGrpSpPr/>
            <p:nvPr/>
          </p:nvGrpSpPr>
          <p:grpSpPr>
            <a:xfrm>
              <a:off x="1296" y="3024"/>
              <a:ext cx="144" cy="144"/>
              <a:chOff x="1899" y="1968"/>
              <a:chExt cx="144" cy="144"/>
            </a:xfrm>
          </p:grpSpPr>
          <p:sp>
            <p:nvSpPr>
              <p:cNvPr id="47" name="Oval 7"/>
              <p:cNvSpPr>
                <a:spLocks noChangeArrowheads="1"/>
              </p:cNvSpPr>
              <p:nvPr/>
            </p:nvSpPr>
            <p:spPr bwMode="auto">
              <a:xfrm>
                <a:off x="1899" y="1968"/>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Oval 8"/>
              <p:cNvSpPr>
                <a:spLocks noChangeArrowheads="1"/>
              </p:cNvSpPr>
              <p:nvPr/>
            </p:nvSpPr>
            <p:spPr bwMode="auto">
              <a:xfrm>
                <a:off x="1947" y="2016"/>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2024" name="Group 9"/>
            <p:cNvGrpSpPr/>
            <p:nvPr/>
          </p:nvGrpSpPr>
          <p:grpSpPr>
            <a:xfrm>
              <a:off x="2256" y="2736"/>
              <a:ext cx="144" cy="144"/>
              <a:chOff x="1899" y="1968"/>
              <a:chExt cx="144" cy="144"/>
            </a:xfrm>
          </p:grpSpPr>
          <p:sp>
            <p:nvSpPr>
              <p:cNvPr id="45" name="Oval 10"/>
              <p:cNvSpPr>
                <a:spLocks noChangeArrowheads="1"/>
              </p:cNvSpPr>
              <p:nvPr/>
            </p:nvSpPr>
            <p:spPr bwMode="auto">
              <a:xfrm>
                <a:off x="1899" y="1968"/>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Oval 11"/>
              <p:cNvSpPr>
                <a:spLocks noChangeArrowheads="1"/>
              </p:cNvSpPr>
              <p:nvPr/>
            </p:nvSpPr>
            <p:spPr bwMode="auto">
              <a:xfrm>
                <a:off x="1947" y="2016"/>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41989" name="Group 12"/>
          <p:cNvGrpSpPr/>
          <p:nvPr/>
        </p:nvGrpSpPr>
        <p:grpSpPr>
          <a:xfrm>
            <a:off x="2054225" y="5135563"/>
            <a:ext cx="1866900" cy="1008062"/>
            <a:chOff x="1440" y="3456"/>
            <a:chExt cx="1176" cy="635"/>
          </a:xfrm>
        </p:grpSpPr>
        <p:graphicFrame>
          <p:nvGraphicFramePr>
            <p:cNvPr id="42018" name="Object 13"/>
            <p:cNvGraphicFramePr>
              <a:graphicFrameLocks noChangeAspect="1"/>
            </p:cNvGraphicFramePr>
            <p:nvPr/>
          </p:nvGraphicFramePr>
          <p:xfrm>
            <a:off x="1440" y="3456"/>
            <a:ext cx="1176" cy="635"/>
          </p:xfrm>
          <a:graphic>
            <a:graphicData uri="http://schemas.openxmlformats.org/presentationml/2006/ole">
              <mc:AlternateContent xmlns:mc="http://schemas.openxmlformats.org/markup-compatibility/2006">
                <mc:Choice xmlns:v="urn:schemas-microsoft-com:vml" Requires="v">
                  <p:oleObj spid="_x0000_s3188" name="" r:id="rId3" imgW="939800" imgH="508000" progId="Equation.3">
                    <p:embed/>
                  </p:oleObj>
                </mc:Choice>
                <mc:Fallback>
                  <p:oleObj name="" r:id="rId3" imgW="939800" imgH="508000" progId="Equation.3">
                    <p:embed/>
                    <p:pic>
                      <p:nvPicPr>
                        <p:cNvPr id="0" name="图片 3187"/>
                        <p:cNvPicPr/>
                        <p:nvPr/>
                      </p:nvPicPr>
                      <p:blipFill>
                        <a:blip r:embed="rId4"/>
                        <a:stretch>
                          <a:fillRect/>
                        </a:stretch>
                      </p:blipFill>
                      <p:spPr>
                        <a:xfrm>
                          <a:off x="1440" y="3456"/>
                          <a:ext cx="1176" cy="635"/>
                        </a:xfrm>
                        <a:prstGeom prst="rect">
                          <a:avLst/>
                        </a:prstGeom>
                        <a:noFill/>
                        <a:ln w="38100">
                          <a:noFill/>
                          <a:miter/>
                        </a:ln>
                      </p:spPr>
                    </p:pic>
                  </p:oleObj>
                </mc:Fallback>
              </mc:AlternateContent>
            </a:graphicData>
          </a:graphic>
        </p:graphicFrame>
        <p:grpSp>
          <p:nvGrpSpPr>
            <p:cNvPr id="42019" name="Group 14"/>
            <p:cNvGrpSpPr/>
            <p:nvPr/>
          </p:nvGrpSpPr>
          <p:grpSpPr>
            <a:xfrm>
              <a:off x="1728" y="3840"/>
              <a:ext cx="144" cy="144"/>
              <a:chOff x="1899" y="1968"/>
              <a:chExt cx="144" cy="144"/>
            </a:xfrm>
          </p:grpSpPr>
          <p:sp>
            <p:nvSpPr>
              <p:cNvPr id="52" name="Oval 15"/>
              <p:cNvSpPr>
                <a:spLocks noChangeArrowheads="1"/>
              </p:cNvSpPr>
              <p:nvPr/>
            </p:nvSpPr>
            <p:spPr bwMode="auto">
              <a:xfrm>
                <a:off x="1899" y="1968"/>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Oval 16"/>
              <p:cNvSpPr>
                <a:spLocks noChangeArrowheads="1"/>
              </p:cNvSpPr>
              <p:nvPr/>
            </p:nvSpPr>
            <p:spPr bwMode="auto">
              <a:xfrm>
                <a:off x="1947" y="2016"/>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41990" name="Group 17"/>
          <p:cNvGrpSpPr/>
          <p:nvPr/>
        </p:nvGrpSpPr>
        <p:grpSpPr>
          <a:xfrm>
            <a:off x="4378325" y="1614488"/>
            <a:ext cx="4595813" cy="3644900"/>
            <a:chOff x="3024" y="1523"/>
            <a:chExt cx="2525" cy="1501"/>
          </a:xfrm>
        </p:grpSpPr>
        <p:pic>
          <p:nvPicPr>
            <p:cNvPr id="42008" name="Picture 18"/>
            <p:cNvPicPr>
              <a:picLocks noChangeAspect="1"/>
            </p:cNvPicPr>
            <p:nvPr/>
          </p:nvPicPr>
          <p:blipFill>
            <a:blip r:embed="rId5"/>
            <a:stretch>
              <a:fillRect/>
            </a:stretch>
          </p:blipFill>
          <p:spPr>
            <a:xfrm>
              <a:off x="3152" y="1600"/>
              <a:ext cx="2385" cy="1326"/>
            </a:xfrm>
            <a:prstGeom prst="rect">
              <a:avLst/>
            </a:prstGeom>
            <a:noFill/>
            <a:ln w="9525">
              <a:noFill/>
            </a:ln>
          </p:spPr>
        </p:pic>
        <p:sp>
          <p:nvSpPr>
            <p:cNvPr id="56" name="Text Box 19"/>
            <p:cNvSpPr txBox="1">
              <a:spLocks noChangeArrowheads="1"/>
            </p:cNvSpPr>
            <p:nvPr/>
          </p:nvSpPr>
          <p:spPr bwMode="auto">
            <a:xfrm>
              <a:off x="4094" y="1523"/>
              <a:ext cx="442" cy="15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b="1" kern="0" cap="none" spc="0" normalizeH="0" baseline="0" noProof="0" dirty="0">
                  <a:solidFill>
                    <a:srgbClr val="5490A8"/>
                  </a:solidFill>
                  <a:latin typeface="Times New Roman" panose="02020603050405020304" pitchFamily="18" charset="0"/>
                  <a:ea typeface="黑体" panose="02010609060101010101" pitchFamily="49" charset="-122"/>
                  <a:cs typeface="+mn-cs"/>
                </a:rPr>
                <a:t>国标</a:t>
              </a:r>
              <a:endParaRPr kumimoji="1" lang="zh-CN" altLang="en-US" b="1" kern="0" cap="none" spc="0" normalizeH="0" baseline="0" noProof="0" dirty="0">
                <a:solidFill>
                  <a:srgbClr val="5490A8"/>
                </a:solidFill>
                <a:latin typeface="Times New Roman" panose="02020603050405020304" pitchFamily="18" charset="0"/>
                <a:ea typeface="黑体" panose="02010609060101010101" pitchFamily="49" charset="-122"/>
                <a:cs typeface="+mn-cs"/>
              </a:endParaRPr>
            </a:p>
          </p:txBody>
        </p:sp>
        <p:sp>
          <p:nvSpPr>
            <p:cNvPr id="57" name="Rectangle 20"/>
            <p:cNvSpPr>
              <a:spLocks noChangeArrowheads="1"/>
            </p:cNvSpPr>
            <p:nvPr/>
          </p:nvSpPr>
          <p:spPr bwMode="auto">
            <a:xfrm>
              <a:off x="3024" y="1525"/>
              <a:ext cx="2525" cy="1499"/>
            </a:xfrm>
            <a:prstGeom prst="rect">
              <a:avLst/>
            </a:prstGeom>
            <a:noFill/>
            <a:ln w="9525">
              <a:solidFill>
                <a:srgbClr val="0099CC"/>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21"/>
            <p:cNvSpPr>
              <a:spLocks noChangeShapeType="1"/>
            </p:cNvSpPr>
            <p:nvPr/>
          </p:nvSpPr>
          <p:spPr bwMode="auto">
            <a:xfrm>
              <a:off x="3024" y="1675"/>
              <a:ext cx="2525" cy="0"/>
            </a:xfrm>
            <a:prstGeom prst="line">
              <a:avLst/>
            </a:prstGeom>
            <a:noFill/>
            <a:ln w="9525">
              <a:solidFill>
                <a:srgbClr val="0099CC"/>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Line 22"/>
            <p:cNvSpPr>
              <a:spLocks noChangeShapeType="1"/>
            </p:cNvSpPr>
            <p:nvPr/>
          </p:nvSpPr>
          <p:spPr bwMode="auto">
            <a:xfrm>
              <a:off x="3024" y="2201"/>
              <a:ext cx="2525" cy="0"/>
            </a:xfrm>
            <a:prstGeom prst="line">
              <a:avLst/>
            </a:prstGeom>
            <a:noFill/>
            <a:ln w="9525">
              <a:solidFill>
                <a:srgbClr val="0099CC"/>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23"/>
            <p:cNvSpPr>
              <a:spLocks noChangeShapeType="1"/>
            </p:cNvSpPr>
            <p:nvPr/>
          </p:nvSpPr>
          <p:spPr bwMode="auto">
            <a:xfrm>
              <a:off x="3024" y="2314"/>
              <a:ext cx="2525" cy="0"/>
            </a:xfrm>
            <a:prstGeom prst="line">
              <a:avLst/>
            </a:prstGeom>
            <a:noFill/>
            <a:ln w="9525">
              <a:solidFill>
                <a:srgbClr val="0099CC"/>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Text Box 24"/>
            <p:cNvSpPr txBox="1">
              <a:spLocks noChangeArrowheads="1"/>
            </p:cNvSpPr>
            <p:nvPr/>
          </p:nvSpPr>
          <p:spPr bwMode="auto">
            <a:xfrm>
              <a:off x="4090" y="2181"/>
              <a:ext cx="445" cy="15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b="1" kern="0" cap="none" spc="0" normalizeH="0" baseline="0" noProof="0" dirty="0">
                  <a:solidFill>
                    <a:srgbClr val="5490A8"/>
                  </a:solidFill>
                  <a:latin typeface="Times New Roman" panose="02020603050405020304" pitchFamily="18" charset="0"/>
                  <a:ea typeface="黑体" panose="02010609060101010101" pitchFamily="49" charset="-122"/>
                  <a:cs typeface="+mn-cs"/>
                </a:rPr>
                <a:t>美国</a:t>
              </a:r>
              <a:endParaRPr kumimoji="1" lang="zh-CN" altLang="en-US" b="1" kern="0" cap="none" spc="0" normalizeH="0" baseline="0" noProof="0" dirty="0">
                <a:solidFill>
                  <a:srgbClr val="5490A8"/>
                </a:solidFill>
                <a:latin typeface="Times New Roman" panose="02020603050405020304" pitchFamily="18" charset="0"/>
                <a:ea typeface="黑体" panose="02010609060101010101" pitchFamily="49" charset="-122"/>
                <a:cs typeface="+mn-cs"/>
              </a:endParaRPr>
            </a:p>
          </p:txBody>
        </p:sp>
        <p:sp>
          <p:nvSpPr>
            <p:cNvPr id="62" name="Line 25"/>
            <p:cNvSpPr>
              <a:spLocks noChangeShapeType="1"/>
            </p:cNvSpPr>
            <p:nvPr/>
          </p:nvSpPr>
          <p:spPr bwMode="auto">
            <a:xfrm>
              <a:off x="3024" y="2915"/>
              <a:ext cx="2525" cy="0"/>
            </a:xfrm>
            <a:prstGeom prst="line">
              <a:avLst/>
            </a:prstGeom>
            <a:noFill/>
            <a:ln w="9525">
              <a:solidFill>
                <a:srgbClr val="0099CC"/>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26"/>
            <p:cNvSpPr>
              <a:spLocks noChangeShapeType="1"/>
            </p:cNvSpPr>
            <p:nvPr/>
          </p:nvSpPr>
          <p:spPr bwMode="auto">
            <a:xfrm>
              <a:off x="4265" y="1675"/>
              <a:ext cx="0" cy="526"/>
            </a:xfrm>
            <a:prstGeom prst="line">
              <a:avLst/>
            </a:prstGeom>
            <a:noFill/>
            <a:ln w="9525">
              <a:solidFill>
                <a:srgbClr val="0099CC"/>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27"/>
            <p:cNvSpPr>
              <a:spLocks noChangeShapeType="1"/>
            </p:cNvSpPr>
            <p:nvPr/>
          </p:nvSpPr>
          <p:spPr bwMode="auto">
            <a:xfrm>
              <a:off x="4265" y="2314"/>
              <a:ext cx="0" cy="601"/>
            </a:xfrm>
            <a:prstGeom prst="line">
              <a:avLst/>
            </a:prstGeom>
            <a:noFill/>
            <a:ln w="9525">
              <a:solidFill>
                <a:srgbClr val="0099CC"/>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41991" name="Object 5"/>
          <p:cNvGraphicFramePr>
            <a:graphicFrameLocks noChangeAspect="1"/>
          </p:cNvGraphicFramePr>
          <p:nvPr/>
        </p:nvGraphicFramePr>
        <p:xfrm>
          <a:off x="1560513" y="2357438"/>
          <a:ext cx="2546350" cy="1008062"/>
        </p:xfrm>
        <a:graphic>
          <a:graphicData uri="http://schemas.openxmlformats.org/presentationml/2006/ole">
            <mc:AlternateContent xmlns:mc="http://schemas.openxmlformats.org/markup-compatibility/2006">
              <mc:Choice xmlns:v="urn:schemas-microsoft-com:vml" Requires="v">
                <p:oleObj spid="_x0000_s3189" name="" r:id="rId6" imgW="1282700" imgH="508000" progId="Equation.3">
                  <p:embed/>
                </p:oleObj>
              </mc:Choice>
              <mc:Fallback>
                <p:oleObj name="" r:id="rId6" imgW="1282700" imgH="508000" progId="Equation.3">
                  <p:embed/>
                  <p:pic>
                    <p:nvPicPr>
                      <p:cNvPr id="0" name="图片 3188"/>
                      <p:cNvPicPr/>
                      <p:nvPr/>
                    </p:nvPicPr>
                    <p:blipFill>
                      <a:blip r:embed="rId2"/>
                      <a:stretch>
                        <a:fillRect/>
                      </a:stretch>
                    </p:blipFill>
                    <p:spPr>
                      <a:xfrm>
                        <a:off x="1560513" y="2357438"/>
                        <a:ext cx="2546350" cy="1008062"/>
                      </a:xfrm>
                      <a:prstGeom prst="rect">
                        <a:avLst/>
                      </a:prstGeom>
                      <a:noFill/>
                      <a:ln w="38100">
                        <a:noFill/>
                        <a:miter/>
                      </a:ln>
                    </p:spPr>
                  </p:pic>
                </p:oleObj>
              </mc:Fallback>
            </mc:AlternateContent>
          </a:graphicData>
        </a:graphic>
      </p:graphicFrame>
      <p:grpSp>
        <p:nvGrpSpPr>
          <p:cNvPr id="41992" name="组合 52"/>
          <p:cNvGrpSpPr/>
          <p:nvPr/>
        </p:nvGrpSpPr>
        <p:grpSpPr>
          <a:xfrm>
            <a:off x="1754188" y="2371725"/>
            <a:ext cx="2389187" cy="984250"/>
            <a:chOff x="1754920" y="2372434"/>
            <a:chExt cx="2388455" cy="983788"/>
          </a:xfrm>
        </p:grpSpPr>
        <p:grpSp>
          <p:nvGrpSpPr>
            <p:cNvPr id="41994" name="Group 6"/>
            <p:cNvGrpSpPr/>
            <p:nvPr/>
          </p:nvGrpSpPr>
          <p:grpSpPr>
            <a:xfrm>
              <a:off x="2016126" y="2972032"/>
              <a:ext cx="228600" cy="228600"/>
              <a:chOff x="1779" y="1036"/>
              <a:chExt cx="144" cy="144"/>
            </a:xfrm>
          </p:grpSpPr>
          <p:sp>
            <p:nvSpPr>
              <p:cNvPr id="79" name="Oval 7"/>
              <p:cNvSpPr>
                <a:spLocks noChangeArrowheads="1"/>
              </p:cNvSpPr>
              <p:nvPr/>
            </p:nvSpPr>
            <p:spPr bwMode="auto">
              <a:xfrm>
                <a:off x="1779" y="1036"/>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Oval 8"/>
              <p:cNvSpPr>
                <a:spLocks noChangeArrowheads="1"/>
              </p:cNvSpPr>
              <p:nvPr/>
            </p:nvSpPr>
            <p:spPr bwMode="auto">
              <a:xfrm>
                <a:off x="1827" y="1084"/>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68" name="矩形 67"/>
            <p:cNvSpPr/>
            <p:nvPr/>
          </p:nvSpPr>
          <p:spPr>
            <a:xfrm>
              <a:off x="1761268" y="2440665"/>
              <a:ext cx="750657" cy="46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nvSpPr>
          <p:spPr>
            <a:xfrm>
              <a:off x="1754920" y="2900824"/>
              <a:ext cx="750657" cy="46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矩形 69"/>
            <p:cNvSpPr/>
            <p:nvPr/>
          </p:nvSpPr>
          <p:spPr>
            <a:xfrm>
              <a:off x="3213385" y="2372434"/>
              <a:ext cx="929990" cy="882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998" name="Group 9"/>
            <p:cNvGrpSpPr/>
            <p:nvPr/>
          </p:nvGrpSpPr>
          <p:grpSpPr>
            <a:xfrm>
              <a:off x="3376615" y="3013041"/>
              <a:ext cx="228600" cy="228600"/>
              <a:chOff x="1899" y="1968"/>
              <a:chExt cx="144" cy="144"/>
            </a:xfrm>
          </p:grpSpPr>
          <p:sp>
            <p:nvSpPr>
              <p:cNvPr id="77" name="Oval 10"/>
              <p:cNvSpPr>
                <a:spLocks noChangeArrowheads="1"/>
              </p:cNvSpPr>
              <p:nvPr/>
            </p:nvSpPr>
            <p:spPr bwMode="auto">
              <a:xfrm>
                <a:off x="1899" y="1968"/>
                <a:ext cx="144" cy="144"/>
              </a:xfrm>
              <a:prstGeom prst="ellipse">
                <a:avLst/>
              </a:prstGeom>
              <a:noFill/>
              <a:ln w="12700">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Oval 11"/>
              <p:cNvSpPr>
                <a:spLocks noChangeArrowheads="1"/>
              </p:cNvSpPr>
              <p:nvPr/>
            </p:nvSpPr>
            <p:spPr bwMode="auto">
              <a:xfrm>
                <a:off x="1947" y="2016"/>
                <a:ext cx="48" cy="48"/>
              </a:xfrm>
              <a:prstGeom prst="ellipse">
                <a:avLst/>
              </a:prstGeom>
              <a:solidFill>
                <a:srgbClr val="000000"/>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1999" name="文本框 47"/>
            <p:cNvSpPr txBox="1"/>
            <p:nvPr/>
          </p:nvSpPr>
          <p:spPr>
            <a:xfrm>
              <a:off x="3017096" y="2889629"/>
              <a:ext cx="372218"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ea typeface="Times New Roman" panose="02020603050405020304" pitchFamily="18" charset="0"/>
              </a:endParaRPr>
            </a:p>
          </p:txBody>
        </p:sp>
        <p:sp>
          <p:nvSpPr>
            <p:cNvPr id="42000" name="文本框 48"/>
            <p:cNvSpPr txBox="1"/>
            <p:nvPr/>
          </p:nvSpPr>
          <p:spPr>
            <a:xfrm>
              <a:off x="3574311" y="2894557"/>
              <a:ext cx="372218"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ea typeface="Times New Roman" panose="02020603050405020304" pitchFamily="18" charset="0"/>
              </a:endParaRPr>
            </a:p>
          </p:txBody>
        </p:sp>
        <p:pic>
          <p:nvPicPr>
            <p:cNvPr id="42001" name="图片 49"/>
            <p:cNvPicPr>
              <a:picLocks noChangeAspect="1"/>
            </p:cNvPicPr>
            <p:nvPr/>
          </p:nvPicPr>
          <p:blipFill>
            <a:blip r:embed="rId7"/>
            <a:stretch>
              <a:fillRect/>
            </a:stretch>
          </p:blipFill>
          <p:spPr>
            <a:xfrm>
              <a:off x="3284494" y="2417910"/>
              <a:ext cx="301459" cy="422042"/>
            </a:xfrm>
            <a:prstGeom prst="rect">
              <a:avLst/>
            </a:prstGeom>
            <a:noFill/>
            <a:ln w="9525">
              <a:noFill/>
            </a:ln>
          </p:spPr>
        </p:pic>
        <p:sp>
          <p:nvSpPr>
            <p:cNvPr id="42002" name="文本框 50"/>
            <p:cNvSpPr txBox="1"/>
            <p:nvPr/>
          </p:nvSpPr>
          <p:spPr>
            <a:xfrm>
              <a:off x="2954379" y="2401902"/>
              <a:ext cx="372218"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ea typeface="Times New Roman" panose="02020603050405020304" pitchFamily="18" charset="0"/>
              </a:endParaRPr>
            </a:p>
          </p:txBody>
        </p:sp>
        <p:sp>
          <p:nvSpPr>
            <p:cNvPr id="42003" name="文本框 51"/>
            <p:cNvSpPr txBox="1"/>
            <p:nvPr/>
          </p:nvSpPr>
          <p:spPr>
            <a:xfrm>
              <a:off x="3511594" y="2406830"/>
              <a:ext cx="372218"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ea typeface="Times New Roman" panose="02020603050405020304" pitchFamily="18" charset="0"/>
              </a:endParaRPr>
            </a:p>
          </p:txBody>
        </p:sp>
      </p:grpSp>
      <p:sp>
        <p:nvSpPr>
          <p:cNvPr id="4199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 name="Rectangle 3"/>
          <p:cNvSpPr txBox="1">
            <a:spLocks noChangeArrowheads="1"/>
          </p:cNvSpPr>
          <p:nvPr/>
        </p:nvSpPr>
        <p:spPr bwMode="auto">
          <a:xfrm>
            <a:off x="95250" y="1393825"/>
            <a:ext cx="3984625" cy="47291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正逻辑与负逻辑</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对于一个逻辑电路，通常规定</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高电平</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为逻辑</a:t>
            </a:r>
            <a:r>
              <a:rPr kumimoji="1" lang="en-US" altLang="zh-CN"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1</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低电平</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为逻辑</a:t>
            </a:r>
            <a:r>
              <a:rPr kumimoji="1" lang="en-US" altLang="zh-CN"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0</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，这就是</a:t>
            </a:r>
            <a:r>
              <a:rPr kumimoji="1" lang="zh-CN" altLang="en-US" sz="2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正逻辑</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。反之，如果规定</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高电平</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为逻辑</a:t>
            </a:r>
            <a:r>
              <a:rPr kumimoji="1" lang="en-US" altLang="zh-CN"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0</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低电平</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为逻辑</a:t>
            </a:r>
            <a:r>
              <a:rPr kumimoji="1" lang="en-US" altLang="zh-CN"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1</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，则称为</a:t>
            </a:r>
            <a:r>
              <a:rPr kumimoji="1" lang="zh-CN" altLang="en-US" sz="2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负逻辑</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同一个逻辑电路，在不同的逻辑假定下，其逻辑功能是不同的。</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44036" name="矩形 7"/>
          <p:cNvSpPr/>
          <p:nvPr/>
        </p:nvSpPr>
        <p:spPr>
          <a:xfrm>
            <a:off x="0" y="728663"/>
            <a:ext cx="2366963"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85750" lvl="0" indent="-285750">
              <a:lnSpc>
                <a:spcPct val="100000"/>
              </a:lnSpc>
              <a:spcBef>
                <a:spcPct val="0"/>
              </a:spcBef>
              <a:buClr>
                <a:schemeClr val="accent1"/>
              </a:buClr>
              <a:buFont typeface="Wingdings" panose="05000000000000000000" pitchFamily="2" charset="2"/>
              <a:buChar char="u"/>
            </a:pPr>
            <a:r>
              <a:rPr lang="zh-CN" altLang="en-US" sz="3200" dirty="0">
                <a:latin typeface="Tahoma" panose="020B0604030504040204" pitchFamily="34" charset="0"/>
                <a:cs typeface="Tahoma" panose="020B0604030504040204" pitchFamily="34" charset="0"/>
              </a:rPr>
              <a:t> </a:t>
            </a:r>
            <a:r>
              <a:rPr lang="zh-CN" altLang="en-US" sz="3200" b="1" dirty="0">
                <a:latin typeface="Tahoma" panose="020B0604030504040204" pitchFamily="34" charset="0"/>
                <a:cs typeface="Tahoma" panose="020B0604030504040204" pitchFamily="34" charset="0"/>
              </a:rPr>
              <a:t>逻辑电平</a:t>
            </a:r>
            <a:endParaRPr lang="zh-CN" altLang="en-US" sz="3200" dirty="0">
              <a:latin typeface="Tahoma" panose="020B0604030504040204" pitchFamily="34" charset="0"/>
              <a:ea typeface="Tahoma" panose="020B0604030504040204" pitchFamily="34" charset="0"/>
            </a:endParaRPr>
          </a:p>
        </p:txBody>
      </p:sp>
      <p:pic>
        <p:nvPicPr>
          <p:cNvPr id="6" name="Picture 3"/>
          <p:cNvPicPr>
            <a:picLocks noChangeAspect="1"/>
          </p:cNvPicPr>
          <p:nvPr/>
        </p:nvPicPr>
        <p:blipFill>
          <a:blip r:embed="rId1"/>
          <a:srcRect r="19472" b="13330"/>
          <a:stretch>
            <a:fillRect/>
          </a:stretch>
        </p:blipFill>
        <p:spPr>
          <a:xfrm>
            <a:off x="4881563" y="1042988"/>
            <a:ext cx="2952750" cy="2178050"/>
          </a:xfrm>
          <a:prstGeom prst="rect">
            <a:avLst/>
          </a:prstGeom>
          <a:noFill/>
          <a:ln w="9525">
            <a:noFill/>
          </a:ln>
        </p:spPr>
      </p:pic>
      <p:pic>
        <p:nvPicPr>
          <p:cNvPr id="7" name="Picture 5"/>
          <p:cNvPicPr>
            <a:picLocks noChangeAspect="1"/>
          </p:cNvPicPr>
          <p:nvPr/>
        </p:nvPicPr>
        <p:blipFill>
          <a:blip r:embed="rId2"/>
          <a:stretch>
            <a:fillRect/>
          </a:stretch>
        </p:blipFill>
        <p:spPr>
          <a:xfrm>
            <a:off x="4079875" y="3429000"/>
            <a:ext cx="2876550" cy="2308225"/>
          </a:xfrm>
          <a:prstGeom prst="rect">
            <a:avLst/>
          </a:prstGeom>
          <a:noFill/>
          <a:ln w="9525">
            <a:noFill/>
          </a:ln>
        </p:spPr>
      </p:pic>
      <p:pic>
        <p:nvPicPr>
          <p:cNvPr id="8" name="Picture 4"/>
          <p:cNvPicPr>
            <a:picLocks noChangeAspect="1"/>
          </p:cNvPicPr>
          <p:nvPr/>
        </p:nvPicPr>
        <p:blipFill>
          <a:blip r:embed="rId3"/>
          <a:srcRect r="20370" b="20187"/>
          <a:stretch>
            <a:fillRect/>
          </a:stretch>
        </p:blipFill>
        <p:spPr>
          <a:xfrm>
            <a:off x="6524625" y="3429000"/>
            <a:ext cx="2619375" cy="2100263"/>
          </a:xfrm>
          <a:prstGeom prst="rect">
            <a:avLst/>
          </a:prstGeom>
          <a:noFill/>
          <a:ln w="9525">
            <a:noFill/>
          </a:ln>
        </p:spPr>
      </p:pic>
      <p:sp>
        <p:nvSpPr>
          <p:cNvPr id="9" name="Text Box 6"/>
          <p:cNvSpPr txBox="1"/>
          <p:nvPr/>
        </p:nvSpPr>
        <p:spPr>
          <a:xfrm>
            <a:off x="5175250" y="5472113"/>
            <a:ext cx="685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CC3300"/>
                </a:solidFill>
                <a:latin typeface="Times New Roman" panose="02020603050405020304" pitchFamily="18" charset="0"/>
                <a:ea typeface="黑体" panose="02010609060101010101" pitchFamily="49" charset="-122"/>
              </a:rPr>
              <a:t>与</a:t>
            </a:r>
            <a:endParaRPr lang="zh-CN" altLang="en-US" sz="2400" dirty="0">
              <a:solidFill>
                <a:srgbClr val="CC3300"/>
              </a:solidFill>
              <a:latin typeface="Times New Roman" panose="02020603050405020304" pitchFamily="18" charset="0"/>
              <a:ea typeface="黑体" panose="02010609060101010101" pitchFamily="49" charset="-122"/>
            </a:endParaRPr>
          </a:p>
        </p:txBody>
      </p:sp>
      <p:sp>
        <p:nvSpPr>
          <p:cNvPr id="10" name="Text Box 7"/>
          <p:cNvSpPr txBox="1"/>
          <p:nvPr/>
        </p:nvSpPr>
        <p:spPr>
          <a:xfrm>
            <a:off x="7707313" y="5472113"/>
            <a:ext cx="685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CC3300"/>
                </a:solidFill>
                <a:latin typeface="Times New Roman" panose="02020603050405020304" pitchFamily="18" charset="0"/>
                <a:ea typeface="黑体" panose="02010609060101010101" pitchFamily="49" charset="-122"/>
              </a:rPr>
              <a:t>或</a:t>
            </a:r>
            <a:endParaRPr lang="zh-CN" altLang="en-US" sz="2400" dirty="0">
              <a:solidFill>
                <a:srgbClr val="CC3300"/>
              </a:solidFill>
              <a:latin typeface="Times New Roman" panose="02020603050405020304" pitchFamily="18" charset="0"/>
              <a:ea typeface="黑体" panose="02010609060101010101" pitchFamily="49" charset="-122"/>
            </a:endParaRPr>
          </a:p>
        </p:txBody>
      </p:sp>
      <p:sp>
        <p:nvSpPr>
          <p:cNvPr id="4404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 name="矩形 3"/>
          <p:cNvSpPr/>
          <p:nvPr/>
        </p:nvSpPr>
        <p:spPr>
          <a:xfrm>
            <a:off x="138113" y="712788"/>
            <a:ext cx="6245225" cy="646113"/>
          </a:xfrm>
          <a:prstGeom prst="rect">
            <a:avLst/>
          </a:prstGeom>
        </p:spPr>
        <p:txBody>
          <a:bodyPr wrap="non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36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rPr>
              <a:t> 逻辑代数的公理和基本公式</a:t>
            </a:r>
            <a:endParaRPr kumimoji="0" lang="zh-CN" altLang="en-US" sz="36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endParaRPr>
          </a:p>
        </p:txBody>
      </p:sp>
      <p:grpSp>
        <p:nvGrpSpPr>
          <p:cNvPr id="46084" name="组合 33"/>
          <p:cNvGrpSpPr/>
          <p:nvPr/>
        </p:nvGrpSpPr>
        <p:grpSpPr>
          <a:xfrm>
            <a:off x="304800" y="1808163"/>
            <a:ext cx="8640763" cy="4495800"/>
            <a:chOff x="-80964" y="1643062"/>
            <a:chExt cx="8640763" cy="4495800"/>
          </a:xfrm>
        </p:grpSpPr>
        <p:sp>
          <p:nvSpPr>
            <p:cNvPr id="46086" name="Rectangle 3"/>
            <p:cNvSpPr txBox="1"/>
            <p:nvPr/>
          </p:nvSpPr>
          <p:spPr>
            <a:xfrm>
              <a:off x="-80964" y="1643062"/>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Font typeface="Wingdings" panose="05000000000000000000" pitchFamily="2" charset="2"/>
                <a:buChar char="u"/>
              </a:pPr>
              <a:r>
                <a:rPr lang="zh-CN" altLang="en-US" sz="3200" dirty="0">
                  <a:solidFill>
                    <a:srgbClr val="000000"/>
                  </a:solidFill>
                  <a:latin typeface="黑体" panose="02010609060101010101" pitchFamily="49" charset="-122"/>
                  <a:ea typeface="黑体" panose="02010609060101010101" pitchFamily="49" charset="-122"/>
                </a:rPr>
                <a:t>  逻辑代数的公理</a:t>
              </a:r>
              <a:endParaRPr lang="zh-CN" altLang="en-US" sz="32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00000"/>
                </a:lnSpc>
                <a:spcBef>
                  <a:spcPct val="20000"/>
                </a:spcBef>
                <a:buFontTx/>
                <a:buNone/>
              </a:pPr>
              <a:r>
                <a:rPr lang="en-US" altLang="zh-CN" sz="2800" dirty="0">
                  <a:solidFill>
                    <a:srgbClr val="000000"/>
                  </a:solidFill>
                  <a:latin typeface="黑体" panose="02010609060101010101" pitchFamily="49" charset="-122"/>
                  <a:ea typeface="黑体" panose="02010609060101010101" pitchFamily="49" charset="-122"/>
                </a:rPr>
                <a:t>  (1)</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00000"/>
                </a:lnSpc>
                <a:spcBef>
                  <a:spcPct val="20000"/>
                </a:spcBef>
                <a:buFontTx/>
                <a:buNone/>
              </a:pPr>
              <a:r>
                <a:rPr lang="en-US" altLang="zh-CN" sz="2800" dirty="0">
                  <a:solidFill>
                    <a:srgbClr val="000000"/>
                  </a:solidFill>
                  <a:latin typeface="黑体" panose="02010609060101010101" pitchFamily="49" charset="-122"/>
                  <a:ea typeface="黑体" panose="02010609060101010101" pitchFamily="49" charset="-122"/>
                </a:rPr>
                <a:t>  (2)</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00000"/>
                </a:lnSpc>
                <a:spcBef>
                  <a:spcPct val="20000"/>
                </a:spcBef>
                <a:buFontTx/>
                <a:buNone/>
              </a:pPr>
              <a:r>
                <a:rPr lang="en-US" altLang="zh-CN" sz="2800" dirty="0">
                  <a:solidFill>
                    <a:srgbClr val="000000"/>
                  </a:solidFill>
                  <a:latin typeface="黑体" panose="02010609060101010101" pitchFamily="49" charset="-122"/>
                  <a:ea typeface="黑体" panose="02010609060101010101" pitchFamily="49" charset="-122"/>
                </a:rPr>
                <a:t>  (3)</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00000"/>
                </a:lnSpc>
                <a:spcBef>
                  <a:spcPct val="20000"/>
                </a:spcBef>
                <a:buFontTx/>
                <a:buNone/>
              </a:pPr>
              <a:r>
                <a:rPr lang="en-US" altLang="zh-CN" sz="2800" dirty="0">
                  <a:solidFill>
                    <a:srgbClr val="000000"/>
                  </a:solidFill>
                  <a:latin typeface="黑体" panose="02010609060101010101" pitchFamily="49" charset="-122"/>
                  <a:ea typeface="黑体" panose="02010609060101010101" pitchFamily="49" charset="-122"/>
                </a:rPr>
                <a:t>  (4)</a:t>
              </a:r>
              <a:endParaRPr lang="en-US" altLang="zh-CN" sz="28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00000"/>
                </a:lnSpc>
                <a:spcBef>
                  <a:spcPct val="20000"/>
                </a:spcBef>
                <a:buFontTx/>
                <a:buNone/>
              </a:pPr>
              <a:r>
                <a:rPr lang="en-US" altLang="zh-CN" sz="2800" dirty="0">
                  <a:solidFill>
                    <a:srgbClr val="000000"/>
                  </a:solidFill>
                  <a:latin typeface="黑体" panose="02010609060101010101" pitchFamily="49" charset="-122"/>
                  <a:ea typeface="黑体" panose="02010609060101010101" pitchFamily="49" charset="-122"/>
                </a:rPr>
                <a:t>  (5) </a:t>
              </a:r>
              <a:r>
                <a:rPr lang="zh-CN" altLang="en-US" sz="2800" dirty="0">
                  <a:solidFill>
                    <a:srgbClr val="000000"/>
                  </a:solidFill>
                  <a:latin typeface="黑体" panose="02010609060101010101" pitchFamily="49" charset="-122"/>
                  <a:ea typeface="黑体" panose="02010609060101010101" pitchFamily="49" charset="-122"/>
                </a:rPr>
                <a:t>如      则     ，如     则</a:t>
              </a:r>
              <a:endParaRPr lang="zh-CN" altLang="en-US" sz="3200" dirty="0">
                <a:solidFill>
                  <a:srgbClr val="000000"/>
                </a:solidFill>
                <a:latin typeface="黑体" panose="02010609060101010101" pitchFamily="49" charset="-122"/>
                <a:ea typeface="黑体" panose="02010609060101010101" pitchFamily="49" charset="-122"/>
              </a:endParaRPr>
            </a:p>
          </p:txBody>
        </p:sp>
        <p:grpSp>
          <p:nvGrpSpPr>
            <p:cNvPr id="46087" name="组合 32"/>
            <p:cNvGrpSpPr/>
            <p:nvPr/>
          </p:nvGrpSpPr>
          <p:grpSpPr>
            <a:xfrm>
              <a:off x="1430338" y="2169318"/>
              <a:ext cx="5686425" cy="2560638"/>
              <a:chOff x="1476375" y="3276600"/>
              <a:chExt cx="5686425" cy="2560638"/>
            </a:xfrm>
          </p:grpSpPr>
          <p:graphicFrame>
            <p:nvGraphicFramePr>
              <p:cNvPr id="46088" name="Object 4"/>
              <p:cNvGraphicFramePr>
                <a:graphicFrameLocks noChangeAspect="1"/>
              </p:cNvGraphicFramePr>
              <p:nvPr/>
            </p:nvGraphicFramePr>
            <p:xfrm>
              <a:off x="1524000" y="3276600"/>
              <a:ext cx="762000" cy="519113"/>
            </p:xfrm>
            <a:graphic>
              <a:graphicData uri="http://schemas.openxmlformats.org/presentationml/2006/ole">
                <mc:AlternateContent xmlns:mc="http://schemas.openxmlformats.org/markup-compatibility/2006">
                  <mc:Choice xmlns:v="urn:schemas-microsoft-com:vml" Requires="v">
                    <p:oleObj spid="_x0000_s3195" name="" r:id="rId1" imgW="316865" imgH="215900" progId="Equation.3">
                      <p:embed/>
                    </p:oleObj>
                  </mc:Choice>
                  <mc:Fallback>
                    <p:oleObj name="" r:id="rId1" imgW="316865" imgH="215900" progId="Equation.3">
                      <p:embed/>
                      <p:pic>
                        <p:nvPicPr>
                          <p:cNvPr id="0" name="图片 3194"/>
                          <p:cNvPicPr/>
                          <p:nvPr/>
                        </p:nvPicPr>
                        <p:blipFill>
                          <a:blip r:embed="rId2"/>
                          <a:stretch>
                            <a:fillRect/>
                          </a:stretch>
                        </p:blipFill>
                        <p:spPr>
                          <a:xfrm>
                            <a:off x="1524000" y="3276600"/>
                            <a:ext cx="762000" cy="519113"/>
                          </a:xfrm>
                          <a:prstGeom prst="rect">
                            <a:avLst/>
                          </a:prstGeom>
                          <a:noFill/>
                          <a:ln w="38100">
                            <a:noFill/>
                            <a:miter/>
                          </a:ln>
                        </p:spPr>
                      </p:pic>
                    </p:oleObj>
                  </mc:Fallback>
                </mc:AlternateContent>
              </a:graphicData>
            </a:graphic>
          </p:graphicFrame>
          <p:graphicFrame>
            <p:nvGraphicFramePr>
              <p:cNvPr id="46089" name="Object 5"/>
              <p:cNvGraphicFramePr>
                <a:graphicFrameLocks noChangeAspect="1"/>
              </p:cNvGraphicFramePr>
              <p:nvPr/>
            </p:nvGraphicFramePr>
            <p:xfrm>
              <a:off x="3200400" y="3276600"/>
              <a:ext cx="762000" cy="519113"/>
            </p:xfrm>
            <a:graphic>
              <a:graphicData uri="http://schemas.openxmlformats.org/presentationml/2006/ole">
                <mc:AlternateContent xmlns:mc="http://schemas.openxmlformats.org/markup-compatibility/2006">
                  <mc:Choice xmlns:v="urn:schemas-microsoft-com:vml" Requires="v">
                    <p:oleObj spid="_x0000_s3191" name="" r:id="rId3" imgW="316865" imgH="215900" progId="Equation.3">
                      <p:embed/>
                    </p:oleObj>
                  </mc:Choice>
                  <mc:Fallback>
                    <p:oleObj name="" r:id="rId3" imgW="316865" imgH="215900" progId="Equation.3">
                      <p:embed/>
                      <p:pic>
                        <p:nvPicPr>
                          <p:cNvPr id="0" name="图片 3190"/>
                          <p:cNvPicPr/>
                          <p:nvPr/>
                        </p:nvPicPr>
                        <p:blipFill>
                          <a:blip r:embed="rId4"/>
                          <a:stretch>
                            <a:fillRect/>
                          </a:stretch>
                        </p:blipFill>
                        <p:spPr>
                          <a:xfrm>
                            <a:off x="3200400" y="3276600"/>
                            <a:ext cx="762000" cy="519113"/>
                          </a:xfrm>
                          <a:prstGeom prst="rect">
                            <a:avLst/>
                          </a:prstGeom>
                          <a:noFill/>
                          <a:ln w="38100">
                            <a:noFill/>
                            <a:miter/>
                          </a:ln>
                        </p:spPr>
                      </p:pic>
                    </p:oleObj>
                  </mc:Fallback>
                </mc:AlternateContent>
              </a:graphicData>
            </a:graphic>
          </p:graphicFrame>
          <p:graphicFrame>
            <p:nvGraphicFramePr>
              <p:cNvPr id="46090" name="Object 6"/>
              <p:cNvGraphicFramePr>
                <a:graphicFrameLocks noChangeAspect="1"/>
              </p:cNvGraphicFramePr>
              <p:nvPr/>
            </p:nvGraphicFramePr>
            <p:xfrm>
              <a:off x="1524000" y="3886200"/>
              <a:ext cx="1006475" cy="396875"/>
            </p:xfrm>
            <a:graphic>
              <a:graphicData uri="http://schemas.openxmlformats.org/presentationml/2006/ole">
                <mc:AlternateContent xmlns:mc="http://schemas.openxmlformats.org/markup-compatibility/2006">
                  <mc:Choice xmlns:v="urn:schemas-microsoft-com:vml" Requires="v">
                    <p:oleObj spid="_x0000_s3190" name="" r:id="rId5" imgW="419100" imgH="165100" progId="Equation.3">
                      <p:embed/>
                    </p:oleObj>
                  </mc:Choice>
                  <mc:Fallback>
                    <p:oleObj name="" r:id="rId5" imgW="419100" imgH="165100" progId="Equation.3">
                      <p:embed/>
                      <p:pic>
                        <p:nvPicPr>
                          <p:cNvPr id="0" name="图片 3189"/>
                          <p:cNvPicPr/>
                          <p:nvPr/>
                        </p:nvPicPr>
                        <p:blipFill>
                          <a:blip r:embed="rId6"/>
                          <a:stretch>
                            <a:fillRect/>
                          </a:stretch>
                        </p:blipFill>
                        <p:spPr>
                          <a:xfrm>
                            <a:off x="1524000" y="3886200"/>
                            <a:ext cx="1006475" cy="396875"/>
                          </a:xfrm>
                          <a:prstGeom prst="rect">
                            <a:avLst/>
                          </a:prstGeom>
                          <a:noFill/>
                          <a:ln w="38100">
                            <a:noFill/>
                            <a:miter/>
                          </a:ln>
                        </p:spPr>
                      </p:pic>
                    </p:oleObj>
                  </mc:Fallback>
                </mc:AlternateContent>
              </a:graphicData>
            </a:graphic>
          </p:graphicFrame>
          <p:graphicFrame>
            <p:nvGraphicFramePr>
              <p:cNvPr id="46091" name="Object 7"/>
              <p:cNvGraphicFramePr>
                <a:graphicFrameLocks noChangeAspect="1"/>
              </p:cNvGraphicFramePr>
              <p:nvPr/>
            </p:nvGraphicFramePr>
            <p:xfrm>
              <a:off x="3200400" y="3886200"/>
              <a:ext cx="1341438" cy="427038"/>
            </p:xfrm>
            <a:graphic>
              <a:graphicData uri="http://schemas.openxmlformats.org/presentationml/2006/ole">
                <mc:AlternateContent xmlns:mc="http://schemas.openxmlformats.org/markup-compatibility/2006">
                  <mc:Choice xmlns:v="urn:schemas-microsoft-com:vml" Requires="v">
                    <p:oleObj spid="_x0000_s3192" name="" r:id="rId7" imgW="558800" imgH="177800" progId="Equation.3">
                      <p:embed/>
                    </p:oleObj>
                  </mc:Choice>
                  <mc:Fallback>
                    <p:oleObj name="" r:id="rId7" imgW="558800" imgH="177800" progId="Equation.3">
                      <p:embed/>
                      <p:pic>
                        <p:nvPicPr>
                          <p:cNvPr id="0" name="图片 3191"/>
                          <p:cNvPicPr/>
                          <p:nvPr/>
                        </p:nvPicPr>
                        <p:blipFill>
                          <a:blip r:embed="rId8"/>
                          <a:stretch>
                            <a:fillRect/>
                          </a:stretch>
                        </p:blipFill>
                        <p:spPr>
                          <a:xfrm>
                            <a:off x="3200400" y="3886200"/>
                            <a:ext cx="1341438" cy="427038"/>
                          </a:xfrm>
                          <a:prstGeom prst="rect">
                            <a:avLst/>
                          </a:prstGeom>
                          <a:noFill/>
                          <a:ln w="38100">
                            <a:noFill/>
                            <a:miter/>
                          </a:ln>
                        </p:spPr>
                      </p:pic>
                    </p:oleObj>
                  </mc:Fallback>
                </mc:AlternateContent>
              </a:graphicData>
            </a:graphic>
          </p:graphicFrame>
          <p:graphicFrame>
            <p:nvGraphicFramePr>
              <p:cNvPr id="46092" name="Object 8"/>
              <p:cNvGraphicFramePr>
                <a:graphicFrameLocks noChangeAspect="1"/>
              </p:cNvGraphicFramePr>
              <p:nvPr/>
            </p:nvGraphicFramePr>
            <p:xfrm>
              <a:off x="1476375" y="4868863"/>
              <a:ext cx="1949450" cy="427037"/>
            </p:xfrm>
            <a:graphic>
              <a:graphicData uri="http://schemas.openxmlformats.org/presentationml/2006/ole">
                <mc:AlternateContent xmlns:mc="http://schemas.openxmlformats.org/markup-compatibility/2006">
                  <mc:Choice xmlns:v="urn:schemas-microsoft-com:vml" Requires="v">
                    <p:oleObj spid="_x0000_s3193" name="" r:id="rId9" imgW="812165" imgH="177800" progId="Equation.3">
                      <p:embed/>
                    </p:oleObj>
                  </mc:Choice>
                  <mc:Fallback>
                    <p:oleObj name="" r:id="rId9" imgW="812165" imgH="177800" progId="Equation.3">
                      <p:embed/>
                      <p:pic>
                        <p:nvPicPr>
                          <p:cNvPr id="0" name="图片 3192"/>
                          <p:cNvPicPr/>
                          <p:nvPr/>
                        </p:nvPicPr>
                        <p:blipFill>
                          <a:blip r:embed="rId10"/>
                          <a:stretch>
                            <a:fillRect/>
                          </a:stretch>
                        </p:blipFill>
                        <p:spPr>
                          <a:xfrm>
                            <a:off x="1476375" y="4868863"/>
                            <a:ext cx="1949450" cy="427037"/>
                          </a:xfrm>
                          <a:prstGeom prst="rect">
                            <a:avLst/>
                          </a:prstGeom>
                          <a:noFill/>
                          <a:ln w="38100">
                            <a:noFill/>
                            <a:miter/>
                          </a:ln>
                        </p:spPr>
                      </p:pic>
                    </p:oleObj>
                  </mc:Fallback>
                </mc:AlternateContent>
              </a:graphicData>
            </a:graphic>
          </p:graphicFrame>
          <p:graphicFrame>
            <p:nvGraphicFramePr>
              <p:cNvPr id="46093" name="Object 9"/>
              <p:cNvGraphicFramePr>
                <a:graphicFrameLocks noChangeAspect="1"/>
              </p:cNvGraphicFramePr>
              <p:nvPr/>
            </p:nvGraphicFramePr>
            <p:xfrm>
              <a:off x="3924300" y="4868863"/>
              <a:ext cx="2193925" cy="428625"/>
            </p:xfrm>
            <a:graphic>
              <a:graphicData uri="http://schemas.openxmlformats.org/presentationml/2006/ole">
                <mc:AlternateContent xmlns:mc="http://schemas.openxmlformats.org/markup-compatibility/2006">
                  <mc:Choice xmlns:v="urn:schemas-microsoft-com:vml" Requires="v">
                    <p:oleObj spid="_x0000_s3194" name="" r:id="rId11" imgW="913765" imgH="177800" progId="Equation.3">
                      <p:embed/>
                    </p:oleObj>
                  </mc:Choice>
                  <mc:Fallback>
                    <p:oleObj name="" r:id="rId11" imgW="913765" imgH="177800" progId="Equation.3">
                      <p:embed/>
                      <p:pic>
                        <p:nvPicPr>
                          <p:cNvPr id="0" name="图片 3193"/>
                          <p:cNvPicPr/>
                          <p:nvPr/>
                        </p:nvPicPr>
                        <p:blipFill>
                          <a:blip r:embed="rId12"/>
                          <a:stretch>
                            <a:fillRect/>
                          </a:stretch>
                        </p:blipFill>
                        <p:spPr>
                          <a:xfrm>
                            <a:off x="3924300" y="4868863"/>
                            <a:ext cx="2193925" cy="428625"/>
                          </a:xfrm>
                          <a:prstGeom prst="rect">
                            <a:avLst/>
                          </a:prstGeom>
                          <a:noFill/>
                          <a:ln w="38100">
                            <a:noFill/>
                            <a:miter/>
                          </a:ln>
                        </p:spPr>
                      </p:pic>
                    </p:oleObj>
                  </mc:Fallback>
                </mc:AlternateContent>
              </a:graphicData>
            </a:graphic>
          </p:graphicFrame>
          <p:graphicFrame>
            <p:nvGraphicFramePr>
              <p:cNvPr id="46094" name="Object 10"/>
              <p:cNvGraphicFramePr>
                <a:graphicFrameLocks noChangeAspect="1"/>
              </p:cNvGraphicFramePr>
              <p:nvPr/>
            </p:nvGraphicFramePr>
            <p:xfrm>
              <a:off x="1476375" y="4365625"/>
              <a:ext cx="1187450" cy="428625"/>
            </p:xfrm>
            <a:graphic>
              <a:graphicData uri="http://schemas.openxmlformats.org/presentationml/2006/ole">
                <mc:AlternateContent xmlns:mc="http://schemas.openxmlformats.org/markup-compatibility/2006">
                  <mc:Choice xmlns:v="urn:schemas-microsoft-com:vml" Requires="v">
                    <p:oleObj spid="_x0000_s3196" name="" r:id="rId13" imgW="494665" imgH="177800" progId="Equation.3">
                      <p:embed/>
                    </p:oleObj>
                  </mc:Choice>
                  <mc:Fallback>
                    <p:oleObj name="" r:id="rId13" imgW="494665" imgH="177800" progId="Equation.3">
                      <p:embed/>
                      <p:pic>
                        <p:nvPicPr>
                          <p:cNvPr id="0" name="图片 3195"/>
                          <p:cNvPicPr/>
                          <p:nvPr/>
                        </p:nvPicPr>
                        <p:blipFill>
                          <a:blip r:embed="rId14"/>
                          <a:stretch>
                            <a:fillRect/>
                          </a:stretch>
                        </p:blipFill>
                        <p:spPr>
                          <a:xfrm>
                            <a:off x="1476375" y="4365625"/>
                            <a:ext cx="1187450" cy="428625"/>
                          </a:xfrm>
                          <a:prstGeom prst="rect">
                            <a:avLst/>
                          </a:prstGeom>
                          <a:noFill/>
                          <a:ln w="38100">
                            <a:noFill/>
                            <a:miter/>
                          </a:ln>
                        </p:spPr>
                      </p:pic>
                    </p:oleObj>
                  </mc:Fallback>
                </mc:AlternateContent>
              </a:graphicData>
            </a:graphic>
          </p:graphicFrame>
          <p:graphicFrame>
            <p:nvGraphicFramePr>
              <p:cNvPr id="46095" name="Object 11"/>
              <p:cNvGraphicFramePr>
                <a:graphicFrameLocks noChangeAspect="1"/>
              </p:cNvGraphicFramePr>
              <p:nvPr/>
            </p:nvGraphicFramePr>
            <p:xfrm>
              <a:off x="6248400" y="5410200"/>
              <a:ext cx="914400" cy="427038"/>
            </p:xfrm>
            <a:graphic>
              <a:graphicData uri="http://schemas.openxmlformats.org/presentationml/2006/ole">
                <mc:AlternateContent xmlns:mc="http://schemas.openxmlformats.org/markup-compatibility/2006">
                  <mc:Choice xmlns:v="urn:schemas-microsoft-com:vml" Requires="v">
                    <p:oleObj spid="_x0000_s3197" name="" r:id="rId15" imgW="380365" imgH="177800" progId="Equation.3">
                      <p:embed/>
                    </p:oleObj>
                  </mc:Choice>
                  <mc:Fallback>
                    <p:oleObj name="" r:id="rId15" imgW="380365" imgH="177800" progId="Equation.3">
                      <p:embed/>
                      <p:pic>
                        <p:nvPicPr>
                          <p:cNvPr id="0" name="图片 3196"/>
                          <p:cNvPicPr/>
                          <p:nvPr/>
                        </p:nvPicPr>
                        <p:blipFill>
                          <a:blip r:embed="rId16"/>
                          <a:stretch>
                            <a:fillRect/>
                          </a:stretch>
                        </p:blipFill>
                        <p:spPr>
                          <a:xfrm>
                            <a:off x="6248400" y="5410200"/>
                            <a:ext cx="914400" cy="427038"/>
                          </a:xfrm>
                          <a:prstGeom prst="rect">
                            <a:avLst/>
                          </a:prstGeom>
                          <a:noFill/>
                          <a:ln w="38100">
                            <a:noFill/>
                            <a:miter/>
                          </a:ln>
                        </p:spPr>
                      </p:pic>
                    </p:oleObj>
                  </mc:Fallback>
                </mc:AlternateContent>
              </a:graphicData>
            </a:graphic>
          </p:graphicFrame>
          <p:graphicFrame>
            <p:nvGraphicFramePr>
              <p:cNvPr id="46096" name="Object 12"/>
              <p:cNvGraphicFramePr>
                <a:graphicFrameLocks noChangeAspect="1"/>
              </p:cNvGraphicFramePr>
              <p:nvPr/>
            </p:nvGraphicFramePr>
            <p:xfrm>
              <a:off x="4953000" y="5410200"/>
              <a:ext cx="854075" cy="396875"/>
            </p:xfrm>
            <a:graphic>
              <a:graphicData uri="http://schemas.openxmlformats.org/presentationml/2006/ole">
                <mc:AlternateContent xmlns:mc="http://schemas.openxmlformats.org/markup-compatibility/2006">
                  <mc:Choice xmlns:v="urn:schemas-microsoft-com:vml" Requires="v">
                    <p:oleObj spid="_x0000_s3198" name="" r:id="rId17" imgW="355600" imgH="165100" progId="Equation.3">
                      <p:embed/>
                    </p:oleObj>
                  </mc:Choice>
                  <mc:Fallback>
                    <p:oleObj name="" r:id="rId17" imgW="355600" imgH="165100" progId="Equation.3">
                      <p:embed/>
                      <p:pic>
                        <p:nvPicPr>
                          <p:cNvPr id="0" name="图片 3197"/>
                          <p:cNvPicPr/>
                          <p:nvPr/>
                        </p:nvPicPr>
                        <p:blipFill>
                          <a:blip r:embed="rId18"/>
                          <a:stretch>
                            <a:fillRect/>
                          </a:stretch>
                        </p:blipFill>
                        <p:spPr>
                          <a:xfrm>
                            <a:off x="4953000" y="5410200"/>
                            <a:ext cx="854075" cy="396875"/>
                          </a:xfrm>
                          <a:prstGeom prst="rect">
                            <a:avLst/>
                          </a:prstGeom>
                          <a:noFill/>
                          <a:ln w="38100">
                            <a:noFill/>
                            <a:miter/>
                          </a:ln>
                        </p:spPr>
                      </p:pic>
                    </p:oleObj>
                  </mc:Fallback>
                </mc:AlternateContent>
              </a:graphicData>
            </a:graphic>
          </p:graphicFrame>
          <p:graphicFrame>
            <p:nvGraphicFramePr>
              <p:cNvPr id="46097" name="Object 13"/>
              <p:cNvGraphicFramePr>
                <a:graphicFrameLocks noChangeAspect="1"/>
              </p:cNvGraphicFramePr>
              <p:nvPr/>
            </p:nvGraphicFramePr>
            <p:xfrm>
              <a:off x="3352800" y="5410200"/>
              <a:ext cx="852488" cy="396875"/>
            </p:xfrm>
            <a:graphic>
              <a:graphicData uri="http://schemas.openxmlformats.org/presentationml/2006/ole">
                <mc:AlternateContent xmlns:mc="http://schemas.openxmlformats.org/markup-compatibility/2006">
                  <mc:Choice xmlns:v="urn:schemas-microsoft-com:vml" Requires="v">
                    <p:oleObj spid="_x0000_s3199" name="" r:id="rId19" imgW="355600" imgH="165100" progId="Equation.3">
                      <p:embed/>
                    </p:oleObj>
                  </mc:Choice>
                  <mc:Fallback>
                    <p:oleObj name="" r:id="rId19" imgW="355600" imgH="165100" progId="Equation.3">
                      <p:embed/>
                      <p:pic>
                        <p:nvPicPr>
                          <p:cNvPr id="0" name="图片 3198"/>
                          <p:cNvPicPr/>
                          <p:nvPr/>
                        </p:nvPicPr>
                        <p:blipFill>
                          <a:blip r:embed="rId20"/>
                          <a:stretch>
                            <a:fillRect/>
                          </a:stretch>
                        </p:blipFill>
                        <p:spPr>
                          <a:xfrm>
                            <a:off x="3352800" y="5410200"/>
                            <a:ext cx="852488" cy="396875"/>
                          </a:xfrm>
                          <a:prstGeom prst="rect">
                            <a:avLst/>
                          </a:prstGeom>
                          <a:noFill/>
                          <a:ln w="38100">
                            <a:noFill/>
                            <a:miter/>
                          </a:ln>
                        </p:spPr>
                      </p:pic>
                    </p:oleObj>
                  </mc:Fallback>
                </mc:AlternateContent>
              </a:graphicData>
            </a:graphic>
          </p:graphicFrame>
          <p:graphicFrame>
            <p:nvGraphicFramePr>
              <p:cNvPr id="46098" name="Object 14"/>
              <p:cNvGraphicFramePr>
                <a:graphicFrameLocks noChangeAspect="1"/>
              </p:cNvGraphicFramePr>
              <p:nvPr/>
            </p:nvGraphicFramePr>
            <p:xfrm>
              <a:off x="3268663" y="4365625"/>
              <a:ext cx="1158875" cy="396875"/>
            </p:xfrm>
            <a:graphic>
              <a:graphicData uri="http://schemas.openxmlformats.org/presentationml/2006/ole">
                <mc:AlternateContent xmlns:mc="http://schemas.openxmlformats.org/markup-compatibility/2006">
                  <mc:Choice xmlns:v="urn:schemas-microsoft-com:vml" Requires="v">
                    <p:oleObj spid="_x0000_s3200" name="" r:id="rId21" imgW="482600" imgH="165100" progId="Equation.3">
                      <p:embed/>
                    </p:oleObj>
                  </mc:Choice>
                  <mc:Fallback>
                    <p:oleObj name="" r:id="rId21" imgW="482600" imgH="165100" progId="Equation.3">
                      <p:embed/>
                      <p:pic>
                        <p:nvPicPr>
                          <p:cNvPr id="0" name="图片 3199"/>
                          <p:cNvPicPr/>
                          <p:nvPr/>
                        </p:nvPicPr>
                        <p:blipFill>
                          <a:blip r:embed="rId22"/>
                          <a:stretch>
                            <a:fillRect/>
                          </a:stretch>
                        </p:blipFill>
                        <p:spPr>
                          <a:xfrm>
                            <a:off x="3268663" y="4365625"/>
                            <a:ext cx="1158875" cy="396875"/>
                          </a:xfrm>
                          <a:prstGeom prst="rect">
                            <a:avLst/>
                          </a:prstGeom>
                          <a:noFill/>
                          <a:ln w="38100">
                            <a:noFill/>
                            <a:miter/>
                          </a:ln>
                        </p:spPr>
                      </p:pic>
                    </p:oleObj>
                  </mc:Fallback>
                </mc:AlternateContent>
              </a:graphicData>
            </a:graphic>
          </p:graphicFrame>
          <p:graphicFrame>
            <p:nvGraphicFramePr>
              <p:cNvPr id="46099" name="Object 15"/>
              <p:cNvGraphicFramePr>
                <a:graphicFrameLocks noChangeAspect="1"/>
              </p:cNvGraphicFramePr>
              <p:nvPr/>
            </p:nvGraphicFramePr>
            <p:xfrm>
              <a:off x="1981200" y="5410200"/>
              <a:ext cx="914400" cy="427038"/>
            </p:xfrm>
            <a:graphic>
              <a:graphicData uri="http://schemas.openxmlformats.org/presentationml/2006/ole">
                <mc:AlternateContent xmlns:mc="http://schemas.openxmlformats.org/markup-compatibility/2006">
                  <mc:Choice xmlns:v="urn:schemas-microsoft-com:vml" Requires="v">
                    <p:oleObj spid="_x0000_s3201" name="" r:id="rId23" imgW="380365" imgH="177800" progId="Equation.3">
                      <p:embed/>
                    </p:oleObj>
                  </mc:Choice>
                  <mc:Fallback>
                    <p:oleObj name="" r:id="rId23" imgW="380365" imgH="177800" progId="Equation.3">
                      <p:embed/>
                      <p:pic>
                        <p:nvPicPr>
                          <p:cNvPr id="0" name="图片 3200"/>
                          <p:cNvPicPr/>
                          <p:nvPr/>
                        </p:nvPicPr>
                        <p:blipFill>
                          <a:blip r:embed="rId24"/>
                          <a:stretch>
                            <a:fillRect/>
                          </a:stretch>
                        </p:blipFill>
                        <p:spPr>
                          <a:xfrm>
                            <a:off x="1981200" y="5410200"/>
                            <a:ext cx="914400" cy="427038"/>
                          </a:xfrm>
                          <a:prstGeom prst="rect">
                            <a:avLst/>
                          </a:prstGeom>
                          <a:noFill/>
                          <a:ln w="38100">
                            <a:noFill/>
                            <a:miter/>
                          </a:ln>
                        </p:spPr>
                      </p:pic>
                    </p:oleObj>
                  </mc:Fallback>
                </mc:AlternateContent>
              </a:graphicData>
            </a:graphic>
          </p:graphicFrame>
        </p:grpSp>
      </p:grpSp>
      <p:sp>
        <p:nvSpPr>
          <p:cNvPr id="4608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11267"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1" name="矩形 20"/>
          <p:cNvSpPr/>
          <p:nvPr/>
        </p:nvSpPr>
        <p:spPr>
          <a:xfrm>
            <a:off x="2308225" y="1674813"/>
            <a:ext cx="41259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2.1 </a:t>
            </a:r>
            <a:r>
              <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逻辑代数运算</a:t>
            </a:r>
            <a:r>
              <a:rPr kumimoji="0" lang="zh-CN" altLang="en-US" sz="3600" b="1" i="0" u="none" strike="noStrike" kern="1200" cap="none" spc="0" normalizeH="0" baseline="0" noProof="0" dirty="0">
                <a:ln>
                  <a:noFill/>
                </a:ln>
                <a:solidFill>
                  <a:schemeClr val="tx1">
                    <a:lumMod val="95000"/>
                    <a:lumOff val="5000"/>
                  </a:schemeClr>
                </a:solidFill>
                <a:effectLst/>
                <a:uLnTx/>
                <a:uFillTx/>
                <a:latin typeface="+mn-ea"/>
                <a:ea typeface="宋体" panose="02010600030101010101" pitchFamily="2" charset="-122"/>
                <a:cs typeface="+mn-cs"/>
              </a:rPr>
              <a:t> </a:t>
            </a:r>
            <a:endParaRPr kumimoji="0" lang="zh-CN" altLang="en-US" sz="3600" b="1" i="0" u="none" strike="noStrike" kern="1200" cap="none" spc="0" normalizeH="0" baseline="0" noProof="0" dirty="0">
              <a:ln>
                <a:noFill/>
              </a:ln>
              <a:solidFill>
                <a:schemeClr val="tx1">
                  <a:lumMod val="95000"/>
                  <a:lumOff val="5000"/>
                </a:schemeClr>
              </a:solidFill>
              <a:effectLst/>
              <a:uLnTx/>
              <a:uFillTx/>
              <a:latin typeface="+mn-ea"/>
              <a:ea typeface="宋体" panose="02010600030101010101" pitchFamily="2" charset="-122"/>
              <a:cs typeface="+mn-cs"/>
            </a:endParaRPr>
          </a:p>
        </p:txBody>
      </p:sp>
      <p:sp>
        <p:nvSpPr>
          <p:cNvPr id="22" name="矩形 21"/>
          <p:cNvSpPr/>
          <p:nvPr/>
        </p:nvSpPr>
        <p:spPr>
          <a:xfrm>
            <a:off x="2308225" y="2682875"/>
            <a:ext cx="5340350" cy="12001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2.2 </a:t>
            </a:r>
            <a:r>
              <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逻辑函数的表示方法 </a:t>
            </a:r>
            <a:endPar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      </a:t>
            </a:r>
            <a:r>
              <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及其标准形式 </a:t>
            </a:r>
            <a:endPar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endParaRPr>
          </a:p>
        </p:txBody>
      </p:sp>
      <p:sp>
        <p:nvSpPr>
          <p:cNvPr id="23" name="矩形 22"/>
          <p:cNvSpPr/>
          <p:nvPr/>
        </p:nvSpPr>
        <p:spPr>
          <a:xfrm>
            <a:off x="2308225" y="4243388"/>
            <a:ext cx="435610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2.3 </a:t>
            </a:r>
            <a:r>
              <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逻辑函数的化简</a:t>
            </a:r>
            <a:endPar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endParaRPr>
          </a:p>
        </p:txBody>
      </p:sp>
      <p:sp>
        <p:nvSpPr>
          <p:cNvPr id="26" name="矩形 25"/>
          <p:cNvSpPr/>
          <p:nvPr/>
        </p:nvSpPr>
        <p:spPr>
          <a:xfrm>
            <a:off x="3582988" y="682625"/>
            <a:ext cx="1730375" cy="70802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40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目  录</a:t>
            </a:r>
            <a:endParaRPr kumimoji="0" lang="zh-CN" altLang="en-US" sz="4000" b="1" i="0" u="none" strike="noStrike" kern="1200" cap="none" spc="0" normalizeH="0" baseline="0" noProof="0" dirty="0">
              <a:ln>
                <a:noFill/>
              </a:ln>
              <a:solidFill>
                <a:schemeClr val="tx1">
                  <a:lumMod val="95000"/>
                  <a:lumOff val="5000"/>
                </a:schemeClr>
              </a:solidFill>
              <a:effectLst/>
              <a:uLnTx/>
              <a:uFillTx/>
              <a:latin typeface="+mn-ea"/>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48131" name="Rectangle 3"/>
          <p:cNvSpPr txBox="1"/>
          <p:nvPr/>
        </p:nvSpPr>
        <p:spPr>
          <a:xfrm>
            <a:off x="228600" y="685800"/>
            <a:ext cx="6934200" cy="533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spcBef>
                <a:spcPct val="20000"/>
              </a:spcBef>
              <a:buClr>
                <a:schemeClr val="accent1"/>
              </a:buClr>
              <a:buFont typeface="Wingdings" panose="05000000000000000000" pitchFamily="2" charset="2"/>
              <a:buChar char="u"/>
            </a:pPr>
            <a:r>
              <a:rPr lang="zh-CN" altLang="en-US" b="1" dirty="0">
                <a:latin typeface="黑体" panose="02010609060101010101" pitchFamily="49" charset="-122"/>
              </a:rPr>
              <a:t>  逻辑代数的基本公式</a:t>
            </a:r>
            <a:endParaRPr lang="zh-CN" altLang="en-US" b="1" dirty="0">
              <a:latin typeface="黑体" panose="02010609060101010101" pitchFamily="49" charset="-122"/>
            </a:endParaRPr>
          </a:p>
        </p:txBody>
      </p:sp>
      <p:pic>
        <p:nvPicPr>
          <p:cNvPr id="48132" name="图片 30"/>
          <p:cNvPicPr>
            <a:picLocks noChangeAspect="1"/>
          </p:cNvPicPr>
          <p:nvPr/>
        </p:nvPicPr>
        <p:blipFill>
          <a:blip r:embed="rId1"/>
          <a:stretch>
            <a:fillRect/>
          </a:stretch>
        </p:blipFill>
        <p:spPr>
          <a:xfrm>
            <a:off x="460375" y="1219200"/>
            <a:ext cx="8223250" cy="4983163"/>
          </a:xfrm>
          <a:prstGeom prst="rect">
            <a:avLst/>
          </a:prstGeom>
          <a:noFill/>
          <a:ln w="9525">
            <a:noFill/>
          </a:ln>
        </p:spPr>
      </p:pic>
      <p:sp>
        <p:nvSpPr>
          <p:cNvPr id="4813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50179" name="Rectangle 3"/>
          <p:cNvSpPr txBox="1"/>
          <p:nvPr/>
        </p:nvSpPr>
        <p:spPr>
          <a:xfrm>
            <a:off x="323850" y="636588"/>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定律的证明方法</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公理和法则</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真值表</a:t>
            </a:r>
            <a:endParaRPr lang="zh-CN" altLang="en-US" sz="2800" dirty="0">
              <a:solidFill>
                <a:srgbClr val="00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对于逻辑变量的所有可能的组合求逻辑函数的值。</a:t>
            </a:r>
            <a:endParaRPr lang="zh-CN" altLang="en-US" sz="2400" dirty="0">
              <a:solidFill>
                <a:srgbClr val="00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例如：证明反演律</a:t>
            </a:r>
            <a:endParaRPr lang="zh-CN" altLang="en-US" sz="2400" dirty="0">
              <a:solidFill>
                <a:srgbClr val="000000"/>
              </a:solidFill>
              <a:latin typeface="Tahoma" panose="020B0604030504040204" pitchFamily="34" charset="0"/>
              <a:ea typeface="黑体" panose="02010609060101010101" pitchFamily="49" charset="-122"/>
            </a:endParaRPr>
          </a:p>
        </p:txBody>
      </p:sp>
      <p:graphicFrame>
        <p:nvGraphicFramePr>
          <p:cNvPr id="7" name="Group 4"/>
          <p:cNvGraphicFramePr>
            <a:graphicFrameLocks noGrp="1"/>
          </p:cNvGraphicFramePr>
          <p:nvPr/>
        </p:nvGraphicFramePr>
        <p:xfrm>
          <a:off x="962025" y="3429000"/>
          <a:ext cx="6858000" cy="2552700"/>
        </p:xfrm>
        <a:graphic>
          <a:graphicData uri="http://schemas.openxmlformats.org/drawingml/2006/table">
            <a:tbl>
              <a:tblPr/>
              <a:tblGrid>
                <a:gridCol w="838200"/>
                <a:gridCol w="990600"/>
                <a:gridCol w="1219200"/>
                <a:gridCol w="1219200"/>
                <a:gridCol w="1295400"/>
                <a:gridCol w="1295400"/>
              </a:tblGrid>
              <a:tr h="5334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endParaRPr kumimoji="1" lang="en-US"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19050" marB="19050" anchor="ct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endParaRPr kumimoji="1" lang="en-US"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38100" cap="flat" cmpd="sng" algn="ctr">
                      <a:solidFill>
                        <a:srgbClr val="5490A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19050" marR="19050" marT="19050" marB="1905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grid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57150" marR="57150" marT="19050" marB="19050" anchor="ctr" horzOverflow="overflow">
                    <a:lnL cap="flat">
                      <a:noFill/>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得证：</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57150" marR="57150" marT="19050" marB="19050" horzOverflow="overflow">
                    <a:lnL w="38100" cap="flat" cmpd="sng" algn="ctr">
                      <a:solidFill>
                        <a:srgbClr val="5490A8"/>
                      </a:solidFill>
                      <a:prstDash val="solid"/>
                      <a:round/>
                      <a:headEnd type="none" w="med" len="med"/>
                      <a:tailEnd type="none" w="med" len="med"/>
                    </a:lnL>
                    <a:lnR w="38100" cap="flat" cmpd="sng" algn="ctr">
                      <a:solidFill>
                        <a:srgbClr val="5490A8"/>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得证：</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57150" marR="57150" marT="19050" marB="19050" horzOverflow="overflow">
                    <a:lnL w="38100" cap="flat" cmpd="sng" algn="ctr">
                      <a:solidFill>
                        <a:srgbClr val="5490A8"/>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cPr/>
                </a:tc>
              </a:tr>
            </a:tbl>
          </a:graphicData>
        </a:graphic>
      </p:graphicFrame>
      <p:graphicFrame>
        <p:nvGraphicFramePr>
          <p:cNvPr id="50226" name="Object 68"/>
          <p:cNvGraphicFramePr>
            <a:graphicFrameLocks noChangeAspect="1"/>
          </p:cNvGraphicFramePr>
          <p:nvPr/>
        </p:nvGraphicFramePr>
        <p:xfrm>
          <a:off x="3019425" y="3429000"/>
          <a:ext cx="850900" cy="523875"/>
        </p:xfrm>
        <a:graphic>
          <a:graphicData uri="http://schemas.openxmlformats.org/presentationml/2006/ole">
            <mc:AlternateContent xmlns:mc="http://schemas.openxmlformats.org/markup-compatibility/2006">
              <mc:Choice xmlns:v="urn:schemas-microsoft-com:vml" Requires="v">
                <p:oleObj spid="_x0000_s3202" name="" r:id="rId1" imgW="330200" imgH="203200" progId="Equation.3">
                  <p:embed/>
                </p:oleObj>
              </mc:Choice>
              <mc:Fallback>
                <p:oleObj name="" r:id="rId1" imgW="330200" imgH="203200" progId="Equation.3">
                  <p:embed/>
                  <p:pic>
                    <p:nvPicPr>
                      <p:cNvPr id="0" name="图片 3201"/>
                      <p:cNvPicPr/>
                      <p:nvPr/>
                    </p:nvPicPr>
                    <p:blipFill>
                      <a:blip r:embed="rId2"/>
                      <a:stretch>
                        <a:fillRect/>
                      </a:stretch>
                    </p:blipFill>
                    <p:spPr>
                      <a:xfrm>
                        <a:off x="3019425" y="3429000"/>
                        <a:ext cx="850900" cy="523875"/>
                      </a:xfrm>
                      <a:prstGeom prst="rect">
                        <a:avLst/>
                      </a:prstGeom>
                      <a:noFill/>
                      <a:ln w="38100">
                        <a:noFill/>
                        <a:miter/>
                      </a:ln>
                    </p:spPr>
                  </p:pic>
                </p:oleObj>
              </mc:Fallback>
            </mc:AlternateContent>
          </a:graphicData>
        </a:graphic>
      </p:graphicFrame>
      <p:graphicFrame>
        <p:nvGraphicFramePr>
          <p:cNvPr id="50227" name="Object 69"/>
          <p:cNvGraphicFramePr>
            <a:graphicFrameLocks noChangeAspect="1"/>
          </p:cNvGraphicFramePr>
          <p:nvPr/>
        </p:nvGraphicFramePr>
        <p:xfrm>
          <a:off x="4157663" y="3429000"/>
          <a:ext cx="1014412" cy="523875"/>
        </p:xfrm>
        <a:graphic>
          <a:graphicData uri="http://schemas.openxmlformats.org/presentationml/2006/ole">
            <mc:AlternateContent xmlns:mc="http://schemas.openxmlformats.org/markup-compatibility/2006">
              <mc:Choice xmlns:v="urn:schemas-microsoft-com:vml" Requires="v">
                <p:oleObj spid="_x0000_s3203" name="" r:id="rId3" imgW="393700" imgH="203200" progId="Equation.3">
                  <p:embed/>
                </p:oleObj>
              </mc:Choice>
              <mc:Fallback>
                <p:oleObj name="" r:id="rId3" imgW="393700" imgH="203200" progId="Equation.3">
                  <p:embed/>
                  <p:pic>
                    <p:nvPicPr>
                      <p:cNvPr id="0" name="图片 3202"/>
                      <p:cNvPicPr/>
                      <p:nvPr/>
                    </p:nvPicPr>
                    <p:blipFill>
                      <a:blip r:embed="rId4"/>
                      <a:stretch>
                        <a:fillRect/>
                      </a:stretch>
                    </p:blipFill>
                    <p:spPr>
                      <a:xfrm>
                        <a:off x="4157663" y="3429000"/>
                        <a:ext cx="1014412" cy="523875"/>
                      </a:xfrm>
                      <a:prstGeom prst="rect">
                        <a:avLst/>
                      </a:prstGeom>
                      <a:noFill/>
                      <a:ln w="38100">
                        <a:noFill/>
                        <a:miter/>
                      </a:ln>
                    </p:spPr>
                  </p:pic>
                </p:oleObj>
              </mc:Fallback>
            </mc:AlternateContent>
          </a:graphicData>
        </a:graphic>
      </p:graphicFrame>
      <p:graphicFrame>
        <p:nvGraphicFramePr>
          <p:cNvPr id="50228" name="Object 70"/>
          <p:cNvGraphicFramePr>
            <a:graphicFrameLocks noChangeAspect="1"/>
          </p:cNvGraphicFramePr>
          <p:nvPr/>
        </p:nvGraphicFramePr>
        <p:xfrm>
          <a:off x="5376863" y="3429000"/>
          <a:ext cx="1014412" cy="523875"/>
        </p:xfrm>
        <a:graphic>
          <a:graphicData uri="http://schemas.openxmlformats.org/presentationml/2006/ole">
            <mc:AlternateContent xmlns:mc="http://schemas.openxmlformats.org/markup-compatibility/2006">
              <mc:Choice xmlns:v="urn:schemas-microsoft-com:vml" Requires="v">
                <p:oleObj spid="_x0000_s3204" name="" r:id="rId5" imgW="393700" imgH="203200" progId="Equation.3">
                  <p:embed/>
                </p:oleObj>
              </mc:Choice>
              <mc:Fallback>
                <p:oleObj name="" r:id="rId5" imgW="393700" imgH="203200" progId="Equation.3">
                  <p:embed/>
                  <p:pic>
                    <p:nvPicPr>
                      <p:cNvPr id="0" name="图片 3203"/>
                      <p:cNvPicPr/>
                      <p:nvPr/>
                    </p:nvPicPr>
                    <p:blipFill>
                      <a:blip r:embed="rId6"/>
                      <a:stretch>
                        <a:fillRect/>
                      </a:stretch>
                    </p:blipFill>
                    <p:spPr>
                      <a:xfrm>
                        <a:off x="5376863" y="3429000"/>
                        <a:ext cx="1014412" cy="523875"/>
                      </a:xfrm>
                      <a:prstGeom prst="rect">
                        <a:avLst/>
                      </a:prstGeom>
                      <a:noFill/>
                      <a:ln w="38100">
                        <a:noFill/>
                        <a:miter/>
                      </a:ln>
                    </p:spPr>
                  </p:pic>
                </p:oleObj>
              </mc:Fallback>
            </mc:AlternateContent>
          </a:graphicData>
        </a:graphic>
      </p:graphicFrame>
      <p:graphicFrame>
        <p:nvGraphicFramePr>
          <p:cNvPr id="50229" name="Object 71"/>
          <p:cNvGraphicFramePr>
            <a:graphicFrameLocks noChangeAspect="1"/>
          </p:cNvGraphicFramePr>
          <p:nvPr/>
        </p:nvGraphicFramePr>
        <p:xfrm>
          <a:off x="6757988" y="3429000"/>
          <a:ext cx="850900" cy="523875"/>
        </p:xfrm>
        <a:graphic>
          <a:graphicData uri="http://schemas.openxmlformats.org/presentationml/2006/ole">
            <mc:AlternateContent xmlns:mc="http://schemas.openxmlformats.org/markup-compatibility/2006">
              <mc:Choice xmlns:v="urn:schemas-microsoft-com:vml" Requires="v">
                <p:oleObj spid="_x0000_s3206" name="" r:id="rId7" imgW="330200" imgH="203200" progId="Equation.3">
                  <p:embed/>
                </p:oleObj>
              </mc:Choice>
              <mc:Fallback>
                <p:oleObj name="" r:id="rId7" imgW="330200" imgH="203200" progId="Equation.3">
                  <p:embed/>
                  <p:pic>
                    <p:nvPicPr>
                      <p:cNvPr id="0" name="图片 3205"/>
                      <p:cNvPicPr/>
                      <p:nvPr/>
                    </p:nvPicPr>
                    <p:blipFill>
                      <a:blip r:embed="rId8"/>
                      <a:stretch>
                        <a:fillRect/>
                      </a:stretch>
                    </p:blipFill>
                    <p:spPr>
                      <a:xfrm>
                        <a:off x="6757988" y="3429000"/>
                        <a:ext cx="850900" cy="523875"/>
                      </a:xfrm>
                      <a:prstGeom prst="rect">
                        <a:avLst/>
                      </a:prstGeom>
                      <a:noFill/>
                      <a:ln w="38100">
                        <a:noFill/>
                        <a:miter/>
                      </a:ln>
                    </p:spPr>
                  </p:pic>
                </p:oleObj>
              </mc:Fallback>
            </mc:AlternateContent>
          </a:graphicData>
        </a:graphic>
      </p:graphicFrame>
      <p:graphicFrame>
        <p:nvGraphicFramePr>
          <p:cNvPr id="50230" name="Object 72"/>
          <p:cNvGraphicFramePr>
            <a:graphicFrameLocks noChangeAspect="1"/>
          </p:cNvGraphicFramePr>
          <p:nvPr/>
        </p:nvGraphicFramePr>
        <p:xfrm>
          <a:off x="3705225" y="5581650"/>
          <a:ext cx="1447800" cy="361950"/>
        </p:xfrm>
        <a:graphic>
          <a:graphicData uri="http://schemas.openxmlformats.org/presentationml/2006/ole">
            <mc:AlternateContent xmlns:mc="http://schemas.openxmlformats.org/markup-compatibility/2006">
              <mc:Choice xmlns:v="urn:schemas-microsoft-com:vml" Requires="v">
                <p:oleObj spid="_x0000_s3207" name="" r:id="rId9" imgW="812165" imgH="203200" progId="Equation.3">
                  <p:embed/>
                </p:oleObj>
              </mc:Choice>
              <mc:Fallback>
                <p:oleObj name="" r:id="rId9" imgW="812165" imgH="203200" progId="Equation.3">
                  <p:embed/>
                  <p:pic>
                    <p:nvPicPr>
                      <p:cNvPr id="0" name="图片 3206"/>
                      <p:cNvPicPr/>
                      <p:nvPr/>
                    </p:nvPicPr>
                    <p:blipFill>
                      <a:blip r:embed="rId10"/>
                      <a:stretch>
                        <a:fillRect/>
                      </a:stretch>
                    </p:blipFill>
                    <p:spPr>
                      <a:xfrm>
                        <a:off x="3705225" y="5581650"/>
                        <a:ext cx="1447800" cy="361950"/>
                      </a:xfrm>
                      <a:prstGeom prst="rect">
                        <a:avLst/>
                      </a:prstGeom>
                      <a:noFill/>
                      <a:ln w="38100">
                        <a:noFill/>
                        <a:miter/>
                      </a:ln>
                    </p:spPr>
                  </p:pic>
                </p:oleObj>
              </mc:Fallback>
            </mc:AlternateContent>
          </a:graphicData>
        </a:graphic>
      </p:graphicFrame>
      <p:graphicFrame>
        <p:nvGraphicFramePr>
          <p:cNvPr id="50231" name="Object 73"/>
          <p:cNvGraphicFramePr>
            <a:graphicFrameLocks noChangeAspect="1"/>
          </p:cNvGraphicFramePr>
          <p:nvPr/>
        </p:nvGraphicFramePr>
        <p:xfrm>
          <a:off x="6296025" y="5581650"/>
          <a:ext cx="1447800" cy="361950"/>
        </p:xfrm>
        <a:graphic>
          <a:graphicData uri="http://schemas.openxmlformats.org/presentationml/2006/ole">
            <mc:AlternateContent xmlns:mc="http://schemas.openxmlformats.org/markup-compatibility/2006">
              <mc:Choice xmlns:v="urn:schemas-microsoft-com:vml" Requires="v">
                <p:oleObj spid="_x0000_s3205" name="" r:id="rId11" imgW="812165" imgH="203200" progId="Equation.3">
                  <p:embed/>
                </p:oleObj>
              </mc:Choice>
              <mc:Fallback>
                <p:oleObj name="" r:id="rId11" imgW="812165" imgH="203200" progId="Equation.3">
                  <p:embed/>
                  <p:pic>
                    <p:nvPicPr>
                      <p:cNvPr id="0" name="图片 3204"/>
                      <p:cNvPicPr/>
                      <p:nvPr/>
                    </p:nvPicPr>
                    <p:blipFill>
                      <a:blip r:embed="rId12"/>
                      <a:stretch>
                        <a:fillRect/>
                      </a:stretch>
                    </p:blipFill>
                    <p:spPr>
                      <a:xfrm>
                        <a:off x="6296025" y="5581650"/>
                        <a:ext cx="1447800" cy="361950"/>
                      </a:xfrm>
                      <a:prstGeom prst="rect">
                        <a:avLst/>
                      </a:prstGeom>
                      <a:noFill/>
                      <a:ln w="38100">
                        <a:noFill/>
                        <a:miter/>
                      </a:ln>
                    </p:spPr>
                  </p:pic>
                </p:oleObj>
              </mc:Fallback>
            </mc:AlternateContent>
          </a:graphicData>
        </a:graphic>
      </p:graphicFrame>
      <p:sp>
        <p:nvSpPr>
          <p:cNvPr id="5023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52227" name="Rectangle 3"/>
          <p:cNvSpPr txBox="1"/>
          <p:nvPr/>
        </p:nvSpPr>
        <p:spPr>
          <a:xfrm>
            <a:off x="407988" y="1404938"/>
            <a:ext cx="8640762" cy="4724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代入定理</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反演定理 </a:t>
            </a:r>
            <a:r>
              <a:rPr lang="en-US" altLang="zh-CN" sz="2800" dirty="0">
                <a:solidFill>
                  <a:srgbClr val="000000"/>
                </a:solidFill>
                <a:latin typeface="Tahoma" panose="020B0604030504040204" pitchFamily="34" charset="0"/>
                <a:ea typeface="黑体" panose="02010609060101010101" pitchFamily="49" charset="-122"/>
              </a:rPr>
              <a:t>—— inversion theorem</a:t>
            </a:r>
            <a:endParaRPr lang="en-US" altLang="zh-CN"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对偶定理 </a:t>
            </a:r>
            <a:r>
              <a:rPr lang="en-US" altLang="zh-CN" sz="2800" dirty="0">
                <a:solidFill>
                  <a:srgbClr val="000000"/>
                </a:solidFill>
                <a:latin typeface="Tahoma" panose="020B0604030504040204" pitchFamily="34" charset="0"/>
                <a:ea typeface="黑体" panose="02010609060101010101" pitchFamily="49" charset="-122"/>
              </a:rPr>
              <a:t>—— dual theorem</a:t>
            </a:r>
            <a:endParaRPr lang="en-US" altLang="zh-CN" sz="2800" dirty="0">
              <a:solidFill>
                <a:srgbClr val="000000"/>
              </a:solidFill>
              <a:latin typeface="Tahoma" panose="020B0604030504040204" pitchFamily="34" charset="0"/>
              <a:ea typeface="黑体" panose="02010609060101010101" pitchFamily="49" charset="-122"/>
            </a:endParaRPr>
          </a:p>
          <a:p>
            <a:pPr marL="1600200" lvl="3" indent="-228600" eaLnBrk="1" hangingPunct="1">
              <a:lnSpc>
                <a:spcPct val="100000"/>
              </a:lnSpc>
              <a:spcBef>
                <a:spcPct val="20000"/>
              </a:spcBef>
              <a:buClr>
                <a:srgbClr val="5490A8"/>
              </a:buClr>
              <a:buFont typeface="Wingdings" panose="05000000000000000000" pitchFamily="2" charset="2"/>
              <a:buChar char="v"/>
            </a:pPr>
            <a:endParaRPr lang="en-US" altLang="zh-CN" sz="20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代入定理</a:t>
            </a:r>
            <a:endParaRPr lang="zh-CN" altLang="en-US" sz="3200" dirty="0">
              <a:solidFill>
                <a:srgbClr val="000000"/>
              </a:solidFill>
              <a:latin typeface="Tahoma" panose="020B0604030504040204" pitchFamily="34" charset="0"/>
              <a:ea typeface="黑体" panose="02010609060101010101" pitchFamily="49" charset="-122"/>
            </a:endParaRPr>
          </a:p>
          <a:p>
            <a:pPr marL="914400" lvl="2" indent="0" eaLnBrk="1" hangingPunct="1">
              <a:lnSpc>
                <a:spcPct val="100000"/>
              </a:lnSpc>
              <a:spcBef>
                <a:spcPct val="20000"/>
              </a:spcBef>
              <a:buClr>
                <a:srgbClr val="CC0000"/>
              </a:buClr>
              <a:buSzPct val="120000"/>
              <a:buFontTx/>
              <a:buNone/>
            </a:pPr>
            <a:r>
              <a:rPr lang="zh-CN" altLang="en-US" sz="2800" dirty="0">
                <a:solidFill>
                  <a:srgbClr val="000000"/>
                </a:solidFill>
                <a:latin typeface="Tahoma" panose="020B0604030504040204" pitchFamily="34" charset="0"/>
                <a:ea typeface="黑体" panose="02010609060101010101" pitchFamily="49" charset="-122"/>
              </a:rPr>
              <a:t>在任何一个包含变量</a:t>
            </a:r>
            <a:r>
              <a:rPr lang="en-US" altLang="zh-CN" sz="2800" i="1" dirty="0">
                <a:solidFill>
                  <a:srgbClr val="000000"/>
                </a:solidFill>
                <a:latin typeface="Times New Roman" panose="02020603050405020304" pitchFamily="18" charset="0"/>
                <a:ea typeface="黑体" panose="02010609060101010101" pitchFamily="49" charset="-122"/>
              </a:rPr>
              <a:t>A</a:t>
            </a:r>
            <a:r>
              <a:rPr lang="zh-CN" altLang="en-US" sz="2800" dirty="0">
                <a:solidFill>
                  <a:srgbClr val="000000"/>
                </a:solidFill>
                <a:latin typeface="Tahoma" panose="020B0604030504040204" pitchFamily="34" charset="0"/>
                <a:ea typeface="黑体" panose="02010609060101010101" pitchFamily="49" charset="-122"/>
              </a:rPr>
              <a:t>的逻辑</a:t>
            </a:r>
            <a:r>
              <a:rPr lang="zh-CN" altLang="en-US" sz="2800" dirty="0">
                <a:solidFill>
                  <a:srgbClr val="CC0000"/>
                </a:solidFill>
                <a:latin typeface="Tahoma" panose="020B0604030504040204" pitchFamily="34" charset="0"/>
                <a:ea typeface="黑体" panose="02010609060101010101" pitchFamily="49" charset="-122"/>
              </a:rPr>
              <a:t>等式</a:t>
            </a:r>
            <a:r>
              <a:rPr lang="zh-CN" altLang="en-US" sz="2800" dirty="0">
                <a:solidFill>
                  <a:srgbClr val="000000"/>
                </a:solidFill>
                <a:latin typeface="Tahoma" panose="020B0604030504040204" pitchFamily="34" charset="0"/>
                <a:ea typeface="黑体" panose="02010609060101010101" pitchFamily="49" charset="-122"/>
              </a:rPr>
              <a:t>中，若以另外一个逻辑式代入式中的</a:t>
            </a:r>
            <a:r>
              <a:rPr lang="zh-CN" altLang="en-US" sz="2800" b="1" dirty="0">
                <a:solidFill>
                  <a:srgbClr val="CC0000"/>
                </a:solidFill>
                <a:latin typeface="Tahoma" panose="020B0604030504040204" pitchFamily="34" charset="0"/>
                <a:ea typeface="黑体" panose="02010609060101010101" pitchFamily="49" charset="-122"/>
              </a:rPr>
              <a:t>所有</a:t>
            </a:r>
            <a:r>
              <a:rPr lang="en-US" altLang="zh-CN" sz="2800" b="1" i="1" dirty="0">
                <a:solidFill>
                  <a:srgbClr val="CC0000"/>
                </a:solidFill>
                <a:latin typeface="Times New Roman" panose="02020603050405020304" pitchFamily="18" charset="0"/>
                <a:ea typeface="黑体" panose="02010609060101010101" pitchFamily="49" charset="-122"/>
              </a:rPr>
              <a:t>A</a:t>
            </a:r>
            <a:r>
              <a:rPr lang="zh-CN" altLang="en-US" sz="2800" dirty="0">
                <a:solidFill>
                  <a:srgbClr val="000000"/>
                </a:solidFill>
                <a:latin typeface="Tahoma" panose="020B0604030504040204" pitchFamily="34" charset="0"/>
                <a:ea typeface="黑体" panose="02010609060101010101" pitchFamily="49" charset="-122"/>
              </a:rPr>
              <a:t>的位置，则等式依然成立。</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52228" name="Rectangle 3"/>
          <p:cNvSpPr txBox="1"/>
          <p:nvPr/>
        </p:nvSpPr>
        <p:spPr>
          <a:xfrm>
            <a:off x="185738" y="785813"/>
            <a:ext cx="6934200" cy="533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spcBef>
                <a:spcPct val="20000"/>
              </a:spcBef>
              <a:buFont typeface="Wingdings" panose="05000000000000000000" pitchFamily="2" charset="2"/>
              <a:buChar char="Ø"/>
            </a:pPr>
            <a:r>
              <a:rPr lang="zh-CN" altLang="en-US" sz="3200" b="1" dirty="0">
                <a:latin typeface="黑体" panose="02010609060101010101" pitchFamily="49" charset="-122"/>
              </a:rPr>
              <a:t> 逻辑代数的基本定理</a:t>
            </a:r>
            <a:endParaRPr lang="zh-CN" altLang="en-US" sz="3200" b="1" dirty="0">
              <a:latin typeface="黑体" panose="02010609060101010101" pitchFamily="49" charset="-122"/>
            </a:endParaRPr>
          </a:p>
        </p:txBody>
      </p:sp>
      <p:sp>
        <p:nvSpPr>
          <p:cNvPr id="5222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1"/>
          <p:cNvSpPr txBox="1"/>
          <p:nvPr/>
        </p:nvSpPr>
        <p:spPr>
          <a:xfrm>
            <a:off x="431800" y="660400"/>
            <a:ext cx="646113" cy="64611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sz="3600" b="1" dirty="0">
                <a:solidFill>
                  <a:srgbClr val="000000"/>
                </a:solidFill>
                <a:latin typeface="Tahoma" panose="020B0604030504040204" pitchFamily="34" charset="0"/>
                <a:cs typeface="Tahoma" panose="020B0604030504040204" pitchFamily="34" charset="0"/>
              </a:rPr>
              <a:t>例</a:t>
            </a:r>
            <a:endParaRPr lang="zh-CN" altLang="en-US" sz="3600" b="1" dirty="0">
              <a:solidFill>
                <a:srgbClr val="000000"/>
              </a:solidFill>
              <a:latin typeface="Tahoma" panose="020B0604030504040204" pitchFamily="34" charset="0"/>
              <a:ea typeface="Tahoma" panose="020B0604030504040204" pitchFamily="34" charset="0"/>
            </a:endParaRPr>
          </a:p>
        </p:txBody>
      </p:sp>
      <p:sp>
        <p:nvSpPr>
          <p:cNvPr id="54275" name="文本框 2"/>
          <p:cNvSpPr txBox="1"/>
          <p:nvPr/>
        </p:nvSpPr>
        <p:spPr>
          <a:xfrm>
            <a:off x="1531938" y="660400"/>
            <a:ext cx="6715125" cy="9540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b="1" dirty="0">
                <a:solidFill>
                  <a:srgbClr val="000000"/>
                </a:solidFill>
                <a:latin typeface="Tahoma" panose="020B0604030504040204" pitchFamily="34" charset="0"/>
                <a:cs typeface="Tahoma" panose="020B0604030504040204" pitchFamily="34" charset="0"/>
              </a:rPr>
              <a:t>用代入定理证明</a:t>
            </a:r>
            <a:r>
              <a:rPr lang="en-US" altLang="zh-CN" b="1" dirty="0">
                <a:solidFill>
                  <a:srgbClr val="000000"/>
                </a:solidFill>
                <a:latin typeface="Tahoma" panose="020B0604030504040204" pitchFamily="34" charset="0"/>
                <a:cs typeface="Tahoma" panose="020B0604030504040204" pitchFamily="34" charset="0"/>
              </a:rPr>
              <a:t>De Morgan</a:t>
            </a:r>
            <a:r>
              <a:rPr lang="zh-CN" altLang="en-US" b="1" dirty="0">
                <a:solidFill>
                  <a:srgbClr val="000000"/>
                </a:solidFill>
                <a:latin typeface="Tahoma" panose="020B0604030504040204" pitchFamily="34" charset="0"/>
                <a:cs typeface="Tahoma" panose="020B0604030504040204" pitchFamily="34" charset="0"/>
              </a:rPr>
              <a:t>定理也使用于多变量的情况</a:t>
            </a:r>
            <a:endParaRPr lang="zh-CN" altLang="en-US" b="1" dirty="0">
              <a:solidFill>
                <a:srgbClr val="000000"/>
              </a:solidFill>
              <a:latin typeface="Tahoma" panose="020B0604030504040204" pitchFamily="34" charset="0"/>
              <a:ea typeface="Tahoma" panose="020B0604030504040204" pitchFamily="34" charset="0"/>
            </a:endParaRPr>
          </a:p>
        </p:txBody>
      </p:sp>
      <p:sp>
        <p:nvSpPr>
          <p:cNvPr id="54276" name="文本框 3"/>
          <p:cNvSpPr txBox="1"/>
          <p:nvPr/>
        </p:nvSpPr>
        <p:spPr>
          <a:xfrm>
            <a:off x="622300" y="1560513"/>
            <a:ext cx="6713538" cy="461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sz="2400" b="1" dirty="0">
                <a:solidFill>
                  <a:srgbClr val="000000"/>
                </a:solidFill>
                <a:latin typeface="Tahoma" panose="020B0604030504040204" pitchFamily="34" charset="0"/>
                <a:cs typeface="Tahoma" panose="020B0604030504040204" pitchFamily="34" charset="0"/>
              </a:rPr>
              <a:t>已知二变量的</a:t>
            </a:r>
            <a:r>
              <a:rPr lang="en-US" altLang="zh-CN" sz="2400" b="1" dirty="0">
                <a:solidFill>
                  <a:srgbClr val="000000"/>
                </a:solidFill>
                <a:latin typeface="Tahoma" panose="020B0604030504040204" pitchFamily="34" charset="0"/>
                <a:cs typeface="Tahoma" panose="020B0604030504040204" pitchFamily="34" charset="0"/>
              </a:rPr>
              <a:t>De Morgan</a:t>
            </a:r>
            <a:r>
              <a:rPr lang="zh-CN" altLang="en-US" sz="2400" b="1" dirty="0">
                <a:solidFill>
                  <a:srgbClr val="000000"/>
                </a:solidFill>
                <a:latin typeface="Tahoma" panose="020B0604030504040204" pitchFamily="34" charset="0"/>
                <a:cs typeface="Tahoma" panose="020B0604030504040204" pitchFamily="34" charset="0"/>
              </a:rPr>
              <a:t>定理为</a:t>
            </a:r>
            <a:endParaRPr lang="zh-CN" altLang="en-US" sz="2400" b="1" dirty="0">
              <a:solidFill>
                <a:srgbClr val="000000"/>
              </a:solidFill>
              <a:latin typeface="Tahoma" panose="020B0604030504040204" pitchFamily="34" charset="0"/>
              <a:ea typeface="Tahoma" panose="020B0604030504040204" pitchFamily="34" charset="0"/>
            </a:endParaRPr>
          </a:p>
        </p:txBody>
      </p:sp>
      <p:sp>
        <p:nvSpPr>
          <p:cNvPr id="5" name="矩形 4"/>
          <p:cNvSpPr>
            <a:spLocks noRot="1" noChangeAspect="1" noMove="1" noResize="1" noEditPoints="1" noAdjustHandles="1" noChangeArrowheads="1" noChangeShapeType="1" noTextEdit="1"/>
          </p:cNvSpPr>
          <p:nvPr/>
        </p:nvSpPr>
        <p:spPr>
          <a:xfrm>
            <a:off x="1902883" y="1977408"/>
            <a:ext cx="5469466" cy="524118"/>
          </a:xfrm>
          <a:prstGeom prst="rect">
            <a:avLst/>
          </a:prstGeom>
          <a:blipFill>
            <a:blip r:embed="rId1"/>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endParaRPr>
          </a:p>
        </p:txBody>
      </p:sp>
      <p:sp>
        <p:nvSpPr>
          <p:cNvPr id="54278" name="文本框 5"/>
          <p:cNvSpPr txBox="1"/>
          <p:nvPr/>
        </p:nvSpPr>
        <p:spPr>
          <a:xfrm>
            <a:off x="622300" y="2355850"/>
            <a:ext cx="8031163" cy="8318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sz="2400" b="1" dirty="0">
                <a:solidFill>
                  <a:srgbClr val="000000"/>
                </a:solidFill>
                <a:latin typeface="Tahoma" panose="020B0604030504040204" pitchFamily="34" charset="0"/>
                <a:cs typeface="Tahoma" panose="020B0604030504040204" pitchFamily="34" charset="0"/>
              </a:rPr>
              <a:t>以（</a:t>
            </a:r>
            <a:r>
              <a:rPr lang="en-US" altLang="zh-CN" sz="2400" b="1" dirty="0">
                <a:solidFill>
                  <a:srgbClr val="000000"/>
                </a:solidFill>
                <a:latin typeface="Tahoma" panose="020B0604030504040204" pitchFamily="34" charset="0"/>
                <a:cs typeface="Tahoma" panose="020B0604030504040204" pitchFamily="34" charset="0"/>
              </a:rPr>
              <a:t>B+C</a:t>
            </a:r>
            <a:r>
              <a:rPr lang="zh-CN" altLang="en-US" sz="2400" b="1" dirty="0">
                <a:solidFill>
                  <a:srgbClr val="000000"/>
                </a:solidFill>
                <a:latin typeface="Tahoma" panose="020B0604030504040204" pitchFamily="34" charset="0"/>
                <a:cs typeface="Tahoma" panose="020B0604030504040204" pitchFamily="34" charset="0"/>
              </a:rPr>
              <a:t>）代入左边等式中</a:t>
            </a:r>
            <a:r>
              <a:rPr lang="en-US" altLang="zh-CN" sz="2400" b="1" dirty="0">
                <a:solidFill>
                  <a:srgbClr val="000000"/>
                </a:solidFill>
                <a:latin typeface="Tahoma" panose="020B0604030504040204" pitchFamily="34" charset="0"/>
                <a:cs typeface="Tahoma" panose="020B0604030504040204" pitchFamily="34" charset="0"/>
              </a:rPr>
              <a:t>B</a:t>
            </a:r>
            <a:r>
              <a:rPr lang="zh-CN" altLang="en-US" sz="2400" b="1" dirty="0">
                <a:solidFill>
                  <a:srgbClr val="000000"/>
                </a:solidFill>
                <a:latin typeface="Tahoma" panose="020B0604030504040204" pitchFamily="34" charset="0"/>
                <a:cs typeface="Tahoma" panose="020B0604030504040204" pitchFamily="34" charset="0"/>
              </a:rPr>
              <a:t>的位置，同时以（</a:t>
            </a:r>
            <a:r>
              <a:rPr lang="en-US" altLang="zh-CN" sz="2400" b="1" dirty="0">
                <a:solidFill>
                  <a:srgbClr val="000000"/>
                </a:solidFill>
                <a:latin typeface="Tahoma" panose="020B0604030504040204" pitchFamily="34" charset="0"/>
                <a:cs typeface="Tahoma" panose="020B0604030504040204" pitchFamily="34" charset="0"/>
              </a:rPr>
              <a:t>B</a:t>
            </a:r>
            <a:r>
              <a:rPr lang="zh-CN" altLang="en-US" sz="2400" b="1" dirty="0">
                <a:solidFill>
                  <a:srgbClr val="000000"/>
                </a:solidFill>
                <a:latin typeface="Tahoma" panose="020B0604030504040204" pitchFamily="34" charset="0"/>
                <a:cs typeface="Tahoma" panose="020B0604030504040204" pitchFamily="34" charset="0"/>
              </a:rPr>
              <a:t> </a:t>
            </a:r>
            <a:r>
              <a:rPr lang="en-US" altLang="zh-CN" sz="2400" b="1" dirty="0">
                <a:solidFill>
                  <a:srgbClr val="000000"/>
                </a:solidFill>
                <a:latin typeface="Tahoma" panose="020B0604030504040204" pitchFamily="34" charset="0"/>
                <a:cs typeface="Tahoma" panose="020B0604030504040204" pitchFamily="34" charset="0"/>
              </a:rPr>
              <a:t>C</a:t>
            </a:r>
            <a:r>
              <a:rPr lang="zh-CN" altLang="en-US" sz="2400" b="1" dirty="0">
                <a:solidFill>
                  <a:srgbClr val="000000"/>
                </a:solidFill>
                <a:latin typeface="Tahoma" panose="020B0604030504040204" pitchFamily="34" charset="0"/>
                <a:cs typeface="Tahoma" panose="020B0604030504040204" pitchFamily="34" charset="0"/>
              </a:rPr>
              <a:t>）代入右边等式中</a:t>
            </a:r>
            <a:r>
              <a:rPr lang="en-US" altLang="zh-CN" sz="2400" b="1" dirty="0">
                <a:solidFill>
                  <a:srgbClr val="000000"/>
                </a:solidFill>
                <a:latin typeface="Tahoma" panose="020B0604030504040204" pitchFamily="34" charset="0"/>
                <a:cs typeface="Tahoma" panose="020B0604030504040204" pitchFamily="34" charset="0"/>
              </a:rPr>
              <a:t>B</a:t>
            </a:r>
            <a:r>
              <a:rPr lang="zh-CN" altLang="en-US" sz="2400" b="1" dirty="0">
                <a:solidFill>
                  <a:srgbClr val="000000"/>
                </a:solidFill>
                <a:latin typeface="Tahoma" panose="020B0604030504040204" pitchFamily="34" charset="0"/>
                <a:cs typeface="Tahoma" panose="020B0604030504040204" pitchFamily="34" charset="0"/>
              </a:rPr>
              <a:t>的位置，得</a:t>
            </a:r>
            <a:endParaRPr lang="zh-CN" altLang="en-US" sz="2400" b="1" dirty="0">
              <a:solidFill>
                <a:srgbClr val="000000"/>
              </a:solidFill>
              <a:latin typeface="Tahoma" panose="020B0604030504040204" pitchFamily="34" charset="0"/>
              <a:ea typeface="Tahoma" panose="020B0604030504040204" pitchFamily="34" charset="0"/>
            </a:endParaRPr>
          </a:p>
        </p:txBody>
      </p:sp>
      <p:sp>
        <p:nvSpPr>
          <p:cNvPr id="54279" name="文本框 6"/>
          <p:cNvSpPr txBox="1"/>
          <p:nvPr/>
        </p:nvSpPr>
        <p:spPr>
          <a:xfrm>
            <a:off x="7016750" y="2087563"/>
            <a:ext cx="388938" cy="9239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5400" dirty="0">
                <a:solidFill>
                  <a:srgbClr val="000000"/>
                </a:solidFill>
              </a:rPr>
              <a:t>.</a:t>
            </a:r>
            <a:endParaRPr lang="zh-CN" altLang="en-US" sz="5400" dirty="0">
              <a:solidFill>
                <a:srgbClr val="000000"/>
              </a:solidFill>
            </a:endParaRPr>
          </a:p>
        </p:txBody>
      </p:sp>
      <p:sp>
        <p:nvSpPr>
          <p:cNvPr id="8" name="矩形 7"/>
          <p:cNvSpPr>
            <a:spLocks noRot="1" noChangeAspect="1" noMove="1" noResize="1" noEditPoints="1" noAdjustHandles="1" noChangeArrowheads="1" noChangeShapeType="1" noTextEdit="1"/>
          </p:cNvSpPr>
          <p:nvPr/>
        </p:nvSpPr>
        <p:spPr>
          <a:xfrm>
            <a:off x="1458059" y="3121768"/>
            <a:ext cx="6359112" cy="1060803"/>
          </a:xfrm>
          <a:prstGeom prst="rect">
            <a:avLst/>
          </a:prstGeom>
          <a:blipFill>
            <a:blip r:embed="rId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noFill/>
                <a:effectLst/>
                <a:uLnTx/>
                <a:uFillTx/>
                <a:latin typeface="Calibri" panose="020F050202020403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noFill/>
              <a:effectLst/>
              <a:uLnTx/>
              <a:uFillTx/>
              <a:latin typeface="Calibri" panose="020F0502020204030204" pitchFamily="34" charset="0"/>
              <a:ea typeface="宋体" panose="02010600030101010101" pitchFamily="2" charset="-122"/>
              <a:cs typeface="+mn-cs"/>
            </a:endParaRPr>
          </a:p>
        </p:txBody>
      </p:sp>
      <p:sp>
        <p:nvSpPr>
          <p:cNvPr id="54281" name="矩形 8"/>
          <p:cNvSpPr/>
          <p:nvPr/>
        </p:nvSpPr>
        <p:spPr>
          <a:xfrm>
            <a:off x="755650" y="4292600"/>
            <a:ext cx="6338888"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sz="2400" b="1" dirty="0">
                <a:solidFill>
                  <a:srgbClr val="FF0000"/>
                </a:solidFill>
                <a:latin typeface="Times New Roman" panose="02020603050405020304" pitchFamily="18" charset="0"/>
              </a:rPr>
              <a:t>代入定理可以用来扩大定律和公式的应用范围</a:t>
            </a:r>
            <a:endParaRPr lang="zh-CN" altLang="en-US" sz="2400" b="1" dirty="0">
              <a:solidFill>
                <a:srgbClr val="FF0000"/>
              </a:solidFill>
            </a:endParaRPr>
          </a:p>
        </p:txBody>
      </p:sp>
      <p:graphicFrame>
        <p:nvGraphicFramePr>
          <p:cNvPr id="10" name="Object 4"/>
          <p:cNvGraphicFramePr>
            <a:graphicFrameLocks noChangeAspect="1"/>
          </p:cNvGraphicFramePr>
          <p:nvPr/>
        </p:nvGraphicFramePr>
        <p:xfrm>
          <a:off x="3589338" y="4829175"/>
          <a:ext cx="3505200" cy="517525"/>
        </p:xfrm>
        <a:graphic>
          <a:graphicData uri="http://schemas.openxmlformats.org/presentationml/2006/ole">
            <mc:AlternateContent xmlns:mc="http://schemas.openxmlformats.org/markup-compatibility/2006">
              <mc:Choice xmlns:v="urn:schemas-microsoft-com:vml" Requires="v">
                <p:oleObj spid="_x0000_s3209" name="" r:id="rId3" imgW="1524000" imgH="228600" progId="Equation.3">
                  <p:embed/>
                </p:oleObj>
              </mc:Choice>
              <mc:Fallback>
                <p:oleObj name="" r:id="rId3" imgW="1524000" imgH="228600" progId="Equation.3">
                  <p:embed/>
                  <p:pic>
                    <p:nvPicPr>
                      <p:cNvPr id="0" name="图片 3208"/>
                      <p:cNvPicPr/>
                      <p:nvPr/>
                    </p:nvPicPr>
                    <p:blipFill>
                      <a:blip r:embed="rId4"/>
                      <a:stretch>
                        <a:fillRect/>
                      </a:stretch>
                    </p:blipFill>
                    <p:spPr>
                      <a:xfrm>
                        <a:off x="3589338" y="4829175"/>
                        <a:ext cx="3505200" cy="517525"/>
                      </a:xfrm>
                      <a:prstGeom prst="rect">
                        <a:avLst/>
                      </a:prstGeom>
                      <a:noFill/>
                      <a:ln w="38100">
                        <a:noFill/>
                        <a:miter/>
                      </a:ln>
                    </p:spPr>
                  </p:pic>
                </p:oleObj>
              </mc:Fallback>
            </mc:AlternateContent>
          </a:graphicData>
        </a:graphic>
      </p:graphicFrame>
      <p:graphicFrame>
        <p:nvGraphicFramePr>
          <p:cNvPr id="11" name="Object 5"/>
          <p:cNvGraphicFramePr>
            <a:graphicFrameLocks noChangeAspect="1"/>
          </p:cNvGraphicFramePr>
          <p:nvPr/>
        </p:nvGraphicFramePr>
        <p:xfrm>
          <a:off x="1077913" y="5545138"/>
          <a:ext cx="3605212" cy="479425"/>
        </p:xfrm>
        <a:graphic>
          <a:graphicData uri="http://schemas.openxmlformats.org/presentationml/2006/ole">
            <mc:AlternateContent xmlns:mc="http://schemas.openxmlformats.org/markup-compatibility/2006">
              <mc:Choice xmlns:v="urn:schemas-microsoft-com:vml" Requires="v">
                <p:oleObj spid="_x0000_s3208" name="" r:id="rId5" imgW="1930400" imgH="254000" progId="Equation.3">
                  <p:embed/>
                </p:oleObj>
              </mc:Choice>
              <mc:Fallback>
                <p:oleObj name="" r:id="rId5" imgW="1930400" imgH="254000" progId="Equation.3">
                  <p:embed/>
                  <p:pic>
                    <p:nvPicPr>
                      <p:cNvPr id="0" name="图片 3207"/>
                      <p:cNvPicPr/>
                      <p:nvPr/>
                    </p:nvPicPr>
                    <p:blipFill>
                      <a:blip r:embed="rId6"/>
                      <a:stretch>
                        <a:fillRect/>
                      </a:stretch>
                    </p:blipFill>
                    <p:spPr>
                      <a:xfrm>
                        <a:off x="1077913" y="5545138"/>
                        <a:ext cx="3605212" cy="479425"/>
                      </a:xfrm>
                      <a:prstGeom prst="rect">
                        <a:avLst/>
                      </a:prstGeom>
                      <a:noFill/>
                      <a:ln w="38100">
                        <a:noFill/>
                        <a:miter/>
                      </a:ln>
                    </p:spPr>
                  </p:pic>
                </p:oleObj>
              </mc:Fallback>
            </mc:AlternateContent>
          </a:graphicData>
        </a:graphic>
      </p:graphicFrame>
      <p:graphicFrame>
        <p:nvGraphicFramePr>
          <p:cNvPr id="12" name="Object 6"/>
          <p:cNvGraphicFramePr>
            <a:graphicFrameLocks noChangeAspect="1"/>
          </p:cNvGraphicFramePr>
          <p:nvPr/>
        </p:nvGraphicFramePr>
        <p:xfrm>
          <a:off x="4889500" y="5537200"/>
          <a:ext cx="3667125" cy="487363"/>
        </p:xfrm>
        <a:graphic>
          <a:graphicData uri="http://schemas.openxmlformats.org/presentationml/2006/ole">
            <mc:AlternateContent xmlns:mc="http://schemas.openxmlformats.org/markup-compatibility/2006">
              <mc:Choice xmlns:v="urn:schemas-microsoft-com:vml" Requires="v">
                <p:oleObj spid="_x0000_s3211" name="" r:id="rId7" imgW="1930400" imgH="254000" progId="Equation.3">
                  <p:embed/>
                </p:oleObj>
              </mc:Choice>
              <mc:Fallback>
                <p:oleObj name="" r:id="rId7" imgW="1930400" imgH="254000" progId="Equation.3">
                  <p:embed/>
                  <p:pic>
                    <p:nvPicPr>
                      <p:cNvPr id="0" name="图片 3210"/>
                      <p:cNvPicPr/>
                      <p:nvPr/>
                    </p:nvPicPr>
                    <p:blipFill>
                      <a:blip r:embed="rId8"/>
                      <a:stretch>
                        <a:fillRect/>
                      </a:stretch>
                    </p:blipFill>
                    <p:spPr>
                      <a:xfrm>
                        <a:off x="4889500" y="5537200"/>
                        <a:ext cx="3667125" cy="487363"/>
                      </a:xfrm>
                      <a:prstGeom prst="rect">
                        <a:avLst/>
                      </a:prstGeom>
                      <a:noFill/>
                      <a:ln w="38100">
                        <a:noFill/>
                        <a:miter/>
                      </a:ln>
                    </p:spPr>
                  </p:pic>
                </p:oleObj>
              </mc:Fallback>
            </mc:AlternateContent>
          </a:graphicData>
        </a:graphic>
      </p:graphicFrame>
      <p:graphicFrame>
        <p:nvGraphicFramePr>
          <p:cNvPr id="13" name="Object 7"/>
          <p:cNvGraphicFramePr>
            <a:graphicFrameLocks noChangeAspect="1"/>
          </p:cNvGraphicFramePr>
          <p:nvPr/>
        </p:nvGraphicFramePr>
        <p:xfrm>
          <a:off x="1531938" y="4827588"/>
          <a:ext cx="1693862" cy="460375"/>
        </p:xfrm>
        <a:graphic>
          <a:graphicData uri="http://schemas.openxmlformats.org/presentationml/2006/ole">
            <mc:AlternateContent xmlns:mc="http://schemas.openxmlformats.org/markup-compatibility/2006">
              <mc:Choice xmlns:v="urn:schemas-microsoft-com:vml" Requires="v">
                <p:oleObj spid="_x0000_s3212" name="" r:id="rId9" imgW="736600" imgH="203200" progId="Equation.3">
                  <p:embed/>
                </p:oleObj>
              </mc:Choice>
              <mc:Fallback>
                <p:oleObj name="" r:id="rId9" imgW="736600" imgH="203200" progId="Equation.3">
                  <p:embed/>
                  <p:pic>
                    <p:nvPicPr>
                      <p:cNvPr id="0" name="图片 3211"/>
                      <p:cNvPicPr/>
                      <p:nvPr/>
                    </p:nvPicPr>
                    <p:blipFill>
                      <a:blip r:embed="rId10"/>
                      <a:stretch>
                        <a:fillRect/>
                      </a:stretch>
                    </p:blipFill>
                    <p:spPr>
                      <a:xfrm>
                        <a:off x="1531938" y="4827588"/>
                        <a:ext cx="1693862" cy="460375"/>
                      </a:xfrm>
                      <a:prstGeom prst="rect">
                        <a:avLst/>
                      </a:prstGeom>
                      <a:noFill/>
                      <a:ln w="38100">
                        <a:noFill/>
                        <a:miter/>
                      </a:ln>
                    </p:spPr>
                  </p:pic>
                </p:oleObj>
              </mc:Fallback>
            </mc:AlternateContent>
          </a:graphicData>
        </a:graphic>
      </p:graphicFrame>
      <p:sp>
        <p:nvSpPr>
          <p:cNvPr id="5428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5428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250825" y="1054100"/>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609600" marR="0" lvl="0" indent="-6096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反演定理</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将函数 </a:t>
            </a:r>
            <a:r>
              <a:rPr kumimoji="1" lang="en-US" altLang="zh-CN" sz="2800" b="0"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Y </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式中所有的</a:t>
            </a:r>
            <a:r>
              <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50000"/>
              <a:buFontTx/>
              <a:buChar char="•"/>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换成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换成</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    ”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endPar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50000"/>
              <a:buFontTx/>
              <a:buChar char="•"/>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0”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换成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换成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0” </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endPar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50000"/>
              <a:buFontTx/>
              <a:buChar char="•"/>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原变量换成反变量，反变量换成原变量，</a:t>
            </a:r>
            <a:endPar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rgbClr val="5490A8"/>
              </a:buClr>
              <a:buSzPct val="15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则所得到的表达式是       的表达式</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rgbClr val="5490A8"/>
              </a:buClr>
              <a:buSzPct val="150000"/>
              <a:buFont typeface="Wingdings" panose="05000000000000000000" pitchFamily="2" charset="2"/>
              <a:buNone/>
              <a:defRPr/>
            </a:pPr>
            <a:r>
              <a:rPr kumimoji="1" lang="zh-CN" altLang="en-US" sz="2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注意：</a:t>
            </a:r>
            <a:endParaRPr kumimoji="1" lang="zh-CN" altLang="en-US" sz="2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Tx/>
              <a:buFontTx/>
              <a:buAutoNum type="arabicPeriod"/>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变换时要</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保持</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原式中逻辑运算的</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优先顺序</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Tx/>
              <a:buFontTx/>
              <a:buAutoNum type="arabicPeriod"/>
              <a:defRPr/>
            </a:pP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不属于单个变量上的反号应保持</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不变。</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56323"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5632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6" name="矩形 5"/>
          <p:cNvSpPr>
            <a:spLocks noRot="1" noChangeAspect="1" noMove="1" noResize="1" noEditPoints="1" noAdjustHandles="1" noChangeArrowheads="1" noChangeShapeType="1" noTextEdit="1"/>
          </p:cNvSpPr>
          <p:nvPr/>
        </p:nvSpPr>
        <p:spPr>
          <a:xfrm>
            <a:off x="1730909" y="2185556"/>
            <a:ext cx="340158" cy="369332"/>
          </a:xfrm>
          <a:prstGeom prst="rect">
            <a:avLst/>
          </a:prstGeom>
          <a:blipFill>
            <a:blip r:embed="rId1"/>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endParaRPr>
          </a:p>
        </p:txBody>
      </p:sp>
      <p:sp>
        <p:nvSpPr>
          <p:cNvPr id="7" name="矩形 6"/>
          <p:cNvSpPr>
            <a:spLocks noRot="1" noChangeAspect="1" noMove="1" noResize="1" noEditPoints="1" noAdjustHandles="1" noChangeArrowheads="1" noChangeShapeType="1" noTextEdit="1"/>
          </p:cNvSpPr>
          <p:nvPr/>
        </p:nvSpPr>
        <p:spPr>
          <a:xfrm>
            <a:off x="5769510" y="2197589"/>
            <a:ext cx="340158" cy="369332"/>
          </a:xfrm>
          <a:prstGeom prst="rect">
            <a:avLst/>
          </a:prstGeom>
          <a:blipFill>
            <a:blip r:embed="rId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Calibri" panose="020F0502020204030204" pitchFamily="34" charset="0"/>
              <a:ea typeface="宋体" panose="02010600030101010101" pitchFamily="2" charset="-122"/>
              <a:cs typeface="+mn-cs"/>
            </a:endParaRPr>
          </a:p>
        </p:txBody>
      </p:sp>
      <p:graphicFrame>
        <p:nvGraphicFramePr>
          <p:cNvPr id="56327" name="Object 6"/>
          <p:cNvGraphicFramePr>
            <a:graphicFrameLocks noChangeAspect="1"/>
          </p:cNvGraphicFramePr>
          <p:nvPr/>
        </p:nvGraphicFramePr>
        <p:xfrm>
          <a:off x="4487863" y="3468688"/>
          <a:ext cx="331787" cy="482600"/>
        </p:xfrm>
        <a:graphic>
          <a:graphicData uri="http://schemas.openxmlformats.org/presentationml/2006/ole">
            <mc:AlternateContent xmlns:mc="http://schemas.openxmlformats.org/markup-compatibility/2006">
              <mc:Choice xmlns:v="urn:schemas-microsoft-com:vml" Requires="v">
                <p:oleObj spid="_x0000_s3214" name="" r:id="rId3" imgW="139700" imgH="203200" progId="Equation.3">
                  <p:embed/>
                </p:oleObj>
              </mc:Choice>
              <mc:Fallback>
                <p:oleObj name="" r:id="rId3" imgW="139700" imgH="203200" progId="Equation.3">
                  <p:embed/>
                  <p:pic>
                    <p:nvPicPr>
                      <p:cNvPr id="0" name="图片 3213"/>
                      <p:cNvPicPr/>
                      <p:nvPr/>
                    </p:nvPicPr>
                    <p:blipFill>
                      <a:blip r:embed="rId4"/>
                      <a:stretch>
                        <a:fillRect/>
                      </a:stretch>
                    </p:blipFill>
                    <p:spPr>
                      <a:xfrm>
                        <a:off x="4487863" y="3468688"/>
                        <a:ext cx="331787" cy="482600"/>
                      </a:xfrm>
                      <a:prstGeom prst="rect">
                        <a:avLst/>
                      </a:prstGeom>
                      <a:noFill/>
                      <a:ln w="38100">
                        <a:noFill/>
                        <a:miter/>
                      </a:ln>
                    </p:spPr>
                  </p:pic>
                </p:oleObj>
              </mc:Fallback>
            </mc:AlternateContent>
          </a:graphicData>
        </a:graphic>
      </p:graphicFrame>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Rectangle 3"/>
          <p:cNvSpPr txBox="1">
            <a:spLocks noChangeArrowheads="1"/>
          </p:cNvSpPr>
          <p:nvPr/>
        </p:nvSpPr>
        <p:spPr bwMode="auto">
          <a:xfrm>
            <a:off x="373063" y="931863"/>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反演定理（续）</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例：</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en-US" altLang="zh-CN"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DeMorgan</a:t>
            </a: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定理是反演定理的一个特例，故被称之为“反演律”</a:t>
            </a: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已知                                     ，求</a:t>
            </a: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已知                                      ，求</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58371" name="Object 4"/>
          <p:cNvGraphicFramePr>
            <a:graphicFrameLocks noChangeAspect="1"/>
          </p:cNvGraphicFramePr>
          <p:nvPr/>
        </p:nvGraphicFramePr>
        <p:xfrm>
          <a:off x="2582863" y="4549775"/>
          <a:ext cx="2971800" cy="573088"/>
        </p:xfrm>
        <a:graphic>
          <a:graphicData uri="http://schemas.openxmlformats.org/presentationml/2006/ole">
            <mc:AlternateContent xmlns:mc="http://schemas.openxmlformats.org/markup-compatibility/2006">
              <mc:Choice xmlns:v="urn:schemas-microsoft-com:vml" Requires="v">
                <p:oleObj spid="_x0000_s3213" name="" r:id="rId1" imgW="1383665" imgH="266700" progId="Equation.3">
                  <p:embed/>
                </p:oleObj>
              </mc:Choice>
              <mc:Fallback>
                <p:oleObj name="" r:id="rId1" imgW="1383665" imgH="266700" progId="Equation.3">
                  <p:embed/>
                  <p:pic>
                    <p:nvPicPr>
                      <p:cNvPr id="0" name="图片 3212"/>
                      <p:cNvPicPr/>
                      <p:nvPr/>
                    </p:nvPicPr>
                    <p:blipFill>
                      <a:blip r:embed="rId2"/>
                      <a:stretch>
                        <a:fillRect/>
                      </a:stretch>
                    </p:blipFill>
                    <p:spPr>
                      <a:xfrm>
                        <a:off x="2582863" y="4549775"/>
                        <a:ext cx="2971800" cy="573088"/>
                      </a:xfrm>
                      <a:prstGeom prst="rect">
                        <a:avLst/>
                      </a:prstGeom>
                      <a:noFill/>
                      <a:ln w="38100">
                        <a:noFill/>
                        <a:miter/>
                      </a:ln>
                    </p:spPr>
                  </p:pic>
                </p:oleObj>
              </mc:Fallback>
            </mc:AlternateContent>
          </a:graphicData>
        </a:graphic>
      </p:graphicFrame>
      <p:graphicFrame>
        <p:nvGraphicFramePr>
          <p:cNvPr id="58372" name="Object 5"/>
          <p:cNvGraphicFramePr>
            <a:graphicFrameLocks noChangeAspect="1"/>
          </p:cNvGraphicFramePr>
          <p:nvPr/>
        </p:nvGraphicFramePr>
        <p:xfrm>
          <a:off x="2535238" y="3217863"/>
          <a:ext cx="2863850" cy="506412"/>
        </p:xfrm>
        <a:graphic>
          <a:graphicData uri="http://schemas.openxmlformats.org/presentationml/2006/ole">
            <mc:AlternateContent xmlns:mc="http://schemas.openxmlformats.org/markup-compatibility/2006">
              <mc:Choice xmlns:v="urn:schemas-microsoft-com:vml" Requires="v">
                <p:oleObj spid="_x0000_s3216" name="" r:id="rId3" imgW="1371600" imgH="241300" progId="Equation.3">
                  <p:embed/>
                </p:oleObj>
              </mc:Choice>
              <mc:Fallback>
                <p:oleObj name="" r:id="rId3" imgW="1371600" imgH="241300" progId="Equation.3">
                  <p:embed/>
                  <p:pic>
                    <p:nvPicPr>
                      <p:cNvPr id="0" name="图片 3215"/>
                      <p:cNvPicPr/>
                      <p:nvPr/>
                    </p:nvPicPr>
                    <p:blipFill>
                      <a:blip r:embed="rId4"/>
                      <a:stretch>
                        <a:fillRect/>
                      </a:stretch>
                    </p:blipFill>
                    <p:spPr>
                      <a:xfrm>
                        <a:off x="2535238" y="3217863"/>
                        <a:ext cx="2863850" cy="506412"/>
                      </a:xfrm>
                      <a:prstGeom prst="rect">
                        <a:avLst/>
                      </a:prstGeom>
                      <a:noFill/>
                      <a:ln w="38100">
                        <a:noFill/>
                        <a:miter/>
                      </a:ln>
                    </p:spPr>
                  </p:pic>
                </p:oleObj>
              </mc:Fallback>
            </mc:AlternateContent>
          </a:graphicData>
        </a:graphic>
      </p:graphicFrame>
      <p:graphicFrame>
        <p:nvGraphicFramePr>
          <p:cNvPr id="58373" name="Object 6"/>
          <p:cNvGraphicFramePr>
            <a:graphicFrameLocks noChangeAspect="1"/>
          </p:cNvGraphicFramePr>
          <p:nvPr/>
        </p:nvGraphicFramePr>
        <p:xfrm>
          <a:off x="6507163" y="3217863"/>
          <a:ext cx="279400" cy="406400"/>
        </p:xfrm>
        <a:graphic>
          <a:graphicData uri="http://schemas.openxmlformats.org/presentationml/2006/ole">
            <mc:AlternateContent xmlns:mc="http://schemas.openxmlformats.org/markup-compatibility/2006">
              <mc:Choice xmlns:v="urn:schemas-microsoft-com:vml" Requires="v">
                <p:oleObj spid="_x0000_s3210" name="" r:id="rId5" imgW="139700" imgH="203200" progId="Equation.3">
                  <p:embed/>
                </p:oleObj>
              </mc:Choice>
              <mc:Fallback>
                <p:oleObj name="" r:id="rId5" imgW="139700" imgH="203200" progId="Equation.3">
                  <p:embed/>
                  <p:pic>
                    <p:nvPicPr>
                      <p:cNvPr id="0" name="图片 3209"/>
                      <p:cNvPicPr/>
                      <p:nvPr/>
                    </p:nvPicPr>
                    <p:blipFill>
                      <a:blip r:embed="rId6"/>
                      <a:stretch>
                        <a:fillRect/>
                      </a:stretch>
                    </p:blipFill>
                    <p:spPr>
                      <a:xfrm>
                        <a:off x="6507163" y="3217863"/>
                        <a:ext cx="279400" cy="406400"/>
                      </a:xfrm>
                      <a:prstGeom prst="rect">
                        <a:avLst/>
                      </a:prstGeom>
                      <a:noFill/>
                      <a:ln w="38100">
                        <a:noFill/>
                        <a:miter/>
                      </a:ln>
                    </p:spPr>
                  </p:pic>
                </p:oleObj>
              </mc:Fallback>
            </mc:AlternateContent>
          </a:graphicData>
        </a:graphic>
      </p:graphicFrame>
      <p:graphicFrame>
        <p:nvGraphicFramePr>
          <p:cNvPr id="58374" name="Object 7"/>
          <p:cNvGraphicFramePr>
            <a:graphicFrameLocks noChangeAspect="1"/>
          </p:cNvGraphicFramePr>
          <p:nvPr/>
        </p:nvGraphicFramePr>
        <p:xfrm>
          <a:off x="6570663" y="4564063"/>
          <a:ext cx="304800" cy="406400"/>
        </p:xfrm>
        <a:graphic>
          <a:graphicData uri="http://schemas.openxmlformats.org/presentationml/2006/ole">
            <mc:AlternateContent xmlns:mc="http://schemas.openxmlformats.org/markup-compatibility/2006">
              <mc:Choice xmlns:v="urn:schemas-microsoft-com:vml" Requires="v">
                <p:oleObj spid="_x0000_s3215" name="" r:id="rId7" imgW="152400" imgH="203200" progId="Equation.3">
                  <p:embed/>
                </p:oleObj>
              </mc:Choice>
              <mc:Fallback>
                <p:oleObj name="" r:id="rId7" imgW="152400" imgH="203200" progId="Equation.3">
                  <p:embed/>
                  <p:pic>
                    <p:nvPicPr>
                      <p:cNvPr id="0" name="图片 3214"/>
                      <p:cNvPicPr/>
                      <p:nvPr/>
                    </p:nvPicPr>
                    <p:blipFill>
                      <a:blip r:embed="rId8"/>
                      <a:stretch>
                        <a:fillRect/>
                      </a:stretch>
                    </p:blipFill>
                    <p:spPr>
                      <a:xfrm>
                        <a:off x="6570663" y="4564063"/>
                        <a:ext cx="304800" cy="406400"/>
                      </a:xfrm>
                      <a:prstGeom prst="rect">
                        <a:avLst/>
                      </a:prstGeom>
                      <a:noFill/>
                      <a:ln w="38100">
                        <a:noFill/>
                        <a:miter/>
                      </a:ln>
                    </p:spPr>
                  </p:pic>
                </p:oleObj>
              </mc:Fallback>
            </mc:AlternateContent>
          </a:graphicData>
        </a:graphic>
      </p:graphicFrame>
      <p:graphicFrame>
        <p:nvGraphicFramePr>
          <p:cNvPr id="18" name="Object 8"/>
          <p:cNvGraphicFramePr>
            <a:graphicFrameLocks noChangeAspect="1"/>
          </p:cNvGraphicFramePr>
          <p:nvPr/>
        </p:nvGraphicFramePr>
        <p:xfrm>
          <a:off x="2430463" y="3827463"/>
          <a:ext cx="3124200" cy="484187"/>
        </p:xfrm>
        <a:graphic>
          <a:graphicData uri="http://schemas.openxmlformats.org/presentationml/2006/ole">
            <mc:AlternateContent xmlns:mc="http://schemas.openxmlformats.org/markup-compatibility/2006">
              <mc:Choice xmlns:v="urn:schemas-microsoft-com:vml" Requires="v">
                <p:oleObj spid="_x0000_s3218" name="" r:id="rId9" imgW="1562100" imgH="241300" progId="Equation.3">
                  <p:embed/>
                </p:oleObj>
              </mc:Choice>
              <mc:Fallback>
                <p:oleObj name="" r:id="rId9" imgW="1562100" imgH="241300" progId="Equation.3">
                  <p:embed/>
                  <p:pic>
                    <p:nvPicPr>
                      <p:cNvPr id="0" name="图片 3217"/>
                      <p:cNvPicPr/>
                      <p:nvPr/>
                    </p:nvPicPr>
                    <p:blipFill>
                      <a:blip r:embed="rId10"/>
                      <a:stretch>
                        <a:fillRect/>
                      </a:stretch>
                    </p:blipFill>
                    <p:spPr>
                      <a:xfrm>
                        <a:off x="2430463" y="3827463"/>
                        <a:ext cx="3124200" cy="484187"/>
                      </a:xfrm>
                      <a:prstGeom prst="rect">
                        <a:avLst/>
                      </a:prstGeom>
                      <a:noFill/>
                      <a:ln w="38100">
                        <a:noFill/>
                        <a:miter/>
                      </a:ln>
                    </p:spPr>
                  </p:pic>
                </p:oleObj>
              </mc:Fallback>
            </mc:AlternateContent>
          </a:graphicData>
        </a:graphic>
      </p:graphicFrame>
      <p:graphicFrame>
        <p:nvGraphicFramePr>
          <p:cNvPr id="19" name="Object 9"/>
          <p:cNvGraphicFramePr>
            <a:graphicFrameLocks noChangeAspect="1"/>
          </p:cNvGraphicFramePr>
          <p:nvPr/>
        </p:nvGraphicFramePr>
        <p:xfrm>
          <a:off x="2582863" y="5122863"/>
          <a:ext cx="2454275" cy="573087"/>
        </p:xfrm>
        <a:graphic>
          <a:graphicData uri="http://schemas.openxmlformats.org/presentationml/2006/ole">
            <mc:AlternateContent xmlns:mc="http://schemas.openxmlformats.org/markup-compatibility/2006">
              <mc:Choice xmlns:v="urn:schemas-microsoft-com:vml" Requires="v">
                <p:oleObj spid="_x0000_s3217" name="" r:id="rId11" imgW="1143000" imgH="266700" progId="Equation.3">
                  <p:embed/>
                </p:oleObj>
              </mc:Choice>
              <mc:Fallback>
                <p:oleObj name="" r:id="rId11" imgW="1143000" imgH="266700" progId="Equation.3">
                  <p:embed/>
                  <p:pic>
                    <p:nvPicPr>
                      <p:cNvPr id="0" name="图片 3216"/>
                      <p:cNvPicPr/>
                      <p:nvPr/>
                    </p:nvPicPr>
                    <p:blipFill>
                      <a:blip r:embed="rId12"/>
                      <a:stretch>
                        <a:fillRect/>
                      </a:stretch>
                    </p:blipFill>
                    <p:spPr>
                      <a:xfrm>
                        <a:off x="2582863" y="5122863"/>
                        <a:ext cx="2454275" cy="573087"/>
                      </a:xfrm>
                      <a:prstGeom prst="rect">
                        <a:avLst/>
                      </a:prstGeom>
                      <a:noFill/>
                      <a:ln w="38100">
                        <a:noFill/>
                        <a:miter/>
                      </a:ln>
                    </p:spPr>
                  </p:pic>
                </p:oleObj>
              </mc:Fallback>
            </mc:AlternateContent>
          </a:graphicData>
        </a:graphic>
      </p:graphicFrame>
      <p:sp>
        <p:nvSpPr>
          <p:cNvPr id="5837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5837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250825" y="466725"/>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rPr>
              <a:t>说明：应用反演定理中的一个细节问题</a:t>
            </a:r>
            <a:endParaRPr kumimoji="1" lang="zh-CN" altLang="en-US"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304800" y="1328738"/>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注意</a:t>
            </a:r>
            <a:r>
              <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2</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：不属于单个变量上的反号应保持不变</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60420" name="Object 4"/>
          <p:cNvGraphicFramePr>
            <a:graphicFrameLocks noChangeAspect="1"/>
          </p:cNvGraphicFramePr>
          <p:nvPr/>
        </p:nvGraphicFramePr>
        <p:xfrm>
          <a:off x="2057400" y="1974850"/>
          <a:ext cx="2971800" cy="573088"/>
        </p:xfrm>
        <a:graphic>
          <a:graphicData uri="http://schemas.openxmlformats.org/presentationml/2006/ole">
            <mc:AlternateContent xmlns:mc="http://schemas.openxmlformats.org/markup-compatibility/2006">
              <mc:Choice xmlns:v="urn:schemas-microsoft-com:vml" Requires="v">
                <p:oleObj spid="_x0000_s3219" name="" r:id="rId1" imgW="1383665" imgH="266700" progId="Equation.3">
                  <p:embed/>
                </p:oleObj>
              </mc:Choice>
              <mc:Fallback>
                <p:oleObj name="" r:id="rId1" imgW="1383665" imgH="266700" progId="Equation.3">
                  <p:embed/>
                  <p:pic>
                    <p:nvPicPr>
                      <p:cNvPr id="0" name="图片 3218"/>
                      <p:cNvPicPr/>
                      <p:nvPr/>
                    </p:nvPicPr>
                    <p:blipFill>
                      <a:blip r:embed="rId2"/>
                      <a:stretch>
                        <a:fillRect/>
                      </a:stretch>
                    </p:blipFill>
                    <p:spPr>
                      <a:xfrm>
                        <a:off x="2057400" y="1974850"/>
                        <a:ext cx="2971800" cy="573088"/>
                      </a:xfrm>
                      <a:prstGeom prst="rect">
                        <a:avLst/>
                      </a:prstGeom>
                      <a:noFill/>
                      <a:ln w="38100">
                        <a:noFill/>
                        <a:miter/>
                      </a:ln>
                    </p:spPr>
                  </p:pic>
                </p:oleObj>
              </mc:Fallback>
            </mc:AlternateContent>
          </a:graphicData>
        </a:graphic>
      </p:graphicFrame>
      <p:graphicFrame>
        <p:nvGraphicFramePr>
          <p:cNvPr id="60421" name="Object 5"/>
          <p:cNvGraphicFramePr>
            <a:graphicFrameLocks noChangeAspect="1"/>
          </p:cNvGraphicFramePr>
          <p:nvPr/>
        </p:nvGraphicFramePr>
        <p:xfrm>
          <a:off x="2057400" y="2660650"/>
          <a:ext cx="2454275" cy="573088"/>
        </p:xfrm>
        <a:graphic>
          <a:graphicData uri="http://schemas.openxmlformats.org/presentationml/2006/ole">
            <mc:AlternateContent xmlns:mc="http://schemas.openxmlformats.org/markup-compatibility/2006">
              <mc:Choice xmlns:v="urn:schemas-microsoft-com:vml" Requires="v">
                <p:oleObj spid="_x0000_s3222" name="" r:id="rId3" imgW="1143000" imgH="266700" progId="Equation.3">
                  <p:embed/>
                </p:oleObj>
              </mc:Choice>
              <mc:Fallback>
                <p:oleObj name="" r:id="rId3" imgW="1143000" imgH="266700" progId="Equation.3">
                  <p:embed/>
                  <p:pic>
                    <p:nvPicPr>
                      <p:cNvPr id="0" name="图片 3221"/>
                      <p:cNvPicPr/>
                      <p:nvPr/>
                    </p:nvPicPr>
                    <p:blipFill>
                      <a:blip r:embed="rId4"/>
                      <a:stretch>
                        <a:fillRect/>
                      </a:stretch>
                    </p:blipFill>
                    <p:spPr>
                      <a:xfrm>
                        <a:off x="2057400" y="2660650"/>
                        <a:ext cx="2454275" cy="573088"/>
                      </a:xfrm>
                      <a:prstGeom prst="rect">
                        <a:avLst/>
                      </a:prstGeom>
                      <a:noFill/>
                      <a:ln w="38100">
                        <a:noFill/>
                        <a:miter/>
                      </a:ln>
                    </p:spPr>
                  </p:pic>
                </p:oleObj>
              </mc:Fallback>
            </mc:AlternateContent>
          </a:graphicData>
        </a:graphic>
      </p:graphicFrame>
      <p:grpSp>
        <p:nvGrpSpPr>
          <p:cNvPr id="7" name="Group 6"/>
          <p:cNvGrpSpPr/>
          <p:nvPr/>
        </p:nvGrpSpPr>
        <p:grpSpPr>
          <a:xfrm>
            <a:off x="4114800" y="1898650"/>
            <a:ext cx="4267200" cy="914400"/>
            <a:chOff x="2880" y="1344"/>
            <a:chExt cx="2688" cy="576"/>
          </a:xfrm>
        </p:grpSpPr>
        <p:sp>
          <p:nvSpPr>
            <p:cNvPr id="8" name="AutoShape 7"/>
            <p:cNvSpPr>
              <a:spLocks noChangeArrowheads="1"/>
            </p:cNvSpPr>
            <p:nvPr/>
          </p:nvSpPr>
          <p:spPr bwMode="auto">
            <a:xfrm>
              <a:off x="2880" y="1440"/>
              <a:ext cx="624" cy="336"/>
            </a:xfrm>
            <a:prstGeom prst="roundRect">
              <a:avLst>
                <a:gd name="adj" fmla="val 16667"/>
              </a:avLst>
            </a:prstGeom>
            <a:noFill/>
            <a:ln w="28575" cap="rnd">
              <a:solidFill>
                <a:srgbClr val="CC0000"/>
              </a:solidFill>
              <a:prstDash val="sysDot"/>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0441" name="Object 8"/>
            <p:cNvGraphicFramePr>
              <a:graphicFrameLocks noChangeAspect="1"/>
            </p:cNvGraphicFramePr>
            <p:nvPr/>
          </p:nvGraphicFramePr>
          <p:xfrm>
            <a:off x="3792" y="1605"/>
            <a:ext cx="1008" cy="267"/>
          </p:xfrm>
          <a:graphic>
            <a:graphicData uri="http://schemas.openxmlformats.org/presentationml/2006/ole">
              <mc:AlternateContent xmlns:mc="http://schemas.openxmlformats.org/markup-compatibility/2006">
                <mc:Choice xmlns:v="urn:schemas-microsoft-com:vml" Requires="v">
                  <p:oleObj spid="_x0000_s3221" name="" r:id="rId5" imgW="862965" imgH="228600" progId="Equation.3">
                    <p:embed/>
                  </p:oleObj>
                </mc:Choice>
                <mc:Fallback>
                  <p:oleObj name="" r:id="rId5" imgW="862965" imgH="228600" progId="Equation.3">
                    <p:embed/>
                    <p:pic>
                      <p:nvPicPr>
                        <p:cNvPr id="0" name="图片 3220"/>
                        <p:cNvPicPr/>
                        <p:nvPr/>
                      </p:nvPicPr>
                      <p:blipFill>
                        <a:blip r:embed="rId6"/>
                        <a:stretch>
                          <a:fillRect/>
                        </a:stretch>
                      </p:blipFill>
                      <p:spPr>
                        <a:xfrm>
                          <a:off x="3792" y="1605"/>
                          <a:ext cx="1008" cy="267"/>
                        </a:xfrm>
                        <a:prstGeom prst="rect">
                          <a:avLst/>
                        </a:prstGeom>
                        <a:noFill/>
                        <a:ln w="38100">
                          <a:noFill/>
                          <a:miter/>
                        </a:ln>
                      </p:spPr>
                    </p:pic>
                  </p:oleObj>
                </mc:Fallback>
              </mc:AlternateContent>
            </a:graphicData>
          </a:graphic>
        </p:graphicFrame>
        <p:sp>
          <p:nvSpPr>
            <p:cNvPr id="10" name="Text Box 9"/>
            <p:cNvSpPr txBox="1">
              <a:spLocks noChangeArrowheads="1"/>
            </p:cNvSpPr>
            <p:nvPr/>
          </p:nvSpPr>
          <p:spPr bwMode="auto">
            <a:xfrm>
              <a:off x="3552" y="1344"/>
              <a:ext cx="201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但在局部，根据反演律，存在：</a:t>
              </a:r>
              <a:endParaRPr kumimoji="1"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1" name="Freeform 10"/>
            <p:cNvSpPr/>
            <p:nvPr/>
          </p:nvSpPr>
          <p:spPr bwMode="auto">
            <a:xfrm>
              <a:off x="3504" y="1680"/>
              <a:ext cx="192" cy="96"/>
            </a:xfrm>
            <a:custGeom>
              <a:avLst/>
              <a:gdLst>
                <a:gd name="T0" fmla="*/ 0 w 192"/>
                <a:gd name="T1" fmla="*/ 0 h 96"/>
                <a:gd name="T2" fmla="*/ 192 w 192"/>
                <a:gd name="T3" fmla="*/ 96 h 96"/>
                <a:gd name="T4" fmla="*/ 0 60000 65536"/>
                <a:gd name="T5" fmla="*/ 0 60000 65536"/>
              </a:gdLst>
              <a:ahLst/>
              <a:cxnLst>
                <a:cxn ang="T4">
                  <a:pos x="T0" y="T1"/>
                </a:cxn>
                <a:cxn ang="T5">
                  <a:pos x="T2" y="T3"/>
                </a:cxn>
              </a:cxnLst>
              <a:rect l="0" t="0" r="r" b="b"/>
              <a:pathLst>
                <a:path w="192" h="96">
                  <a:moveTo>
                    <a:pt x="0" y="0"/>
                  </a:moveTo>
                  <a:cubicBezTo>
                    <a:pt x="0" y="0"/>
                    <a:pt x="96" y="48"/>
                    <a:pt x="192" y="96"/>
                  </a:cubicBezTo>
                </a:path>
              </a:pathLst>
            </a:custGeom>
            <a:noFill/>
            <a:ln w="9525">
              <a:solidFill>
                <a:srgbClr val="CC0000"/>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AutoShape 11"/>
            <p:cNvSpPr>
              <a:spLocks noChangeArrowheads="1"/>
            </p:cNvSpPr>
            <p:nvPr/>
          </p:nvSpPr>
          <p:spPr bwMode="auto">
            <a:xfrm>
              <a:off x="3744" y="1584"/>
              <a:ext cx="1152" cy="336"/>
            </a:xfrm>
            <a:prstGeom prst="roundRect">
              <a:avLst>
                <a:gd name="adj" fmla="val 16667"/>
              </a:avLst>
            </a:prstGeom>
            <a:noFill/>
            <a:ln w="28575" cap="rnd">
              <a:solidFill>
                <a:srgbClr val="CC0000"/>
              </a:solidFill>
              <a:prstDash val="sysDot"/>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12"/>
          <p:cNvGrpSpPr/>
          <p:nvPr/>
        </p:nvGrpSpPr>
        <p:grpSpPr>
          <a:xfrm>
            <a:off x="3762375" y="2762250"/>
            <a:ext cx="3857625" cy="808038"/>
            <a:chOff x="2370" y="1911"/>
            <a:chExt cx="2430" cy="509"/>
          </a:xfrm>
        </p:grpSpPr>
        <p:sp>
          <p:nvSpPr>
            <p:cNvPr id="14" name="AutoShape 13"/>
            <p:cNvSpPr>
              <a:spLocks noChangeArrowheads="1"/>
            </p:cNvSpPr>
            <p:nvPr/>
          </p:nvSpPr>
          <p:spPr bwMode="auto">
            <a:xfrm>
              <a:off x="2370" y="1911"/>
              <a:ext cx="480" cy="288"/>
            </a:xfrm>
            <a:prstGeom prst="roundRect">
              <a:avLst>
                <a:gd name="adj" fmla="val 16667"/>
              </a:avLst>
            </a:prstGeom>
            <a:noFill/>
            <a:ln w="28575" cap="rnd">
              <a:solidFill>
                <a:srgbClr val="006060"/>
              </a:solidFill>
              <a:prstDash val="sysDot"/>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a:off x="2880" y="2112"/>
              <a:ext cx="672" cy="240"/>
            </a:xfrm>
            <a:prstGeom prst="line">
              <a:avLst/>
            </a:prstGeom>
            <a:noFill/>
            <a:ln w="9525">
              <a:solidFill>
                <a:srgbClr val="00606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5"/>
            <p:cNvSpPr>
              <a:spLocks noChangeShapeType="1"/>
            </p:cNvSpPr>
            <p:nvPr/>
          </p:nvSpPr>
          <p:spPr bwMode="auto">
            <a:xfrm flipV="1">
              <a:off x="3552" y="1968"/>
              <a:ext cx="240" cy="384"/>
            </a:xfrm>
            <a:prstGeom prst="line">
              <a:avLst/>
            </a:prstGeom>
            <a:noFill/>
            <a:ln w="9525">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Text Box 16"/>
            <p:cNvSpPr txBox="1">
              <a:spLocks noChangeArrowheads="1"/>
            </p:cNvSpPr>
            <p:nvPr/>
          </p:nvSpPr>
          <p:spPr bwMode="auto">
            <a:xfrm>
              <a:off x="3648" y="2208"/>
              <a:ext cx="115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16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为何局部不等</a:t>
              </a:r>
              <a:r>
                <a:rPr kumimoji="1" lang="en-US" altLang="zh-CN" sz="16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zh-CN" altLang="en-US" sz="16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endParaRPr kumimoji="1" lang="zh-CN" altLang="en-US" sz="16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p:txBody>
        </p:sp>
      </p:grpSp>
      <p:grpSp>
        <p:nvGrpSpPr>
          <p:cNvPr id="18" name="Group 17"/>
          <p:cNvGrpSpPr/>
          <p:nvPr/>
        </p:nvGrpSpPr>
        <p:grpSpPr>
          <a:xfrm>
            <a:off x="304800" y="1709738"/>
            <a:ext cx="8458200" cy="3765550"/>
            <a:chOff x="192" y="1248"/>
            <a:chExt cx="5328" cy="2372"/>
          </a:xfrm>
        </p:grpSpPr>
        <p:sp>
          <p:nvSpPr>
            <p:cNvPr id="19" name="Text Box 18"/>
            <p:cNvSpPr txBox="1">
              <a:spLocks noChangeArrowheads="1"/>
            </p:cNvSpPr>
            <p:nvPr/>
          </p:nvSpPr>
          <p:spPr bwMode="auto">
            <a:xfrm>
              <a:off x="192" y="2544"/>
              <a:ext cx="5328" cy="1076"/>
            </a:xfrm>
            <a:prstGeom prst="rect">
              <a:avLst/>
            </a:prstGeom>
            <a:solidFill>
              <a:srgbClr val="FFFFCC"/>
            </a:solidFill>
            <a:ln w="9525">
              <a:solidFill>
                <a:srgbClr val="5490A8"/>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说明：</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1" indent="0" algn="l"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对等式两端根据反演定理进行操作是整体性的 “原子操作” </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1" indent="0" algn="l"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不允许在进行操作的同时，对局部的逻辑项进行所谓的</a:t>
              </a:r>
              <a:b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br>
              <a:r>
                <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“代入”、“反演律”等操作。</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60431" name="Group 19"/>
            <p:cNvGrpSpPr/>
            <p:nvPr/>
          </p:nvGrpSpPr>
          <p:grpSpPr>
            <a:xfrm>
              <a:off x="3264" y="1248"/>
              <a:ext cx="2112" cy="1200"/>
              <a:chOff x="3264" y="1248"/>
              <a:chExt cx="2112" cy="1200"/>
            </a:xfrm>
          </p:grpSpPr>
          <p:sp>
            <p:nvSpPr>
              <p:cNvPr id="21" name="AutoShape 20"/>
              <p:cNvSpPr>
                <a:spLocks noChangeArrowheads="1"/>
              </p:cNvSpPr>
              <p:nvPr/>
            </p:nvSpPr>
            <p:spPr bwMode="auto">
              <a:xfrm>
                <a:off x="3264" y="1296"/>
                <a:ext cx="2112" cy="1152"/>
              </a:xfrm>
              <a:prstGeom prst="roundRect">
                <a:avLst>
                  <a:gd name="adj" fmla="val 16667"/>
                </a:avLst>
              </a:prstGeom>
              <a:solidFill>
                <a:srgbClr val="FFCCCC">
                  <a:alpha val="50195"/>
                </a:srgbClr>
              </a:solidFill>
              <a:ln w="28575">
                <a:solidFill>
                  <a:srgbClr val="CC0000"/>
                </a:solidFill>
                <a:prstDash val="lgDash"/>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1"/>
              <p:cNvSpPr>
                <a:spLocks noChangeShapeType="1"/>
              </p:cNvSpPr>
              <p:nvPr/>
            </p:nvSpPr>
            <p:spPr bwMode="auto">
              <a:xfrm flipV="1">
                <a:off x="3264" y="1248"/>
                <a:ext cx="2112" cy="1200"/>
              </a:xfrm>
              <a:prstGeom prst="line">
                <a:avLst/>
              </a:prstGeom>
              <a:noFill/>
              <a:ln w="28575">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3264" y="1248"/>
                <a:ext cx="2112" cy="1200"/>
              </a:xfrm>
              <a:prstGeom prst="line">
                <a:avLst/>
              </a:prstGeom>
              <a:noFill/>
              <a:ln w="28575">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Text Box 23"/>
              <p:cNvSpPr txBox="1">
                <a:spLocks noChangeArrowheads="1"/>
              </p:cNvSpPr>
              <p:nvPr/>
            </p:nvSpPr>
            <p:spPr bwMode="auto">
              <a:xfrm>
                <a:off x="3648" y="1968"/>
                <a:ext cx="1392"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1800" b="0" i="0" u="none" strike="noStrike" kern="0" cap="none" spc="0" normalizeH="0" baseline="0" noProof="0">
                    <a:ln>
                      <a:noFill/>
                    </a:ln>
                    <a:solidFill>
                      <a:srgbClr val="CC0000"/>
                    </a:solidFill>
                    <a:effectLst/>
                    <a:uLnTx/>
                    <a:uFillTx/>
                    <a:latin typeface="Tahoma" panose="020B0604030504040204" pitchFamily="34" charset="0"/>
                    <a:ea typeface="黑体" panose="02010609060101010101" pitchFamily="49" charset="-122"/>
                    <a:cs typeface="+mn-cs"/>
                  </a:rPr>
                  <a:t>这样考虑错误！</a:t>
                </a:r>
                <a:endParaRPr kumimoji="1" lang="zh-CN" altLang="en-US" sz="1800" b="0" i="0" u="none" strike="noStrike" kern="0" cap="none" spc="0" normalizeH="0" baseline="0" noProof="0">
                  <a:ln>
                    <a:noFill/>
                  </a:ln>
                  <a:solidFill>
                    <a:srgbClr val="CC0000"/>
                  </a:solidFill>
                  <a:effectLst/>
                  <a:uLnTx/>
                  <a:uFillTx/>
                  <a:latin typeface="Tahoma" panose="020B0604030504040204" pitchFamily="34" charset="0"/>
                  <a:ea typeface="黑体" panose="02010609060101010101" pitchFamily="49" charset="-122"/>
                  <a:cs typeface="+mn-cs"/>
                </a:endParaRPr>
              </a:p>
            </p:txBody>
          </p:sp>
        </p:grpSp>
      </p:grpSp>
      <p:grpSp>
        <p:nvGrpSpPr>
          <p:cNvPr id="25" name="Group 24"/>
          <p:cNvGrpSpPr/>
          <p:nvPr/>
        </p:nvGrpSpPr>
        <p:grpSpPr>
          <a:xfrm>
            <a:off x="838200" y="5519738"/>
            <a:ext cx="7696200" cy="533400"/>
            <a:chOff x="240" y="3744"/>
            <a:chExt cx="4848" cy="336"/>
          </a:xfrm>
        </p:grpSpPr>
        <p:sp>
          <p:nvSpPr>
            <p:cNvPr id="26" name="Text Box 25"/>
            <p:cNvSpPr txBox="1">
              <a:spLocks noChangeArrowheads="1"/>
            </p:cNvSpPr>
            <p:nvPr/>
          </p:nvSpPr>
          <p:spPr bwMode="auto">
            <a:xfrm>
              <a:off x="240" y="3792"/>
              <a:ext cx="4848"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可根据上式验算，证明</a:t>
              </a:r>
              <a:r>
                <a:rPr kumimoji="1" lang="zh-CN" altLang="en-US" sz="24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的表达式是正确的。</a:t>
              </a:r>
              <a:endParaRPr kumimoji="1" lang="zh-CN" altLang="en-US" sz="2400" b="1"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aphicFrame>
          <p:nvGraphicFramePr>
            <p:cNvPr id="60429" name="Object 26"/>
            <p:cNvGraphicFramePr>
              <a:graphicFrameLocks noChangeAspect="1"/>
            </p:cNvGraphicFramePr>
            <p:nvPr/>
          </p:nvGraphicFramePr>
          <p:xfrm>
            <a:off x="2352" y="3744"/>
            <a:ext cx="216" cy="288"/>
          </p:xfrm>
          <a:graphic>
            <a:graphicData uri="http://schemas.openxmlformats.org/presentationml/2006/ole">
              <mc:AlternateContent xmlns:mc="http://schemas.openxmlformats.org/markup-compatibility/2006">
                <mc:Choice xmlns:v="urn:schemas-microsoft-com:vml" Requires="v">
                  <p:oleObj spid="_x0000_s3220" name="" r:id="rId7" imgW="152400" imgH="203200" progId="Equation.3">
                    <p:embed/>
                  </p:oleObj>
                </mc:Choice>
                <mc:Fallback>
                  <p:oleObj name="" r:id="rId7" imgW="152400" imgH="203200" progId="Equation.3">
                    <p:embed/>
                    <p:pic>
                      <p:nvPicPr>
                        <p:cNvPr id="0" name="图片 3219"/>
                        <p:cNvPicPr/>
                        <p:nvPr/>
                      </p:nvPicPr>
                      <p:blipFill>
                        <a:blip r:embed="rId8"/>
                        <a:stretch>
                          <a:fillRect/>
                        </a:stretch>
                      </p:blipFill>
                      <p:spPr>
                        <a:xfrm>
                          <a:off x="2352" y="3744"/>
                          <a:ext cx="216" cy="288"/>
                        </a:xfrm>
                        <a:prstGeom prst="rect">
                          <a:avLst/>
                        </a:prstGeom>
                        <a:noFill/>
                        <a:ln w="38100">
                          <a:noFill/>
                          <a:miter/>
                        </a:ln>
                      </p:spPr>
                    </p:pic>
                  </p:oleObj>
                </mc:Fallback>
              </mc:AlternateContent>
            </a:graphicData>
          </a:graphic>
        </p:graphicFrame>
      </p:grpSp>
      <p:sp>
        <p:nvSpPr>
          <p:cNvPr id="6042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6042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119063" y="474663"/>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rPr>
              <a:t>反演的应用</a:t>
            </a:r>
            <a:r>
              <a:rPr kumimoji="1" lang="en-US" altLang="zh-CN"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rPr>
              <a:t>——</a:t>
            </a:r>
            <a:r>
              <a:rPr kumimoji="1" lang="zh-CN" altLang="en-US"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rPr>
              <a:t>例题：</a:t>
            </a:r>
            <a:endParaRPr kumimoji="1" lang="zh-CN" altLang="en-US" sz="36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304800" y="1312863"/>
            <a:ext cx="8640763" cy="68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已知 </a:t>
            </a:r>
            <a:r>
              <a:rPr kumimoji="1" lang="en-US" altLang="zh-CN" sz="32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Y</a:t>
            </a: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32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32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32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32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CD</a:t>
            </a: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，求</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62468" name="Object 4"/>
          <p:cNvGraphicFramePr>
            <a:graphicFrameLocks noChangeAspect="1"/>
          </p:cNvGraphicFramePr>
          <p:nvPr/>
        </p:nvGraphicFramePr>
        <p:xfrm>
          <a:off x="5095875" y="1312863"/>
          <a:ext cx="314325" cy="457200"/>
        </p:xfrm>
        <a:graphic>
          <a:graphicData uri="http://schemas.openxmlformats.org/presentationml/2006/ole">
            <mc:AlternateContent xmlns:mc="http://schemas.openxmlformats.org/markup-compatibility/2006">
              <mc:Choice xmlns:v="urn:schemas-microsoft-com:vml" Requires="v">
                <p:oleObj spid="_x0000_s3223" name="" r:id="rId1" imgW="139700" imgH="203200" progId="Equation.3">
                  <p:embed/>
                </p:oleObj>
              </mc:Choice>
              <mc:Fallback>
                <p:oleObj name="" r:id="rId1" imgW="139700" imgH="203200" progId="Equation.3">
                  <p:embed/>
                  <p:pic>
                    <p:nvPicPr>
                      <p:cNvPr id="0" name="图片 3222"/>
                      <p:cNvPicPr/>
                      <p:nvPr/>
                    </p:nvPicPr>
                    <p:blipFill>
                      <a:blip r:embed="rId2"/>
                      <a:stretch>
                        <a:fillRect/>
                      </a:stretch>
                    </p:blipFill>
                    <p:spPr>
                      <a:xfrm>
                        <a:off x="5095875" y="1312863"/>
                        <a:ext cx="314325" cy="457200"/>
                      </a:xfrm>
                      <a:prstGeom prst="rect">
                        <a:avLst/>
                      </a:prstGeom>
                      <a:noFill/>
                      <a:ln w="38100">
                        <a:noFill/>
                        <a:miter/>
                      </a:ln>
                    </p:spPr>
                  </p:pic>
                </p:oleObj>
              </mc:Fallback>
            </mc:AlternateContent>
          </a:graphicData>
        </a:graphic>
      </p:graphicFrame>
      <p:grpSp>
        <p:nvGrpSpPr>
          <p:cNvPr id="6" name="Group 5"/>
          <p:cNvGrpSpPr/>
          <p:nvPr/>
        </p:nvGrpSpPr>
        <p:grpSpPr>
          <a:xfrm>
            <a:off x="304800" y="2227263"/>
            <a:ext cx="8640763" cy="1524000"/>
            <a:chOff x="192" y="1584"/>
            <a:chExt cx="5443" cy="960"/>
          </a:xfrm>
        </p:grpSpPr>
        <p:sp>
          <p:nvSpPr>
            <p:cNvPr id="7" name="Rectangle 6"/>
            <p:cNvSpPr>
              <a:spLocks noChangeArrowheads="1"/>
            </p:cNvSpPr>
            <p:nvPr/>
          </p:nvSpPr>
          <p:spPr bwMode="auto">
            <a:xfrm>
              <a:off x="192" y="1584"/>
              <a:ext cx="5443" cy="336"/>
            </a:xfrm>
            <a:prstGeom prst="rect">
              <a:avLst/>
            </a:prstGeom>
            <a:noFill/>
            <a:ln>
              <a:noFill/>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auto" latinLnBrk="0" hangingPunct="1">
                <a:lnSpc>
                  <a:spcPct val="100000"/>
                </a:lnSpc>
                <a:spcBef>
                  <a:spcPct val="20000"/>
                </a:spcBef>
                <a:spcAft>
                  <a:spcPts val="0"/>
                </a:spcAft>
                <a:buClr>
                  <a:srgbClr val="0099CC"/>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解：由反演定理，</a:t>
              </a:r>
              <a:endParaRPr kumimoji="1"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aphicFrame>
          <p:nvGraphicFramePr>
            <p:cNvPr id="62480" name="Object 7"/>
            <p:cNvGraphicFramePr>
              <a:graphicFrameLocks noChangeAspect="1"/>
            </p:cNvGraphicFramePr>
            <p:nvPr/>
          </p:nvGraphicFramePr>
          <p:xfrm>
            <a:off x="1056" y="1936"/>
            <a:ext cx="3870" cy="272"/>
          </p:xfrm>
          <a:graphic>
            <a:graphicData uri="http://schemas.openxmlformats.org/presentationml/2006/ole">
              <mc:AlternateContent xmlns:mc="http://schemas.openxmlformats.org/markup-compatibility/2006">
                <mc:Choice xmlns:v="urn:schemas-microsoft-com:vml" Requires="v">
                  <p:oleObj spid="_x0000_s3224" name="" r:id="rId3" imgW="3073400" imgH="215900" progId="Equation.3">
                    <p:embed/>
                  </p:oleObj>
                </mc:Choice>
                <mc:Fallback>
                  <p:oleObj name="" r:id="rId3" imgW="3073400" imgH="215900" progId="Equation.3">
                    <p:embed/>
                    <p:pic>
                      <p:nvPicPr>
                        <p:cNvPr id="0" name="图片 3223"/>
                        <p:cNvPicPr/>
                        <p:nvPr/>
                      </p:nvPicPr>
                      <p:blipFill>
                        <a:blip r:embed="rId4"/>
                        <a:stretch>
                          <a:fillRect/>
                        </a:stretch>
                      </p:blipFill>
                      <p:spPr>
                        <a:xfrm>
                          <a:off x="1056" y="1936"/>
                          <a:ext cx="3870" cy="272"/>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192" y="1920"/>
              <a:ext cx="5443" cy="336"/>
            </a:xfrm>
            <a:prstGeom prst="rect">
              <a:avLst/>
            </a:prstGeom>
            <a:noFill/>
            <a:ln>
              <a:noFill/>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auto" latinLnBrk="0" hangingPunct="1">
                <a:lnSpc>
                  <a:spcPct val="100000"/>
                </a:lnSpc>
                <a:spcBef>
                  <a:spcPct val="20000"/>
                </a:spcBef>
                <a:spcAft>
                  <a:spcPts val="0"/>
                </a:spcAft>
                <a:buClr>
                  <a:srgbClr val="0099CC"/>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展开 </a:t>
              </a:r>
              <a:endParaRPr kumimoji="1" lang="zh-CN" altLang="en-US"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sp>
          <p:nvSpPr>
            <p:cNvPr id="10" name="Rectangle 9"/>
            <p:cNvSpPr>
              <a:spLocks noChangeArrowheads="1"/>
            </p:cNvSpPr>
            <p:nvPr/>
          </p:nvSpPr>
          <p:spPr bwMode="auto">
            <a:xfrm>
              <a:off x="192" y="2208"/>
              <a:ext cx="5443" cy="336"/>
            </a:xfrm>
            <a:prstGeom prst="rect">
              <a:avLst/>
            </a:prstGeom>
            <a:noFill/>
            <a:ln>
              <a:noFill/>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auto" latinLnBrk="0" hangingPunct="1">
                <a:lnSpc>
                  <a:spcPct val="100000"/>
                </a:lnSpc>
                <a:spcBef>
                  <a:spcPct val="20000"/>
                </a:spcBef>
                <a:spcAft>
                  <a:spcPts val="0"/>
                </a:spcAft>
                <a:buClr>
                  <a:srgbClr val="0099CC"/>
                </a:buClr>
                <a:buSzPct val="80000"/>
                <a:buFont typeface="Wingdings" panose="05000000000000000000" pitchFamily="2" charset="2"/>
                <a:buNone/>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 </a:t>
              </a:r>
              <a:r>
                <a:rPr kumimoji="1" lang="en-US" altLang="zh-CN"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 </a:t>
              </a:r>
              <a:endParaRPr kumimoji="1" lang="en-US" altLang="zh-CN"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1" name="Group 10"/>
          <p:cNvGrpSpPr/>
          <p:nvPr/>
        </p:nvGrpSpPr>
        <p:grpSpPr>
          <a:xfrm>
            <a:off x="36513" y="3535363"/>
            <a:ext cx="9070975" cy="2306637"/>
            <a:chOff x="289" y="2707"/>
            <a:chExt cx="5443" cy="1453"/>
          </a:xfrm>
        </p:grpSpPr>
        <p:sp>
          <p:nvSpPr>
            <p:cNvPr id="12" name="Rectangle 11"/>
            <p:cNvSpPr>
              <a:spLocks noChangeArrowheads="1"/>
            </p:cNvSpPr>
            <p:nvPr/>
          </p:nvSpPr>
          <p:spPr bwMode="auto">
            <a:xfrm>
              <a:off x="289" y="2707"/>
              <a:ext cx="5443" cy="336"/>
            </a:xfrm>
            <a:prstGeom prst="rect">
              <a:avLst/>
            </a:prstGeom>
            <a:noFill/>
            <a:ln>
              <a:noFill/>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auto" latinLnBrk="0" hangingPunct="1">
                <a:lnSpc>
                  <a:spcPct val="100000"/>
                </a:lnSpc>
                <a:spcBef>
                  <a:spcPct val="20000"/>
                </a:spcBef>
                <a:spcAft>
                  <a:spcPts val="0"/>
                </a:spcAft>
                <a:buClr>
                  <a:srgbClr val="0099CC"/>
                </a:buClr>
                <a:buSzPct val="8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49" charset="-122"/>
                  <a:cs typeface="+mn-cs"/>
                </a:rPr>
                <a:t>又解：               反复使用反演律，求“与或”表达式</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49" charset="-122"/>
                <a:cs typeface="+mn-cs"/>
              </a:endParaRPr>
            </a:p>
          </p:txBody>
        </p:sp>
        <p:graphicFrame>
          <p:nvGraphicFramePr>
            <p:cNvPr id="62475" name="Object 12"/>
            <p:cNvGraphicFramePr>
              <a:graphicFrameLocks noChangeAspect="1"/>
            </p:cNvGraphicFramePr>
            <p:nvPr/>
          </p:nvGraphicFramePr>
          <p:xfrm>
            <a:off x="1104" y="2784"/>
            <a:ext cx="1200" cy="242"/>
          </p:xfrm>
          <a:graphic>
            <a:graphicData uri="http://schemas.openxmlformats.org/presentationml/2006/ole">
              <mc:AlternateContent xmlns:mc="http://schemas.openxmlformats.org/markup-compatibility/2006">
                <mc:Choice xmlns:v="urn:schemas-microsoft-com:vml" Requires="v">
                  <p:oleObj spid="_x0000_s3225" name="" r:id="rId5" imgW="1193800" imgH="241300" progId="Equation.3">
                    <p:embed/>
                  </p:oleObj>
                </mc:Choice>
                <mc:Fallback>
                  <p:oleObj name="" r:id="rId5" imgW="1193800" imgH="241300" progId="Equation.3">
                    <p:embed/>
                    <p:pic>
                      <p:nvPicPr>
                        <p:cNvPr id="0" name="图片 3224"/>
                        <p:cNvPicPr/>
                        <p:nvPr/>
                      </p:nvPicPr>
                      <p:blipFill>
                        <a:blip r:embed="rId6"/>
                        <a:stretch>
                          <a:fillRect/>
                        </a:stretch>
                      </p:blipFill>
                      <p:spPr>
                        <a:xfrm>
                          <a:off x="1104" y="2784"/>
                          <a:ext cx="1200" cy="242"/>
                        </a:xfrm>
                        <a:prstGeom prst="rect">
                          <a:avLst/>
                        </a:prstGeom>
                        <a:noFill/>
                        <a:ln w="38100">
                          <a:noFill/>
                          <a:miter/>
                        </a:ln>
                      </p:spPr>
                    </p:pic>
                  </p:oleObj>
                </mc:Fallback>
              </mc:AlternateContent>
            </a:graphicData>
          </a:graphic>
        </p:graphicFrame>
        <p:graphicFrame>
          <p:nvGraphicFramePr>
            <p:cNvPr id="62476" name="Object 13"/>
            <p:cNvGraphicFramePr>
              <a:graphicFrameLocks noChangeAspect="1"/>
            </p:cNvGraphicFramePr>
            <p:nvPr/>
          </p:nvGraphicFramePr>
          <p:xfrm>
            <a:off x="1104" y="3216"/>
            <a:ext cx="3176" cy="304"/>
          </p:xfrm>
          <a:graphic>
            <a:graphicData uri="http://schemas.openxmlformats.org/presentationml/2006/ole">
              <mc:AlternateContent xmlns:mc="http://schemas.openxmlformats.org/markup-compatibility/2006">
                <mc:Choice xmlns:v="urn:schemas-microsoft-com:vml" Requires="v">
                  <p:oleObj spid="_x0000_s3226" name="" r:id="rId7" imgW="2514600" imgH="241300" progId="Equation.3">
                    <p:embed/>
                  </p:oleObj>
                </mc:Choice>
                <mc:Fallback>
                  <p:oleObj name="" r:id="rId7" imgW="2514600" imgH="241300" progId="Equation.3">
                    <p:embed/>
                    <p:pic>
                      <p:nvPicPr>
                        <p:cNvPr id="0" name="图片 3225"/>
                        <p:cNvPicPr/>
                        <p:nvPr/>
                      </p:nvPicPr>
                      <p:blipFill>
                        <a:blip r:embed="rId8"/>
                        <a:stretch>
                          <a:fillRect/>
                        </a:stretch>
                      </p:blipFill>
                      <p:spPr>
                        <a:xfrm>
                          <a:off x="1104" y="3216"/>
                          <a:ext cx="3176" cy="304"/>
                        </a:xfrm>
                        <a:prstGeom prst="rect">
                          <a:avLst/>
                        </a:prstGeom>
                        <a:noFill/>
                        <a:ln w="38100">
                          <a:noFill/>
                          <a:miter/>
                        </a:ln>
                      </p:spPr>
                    </p:pic>
                  </p:oleObj>
                </mc:Fallback>
              </mc:AlternateContent>
            </a:graphicData>
          </a:graphic>
        </p:graphicFrame>
        <p:graphicFrame>
          <p:nvGraphicFramePr>
            <p:cNvPr id="62477" name="Object 14"/>
            <p:cNvGraphicFramePr>
              <a:graphicFrameLocks noChangeAspect="1"/>
            </p:cNvGraphicFramePr>
            <p:nvPr/>
          </p:nvGraphicFramePr>
          <p:xfrm>
            <a:off x="1253" y="3552"/>
            <a:ext cx="4075" cy="304"/>
          </p:xfrm>
          <a:graphic>
            <a:graphicData uri="http://schemas.openxmlformats.org/presentationml/2006/ole">
              <mc:AlternateContent xmlns:mc="http://schemas.openxmlformats.org/markup-compatibility/2006">
                <mc:Choice xmlns:v="urn:schemas-microsoft-com:vml" Requires="v">
                  <p:oleObj spid="_x0000_s3228" name="" r:id="rId9" imgW="3225800" imgH="241300" progId="Equation.3">
                    <p:embed/>
                  </p:oleObj>
                </mc:Choice>
                <mc:Fallback>
                  <p:oleObj name="" r:id="rId9" imgW="3225800" imgH="241300" progId="Equation.3">
                    <p:embed/>
                    <p:pic>
                      <p:nvPicPr>
                        <p:cNvPr id="0" name="图片 3227"/>
                        <p:cNvPicPr/>
                        <p:nvPr/>
                      </p:nvPicPr>
                      <p:blipFill>
                        <a:blip r:embed="rId10"/>
                        <a:stretch>
                          <a:fillRect/>
                        </a:stretch>
                      </p:blipFill>
                      <p:spPr>
                        <a:xfrm>
                          <a:off x="1253" y="3552"/>
                          <a:ext cx="4075" cy="304"/>
                        </a:xfrm>
                        <a:prstGeom prst="rect">
                          <a:avLst/>
                        </a:prstGeom>
                        <a:noFill/>
                        <a:ln w="38100">
                          <a:noFill/>
                          <a:miter/>
                        </a:ln>
                      </p:spPr>
                    </p:pic>
                  </p:oleObj>
                </mc:Fallback>
              </mc:AlternateContent>
            </a:graphicData>
          </a:graphic>
        </p:graphicFrame>
        <p:graphicFrame>
          <p:nvGraphicFramePr>
            <p:cNvPr id="62478" name="Object 15"/>
            <p:cNvGraphicFramePr>
              <a:graphicFrameLocks noChangeAspect="1"/>
            </p:cNvGraphicFramePr>
            <p:nvPr/>
          </p:nvGraphicFramePr>
          <p:xfrm>
            <a:off x="1248" y="3888"/>
            <a:ext cx="1636" cy="272"/>
          </p:xfrm>
          <a:graphic>
            <a:graphicData uri="http://schemas.openxmlformats.org/presentationml/2006/ole">
              <mc:AlternateContent xmlns:mc="http://schemas.openxmlformats.org/markup-compatibility/2006">
                <mc:Choice xmlns:v="urn:schemas-microsoft-com:vml" Requires="v">
                  <p:oleObj spid="_x0000_s3229" name="" r:id="rId11" imgW="1294765" imgH="215900" progId="Equation.3">
                    <p:embed/>
                  </p:oleObj>
                </mc:Choice>
                <mc:Fallback>
                  <p:oleObj name="" r:id="rId11" imgW="1294765" imgH="215900" progId="Equation.3">
                    <p:embed/>
                    <p:pic>
                      <p:nvPicPr>
                        <p:cNvPr id="0" name="图片 3228"/>
                        <p:cNvPicPr/>
                        <p:nvPr/>
                      </p:nvPicPr>
                      <p:blipFill>
                        <a:blip r:embed="rId12"/>
                        <a:stretch>
                          <a:fillRect/>
                        </a:stretch>
                      </p:blipFill>
                      <p:spPr>
                        <a:xfrm>
                          <a:off x="1248" y="3888"/>
                          <a:ext cx="1636" cy="272"/>
                        </a:xfrm>
                        <a:prstGeom prst="rect">
                          <a:avLst/>
                        </a:prstGeom>
                        <a:noFill/>
                        <a:ln w="38100">
                          <a:noFill/>
                          <a:miter/>
                        </a:ln>
                      </p:spPr>
                    </p:pic>
                  </p:oleObj>
                </mc:Fallback>
              </mc:AlternateContent>
            </a:graphicData>
          </a:graphic>
        </p:graphicFrame>
      </p:grpSp>
      <p:graphicFrame>
        <p:nvGraphicFramePr>
          <p:cNvPr id="17" name="Object 16"/>
          <p:cNvGraphicFramePr>
            <a:graphicFrameLocks noChangeAspect="1"/>
          </p:cNvGraphicFramePr>
          <p:nvPr/>
        </p:nvGraphicFramePr>
        <p:xfrm>
          <a:off x="3995738" y="2205038"/>
          <a:ext cx="2952750" cy="492125"/>
        </p:xfrm>
        <a:graphic>
          <a:graphicData uri="http://schemas.openxmlformats.org/presentationml/2006/ole">
            <mc:AlternateContent xmlns:mc="http://schemas.openxmlformats.org/markup-compatibility/2006">
              <mc:Choice xmlns:v="urn:schemas-microsoft-com:vml" Requires="v">
                <p:oleObj spid="_x0000_s3227" name="" r:id="rId13" imgW="1447800" imgH="241300" progId="Equation.3">
                  <p:embed/>
                </p:oleObj>
              </mc:Choice>
              <mc:Fallback>
                <p:oleObj name="" r:id="rId13" imgW="1447800" imgH="241300" progId="Equation.3">
                  <p:embed/>
                  <p:pic>
                    <p:nvPicPr>
                      <p:cNvPr id="0" name="图片 3226"/>
                      <p:cNvPicPr/>
                      <p:nvPr/>
                    </p:nvPicPr>
                    <p:blipFill>
                      <a:blip r:embed="rId14"/>
                      <a:stretch>
                        <a:fillRect/>
                      </a:stretch>
                    </p:blipFill>
                    <p:spPr>
                      <a:xfrm>
                        <a:off x="3995738" y="2205038"/>
                        <a:ext cx="2952750" cy="492125"/>
                      </a:xfrm>
                      <a:prstGeom prst="rect">
                        <a:avLst/>
                      </a:prstGeom>
                      <a:noFill/>
                      <a:ln w="38100">
                        <a:noFill/>
                        <a:miter/>
                      </a:ln>
                    </p:spPr>
                  </p:pic>
                </p:oleObj>
              </mc:Fallback>
            </mc:AlternateContent>
          </a:graphicData>
        </a:graphic>
      </p:graphicFrame>
      <p:sp>
        <p:nvSpPr>
          <p:cNvPr id="6247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6247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wipe(left)">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txBox="1"/>
          <p:nvPr/>
        </p:nvSpPr>
        <p:spPr>
          <a:xfrm>
            <a:off x="503238" y="1244600"/>
            <a:ext cx="8640762" cy="4648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对偶定理</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若两个逻辑式相等，则它们的</a:t>
            </a:r>
            <a:r>
              <a:rPr lang="zh-CN" altLang="en-US" sz="2800" dirty="0">
                <a:solidFill>
                  <a:srgbClr val="CC0000"/>
                </a:solidFill>
                <a:latin typeface="Tahoma" panose="020B0604030504040204" pitchFamily="34" charset="0"/>
                <a:ea typeface="黑体" panose="02010609060101010101" pitchFamily="49" charset="-122"/>
              </a:rPr>
              <a:t>对偶式</a:t>
            </a:r>
            <a:r>
              <a:rPr lang="zh-CN" altLang="en-US" sz="2800" dirty="0">
                <a:solidFill>
                  <a:srgbClr val="000000"/>
                </a:solidFill>
                <a:latin typeface="Tahoma" panose="020B0604030504040204" pitchFamily="34" charset="0"/>
                <a:ea typeface="黑体" panose="02010609060101010101" pitchFamily="49" charset="-122"/>
              </a:rPr>
              <a:t>也相等。</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CC0000"/>
                </a:solidFill>
                <a:latin typeface="Tahoma" panose="020B0604030504040204" pitchFamily="34" charset="0"/>
                <a:ea typeface="黑体" panose="02010609060101010101" pitchFamily="49" charset="-122"/>
              </a:rPr>
              <a:t>对偶式</a:t>
            </a:r>
            <a:r>
              <a:rPr lang="zh-CN" altLang="en-US" sz="2800" dirty="0">
                <a:solidFill>
                  <a:srgbClr val="000000"/>
                </a:solidFill>
                <a:latin typeface="Tahoma" panose="020B0604030504040204" pitchFamily="34" charset="0"/>
                <a:ea typeface="黑体" panose="02010609060101010101" pitchFamily="49" charset="-122"/>
              </a:rPr>
              <a:t>的定义</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对于一个逻辑式</a:t>
            </a:r>
            <a:r>
              <a:rPr lang="en-US" altLang="zh-CN" sz="2400" i="1" dirty="0">
                <a:solidFill>
                  <a:srgbClr val="000000"/>
                </a:solidFill>
                <a:latin typeface="Times New Roman" panose="02020603050405020304" pitchFamily="18" charset="0"/>
                <a:ea typeface="黑体" panose="02010609060101010101" pitchFamily="49" charset="-122"/>
              </a:rPr>
              <a:t>Y</a:t>
            </a:r>
            <a:r>
              <a:rPr lang="zh-CN" altLang="en-US" sz="2400" dirty="0">
                <a:solidFill>
                  <a:srgbClr val="000000"/>
                </a:solidFill>
                <a:latin typeface="Times New Roman" panose="02020603050405020304" pitchFamily="18" charset="0"/>
                <a:ea typeface="黑体" panose="02010609060101010101" pitchFamily="49" charset="-122"/>
              </a:rPr>
              <a:t>，将其中所有：</a:t>
            </a:r>
            <a:endParaRPr lang="zh-CN" altLang="en-US" sz="2400" dirty="0">
              <a:solidFill>
                <a:srgbClr val="000000"/>
              </a:solidFill>
              <a:latin typeface="Times New Roman" panose="02020603050405020304" pitchFamily="18"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 </a:t>
            </a:r>
            <a:r>
              <a:rPr lang="zh-CN" altLang="en-US" sz="2400" dirty="0">
                <a:solidFill>
                  <a:srgbClr val="000000"/>
                </a:solidFill>
                <a:latin typeface="Tahoma" panose="020B0604030504040204" pitchFamily="34" charset="0"/>
                <a:ea typeface="黑体" panose="02010609060101010101" pitchFamily="49" charset="-122"/>
              </a:rPr>
              <a:t>换成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 </a:t>
            </a:r>
            <a:r>
              <a:rPr lang="zh-CN" altLang="en-US" sz="2400" dirty="0">
                <a:solidFill>
                  <a:srgbClr val="000000"/>
                </a:solidFill>
                <a:latin typeface="Tahoma" panose="020B0604030504040204" pitchFamily="34" charset="0"/>
                <a:ea typeface="黑体" panose="02010609060101010101" pitchFamily="49" charset="-122"/>
              </a:rPr>
              <a:t>，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 </a:t>
            </a:r>
            <a:r>
              <a:rPr lang="zh-CN" altLang="en-US" sz="2400" dirty="0">
                <a:solidFill>
                  <a:srgbClr val="000000"/>
                </a:solidFill>
                <a:latin typeface="Tahoma" panose="020B0604030504040204" pitchFamily="34" charset="0"/>
                <a:ea typeface="黑体" panose="02010609060101010101" pitchFamily="49" charset="-122"/>
              </a:rPr>
              <a:t>换成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 </a:t>
            </a:r>
            <a:endParaRPr lang="en-US" altLang="zh-CN"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en-US" altLang="zh-CN" sz="2400" dirty="0">
                <a:solidFill>
                  <a:srgbClr val="000000"/>
                </a:solidFill>
                <a:latin typeface="Times New Roman" panose="02020603050405020304" pitchFamily="18" charset="0"/>
                <a:ea typeface="黑体" panose="02010609060101010101" pitchFamily="49" charset="-122"/>
              </a:rPr>
              <a:t>  “1”   </a:t>
            </a:r>
            <a:r>
              <a:rPr lang="zh-CN" altLang="en-US" sz="2400" dirty="0">
                <a:solidFill>
                  <a:srgbClr val="000000"/>
                </a:solidFill>
                <a:latin typeface="Tahoma" panose="020B0604030504040204" pitchFamily="34" charset="0"/>
                <a:ea typeface="黑体" panose="02010609060101010101" pitchFamily="49" charset="-122"/>
              </a:rPr>
              <a:t>换成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0”</a:t>
            </a:r>
            <a:r>
              <a:rPr lang="en-US" altLang="zh-CN" sz="2400" dirty="0">
                <a:solidFill>
                  <a:srgbClr val="000000"/>
                </a:solidFill>
                <a:latin typeface="Tahoma" panose="020B0604030504040204" pitchFamily="34" charset="0"/>
                <a:ea typeface="黑体" panose="02010609060101010101" pitchFamily="49" charset="-122"/>
              </a:rPr>
              <a:t> </a:t>
            </a:r>
            <a:r>
              <a:rPr lang="zh-CN" altLang="en-US" sz="2400" dirty="0">
                <a:solidFill>
                  <a:srgbClr val="000000"/>
                </a:solidFill>
                <a:latin typeface="Tahoma" panose="020B0604030504040204" pitchFamily="34" charset="0"/>
                <a:ea typeface="黑体" panose="02010609060101010101" pitchFamily="49" charset="-122"/>
              </a:rPr>
              <a:t>，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0”  </a:t>
            </a:r>
            <a:r>
              <a:rPr lang="zh-CN" altLang="en-US" sz="2400" dirty="0">
                <a:solidFill>
                  <a:srgbClr val="000000"/>
                </a:solidFill>
                <a:latin typeface="Tahoma" panose="020B0604030504040204" pitchFamily="34" charset="0"/>
                <a:ea typeface="黑体" panose="02010609060101010101" pitchFamily="49" charset="-122"/>
              </a:rPr>
              <a:t>换成 </a:t>
            </a:r>
            <a:r>
              <a:rPr lang="zh-CN" altLang="en-US" sz="2400" dirty="0">
                <a:solidFill>
                  <a:srgbClr val="000000"/>
                </a:solidFill>
                <a:latin typeface="Times New Roman" panose="02020603050405020304" pitchFamily="18"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1”</a:t>
            </a:r>
            <a:endParaRPr lang="en-US" altLang="zh-CN"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CC0000"/>
                </a:solidFill>
                <a:latin typeface="Tahoma" panose="020B0604030504040204" pitchFamily="34" charset="0"/>
                <a:ea typeface="黑体" panose="02010609060101010101" pitchFamily="49" charset="-122"/>
              </a:rPr>
              <a:t>变量保持不变</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原表达式中的运算优先顺序保持不变</a:t>
            </a:r>
            <a:endParaRPr lang="zh-CN" altLang="en-US" sz="2400" dirty="0">
              <a:solidFill>
                <a:srgbClr val="000000"/>
              </a:solidFill>
              <a:latin typeface="Tahoma" panose="020B0604030504040204" pitchFamily="34" charset="0"/>
              <a:ea typeface="黑体" panose="02010609060101010101" pitchFamily="49" charset="-122"/>
            </a:endParaRPr>
          </a:p>
        </p:txBody>
      </p:sp>
      <p:sp>
        <p:nvSpPr>
          <p:cNvPr id="64515"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6451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200025" y="735013"/>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对偶定理（续）</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如果两个逻辑表达式相等，那么它们的对偶式也相等。</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5" name="Object 4"/>
          <p:cNvGraphicFramePr>
            <a:graphicFrameLocks noChangeAspect="1"/>
          </p:cNvGraphicFramePr>
          <p:nvPr/>
        </p:nvGraphicFramePr>
        <p:xfrm>
          <a:off x="2003425" y="2711450"/>
          <a:ext cx="1797050" cy="411163"/>
        </p:xfrm>
        <a:graphic>
          <a:graphicData uri="http://schemas.openxmlformats.org/presentationml/2006/ole">
            <mc:AlternateContent xmlns:mc="http://schemas.openxmlformats.org/markup-compatibility/2006">
              <mc:Choice xmlns:v="urn:schemas-microsoft-com:vml" Requires="v">
                <p:oleObj spid="_x0000_s3230" name="" r:id="rId1" imgW="888365" imgH="203200" progId="Equation.3">
                  <p:embed/>
                </p:oleObj>
              </mc:Choice>
              <mc:Fallback>
                <p:oleObj name="" r:id="rId1" imgW="888365" imgH="203200" progId="Equation.3">
                  <p:embed/>
                  <p:pic>
                    <p:nvPicPr>
                      <p:cNvPr id="0" name="图片 3229"/>
                      <p:cNvPicPr/>
                      <p:nvPr/>
                    </p:nvPicPr>
                    <p:blipFill>
                      <a:blip r:embed="rId2"/>
                      <a:stretch>
                        <a:fillRect/>
                      </a:stretch>
                    </p:blipFill>
                    <p:spPr>
                      <a:xfrm>
                        <a:off x="2003425" y="2711450"/>
                        <a:ext cx="1797050" cy="411163"/>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nvGraphicFramePr>
        <p:xfrm>
          <a:off x="5264150" y="2686050"/>
          <a:ext cx="1747838" cy="412750"/>
        </p:xfrm>
        <a:graphic>
          <a:graphicData uri="http://schemas.openxmlformats.org/presentationml/2006/ole">
            <mc:AlternateContent xmlns:mc="http://schemas.openxmlformats.org/markup-compatibility/2006">
              <mc:Choice xmlns:v="urn:schemas-microsoft-com:vml" Requires="v">
                <p:oleObj spid="_x0000_s3231" name="" r:id="rId3" imgW="862965" imgH="203200" progId="Equation.3">
                  <p:embed/>
                </p:oleObj>
              </mc:Choice>
              <mc:Fallback>
                <p:oleObj name="" r:id="rId3" imgW="862965" imgH="203200" progId="Equation.3">
                  <p:embed/>
                  <p:pic>
                    <p:nvPicPr>
                      <p:cNvPr id="0" name="图片 3230"/>
                      <p:cNvPicPr/>
                      <p:nvPr/>
                    </p:nvPicPr>
                    <p:blipFill>
                      <a:blip r:embed="rId4"/>
                      <a:stretch>
                        <a:fillRect/>
                      </a:stretch>
                    </p:blipFill>
                    <p:spPr>
                      <a:xfrm>
                        <a:off x="5264150" y="2686050"/>
                        <a:ext cx="1747838" cy="412750"/>
                      </a:xfrm>
                      <a:prstGeom prst="rect">
                        <a:avLst/>
                      </a:prstGeom>
                      <a:noFill/>
                      <a:ln w="38100">
                        <a:noFill/>
                        <a:miter/>
                      </a:ln>
                    </p:spPr>
                  </p:pic>
                </p:oleObj>
              </mc:Fallback>
            </mc:AlternateContent>
          </a:graphicData>
        </a:graphic>
      </p:graphicFrame>
      <p:graphicFrame>
        <p:nvGraphicFramePr>
          <p:cNvPr id="7" name="Object 6"/>
          <p:cNvGraphicFramePr>
            <a:graphicFrameLocks noChangeAspect="1"/>
          </p:cNvGraphicFramePr>
          <p:nvPr/>
        </p:nvGraphicFramePr>
        <p:xfrm>
          <a:off x="1997075" y="3783013"/>
          <a:ext cx="1771650" cy="436562"/>
        </p:xfrm>
        <a:graphic>
          <a:graphicData uri="http://schemas.openxmlformats.org/presentationml/2006/ole">
            <mc:AlternateContent xmlns:mc="http://schemas.openxmlformats.org/markup-compatibility/2006">
              <mc:Choice xmlns:v="urn:schemas-microsoft-com:vml" Requires="v">
                <p:oleObj spid="_x0000_s3232" name="" r:id="rId5" imgW="875665" imgH="215900" progId="Equation.3">
                  <p:embed/>
                </p:oleObj>
              </mc:Choice>
              <mc:Fallback>
                <p:oleObj name="" r:id="rId5" imgW="875665" imgH="215900" progId="Equation.3">
                  <p:embed/>
                  <p:pic>
                    <p:nvPicPr>
                      <p:cNvPr id="0" name="图片 3231"/>
                      <p:cNvPicPr/>
                      <p:nvPr/>
                    </p:nvPicPr>
                    <p:blipFill>
                      <a:blip r:embed="rId6"/>
                      <a:stretch>
                        <a:fillRect/>
                      </a:stretch>
                    </p:blipFill>
                    <p:spPr>
                      <a:xfrm>
                        <a:off x="1997075" y="3783013"/>
                        <a:ext cx="1771650" cy="436562"/>
                      </a:xfrm>
                      <a:prstGeom prst="rect">
                        <a:avLst/>
                      </a:prstGeom>
                      <a:noFill/>
                      <a:ln w="38100">
                        <a:noFill/>
                        <a:miter/>
                      </a:ln>
                    </p:spPr>
                  </p:pic>
                </p:oleObj>
              </mc:Fallback>
            </mc:AlternateContent>
          </a:graphicData>
        </a:graphic>
      </p:graphicFrame>
      <p:graphicFrame>
        <p:nvGraphicFramePr>
          <p:cNvPr id="8" name="Object 7"/>
          <p:cNvGraphicFramePr>
            <a:graphicFrameLocks noChangeAspect="1"/>
          </p:cNvGraphicFramePr>
          <p:nvPr/>
        </p:nvGraphicFramePr>
        <p:xfrm>
          <a:off x="5310188" y="3783013"/>
          <a:ext cx="1411287" cy="436562"/>
        </p:xfrm>
        <a:graphic>
          <a:graphicData uri="http://schemas.openxmlformats.org/presentationml/2006/ole">
            <mc:AlternateContent xmlns:mc="http://schemas.openxmlformats.org/markup-compatibility/2006">
              <mc:Choice xmlns:v="urn:schemas-microsoft-com:vml" Requires="v">
                <p:oleObj spid="_x0000_s3233" name="" r:id="rId7" imgW="698500" imgH="215900" progId="Equation.3">
                  <p:embed/>
                </p:oleObj>
              </mc:Choice>
              <mc:Fallback>
                <p:oleObj name="" r:id="rId7" imgW="698500" imgH="215900" progId="Equation.3">
                  <p:embed/>
                  <p:pic>
                    <p:nvPicPr>
                      <p:cNvPr id="0" name="图片 3232"/>
                      <p:cNvPicPr/>
                      <p:nvPr/>
                    </p:nvPicPr>
                    <p:blipFill>
                      <a:blip r:embed="rId8"/>
                      <a:stretch>
                        <a:fillRect/>
                      </a:stretch>
                    </p:blipFill>
                    <p:spPr>
                      <a:xfrm>
                        <a:off x="5310188" y="3783013"/>
                        <a:ext cx="1411287" cy="436562"/>
                      </a:xfrm>
                      <a:prstGeom prst="rect">
                        <a:avLst/>
                      </a:prstGeom>
                      <a:noFill/>
                      <a:ln w="38100">
                        <a:noFill/>
                        <a:miter/>
                      </a:ln>
                    </p:spPr>
                  </p:pic>
                </p:oleObj>
              </mc:Fallback>
            </mc:AlternateContent>
          </a:graphicData>
        </a:graphic>
      </p:graphicFrame>
      <p:graphicFrame>
        <p:nvGraphicFramePr>
          <p:cNvPr id="9" name="Object 8"/>
          <p:cNvGraphicFramePr>
            <a:graphicFrameLocks noChangeAspect="1"/>
          </p:cNvGraphicFramePr>
          <p:nvPr/>
        </p:nvGraphicFramePr>
        <p:xfrm>
          <a:off x="1925638" y="4291013"/>
          <a:ext cx="2130425" cy="411162"/>
        </p:xfrm>
        <a:graphic>
          <a:graphicData uri="http://schemas.openxmlformats.org/presentationml/2006/ole">
            <mc:AlternateContent xmlns:mc="http://schemas.openxmlformats.org/markup-compatibility/2006">
              <mc:Choice xmlns:v="urn:schemas-microsoft-com:vml" Requires="v">
                <p:oleObj spid="_x0000_s3234" name="" r:id="rId9" imgW="1054100" imgH="203200" progId="Equation.3">
                  <p:embed/>
                </p:oleObj>
              </mc:Choice>
              <mc:Fallback>
                <p:oleObj name="" r:id="rId9" imgW="1054100" imgH="203200" progId="Equation.3">
                  <p:embed/>
                  <p:pic>
                    <p:nvPicPr>
                      <p:cNvPr id="0" name="图片 3233"/>
                      <p:cNvPicPr/>
                      <p:nvPr/>
                    </p:nvPicPr>
                    <p:blipFill>
                      <a:blip r:embed="rId10"/>
                      <a:stretch>
                        <a:fillRect/>
                      </a:stretch>
                    </p:blipFill>
                    <p:spPr>
                      <a:xfrm>
                        <a:off x="1925638" y="4291013"/>
                        <a:ext cx="2130425" cy="411162"/>
                      </a:xfrm>
                      <a:prstGeom prst="rect">
                        <a:avLst/>
                      </a:prstGeom>
                      <a:noFill/>
                      <a:ln w="38100">
                        <a:noFill/>
                        <a:miter/>
                      </a:ln>
                    </p:spPr>
                  </p:pic>
                </p:oleObj>
              </mc:Fallback>
            </mc:AlternateContent>
          </a:graphicData>
        </a:graphic>
      </p:graphicFrame>
      <p:graphicFrame>
        <p:nvGraphicFramePr>
          <p:cNvPr id="10" name="Object 9"/>
          <p:cNvGraphicFramePr>
            <a:graphicFrameLocks noChangeAspect="1"/>
          </p:cNvGraphicFramePr>
          <p:nvPr/>
        </p:nvGraphicFramePr>
        <p:xfrm>
          <a:off x="5262563" y="4265613"/>
          <a:ext cx="2568575" cy="461962"/>
        </p:xfrm>
        <a:graphic>
          <a:graphicData uri="http://schemas.openxmlformats.org/presentationml/2006/ole">
            <mc:AlternateContent xmlns:mc="http://schemas.openxmlformats.org/markup-compatibility/2006">
              <mc:Choice xmlns:v="urn:schemas-microsoft-com:vml" Requires="v">
                <p:oleObj spid="_x0000_s3235" name="" r:id="rId11" imgW="1270000" imgH="228600" progId="Equation.3">
                  <p:embed/>
                </p:oleObj>
              </mc:Choice>
              <mc:Fallback>
                <p:oleObj name="" r:id="rId11" imgW="1270000" imgH="228600" progId="Equation.3">
                  <p:embed/>
                  <p:pic>
                    <p:nvPicPr>
                      <p:cNvPr id="0" name="图片 3234"/>
                      <p:cNvPicPr/>
                      <p:nvPr/>
                    </p:nvPicPr>
                    <p:blipFill>
                      <a:blip r:embed="rId12"/>
                      <a:stretch>
                        <a:fillRect/>
                      </a:stretch>
                    </p:blipFill>
                    <p:spPr>
                      <a:xfrm>
                        <a:off x="5262563" y="4265613"/>
                        <a:ext cx="2568575" cy="461962"/>
                      </a:xfrm>
                      <a:prstGeom prst="rect">
                        <a:avLst/>
                      </a:prstGeom>
                      <a:noFill/>
                      <a:ln w="38100">
                        <a:noFill/>
                        <a:miter/>
                      </a:ln>
                    </p:spPr>
                  </p:pic>
                </p:oleObj>
              </mc:Fallback>
            </mc:AlternateContent>
          </a:graphicData>
        </a:graphic>
      </p:graphicFrame>
      <p:sp>
        <p:nvSpPr>
          <p:cNvPr id="11" name="Text Box 10"/>
          <p:cNvSpPr txBox="1"/>
          <p:nvPr/>
        </p:nvSpPr>
        <p:spPr>
          <a:xfrm>
            <a:off x="341313" y="4867275"/>
            <a:ext cx="7777162" cy="7016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000" dirty="0">
                <a:solidFill>
                  <a:srgbClr val="006060"/>
                </a:solidFill>
                <a:latin typeface="Times New Roman" panose="02020603050405020304" pitchFamily="18" charset="0"/>
                <a:ea typeface="黑体" panose="02010609060101010101" pitchFamily="49" charset="-122"/>
              </a:rPr>
              <a:t>注意：这里</a:t>
            </a:r>
            <a:r>
              <a:rPr lang="en-US" altLang="zh-CN" sz="2000" i="1" dirty="0">
                <a:solidFill>
                  <a:srgbClr val="006060"/>
                </a:solidFill>
                <a:latin typeface="Times New Roman" panose="02020603050405020304" pitchFamily="18" charset="0"/>
                <a:ea typeface="黑体" panose="02010609060101010101" pitchFamily="49" charset="-122"/>
              </a:rPr>
              <a:t>X</a:t>
            </a:r>
            <a:r>
              <a:rPr lang="zh-CN" altLang="en-US" sz="2000" dirty="0">
                <a:solidFill>
                  <a:srgbClr val="006060"/>
                </a:solidFill>
                <a:latin typeface="Times New Roman" panose="02020603050405020304" pitchFamily="18" charset="0"/>
                <a:ea typeface="黑体" panose="02010609060101010101" pitchFamily="49" charset="-122"/>
              </a:rPr>
              <a:t>和</a:t>
            </a:r>
            <a:r>
              <a:rPr lang="en-US" altLang="zh-CN" sz="2000" i="1" dirty="0">
                <a:solidFill>
                  <a:srgbClr val="006060"/>
                </a:solidFill>
                <a:latin typeface="Times New Roman" panose="02020603050405020304" pitchFamily="18" charset="0"/>
                <a:ea typeface="黑体" panose="02010609060101010101" pitchFamily="49" charset="-122"/>
              </a:rPr>
              <a:t>X</a:t>
            </a:r>
            <a:r>
              <a:rPr lang="en-US" altLang="zh-CN" sz="2000" baseline="30000" dirty="0">
                <a:solidFill>
                  <a:srgbClr val="006060"/>
                </a:solidFill>
                <a:latin typeface="Times New Roman" panose="02020603050405020304" pitchFamily="18" charset="0"/>
                <a:ea typeface="黑体" panose="02010609060101010101" pitchFamily="49" charset="-122"/>
              </a:rPr>
              <a:t>D</a:t>
            </a:r>
            <a:r>
              <a:rPr lang="zh-CN" altLang="en-US" sz="2000" dirty="0">
                <a:solidFill>
                  <a:srgbClr val="006060"/>
                </a:solidFill>
                <a:latin typeface="Times New Roman" panose="02020603050405020304" pitchFamily="18" charset="0"/>
                <a:ea typeface="黑体" panose="02010609060101010101" pitchFamily="49" charset="-122"/>
              </a:rPr>
              <a:t>是不同的逻辑函数。当等号两端都是含有逻辑变量的表达式时，对偶定理才体现出应用的意义。</a:t>
            </a:r>
            <a:endParaRPr lang="zh-CN" altLang="en-US" sz="2000" dirty="0">
              <a:solidFill>
                <a:srgbClr val="006060"/>
              </a:solidFill>
              <a:latin typeface="Times New Roman" panose="02020603050405020304" pitchFamily="18" charset="0"/>
              <a:ea typeface="黑体" panose="02010609060101010101" pitchFamily="49" charset="-122"/>
            </a:endParaRPr>
          </a:p>
        </p:txBody>
      </p:sp>
      <p:grpSp>
        <p:nvGrpSpPr>
          <p:cNvPr id="12" name="Group 13"/>
          <p:cNvGrpSpPr/>
          <p:nvPr/>
        </p:nvGrpSpPr>
        <p:grpSpPr>
          <a:xfrm>
            <a:off x="485775" y="2490788"/>
            <a:ext cx="7848600" cy="1152525"/>
            <a:chOff x="340" y="2069"/>
            <a:chExt cx="4944" cy="726"/>
          </a:xfrm>
        </p:grpSpPr>
        <p:sp>
          <p:nvSpPr>
            <p:cNvPr id="13" name="Text Box 11"/>
            <p:cNvSpPr txBox="1">
              <a:spLocks noChangeArrowheads="1"/>
            </p:cNvSpPr>
            <p:nvPr/>
          </p:nvSpPr>
          <p:spPr bwMode="auto">
            <a:xfrm>
              <a:off x="385" y="2478"/>
              <a:ext cx="4899"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例如：</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AB+AC</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B</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C</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   </a:t>
              </a:r>
              <a:r>
                <a:rPr kumimoji="1" lang="en-US" altLang="zh-CN" sz="18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zh-CN" altLang="en-US" sz="18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对偶式</a:t>
              </a:r>
              <a:r>
                <a:rPr kumimoji="1" lang="zh-CN" altLang="en-US"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  </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B</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C</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a:t>
              </a:r>
              <a:r>
                <a:rPr kumimoji="1" lang="en-US" altLang="zh-CN"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a:t>
              </a:r>
              <a:r>
                <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sym typeface="Wingdings" panose="05000000000000000000" pitchFamily="2" charset="2"/>
                </a:rPr>
                <a:t>BC</a:t>
              </a:r>
              <a:endParaRPr kumimoji="1" lang="en-US" altLang="zh-CN" sz="2400" b="0" i="1"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endParaRPr>
            </a:p>
          </p:txBody>
        </p:sp>
        <p:sp>
          <p:nvSpPr>
            <p:cNvPr id="14" name="Rectangle 12"/>
            <p:cNvSpPr>
              <a:spLocks noChangeArrowheads="1"/>
            </p:cNvSpPr>
            <p:nvPr/>
          </p:nvSpPr>
          <p:spPr bwMode="auto">
            <a:xfrm>
              <a:off x="340" y="2069"/>
              <a:ext cx="4853" cy="726"/>
            </a:xfrm>
            <a:prstGeom prst="rect">
              <a:avLst/>
            </a:prstGeom>
            <a:noFill/>
            <a:ln w="9525">
              <a:solidFill>
                <a:srgbClr val="33CCFF"/>
              </a:solidFill>
              <a:prstDash val="lgDash"/>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66571"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6657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6" name="Text Box 13"/>
          <p:cNvSpPr txBox="1"/>
          <p:nvPr/>
        </p:nvSpPr>
        <p:spPr>
          <a:xfrm>
            <a:off x="804863" y="868363"/>
            <a:ext cx="1908175" cy="461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400" b="1" dirty="0">
                <a:latin typeface="宋体" panose="02010600030101010101" pitchFamily="2" charset="-122"/>
              </a:rPr>
              <a:t>1.2. </a:t>
            </a:r>
            <a:r>
              <a:rPr lang="zh-CN" altLang="en-US" sz="2400" b="1" dirty="0">
                <a:latin typeface="宋体" panose="02010600030101010101" pitchFamily="2" charset="-122"/>
              </a:rPr>
              <a:t>二进制</a:t>
            </a:r>
            <a:endParaRPr lang="zh-CN" altLang="en-US" sz="2400" b="1" dirty="0">
              <a:latin typeface="宋体" panose="02010600030101010101" pitchFamily="2" charset="-122"/>
            </a:endParaRPr>
          </a:p>
        </p:txBody>
      </p:sp>
      <p:sp>
        <p:nvSpPr>
          <p:cNvPr id="27" name="Text Box 14"/>
          <p:cNvSpPr txBox="1"/>
          <p:nvPr/>
        </p:nvSpPr>
        <p:spPr>
          <a:xfrm>
            <a:off x="1427163" y="1320800"/>
            <a:ext cx="3567112" cy="4016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000" b="1" dirty="0">
                <a:latin typeface="宋体" panose="02010600030101010101" pitchFamily="2" charset="-122"/>
              </a:rPr>
              <a:t>(1) </a:t>
            </a:r>
            <a:r>
              <a:rPr lang="zh-CN" altLang="en-US" sz="2000" b="1" dirty="0">
                <a:latin typeface="宋体" panose="02010600030101010101" pitchFamily="2" charset="-122"/>
              </a:rPr>
              <a:t>计数符号</a:t>
            </a:r>
            <a:r>
              <a:rPr lang="en-US" altLang="zh-CN" sz="2000" b="1" dirty="0">
                <a:latin typeface="宋体" panose="02010600030101010101" pitchFamily="2" charset="-122"/>
              </a:rPr>
              <a:t>: 0, 1 .</a:t>
            </a:r>
            <a:endParaRPr lang="en-US" altLang="zh-CN" sz="2000" b="1" dirty="0">
              <a:latin typeface="宋体" panose="02010600030101010101" pitchFamily="2" charset="-122"/>
            </a:endParaRPr>
          </a:p>
        </p:txBody>
      </p:sp>
      <p:sp>
        <p:nvSpPr>
          <p:cNvPr id="28" name="Text Box 15"/>
          <p:cNvSpPr txBox="1"/>
          <p:nvPr/>
        </p:nvSpPr>
        <p:spPr>
          <a:xfrm>
            <a:off x="1427163" y="1731963"/>
            <a:ext cx="338931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000" b="1" dirty="0">
                <a:latin typeface="宋体" panose="02010600030101010101" pitchFamily="2" charset="-122"/>
              </a:rPr>
              <a:t>(2) </a:t>
            </a:r>
            <a:r>
              <a:rPr lang="zh-CN" altLang="en-US" sz="2000" b="1" dirty="0">
                <a:latin typeface="宋体" panose="02010600030101010101" pitchFamily="2" charset="-122"/>
              </a:rPr>
              <a:t>进位规则</a:t>
            </a:r>
            <a:r>
              <a:rPr lang="en-US" altLang="zh-CN" sz="2000" b="1" dirty="0">
                <a:latin typeface="宋体" panose="02010600030101010101" pitchFamily="2" charset="-122"/>
              </a:rPr>
              <a:t>: </a:t>
            </a:r>
            <a:r>
              <a:rPr lang="zh-CN" altLang="en-US" sz="2000" b="1" dirty="0">
                <a:latin typeface="宋体" panose="02010600030101010101" pitchFamily="2" charset="-122"/>
              </a:rPr>
              <a:t>逢二进一</a:t>
            </a:r>
            <a:r>
              <a:rPr lang="en-US" altLang="zh-CN" sz="2000" b="1" dirty="0">
                <a:latin typeface="宋体" panose="02010600030101010101" pitchFamily="2" charset="-122"/>
              </a:rPr>
              <a:t>.</a:t>
            </a:r>
            <a:endParaRPr lang="en-US" altLang="zh-CN" sz="2000" b="1" dirty="0">
              <a:latin typeface="宋体" panose="02010600030101010101" pitchFamily="2" charset="-122"/>
            </a:endParaRPr>
          </a:p>
        </p:txBody>
      </p:sp>
      <p:sp>
        <p:nvSpPr>
          <p:cNvPr id="29" name="Text Box 16"/>
          <p:cNvSpPr txBox="1"/>
          <p:nvPr/>
        </p:nvSpPr>
        <p:spPr>
          <a:xfrm>
            <a:off x="1427163" y="2185988"/>
            <a:ext cx="3890962"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2000" b="1" dirty="0">
                <a:latin typeface="宋体" panose="02010600030101010101" pitchFamily="2" charset="-122"/>
              </a:rPr>
              <a:t>(3) </a:t>
            </a:r>
            <a:r>
              <a:rPr lang="zh-CN" altLang="en-US" sz="2000" b="1" dirty="0">
                <a:latin typeface="宋体" panose="02010600030101010101" pitchFamily="2" charset="-122"/>
              </a:rPr>
              <a:t>二进制数按权展开式</a:t>
            </a:r>
            <a:endParaRPr lang="zh-CN" altLang="en-US" sz="2000" b="1" dirty="0">
              <a:latin typeface="宋体" panose="02010600030101010101" pitchFamily="2" charset="-122"/>
            </a:endParaRPr>
          </a:p>
        </p:txBody>
      </p:sp>
      <p:sp>
        <p:nvSpPr>
          <p:cNvPr id="30" name="Text Box 20"/>
          <p:cNvSpPr txBox="1"/>
          <p:nvPr/>
        </p:nvSpPr>
        <p:spPr>
          <a:xfrm>
            <a:off x="3379788" y="3052763"/>
            <a:ext cx="184150" cy="457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endParaRPr lang="zh-CN" altLang="zh-CN" sz="2400" b="1" dirty="0">
              <a:latin typeface="Times New Roman" panose="02020603050405020304" pitchFamily="18" charset="0"/>
            </a:endParaRPr>
          </a:p>
        </p:txBody>
      </p:sp>
      <p:graphicFrame>
        <p:nvGraphicFramePr>
          <p:cNvPr id="31" name="Object 21"/>
          <p:cNvGraphicFramePr>
            <a:graphicFrameLocks noChangeAspect="1"/>
          </p:cNvGraphicFramePr>
          <p:nvPr/>
        </p:nvGraphicFramePr>
        <p:xfrm>
          <a:off x="3619500" y="2605088"/>
          <a:ext cx="2967038" cy="865187"/>
        </p:xfrm>
        <a:graphic>
          <a:graphicData uri="http://schemas.openxmlformats.org/presentationml/2006/ole">
            <mc:AlternateContent xmlns:mc="http://schemas.openxmlformats.org/markup-compatibility/2006">
              <mc:Choice xmlns:v="urn:schemas-microsoft-com:vml" Requires="v">
                <p:oleObj spid="_x0000_s3076" name="" r:id="rId1" imgW="1180465" imgH="444500" progId="Equation.3">
                  <p:embed/>
                </p:oleObj>
              </mc:Choice>
              <mc:Fallback>
                <p:oleObj name="" r:id="rId1" imgW="1180465" imgH="444500" progId="Equation.3">
                  <p:embed/>
                  <p:pic>
                    <p:nvPicPr>
                      <p:cNvPr id="0" name="图片 3075"/>
                      <p:cNvPicPr/>
                      <p:nvPr/>
                    </p:nvPicPr>
                    <p:blipFill>
                      <a:blip r:embed="rId2"/>
                      <a:stretch>
                        <a:fillRect/>
                      </a:stretch>
                    </p:blipFill>
                    <p:spPr>
                      <a:xfrm>
                        <a:off x="3619500" y="2605088"/>
                        <a:ext cx="2967038" cy="865187"/>
                      </a:xfrm>
                      <a:prstGeom prst="rect">
                        <a:avLst/>
                      </a:prstGeom>
                      <a:solidFill>
                        <a:srgbClr val="CCFFFF"/>
                      </a:solidFill>
                      <a:ln w="38100">
                        <a:noFill/>
                        <a:miter/>
                      </a:ln>
                    </p:spPr>
                  </p:pic>
                </p:oleObj>
              </mc:Fallback>
            </mc:AlternateContent>
          </a:graphicData>
        </a:graphic>
      </p:graphicFrame>
      <p:graphicFrame>
        <p:nvGraphicFramePr>
          <p:cNvPr id="13321" name="Object 23"/>
          <p:cNvGraphicFramePr>
            <a:graphicFrameLocks noChangeAspect="1"/>
          </p:cNvGraphicFramePr>
          <p:nvPr/>
        </p:nvGraphicFramePr>
        <p:xfrm>
          <a:off x="5319713" y="2486025"/>
          <a:ext cx="147637" cy="215900"/>
        </p:xfrm>
        <a:graphic>
          <a:graphicData uri="http://schemas.openxmlformats.org/presentationml/2006/ole">
            <mc:AlternateContent xmlns:mc="http://schemas.openxmlformats.org/markup-compatibility/2006">
              <mc:Choice xmlns:v="urn:schemas-microsoft-com:vml" Requires="v">
                <p:oleObj spid="_x0000_s3077" name="" r:id="rId3" imgW="114300" imgH="215900" progId="Equation.3">
                  <p:embed/>
                </p:oleObj>
              </mc:Choice>
              <mc:Fallback>
                <p:oleObj name="" r:id="rId3" imgW="114300" imgH="215900" progId="Equation.3">
                  <p:embed/>
                  <p:pic>
                    <p:nvPicPr>
                      <p:cNvPr id="0" name="图片 3076"/>
                      <p:cNvPicPr/>
                      <p:nvPr/>
                    </p:nvPicPr>
                    <p:blipFill>
                      <a:blip r:embed="rId4"/>
                      <a:stretch>
                        <a:fillRect/>
                      </a:stretch>
                    </p:blipFill>
                    <p:spPr>
                      <a:xfrm>
                        <a:off x="5319713" y="2486025"/>
                        <a:ext cx="147637" cy="215900"/>
                      </a:xfrm>
                      <a:prstGeom prst="rect">
                        <a:avLst/>
                      </a:prstGeom>
                      <a:noFill/>
                      <a:ln w="38100">
                        <a:noFill/>
                        <a:miter/>
                      </a:ln>
                    </p:spPr>
                  </p:pic>
                </p:oleObj>
              </mc:Fallback>
            </mc:AlternateContent>
          </a:graphicData>
        </a:graphic>
      </p:graphicFrame>
      <p:sp>
        <p:nvSpPr>
          <p:cNvPr id="33" name="Text Box 3"/>
          <p:cNvSpPr txBox="1"/>
          <p:nvPr/>
        </p:nvSpPr>
        <p:spPr>
          <a:xfrm>
            <a:off x="1628775" y="4648200"/>
            <a:ext cx="279558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1800" b="1" dirty="0"/>
              <a:t>1</a:t>
            </a:r>
            <a:r>
              <a:rPr lang="zh-CN" altLang="en-US" sz="1800" b="1" dirty="0"/>
              <a:t>）数字装置</a:t>
            </a:r>
            <a:r>
              <a:rPr lang="zh-CN" altLang="en-US" sz="1800" b="1" dirty="0">
                <a:solidFill>
                  <a:schemeClr val="accent2"/>
                </a:solidFill>
              </a:rPr>
              <a:t>简单可靠</a:t>
            </a:r>
            <a:r>
              <a:rPr lang="zh-CN" altLang="en-US" sz="1800" b="1" dirty="0"/>
              <a:t>；</a:t>
            </a:r>
            <a:endParaRPr lang="zh-CN" altLang="en-US" sz="1800" b="1" dirty="0"/>
          </a:p>
        </p:txBody>
      </p:sp>
      <p:sp>
        <p:nvSpPr>
          <p:cNvPr id="34" name="Text Box 4"/>
          <p:cNvSpPr txBox="1"/>
          <p:nvPr/>
        </p:nvSpPr>
        <p:spPr>
          <a:xfrm>
            <a:off x="1628775" y="5157788"/>
            <a:ext cx="347345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en-US" altLang="zh-CN" sz="1800" b="1" dirty="0"/>
              <a:t>2</a:t>
            </a:r>
            <a:r>
              <a:rPr lang="zh-CN" altLang="en-US" sz="1800" b="1" dirty="0"/>
              <a:t>）二进制数运算</a:t>
            </a:r>
            <a:r>
              <a:rPr lang="zh-CN" altLang="en-US" sz="1800" b="1" dirty="0">
                <a:solidFill>
                  <a:srgbClr val="CC3300"/>
                </a:solidFill>
              </a:rPr>
              <a:t>规则</a:t>
            </a:r>
            <a:r>
              <a:rPr lang="zh-CN" altLang="en-US" sz="1800" b="1" dirty="0">
                <a:solidFill>
                  <a:schemeClr val="accent2"/>
                </a:solidFill>
              </a:rPr>
              <a:t>简单</a:t>
            </a:r>
            <a:r>
              <a:rPr lang="zh-CN" altLang="en-US" sz="1800" b="1" dirty="0"/>
              <a:t>； </a:t>
            </a:r>
            <a:endParaRPr lang="zh-CN" altLang="en-US" sz="1800" b="1" dirty="0"/>
          </a:p>
        </p:txBody>
      </p:sp>
      <p:sp>
        <p:nvSpPr>
          <p:cNvPr id="35" name="Text Box 5"/>
          <p:cNvSpPr txBox="1"/>
          <p:nvPr/>
        </p:nvSpPr>
        <p:spPr>
          <a:xfrm>
            <a:off x="1628775" y="5653088"/>
            <a:ext cx="6296025"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50000"/>
              </a:lnSpc>
              <a:spcBef>
                <a:spcPct val="0"/>
              </a:spcBef>
              <a:buFontTx/>
              <a:buNone/>
            </a:pPr>
            <a:r>
              <a:rPr lang="en-US" altLang="zh-CN" sz="1800" b="1" dirty="0"/>
              <a:t>3</a:t>
            </a:r>
            <a:r>
              <a:rPr lang="zh-CN" altLang="en-US" sz="1800" b="1" dirty="0"/>
              <a:t>）数字电路既可以进行</a:t>
            </a:r>
            <a:r>
              <a:rPr lang="zh-CN" altLang="en-US" sz="1800" b="1" dirty="0">
                <a:solidFill>
                  <a:srgbClr val="CC3300"/>
                </a:solidFill>
              </a:rPr>
              <a:t>算术运算</a:t>
            </a:r>
            <a:r>
              <a:rPr lang="zh-CN" altLang="en-US" sz="1800" b="1" dirty="0"/>
              <a:t>，也可以进行</a:t>
            </a:r>
            <a:r>
              <a:rPr lang="zh-CN" altLang="en-US" sz="1800" b="1" dirty="0">
                <a:solidFill>
                  <a:srgbClr val="CC3300"/>
                </a:solidFill>
              </a:rPr>
              <a:t>逻辑运算</a:t>
            </a:r>
            <a:r>
              <a:rPr lang="en-US" altLang="zh-CN" sz="1800" b="1" dirty="0"/>
              <a:t>.</a:t>
            </a:r>
            <a:endParaRPr lang="en-US" altLang="zh-CN" sz="1800" b="1" dirty="0"/>
          </a:p>
        </p:txBody>
      </p:sp>
      <p:sp>
        <p:nvSpPr>
          <p:cNvPr id="36" name="Text Box 1053"/>
          <p:cNvSpPr txBox="1">
            <a:spLocks noChangeArrowheads="1"/>
          </p:cNvSpPr>
          <p:nvPr/>
        </p:nvSpPr>
        <p:spPr bwMode="auto">
          <a:xfrm>
            <a:off x="773113" y="4094163"/>
            <a:ext cx="3890963" cy="400050"/>
          </a:xfrm>
          <a:prstGeom prst="rect">
            <a:avLst/>
          </a:prstGeom>
          <a:noFill/>
          <a:ln>
            <a:noFill/>
          </a:ln>
        </p:spPr>
        <p:txBody>
          <a:bodyPr>
            <a:spAutoFit/>
          </a:bodyPr>
          <a:lstStyle/>
          <a:p>
            <a:pPr marR="0" defTabSz="914400">
              <a:buClrTx/>
              <a:buSzTx/>
              <a:buFontTx/>
              <a:defRPr/>
            </a:pPr>
            <a:r>
              <a:rPr kumimoji="1" lang="zh-CN" altLang="en-US" sz="2000" b="1" kern="1200" cap="none" spc="0" normalizeH="0" baseline="0" noProof="0" dirty="0">
                <a:solidFill>
                  <a:srgbClr val="FF0000"/>
                </a:solidFill>
                <a:latin typeface="+mn-ea"/>
                <a:ea typeface="+mn-ea"/>
                <a:cs typeface="+mn-cs"/>
              </a:rPr>
              <a:t>数字电路中采用二进制的原因：</a:t>
            </a:r>
            <a:endParaRPr kumimoji="1" lang="zh-CN" altLang="en-US" sz="2000" b="1" kern="1200" cap="none" spc="0" normalizeH="0" baseline="0" noProof="0" dirty="0">
              <a:solidFill>
                <a:srgbClr val="FF0000"/>
              </a:solidFill>
              <a:latin typeface="+mn-ea"/>
              <a:ea typeface="+mn-ea"/>
              <a:cs typeface="+mn-cs"/>
            </a:endParaRPr>
          </a:p>
        </p:txBody>
      </p:sp>
      <p:sp>
        <p:nvSpPr>
          <p:cNvPr id="1332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ou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ou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ou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nodePh="1">
                                  <p:stCondLst>
                                    <p:cond delay="0"/>
                                  </p:stCondLst>
                                  <p:endCondLst>
                                    <p:cond evt="begin" delay="0">
                                      <p:tn val="25"/>
                                    </p:cond>
                                  </p:end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ox(out)">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box(out)">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ox(out)">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box(ou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ox(out)">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3" grpId="0"/>
      <p:bldP spid="34"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395413" y="3446463"/>
            <a:ext cx="4343400" cy="1828800"/>
            <a:chOff x="816" y="2640"/>
            <a:chExt cx="2736" cy="1152"/>
          </a:xfrm>
        </p:grpSpPr>
        <p:sp>
          <p:nvSpPr>
            <p:cNvPr id="68685" name="Freeform 3"/>
            <p:cNvSpPr/>
            <p:nvPr/>
          </p:nvSpPr>
          <p:spPr>
            <a:xfrm>
              <a:off x="816" y="2640"/>
              <a:ext cx="2736" cy="1152"/>
            </a:xfrm>
            <a:custGeom>
              <a:avLst/>
              <a:gdLst/>
              <a:ahLst/>
              <a:cxnLst>
                <a:cxn ang="0">
                  <a:pos x="144" y="624"/>
                </a:cxn>
                <a:cxn ang="0">
                  <a:pos x="0" y="768"/>
                </a:cxn>
                <a:cxn ang="0">
                  <a:pos x="0" y="1008"/>
                </a:cxn>
                <a:cxn ang="0">
                  <a:pos x="144" y="1152"/>
                </a:cxn>
                <a:cxn ang="0">
                  <a:pos x="1200" y="1152"/>
                </a:cxn>
                <a:cxn ang="0">
                  <a:pos x="1584" y="0"/>
                </a:cxn>
                <a:cxn ang="0">
                  <a:pos x="2544" y="0"/>
                </a:cxn>
                <a:cxn ang="0">
                  <a:pos x="2736" y="144"/>
                </a:cxn>
                <a:cxn ang="0">
                  <a:pos x="2731" y="437"/>
                </a:cxn>
                <a:cxn ang="0">
                  <a:pos x="2594" y="619"/>
                </a:cxn>
                <a:cxn ang="0">
                  <a:pos x="144" y="624"/>
                </a:cxn>
              </a:cxnLst>
              <a:pathLst>
                <a:path w="2736" h="1152">
                  <a:moveTo>
                    <a:pt x="144" y="624"/>
                  </a:moveTo>
                  <a:lnTo>
                    <a:pt x="0" y="768"/>
                  </a:lnTo>
                  <a:lnTo>
                    <a:pt x="0" y="1008"/>
                  </a:lnTo>
                  <a:lnTo>
                    <a:pt x="144" y="1152"/>
                  </a:lnTo>
                  <a:lnTo>
                    <a:pt x="1200" y="1152"/>
                  </a:lnTo>
                  <a:lnTo>
                    <a:pt x="1584" y="0"/>
                  </a:lnTo>
                  <a:lnTo>
                    <a:pt x="2544" y="0"/>
                  </a:lnTo>
                  <a:lnTo>
                    <a:pt x="2736" y="144"/>
                  </a:lnTo>
                  <a:lnTo>
                    <a:pt x="2731" y="437"/>
                  </a:lnTo>
                  <a:lnTo>
                    <a:pt x="2594" y="619"/>
                  </a:lnTo>
                  <a:lnTo>
                    <a:pt x="144" y="624"/>
                  </a:lnTo>
                  <a:close/>
                </a:path>
              </a:pathLst>
            </a:custGeom>
            <a:solidFill>
              <a:srgbClr val="FFCC00">
                <a:alpha val="100000"/>
              </a:srgbClr>
            </a:solidFill>
            <a:ln w="38100" cap="flat" cmpd="sng">
              <a:solidFill>
                <a:schemeClr val="tx2">
                  <a:alpha val="100000"/>
                </a:schemeClr>
              </a:solidFill>
              <a:prstDash val="solid"/>
              <a:round/>
              <a:headEnd type="none" w="med" len="med"/>
              <a:tailEnd type="none" w="med" len="med"/>
            </a:ln>
          </p:spPr>
          <p:txBody>
            <a:bodyPr/>
            <a:p>
              <a:endParaRPr lang="zh-CN" altLang="en-US"/>
            </a:p>
          </p:txBody>
        </p:sp>
        <p:sp>
          <p:nvSpPr>
            <p:cNvPr id="68686" name="Text Box 4"/>
            <p:cNvSpPr txBox="1"/>
            <p:nvPr/>
          </p:nvSpPr>
          <p:spPr>
            <a:xfrm>
              <a:off x="960" y="3360"/>
              <a:ext cx="1008" cy="36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1600" dirty="0">
                  <a:solidFill>
                    <a:srgbClr val="44546A"/>
                  </a:solidFill>
                  <a:latin typeface="Times New Roman" panose="02020603050405020304" pitchFamily="18" charset="0"/>
                  <a:ea typeface="黑体" panose="02010609060101010101" pitchFamily="49" charset="-122"/>
                </a:rPr>
                <a:t>利用对偶定理写出这些公式</a:t>
              </a:r>
              <a:endParaRPr lang="zh-CN" altLang="en-US" sz="1600" dirty="0">
                <a:solidFill>
                  <a:srgbClr val="44546A"/>
                </a:solidFill>
                <a:latin typeface="Times New Roman" panose="02020603050405020304" pitchFamily="18" charset="0"/>
                <a:ea typeface="黑体" panose="02010609060101010101" pitchFamily="49" charset="-122"/>
              </a:endParaRPr>
            </a:p>
          </p:txBody>
        </p:sp>
      </p:grpSp>
      <p:sp>
        <p:nvSpPr>
          <p:cNvPr id="68611" name="Rectangle 6"/>
          <p:cNvSpPr txBox="1"/>
          <p:nvPr/>
        </p:nvSpPr>
        <p:spPr>
          <a:xfrm>
            <a:off x="328613" y="1122363"/>
            <a:ext cx="8640762"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28600" lvl="0" indent="-228600" eaLnBrk="1" hangingPunct="1">
              <a:buClr>
                <a:srgbClr val="5B9BD5"/>
              </a:buClr>
              <a:buFont typeface="Wingdings" panose="05000000000000000000" pitchFamily="2" charset="2"/>
              <a:buChar char="n"/>
            </a:pPr>
            <a:endParaRPr lang="zh-CN" altLang="en-US" dirty="0">
              <a:solidFill>
                <a:srgbClr val="000000"/>
              </a:solidFill>
            </a:endParaRPr>
          </a:p>
        </p:txBody>
      </p:sp>
      <p:graphicFrame>
        <p:nvGraphicFramePr>
          <p:cNvPr id="8" name="Group 7"/>
          <p:cNvGraphicFramePr>
            <a:graphicFrameLocks noGrp="1"/>
          </p:cNvGraphicFramePr>
          <p:nvPr/>
        </p:nvGraphicFramePr>
        <p:xfrm>
          <a:off x="328613" y="1795463"/>
          <a:ext cx="8610600" cy="3709988"/>
        </p:xfrm>
        <a:graphic>
          <a:graphicData uri="http://schemas.openxmlformats.org/drawingml/2006/table">
            <a:tbl>
              <a:tblPr/>
              <a:tblGrid>
                <a:gridCol w="966788"/>
                <a:gridCol w="2309812"/>
                <a:gridCol w="2286000"/>
                <a:gridCol w="3048000"/>
              </a:tblGrid>
              <a:tr h="5181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组</a:t>
                      </a:r>
                      <a:endParaRPr kumimoji="1"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对偶的公式对</a:t>
                      </a:r>
                      <a:endParaRPr kumimoji="1"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accent2"/>
                          </a:solidFill>
                          <a:effectLst/>
                          <a:latin typeface="Tahoma" panose="020B0604030504040204" pitchFamily="34" charset="0"/>
                          <a:ea typeface="黑体" panose="02010609060101010101" pitchFamily="49" charset="-122"/>
                        </a:rPr>
                        <a:t>杜撰</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的助记标记</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说明</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1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(9)</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 </a:t>
                      </a:r>
                      <a:r>
                        <a:rPr kumimoji="1" lang="zh-CN" altLang="en-US" sz="2400" b="0" i="0" u="none" strike="noStrike" cap="none" normalizeH="0" baseline="0">
                          <a:ln>
                            <a:noFill/>
                          </a:ln>
                          <a:solidFill>
                            <a:schemeClr val="accent2"/>
                          </a:solidFill>
                          <a:effectLst>
                            <a:outerShdw blurRad="38100" dist="38100" dir="2700000" algn="tl">
                              <a:srgbClr val="C0C0C0"/>
                            </a:outerShdw>
                          </a:effectLst>
                          <a:latin typeface="Tahoma" panose="020B0604030504040204" pitchFamily="34" charset="0"/>
                          <a:ea typeface="黑体" panose="02010609060101010101" pitchFamily="49" charset="-122"/>
                        </a:rPr>
                        <a:t>吸收</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冗余项</a:t>
                      </a:r>
                      <a:r>
                        <a:rPr kumimoji="1" lang="zh-CN" altLang="en-US" sz="2400" b="0" i="0" u="none" strike="noStrike" cap="none" normalizeH="0" baseline="0">
                          <a:ln>
                            <a:noFill/>
                          </a:ln>
                          <a:solidFill>
                            <a:schemeClr val="accent2"/>
                          </a:solidFill>
                          <a:effectLst>
                            <a:outerShdw blurRad="38100" dist="38100" dir="2700000" algn="tl">
                              <a:srgbClr val="C0C0C0"/>
                            </a:outerShdw>
                          </a:effectLst>
                          <a:latin typeface="Tahoma" panose="020B0604030504040204" pitchFamily="34" charset="0"/>
                          <a:ea typeface="黑体" panose="02010609060101010101" pitchFamily="49" charset="-122"/>
                        </a:rPr>
                        <a:t>法</a:t>
                      </a:r>
                      <a:endParaRPr kumimoji="1" lang="zh-CN" altLang="en-US" sz="2400" b="0" i="0" u="none" strike="noStrike" cap="none" normalizeH="0" baseline="0">
                        <a:ln>
                          <a:noFill/>
                        </a:ln>
                        <a:solidFill>
                          <a:schemeClr val="accent2"/>
                        </a:solidFill>
                        <a:effectLst>
                          <a:outerShdw blurRad="38100" dist="38100" dir="2700000" algn="tl">
                            <a:srgbClr val="C0C0C0"/>
                          </a:outerShdw>
                        </a:effectLst>
                        <a:latin typeface="Tahoma" panose="020B0604030504040204" pitchFamily="34" charset="0"/>
                        <a:ea typeface="黑体" panose="02010609060101010101" pitchFamily="49" charset="-122"/>
                      </a:endParaRPr>
                    </a:p>
                  </a:txBody>
                  <a:tcPr marL="19050" marR="19050" marT="45708" marB="45708"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181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 </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合并消去因子，</a:t>
                      </a:r>
                      <a:r>
                        <a:rPr kumimoji="1" lang="zh-CN" altLang="en-US" sz="2400" b="0" i="0" u="none" strike="noStrike" cap="none" normalizeH="0" baseline="0">
                          <a:ln>
                            <a:noFill/>
                          </a:ln>
                          <a:solidFill>
                            <a:schemeClr val="accent2"/>
                          </a:solidFill>
                          <a:effectLst>
                            <a:outerShdw blurRad="38100" dist="38100" dir="2700000" algn="tl">
                              <a:srgbClr val="C0C0C0"/>
                            </a:outerShdw>
                          </a:effectLst>
                          <a:latin typeface="Tahoma" panose="020B0604030504040204" pitchFamily="34" charset="0"/>
                          <a:ea typeface="黑体" panose="02010609060101010101" pitchFamily="49" charset="-122"/>
                        </a:rPr>
                        <a:t>消元法</a:t>
                      </a:r>
                      <a:endParaRPr kumimoji="1" lang="zh-CN" altLang="en-US" sz="2400" b="0" i="0" u="none" strike="noStrike" cap="none" normalizeH="0" baseline="0">
                        <a:ln>
                          <a:noFill/>
                        </a:ln>
                        <a:solidFill>
                          <a:schemeClr val="accent2"/>
                        </a:solidFill>
                        <a:effectLst>
                          <a:outerShdw blurRad="38100" dist="38100" dir="2700000" algn="tl">
                            <a:srgbClr val="C0C0C0"/>
                          </a:outerShdw>
                        </a:effectLst>
                        <a:latin typeface="Tahoma" panose="020B0604030504040204" pitchFamily="34" charset="0"/>
                        <a:ea typeface="黑体" panose="02010609060101010101" pitchFamily="49" charset="-122"/>
                      </a:endParaRPr>
                    </a:p>
                  </a:txBody>
                  <a:tcPr marL="19050" marR="19050"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181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 </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推广的</a:t>
                      </a:r>
                      <a:r>
                        <a:rPr kumimoji="1" lang="zh-CN" altLang="en-US" sz="2000" b="0" i="0" u="none" strike="noStrike" cap="none" normalizeH="0" baseline="0">
                          <a:ln>
                            <a:noFill/>
                          </a:ln>
                          <a:solidFill>
                            <a:schemeClr val="accent2"/>
                          </a:solidFill>
                          <a:effectLst/>
                          <a:latin typeface="Tahoma" panose="020B0604030504040204" pitchFamily="34" charset="0"/>
                          <a:ea typeface="黑体" panose="02010609060101010101" pitchFamily="49" charset="-122"/>
                        </a:rPr>
                        <a:t>吸收</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法</a:t>
                      </a:r>
                      <a:endPar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1813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(12)</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 </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推广的</a:t>
                      </a:r>
                      <a:r>
                        <a:rPr kumimoji="1" lang="zh-CN" altLang="en-US" sz="2000" b="0" i="0" u="none" strike="noStrike" cap="none" normalizeH="0" baseline="0">
                          <a:ln>
                            <a:noFill/>
                          </a:ln>
                          <a:solidFill>
                            <a:schemeClr val="accent2"/>
                          </a:solidFill>
                          <a:effectLst/>
                          <a:latin typeface="Tahoma" panose="020B0604030504040204" pitchFamily="34" charset="0"/>
                          <a:ea typeface="黑体" panose="02010609060101010101" pitchFamily="49" charset="-122"/>
                        </a:rPr>
                        <a:t>吸收</a:t>
                      </a:r>
                      <a:r>
                        <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法</a:t>
                      </a:r>
                      <a:endParaRPr kumimoji="1" lang="zh-CN" altLang="en-US"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2576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(13)</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8" marB="45708" horzOverflow="overflow">
                    <a:lnL cap="flat">
                      <a:noFill/>
                    </a:lnL>
                    <a:lnR w="12700" cap="flat" cmpd="sng" algn="ctr">
                      <a:solidFill>
                        <a:schemeClr val="tx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19050" marR="1905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None/>
                      </a:pPr>
                      <a:r>
                        <a:rPr kumimoji="1"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rPr>
                        <a:t>将           作</a:t>
                      </a:r>
                      <a:r>
                        <a:rPr kumimoji="1" lang="en-US" altLang="zh-CN" sz="1600" b="0" i="0" u="none" strike="noStrike" cap="none" normalizeH="0" baseline="0">
                          <a:ln>
                            <a:noFill/>
                          </a:ln>
                          <a:solidFill>
                            <a:schemeClr val="tx1"/>
                          </a:solidFill>
                          <a:effectLst/>
                          <a:latin typeface="Tahoma" panose="020B0604030504040204" pitchFamily="34" charset="0"/>
                          <a:ea typeface="黑体" panose="02010609060101010101" pitchFamily="49" charset="-122"/>
                        </a:rPr>
                        <a:t>DeMorgan</a:t>
                      </a:r>
                      <a:r>
                        <a:rPr kumimoji="1"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rPr>
                        <a:t>展开后，是另一种形式的</a:t>
                      </a:r>
                      <a:r>
                        <a:rPr kumimoji="1" lang="zh-CN" altLang="en-US" sz="1600" b="0" i="0" u="none" strike="noStrike" cap="none" normalizeH="0" baseline="0">
                          <a:ln>
                            <a:noFill/>
                          </a:ln>
                          <a:solidFill>
                            <a:schemeClr val="accent2"/>
                          </a:solidFill>
                          <a:effectLst/>
                          <a:latin typeface="Tahoma" panose="020B0604030504040204" pitchFamily="34" charset="0"/>
                          <a:ea typeface="黑体" panose="02010609060101010101" pitchFamily="49" charset="-122"/>
                        </a:rPr>
                        <a:t>吸收法</a:t>
                      </a:r>
                      <a:r>
                        <a:rPr kumimoji="1"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rPr>
                        <a:t>。</a:t>
                      </a:r>
                      <a:endParaRPr kumimoji="1"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38100" marR="38100" marT="19045" marB="1904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59356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(14)</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45708" marB="45708" horzOverflow="overflow">
                    <a:lnL cap="flat">
                      <a:noFill/>
                    </a:lnL>
                    <a:lnR w="12700" cap="flat" cmpd="sng" algn="ctr">
                      <a:solidFill>
                        <a:schemeClr val="tx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将           作</a:t>
                      </a:r>
                      <a:r>
                        <a:rPr kumimoji="1" lang="en-US" altLang="zh-CN" sz="1600" b="0" i="0" u="none" strike="noStrike" cap="none" normalizeH="0" baseline="0" dirty="0" err="1">
                          <a:ln>
                            <a:noFill/>
                          </a:ln>
                          <a:solidFill>
                            <a:schemeClr val="tx1"/>
                          </a:solidFill>
                          <a:effectLst/>
                          <a:latin typeface="Tahoma" panose="020B0604030504040204" pitchFamily="34" charset="0"/>
                          <a:ea typeface="黑体" panose="02010609060101010101" pitchFamily="49" charset="-122"/>
                        </a:rPr>
                        <a:t>DeMorgan</a:t>
                      </a:r>
                      <a:r>
                        <a:rPr kumimoji="1"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展开后，是另一种形式的</a:t>
                      </a:r>
                      <a:r>
                        <a:rPr kumimoji="1" lang="zh-CN" altLang="en-US" sz="1600" b="0" i="0" u="none" strike="noStrike" cap="none" normalizeH="0" baseline="0" dirty="0">
                          <a:ln>
                            <a:noFill/>
                          </a:ln>
                          <a:solidFill>
                            <a:schemeClr val="accent2"/>
                          </a:solidFill>
                          <a:effectLst/>
                          <a:latin typeface="Tahoma" panose="020B0604030504040204" pitchFamily="34" charset="0"/>
                          <a:ea typeface="黑体" panose="02010609060101010101" pitchFamily="49" charset="-122"/>
                        </a:rPr>
                        <a:t>消元法</a:t>
                      </a:r>
                      <a:r>
                        <a:rPr kumimoji="1"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a:t>
                      </a:r>
                      <a:endParaRPr kumimoji="1"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38100" marR="38100" marT="19045" marB="19045" anchor="ctr" horzOverflow="overflow">
                    <a:lnL w="12700" cap="flat" cmpd="sng" algn="ctr">
                      <a:solidFill>
                        <a:schemeClr val="tx1"/>
                      </a:solidFill>
                      <a:prstDash val="solid"/>
                      <a:round/>
                      <a:headEnd type="none" w="med" len="med"/>
                      <a:tailEnd type="none" w="med" len="med"/>
                    </a:lnL>
                    <a:lnR cap="flat">
                      <a:noFill/>
                    </a:lnR>
                    <a:lnT w="6350" cap="flat" cmpd="sng" algn="ctr">
                      <a:solidFill>
                        <a:schemeClr val="accent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55" name="Object 58"/>
          <p:cNvGraphicFramePr>
            <a:graphicFrameLocks noChangeAspect="1"/>
          </p:cNvGraphicFramePr>
          <p:nvPr/>
        </p:nvGraphicFramePr>
        <p:xfrm>
          <a:off x="1395413" y="2436813"/>
          <a:ext cx="1905000" cy="385762"/>
        </p:xfrm>
        <a:graphic>
          <a:graphicData uri="http://schemas.openxmlformats.org/presentationml/2006/ole">
            <mc:AlternateContent xmlns:mc="http://schemas.openxmlformats.org/markup-compatibility/2006">
              <mc:Choice xmlns:v="urn:schemas-microsoft-com:vml" Requires="v">
                <p:oleObj spid="_x0000_s3238" name="" r:id="rId1" imgW="812165" imgH="165100" progId="Equation.3">
                  <p:embed/>
                </p:oleObj>
              </mc:Choice>
              <mc:Fallback>
                <p:oleObj name="" r:id="rId1" imgW="812165" imgH="165100" progId="Equation.3">
                  <p:embed/>
                  <p:pic>
                    <p:nvPicPr>
                      <p:cNvPr id="0" name="图片 3237"/>
                      <p:cNvPicPr/>
                      <p:nvPr/>
                    </p:nvPicPr>
                    <p:blipFill>
                      <a:blip r:embed="rId2"/>
                      <a:stretch>
                        <a:fillRect/>
                      </a:stretch>
                    </p:blipFill>
                    <p:spPr>
                      <a:xfrm>
                        <a:off x="1395413" y="2436813"/>
                        <a:ext cx="1905000" cy="385762"/>
                      </a:xfrm>
                      <a:prstGeom prst="rect">
                        <a:avLst/>
                      </a:prstGeom>
                      <a:noFill/>
                      <a:ln w="38100">
                        <a:noFill/>
                        <a:miter/>
                      </a:ln>
                    </p:spPr>
                  </p:pic>
                </p:oleObj>
              </mc:Fallback>
            </mc:AlternateContent>
          </a:graphicData>
        </a:graphic>
      </p:graphicFrame>
      <p:graphicFrame>
        <p:nvGraphicFramePr>
          <p:cNvPr id="68656" name="Object 59"/>
          <p:cNvGraphicFramePr>
            <a:graphicFrameLocks noChangeAspect="1"/>
          </p:cNvGraphicFramePr>
          <p:nvPr/>
        </p:nvGraphicFramePr>
        <p:xfrm>
          <a:off x="3757613" y="2474913"/>
          <a:ext cx="1905000" cy="419100"/>
        </p:xfrm>
        <a:graphic>
          <a:graphicData uri="http://schemas.openxmlformats.org/presentationml/2006/ole">
            <mc:AlternateContent xmlns:mc="http://schemas.openxmlformats.org/markup-compatibility/2006">
              <mc:Choice xmlns:v="urn:schemas-microsoft-com:vml" Requires="v">
                <p:oleObj spid="_x0000_s3237" name="" r:id="rId3" imgW="926465" imgH="203200" progId="Equation.3">
                  <p:embed/>
                </p:oleObj>
              </mc:Choice>
              <mc:Fallback>
                <p:oleObj name="" r:id="rId3" imgW="926465" imgH="203200" progId="Equation.3">
                  <p:embed/>
                  <p:pic>
                    <p:nvPicPr>
                      <p:cNvPr id="0" name="图片 3236"/>
                      <p:cNvPicPr/>
                      <p:nvPr/>
                    </p:nvPicPr>
                    <p:blipFill>
                      <a:blip r:embed="rId4"/>
                      <a:stretch>
                        <a:fillRect/>
                      </a:stretch>
                    </p:blipFill>
                    <p:spPr>
                      <a:xfrm>
                        <a:off x="3757613" y="2474913"/>
                        <a:ext cx="1905000" cy="419100"/>
                      </a:xfrm>
                      <a:prstGeom prst="rect">
                        <a:avLst/>
                      </a:prstGeom>
                      <a:noFill/>
                      <a:ln w="38100">
                        <a:noFill/>
                        <a:miter/>
                      </a:ln>
                    </p:spPr>
                  </p:pic>
                </p:oleObj>
              </mc:Fallback>
            </mc:AlternateContent>
          </a:graphicData>
        </a:graphic>
      </p:graphicFrame>
      <p:grpSp>
        <p:nvGrpSpPr>
          <p:cNvPr id="68657" name="Group 60"/>
          <p:cNvGrpSpPr/>
          <p:nvPr/>
        </p:nvGrpSpPr>
        <p:grpSpPr>
          <a:xfrm>
            <a:off x="8634413" y="2455863"/>
            <a:ext cx="457200" cy="228600"/>
            <a:chOff x="4704" y="1008"/>
            <a:chExt cx="288" cy="144"/>
          </a:xfrm>
        </p:grpSpPr>
        <p:sp>
          <p:nvSpPr>
            <p:cNvPr id="68682" name="AutoShape 61"/>
            <p:cNvSpPr/>
            <p:nvPr/>
          </p:nvSpPr>
          <p:spPr>
            <a:xfrm>
              <a:off x="4704" y="1008"/>
              <a:ext cx="288" cy="144"/>
            </a:xfrm>
            <a:prstGeom prst="roundRect">
              <a:avLst>
                <a:gd name="adj" fmla="val 50000"/>
              </a:avLst>
            </a:prstGeom>
            <a:solidFill>
              <a:srgbClr val="FFCC99"/>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83" name="AutoShape 62"/>
            <p:cNvSpPr/>
            <p:nvPr/>
          </p:nvSpPr>
          <p:spPr>
            <a:xfrm>
              <a:off x="4848" y="1008"/>
              <a:ext cx="144" cy="144"/>
            </a:xfrm>
            <a:prstGeom prst="roundRect">
              <a:avLst>
                <a:gd name="adj" fmla="val 50000"/>
              </a:avLst>
            </a:prstGeom>
            <a:solidFill>
              <a:srgbClr val="CCFFFF"/>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84" name="AutoShape 63"/>
            <p:cNvSpPr/>
            <p:nvPr/>
          </p:nvSpPr>
          <p:spPr>
            <a:xfrm>
              <a:off x="4704" y="1008"/>
              <a:ext cx="288" cy="144"/>
            </a:xfrm>
            <a:prstGeom prst="roundRect">
              <a:avLst>
                <a:gd name="adj" fmla="val 50000"/>
              </a:avLst>
            </a:prstGeom>
            <a:no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graphicFrame>
        <p:nvGraphicFramePr>
          <p:cNvPr id="68658" name="Object 64"/>
          <p:cNvGraphicFramePr>
            <a:graphicFrameLocks noChangeAspect="1"/>
          </p:cNvGraphicFramePr>
          <p:nvPr/>
        </p:nvGraphicFramePr>
        <p:xfrm>
          <a:off x="1395413" y="2894013"/>
          <a:ext cx="2111375" cy="406400"/>
        </p:xfrm>
        <a:graphic>
          <a:graphicData uri="http://schemas.openxmlformats.org/presentationml/2006/ole">
            <mc:AlternateContent xmlns:mc="http://schemas.openxmlformats.org/markup-compatibility/2006">
              <mc:Choice xmlns:v="urn:schemas-microsoft-com:vml" Requires="v">
                <p:oleObj spid="_x0000_s3239" name="" r:id="rId5" imgW="1054100" imgH="203200" progId="Equation.3">
                  <p:embed/>
                </p:oleObj>
              </mc:Choice>
              <mc:Fallback>
                <p:oleObj name="" r:id="rId5" imgW="1054100" imgH="203200" progId="Equation.3">
                  <p:embed/>
                  <p:pic>
                    <p:nvPicPr>
                      <p:cNvPr id="0" name="图片 3238"/>
                      <p:cNvPicPr/>
                      <p:nvPr/>
                    </p:nvPicPr>
                    <p:blipFill>
                      <a:blip r:embed="rId6"/>
                      <a:stretch>
                        <a:fillRect/>
                      </a:stretch>
                    </p:blipFill>
                    <p:spPr>
                      <a:xfrm>
                        <a:off x="1395413" y="2894013"/>
                        <a:ext cx="2111375" cy="406400"/>
                      </a:xfrm>
                      <a:prstGeom prst="rect">
                        <a:avLst/>
                      </a:prstGeom>
                      <a:noFill/>
                      <a:ln w="38100">
                        <a:noFill/>
                        <a:miter/>
                      </a:ln>
                    </p:spPr>
                  </p:pic>
                </p:oleObj>
              </mc:Fallback>
            </mc:AlternateContent>
          </a:graphicData>
        </a:graphic>
      </p:graphicFrame>
      <p:graphicFrame>
        <p:nvGraphicFramePr>
          <p:cNvPr id="68659" name="Object 65"/>
          <p:cNvGraphicFramePr>
            <a:graphicFrameLocks noChangeAspect="1"/>
          </p:cNvGraphicFramePr>
          <p:nvPr/>
        </p:nvGraphicFramePr>
        <p:xfrm>
          <a:off x="3757613" y="2894013"/>
          <a:ext cx="1905000" cy="446087"/>
        </p:xfrm>
        <a:graphic>
          <a:graphicData uri="http://schemas.openxmlformats.org/presentationml/2006/ole">
            <mc:AlternateContent xmlns:mc="http://schemas.openxmlformats.org/markup-compatibility/2006">
              <mc:Choice xmlns:v="urn:schemas-microsoft-com:vml" Requires="v">
                <p:oleObj spid="_x0000_s3236" name="" r:id="rId7" imgW="1028065" imgH="241300" progId="Equation.3">
                  <p:embed/>
                </p:oleObj>
              </mc:Choice>
              <mc:Fallback>
                <p:oleObj name="" r:id="rId7" imgW="1028065" imgH="241300" progId="Equation.3">
                  <p:embed/>
                  <p:pic>
                    <p:nvPicPr>
                      <p:cNvPr id="0" name="图片 3235"/>
                      <p:cNvPicPr/>
                      <p:nvPr/>
                    </p:nvPicPr>
                    <p:blipFill>
                      <a:blip r:embed="rId8"/>
                      <a:stretch>
                        <a:fillRect/>
                      </a:stretch>
                    </p:blipFill>
                    <p:spPr>
                      <a:xfrm>
                        <a:off x="3757613" y="2894013"/>
                        <a:ext cx="1905000" cy="446087"/>
                      </a:xfrm>
                      <a:prstGeom prst="rect">
                        <a:avLst/>
                      </a:prstGeom>
                      <a:noFill/>
                      <a:ln w="38100">
                        <a:noFill/>
                        <a:miter/>
                      </a:ln>
                    </p:spPr>
                  </p:pic>
                </p:oleObj>
              </mc:Fallback>
            </mc:AlternateContent>
          </a:graphicData>
        </a:graphic>
      </p:graphicFrame>
      <p:grpSp>
        <p:nvGrpSpPr>
          <p:cNvPr id="68660" name="Group 66"/>
          <p:cNvGrpSpPr/>
          <p:nvPr/>
        </p:nvGrpSpPr>
        <p:grpSpPr>
          <a:xfrm>
            <a:off x="8634413" y="2836863"/>
            <a:ext cx="495300" cy="533400"/>
            <a:chOff x="3600" y="696"/>
            <a:chExt cx="312" cy="336"/>
          </a:xfrm>
        </p:grpSpPr>
        <p:sp>
          <p:nvSpPr>
            <p:cNvPr id="68678" name="AutoShape 67"/>
            <p:cNvSpPr/>
            <p:nvPr/>
          </p:nvSpPr>
          <p:spPr>
            <a:xfrm>
              <a:off x="3600" y="864"/>
              <a:ext cx="288" cy="144"/>
            </a:xfrm>
            <a:prstGeom prst="roundRect">
              <a:avLst>
                <a:gd name="adj" fmla="val 50000"/>
              </a:avLst>
            </a:prstGeom>
            <a:solidFill>
              <a:srgbClr val="FFCC99"/>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79" name="AutoShape 68"/>
            <p:cNvSpPr/>
            <p:nvPr/>
          </p:nvSpPr>
          <p:spPr>
            <a:xfrm>
              <a:off x="3744" y="720"/>
              <a:ext cx="144" cy="144"/>
            </a:xfrm>
            <a:prstGeom prst="roundRect">
              <a:avLst>
                <a:gd name="adj" fmla="val 50000"/>
              </a:avLst>
            </a:prstGeom>
            <a:solidFill>
              <a:srgbClr val="CCFFFF"/>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80" name="AutoShape 69"/>
            <p:cNvSpPr/>
            <p:nvPr/>
          </p:nvSpPr>
          <p:spPr>
            <a:xfrm>
              <a:off x="3600" y="864"/>
              <a:ext cx="288" cy="144"/>
            </a:xfrm>
            <a:prstGeom prst="roundRect">
              <a:avLst>
                <a:gd name="adj" fmla="val 50000"/>
              </a:avLst>
            </a:prstGeom>
            <a:no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81" name="AutoShape 70"/>
            <p:cNvSpPr/>
            <p:nvPr/>
          </p:nvSpPr>
          <p:spPr>
            <a:xfrm>
              <a:off x="3720" y="696"/>
              <a:ext cx="192" cy="336"/>
            </a:xfrm>
            <a:prstGeom prst="roundRect">
              <a:avLst>
                <a:gd name="adj" fmla="val 50000"/>
              </a:avLst>
            </a:prstGeom>
            <a:no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grpSp>
        <p:nvGrpSpPr>
          <p:cNvPr id="68661" name="Group 71"/>
          <p:cNvGrpSpPr/>
          <p:nvPr/>
        </p:nvGrpSpPr>
        <p:grpSpPr>
          <a:xfrm>
            <a:off x="1395413" y="3414713"/>
            <a:ext cx="3505200" cy="381000"/>
            <a:chOff x="2352" y="3909"/>
            <a:chExt cx="2208" cy="240"/>
          </a:xfrm>
        </p:grpSpPr>
        <p:sp>
          <p:nvSpPr>
            <p:cNvPr id="68676" name="Rectangle 72"/>
            <p:cNvSpPr/>
            <p:nvPr/>
          </p:nvSpPr>
          <p:spPr>
            <a:xfrm>
              <a:off x="2352" y="3909"/>
              <a:ext cx="2208" cy="24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aphicFrame>
          <p:nvGraphicFramePr>
            <p:cNvPr id="68677" name="Object 73"/>
            <p:cNvGraphicFramePr>
              <a:graphicFrameLocks noChangeAspect="1"/>
            </p:cNvGraphicFramePr>
            <p:nvPr/>
          </p:nvGraphicFramePr>
          <p:xfrm>
            <a:off x="2352" y="3915"/>
            <a:ext cx="2160" cy="232"/>
          </p:xfrm>
          <a:graphic>
            <a:graphicData uri="http://schemas.openxmlformats.org/presentationml/2006/ole">
              <mc:AlternateContent xmlns:mc="http://schemas.openxmlformats.org/markup-compatibility/2006">
                <mc:Choice xmlns:v="urn:schemas-microsoft-com:vml" Requires="v">
                  <p:oleObj spid="_x0000_s3240" name="" r:id="rId9" imgW="2019300" imgH="215900" progId="Equation.3">
                    <p:embed/>
                  </p:oleObj>
                </mc:Choice>
                <mc:Fallback>
                  <p:oleObj name="" r:id="rId9" imgW="2019300" imgH="215900" progId="Equation.3">
                    <p:embed/>
                    <p:pic>
                      <p:nvPicPr>
                        <p:cNvPr id="0" name="图片 3239"/>
                        <p:cNvPicPr/>
                        <p:nvPr/>
                      </p:nvPicPr>
                      <p:blipFill>
                        <a:blip r:embed="rId10"/>
                        <a:stretch>
                          <a:fillRect/>
                        </a:stretch>
                      </p:blipFill>
                      <p:spPr>
                        <a:xfrm>
                          <a:off x="2352" y="3915"/>
                          <a:ext cx="2160" cy="232"/>
                        </a:xfrm>
                        <a:prstGeom prst="rect">
                          <a:avLst/>
                        </a:prstGeom>
                        <a:noFill/>
                        <a:ln w="38100">
                          <a:noFill/>
                          <a:miter/>
                        </a:ln>
                      </p:spPr>
                    </p:pic>
                  </p:oleObj>
                </mc:Fallback>
              </mc:AlternateContent>
            </a:graphicData>
          </a:graphic>
        </p:graphicFrame>
      </p:grpSp>
      <p:grpSp>
        <p:nvGrpSpPr>
          <p:cNvPr id="68662" name="Group 74"/>
          <p:cNvGrpSpPr/>
          <p:nvPr/>
        </p:nvGrpSpPr>
        <p:grpSpPr>
          <a:xfrm>
            <a:off x="8405813" y="3446463"/>
            <a:ext cx="685800" cy="533400"/>
            <a:chOff x="4176" y="840"/>
            <a:chExt cx="432" cy="336"/>
          </a:xfrm>
        </p:grpSpPr>
        <p:sp>
          <p:nvSpPr>
            <p:cNvPr id="68673" name="AutoShape 75"/>
            <p:cNvSpPr/>
            <p:nvPr/>
          </p:nvSpPr>
          <p:spPr>
            <a:xfrm>
              <a:off x="4176" y="1008"/>
              <a:ext cx="288" cy="144"/>
            </a:xfrm>
            <a:prstGeom prst="roundRect">
              <a:avLst>
                <a:gd name="adj" fmla="val 50000"/>
              </a:avLst>
            </a:prstGeom>
            <a:solidFill>
              <a:srgbClr val="FFCC99"/>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74" name="AutoShape 76"/>
            <p:cNvSpPr/>
            <p:nvPr/>
          </p:nvSpPr>
          <p:spPr>
            <a:xfrm>
              <a:off x="4320" y="864"/>
              <a:ext cx="288" cy="144"/>
            </a:xfrm>
            <a:prstGeom prst="roundRect">
              <a:avLst>
                <a:gd name="adj" fmla="val 50000"/>
              </a:avLst>
            </a:prstGeom>
            <a:solidFill>
              <a:srgbClr val="CCFFFF"/>
            </a:solid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8675" name="AutoShape 77"/>
            <p:cNvSpPr/>
            <p:nvPr/>
          </p:nvSpPr>
          <p:spPr>
            <a:xfrm>
              <a:off x="4293" y="840"/>
              <a:ext cx="192" cy="336"/>
            </a:xfrm>
            <a:prstGeom prst="roundRect">
              <a:avLst>
                <a:gd name="adj" fmla="val 50000"/>
              </a:avLst>
            </a:prstGeom>
            <a:noFill/>
            <a:ln w="9525"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grpSp>
        <p:nvGrpSpPr>
          <p:cNvPr id="68663" name="Group 78"/>
          <p:cNvGrpSpPr/>
          <p:nvPr/>
        </p:nvGrpSpPr>
        <p:grpSpPr>
          <a:xfrm>
            <a:off x="1319213" y="3948113"/>
            <a:ext cx="3886200" cy="368300"/>
            <a:chOff x="240" y="3819"/>
            <a:chExt cx="2448" cy="232"/>
          </a:xfrm>
        </p:grpSpPr>
        <p:sp>
          <p:nvSpPr>
            <p:cNvPr id="68671" name="Rectangle 79"/>
            <p:cNvSpPr/>
            <p:nvPr/>
          </p:nvSpPr>
          <p:spPr>
            <a:xfrm>
              <a:off x="240" y="3840"/>
              <a:ext cx="2448"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aphicFrame>
          <p:nvGraphicFramePr>
            <p:cNvPr id="68672" name="Object 80"/>
            <p:cNvGraphicFramePr>
              <a:graphicFrameLocks noChangeAspect="1"/>
            </p:cNvGraphicFramePr>
            <p:nvPr/>
          </p:nvGraphicFramePr>
          <p:xfrm>
            <a:off x="282" y="3819"/>
            <a:ext cx="2364" cy="232"/>
          </p:xfrm>
          <a:graphic>
            <a:graphicData uri="http://schemas.openxmlformats.org/presentationml/2006/ole">
              <mc:AlternateContent xmlns:mc="http://schemas.openxmlformats.org/markup-compatibility/2006">
                <mc:Choice xmlns:v="urn:schemas-microsoft-com:vml" Requires="v">
                  <p:oleObj spid="_x0000_s3241" name="" r:id="rId11" imgW="2209800" imgH="215900" progId="Equation.3">
                    <p:embed/>
                  </p:oleObj>
                </mc:Choice>
                <mc:Fallback>
                  <p:oleObj name="" r:id="rId11" imgW="2209800" imgH="215900" progId="Equation.3">
                    <p:embed/>
                    <p:pic>
                      <p:nvPicPr>
                        <p:cNvPr id="0" name="图片 3240"/>
                        <p:cNvPicPr/>
                        <p:nvPr/>
                      </p:nvPicPr>
                      <p:blipFill>
                        <a:blip r:embed="rId12"/>
                        <a:stretch>
                          <a:fillRect/>
                        </a:stretch>
                      </p:blipFill>
                      <p:spPr>
                        <a:xfrm>
                          <a:off x="282" y="3819"/>
                          <a:ext cx="2364" cy="232"/>
                        </a:xfrm>
                        <a:prstGeom prst="rect">
                          <a:avLst/>
                        </a:prstGeom>
                        <a:noFill/>
                        <a:ln w="38100">
                          <a:noFill/>
                          <a:miter/>
                        </a:ln>
                      </p:spPr>
                    </p:pic>
                  </p:oleObj>
                </mc:Fallback>
              </mc:AlternateContent>
            </a:graphicData>
          </a:graphic>
        </p:graphicFrame>
      </p:grpSp>
      <p:graphicFrame>
        <p:nvGraphicFramePr>
          <p:cNvPr id="68664" name="Object 81"/>
          <p:cNvGraphicFramePr>
            <a:graphicFrameLocks noChangeAspect="1"/>
          </p:cNvGraphicFramePr>
          <p:nvPr/>
        </p:nvGraphicFramePr>
        <p:xfrm>
          <a:off x="3641725" y="4938713"/>
          <a:ext cx="2173288" cy="474662"/>
        </p:xfrm>
        <a:graphic>
          <a:graphicData uri="http://schemas.openxmlformats.org/presentationml/2006/ole">
            <mc:AlternateContent xmlns:mc="http://schemas.openxmlformats.org/markup-compatibility/2006">
              <mc:Choice xmlns:v="urn:schemas-microsoft-com:vml" Requires="v">
                <p:oleObj spid="_x0000_s3242" name="" r:id="rId13" imgW="926465" imgH="203200" progId="Equation.3">
                  <p:embed/>
                </p:oleObj>
              </mc:Choice>
              <mc:Fallback>
                <p:oleObj name="" r:id="rId13" imgW="926465" imgH="203200" progId="Equation.3">
                  <p:embed/>
                  <p:pic>
                    <p:nvPicPr>
                      <p:cNvPr id="0" name="图片 3241"/>
                      <p:cNvPicPr/>
                      <p:nvPr/>
                    </p:nvPicPr>
                    <p:blipFill>
                      <a:blip r:embed="rId14"/>
                      <a:stretch>
                        <a:fillRect/>
                      </a:stretch>
                    </p:blipFill>
                    <p:spPr>
                      <a:xfrm>
                        <a:off x="3641725" y="4938713"/>
                        <a:ext cx="2173288" cy="474662"/>
                      </a:xfrm>
                      <a:prstGeom prst="rect">
                        <a:avLst/>
                      </a:prstGeom>
                      <a:noFill/>
                      <a:ln w="38100">
                        <a:noFill/>
                        <a:miter/>
                      </a:ln>
                    </p:spPr>
                  </p:pic>
                </p:oleObj>
              </mc:Fallback>
            </mc:AlternateContent>
          </a:graphicData>
        </a:graphic>
      </p:graphicFrame>
      <p:graphicFrame>
        <p:nvGraphicFramePr>
          <p:cNvPr id="68665" name="Object 82"/>
          <p:cNvGraphicFramePr>
            <a:graphicFrameLocks noChangeAspect="1"/>
          </p:cNvGraphicFramePr>
          <p:nvPr/>
        </p:nvGraphicFramePr>
        <p:xfrm>
          <a:off x="3833813" y="4405313"/>
          <a:ext cx="1785937" cy="474662"/>
        </p:xfrm>
        <a:graphic>
          <a:graphicData uri="http://schemas.openxmlformats.org/presentationml/2006/ole">
            <mc:AlternateContent xmlns:mc="http://schemas.openxmlformats.org/markup-compatibility/2006">
              <mc:Choice xmlns:v="urn:schemas-microsoft-com:vml" Requires="v">
                <p:oleObj spid="_x0000_s3243" name="" r:id="rId15" imgW="761365" imgH="203200" progId="Equation.3">
                  <p:embed/>
                </p:oleObj>
              </mc:Choice>
              <mc:Fallback>
                <p:oleObj name="" r:id="rId15" imgW="761365" imgH="203200" progId="Equation.3">
                  <p:embed/>
                  <p:pic>
                    <p:nvPicPr>
                      <p:cNvPr id="0" name="图片 3242"/>
                      <p:cNvPicPr/>
                      <p:nvPr/>
                    </p:nvPicPr>
                    <p:blipFill>
                      <a:blip r:embed="rId16"/>
                      <a:stretch>
                        <a:fillRect/>
                      </a:stretch>
                    </p:blipFill>
                    <p:spPr>
                      <a:xfrm>
                        <a:off x="3833813" y="4405313"/>
                        <a:ext cx="1785937" cy="474662"/>
                      </a:xfrm>
                      <a:prstGeom prst="rect">
                        <a:avLst/>
                      </a:prstGeom>
                      <a:noFill/>
                      <a:ln w="38100">
                        <a:noFill/>
                        <a:miter/>
                      </a:ln>
                    </p:spPr>
                  </p:pic>
                </p:oleObj>
              </mc:Fallback>
            </mc:AlternateContent>
          </a:graphicData>
        </a:graphic>
      </p:graphicFrame>
      <p:graphicFrame>
        <p:nvGraphicFramePr>
          <p:cNvPr id="68666" name="Object 83"/>
          <p:cNvGraphicFramePr>
            <a:graphicFrameLocks noChangeAspect="1"/>
          </p:cNvGraphicFramePr>
          <p:nvPr/>
        </p:nvGraphicFramePr>
        <p:xfrm>
          <a:off x="6196013" y="4360863"/>
          <a:ext cx="533400" cy="328612"/>
        </p:xfrm>
        <a:graphic>
          <a:graphicData uri="http://schemas.openxmlformats.org/presentationml/2006/ole">
            <mc:AlternateContent xmlns:mc="http://schemas.openxmlformats.org/markup-compatibility/2006">
              <mc:Choice xmlns:v="urn:schemas-microsoft-com:vml" Requires="v">
                <p:oleObj spid="_x0000_s3244" name="" r:id="rId17" imgW="330200" imgH="203200" progId="Equation.3">
                  <p:embed/>
                </p:oleObj>
              </mc:Choice>
              <mc:Fallback>
                <p:oleObj name="" r:id="rId17" imgW="330200" imgH="203200" progId="Equation.3">
                  <p:embed/>
                  <p:pic>
                    <p:nvPicPr>
                      <p:cNvPr id="0" name="图片 3243"/>
                      <p:cNvPicPr/>
                      <p:nvPr/>
                    </p:nvPicPr>
                    <p:blipFill>
                      <a:blip r:embed="rId18"/>
                      <a:stretch>
                        <a:fillRect/>
                      </a:stretch>
                    </p:blipFill>
                    <p:spPr>
                      <a:xfrm>
                        <a:off x="6196013" y="4360863"/>
                        <a:ext cx="533400" cy="328612"/>
                      </a:xfrm>
                      <a:prstGeom prst="rect">
                        <a:avLst/>
                      </a:prstGeom>
                      <a:noFill/>
                      <a:ln w="38100">
                        <a:noFill/>
                        <a:miter/>
                      </a:ln>
                    </p:spPr>
                  </p:pic>
                </p:oleObj>
              </mc:Fallback>
            </mc:AlternateContent>
          </a:graphicData>
        </a:graphic>
      </p:graphicFrame>
      <p:graphicFrame>
        <p:nvGraphicFramePr>
          <p:cNvPr id="68667" name="Object 84"/>
          <p:cNvGraphicFramePr>
            <a:graphicFrameLocks noChangeAspect="1"/>
          </p:cNvGraphicFramePr>
          <p:nvPr/>
        </p:nvGraphicFramePr>
        <p:xfrm>
          <a:off x="6196013" y="4914900"/>
          <a:ext cx="533400" cy="328613"/>
        </p:xfrm>
        <a:graphic>
          <a:graphicData uri="http://schemas.openxmlformats.org/presentationml/2006/ole">
            <mc:AlternateContent xmlns:mc="http://schemas.openxmlformats.org/markup-compatibility/2006">
              <mc:Choice xmlns:v="urn:schemas-microsoft-com:vml" Requires="v">
                <p:oleObj spid="_x0000_s3245" name="" r:id="rId19" imgW="330200" imgH="203200" progId="Equation.3">
                  <p:embed/>
                </p:oleObj>
              </mc:Choice>
              <mc:Fallback>
                <p:oleObj name="" r:id="rId19" imgW="330200" imgH="203200" progId="Equation.3">
                  <p:embed/>
                  <p:pic>
                    <p:nvPicPr>
                      <p:cNvPr id="0" name="图片 3244"/>
                      <p:cNvPicPr/>
                      <p:nvPr/>
                    </p:nvPicPr>
                    <p:blipFill>
                      <a:blip r:embed="rId18"/>
                      <a:stretch>
                        <a:fillRect/>
                      </a:stretch>
                    </p:blipFill>
                    <p:spPr>
                      <a:xfrm>
                        <a:off x="6196013" y="4914900"/>
                        <a:ext cx="533400" cy="328613"/>
                      </a:xfrm>
                      <a:prstGeom prst="rect">
                        <a:avLst/>
                      </a:prstGeom>
                      <a:noFill/>
                      <a:ln w="38100">
                        <a:noFill/>
                        <a:miter/>
                      </a:ln>
                    </p:spPr>
                  </p:pic>
                </p:oleObj>
              </mc:Fallback>
            </mc:AlternateContent>
          </a:graphicData>
        </a:graphic>
      </p:graphicFrame>
      <p:sp>
        <p:nvSpPr>
          <p:cNvPr id="68668" name="矩形 36"/>
          <p:cNvSpPr/>
          <p:nvPr/>
        </p:nvSpPr>
        <p:spPr>
          <a:xfrm>
            <a:off x="274638" y="735013"/>
            <a:ext cx="4354512"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457200" lvl="0" indent="-457200">
              <a:lnSpc>
                <a:spcPct val="100000"/>
              </a:lnSpc>
              <a:spcBef>
                <a:spcPct val="0"/>
              </a:spcBef>
              <a:buFont typeface="Wingdings" panose="05000000000000000000" pitchFamily="2" charset="2"/>
              <a:buChar char="Ø"/>
            </a:pPr>
            <a:r>
              <a:rPr lang="zh-CN" altLang="en-US" sz="3200" b="1" dirty="0">
                <a:solidFill>
                  <a:srgbClr val="000000"/>
                </a:solidFill>
                <a:latin typeface="Tahoma" panose="020B0604030504040204" pitchFamily="34" charset="0"/>
                <a:cs typeface="Tahoma" panose="020B0604030504040204" pitchFamily="34" charset="0"/>
              </a:rPr>
              <a:t>逻辑代数的常用公式</a:t>
            </a:r>
            <a:endParaRPr lang="zh-CN" altLang="en-US" sz="3200" b="1" dirty="0">
              <a:solidFill>
                <a:srgbClr val="000000"/>
              </a:solidFill>
              <a:latin typeface="Tahoma" panose="020B0604030504040204" pitchFamily="34" charset="0"/>
              <a:ea typeface="Tahoma" panose="020B0604030504040204" pitchFamily="34" charset="0"/>
            </a:endParaRPr>
          </a:p>
        </p:txBody>
      </p:sp>
      <p:sp>
        <p:nvSpPr>
          <p:cNvPr id="68669"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6867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336550" y="752475"/>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rPr>
              <a:t>提示：逻辑等式证明的方法</a:t>
            </a:r>
            <a:endParaRPr kumimoji="1" lang="zh-CN" altLang="en-US" sz="40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250825" y="1785938"/>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方法一、分别列出等式两边逻辑式的真值表，若真值表完全相同，则等式成立；</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方法二、分别画出等式两边逻辑式的卡诺图（是一种邻接真值表，后续讲解），若卡诺图相同，则等式成立。</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dirty="0">
                <a:ln>
                  <a:noFill/>
                </a:ln>
                <a:solidFill>
                  <a:srgbClr val="5490A8"/>
                </a:solidFill>
                <a:effectLst/>
                <a:uLnTx/>
                <a:uFillTx/>
                <a:latin typeface="Tahoma" panose="020B0604030504040204"/>
                <a:ea typeface="黑体" panose="02010609060101010101" pitchFamily="49" charset="-122"/>
                <a:cs typeface="+mn-cs"/>
              </a:rPr>
              <a:t>由于逻辑变量个数的增多而使用不便</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endPar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7066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7066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304800" y="533400"/>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rPr>
              <a:t>提示：逻辑等式证明的方法（续）</a:t>
            </a:r>
            <a:endParaRPr kumimoji="1" lang="zh-CN" altLang="en-US" sz="40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304800" y="1381125"/>
            <a:ext cx="8640763" cy="46482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方法三、若能利用逻辑代数的运算规则、公式和定理将两边转化成完全相同的形式，则等式成立；</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公理和法则</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代入定理、反演定理 和 对偶定理</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基本公式和常用公式</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方法四、机器证明。</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案例研究：逻辑代数常用公式的证明</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练习</a:t>
            </a:r>
            <a:r>
              <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通过常用公式的证明说明逻辑代数的</a:t>
            </a:r>
            <a:r>
              <a:rPr kumimoji="1" lang="zh-CN" altLang="en-US" sz="2400" b="0" i="0" u="none" strike="noStrike" kern="0" cap="none" spc="0" normalizeH="0" baseline="0" noProof="0" dirty="0">
                <a:ln>
                  <a:noFill/>
                </a:ln>
                <a:solidFill>
                  <a:srgbClr val="006060"/>
                </a:solidFill>
                <a:effectLst/>
                <a:uLnTx/>
                <a:uFillTx/>
                <a:latin typeface="Tahoma" panose="020B0604030504040204"/>
                <a:ea typeface="黑体" panose="02010609060101010101" pitchFamily="49" charset="-122"/>
                <a:cs typeface="+mn-cs"/>
              </a:rPr>
              <a:t>公理、法则、定理、公式</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的应用方法：</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7270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7270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250825" y="501650"/>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a:ln>
                  <a:noFill/>
                </a:ln>
                <a:solidFill>
                  <a:srgbClr val="006060"/>
                </a:solidFill>
                <a:effectLst/>
                <a:uLnTx/>
                <a:uFillTx/>
                <a:latin typeface="Tahoma" panose="020B0604030504040204"/>
                <a:ea typeface="黑体" panose="02010609060101010101" pitchFamily="49" charset="-122"/>
                <a:cs typeface="+mj-cs"/>
              </a:rPr>
              <a:t>逻辑代数常用公式的证明</a:t>
            </a:r>
            <a:endParaRPr kumimoji="1" lang="zh-CN" altLang="en-US" sz="4000" b="0" i="0" u="none" strike="noStrike" kern="0" cap="none" spc="0" normalizeH="0" baseline="0" noProof="0">
              <a:ln>
                <a:noFill/>
              </a:ln>
              <a:solidFill>
                <a:srgbClr val="00606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250825" y="1568450"/>
            <a:ext cx="8640763" cy="46482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0099CC"/>
              </a:buClr>
              <a:buSzPct val="80000"/>
              <a:buFont typeface="Wingdings" panose="05000000000000000000" pitchFamily="2" charset="2"/>
              <a:buNone/>
              <a:defRPr/>
            </a:pPr>
            <a:r>
              <a:rPr kumimoji="1" lang="en-US" altLang="zh-CN" sz="3200" b="0" i="0" u="none" strike="noStrike" kern="0" cap="none" spc="0" normalizeH="0" baseline="0" noProof="0">
                <a:ln>
                  <a:noFill/>
                </a:ln>
                <a:solidFill>
                  <a:srgbClr val="0099CC"/>
                </a:solidFill>
                <a:effectLst/>
                <a:uLnTx/>
                <a:uFillTx/>
                <a:latin typeface="Tahoma" panose="020B0604030504040204"/>
                <a:ea typeface="黑体" panose="02010609060101010101" pitchFamily="49" charset="-122"/>
                <a:cs typeface="+mn-cs"/>
              </a:rPr>
              <a:t>(9)</a:t>
            </a:r>
            <a:r>
              <a:rPr kumimoji="1" lang="en-US" altLang="zh-CN"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证： </a:t>
            </a:r>
            <a:r>
              <a:rPr kumimoji="1" lang="en-US" altLang="zh-CN" sz="28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A+AB=A</a:t>
            </a:r>
            <a:r>
              <a:rPr kumimoji="1"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en-US" altLang="zh-CN" sz="28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28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分配律</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 </a:t>
            </a:r>
            <a:r>
              <a:rPr kumimoji="1" lang="en-US" altLang="zh-CN"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01</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律</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0099CC"/>
              </a:buClr>
              <a:buSzPct val="80000"/>
              <a:buFont typeface="Wingdings" panose="05000000000000000000" pitchFamily="2" charset="2"/>
              <a:buNone/>
              <a:defRPr/>
            </a:pPr>
            <a:r>
              <a:rPr kumimoji="1" lang="en-US" altLang="zh-CN" sz="3200" b="0" i="0" u="none" strike="noStrike" kern="0" cap="none" spc="0" normalizeH="0" baseline="0" noProof="0">
                <a:ln>
                  <a:noFill/>
                </a:ln>
                <a:solidFill>
                  <a:srgbClr val="0099CC"/>
                </a:solidFill>
                <a:effectLst/>
                <a:uLnTx/>
                <a:uFillTx/>
                <a:latin typeface="Tahoma" panose="020B0604030504040204"/>
                <a:ea typeface="黑体" panose="02010609060101010101" pitchFamily="49" charset="-122"/>
                <a:cs typeface="+mn-cs"/>
              </a:rPr>
              <a:t>(10)</a:t>
            </a:r>
            <a:endParaRPr kumimoji="1" lang="en-US" altLang="zh-CN" sz="3200" b="0" i="0" u="none" strike="noStrike" kern="0" cap="none" spc="0" normalizeH="0" baseline="0" noProof="0">
              <a:ln>
                <a:noFill/>
              </a:ln>
              <a:solidFill>
                <a:srgbClr val="0099CC"/>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5000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证法</a:t>
            </a:r>
            <a:r>
              <a:rPr kumimoji="1" lang="en-US" altLang="zh-CN"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1</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思考：关键步骤如何得到？</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证法</a:t>
            </a:r>
            <a:r>
              <a:rPr kumimoji="1" lang="en-US" altLang="zh-CN"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2</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：根据 </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对偶定理</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证明该式的对偶式，即：</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（根据 分配律 </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互补律</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易证）</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74756" name="Object 4"/>
          <p:cNvGraphicFramePr>
            <a:graphicFrameLocks noChangeAspect="1"/>
          </p:cNvGraphicFramePr>
          <p:nvPr/>
        </p:nvGraphicFramePr>
        <p:xfrm>
          <a:off x="1089025" y="1644650"/>
          <a:ext cx="1905000" cy="385763"/>
        </p:xfrm>
        <a:graphic>
          <a:graphicData uri="http://schemas.openxmlformats.org/presentationml/2006/ole">
            <mc:AlternateContent xmlns:mc="http://schemas.openxmlformats.org/markup-compatibility/2006">
              <mc:Choice xmlns:v="urn:schemas-microsoft-com:vml" Requires="v">
                <p:oleObj spid="_x0000_s3246" name="" r:id="rId1" imgW="812165" imgH="165100" progId="Equation.3">
                  <p:embed/>
                </p:oleObj>
              </mc:Choice>
              <mc:Fallback>
                <p:oleObj name="" r:id="rId1" imgW="812165" imgH="165100" progId="Equation.3">
                  <p:embed/>
                  <p:pic>
                    <p:nvPicPr>
                      <p:cNvPr id="0" name="图片 3245"/>
                      <p:cNvPicPr/>
                      <p:nvPr/>
                    </p:nvPicPr>
                    <p:blipFill>
                      <a:blip r:embed="rId2"/>
                      <a:stretch>
                        <a:fillRect/>
                      </a:stretch>
                    </p:blipFill>
                    <p:spPr>
                      <a:xfrm>
                        <a:off x="1089025" y="1644650"/>
                        <a:ext cx="1905000" cy="385763"/>
                      </a:xfrm>
                      <a:prstGeom prst="rect">
                        <a:avLst/>
                      </a:prstGeom>
                      <a:noFill/>
                      <a:ln w="38100">
                        <a:noFill/>
                        <a:miter/>
                      </a:ln>
                    </p:spPr>
                  </p:pic>
                </p:oleObj>
              </mc:Fallback>
            </mc:AlternateContent>
          </a:graphicData>
        </a:graphic>
      </p:graphicFrame>
      <p:graphicFrame>
        <p:nvGraphicFramePr>
          <p:cNvPr id="74757" name="Object 5"/>
          <p:cNvGraphicFramePr>
            <a:graphicFrameLocks noChangeAspect="1"/>
          </p:cNvGraphicFramePr>
          <p:nvPr/>
        </p:nvGraphicFramePr>
        <p:xfrm>
          <a:off x="1165225" y="2635250"/>
          <a:ext cx="2263775" cy="434975"/>
        </p:xfrm>
        <a:graphic>
          <a:graphicData uri="http://schemas.openxmlformats.org/presentationml/2006/ole">
            <mc:AlternateContent xmlns:mc="http://schemas.openxmlformats.org/markup-compatibility/2006">
              <mc:Choice xmlns:v="urn:schemas-microsoft-com:vml" Requires="v">
                <p:oleObj spid="_x0000_s3247" name="" r:id="rId3" imgW="1054100" imgH="203200" progId="Equation.3">
                  <p:embed/>
                </p:oleObj>
              </mc:Choice>
              <mc:Fallback>
                <p:oleObj name="" r:id="rId3" imgW="1054100" imgH="203200" progId="Equation.3">
                  <p:embed/>
                  <p:pic>
                    <p:nvPicPr>
                      <p:cNvPr id="0" name="图片 3246"/>
                      <p:cNvPicPr/>
                      <p:nvPr/>
                    </p:nvPicPr>
                    <p:blipFill>
                      <a:blip r:embed="rId4"/>
                      <a:stretch>
                        <a:fillRect/>
                      </a:stretch>
                    </p:blipFill>
                    <p:spPr>
                      <a:xfrm>
                        <a:off x="1165225" y="2635250"/>
                        <a:ext cx="2263775" cy="434975"/>
                      </a:xfrm>
                      <a:prstGeom prst="rect">
                        <a:avLst/>
                      </a:prstGeom>
                      <a:noFill/>
                      <a:ln w="38100">
                        <a:noFill/>
                        <a:miter/>
                      </a:ln>
                    </p:spPr>
                  </p:pic>
                </p:oleObj>
              </mc:Fallback>
            </mc:AlternateContent>
          </a:graphicData>
        </a:graphic>
      </p:graphicFrame>
      <p:graphicFrame>
        <p:nvGraphicFramePr>
          <p:cNvPr id="74758" name="Object 6"/>
          <p:cNvGraphicFramePr>
            <a:graphicFrameLocks noChangeAspect="1"/>
          </p:cNvGraphicFramePr>
          <p:nvPr/>
        </p:nvGraphicFramePr>
        <p:xfrm>
          <a:off x="2155825" y="3168650"/>
          <a:ext cx="4876800" cy="582613"/>
        </p:xfrm>
        <a:graphic>
          <a:graphicData uri="http://schemas.openxmlformats.org/presentationml/2006/ole">
            <mc:AlternateContent xmlns:mc="http://schemas.openxmlformats.org/markup-compatibility/2006">
              <mc:Choice xmlns:v="urn:schemas-microsoft-com:vml" Requires="v">
                <p:oleObj spid="_x0000_s3248" name="" r:id="rId5" imgW="2019300" imgH="241300" progId="Equation.3">
                  <p:embed/>
                </p:oleObj>
              </mc:Choice>
              <mc:Fallback>
                <p:oleObj name="" r:id="rId5" imgW="2019300" imgH="241300" progId="Equation.3">
                  <p:embed/>
                  <p:pic>
                    <p:nvPicPr>
                      <p:cNvPr id="0" name="图片 3247"/>
                      <p:cNvPicPr/>
                      <p:nvPr/>
                    </p:nvPicPr>
                    <p:blipFill>
                      <a:blip r:embed="rId6"/>
                      <a:stretch>
                        <a:fillRect/>
                      </a:stretch>
                    </p:blipFill>
                    <p:spPr>
                      <a:xfrm>
                        <a:off x="2155825" y="3168650"/>
                        <a:ext cx="4876800" cy="582613"/>
                      </a:xfrm>
                      <a:prstGeom prst="rect">
                        <a:avLst/>
                      </a:prstGeom>
                      <a:noFill/>
                      <a:ln w="38100">
                        <a:noFill/>
                        <a:miter/>
                      </a:ln>
                    </p:spPr>
                  </p:pic>
                </p:oleObj>
              </mc:Fallback>
            </mc:AlternateContent>
          </a:graphicData>
        </a:graphic>
      </p:graphicFrame>
      <p:sp>
        <p:nvSpPr>
          <p:cNvPr id="8" name="AutoShape 7"/>
          <p:cNvSpPr/>
          <p:nvPr/>
        </p:nvSpPr>
        <p:spPr bwMode="auto">
          <a:xfrm rot="5400000">
            <a:off x="3946525" y="1987550"/>
            <a:ext cx="152400" cy="3581400"/>
          </a:xfrm>
          <a:prstGeom prst="rightBrace">
            <a:avLst>
              <a:gd name="adj1" fmla="val 195833"/>
              <a:gd name="adj2" fmla="val 50000"/>
            </a:avLst>
          </a:prstGeom>
          <a:noFill/>
          <a:ln w="9525">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Text Box 8"/>
          <p:cNvSpPr txBox="1"/>
          <p:nvPr/>
        </p:nvSpPr>
        <p:spPr>
          <a:xfrm>
            <a:off x="630238" y="4265613"/>
            <a:ext cx="8459787"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dirty="0">
                <a:solidFill>
                  <a:srgbClr val="000000"/>
                </a:solidFill>
                <a:latin typeface="Tahoma" panose="020B0604030504040204" pitchFamily="34" charset="0"/>
                <a:ea typeface="黑体" panose="02010609060101010101" pitchFamily="49" charset="-122"/>
              </a:rPr>
              <a:t>（让我们记住：“</a:t>
            </a:r>
            <a:r>
              <a:rPr lang="zh-CN" altLang="en-US" dirty="0">
                <a:solidFill>
                  <a:srgbClr val="006060"/>
                </a:solidFill>
                <a:latin typeface="Tahoma" panose="020B0604030504040204" pitchFamily="34" charset="0"/>
                <a:ea typeface="黑体" panose="02010609060101010101" pitchFamily="49" charset="-122"/>
              </a:rPr>
              <a:t>或”对“与”的</a:t>
            </a:r>
            <a:r>
              <a:rPr lang="zh-CN" altLang="en-US" dirty="0">
                <a:solidFill>
                  <a:srgbClr val="CC0000"/>
                </a:solidFill>
                <a:latin typeface="Tahoma" panose="020B0604030504040204" pitchFamily="34" charset="0"/>
                <a:ea typeface="黑体" panose="02010609060101010101" pitchFamily="49" charset="-122"/>
              </a:rPr>
              <a:t>分配律</a:t>
            </a:r>
            <a:r>
              <a:rPr lang="zh-CN" altLang="en-US" sz="3200" dirty="0">
                <a:solidFill>
                  <a:srgbClr val="000000"/>
                </a:solidFill>
                <a:latin typeface="Tahoma" panose="020B0604030504040204" pitchFamily="34" charset="0"/>
                <a:ea typeface="黑体" panose="02010609060101010101" pitchFamily="49" charset="-122"/>
              </a:rPr>
              <a:t>）</a:t>
            </a:r>
            <a:endParaRPr lang="zh-CN" altLang="en-US" sz="3200" dirty="0">
              <a:solidFill>
                <a:srgbClr val="000000"/>
              </a:solidFill>
              <a:latin typeface="Tahoma" panose="020B0604030504040204" pitchFamily="34" charset="0"/>
              <a:ea typeface="黑体" panose="02010609060101010101" pitchFamily="49" charset="-122"/>
            </a:endParaRPr>
          </a:p>
        </p:txBody>
      </p:sp>
      <p:graphicFrame>
        <p:nvGraphicFramePr>
          <p:cNvPr id="74761" name="Object 9"/>
          <p:cNvGraphicFramePr>
            <a:graphicFrameLocks noChangeAspect="1"/>
          </p:cNvGraphicFramePr>
          <p:nvPr/>
        </p:nvGraphicFramePr>
        <p:xfrm>
          <a:off x="1546225" y="5607050"/>
          <a:ext cx="2362200" cy="552450"/>
        </p:xfrm>
        <a:graphic>
          <a:graphicData uri="http://schemas.openxmlformats.org/presentationml/2006/ole">
            <mc:AlternateContent xmlns:mc="http://schemas.openxmlformats.org/markup-compatibility/2006">
              <mc:Choice xmlns:v="urn:schemas-microsoft-com:vml" Requires="v">
                <p:oleObj spid="_x0000_s3250" name="" r:id="rId7" imgW="1028065" imgH="241300" progId="Equation.3">
                  <p:embed/>
                </p:oleObj>
              </mc:Choice>
              <mc:Fallback>
                <p:oleObj name="" r:id="rId7" imgW="1028065" imgH="241300" progId="Equation.3">
                  <p:embed/>
                  <p:pic>
                    <p:nvPicPr>
                      <p:cNvPr id="0" name="图片 3249"/>
                      <p:cNvPicPr/>
                      <p:nvPr/>
                    </p:nvPicPr>
                    <p:blipFill>
                      <a:blip r:embed="rId8"/>
                      <a:stretch>
                        <a:fillRect/>
                      </a:stretch>
                    </p:blipFill>
                    <p:spPr>
                      <a:xfrm>
                        <a:off x="1546225" y="5607050"/>
                        <a:ext cx="2362200" cy="552450"/>
                      </a:xfrm>
                      <a:prstGeom prst="rect">
                        <a:avLst/>
                      </a:prstGeom>
                      <a:noFill/>
                      <a:ln w="38100">
                        <a:noFill/>
                        <a:miter/>
                      </a:ln>
                    </p:spPr>
                  </p:pic>
                </p:oleObj>
              </mc:Fallback>
            </mc:AlternateContent>
          </a:graphicData>
        </a:graphic>
      </p:graphicFrame>
      <p:sp>
        <p:nvSpPr>
          <p:cNvPr id="7476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7476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280988" y="493713"/>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a:ln>
                  <a:noFill/>
                </a:ln>
                <a:solidFill>
                  <a:srgbClr val="006060"/>
                </a:solidFill>
                <a:effectLst/>
                <a:uLnTx/>
                <a:uFillTx/>
                <a:latin typeface="Tahoma" panose="020B0604030504040204"/>
                <a:ea typeface="黑体" panose="02010609060101010101" pitchFamily="49" charset="-122"/>
                <a:cs typeface="+mj-cs"/>
              </a:rPr>
              <a:t>逻辑代数常用公式的证明</a:t>
            </a:r>
            <a:endParaRPr kumimoji="1" lang="zh-CN" altLang="en-US" sz="4000" b="0" i="0" u="none" strike="noStrike" kern="0" cap="none" spc="0" normalizeH="0" baseline="0" noProof="0">
              <a:ln>
                <a:noFill/>
              </a:ln>
              <a:solidFill>
                <a:srgbClr val="006060"/>
              </a:solidFill>
              <a:effectLst/>
              <a:uLnTx/>
              <a:uFillTx/>
              <a:latin typeface="Tahoma" panose="020B0604030504040204"/>
              <a:ea typeface="黑体" panose="02010609060101010101" pitchFamily="49" charset="-122"/>
              <a:cs typeface="+mj-cs"/>
            </a:endParaRPr>
          </a:p>
        </p:txBody>
      </p:sp>
      <p:sp>
        <p:nvSpPr>
          <p:cNvPr id="4" name="Rectangle 3"/>
          <p:cNvSpPr txBox="1">
            <a:spLocks noChangeArrowheads="1"/>
          </p:cNvSpPr>
          <p:nvPr/>
        </p:nvSpPr>
        <p:spPr bwMode="auto">
          <a:xfrm>
            <a:off x="280988" y="1560513"/>
            <a:ext cx="8640763" cy="4852988"/>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r>
              <a:rPr kumimoji="1" lang="en-US" altLang="zh-CN" sz="3200" b="0" i="0" u="none" strike="noStrike" kern="0" cap="none" spc="0" normalizeH="0" baseline="0" noProof="0" dirty="0">
                <a:ln>
                  <a:noFill/>
                </a:ln>
                <a:solidFill>
                  <a:srgbClr val="0099CC"/>
                </a:solidFill>
                <a:effectLst/>
                <a:uLnTx/>
                <a:uFillTx/>
                <a:latin typeface="Tahoma" panose="020B0604030504040204"/>
                <a:ea typeface="黑体" panose="02010609060101010101" pitchFamily="49" charset="-122"/>
                <a:cs typeface="+mn-cs"/>
              </a:rPr>
              <a:t>(11)</a:t>
            </a:r>
            <a:r>
              <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证：</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None/>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（互补律、分配律、</a:t>
            </a:r>
            <a:r>
              <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01</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律；或者：互补律、吸收法）</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endParaRPr kumimoji="1" lang="zh-CN" altLang="en-US" sz="16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r>
              <a:rPr kumimoji="1" lang="en-US" altLang="zh-CN" sz="3200" b="0" i="0" u="none" strike="noStrike" kern="0" cap="none" spc="0" normalizeH="0" baseline="0" noProof="0" dirty="0">
                <a:ln>
                  <a:noFill/>
                </a:ln>
                <a:solidFill>
                  <a:srgbClr val="0099CC"/>
                </a:solidFill>
                <a:effectLst/>
                <a:uLnTx/>
                <a:uFillTx/>
                <a:latin typeface="Tahoma" panose="020B0604030504040204"/>
                <a:ea typeface="黑体" panose="02010609060101010101" pitchFamily="49" charset="-122"/>
                <a:cs typeface="+mn-cs"/>
              </a:rPr>
              <a:t>(12)</a:t>
            </a:r>
            <a:r>
              <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证：</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None/>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同上，互补律、吸收法（含：代入定理）</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None/>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或者，反用</a:t>
            </a:r>
            <a:r>
              <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(11)</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，然后用吸收法，最后再正用</a:t>
            </a:r>
            <a:r>
              <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(11)</a:t>
            </a:r>
            <a:endPar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76804" name="Object 4"/>
          <p:cNvGraphicFramePr>
            <a:graphicFrameLocks noChangeAspect="1"/>
          </p:cNvGraphicFramePr>
          <p:nvPr/>
        </p:nvGraphicFramePr>
        <p:xfrm>
          <a:off x="1500188" y="1560513"/>
          <a:ext cx="3652837" cy="484187"/>
        </p:xfrm>
        <a:graphic>
          <a:graphicData uri="http://schemas.openxmlformats.org/presentationml/2006/ole">
            <mc:AlternateContent xmlns:mc="http://schemas.openxmlformats.org/markup-compatibility/2006">
              <mc:Choice xmlns:v="urn:schemas-microsoft-com:vml" Requires="v">
                <p:oleObj spid="_x0000_s3249" name="" r:id="rId1" imgW="2019300" imgH="215900" progId="Equation.3">
                  <p:embed/>
                </p:oleObj>
              </mc:Choice>
              <mc:Fallback>
                <p:oleObj name="" r:id="rId1" imgW="2019300" imgH="215900" progId="Equation.3">
                  <p:embed/>
                  <p:pic>
                    <p:nvPicPr>
                      <p:cNvPr id="0" name="图片 3248"/>
                      <p:cNvPicPr/>
                      <p:nvPr/>
                    </p:nvPicPr>
                    <p:blipFill>
                      <a:blip r:embed="rId2"/>
                      <a:stretch>
                        <a:fillRect/>
                      </a:stretch>
                    </p:blipFill>
                    <p:spPr>
                      <a:xfrm>
                        <a:off x="1500188" y="1560513"/>
                        <a:ext cx="3652837" cy="484187"/>
                      </a:xfrm>
                      <a:prstGeom prst="rect">
                        <a:avLst/>
                      </a:prstGeom>
                      <a:noFill/>
                      <a:ln w="38100">
                        <a:noFill/>
                        <a:miter/>
                      </a:ln>
                    </p:spPr>
                  </p:pic>
                </p:oleObj>
              </mc:Fallback>
            </mc:AlternateContent>
          </a:graphicData>
        </a:graphic>
      </p:graphicFrame>
      <p:graphicFrame>
        <p:nvGraphicFramePr>
          <p:cNvPr id="76805" name="Object 5"/>
          <p:cNvGraphicFramePr>
            <a:graphicFrameLocks noChangeAspect="1"/>
          </p:cNvGraphicFramePr>
          <p:nvPr/>
        </p:nvGraphicFramePr>
        <p:xfrm>
          <a:off x="1500188" y="2170113"/>
          <a:ext cx="6527800" cy="482600"/>
        </p:xfrm>
        <a:graphic>
          <a:graphicData uri="http://schemas.openxmlformats.org/presentationml/2006/ole">
            <mc:AlternateContent xmlns:mc="http://schemas.openxmlformats.org/markup-compatibility/2006">
              <mc:Choice xmlns:v="urn:schemas-microsoft-com:vml" Requires="v">
                <p:oleObj spid="_x0000_s3253" name="" r:id="rId3" imgW="3263900" imgH="241300" progId="Equation.3">
                  <p:embed/>
                </p:oleObj>
              </mc:Choice>
              <mc:Fallback>
                <p:oleObj name="" r:id="rId3" imgW="3263900" imgH="241300" progId="Equation.3">
                  <p:embed/>
                  <p:pic>
                    <p:nvPicPr>
                      <p:cNvPr id="0" name="图片 3252"/>
                      <p:cNvPicPr/>
                      <p:nvPr/>
                    </p:nvPicPr>
                    <p:blipFill>
                      <a:blip r:embed="rId4"/>
                      <a:stretch>
                        <a:fillRect/>
                      </a:stretch>
                    </p:blipFill>
                    <p:spPr>
                      <a:xfrm>
                        <a:off x="1500188" y="2170113"/>
                        <a:ext cx="6527800" cy="482600"/>
                      </a:xfrm>
                      <a:prstGeom prst="rect">
                        <a:avLst/>
                      </a:prstGeom>
                      <a:noFill/>
                      <a:ln w="38100">
                        <a:noFill/>
                        <a:miter/>
                      </a:ln>
                    </p:spPr>
                  </p:pic>
                </p:oleObj>
              </mc:Fallback>
            </mc:AlternateContent>
          </a:graphicData>
        </a:graphic>
      </p:graphicFrame>
      <p:graphicFrame>
        <p:nvGraphicFramePr>
          <p:cNvPr id="76806" name="Object 6"/>
          <p:cNvGraphicFramePr>
            <a:graphicFrameLocks noChangeAspect="1"/>
          </p:cNvGraphicFramePr>
          <p:nvPr/>
        </p:nvGraphicFramePr>
        <p:xfrm>
          <a:off x="1500188" y="2627313"/>
          <a:ext cx="4368800" cy="482600"/>
        </p:xfrm>
        <a:graphic>
          <a:graphicData uri="http://schemas.openxmlformats.org/presentationml/2006/ole">
            <mc:AlternateContent xmlns:mc="http://schemas.openxmlformats.org/markup-compatibility/2006">
              <mc:Choice xmlns:v="urn:schemas-microsoft-com:vml" Requires="v">
                <p:oleObj spid="_x0000_s3251" name="" r:id="rId5" imgW="2184400" imgH="241300" progId="Equation.3">
                  <p:embed/>
                </p:oleObj>
              </mc:Choice>
              <mc:Fallback>
                <p:oleObj name="" r:id="rId5" imgW="2184400" imgH="241300" progId="Equation.3">
                  <p:embed/>
                  <p:pic>
                    <p:nvPicPr>
                      <p:cNvPr id="0" name="图片 3250"/>
                      <p:cNvPicPr/>
                      <p:nvPr/>
                    </p:nvPicPr>
                    <p:blipFill>
                      <a:blip r:embed="rId6"/>
                      <a:stretch>
                        <a:fillRect/>
                      </a:stretch>
                    </p:blipFill>
                    <p:spPr>
                      <a:xfrm>
                        <a:off x="1500188" y="2627313"/>
                        <a:ext cx="4368800" cy="482600"/>
                      </a:xfrm>
                      <a:prstGeom prst="rect">
                        <a:avLst/>
                      </a:prstGeom>
                      <a:noFill/>
                      <a:ln w="38100">
                        <a:noFill/>
                        <a:miter/>
                      </a:ln>
                    </p:spPr>
                  </p:pic>
                </p:oleObj>
              </mc:Fallback>
            </mc:AlternateContent>
          </a:graphicData>
        </a:graphic>
      </p:graphicFrame>
      <p:graphicFrame>
        <p:nvGraphicFramePr>
          <p:cNvPr id="76807" name="Object 7"/>
          <p:cNvGraphicFramePr>
            <a:graphicFrameLocks noChangeAspect="1"/>
          </p:cNvGraphicFramePr>
          <p:nvPr/>
        </p:nvGraphicFramePr>
        <p:xfrm>
          <a:off x="1638300" y="3881438"/>
          <a:ext cx="3825875" cy="488950"/>
        </p:xfrm>
        <a:graphic>
          <a:graphicData uri="http://schemas.openxmlformats.org/presentationml/2006/ole">
            <mc:AlternateContent xmlns:mc="http://schemas.openxmlformats.org/markup-compatibility/2006">
              <mc:Choice xmlns:v="urn:schemas-microsoft-com:vml" Requires="v">
                <p:oleObj spid="_x0000_s3252" name="" r:id="rId7" imgW="2209800" imgH="215900" progId="Equation.3">
                  <p:embed/>
                </p:oleObj>
              </mc:Choice>
              <mc:Fallback>
                <p:oleObj name="" r:id="rId7" imgW="2209800" imgH="215900" progId="Equation.3">
                  <p:embed/>
                  <p:pic>
                    <p:nvPicPr>
                      <p:cNvPr id="0" name="图片 3251"/>
                      <p:cNvPicPr/>
                      <p:nvPr/>
                    </p:nvPicPr>
                    <p:blipFill>
                      <a:blip r:embed="rId8"/>
                      <a:stretch>
                        <a:fillRect/>
                      </a:stretch>
                    </p:blipFill>
                    <p:spPr>
                      <a:xfrm>
                        <a:off x="1638300" y="3881438"/>
                        <a:ext cx="3825875" cy="488950"/>
                      </a:xfrm>
                      <a:prstGeom prst="rect">
                        <a:avLst/>
                      </a:prstGeom>
                      <a:noFill/>
                      <a:ln w="38100">
                        <a:noFill/>
                        <a:miter/>
                      </a:ln>
                    </p:spPr>
                  </p:pic>
                </p:oleObj>
              </mc:Fallback>
            </mc:AlternateContent>
          </a:graphicData>
        </a:graphic>
      </p:graphicFrame>
      <p:sp>
        <p:nvSpPr>
          <p:cNvPr id="7680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7680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txBox="1">
            <a:spLocks noChangeArrowheads="1"/>
          </p:cNvSpPr>
          <p:nvPr/>
        </p:nvSpPr>
        <p:spPr bwMode="auto">
          <a:xfrm>
            <a:off x="277813" y="1757363"/>
            <a:ext cx="4343400" cy="51816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逻辑函数表达式</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组成：逻辑变量、逻辑常量，逻辑运算符号。</a:t>
            </a:r>
            <a:endPar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例：</a:t>
            </a:r>
            <a:endPar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真值表</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一种特殊的真值表。</a:t>
            </a:r>
            <a:endPar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逻辑图</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用逻辑门符号构成的逻辑函数关系图形；</a:t>
            </a:r>
            <a:endPar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物理实现的原理图。</a:t>
            </a:r>
            <a:endParaRPr kumimoji="1" lang="zh-CN" altLang="en-US" sz="20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6" name="Object 4"/>
          <p:cNvGraphicFramePr>
            <a:graphicFrameLocks noChangeAspect="1"/>
          </p:cNvGraphicFramePr>
          <p:nvPr/>
        </p:nvGraphicFramePr>
        <p:xfrm>
          <a:off x="1697038" y="2801938"/>
          <a:ext cx="1504950" cy="388937"/>
        </p:xfrm>
        <a:graphic>
          <a:graphicData uri="http://schemas.openxmlformats.org/presentationml/2006/ole">
            <mc:AlternateContent xmlns:mc="http://schemas.openxmlformats.org/markup-compatibility/2006">
              <mc:Choice xmlns:v="urn:schemas-microsoft-com:vml" Requires="v">
                <p:oleObj spid="_x0000_s3254" name="" r:id="rId1" imgW="837565" imgH="215900" progId="Equation.3">
                  <p:embed/>
                </p:oleObj>
              </mc:Choice>
              <mc:Fallback>
                <p:oleObj name="" r:id="rId1" imgW="837565" imgH="215900" progId="Equation.3">
                  <p:embed/>
                  <p:pic>
                    <p:nvPicPr>
                      <p:cNvPr id="0" name="图片 3253"/>
                      <p:cNvPicPr/>
                      <p:nvPr/>
                    </p:nvPicPr>
                    <p:blipFill>
                      <a:blip r:embed="rId2"/>
                      <a:stretch>
                        <a:fillRect/>
                      </a:stretch>
                    </p:blipFill>
                    <p:spPr>
                      <a:xfrm>
                        <a:off x="1697038" y="2801938"/>
                        <a:ext cx="1504950" cy="388937"/>
                      </a:xfrm>
                      <a:prstGeom prst="rect">
                        <a:avLst/>
                      </a:prstGeom>
                      <a:noFill/>
                      <a:ln w="38100">
                        <a:noFill/>
                        <a:miter/>
                      </a:ln>
                    </p:spPr>
                  </p:pic>
                </p:oleObj>
              </mc:Fallback>
            </mc:AlternateContent>
          </a:graphicData>
        </a:graphic>
      </p:graphicFrame>
      <p:graphicFrame>
        <p:nvGraphicFramePr>
          <p:cNvPr id="7" name="Group 5"/>
          <p:cNvGraphicFramePr>
            <a:graphicFrameLocks noGrp="1"/>
          </p:cNvGraphicFramePr>
          <p:nvPr/>
        </p:nvGraphicFramePr>
        <p:xfrm>
          <a:off x="5354638" y="1511300"/>
          <a:ext cx="2514600" cy="3359150"/>
        </p:xfrm>
        <a:graphic>
          <a:graphicData uri="http://schemas.openxmlformats.org/drawingml/2006/table">
            <a:tbl>
              <a:tblPr/>
              <a:tblGrid>
                <a:gridCol w="1676400"/>
                <a:gridCol w="838200"/>
              </a:tblGrid>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1" lang="en-US" altLang="zh-CN" sz="1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      B     C</a:t>
                      </a:r>
                      <a:endParaRPr kumimoji="1" lang="en-US" altLang="zh-CN" sz="1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1" lang="en-US" altLang="zh-CN" sz="1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 Y</a:t>
                      </a:r>
                      <a:endParaRPr kumimoji="1" lang="en-US" altLang="zh-CN" sz="18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0      0      0</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0      0      1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0      1      0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0      1      1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1      0      0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1      0      1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433276">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1      1      0</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6573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1      1      1</a:t>
                      </a:r>
                      <a:endParaRPr kumimoji="1"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cap="flat">
                      <a:noFill/>
                    </a:lnL>
                    <a:lnR w="12700" cap="flat" cmpd="sng" algn="ctr">
                      <a:solidFill>
                        <a:srgbClr val="000000"/>
                      </a:solidFill>
                      <a:prstDash val="solid"/>
                      <a:round/>
                      <a:headEnd type="none" w="med" len="med"/>
                      <a:tailEnd type="none" w="med" len="med"/>
                    </a:lnR>
                    <a:lnT cap="fla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1</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708" marB="45708" horzOverflow="overflow">
                    <a:lnL w="12700" cap="flat" cmpd="sng" algn="ctr">
                      <a:solidFill>
                        <a:srgbClr val="000000"/>
                      </a:solidFill>
                      <a:prstDash val="solid"/>
                      <a:round/>
                      <a:headEnd type="none" w="med" len="med"/>
                      <a:tailEnd type="none" w="med" len="med"/>
                    </a:lnL>
                    <a:lnR cap="flat">
                      <a:noFill/>
                    </a:lnR>
                    <a:lnT cap="flat">
                      <a:noFill/>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8" name="Group 119"/>
          <p:cNvGrpSpPr/>
          <p:nvPr/>
        </p:nvGrpSpPr>
        <p:grpSpPr>
          <a:xfrm>
            <a:off x="4841875" y="4937125"/>
            <a:ext cx="3844925" cy="1458913"/>
            <a:chOff x="2906" y="3044"/>
            <a:chExt cx="2832" cy="1248"/>
          </a:xfrm>
        </p:grpSpPr>
        <p:sp>
          <p:nvSpPr>
            <p:cNvPr id="9" name="Rectangle 82"/>
            <p:cNvSpPr>
              <a:spLocks noChangeArrowheads="1"/>
            </p:cNvSpPr>
            <p:nvPr/>
          </p:nvSpPr>
          <p:spPr bwMode="auto">
            <a:xfrm>
              <a:off x="2906" y="3044"/>
              <a:ext cx="2832" cy="1248"/>
            </a:xfrm>
            <a:prstGeom prst="rect">
              <a:avLst/>
            </a:prstGeom>
            <a:solidFill>
              <a:srgbClr val="FFFFFF"/>
            </a:solidFill>
            <a:ln w="38100" cmpd="dbl">
              <a:solidFill>
                <a:srgbClr val="33CCFF"/>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78881" name="Picture 118" descr="2010_ppt02p2-p5"/>
            <p:cNvPicPr>
              <a:picLocks noChangeAspect="1"/>
            </p:cNvPicPr>
            <p:nvPr/>
          </p:nvPicPr>
          <p:blipFill>
            <a:blip r:embed="rId3"/>
            <a:stretch>
              <a:fillRect/>
            </a:stretch>
          </p:blipFill>
          <p:spPr>
            <a:xfrm>
              <a:off x="3179" y="3294"/>
              <a:ext cx="2396" cy="793"/>
            </a:xfrm>
            <a:prstGeom prst="rect">
              <a:avLst/>
            </a:prstGeom>
            <a:noFill/>
            <a:ln w="9525">
              <a:noFill/>
            </a:ln>
          </p:spPr>
        </p:pic>
      </p:grpSp>
      <p:sp>
        <p:nvSpPr>
          <p:cNvPr id="11" name="矩形 10"/>
          <p:cNvSpPr/>
          <p:nvPr/>
        </p:nvSpPr>
        <p:spPr>
          <a:xfrm>
            <a:off x="0" y="1222375"/>
            <a:ext cx="4340225" cy="534988"/>
          </a:xfrm>
          <a:prstGeom prst="rect">
            <a:avLst/>
          </a:prstGeom>
        </p:spPr>
        <p:txBody>
          <a:bodyPr wrap="none">
            <a:spAutoFit/>
          </a:bodyPr>
          <a:lstStyle/>
          <a:p>
            <a:pPr marL="457200" marR="0" lvl="0" indent="-457200" algn="l" defTabSz="914400" rtl="0" eaLnBrk="1" fontAlgn="base" latinLnBrk="0" hangingPunct="1">
              <a:lnSpc>
                <a:spcPct val="90000"/>
              </a:lnSpc>
              <a:spcBef>
                <a:spcPct val="20000"/>
              </a:spcBef>
              <a:spcAft>
                <a:spcPct val="20000"/>
              </a:spcAft>
              <a:buClrTx/>
              <a:buSzTx/>
              <a:buFont typeface="Wingdings" panose="05000000000000000000" pitchFamily="2" charset="2"/>
              <a:buChar char="Ø"/>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逻辑函数的表示方法</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7887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7887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12" name="矩形 11"/>
          <p:cNvSpPr/>
          <p:nvPr/>
        </p:nvSpPr>
        <p:spPr>
          <a:xfrm>
            <a:off x="133350" y="576263"/>
            <a:ext cx="8262938" cy="6461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2.2  </a:t>
            </a:r>
            <a:r>
              <a:rPr kumimoji="0" lang="zh-CN" altLang="en-US"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逻辑函数的表示方法及其标准形式 </a:t>
            </a:r>
            <a:endParaRPr kumimoji="0" lang="zh-CN" altLang="en-US"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328613" y="854075"/>
            <a:ext cx="8640763" cy="49530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波形图</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将逻辑函数输入变量每一种可能出现的取值与对应的输出取值按时间顺序排列起来，就得到了表示该逻辑函数的波形图。</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也称为时序图。</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如：逻辑分析仪</a:t>
            </a:r>
            <a:r>
              <a:rPr kumimoji="1" lang="en-US" altLang="zh-CN"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通过实验观察波形检验逻辑功能。</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80899"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8090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250825" y="1317625"/>
            <a:ext cx="8640763"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None/>
              <a:defRPr/>
            </a:pP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由逻辑表达式列出真值表</a:t>
            </a:r>
            <a:endPar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将输入变量取值的所有组合状态逐一代入逻辑式求出函数值，列成表，即得真值表；</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输入变量取值的组合一般按自然二进制数递增的顺序排列。</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4" name="矩形 3"/>
          <p:cNvSpPr/>
          <p:nvPr/>
        </p:nvSpPr>
        <p:spPr>
          <a:xfrm>
            <a:off x="190500" y="777875"/>
            <a:ext cx="7213600" cy="646113"/>
          </a:xfrm>
          <a:prstGeom prst="rect">
            <a:avLst/>
          </a:prstGeom>
        </p:spPr>
        <p:txBody>
          <a:bodyPr>
            <a:spAutoFit/>
          </a:bodyPr>
          <a:lstStyle/>
          <a:p>
            <a:pPr marL="571500" marR="0" lvl="0" indent="-571500" algn="l" defTabSz="914400" rtl="0" eaLnBrk="1" fontAlgn="base" latinLnBrk="0" hangingPunct="1">
              <a:lnSpc>
                <a:spcPct val="100000"/>
              </a:lnSpc>
              <a:spcBef>
                <a:spcPct val="20000"/>
              </a:spcBef>
              <a:spcAft>
                <a:spcPct val="0"/>
              </a:spcAft>
              <a:buClr>
                <a:prstClr val="black"/>
              </a:buClr>
              <a:buSzPct val="100000"/>
              <a:buFont typeface="Wingdings" panose="05000000000000000000" pitchFamily="2" charset="2"/>
              <a:buChar char="Ø"/>
              <a:defRPr/>
            </a:pPr>
            <a:r>
              <a:rPr kumimoji="1" lang="zh-CN" altLang="en-US" sz="36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表示方法之间的相互转换  </a:t>
            </a:r>
            <a:r>
              <a:rPr kumimoji="1" lang="zh-CN" altLang="en-US" sz="3600" b="0" i="0" u="none" strike="noStrike" kern="0" cap="none" spc="0" normalizeH="0" baseline="0" noProof="0" dirty="0">
                <a:ln>
                  <a:noFill/>
                </a:ln>
                <a:solidFill>
                  <a:srgbClr val="5490A8"/>
                </a:solidFill>
                <a:effectLst/>
                <a:uLnTx/>
                <a:uFillTx/>
                <a:latin typeface="Tahoma" panose="020B0604030504040204"/>
                <a:ea typeface="黑体" panose="02010609060101010101" pitchFamily="49" charset="-122"/>
                <a:cs typeface="+mn-cs"/>
                <a:sym typeface="Wingdings" panose="05000000000000000000" pitchFamily="2" charset="2"/>
              </a:rPr>
              <a:t></a:t>
            </a:r>
            <a:endParaRPr kumimoji="1" lang="zh-CN" altLang="en-US" sz="3600" b="0" i="0" u="none" strike="noStrike" kern="0" cap="none" spc="0" normalizeH="0" baseline="0" noProof="0" dirty="0">
              <a:ln>
                <a:noFill/>
              </a:ln>
              <a:solidFill>
                <a:srgbClr val="5490A8"/>
              </a:solidFill>
              <a:effectLst/>
              <a:uLnTx/>
              <a:uFillTx/>
              <a:latin typeface="Tahoma" panose="020B0604030504040204"/>
              <a:ea typeface="黑体" panose="02010609060101010101" pitchFamily="49" charset="-122"/>
              <a:cs typeface="+mn-cs"/>
            </a:endParaRPr>
          </a:p>
        </p:txBody>
      </p:sp>
      <p:sp>
        <p:nvSpPr>
          <p:cNvPr id="82948" name="灯片编号占位符 4"/>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8294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87313" y="511175"/>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a:ln>
                  <a:noFill/>
                </a:ln>
                <a:solidFill>
                  <a:srgbClr val="FF0000"/>
                </a:solidFill>
                <a:effectLst/>
                <a:uLnTx/>
                <a:uFillTx/>
                <a:latin typeface="Tahoma" panose="020B0604030504040204"/>
                <a:ea typeface="黑体" panose="02010609060101010101" pitchFamily="49" charset="-122"/>
                <a:cs typeface="+mj-cs"/>
              </a:rPr>
              <a:t>例：</a:t>
            </a:r>
            <a:endParaRPr kumimoji="1" lang="zh-CN" altLang="en-US" sz="3200" b="0" i="0" u="none" strike="noStrike" kern="0" cap="none" spc="0" normalizeH="0" baseline="0" noProof="0">
              <a:ln>
                <a:noFill/>
              </a:ln>
              <a:solidFill>
                <a:srgbClr val="FF0000"/>
              </a:solidFill>
              <a:effectLst/>
              <a:uLnTx/>
              <a:uFillTx/>
              <a:latin typeface="Tahoma" panose="020B0604030504040204"/>
              <a:ea typeface="黑体" panose="02010609060101010101" pitchFamily="49" charset="-122"/>
              <a:cs typeface="+mj-cs"/>
            </a:endParaRPr>
          </a:p>
        </p:txBody>
      </p:sp>
      <p:graphicFrame>
        <p:nvGraphicFramePr>
          <p:cNvPr id="84995" name="Object 3"/>
          <p:cNvGraphicFramePr>
            <a:graphicFrameLocks noChangeAspect="1"/>
          </p:cNvGraphicFramePr>
          <p:nvPr/>
        </p:nvGraphicFramePr>
        <p:xfrm>
          <a:off x="1646238" y="647700"/>
          <a:ext cx="3429000" cy="633413"/>
        </p:xfrm>
        <a:graphic>
          <a:graphicData uri="http://schemas.openxmlformats.org/presentationml/2006/ole">
            <mc:AlternateContent xmlns:mc="http://schemas.openxmlformats.org/markup-compatibility/2006">
              <mc:Choice xmlns:v="urn:schemas-microsoft-com:vml" Requires="v">
                <p:oleObj spid="_x0000_s3255" name="" r:id="rId1" imgW="1167765" imgH="215900" progId="Equation.3">
                  <p:embed/>
                </p:oleObj>
              </mc:Choice>
              <mc:Fallback>
                <p:oleObj name="" r:id="rId1" imgW="1167765" imgH="215900" progId="Equation.3">
                  <p:embed/>
                  <p:pic>
                    <p:nvPicPr>
                      <p:cNvPr id="0" name="图片 3254"/>
                      <p:cNvPicPr/>
                      <p:nvPr/>
                    </p:nvPicPr>
                    <p:blipFill>
                      <a:blip r:embed="rId2"/>
                      <a:stretch>
                        <a:fillRect/>
                      </a:stretch>
                    </p:blipFill>
                    <p:spPr>
                      <a:xfrm>
                        <a:off x="1646238" y="647700"/>
                        <a:ext cx="3429000" cy="633413"/>
                      </a:xfrm>
                      <a:prstGeom prst="rect">
                        <a:avLst/>
                      </a:prstGeom>
                      <a:noFill/>
                      <a:ln w="38100">
                        <a:noFill/>
                        <a:miter/>
                      </a:ln>
                    </p:spPr>
                  </p:pic>
                </p:oleObj>
              </mc:Fallback>
            </mc:AlternateContent>
          </a:graphicData>
        </a:graphic>
      </p:graphicFrame>
      <p:sp>
        <p:nvSpPr>
          <p:cNvPr id="84996" name="Text Box 4"/>
          <p:cNvSpPr txBox="1"/>
          <p:nvPr/>
        </p:nvSpPr>
        <p:spPr>
          <a:xfrm>
            <a:off x="850900" y="1258888"/>
            <a:ext cx="2209800" cy="44735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A    B    C</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0    0    0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0    0    1</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0    1    0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0    1    1</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1    0    0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1    0    1</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1    1    0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1    1    1</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p:txBody>
      </p:sp>
      <p:sp>
        <p:nvSpPr>
          <p:cNvPr id="84997" name="Text Box 5"/>
          <p:cNvSpPr txBox="1"/>
          <p:nvPr/>
        </p:nvSpPr>
        <p:spPr>
          <a:xfrm>
            <a:off x="674688" y="5449888"/>
            <a:ext cx="6400800" cy="641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spcBef>
                <a:spcPct val="20000"/>
              </a:spcBef>
              <a:buFontTx/>
              <a:buNone/>
            </a:pPr>
            <a:r>
              <a:rPr lang="zh-CN" altLang="en-US" sz="2000" dirty="0">
                <a:solidFill>
                  <a:srgbClr val="000000"/>
                </a:solidFill>
                <a:latin typeface="Times New Roman" panose="02020603050405020304" pitchFamily="18" charset="0"/>
                <a:ea typeface="黑体" panose="02010609060101010101" pitchFamily="49" charset="-122"/>
              </a:rPr>
              <a:t>为了避免差错，可以将表达式中部分的项算出，再最终计算逻辑函数的值</a:t>
            </a:r>
            <a:endParaRPr lang="zh-CN" altLang="en-US" dirty="0">
              <a:solidFill>
                <a:srgbClr val="000000"/>
              </a:solidFill>
              <a:latin typeface="Times New Roman" panose="02020603050405020304" pitchFamily="18" charset="0"/>
              <a:ea typeface="黑体" panose="02010609060101010101" pitchFamily="49" charset="-122"/>
            </a:endParaRPr>
          </a:p>
        </p:txBody>
      </p:sp>
      <p:sp>
        <p:nvSpPr>
          <p:cNvPr id="7" name="Line 6"/>
          <p:cNvSpPr>
            <a:spLocks noChangeShapeType="1"/>
          </p:cNvSpPr>
          <p:nvPr/>
        </p:nvSpPr>
        <p:spPr bwMode="auto">
          <a:xfrm>
            <a:off x="827088" y="1860550"/>
            <a:ext cx="7848600"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Line 7"/>
          <p:cNvSpPr>
            <a:spLocks noChangeShapeType="1"/>
          </p:cNvSpPr>
          <p:nvPr/>
        </p:nvSpPr>
        <p:spPr bwMode="auto">
          <a:xfrm>
            <a:off x="3036888" y="1327150"/>
            <a:ext cx="0" cy="40386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Line 8"/>
          <p:cNvSpPr>
            <a:spLocks noChangeShapeType="1"/>
          </p:cNvSpPr>
          <p:nvPr/>
        </p:nvSpPr>
        <p:spPr bwMode="auto">
          <a:xfrm>
            <a:off x="674688" y="5365750"/>
            <a:ext cx="8001000"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Line 9"/>
          <p:cNvSpPr>
            <a:spLocks noChangeShapeType="1"/>
          </p:cNvSpPr>
          <p:nvPr/>
        </p:nvSpPr>
        <p:spPr bwMode="auto">
          <a:xfrm flipV="1">
            <a:off x="4789488" y="1327150"/>
            <a:ext cx="0" cy="40386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0"/>
          <p:cNvSpPr>
            <a:spLocks noChangeShapeType="1"/>
          </p:cNvSpPr>
          <p:nvPr/>
        </p:nvSpPr>
        <p:spPr bwMode="auto">
          <a:xfrm flipV="1">
            <a:off x="6846888" y="1327150"/>
            <a:ext cx="0" cy="40386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Text Box 11"/>
          <p:cNvSpPr txBox="1">
            <a:spLocks noChangeArrowheads="1"/>
          </p:cNvSpPr>
          <p:nvPr/>
        </p:nvSpPr>
        <p:spPr bwMode="auto">
          <a:xfrm>
            <a:off x="7685088" y="1250950"/>
            <a:ext cx="381000" cy="39687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2"/>
          <p:cNvSpPr>
            <a:spLocks noChangeShapeType="1"/>
          </p:cNvSpPr>
          <p:nvPr/>
        </p:nvSpPr>
        <p:spPr bwMode="auto">
          <a:xfrm flipV="1">
            <a:off x="1436688" y="1327150"/>
            <a:ext cx="0" cy="4038600"/>
          </a:xfrm>
          <a:prstGeom prst="line">
            <a:avLst/>
          </a:prstGeom>
          <a:noFill/>
          <a:ln w="6350">
            <a:solidFill>
              <a:srgbClr val="5490A8"/>
            </a:solidFill>
            <a:prstDash val="lgDash"/>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AutoShape 13"/>
          <p:cNvSpPr>
            <a:spLocks noChangeArrowheads="1"/>
          </p:cNvSpPr>
          <p:nvPr/>
        </p:nvSpPr>
        <p:spPr bwMode="auto">
          <a:xfrm>
            <a:off x="750888" y="1327150"/>
            <a:ext cx="609600" cy="381000"/>
          </a:xfrm>
          <a:prstGeom prst="roundRect">
            <a:avLst>
              <a:gd name="adj" fmla="val 16667"/>
            </a:avLst>
          </a:prstGeom>
          <a:noFill/>
          <a:ln w="9525">
            <a:solidFill>
              <a:srgbClr val="006666"/>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AutoShape 14"/>
          <p:cNvSpPr>
            <a:spLocks noChangeArrowheads="1"/>
          </p:cNvSpPr>
          <p:nvPr/>
        </p:nvSpPr>
        <p:spPr bwMode="auto">
          <a:xfrm>
            <a:off x="3341688" y="1250950"/>
            <a:ext cx="1066800" cy="457200"/>
          </a:xfrm>
          <a:prstGeom prst="roundRect">
            <a:avLst>
              <a:gd name="adj" fmla="val 16667"/>
            </a:avLst>
          </a:prstGeom>
          <a:noFill/>
          <a:ln w="9525">
            <a:solidFill>
              <a:srgbClr val="99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AutoShape 15"/>
          <p:cNvSpPr>
            <a:spLocks noChangeArrowheads="1"/>
          </p:cNvSpPr>
          <p:nvPr/>
        </p:nvSpPr>
        <p:spPr bwMode="auto">
          <a:xfrm>
            <a:off x="5322888" y="1250950"/>
            <a:ext cx="1066800" cy="457200"/>
          </a:xfrm>
          <a:prstGeom prst="roundRect">
            <a:avLst>
              <a:gd name="adj" fmla="val 16667"/>
            </a:avLst>
          </a:prstGeom>
          <a:noFill/>
          <a:ln w="9525">
            <a:solidFill>
              <a:srgbClr val="99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Text Box 16"/>
          <p:cNvSpPr txBox="1"/>
          <p:nvPr/>
        </p:nvSpPr>
        <p:spPr>
          <a:xfrm>
            <a:off x="3494088" y="1250950"/>
            <a:ext cx="533400" cy="410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1</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 </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 </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1</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p:txBody>
      </p:sp>
      <p:sp>
        <p:nvSpPr>
          <p:cNvPr id="18" name="Text Box 17"/>
          <p:cNvSpPr txBox="1"/>
          <p:nvPr/>
        </p:nvSpPr>
        <p:spPr>
          <a:xfrm>
            <a:off x="5551488" y="1257300"/>
            <a:ext cx="533400" cy="410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 </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1</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 </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 </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b="1" dirty="0">
              <a:solidFill>
                <a:srgbClr val="990033"/>
              </a:solidFill>
              <a:latin typeface="宋体" panose="02010600030101010101" pitchFamily="2" charset="-122"/>
            </a:endParaRPr>
          </a:p>
        </p:txBody>
      </p:sp>
      <p:grpSp>
        <p:nvGrpSpPr>
          <p:cNvPr id="19" name="Group 18"/>
          <p:cNvGrpSpPr/>
          <p:nvPr/>
        </p:nvGrpSpPr>
        <p:grpSpPr>
          <a:xfrm>
            <a:off x="3494088" y="1250950"/>
            <a:ext cx="2590800" cy="4154488"/>
            <a:chOff x="2448" y="1204"/>
            <a:chExt cx="1632" cy="2617"/>
          </a:xfrm>
        </p:grpSpPr>
        <p:sp>
          <p:nvSpPr>
            <p:cNvPr id="85019" name="Text Box 19"/>
            <p:cNvSpPr txBox="1"/>
            <p:nvPr/>
          </p:nvSpPr>
          <p:spPr>
            <a:xfrm>
              <a:off x="2448" y="1204"/>
              <a:ext cx="336" cy="26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FF"/>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b="1" dirty="0">
                <a:solidFill>
                  <a:srgbClr val="990033"/>
                </a:solidFill>
                <a:latin typeface="宋体" panose="02010600030101010101" pitchFamily="2" charset="-122"/>
              </a:endParaRPr>
            </a:p>
          </p:txBody>
        </p:sp>
        <p:sp>
          <p:nvSpPr>
            <p:cNvPr id="85020" name="Text Box 20"/>
            <p:cNvSpPr txBox="1"/>
            <p:nvPr/>
          </p:nvSpPr>
          <p:spPr>
            <a:xfrm>
              <a:off x="3744" y="1204"/>
              <a:ext cx="336" cy="25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b="1" dirty="0">
                <a:solidFill>
                  <a:srgbClr val="990033"/>
                </a:solidFill>
                <a:latin typeface="宋体" panose="02010600030101010101" pitchFamily="2" charset="-122"/>
              </a:endParaRPr>
            </a:p>
          </p:txBody>
        </p:sp>
      </p:grpSp>
      <p:sp>
        <p:nvSpPr>
          <p:cNvPr id="22" name="Text Box 21"/>
          <p:cNvSpPr txBox="1"/>
          <p:nvPr/>
        </p:nvSpPr>
        <p:spPr>
          <a:xfrm>
            <a:off x="7608888" y="1250950"/>
            <a:ext cx="533400" cy="410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1</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990033"/>
                </a:solidFill>
                <a:latin typeface="宋体" panose="02010600030101010101" pitchFamily="2" charset="-122"/>
              </a:rPr>
              <a:t>1</a:t>
            </a:r>
            <a:endParaRPr lang="en-US" altLang="zh-CN" sz="2400" b="1" dirty="0">
              <a:solidFill>
                <a:srgbClr val="990033"/>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b="1" dirty="0">
              <a:solidFill>
                <a:srgbClr val="990033"/>
              </a:solidFill>
              <a:latin typeface="宋体" panose="02010600030101010101" pitchFamily="2" charset="-122"/>
            </a:endParaRPr>
          </a:p>
        </p:txBody>
      </p:sp>
      <p:sp>
        <p:nvSpPr>
          <p:cNvPr id="23" name="Text Box 22"/>
          <p:cNvSpPr txBox="1"/>
          <p:nvPr/>
        </p:nvSpPr>
        <p:spPr>
          <a:xfrm>
            <a:off x="7608888" y="1250950"/>
            <a:ext cx="533400" cy="410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006666"/>
                </a:solidFill>
                <a:latin typeface="宋体" panose="02010600030101010101" pitchFamily="2" charset="-122"/>
              </a:rPr>
              <a:t>1</a:t>
            </a:r>
            <a:endParaRPr lang="en-US" altLang="zh-CN" sz="2400" b="1" dirty="0">
              <a:solidFill>
                <a:srgbClr val="006666"/>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006666"/>
                </a:solidFill>
                <a:latin typeface="宋体" panose="02010600030101010101" pitchFamily="2" charset="-122"/>
              </a:rPr>
              <a:t>1</a:t>
            </a:r>
            <a:endParaRPr lang="en-US" altLang="zh-CN" sz="2400" b="1" dirty="0">
              <a:solidFill>
                <a:srgbClr val="006666"/>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006666"/>
                </a:solidFill>
                <a:latin typeface="宋体" panose="02010600030101010101" pitchFamily="2" charset="-122"/>
              </a:rPr>
              <a:t>1</a:t>
            </a:r>
            <a:endParaRPr lang="en-US" altLang="zh-CN" sz="2400" b="1" dirty="0">
              <a:solidFill>
                <a:srgbClr val="006666"/>
              </a:solidFill>
              <a:latin typeface="宋体" panose="02010600030101010101" pitchFamily="2" charset="-122"/>
            </a:endParaRPr>
          </a:p>
          <a:p>
            <a:pPr marL="0" lvl="0" indent="0" eaLnBrk="1" hangingPunct="1">
              <a:lnSpc>
                <a:spcPct val="100000"/>
              </a:lnSpc>
              <a:spcBef>
                <a:spcPct val="0"/>
              </a:spcBef>
              <a:buFontTx/>
              <a:buNone/>
            </a:pPr>
            <a:r>
              <a:rPr lang="en-US" altLang="zh-CN" sz="2400" b="1" dirty="0">
                <a:solidFill>
                  <a:srgbClr val="006666"/>
                </a:solidFill>
                <a:latin typeface="宋体" panose="02010600030101010101" pitchFamily="2" charset="-122"/>
              </a:rPr>
              <a:t>1</a:t>
            </a:r>
            <a:endParaRPr lang="en-US" altLang="zh-CN" sz="2400" b="1" dirty="0">
              <a:solidFill>
                <a:srgbClr val="006666"/>
              </a:solidFill>
              <a:latin typeface="宋体" panose="02010600030101010101" pitchFamily="2" charset="-122"/>
            </a:endParaRPr>
          </a:p>
        </p:txBody>
      </p:sp>
      <p:sp>
        <p:nvSpPr>
          <p:cNvPr id="24" name="Text Box 23"/>
          <p:cNvSpPr txBox="1"/>
          <p:nvPr/>
        </p:nvSpPr>
        <p:spPr>
          <a:xfrm>
            <a:off x="7608888" y="1250950"/>
            <a:ext cx="533400" cy="410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en-US" altLang="zh-CN" sz="2400" i="1" dirty="0">
                <a:solidFill>
                  <a:srgbClr val="000000"/>
                </a:solidFill>
                <a:latin typeface="宋体" panose="02010600030101010101" pitchFamily="2" charset="-122"/>
              </a:rPr>
              <a:t> </a:t>
            </a:r>
            <a:endParaRPr lang="en-US" altLang="zh-CN" sz="2400" i="1"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0</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dirty="0">
              <a:solidFill>
                <a:srgbClr val="000000"/>
              </a:solidFill>
              <a:latin typeface="宋体" panose="02010600030101010101" pitchFamily="2" charset="-122"/>
            </a:endParaRPr>
          </a:p>
          <a:p>
            <a:pPr marL="0" lvl="0" indent="0" eaLnBrk="1" hangingPunct="1">
              <a:lnSpc>
                <a:spcPct val="100000"/>
              </a:lnSpc>
              <a:spcBef>
                <a:spcPct val="0"/>
              </a:spcBef>
              <a:buFontTx/>
              <a:buNone/>
            </a:pPr>
            <a:r>
              <a:rPr lang="en-US" altLang="zh-CN" sz="2400" dirty="0">
                <a:solidFill>
                  <a:srgbClr val="000000"/>
                </a:solidFill>
                <a:latin typeface="宋体" panose="02010600030101010101" pitchFamily="2" charset="-122"/>
              </a:rPr>
              <a:t> </a:t>
            </a:r>
            <a:endParaRPr lang="en-US" altLang="zh-CN" sz="2400" b="1" dirty="0">
              <a:solidFill>
                <a:srgbClr val="990033"/>
              </a:solidFill>
              <a:latin typeface="宋体" panose="02010600030101010101" pitchFamily="2" charset="-122"/>
            </a:endParaRPr>
          </a:p>
        </p:txBody>
      </p:sp>
      <p:graphicFrame>
        <p:nvGraphicFramePr>
          <p:cNvPr id="85014" name="Object 24"/>
          <p:cNvGraphicFramePr>
            <a:graphicFrameLocks noChangeAspect="1"/>
          </p:cNvGraphicFramePr>
          <p:nvPr/>
        </p:nvGraphicFramePr>
        <p:xfrm>
          <a:off x="3570288" y="1250950"/>
          <a:ext cx="501650" cy="449263"/>
        </p:xfrm>
        <a:graphic>
          <a:graphicData uri="http://schemas.openxmlformats.org/presentationml/2006/ole">
            <mc:AlternateContent xmlns:mc="http://schemas.openxmlformats.org/markup-compatibility/2006">
              <mc:Choice xmlns:v="urn:schemas-microsoft-com:vml" Requires="v">
                <p:oleObj spid="_x0000_s3257" name="" r:id="rId3" imgW="241300" imgH="215900" progId="Equation.3">
                  <p:embed/>
                </p:oleObj>
              </mc:Choice>
              <mc:Fallback>
                <p:oleObj name="" r:id="rId3" imgW="241300" imgH="215900" progId="Equation.3">
                  <p:embed/>
                  <p:pic>
                    <p:nvPicPr>
                      <p:cNvPr id="0" name="图片 3256"/>
                      <p:cNvPicPr/>
                      <p:nvPr/>
                    </p:nvPicPr>
                    <p:blipFill>
                      <a:blip r:embed="rId4"/>
                      <a:stretch>
                        <a:fillRect/>
                      </a:stretch>
                    </p:blipFill>
                    <p:spPr>
                      <a:xfrm>
                        <a:off x="3570288" y="1250950"/>
                        <a:ext cx="501650" cy="449263"/>
                      </a:xfrm>
                      <a:prstGeom prst="rect">
                        <a:avLst/>
                      </a:prstGeom>
                      <a:noFill/>
                      <a:ln w="38100">
                        <a:noFill/>
                        <a:miter/>
                      </a:ln>
                    </p:spPr>
                  </p:pic>
                </p:oleObj>
              </mc:Fallback>
            </mc:AlternateContent>
          </a:graphicData>
        </a:graphic>
      </p:graphicFrame>
      <p:graphicFrame>
        <p:nvGraphicFramePr>
          <p:cNvPr id="85015" name="Object 25"/>
          <p:cNvGraphicFramePr>
            <a:graphicFrameLocks noChangeAspect="1"/>
          </p:cNvGraphicFramePr>
          <p:nvPr/>
        </p:nvGraphicFramePr>
        <p:xfrm>
          <a:off x="5475288" y="1250950"/>
          <a:ext cx="711200" cy="431800"/>
        </p:xfrm>
        <a:graphic>
          <a:graphicData uri="http://schemas.openxmlformats.org/presentationml/2006/ole">
            <mc:AlternateContent xmlns:mc="http://schemas.openxmlformats.org/markup-compatibility/2006">
              <mc:Choice xmlns:v="urn:schemas-microsoft-com:vml" Requires="v">
                <p:oleObj spid="_x0000_s3256" name="" r:id="rId5" imgW="355600" imgH="215900" progId="Equation.3">
                  <p:embed/>
                </p:oleObj>
              </mc:Choice>
              <mc:Fallback>
                <p:oleObj name="" r:id="rId5" imgW="355600" imgH="215900" progId="Equation.3">
                  <p:embed/>
                  <p:pic>
                    <p:nvPicPr>
                      <p:cNvPr id="0" name="图片 3255"/>
                      <p:cNvPicPr/>
                      <p:nvPr/>
                    </p:nvPicPr>
                    <p:blipFill>
                      <a:blip r:embed="rId6"/>
                      <a:stretch>
                        <a:fillRect/>
                      </a:stretch>
                    </p:blipFill>
                    <p:spPr>
                      <a:xfrm>
                        <a:off x="5475288" y="1250950"/>
                        <a:ext cx="711200" cy="431800"/>
                      </a:xfrm>
                      <a:prstGeom prst="rect">
                        <a:avLst/>
                      </a:prstGeom>
                      <a:noFill/>
                      <a:ln w="38100">
                        <a:noFill/>
                        <a:miter/>
                      </a:ln>
                    </p:spPr>
                  </p:pic>
                </p:oleObj>
              </mc:Fallback>
            </mc:AlternateContent>
          </a:graphicData>
        </a:graphic>
      </p:graphicFrame>
      <p:sp>
        <p:nvSpPr>
          <p:cNvPr id="28" name="Rectangle 2"/>
          <p:cNvSpPr txBox="1">
            <a:spLocks noChangeArrowheads="1"/>
          </p:cNvSpPr>
          <p:nvPr/>
        </p:nvSpPr>
        <p:spPr bwMode="auto">
          <a:xfrm>
            <a:off x="752475" y="534988"/>
            <a:ext cx="6191250"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rPr>
              <a:t>列出                             真值表</a:t>
            </a:r>
            <a:endParaRPr kumimoji="1" lang="zh-CN" altLang="en-US" sz="3200" b="0" i="0" u="none" strike="noStrike" kern="0" cap="none" spc="0" normalizeH="0" baseline="0" noProof="0" dirty="0">
              <a:ln>
                <a:noFill/>
              </a:ln>
              <a:solidFill>
                <a:srgbClr val="FF0000"/>
              </a:solidFill>
              <a:effectLst/>
              <a:uLnTx/>
              <a:uFillTx/>
              <a:latin typeface="Tahoma" panose="020B0604030504040204"/>
              <a:ea typeface="黑体" panose="02010609060101010101" pitchFamily="49" charset="-122"/>
              <a:cs typeface="+mj-cs"/>
            </a:endParaRPr>
          </a:p>
        </p:txBody>
      </p:sp>
      <p:sp>
        <p:nvSpPr>
          <p:cNvPr id="8501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8501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3"/>
          <p:cNvSpPr txBox="1"/>
          <p:nvPr/>
        </p:nvSpPr>
        <p:spPr>
          <a:xfrm>
            <a:off x="0" y="871538"/>
            <a:ext cx="5076825" cy="51149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由真值表写出逻辑表达式</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找出使逻辑函数</a:t>
            </a:r>
            <a:r>
              <a:rPr lang="en-US" altLang="zh-CN" sz="2800" i="1" dirty="0">
                <a:solidFill>
                  <a:srgbClr val="000000"/>
                </a:solidFill>
                <a:latin typeface="Times New Roman" panose="02020603050405020304" pitchFamily="18" charset="0"/>
                <a:ea typeface="黑体" panose="02010609060101010101" pitchFamily="49" charset="-122"/>
              </a:rPr>
              <a:t>Y</a:t>
            </a:r>
            <a:r>
              <a:rPr lang="zh-CN" altLang="en-US" sz="2800" dirty="0">
                <a:solidFill>
                  <a:srgbClr val="000000"/>
                </a:solidFill>
                <a:latin typeface="Tahoma" panose="020B0604030504040204" pitchFamily="34" charset="0"/>
                <a:ea typeface="黑体" panose="02010609060101010101" pitchFamily="49" charset="-122"/>
              </a:rPr>
              <a:t>为</a:t>
            </a:r>
            <a:r>
              <a:rPr lang="en-US" altLang="zh-CN" sz="2800" dirty="0">
                <a:solidFill>
                  <a:srgbClr val="000000"/>
                </a:solidFill>
                <a:latin typeface="Times New Roman" panose="02020603050405020304" pitchFamily="18"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的变量取值组合；</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每个使函数</a:t>
            </a:r>
            <a:r>
              <a:rPr lang="en-US" altLang="zh-CN" sz="2800" i="1" dirty="0">
                <a:solidFill>
                  <a:srgbClr val="000000"/>
                </a:solidFill>
                <a:latin typeface="Times New Roman" panose="02020603050405020304" pitchFamily="18" charset="0"/>
                <a:ea typeface="黑体" panose="02010609060101010101" pitchFamily="49" charset="-122"/>
              </a:rPr>
              <a:t>Y</a:t>
            </a:r>
            <a:r>
              <a:rPr lang="zh-CN" altLang="en-US" sz="2800" dirty="0">
                <a:solidFill>
                  <a:srgbClr val="000000"/>
                </a:solidFill>
                <a:latin typeface="Tahoma" panose="020B0604030504040204" pitchFamily="34" charset="0"/>
                <a:ea typeface="黑体" panose="02010609060101010101" pitchFamily="49" charset="-122"/>
              </a:rPr>
              <a:t>为</a:t>
            </a:r>
            <a:r>
              <a:rPr lang="en-US" altLang="zh-CN" sz="2800" dirty="0">
                <a:solidFill>
                  <a:srgbClr val="000000"/>
                </a:solidFill>
                <a:latin typeface="Times New Roman" panose="02020603050405020304" pitchFamily="18"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的变量取值组合对应一个乘积项（即：“与项”），其中取值为</a:t>
            </a:r>
            <a:r>
              <a:rPr lang="en-US" altLang="zh-CN" sz="2800" dirty="0">
                <a:solidFill>
                  <a:srgbClr val="000000"/>
                </a:solidFill>
                <a:latin typeface="Times New Roman" panose="02020603050405020304" pitchFamily="18"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的写入原变量，取值为</a:t>
            </a:r>
            <a:r>
              <a:rPr lang="en-US" altLang="zh-CN" sz="2800" dirty="0">
                <a:solidFill>
                  <a:srgbClr val="000000"/>
                </a:solidFill>
                <a:latin typeface="Times New Roman" panose="02020603050405020304" pitchFamily="18" charset="0"/>
                <a:ea typeface="黑体" panose="02010609060101010101" pitchFamily="49" charset="-122"/>
              </a:rPr>
              <a:t>0</a:t>
            </a:r>
            <a:r>
              <a:rPr lang="zh-CN" altLang="en-US" sz="2800" dirty="0">
                <a:solidFill>
                  <a:srgbClr val="000000"/>
                </a:solidFill>
                <a:latin typeface="Tahoma" panose="020B0604030504040204" pitchFamily="34" charset="0"/>
                <a:ea typeface="黑体" panose="02010609060101010101" pitchFamily="49" charset="-122"/>
              </a:rPr>
              <a:t>的写入反变量；</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将这些乘积项相或，即得到</a:t>
            </a:r>
            <a:r>
              <a:rPr lang="en-US" altLang="zh-CN" sz="2800" i="1" dirty="0">
                <a:solidFill>
                  <a:srgbClr val="000000"/>
                </a:solidFill>
                <a:latin typeface="Times New Roman" panose="02020603050405020304" pitchFamily="18" charset="0"/>
                <a:ea typeface="黑体" panose="02010609060101010101" pitchFamily="49" charset="-122"/>
              </a:rPr>
              <a:t>Y</a:t>
            </a:r>
            <a:r>
              <a:rPr lang="zh-CN" altLang="en-US" sz="2800" dirty="0">
                <a:solidFill>
                  <a:srgbClr val="000000"/>
                </a:solidFill>
                <a:latin typeface="Tahoma" panose="020B0604030504040204" pitchFamily="34" charset="0"/>
                <a:ea typeface="黑体" panose="02010609060101010101" pitchFamily="49" charset="-122"/>
              </a:rPr>
              <a:t>的逻辑表达式。</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4" name="Group 4"/>
          <p:cNvGraphicFramePr>
            <a:graphicFrameLocks noGrp="1"/>
          </p:cNvGraphicFramePr>
          <p:nvPr/>
        </p:nvGraphicFramePr>
        <p:xfrm>
          <a:off x="5189538" y="1979613"/>
          <a:ext cx="2960688" cy="3644901"/>
        </p:xfrm>
        <a:graphic>
          <a:graphicData uri="http://schemas.openxmlformats.org/drawingml/2006/table">
            <a:tbl>
              <a:tblPr/>
              <a:tblGrid>
                <a:gridCol w="2119312"/>
                <a:gridCol w="841375"/>
              </a:tblGrid>
              <a:tr h="39624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1" u="none" strike="noStrike" cap="none" normalizeH="0" baseline="0">
                          <a:ln>
                            <a:noFill/>
                          </a:ln>
                          <a:solidFill>
                            <a:schemeClr val="tx1"/>
                          </a:solidFill>
                          <a:effectLst/>
                          <a:latin typeface="Tahoma" panose="020B0604030504040204" pitchFamily="34" charset="0"/>
                          <a:ea typeface="黑体" panose="02010609060101010101" pitchFamily="49" charset="-122"/>
                        </a:rPr>
                        <a:t>A     B     C</a:t>
                      </a:r>
                      <a:endParaRPr kumimoji="1" lang="en-US" altLang="zh-CN" sz="20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1" u="none" strike="noStrike" cap="none" normalizeH="0" baseline="0">
                          <a:ln>
                            <a:noFill/>
                          </a:ln>
                          <a:solidFill>
                            <a:schemeClr val="tx1"/>
                          </a:solidFill>
                          <a:effectLst/>
                          <a:latin typeface="Tahoma" panose="020B0604030504040204" pitchFamily="34" charset="0"/>
                          <a:ea typeface="黑体" panose="02010609060101010101" pitchFamily="49" charset="-122"/>
                        </a:rPr>
                        <a:t>Y</a:t>
                      </a:r>
                      <a:endParaRPr kumimoji="1" lang="en-US" altLang="zh-CN" sz="20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68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1     1     1</a:t>
                      </a:r>
                      <a:endParaRPr kumimoji="1" lang="en-US" altLang="zh-CN" sz="20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endParaRPr kumimoji="1" lang="en-US" altLang="zh-CN" sz="20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Object 36"/>
          <p:cNvGraphicFramePr>
            <a:graphicFrameLocks noChangeAspect="1"/>
          </p:cNvGraphicFramePr>
          <p:nvPr/>
        </p:nvGraphicFramePr>
        <p:xfrm>
          <a:off x="8204200" y="2786063"/>
          <a:ext cx="735013" cy="476250"/>
        </p:xfrm>
        <a:graphic>
          <a:graphicData uri="http://schemas.openxmlformats.org/presentationml/2006/ole">
            <mc:AlternateContent xmlns:mc="http://schemas.openxmlformats.org/markup-compatibility/2006">
              <mc:Choice xmlns:v="urn:schemas-microsoft-com:vml" Requires="v">
                <p:oleObj spid="_x0000_s3076" name="" r:id="rId1" imgW="330200" imgH="228600" progId="Equation.3">
                  <p:embed/>
                </p:oleObj>
              </mc:Choice>
              <mc:Fallback>
                <p:oleObj name="" r:id="rId1" imgW="330200" imgH="228600" progId="Equation.3">
                  <p:embed/>
                  <p:pic>
                    <p:nvPicPr>
                      <p:cNvPr id="0" name="图片 3075"/>
                      <p:cNvPicPr/>
                      <p:nvPr/>
                    </p:nvPicPr>
                    <p:blipFill>
                      <a:blip r:embed="rId2"/>
                      <a:stretch>
                        <a:fillRect/>
                      </a:stretch>
                    </p:blipFill>
                    <p:spPr>
                      <a:xfrm>
                        <a:off x="8204200" y="2786063"/>
                        <a:ext cx="735013" cy="476250"/>
                      </a:xfrm>
                      <a:prstGeom prst="rect">
                        <a:avLst/>
                      </a:prstGeom>
                      <a:noFill/>
                      <a:ln w="38100">
                        <a:noFill/>
                        <a:miter/>
                      </a:ln>
                    </p:spPr>
                  </p:pic>
                </p:oleObj>
              </mc:Fallback>
            </mc:AlternateContent>
          </a:graphicData>
        </a:graphic>
      </p:graphicFrame>
      <p:graphicFrame>
        <p:nvGraphicFramePr>
          <p:cNvPr id="6" name="Object 37"/>
          <p:cNvGraphicFramePr>
            <a:graphicFrameLocks noChangeAspect="1"/>
          </p:cNvGraphicFramePr>
          <p:nvPr/>
        </p:nvGraphicFramePr>
        <p:xfrm>
          <a:off x="8204200" y="4394200"/>
          <a:ext cx="739775" cy="420688"/>
        </p:xfrm>
        <a:graphic>
          <a:graphicData uri="http://schemas.openxmlformats.org/presentationml/2006/ole">
            <mc:AlternateContent xmlns:mc="http://schemas.openxmlformats.org/markup-compatibility/2006">
              <mc:Choice xmlns:v="urn:schemas-microsoft-com:vml" Requires="v">
                <p:oleObj spid="_x0000_s3079" name="" r:id="rId3" imgW="355600" imgH="215900" progId="Equation.3">
                  <p:embed/>
                </p:oleObj>
              </mc:Choice>
              <mc:Fallback>
                <p:oleObj name="" r:id="rId3" imgW="355600" imgH="215900" progId="Equation.3">
                  <p:embed/>
                  <p:pic>
                    <p:nvPicPr>
                      <p:cNvPr id="0" name="图片 3078"/>
                      <p:cNvPicPr/>
                      <p:nvPr/>
                    </p:nvPicPr>
                    <p:blipFill>
                      <a:blip r:embed="rId4"/>
                      <a:stretch>
                        <a:fillRect/>
                      </a:stretch>
                    </p:blipFill>
                    <p:spPr>
                      <a:xfrm>
                        <a:off x="8204200" y="4394200"/>
                        <a:ext cx="739775" cy="420688"/>
                      </a:xfrm>
                      <a:prstGeom prst="rect">
                        <a:avLst/>
                      </a:prstGeom>
                      <a:noFill/>
                      <a:ln w="38100">
                        <a:noFill/>
                        <a:miter/>
                      </a:ln>
                    </p:spPr>
                  </p:pic>
                </p:oleObj>
              </mc:Fallback>
            </mc:AlternateContent>
          </a:graphicData>
        </a:graphic>
      </p:graphicFrame>
      <p:graphicFrame>
        <p:nvGraphicFramePr>
          <p:cNvPr id="7" name="Object 38"/>
          <p:cNvGraphicFramePr>
            <a:graphicFrameLocks noChangeAspect="1"/>
          </p:cNvGraphicFramePr>
          <p:nvPr/>
        </p:nvGraphicFramePr>
        <p:xfrm>
          <a:off x="5508625" y="1231900"/>
          <a:ext cx="2641600" cy="603250"/>
        </p:xfrm>
        <a:graphic>
          <a:graphicData uri="http://schemas.openxmlformats.org/presentationml/2006/ole">
            <mc:AlternateContent xmlns:mc="http://schemas.openxmlformats.org/markup-compatibility/2006">
              <mc:Choice xmlns:v="urn:schemas-microsoft-com:vml" Requires="v">
                <p:oleObj spid="_x0000_s3078" name="" r:id="rId5" imgW="939800" imgH="228600" progId="Equation.3">
                  <p:embed/>
                </p:oleObj>
              </mc:Choice>
              <mc:Fallback>
                <p:oleObj name="" r:id="rId5" imgW="939800" imgH="228600" progId="Equation.3">
                  <p:embed/>
                  <p:pic>
                    <p:nvPicPr>
                      <p:cNvPr id="0" name="图片 3077"/>
                      <p:cNvPicPr/>
                      <p:nvPr/>
                    </p:nvPicPr>
                    <p:blipFill>
                      <a:blip r:embed="rId6"/>
                      <a:stretch>
                        <a:fillRect/>
                      </a:stretch>
                    </p:blipFill>
                    <p:spPr>
                      <a:xfrm>
                        <a:off x="5508625" y="1231900"/>
                        <a:ext cx="2641600" cy="603250"/>
                      </a:xfrm>
                      <a:prstGeom prst="rect">
                        <a:avLst/>
                      </a:prstGeom>
                      <a:noFill/>
                      <a:ln w="38100">
                        <a:noFill/>
                        <a:miter/>
                      </a:ln>
                    </p:spPr>
                  </p:pic>
                </p:oleObj>
              </mc:Fallback>
            </mc:AlternateContent>
          </a:graphicData>
        </a:graphic>
      </p:graphicFrame>
      <p:sp>
        <p:nvSpPr>
          <p:cNvPr id="8" name="矩形 7"/>
          <p:cNvSpPr/>
          <p:nvPr/>
        </p:nvSpPr>
        <p:spPr>
          <a:xfrm>
            <a:off x="5189538" y="2786063"/>
            <a:ext cx="2960688" cy="420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5189538" y="4394200"/>
            <a:ext cx="2960688" cy="420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708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8708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363" name="Rectangle 3"/>
          <p:cNvSpPr txBox="1"/>
          <p:nvPr/>
        </p:nvSpPr>
        <p:spPr>
          <a:xfrm>
            <a:off x="466725" y="1703388"/>
            <a:ext cx="6994525" cy="4013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逻辑变量与逻辑函数</a:t>
            </a:r>
            <a:endParaRPr lang="en-US" altLang="zh-CN"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endParaRPr lang="zh-CN" altLang="en-US" sz="1000"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逻辑运算</a:t>
            </a:r>
            <a:endParaRPr lang="en-US" altLang="zh-CN"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endParaRPr lang="zh-CN" altLang="en-US" sz="1000"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逻辑代数的公理和基本公式</a:t>
            </a:r>
            <a:endParaRPr lang="en-US" altLang="zh-CN"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endParaRPr lang="zh-CN" altLang="en-US" sz="1100"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逻辑代数的基本定理</a:t>
            </a:r>
            <a:endParaRPr lang="en-US" altLang="zh-CN"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endParaRPr lang="zh-CN" altLang="en-US" sz="1100"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逻辑代数的常用公式</a:t>
            </a:r>
            <a:endParaRPr lang="zh-CN" altLang="en-US" b="1" dirty="0">
              <a:latin typeface="Tahoma" panose="020B0604030504040204" pitchFamily="34" charset="0"/>
              <a:cs typeface="Tahoma" panose="020B0604030504040204" pitchFamily="34" charset="0"/>
            </a:endParaRPr>
          </a:p>
          <a:p>
            <a:pPr marL="228600" lvl="0" indent="-228600" eaLnBrk="1" hangingPunct="1">
              <a:buChar char="•"/>
            </a:pPr>
            <a:endParaRPr lang="en-US" altLang="zh-CN" b="1" dirty="0">
              <a:latin typeface="Tahoma" panose="020B0604030504040204" pitchFamily="34" charset="0"/>
              <a:ea typeface="Tahoma" panose="020B0604030504040204" pitchFamily="34" charset="0"/>
            </a:endParaRPr>
          </a:p>
        </p:txBody>
      </p:sp>
      <p:sp>
        <p:nvSpPr>
          <p:cNvPr id="11" name="矩形 10"/>
          <p:cNvSpPr/>
          <p:nvPr/>
        </p:nvSpPr>
        <p:spPr>
          <a:xfrm>
            <a:off x="144463" y="728663"/>
            <a:ext cx="412750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2.1 </a:t>
            </a:r>
            <a:r>
              <a:rPr kumimoji="0" lang="zh-CN" altLang="en-US" sz="3600" b="1" i="0" u="none" strike="noStrike" kern="1200" cap="none" spc="0" normalizeH="0" baseline="0" noProof="0" dirty="0">
                <a:ln>
                  <a:noFill/>
                </a:ln>
                <a:solidFill>
                  <a:schemeClr val="tx1">
                    <a:lumMod val="95000"/>
                    <a:lumOff val="5000"/>
                  </a:schemeClr>
                </a:solidFill>
                <a:effectLst>
                  <a:outerShdw blurRad="38100" dist="38100" dir="2700000" algn="tl">
                    <a:srgbClr val="C0C0C0"/>
                  </a:outerShdw>
                </a:effectLst>
                <a:uLnTx/>
                <a:uFillTx/>
                <a:latin typeface="+mn-ea"/>
                <a:ea typeface="宋体" panose="02010600030101010101" pitchFamily="2" charset="-122"/>
                <a:cs typeface="+mn-cs"/>
              </a:rPr>
              <a:t>逻辑代数运算</a:t>
            </a:r>
            <a:r>
              <a:rPr kumimoji="0" lang="zh-CN" altLang="en-US" sz="3600" b="1" i="0" u="none" strike="noStrike" kern="1200" cap="none" spc="0" normalizeH="0" baseline="0" noProof="0" dirty="0">
                <a:ln>
                  <a:noFill/>
                </a:ln>
                <a:solidFill>
                  <a:schemeClr val="tx1">
                    <a:lumMod val="95000"/>
                    <a:lumOff val="5000"/>
                  </a:schemeClr>
                </a:solidFill>
                <a:effectLst/>
                <a:uLnTx/>
                <a:uFillTx/>
                <a:latin typeface="+mn-ea"/>
                <a:ea typeface="宋体" panose="02010600030101010101" pitchFamily="2" charset="-122"/>
                <a:cs typeface="+mn-cs"/>
              </a:rPr>
              <a:t> </a:t>
            </a:r>
            <a:endParaRPr kumimoji="0" lang="zh-CN" altLang="en-US" sz="3600" b="1" i="0" u="none" strike="noStrike" kern="1200" cap="none" spc="0" normalizeH="0" baseline="0" noProof="0" dirty="0">
              <a:ln>
                <a:noFill/>
              </a:ln>
              <a:solidFill>
                <a:schemeClr val="tx1">
                  <a:lumMod val="95000"/>
                  <a:lumOff val="5000"/>
                </a:schemeClr>
              </a:solidFill>
              <a:effectLst/>
              <a:uLnTx/>
              <a:uFillTx/>
              <a:latin typeface="+mn-ea"/>
              <a:ea typeface="宋体" panose="02010600030101010101" pitchFamily="2" charset="-122"/>
              <a:cs typeface="+mn-cs"/>
            </a:endParaRPr>
          </a:p>
        </p:txBody>
      </p:sp>
      <p:sp>
        <p:nvSpPr>
          <p:cNvPr id="1536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3"/>
          <p:cNvSpPr txBox="1"/>
          <p:nvPr/>
        </p:nvSpPr>
        <p:spPr>
          <a:xfrm>
            <a:off x="250825" y="736600"/>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由逻辑式画出逻辑图</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用图形符号代替逻辑式中的运算符号，</a:t>
            </a:r>
            <a:r>
              <a:rPr lang="zh-CN" altLang="en-US" sz="2800" dirty="0">
                <a:solidFill>
                  <a:srgbClr val="000000"/>
                </a:solidFill>
                <a:latin typeface="黑体" panose="02010609060101010101" pitchFamily="49" charset="-122"/>
                <a:ea typeface="黑体" panose="02010609060101010101" pitchFamily="49" charset="-122"/>
              </a:rPr>
              <a:t>并按运算的优先顺序将它们连接起来。</a:t>
            </a:r>
            <a:endParaRPr lang="zh-CN" altLang="en-US" sz="2800" dirty="0">
              <a:solidFill>
                <a:srgbClr val="000000"/>
              </a:solidFill>
              <a:latin typeface="黑体" panose="02010609060101010101" pitchFamily="49" charset="-122"/>
              <a:ea typeface="黑体" panose="02010609060101010101" pitchFamily="49" charset="-122"/>
            </a:endParaRPr>
          </a:p>
        </p:txBody>
      </p:sp>
      <p:graphicFrame>
        <p:nvGraphicFramePr>
          <p:cNvPr id="89091" name="Object 4"/>
          <p:cNvGraphicFramePr>
            <a:graphicFrameLocks noChangeAspect="1"/>
          </p:cNvGraphicFramePr>
          <p:nvPr/>
        </p:nvGraphicFramePr>
        <p:xfrm>
          <a:off x="3059113" y="2608263"/>
          <a:ext cx="2376487" cy="612775"/>
        </p:xfrm>
        <a:graphic>
          <a:graphicData uri="http://schemas.openxmlformats.org/presentationml/2006/ole">
            <mc:AlternateContent xmlns:mc="http://schemas.openxmlformats.org/markup-compatibility/2006">
              <mc:Choice xmlns:v="urn:schemas-microsoft-com:vml" Requires="v">
                <p:oleObj spid="_x0000_s3077" name="" r:id="rId1" imgW="837565" imgH="215900" progId="Equation.3">
                  <p:embed/>
                </p:oleObj>
              </mc:Choice>
              <mc:Fallback>
                <p:oleObj name="" r:id="rId1" imgW="837565" imgH="215900" progId="Equation.3">
                  <p:embed/>
                  <p:pic>
                    <p:nvPicPr>
                      <p:cNvPr id="0" name="图片 3076"/>
                      <p:cNvPicPr/>
                      <p:nvPr/>
                    </p:nvPicPr>
                    <p:blipFill>
                      <a:blip r:embed="rId2"/>
                      <a:stretch>
                        <a:fillRect/>
                      </a:stretch>
                    </p:blipFill>
                    <p:spPr>
                      <a:xfrm>
                        <a:off x="3059113" y="2608263"/>
                        <a:ext cx="2376487" cy="612775"/>
                      </a:xfrm>
                      <a:prstGeom prst="rect">
                        <a:avLst/>
                      </a:prstGeom>
                      <a:noFill/>
                      <a:ln w="38100">
                        <a:noFill/>
                        <a:miter/>
                      </a:ln>
                    </p:spPr>
                  </p:pic>
                </p:oleObj>
              </mc:Fallback>
            </mc:AlternateContent>
          </a:graphicData>
        </a:graphic>
      </p:graphicFrame>
      <p:grpSp>
        <p:nvGrpSpPr>
          <p:cNvPr id="5" name="Group 5"/>
          <p:cNvGrpSpPr/>
          <p:nvPr/>
        </p:nvGrpSpPr>
        <p:grpSpPr>
          <a:xfrm>
            <a:off x="2195513" y="3586163"/>
            <a:ext cx="4752975" cy="2160587"/>
            <a:chOff x="2906" y="3044"/>
            <a:chExt cx="2832" cy="1248"/>
          </a:xfrm>
        </p:grpSpPr>
        <p:sp>
          <p:nvSpPr>
            <p:cNvPr id="6" name="Rectangle 6"/>
            <p:cNvSpPr>
              <a:spLocks noChangeArrowheads="1"/>
            </p:cNvSpPr>
            <p:nvPr/>
          </p:nvSpPr>
          <p:spPr bwMode="auto">
            <a:xfrm>
              <a:off x="2906" y="3044"/>
              <a:ext cx="2832" cy="1248"/>
            </a:xfrm>
            <a:prstGeom prst="rect">
              <a:avLst/>
            </a:prstGeom>
            <a:solidFill>
              <a:srgbClr val="FFFFFF"/>
            </a:solidFill>
            <a:ln w="38100" cmpd="dbl">
              <a:solidFill>
                <a:srgbClr val="99CC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89096" name="Picture 7" descr="2010_ppt02p2-p5"/>
            <p:cNvPicPr>
              <a:picLocks noChangeAspect="1"/>
            </p:cNvPicPr>
            <p:nvPr/>
          </p:nvPicPr>
          <p:blipFill>
            <a:blip r:embed="rId3"/>
            <a:stretch>
              <a:fillRect/>
            </a:stretch>
          </p:blipFill>
          <p:spPr>
            <a:xfrm>
              <a:off x="3179" y="3294"/>
              <a:ext cx="2396" cy="793"/>
            </a:xfrm>
            <a:prstGeom prst="rect">
              <a:avLst/>
            </a:prstGeom>
            <a:noFill/>
            <a:ln w="9525">
              <a:noFill/>
            </a:ln>
          </p:spPr>
        </p:pic>
      </p:grpSp>
      <p:sp>
        <p:nvSpPr>
          <p:cNvPr id="8909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8909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1138" name="Picture 2" descr="2-5-5"/>
          <p:cNvPicPr>
            <a:picLocks noChangeAspect="1"/>
          </p:cNvPicPr>
          <p:nvPr/>
        </p:nvPicPr>
        <p:blipFill>
          <a:blip r:embed="rId1"/>
          <a:stretch>
            <a:fillRect/>
          </a:stretch>
        </p:blipFill>
        <p:spPr>
          <a:xfrm>
            <a:off x="900113" y="3049588"/>
            <a:ext cx="6194425" cy="2484437"/>
          </a:xfrm>
          <a:prstGeom prst="rect">
            <a:avLst/>
          </a:prstGeom>
          <a:noFill/>
          <a:ln w="9525">
            <a:noFill/>
          </a:ln>
        </p:spPr>
      </p:pic>
      <p:sp>
        <p:nvSpPr>
          <p:cNvPr id="91139" name="Rectangle 4"/>
          <p:cNvSpPr txBox="1"/>
          <p:nvPr/>
        </p:nvSpPr>
        <p:spPr>
          <a:xfrm>
            <a:off x="250825" y="817563"/>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由逻辑图写出逻辑式</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从输入端到输出端逐级写出图形符号对应的逻辑式</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5" name="Object 5"/>
          <p:cNvGraphicFramePr>
            <a:graphicFrameLocks noChangeAspect="1"/>
          </p:cNvGraphicFramePr>
          <p:nvPr/>
        </p:nvGraphicFramePr>
        <p:xfrm>
          <a:off x="5715000" y="3244850"/>
          <a:ext cx="2895600" cy="658813"/>
        </p:xfrm>
        <a:graphic>
          <a:graphicData uri="http://schemas.openxmlformats.org/presentationml/2006/ole">
            <mc:AlternateContent xmlns:mc="http://schemas.openxmlformats.org/markup-compatibility/2006">
              <mc:Choice xmlns:v="urn:schemas-microsoft-com:vml" Requires="v">
                <p:oleObj spid="_x0000_s3080" name="" r:id="rId2" imgW="1116965" imgH="254000" progId="Equation.3">
                  <p:embed/>
                </p:oleObj>
              </mc:Choice>
              <mc:Fallback>
                <p:oleObj name="" r:id="rId2" imgW="1116965" imgH="254000" progId="Equation.3">
                  <p:embed/>
                  <p:pic>
                    <p:nvPicPr>
                      <p:cNvPr id="0" name="图片 3079"/>
                      <p:cNvPicPr/>
                      <p:nvPr/>
                    </p:nvPicPr>
                    <p:blipFill>
                      <a:blip r:embed="rId3"/>
                      <a:stretch>
                        <a:fillRect/>
                      </a:stretch>
                    </p:blipFill>
                    <p:spPr>
                      <a:xfrm>
                        <a:off x="5715000" y="3244850"/>
                        <a:ext cx="2895600" cy="658813"/>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6019800" y="4083050"/>
          <a:ext cx="2743200" cy="628650"/>
        </p:xfrm>
        <a:graphic>
          <a:graphicData uri="http://schemas.openxmlformats.org/presentationml/2006/ole">
            <mc:AlternateContent xmlns:mc="http://schemas.openxmlformats.org/markup-compatibility/2006">
              <mc:Choice xmlns:v="urn:schemas-microsoft-com:vml" Requires="v">
                <p:oleObj spid="_x0000_s3081" name="" r:id="rId4" imgW="1054100" imgH="241300" progId="Equation.3">
                  <p:embed/>
                </p:oleObj>
              </mc:Choice>
              <mc:Fallback>
                <p:oleObj name="" r:id="rId4" imgW="1054100" imgH="241300" progId="Equation.3">
                  <p:embed/>
                  <p:pic>
                    <p:nvPicPr>
                      <p:cNvPr id="0" name="图片 3080"/>
                      <p:cNvPicPr/>
                      <p:nvPr/>
                    </p:nvPicPr>
                    <p:blipFill>
                      <a:blip r:embed="rId5"/>
                      <a:stretch>
                        <a:fillRect/>
                      </a:stretch>
                    </p:blipFill>
                    <p:spPr>
                      <a:xfrm>
                        <a:off x="6019800" y="4083050"/>
                        <a:ext cx="2743200" cy="628650"/>
                      </a:xfrm>
                      <a:prstGeom prst="rect">
                        <a:avLst/>
                      </a:prstGeom>
                      <a:noFill/>
                      <a:ln w="38100">
                        <a:noFill/>
                        <a:miter/>
                      </a:ln>
                    </p:spPr>
                  </p:pic>
                </p:oleObj>
              </mc:Fallback>
            </mc:AlternateContent>
          </a:graphicData>
        </a:graphic>
      </p:graphicFrame>
      <p:graphicFrame>
        <p:nvGraphicFramePr>
          <p:cNvPr id="7" name="Object 7"/>
          <p:cNvGraphicFramePr>
            <a:graphicFrameLocks noChangeAspect="1"/>
          </p:cNvGraphicFramePr>
          <p:nvPr/>
        </p:nvGraphicFramePr>
        <p:xfrm>
          <a:off x="6051550" y="4768850"/>
          <a:ext cx="1720850" cy="500063"/>
        </p:xfrm>
        <a:graphic>
          <a:graphicData uri="http://schemas.openxmlformats.org/presentationml/2006/ole">
            <mc:AlternateContent xmlns:mc="http://schemas.openxmlformats.org/markup-compatibility/2006">
              <mc:Choice xmlns:v="urn:schemas-microsoft-com:vml" Requires="v">
                <p:oleObj spid="_x0000_s3083" name="" r:id="rId6" imgW="698500" imgH="203200" progId="Equation.3">
                  <p:embed/>
                </p:oleObj>
              </mc:Choice>
              <mc:Fallback>
                <p:oleObj name="" r:id="rId6" imgW="698500" imgH="203200" progId="Equation.3">
                  <p:embed/>
                  <p:pic>
                    <p:nvPicPr>
                      <p:cNvPr id="0" name="图片 3082"/>
                      <p:cNvPicPr/>
                      <p:nvPr/>
                    </p:nvPicPr>
                    <p:blipFill>
                      <a:blip r:embed="rId7"/>
                      <a:stretch>
                        <a:fillRect/>
                      </a:stretch>
                    </p:blipFill>
                    <p:spPr>
                      <a:xfrm>
                        <a:off x="6051550" y="4768850"/>
                        <a:ext cx="1720850" cy="500063"/>
                      </a:xfrm>
                      <a:prstGeom prst="rect">
                        <a:avLst/>
                      </a:prstGeom>
                      <a:noFill/>
                      <a:ln w="38100">
                        <a:noFill/>
                        <a:miter/>
                      </a:ln>
                    </p:spPr>
                  </p:pic>
                </p:oleObj>
              </mc:Fallback>
            </mc:AlternateContent>
          </a:graphicData>
        </a:graphic>
      </p:graphicFrame>
      <p:graphicFrame>
        <p:nvGraphicFramePr>
          <p:cNvPr id="8" name="Object 8"/>
          <p:cNvGraphicFramePr>
            <a:graphicFrameLocks noChangeAspect="1"/>
          </p:cNvGraphicFramePr>
          <p:nvPr/>
        </p:nvGraphicFramePr>
        <p:xfrm>
          <a:off x="6096000" y="5480050"/>
          <a:ext cx="1447800" cy="482600"/>
        </p:xfrm>
        <a:graphic>
          <a:graphicData uri="http://schemas.openxmlformats.org/presentationml/2006/ole">
            <mc:AlternateContent xmlns:mc="http://schemas.openxmlformats.org/markup-compatibility/2006">
              <mc:Choice xmlns:v="urn:schemas-microsoft-com:vml" Requires="v">
                <p:oleObj spid="_x0000_s3084" name="" r:id="rId8" imgW="532765" imgH="177800" progId="Equation.3">
                  <p:embed/>
                </p:oleObj>
              </mc:Choice>
              <mc:Fallback>
                <p:oleObj name="" r:id="rId8" imgW="532765" imgH="177800" progId="Equation.3">
                  <p:embed/>
                  <p:pic>
                    <p:nvPicPr>
                      <p:cNvPr id="0" name="图片 3083"/>
                      <p:cNvPicPr/>
                      <p:nvPr/>
                    </p:nvPicPr>
                    <p:blipFill>
                      <a:blip r:embed="rId9"/>
                      <a:stretch>
                        <a:fillRect/>
                      </a:stretch>
                    </p:blipFill>
                    <p:spPr>
                      <a:xfrm>
                        <a:off x="6096000" y="5480050"/>
                        <a:ext cx="1447800" cy="482600"/>
                      </a:xfrm>
                      <a:prstGeom prst="rect">
                        <a:avLst/>
                      </a:prstGeom>
                      <a:noFill/>
                      <a:ln w="38100">
                        <a:noFill/>
                        <a:miter/>
                      </a:ln>
                    </p:spPr>
                  </p:pic>
                </p:oleObj>
              </mc:Fallback>
            </mc:AlternateContent>
          </a:graphicData>
        </a:graphic>
      </p:graphicFrame>
      <p:sp>
        <p:nvSpPr>
          <p:cNvPr id="91144"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9114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4"/>
          <p:cNvSpPr txBox="1">
            <a:spLocks noChangeArrowheads="1"/>
          </p:cNvSpPr>
          <p:nvPr/>
        </p:nvSpPr>
        <p:spPr bwMode="auto">
          <a:xfrm>
            <a:off x="268288" y="411163"/>
            <a:ext cx="7524750"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j-cs"/>
              </a:rPr>
              <a:t>小结</a:t>
            </a:r>
            <a:r>
              <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j-cs"/>
              </a:rPr>
              <a:t>——</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j-cs"/>
              </a:rPr>
              <a:t>逻辑函数表示方法之间的转换</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j-cs"/>
            </a:endParaRPr>
          </a:p>
        </p:txBody>
      </p:sp>
      <p:sp>
        <p:nvSpPr>
          <p:cNvPr id="8" name="Rectangle 7"/>
          <p:cNvSpPr>
            <a:spLocks noChangeArrowheads="1"/>
          </p:cNvSpPr>
          <p:nvPr/>
        </p:nvSpPr>
        <p:spPr bwMode="auto">
          <a:xfrm>
            <a:off x="34925" y="1231900"/>
            <a:ext cx="9144000" cy="0"/>
          </a:xfrm>
          <a:prstGeom prst="rect">
            <a:avLst/>
          </a:prstGeom>
          <a:noFill/>
          <a:ln>
            <a:noFill/>
          </a:ln>
          <a:effec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93188" name="Object 6"/>
          <p:cNvGraphicFramePr>
            <a:graphicFrameLocks noChangeAspect="1"/>
          </p:cNvGraphicFramePr>
          <p:nvPr/>
        </p:nvGraphicFramePr>
        <p:xfrm>
          <a:off x="625475" y="1144588"/>
          <a:ext cx="8186738" cy="4935537"/>
        </p:xfrm>
        <a:graphic>
          <a:graphicData uri="http://schemas.openxmlformats.org/presentationml/2006/ole">
            <mc:AlternateContent xmlns:mc="http://schemas.openxmlformats.org/markup-compatibility/2006">
              <mc:Choice xmlns:v="urn:schemas-microsoft-com:vml" Requires="v">
                <p:oleObj spid="_x0000_s3082" name="" r:id="rId1" imgW="3917950" imgH="2363470" progId="Visio.Drawing.11">
                  <p:embed/>
                </p:oleObj>
              </mc:Choice>
              <mc:Fallback>
                <p:oleObj name="" r:id="rId1" imgW="3917950" imgH="2363470" progId="Visio.Drawing.11">
                  <p:embed/>
                  <p:pic>
                    <p:nvPicPr>
                      <p:cNvPr id="0" name="图片 3081"/>
                      <p:cNvPicPr/>
                      <p:nvPr/>
                    </p:nvPicPr>
                    <p:blipFill>
                      <a:blip r:embed="rId2"/>
                      <a:stretch>
                        <a:fillRect/>
                      </a:stretch>
                    </p:blipFill>
                    <p:spPr>
                      <a:xfrm>
                        <a:off x="625475" y="1144588"/>
                        <a:ext cx="8186738" cy="4935537"/>
                      </a:xfrm>
                      <a:prstGeom prst="rect">
                        <a:avLst/>
                      </a:prstGeom>
                      <a:noFill/>
                      <a:ln w="38100">
                        <a:noFill/>
                        <a:miter/>
                      </a:ln>
                    </p:spPr>
                  </p:pic>
                </p:oleObj>
              </mc:Fallback>
            </mc:AlternateContent>
          </a:graphicData>
        </a:graphic>
      </p:graphicFrame>
      <p:sp>
        <p:nvSpPr>
          <p:cNvPr id="93189"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9319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09538" y="749300"/>
            <a:ext cx="4916488" cy="590550"/>
          </a:xfrm>
          <a:prstGeom prst="rect">
            <a:avLst/>
          </a:prstGeom>
        </p:spPr>
        <p:txBody>
          <a:bodyPr wrap="none">
            <a:spAutoFit/>
          </a:bodyPr>
          <a:lstStyle/>
          <a:p>
            <a:pPr marL="571500" marR="0" lvl="0" indent="-571500" algn="l" defTabSz="914400" rtl="0" eaLnBrk="1" fontAlgn="base" latinLnBrk="0" hangingPunct="1">
              <a:lnSpc>
                <a:spcPct val="90000"/>
              </a:lnSpc>
              <a:spcBef>
                <a:spcPct val="20000"/>
              </a:spcBef>
              <a:spcAft>
                <a:spcPct val="20000"/>
              </a:spcAft>
              <a:buClrTx/>
              <a:buSzTx/>
              <a:buFont typeface="Wingdings" panose="05000000000000000000" pitchFamily="2" charset="2"/>
              <a:buChar char="Ø"/>
              <a:defRPr/>
            </a:pPr>
            <a:r>
              <a:rPr kumimoji="1" lang="zh-CN" altLang="en-US" sz="36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逻辑函数的表示方法</a:t>
            </a:r>
            <a:endParaRPr kumimoji="1" lang="zh-CN" altLang="en-US" sz="36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3" name="Rectangle 3"/>
          <p:cNvSpPr txBox="1">
            <a:spLocks noChangeArrowheads="1"/>
          </p:cNvSpPr>
          <p:nvPr/>
        </p:nvSpPr>
        <p:spPr bwMode="auto">
          <a:xfrm>
            <a:off x="709613" y="1339850"/>
            <a:ext cx="7593013" cy="14097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en-US" altLang="zh-CN"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标准“与或”表达式（最小项之和）</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标准“或与”表达式（最大项之积）</a:t>
            </a:r>
            <a:endPar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95236" name="灯片编号占位符 4"/>
          <p:cNvSpPr txBox="1"/>
          <p:nvPr/>
        </p:nvSpPr>
        <p:spPr>
          <a:xfrm>
            <a:off x="7759700" y="7777163"/>
            <a:ext cx="838200" cy="304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50000"/>
              </a:spcBef>
              <a:buFontTx/>
              <a:buNone/>
            </a:pPr>
            <a:fld id="{9A0DB2DC-4C9A-4742-B13C-FB6460FD3503}" type="slidenum">
              <a:rPr lang="en-US" altLang="zh-CN" sz="2000" b="1" dirty="0">
                <a:solidFill>
                  <a:srgbClr val="003366"/>
                </a:solidFill>
                <a:latin typeface="Arial" panose="020B0604020202020204" pitchFamily="34" charset="0"/>
              </a:rPr>
            </a:fld>
            <a:endParaRPr lang="en-US" altLang="zh-CN" sz="2000" b="1" dirty="0">
              <a:solidFill>
                <a:srgbClr val="003366"/>
              </a:solidFill>
              <a:latin typeface="Arial" panose="020B0604020202020204" pitchFamily="34" charset="0"/>
            </a:endParaRPr>
          </a:p>
        </p:txBody>
      </p:sp>
      <p:sp>
        <p:nvSpPr>
          <p:cNvPr id="5" name="Rectangle 3"/>
          <p:cNvSpPr txBox="1">
            <a:spLocks noChangeArrowheads="1"/>
          </p:cNvSpPr>
          <p:nvPr/>
        </p:nvSpPr>
        <p:spPr bwMode="auto">
          <a:xfrm>
            <a:off x="109538" y="2501900"/>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99CC"/>
              </a:buClr>
              <a:buSzTx/>
              <a:buFont typeface="Wingdings" panose="05000000000000000000" pitchFamily="2" charset="2"/>
              <a:buChar char="n"/>
              <a:defRPr/>
            </a:pPr>
            <a:r>
              <a:rPr kumimoji="1"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 函数的最小项及其性质</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u"/>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最小项</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在一个有</a:t>
            </a:r>
            <a:r>
              <a:rPr kumimoji="1"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个变量的逻辑函数中，包含</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全部</a:t>
            </a:r>
            <a:r>
              <a:rPr kumimoji="1" lang="en-US" altLang="zh-CN" sz="2800" b="0" i="1"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n</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个变量的乘积项</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称为最小项，其中每个变量必须而且只能以原变量或反变量的形式出现一次</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最小项有时也称为</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全积项</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或者</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标准乘积项</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95238"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9523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txBox="1"/>
          <p:nvPr/>
        </p:nvSpPr>
        <p:spPr>
          <a:xfrm>
            <a:off x="144463" y="460375"/>
            <a:ext cx="8640762"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zh-CN" altLang="en-US" sz="3200" b="1" dirty="0">
                <a:solidFill>
                  <a:srgbClr val="000000"/>
                </a:solidFill>
                <a:latin typeface="Tahoma" panose="020B0604030504040204" pitchFamily="34" charset="0"/>
                <a:cs typeface="Tahoma" panose="020B0604030504040204" pitchFamily="34" charset="0"/>
              </a:rPr>
              <a:t>三变量最小项及其编号</a:t>
            </a:r>
            <a:endParaRPr lang="zh-CN" altLang="en-US" sz="3200" b="1" dirty="0">
              <a:solidFill>
                <a:srgbClr val="000000"/>
              </a:solidFill>
              <a:latin typeface="Tahoma" panose="020B0604030504040204" pitchFamily="34" charset="0"/>
              <a:ea typeface="Tahoma" panose="020B0604030504040204" pitchFamily="34" charset="0"/>
            </a:endParaRPr>
          </a:p>
        </p:txBody>
      </p:sp>
      <p:graphicFrame>
        <p:nvGraphicFramePr>
          <p:cNvPr id="4" name="Group 3"/>
          <p:cNvGraphicFramePr>
            <a:graphicFrameLocks noGrp="1"/>
          </p:cNvGraphicFramePr>
          <p:nvPr/>
        </p:nvGraphicFramePr>
        <p:xfrm>
          <a:off x="1092200" y="1374775"/>
          <a:ext cx="7083425" cy="4645026"/>
        </p:xfrm>
        <a:graphic>
          <a:graphicData uri="http://schemas.openxmlformats.org/drawingml/2006/table">
            <a:tbl>
              <a:tblPr/>
              <a:tblGrid>
                <a:gridCol w="1377950"/>
                <a:gridCol w="3527425"/>
                <a:gridCol w="1190625"/>
                <a:gridCol w="987425"/>
              </a:tblGrid>
              <a:tr h="479425">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最小项</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使最小项为</a:t>
                      </a: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的变量取值</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十进制</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编号</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vMerge="1">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ahoma" panose="020B0604030504040204" pitchFamily="34" charset="0"/>
                          <a:ea typeface="黑体" panose="02010609060101010101" pitchFamily="49" charset="-122"/>
                        </a:rPr>
                        <a:t>A        B        C</a:t>
                      </a:r>
                      <a:endParaRPr kumimoji="1" lang="en-US" altLang="zh-CN" sz="24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487363">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2</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3</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4</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5</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6</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7</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97337" name="Group 57"/>
          <p:cNvGrpSpPr/>
          <p:nvPr/>
        </p:nvGrpSpPr>
        <p:grpSpPr>
          <a:xfrm>
            <a:off x="1277938" y="2324100"/>
            <a:ext cx="1149350" cy="3671888"/>
            <a:chOff x="812" y="1494"/>
            <a:chExt cx="724" cy="2313"/>
          </a:xfrm>
        </p:grpSpPr>
        <p:graphicFrame>
          <p:nvGraphicFramePr>
            <p:cNvPr id="97349" name="Object 58"/>
            <p:cNvGraphicFramePr>
              <a:graphicFrameLocks noChangeAspect="1"/>
            </p:cNvGraphicFramePr>
            <p:nvPr/>
          </p:nvGraphicFramePr>
          <p:xfrm>
            <a:off x="840" y="1494"/>
            <a:ext cx="696" cy="347"/>
          </p:xfrm>
          <a:graphic>
            <a:graphicData uri="http://schemas.openxmlformats.org/presentationml/2006/ole">
              <mc:AlternateContent xmlns:mc="http://schemas.openxmlformats.org/markup-compatibility/2006">
                <mc:Choice xmlns:v="urn:schemas-microsoft-com:vml" Requires="v">
                  <p:oleObj spid="_x0000_s3085" name="" r:id="rId1" imgW="355600" imgH="228600" progId="Equation.3">
                    <p:embed/>
                  </p:oleObj>
                </mc:Choice>
                <mc:Fallback>
                  <p:oleObj name="" r:id="rId1" imgW="355600" imgH="228600" progId="Equation.3">
                    <p:embed/>
                    <p:pic>
                      <p:nvPicPr>
                        <p:cNvPr id="0" name="图片 3084"/>
                        <p:cNvPicPr/>
                        <p:nvPr/>
                      </p:nvPicPr>
                      <p:blipFill>
                        <a:blip r:embed="rId2"/>
                        <a:stretch>
                          <a:fillRect/>
                        </a:stretch>
                      </p:blipFill>
                      <p:spPr>
                        <a:xfrm>
                          <a:off x="840" y="1494"/>
                          <a:ext cx="696" cy="347"/>
                        </a:xfrm>
                        <a:prstGeom prst="rect">
                          <a:avLst/>
                        </a:prstGeom>
                        <a:noFill/>
                        <a:ln w="38100">
                          <a:noFill/>
                          <a:miter/>
                        </a:ln>
                      </p:spPr>
                    </p:pic>
                  </p:oleObj>
                </mc:Fallback>
              </mc:AlternateContent>
            </a:graphicData>
          </a:graphic>
        </p:graphicFrame>
        <p:graphicFrame>
          <p:nvGraphicFramePr>
            <p:cNvPr id="97350" name="Object 59"/>
            <p:cNvGraphicFramePr>
              <a:graphicFrameLocks noChangeAspect="1"/>
            </p:cNvGraphicFramePr>
            <p:nvPr/>
          </p:nvGraphicFramePr>
          <p:xfrm>
            <a:off x="859" y="1782"/>
            <a:ext cx="677" cy="364"/>
          </p:xfrm>
          <a:graphic>
            <a:graphicData uri="http://schemas.openxmlformats.org/presentationml/2006/ole">
              <mc:AlternateContent xmlns:mc="http://schemas.openxmlformats.org/markup-compatibility/2006">
                <mc:Choice xmlns:v="urn:schemas-microsoft-com:vml" Requires="v">
                  <p:oleObj spid="_x0000_s3089" name="" r:id="rId3" imgW="330200" imgH="228600" progId="Equation.3">
                    <p:embed/>
                  </p:oleObj>
                </mc:Choice>
                <mc:Fallback>
                  <p:oleObj name="" r:id="rId3" imgW="330200" imgH="228600" progId="Equation.3">
                    <p:embed/>
                    <p:pic>
                      <p:nvPicPr>
                        <p:cNvPr id="0" name="图片 3088"/>
                        <p:cNvPicPr/>
                        <p:nvPr/>
                      </p:nvPicPr>
                      <p:blipFill>
                        <a:blip r:embed="rId4"/>
                        <a:stretch>
                          <a:fillRect/>
                        </a:stretch>
                      </p:blipFill>
                      <p:spPr>
                        <a:xfrm>
                          <a:off x="859" y="1782"/>
                          <a:ext cx="677" cy="364"/>
                        </a:xfrm>
                        <a:prstGeom prst="rect">
                          <a:avLst/>
                        </a:prstGeom>
                        <a:noFill/>
                        <a:ln w="38100">
                          <a:noFill/>
                          <a:miter/>
                        </a:ln>
                      </p:spPr>
                    </p:pic>
                  </p:oleObj>
                </mc:Fallback>
              </mc:AlternateContent>
            </a:graphicData>
          </a:graphic>
        </p:graphicFrame>
        <p:graphicFrame>
          <p:nvGraphicFramePr>
            <p:cNvPr id="97351" name="Object 60"/>
            <p:cNvGraphicFramePr>
              <a:graphicFrameLocks noChangeAspect="1"/>
            </p:cNvGraphicFramePr>
            <p:nvPr/>
          </p:nvGraphicFramePr>
          <p:xfrm>
            <a:off x="812" y="2080"/>
            <a:ext cx="671" cy="315"/>
          </p:xfrm>
          <a:graphic>
            <a:graphicData uri="http://schemas.openxmlformats.org/presentationml/2006/ole">
              <mc:AlternateContent xmlns:mc="http://schemas.openxmlformats.org/markup-compatibility/2006">
                <mc:Choice xmlns:v="urn:schemas-microsoft-com:vml" Requires="v">
                  <p:oleObj spid="_x0000_s3087" name="" r:id="rId5" imgW="355600" imgH="215900" progId="Equation.3">
                    <p:embed/>
                  </p:oleObj>
                </mc:Choice>
                <mc:Fallback>
                  <p:oleObj name="" r:id="rId5" imgW="355600" imgH="215900" progId="Equation.3">
                    <p:embed/>
                    <p:pic>
                      <p:nvPicPr>
                        <p:cNvPr id="0" name="图片 3086"/>
                        <p:cNvPicPr/>
                        <p:nvPr/>
                      </p:nvPicPr>
                      <p:blipFill>
                        <a:blip r:embed="rId6"/>
                        <a:stretch>
                          <a:fillRect/>
                        </a:stretch>
                      </p:blipFill>
                      <p:spPr>
                        <a:xfrm>
                          <a:off x="812" y="2080"/>
                          <a:ext cx="671" cy="315"/>
                        </a:xfrm>
                        <a:prstGeom prst="rect">
                          <a:avLst/>
                        </a:prstGeom>
                        <a:noFill/>
                        <a:ln w="38100">
                          <a:noFill/>
                          <a:miter/>
                        </a:ln>
                      </p:spPr>
                    </p:pic>
                  </p:oleObj>
                </mc:Fallback>
              </mc:AlternateContent>
            </a:graphicData>
          </a:graphic>
        </p:graphicFrame>
        <p:graphicFrame>
          <p:nvGraphicFramePr>
            <p:cNvPr id="97352" name="Object 61"/>
            <p:cNvGraphicFramePr>
              <a:graphicFrameLocks noChangeAspect="1"/>
            </p:cNvGraphicFramePr>
            <p:nvPr/>
          </p:nvGraphicFramePr>
          <p:xfrm>
            <a:off x="826" y="2358"/>
            <a:ext cx="671" cy="316"/>
          </p:xfrm>
          <a:graphic>
            <a:graphicData uri="http://schemas.openxmlformats.org/presentationml/2006/ole">
              <mc:AlternateContent xmlns:mc="http://schemas.openxmlformats.org/markup-compatibility/2006">
                <mc:Choice xmlns:v="urn:schemas-microsoft-com:vml" Requires="v">
                  <p:oleObj spid="_x0000_s3086" name="" r:id="rId7" imgW="355600" imgH="215900" progId="Equation.3">
                    <p:embed/>
                  </p:oleObj>
                </mc:Choice>
                <mc:Fallback>
                  <p:oleObj name="" r:id="rId7" imgW="355600" imgH="215900" progId="Equation.3">
                    <p:embed/>
                    <p:pic>
                      <p:nvPicPr>
                        <p:cNvPr id="0" name="图片 3085"/>
                        <p:cNvPicPr/>
                        <p:nvPr/>
                      </p:nvPicPr>
                      <p:blipFill>
                        <a:blip r:embed="rId8"/>
                        <a:stretch>
                          <a:fillRect/>
                        </a:stretch>
                      </p:blipFill>
                      <p:spPr>
                        <a:xfrm>
                          <a:off x="826" y="2358"/>
                          <a:ext cx="671" cy="316"/>
                        </a:xfrm>
                        <a:prstGeom prst="rect">
                          <a:avLst/>
                        </a:prstGeom>
                        <a:noFill/>
                        <a:ln w="38100">
                          <a:noFill/>
                          <a:miter/>
                        </a:ln>
                      </p:spPr>
                    </p:pic>
                  </p:oleObj>
                </mc:Fallback>
              </mc:AlternateContent>
            </a:graphicData>
          </a:graphic>
        </p:graphicFrame>
        <p:graphicFrame>
          <p:nvGraphicFramePr>
            <p:cNvPr id="97353" name="Object 62"/>
            <p:cNvGraphicFramePr>
              <a:graphicFrameLocks noChangeAspect="1"/>
            </p:cNvGraphicFramePr>
            <p:nvPr/>
          </p:nvGraphicFramePr>
          <p:xfrm>
            <a:off x="843" y="2637"/>
            <a:ext cx="693" cy="358"/>
          </p:xfrm>
          <a:graphic>
            <a:graphicData uri="http://schemas.openxmlformats.org/presentationml/2006/ole">
              <mc:AlternateContent xmlns:mc="http://schemas.openxmlformats.org/markup-compatibility/2006">
                <mc:Choice xmlns:v="urn:schemas-microsoft-com:vml" Requires="v">
                  <p:oleObj spid="_x0000_s3090" name="" r:id="rId9" imgW="342900" imgH="228600" progId="Equation.3">
                    <p:embed/>
                  </p:oleObj>
                </mc:Choice>
                <mc:Fallback>
                  <p:oleObj name="" r:id="rId9" imgW="342900" imgH="228600" progId="Equation.3">
                    <p:embed/>
                    <p:pic>
                      <p:nvPicPr>
                        <p:cNvPr id="0" name="图片 3089"/>
                        <p:cNvPicPr/>
                        <p:nvPr/>
                      </p:nvPicPr>
                      <p:blipFill>
                        <a:blip r:embed="rId10"/>
                        <a:stretch>
                          <a:fillRect/>
                        </a:stretch>
                      </p:blipFill>
                      <p:spPr>
                        <a:xfrm>
                          <a:off x="843" y="2637"/>
                          <a:ext cx="693" cy="358"/>
                        </a:xfrm>
                        <a:prstGeom prst="rect">
                          <a:avLst/>
                        </a:prstGeom>
                        <a:noFill/>
                        <a:ln w="38100">
                          <a:noFill/>
                          <a:miter/>
                        </a:ln>
                      </p:spPr>
                    </p:pic>
                  </p:oleObj>
                </mc:Fallback>
              </mc:AlternateContent>
            </a:graphicData>
          </a:graphic>
        </p:graphicFrame>
        <p:graphicFrame>
          <p:nvGraphicFramePr>
            <p:cNvPr id="97354" name="Object 63"/>
            <p:cNvGraphicFramePr>
              <a:graphicFrameLocks noChangeAspect="1"/>
            </p:cNvGraphicFramePr>
            <p:nvPr/>
          </p:nvGraphicFramePr>
          <p:xfrm>
            <a:off x="835" y="2944"/>
            <a:ext cx="671" cy="315"/>
          </p:xfrm>
          <a:graphic>
            <a:graphicData uri="http://schemas.openxmlformats.org/presentationml/2006/ole">
              <mc:AlternateContent xmlns:mc="http://schemas.openxmlformats.org/markup-compatibility/2006">
                <mc:Choice xmlns:v="urn:schemas-microsoft-com:vml" Requires="v">
                  <p:oleObj spid="_x0000_s3091" name="" r:id="rId11" imgW="355600" imgH="215900" progId="Equation.3">
                    <p:embed/>
                  </p:oleObj>
                </mc:Choice>
                <mc:Fallback>
                  <p:oleObj name="" r:id="rId11" imgW="355600" imgH="215900" progId="Equation.3">
                    <p:embed/>
                    <p:pic>
                      <p:nvPicPr>
                        <p:cNvPr id="0" name="图片 3090"/>
                        <p:cNvPicPr/>
                        <p:nvPr/>
                      </p:nvPicPr>
                      <p:blipFill>
                        <a:blip r:embed="rId12"/>
                        <a:stretch>
                          <a:fillRect/>
                        </a:stretch>
                      </p:blipFill>
                      <p:spPr>
                        <a:xfrm>
                          <a:off x="835" y="2944"/>
                          <a:ext cx="671" cy="315"/>
                        </a:xfrm>
                        <a:prstGeom prst="rect">
                          <a:avLst/>
                        </a:prstGeom>
                        <a:noFill/>
                        <a:ln w="38100">
                          <a:noFill/>
                          <a:miter/>
                        </a:ln>
                      </p:spPr>
                    </p:pic>
                  </p:oleObj>
                </mc:Fallback>
              </mc:AlternateContent>
            </a:graphicData>
          </a:graphic>
        </p:graphicFrame>
        <p:graphicFrame>
          <p:nvGraphicFramePr>
            <p:cNvPr id="97355" name="Object 64"/>
            <p:cNvGraphicFramePr>
              <a:graphicFrameLocks noChangeAspect="1"/>
            </p:cNvGraphicFramePr>
            <p:nvPr/>
          </p:nvGraphicFramePr>
          <p:xfrm>
            <a:off x="830" y="3231"/>
            <a:ext cx="671" cy="316"/>
          </p:xfrm>
          <a:graphic>
            <a:graphicData uri="http://schemas.openxmlformats.org/presentationml/2006/ole">
              <mc:AlternateContent xmlns:mc="http://schemas.openxmlformats.org/markup-compatibility/2006">
                <mc:Choice xmlns:v="urn:schemas-microsoft-com:vml" Requires="v">
                  <p:oleObj spid="_x0000_s3088" name="" r:id="rId13" imgW="355600" imgH="215900" progId="Equation.3">
                    <p:embed/>
                  </p:oleObj>
                </mc:Choice>
                <mc:Fallback>
                  <p:oleObj name="" r:id="rId13" imgW="355600" imgH="215900" progId="Equation.3">
                    <p:embed/>
                    <p:pic>
                      <p:nvPicPr>
                        <p:cNvPr id="0" name="图片 3087"/>
                        <p:cNvPicPr/>
                        <p:nvPr/>
                      </p:nvPicPr>
                      <p:blipFill>
                        <a:blip r:embed="rId14"/>
                        <a:stretch>
                          <a:fillRect/>
                        </a:stretch>
                      </p:blipFill>
                      <p:spPr>
                        <a:xfrm>
                          <a:off x="830" y="3231"/>
                          <a:ext cx="671" cy="316"/>
                        </a:xfrm>
                        <a:prstGeom prst="rect">
                          <a:avLst/>
                        </a:prstGeom>
                        <a:noFill/>
                        <a:ln w="38100">
                          <a:noFill/>
                          <a:miter/>
                        </a:ln>
                      </p:spPr>
                    </p:pic>
                  </p:oleObj>
                </mc:Fallback>
              </mc:AlternateContent>
            </a:graphicData>
          </a:graphic>
        </p:graphicFrame>
        <p:graphicFrame>
          <p:nvGraphicFramePr>
            <p:cNvPr id="97356" name="Object 65"/>
            <p:cNvGraphicFramePr>
              <a:graphicFrameLocks noChangeAspect="1"/>
            </p:cNvGraphicFramePr>
            <p:nvPr/>
          </p:nvGraphicFramePr>
          <p:xfrm>
            <a:off x="826" y="3547"/>
            <a:ext cx="671" cy="260"/>
          </p:xfrm>
          <a:graphic>
            <a:graphicData uri="http://schemas.openxmlformats.org/presentationml/2006/ole">
              <mc:AlternateContent xmlns:mc="http://schemas.openxmlformats.org/markup-compatibility/2006">
                <mc:Choice xmlns:v="urn:schemas-microsoft-com:vml" Requires="v">
                  <p:oleObj spid="_x0000_s3092" name="" r:id="rId15" imgW="354965" imgH="177800" progId="Equation.3">
                    <p:embed/>
                  </p:oleObj>
                </mc:Choice>
                <mc:Fallback>
                  <p:oleObj name="" r:id="rId15" imgW="354965" imgH="177800" progId="Equation.3">
                    <p:embed/>
                    <p:pic>
                      <p:nvPicPr>
                        <p:cNvPr id="0" name="图片 3091"/>
                        <p:cNvPicPr/>
                        <p:nvPr/>
                      </p:nvPicPr>
                      <p:blipFill>
                        <a:blip r:embed="rId16"/>
                        <a:stretch>
                          <a:fillRect/>
                        </a:stretch>
                      </p:blipFill>
                      <p:spPr>
                        <a:xfrm>
                          <a:off x="826" y="3547"/>
                          <a:ext cx="671" cy="260"/>
                        </a:xfrm>
                        <a:prstGeom prst="rect">
                          <a:avLst/>
                        </a:prstGeom>
                        <a:noFill/>
                        <a:ln w="38100">
                          <a:noFill/>
                          <a:miter/>
                        </a:ln>
                      </p:spPr>
                    </p:pic>
                  </p:oleObj>
                </mc:Fallback>
              </mc:AlternateContent>
            </a:graphicData>
          </a:graphic>
        </p:graphicFrame>
      </p:grpSp>
      <p:grpSp>
        <p:nvGrpSpPr>
          <p:cNvPr id="97338" name="Group 66"/>
          <p:cNvGrpSpPr/>
          <p:nvPr/>
        </p:nvGrpSpPr>
        <p:grpSpPr>
          <a:xfrm>
            <a:off x="7434263" y="2311400"/>
            <a:ext cx="449262" cy="3703638"/>
            <a:chOff x="4690" y="1486"/>
            <a:chExt cx="283" cy="2333"/>
          </a:xfrm>
        </p:grpSpPr>
        <p:graphicFrame>
          <p:nvGraphicFramePr>
            <p:cNvPr id="97341" name="Object 67"/>
            <p:cNvGraphicFramePr>
              <a:graphicFrameLocks noChangeAspect="1"/>
            </p:cNvGraphicFramePr>
            <p:nvPr/>
          </p:nvGraphicFramePr>
          <p:xfrm>
            <a:off x="4690" y="1486"/>
            <a:ext cx="265" cy="299"/>
          </p:xfrm>
          <a:graphic>
            <a:graphicData uri="http://schemas.openxmlformats.org/presentationml/2006/ole">
              <mc:AlternateContent xmlns:mc="http://schemas.openxmlformats.org/markup-compatibility/2006">
                <mc:Choice xmlns:v="urn:schemas-microsoft-com:vml" Requires="v">
                  <p:oleObj spid="_x0000_s3093" name="" r:id="rId17" imgW="203200" imgH="228600" progId="Equation.3">
                    <p:embed/>
                  </p:oleObj>
                </mc:Choice>
                <mc:Fallback>
                  <p:oleObj name="" r:id="rId17" imgW="203200" imgH="228600" progId="Equation.3">
                    <p:embed/>
                    <p:pic>
                      <p:nvPicPr>
                        <p:cNvPr id="0" name="图片 3092"/>
                        <p:cNvPicPr/>
                        <p:nvPr/>
                      </p:nvPicPr>
                      <p:blipFill>
                        <a:blip r:embed="rId18"/>
                        <a:stretch>
                          <a:fillRect/>
                        </a:stretch>
                      </p:blipFill>
                      <p:spPr>
                        <a:xfrm>
                          <a:off x="4690" y="1486"/>
                          <a:ext cx="265" cy="299"/>
                        </a:xfrm>
                        <a:prstGeom prst="rect">
                          <a:avLst/>
                        </a:prstGeom>
                        <a:noFill/>
                        <a:ln w="38100">
                          <a:noFill/>
                          <a:miter/>
                        </a:ln>
                      </p:spPr>
                    </p:pic>
                  </p:oleObj>
                </mc:Fallback>
              </mc:AlternateContent>
            </a:graphicData>
          </a:graphic>
        </p:graphicFrame>
        <p:graphicFrame>
          <p:nvGraphicFramePr>
            <p:cNvPr id="97342" name="Object 68"/>
            <p:cNvGraphicFramePr>
              <a:graphicFrameLocks noChangeAspect="1"/>
            </p:cNvGraphicFramePr>
            <p:nvPr/>
          </p:nvGraphicFramePr>
          <p:xfrm>
            <a:off x="4711" y="1791"/>
            <a:ext cx="249" cy="282"/>
          </p:xfrm>
          <a:graphic>
            <a:graphicData uri="http://schemas.openxmlformats.org/presentationml/2006/ole">
              <mc:AlternateContent xmlns:mc="http://schemas.openxmlformats.org/markup-compatibility/2006">
                <mc:Choice xmlns:v="urn:schemas-microsoft-com:vml" Requires="v">
                  <p:oleObj spid="_x0000_s3094" name="" r:id="rId19" imgW="190500" imgH="215900" progId="Equation.3">
                    <p:embed/>
                  </p:oleObj>
                </mc:Choice>
                <mc:Fallback>
                  <p:oleObj name="" r:id="rId19" imgW="190500" imgH="215900" progId="Equation.3">
                    <p:embed/>
                    <p:pic>
                      <p:nvPicPr>
                        <p:cNvPr id="0" name="图片 3093"/>
                        <p:cNvPicPr/>
                        <p:nvPr/>
                      </p:nvPicPr>
                      <p:blipFill>
                        <a:blip r:embed="rId20"/>
                        <a:stretch>
                          <a:fillRect/>
                        </a:stretch>
                      </p:blipFill>
                      <p:spPr>
                        <a:xfrm>
                          <a:off x="4711" y="1791"/>
                          <a:ext cx="249" cy="282"/>
                        </a:xfrm>
                        <a:prstGeom prst="rect">
                          <a:avLst/>
                        </a:prstGeom>
                        <a:noFill/>
                        <a:ln w="38100">
                          <a:noFill/>
                          <a:miter/>
                        </a:ln>
                      </p:spPr>
                    </p:pic>
                  </p:oleObj>
                </mc:Fallback>
              </mc:AlternateContent>
            </a:graphicData>
          </a:graphic>
        </p:graphicFrame>
        <p:graphicFrame>
          <p:nvGraphicFramePr>
            <p:cNvPr id="97343" name="Object 69"/>
            <p:cNvGraphicFramePr>
              <a:graphicFrameLocks noChangeAspect="1"/>
            </p:cNvGraphicFramePr>
            <p:nvPr/>
          </p:nvGraphicFramePr>
          <p:xfrm>
            <a:off x="4699" y="2079"/>
            <a:ext cx="265" cy="282"/>
          </p:xfrm>
          <a:graphic>
            <a:graphicData uri="http://schemas.openxmlformats.org/presentationml/2006/ole">
              <mc:AlternateContent xmlns:mc="http://schemas.openxmlformats.org/markup-compatibility/2006">
                <mc:Choice xmlns:v="urn:schemas-microsoft-com:vml" Requires="v">
                  <p:oleObj spid="_x0000_s3095" name="" r:id="rId21" imgW="203200" imgH="215900" progId="Equation.3">
                    <p:embed/>
                  </p:oleObj>
                </mc:Choice>
                <mc:Fallback>
                  <p:oleObj name="" r:id="rId21" imgW="203200" imgH="215900" progId="Equation.3">
                    <p:embed/>
                    <p:pic>
                      <p:nvPicPr>
                        <p:cNvPr id="0" name="图片 3094"/>
                        <p:cNvPicPr/>
                        <p:nvPr/>
                      </p:nvPicPr>
                      <p:blipFill>
                        <a:blip r:embed="rId22"/>
                        <a:stretch>
                          <a:fillRect/>
                        </a:stretch>
                      </p:blipFill>
                      <p:spPr>
                        <a:xfrm>
                          <a:off x="4699" y="2079"/>
                          <a:ext cx="265" cy="282"/>
                        </a:xfrm>
                        <a:prstGeom prst="rect">
                          <a:avLst/>
                        </a:prstGeom>
                        <a:noFill/>
                        <a:ln w="38100">
                          <a:noFill/>
                          <a:miter/>
                        </a:ln>
                      </p:spPr>
                    </p:pic>
                  </p:oleObj>
                </mc:Fallback>
              </mc:AlternateContent>
            </a:graphicData>
          </a:graphic>
        </p:graphicFrame>
        <p:graphicFrame>
          <p:nvGraphicFramePr>
            <p:cNvPr id="97344" name="Object 70"/>
            <p:cNvGraphicFramePr>
              <a:graphicFrameLocks noChangeAspect="1"/>
            </p:cNvGraphicFramePr>
            <p:nvPr/>
          </p:nvGraphicFramePr>
          <p:xfrm>
            <a:off x="4695" y="2350"/>
            <a:ext cx="265" cy="299"/>
          </p:xfrm>
          <a:graphic>
            <a:graphicData uri="http://schemas.openxmlformats.org/presentationml/2006/ole">
              <mc:AlternateContent xmlns:mc="http://schemas.openxmlformats.org/markup-compatibility/2006">
                <mc:Choice xmlns:v="urn:schemas-microsoft-com:vml" Requires="v">
                  <p:oleObj spid="_x0000_s3096" name="" r:id="rId23" imgW="203200" imgH="228600" progId="Equation.3">
                    <p:embed/>
                  </p:oleObj>
                </mc:Choice>
                <mc:Fallback>
                  <p:oleObj name="" r:id="rId23" imgW="203200" imgH="228600" progId="Equation.3">
                    <p:embed/>
                    <p:pic>
                      <p:nvPicPr>
                        <p:cNvPr id="0" name="图片 3095"/>
                        <p:cNvPicPr/>
                        <p:nvPr/>
                      </p:nvPicPr>
                      <p:blipFill>
                        <a:blip r:embed="rId24"/>
                        <a:stretch>
                          <a:fillRect/>
                        </a:stretch>
                      </p:blipFill>
                      <p:spPr>
                        <a:xfrm>
                          <a:off x="4695" y="2350"/>
                          <a:ext cx="265" cy="299"/>
                        </a:xfrm>
                        <a:prstGeom prst="rect">
                          <a:avLst/>
                        </a:prstGeom>
                        <a:noFill/>
                        <a:ln w="38100">
                          <a:noFill/>
                          <a:miter/>
                        </a:ln>
                      </p:spPr>
                    </p:pic>
                  </p:oleObj>
                </mc:Fallback>
              </mc:AlternateContent>
            </a:graphicData>
          </a:graphic>
        </p:graphicFrame>
        <p:graphicFrame>
          <p:nvGraphicFramePr>
            <p:cNvPr id="97345" name="Object 71"/>
            <p:cNvGraphicFramePr>
              <a:graphicFrameLocks noChangeAspect="1"/>
            </p:cNvGraphicFramePr>
            <p:nvPr/>
          </p:nvGraphicFramePr>
          <p:xfrm>
            <a:off x="4699" y="2656"/>
            <a:ext cx="265" cy="282"/>
          </p:xfrm>
          <a:graphic>
            <a:graphicData uri="http://schemas.openxmlformats.org/presentationml/2006/ole">
              <mc:AlternateContent xmlns:mc="http://schemas.openxmlformats.org/markup-compatibility/2006">
                <mc:Choice xmlns:v="urn:schemas-microsoft-com:vml" Requires="v">
                  <p:oleObj spid="_x0000_s3097" name="" r:id="rId25" imgW="203200" imgH="215900" progId="Equation.3">
                    <p:embed/>
                  </p:oleObj>
                </mc:Choice>
                <mc:Fallback>
                  <p:oleObj name="" r:id="rId25" imgW="203200" imgH="215900" progId="Equation.3">
                    <p:embed/>
                    <p:pic>
                      <p:nvPicPr>
                        <p:cNvPr id="0" name="图片 3096"/>
                        <p:cNvPicPr/>
                        <p:nvPr/>
                      </p:nvPicPr>
                      <p:blipFill>
                        <a:blip r:embed="rId26"/>
                        <a:stretch>
                          <a:fillRect/>
                        </a:stretch>
                      </p:blipFill>
                      <p:spPr>
                        <a:xfrm>
                          <a:off x="4699" y="2656"/>
                          <a:ext cx="265" cy="282"/>
                        </a:xfrm>
                        <a:prstGeom prst="rect">
                          <a:avLst/>
                        </a:prstGeom>
                        <a:noFill/>
                        <a:ln w="38100">
                          <a:noFill/>
                          <a:miter/>
                        </a:ln>
                      </p:spPr>
                    </p:pic>
                  </p:oleObj>
                </mc:Fallback>
              </mc:AlternateContent>
            </a:graphicData>
          </a:graphic>
        </p:graphicFrame>
        <p:graphicFrame>
          <p:nvGraphicFramePr>
            <p:cNvPr id="97346" name="Object 72"/>
            <p:cNvGraphicFramePr>
              <a:graphicFrameLocks noChangeAspect="1"/>
            </p:cNvGraphicFramePr>
            <p:nvPr/>
          </p:nvGraphicFramePr>
          <p:xfrm>
            <a:off x="4704" y="2935"/>
            <a:ext cx="265" cy="299"/>
          </p:xfrm>
          <a:graphic>
            <a:graphicData uri="http://schemas.openxmlformats.org/presentationml/2006/ole">
              <mc:AlternateContent xmlns:mc="http://schemas.openxmlformats.org/markup-compatibility/2006">
                <mc:Choice xmlns:v="urn:schemas-microsoft-com:vml" Requires="v">
                  <p:oleObj spid="_x0000_s3098" name="" r:id="rId27" imgW="203200" imgH="228600" progId="Equation.3">
                    <p:embed/>
                  </p:oleObj>
                </mc:Choice>
                <mc:Fallback>
                  <p:oleObj name="" r:id="rId27" imgW="203200" imgH="228600" progId="Equation.3">
                    <p:embed/>
                    <p:pic>
                      <p:nvPicPr>
                        <p:cNvPr id="0" name="图片 3097"/>
                        <p:cNvPicPr/>
                        <p:nvPr/>
                      </p:nvPicPr>
                      <p:blipFill>
                        <a:blip r:embed="rId28"/>
                        <a:stretch>
                          <a:fillRect/>
                        </a:stretch>
                      </p:blipFill>
                      <p:spPr>
                        <a:xfrm>
                          <a:off x="4704" y="2935"/>
                          <a:ext cx="265" cy="299"/>
                        </a:xfrm>
                        <a:prstGeom prst="rect">
                          <a:avLst/>
                        </a:prstGeom>
                        <a:noFill/>
                        <a:ln w="38100">
                          <a:noFill/>
                          <a:miter/>
                        </a:ln>
                      </p:spPr>
                    </p:pic>
                  </p:oleObj>
                </mc:Fallback>
              </mc:AlternateContent>
            </a:graphicData>
          </a:graphic>
        </p:graphicFrame>
        <p:graphicFrame>
          <p:nvGraphicFramePr>
            <p:cNvPr id="97347" name="Object 73"/>
            <p:cNvGraphicFramePr>
              <a:graphicFrameLocks noChangeAspect="1"/>
            </p:cNvGraphicFramePr>
            <p:nvPr/>
          </p:nvGraphicFramePr>
          <p:xfrm>
            <a:off x="4708" y="3223"/>
            <a:ext cx="265" cy="299"/>
          </p:xfrm>
          <a:graphic>
            <a:graphicData uri="http://schemas.openxmlformats.org/presentationml/2006/ole">
              <mc:AlternateContent xmlns:mc="http://schemas.openxmlformats.org/markup-compatibility/2006">
                <mc:Choice xmlns:v="urn:schemas-microsoft-com:vml" Requires="v">
                  <p:oleObj spid="_x0000_s3099" name="" r:id="rId29" imgW="203200" imgH="228600" progId="Equation.3">
                    <p:embed/>
                  </p:oleObj>
                </mc:Choice>
                <mc:Fallback>
                  <p:oleObj name="" r:id="rId29" imgW="203200" imgH="228600" progId="Equation.3">
                    <p:embed/>
                    <p:pic>
                      <p:nvPicPr>
                        <p:cNvPr id="0" name="图片 3098"/>
                        <p:cNvPicPr/>
                        <p:nvPr/>
                      </p:nvPicPr>
                      <p:blipFill>
                        <a:blip r:embed="rId30"/>
                        <a:stretch>
                          <a:fillRect/>
                        </a:stretch>
                      </p:blipFill>
                      <p:spPr>
                        <a:xfrm>
                          <a:off x="4708" y="3223"/>
                          <a:ext cx="265" cy="299"/>
                        </a:xfrm>
                        <a:prstGeom prst="rect">
                          <a:avLst/>
                        </a:prstGeom>
                        <a:noFill/>
                        <a:ln w="38100">
                          <a:noFill/>
                          <a:miter/>
                        </a:ln>
                      </p:spPr>
                    </p:pic>
                  </p:oleObj>
                </mc:Fallback>
              </mc:AlternateContent>
            </a:graphicData>
          </a:graphic>
        </p:graphicFrame>
        <p:graphicFrame>
          <p:nvGraphicFramePr>
            <p:cNvPr id="97348" name="Object 74"/>
            <p:cNvGraphicFramePr>
              <a:graphicFrameLocks noChangeAspect="1"/>
            </p:cNvGraphicFramePr>
            <p:nvPr/>
          </p:nvGraphicFramePr>
          <p:xfrm>
            <a:off x="4704" y="3520"/>
            <a:ext cx="265" cy="299"/>
          </p:xfrm>
          <a:graphic>
            <a:graphicData uri="http://schemas.openxmlformats.org/presentationml/2006/ole">
              <mc:AlternateContent xmlns:mc="http://schemas.openxmlformats.org/markup-compatibility/2006">
                <mc:Choice xmlns:v="urn:schemas-microsoft-com:vml" Requires="v">
                  <p:oleObj spid="_x0000_s3100" name="" r:id="rId31" imgW="203200" imgH="228600" progId="Equation.3">
                    <p:embed/>
                  </p:oleObj>
                </mc:Choice>
                <mc:Fallback>
                  <p:oleObj name="" r:id="rId31" imgW="203200" imgH="228600" progId="Equation.3">
                    <p:embed/>
                    <p:pic>
                      <p:nvPicPr>
                        <p:cNvPr id="0" name="图片 3099"/>
                        <p:cNvPicPr/>
                        <p:nvPr/>
                      </p:nvPicPr>
                      <p:blipFill>
                        <a:blip r:embed="rId32"/>
                        <a:stretch>
                          <a:fillRect/>
                        </a:stretch>
                      </p:blipFill>
                      <p:spPr>
                        <a:xfrm>
                          <a:off x="4704" y="3520"/>
                          <a:ext cx="265" cy="299"/>
                        </a:xfrm>
                        <a:prstGeom prst="rect">
                          <a:avLst/>
                        </a:prstGeom>
                        <a:noFill/>
                        <a:ln w="38100">
                          <a:noFill/>
                          <a:miter/>
                        </a:ln>
                      </p:spPr>
                    </p:pic>
                  </p:oleObj>
                </mc:Fallback>
              </mc:AlternateContent>
            </a:graphicData>
          </a:graphic>
        </p:graphicFrame>
      </p:grpSp>
      <p:sp>
        <p:nvSpPr>
          <p:cNvPr id="97339"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9734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3"/>
          <p:cNvSpPr txBox="1"/>
          <p:nvPr/>
        </p:nvSpPr>
        <p:spPr>
          <a:xfrm>
            <a:off x="147638" y="923925"/>
            <a:ext cx="8640762" cy="4724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spcBef>
                <a:spcPct val="20000"/>
              </a:spcBef>
              <a:buClr>
                <a:srgbClr val="5490A8"/>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最小项的性质 </a:t>
            </a:r>
            <a:endParaRPr lang="zh-CN" altLang="en-US" sz="32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800" dirty="0">
                <a:solidFill>
                  <a:srgbClr val="000000"/>
                </a:solidFill>
                <a:latin typeface="Tahoma" panose="020B0604030504040204" pitchFamily="34" charset="0"/>
                <a:ea typeface="黑体" panose="02010609060101010101" pitchFamily="49" charset="-122"/>
              </a:rPr>
              <a:t>每一个最小项与变量的一组取值相对应，只有该组取值才使其为</a:t>
            </a:r>
            <a:r>
              <a:rPr lang="en-US" altLang="zh-CN" sz="2800" dirty="0">
                <a:solidFill>
                  <a:srgbClr val="000000"/>
                </a:solidFill>
                <a:latin typeface="Times New Roman" panose="02020603050405020304" pitchFamily="18" charset="0"/>
                <a:ea typeface="黑体" panose="02010609060101010101" pitchFamily="49" charset="-122"/>
              </a:rPr>
              <a:t>1</a:t>
            </a:r>
            <a:endParaRPr lang="en-US" altLang="zh-CN" sz="2800" dirty="0">
              <a:solidFill>
                <a:srgbClr val="000000"/>
              </a:solidFill>
              <a:latin typeface="Tahoma" panose="020B0604030504040204" pitchFamily="34" charset="0"/>
              <a:ea typeface="黑体" panose="02010609060101010101" pitchFamily="49" charset="-122"/>
            </a:endParaRPr>
          </a:p>
          <a:p>
            <a:pPr marL="1600200" lvl="3" indent="-228600" eaLnBrk="1" hangingPunct="1">
              <a:spcBef>
                <a:spcPct val="20000"/>
              </a:spcBef>
              <a:spcAft>
                <a:spcPct val="50000"/>
              </a:spcAft>
              <a:buClr>
                <a:srgbClr val="5490A8"/>
              </a:buClr>
              <a:buFont typeface="Wingdings" panose="05000000000000000000" pitchFamily="2" charset="2"/>
              <a:buChar char="v"/>
            </a:pPr>
            <a:r>
              <a:rPr lang="zh-CN" altLang="en-US" sz="2400" dirty="0">
                <a:solidFill>
                  <a:srgbClr val="000000"/>
                </a:solidFill>
                <a:latin typeface="Tahoma" panose="020B0604030504040204" pitchFamily="34" charset="0"/>
                <a:ea typeface="黑体" panose="02010609060101010101" pitchFamily="49" charset="-122"/>
              </a:rPr>
              <a:t>例如：</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800" dirty="0">
                <a:solidFill>
                  <a:srgbClr val="000000"/>
                </a:solidFill>
                <a:latin typeface="Tahoma" panose="020B0604030504040204" pitchFamily="34" charset="0"/>
                <a:ea typeface="黑体" panose="02010609060101010101" pitchFamily="49" charset="-122"/>
              </a:rPr>
              <a:t>全体最小项之和恒为</a:t>
            </a:r>
            <a:r>
              <a:rPr lang="en-US" altLang="zh-CN" sz="2800" dirty="0">
                <a:solidFill>
                  <a:srgbClr val="000000"/>
                </a:solidFill>
                <a:latin typeface="Times New Roman" panose="02020603050405020304" pitchFamily="18" charset="0"/>
                <a:ea typeface="黑体" panose="02010609060101010101" pitchFamily="49" charset="-122"/>
              </a:rPr>
              <a:t>1</a:t>
            </a:r>
            <a:endParaRPr lang="en-US" altLang="zh-CN" sz="2400" dirty="0">
              <a:solidFill>
                <a:srgbClr val="000000"/>
              </a:solidFill>
              <a:latin typeface="Tahoma" panose="020B0604030504040204" pitchFamily="34" charset="0"/>
              <a:ea typeface="黑体" panose="02010609060101010101" pitchFamily="49" charset="-122"/>
            </a:endParaRPr>
          </a:p>
          <a:p>
            <a:pPr marL="1600200" lvl="3" indent="-228600" eaLnBrk="1" hangingPunct="1">
              <a:spcBef>
                <a:spcPct val="20000"/>
              </a:spcBef>
              <a:spcAft>
                <a:spcPct val="50000"/>
              </a:spcAft>
              <a:buClr>
                <a:srgbClr val="5490A8"/>
              </a:buClr>
              <a:buFont typeface="Wingdings" panose="05000000000000000000" pitchFamily="2" charset="2"/>
              <a:buChar char="v"/>
            </a:pPr>
            <a:r>
              <a:rPr lang="zh-CN" altLang="en-US" sz="2400" dirty="0">
                <a:solidFill>
                  <a:srgbClr val="000000"/>
                </a:solidFill>
                <a:latin typeface="Tahoma" panose="020B0604030504040204" pitchFamily="34" charset="0"/>
                <a:ea typeface="黑体" panose="02010609060101010101" pitchFamily="49" charset="-122"/>
              </a:rPr>
              <a:t>即：</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800" dirty="0">
                <a:solidFill>
                  <a:srgbClr val="000000"/>
                </a:solidFill>
                <a:latin typeface="Tahoma" panose="020B0604030504040204" pitchFamily="34" charset="0"/>
                <a:ea typeface="黑体" panose="02010609060101010101" pitchFamily="49" charset="-122"/>
              </a:rPr>
              <a:t>任意两个不同的最小项的乘积恒为</a:t>
            </a:r>
            <a:r>
              <a:rPr lang="en-US" altLang="zh-CN" sz="2800" dirty="0">
                <a:solidFill>
                  <a:srgbClr val="000000"/>
                </a:solidFill>
                <a:latin typeface="Times New Roman" panose="02020603050405020304" pitchFamily="18" charset="0"/>
                <a:ea typeface="黑体" panose="02010609060101010101" pitchFamily="49" charset="-122"/>
              </a:rPr>
              <a:t>0</a:t>
            </a:r>
            <a:endParaRPr lang="en-US" altLang="zh-CN" sz="2800" dirty="0">
              <a:solidFill>
                <a:srgbClr val="000000"/>
              </a:solidFill>
              <a:latin typeface="Times New Roman" panose="02020603050405020304" pitchFamily="18" charset="0"/>
              <a:ea typeface="黑体" panose="02010609060101010101" pitchFamily="49" charset="-122"/>
            </a:endParaRPr>
          </a:p>
          <a:p>
            <a:pPr marL="1600200" lvl="3" indent="-228600" eaLnBrk="1" hangingPunct="1">
              <a:spcBef>
                <a:spcPct val="20000"/>
              </a:spcBef>
              <a:spcAft>
                <a:spcPct val="50000"/>
              </a:spcAft>
              <a:buClr>
                <a:srgbClr val="5490A8"/>
              </a:buClr>
              <a:buFont typeface="Wingdings" panose="05000000000000000000" pitchFamily="2" charset="2"/>
              <a:buChar char="v"/>
            </a:pPr>
            <a:r>
              <a:rPr lang="zh-CN" altLang="en-US" sz="2400" dirty="0">
                <a:solidFill>
                  <a:srgbClr val="000000"/>
                </a:solidFill>
                <a:latin typeface="Tahoma" panose="020B0604030504040204" pitchFamily="34" charset="0"/>
                <a:ea typeface="黑体" panose="02010609060101010101" pitchFamily="49" charset="-122"/>
              </a:rPr>
              <a:t>例如：</a:t>
            </a:r>
            <a:endParaRPr lang="zh-CN" altLang="en-US" sz="2400" dirty="0">
              <a:solidFill>
                <a:srgbClr val="000000"/>
              </a:solidFill>
              <a:latin typeface="Tahoma" panose="020B0604030504040204" pitchFamily="34" charset="0"/>
              <a:ea typeface="黑体" panose="02010609060101010101" pitchFamily="49" charset="-122"/>
            </a:endParaRPr>
          </a:p>
        </p:txBody>
      </p:sp>
      <p:graphicFrame>
        <p:nvGraphicFramePr>
          <p:cNvPr id="99331" name="Object 4"/>
          <p:cNvGraphicFramePr>
            <a:graphicFrameLocks noChangeAspect="1"/>
          </p:cNvGraphicFramePr>
          <p:nvPr/>
        </p:nvGraphicFramePr>
        <p:xfrm>
          <a:off x="2935288" y="2282825"/>
          <a:ext cx="2551112" cy="512763"/>
        </p:xfrm>
        <a:graphic>
          <a:graphicData uri="http://schemas.openxmlformats.org/presentationml/2006/ole">
            <mc:AlternateContent xmlns:mc="http://schemas.openxmlformats.org/markup-compatibility/2006">
              <mc:Choice xmlns:v="urn:schemas-microsoft-com:vml" Requires="v">
                <p:oleObj spid="_x0000_s3101" name="" r:id="rId1" imgW="927100" imgH="241300" progId="Equation.3">
                  <p:embed/>
                </p:oleObj>
              </mc:Choice>
              <mc:Fallback>
                <p:oleObj name="" r:id="rId1" imgW="927100" imgH="241300" progId="Equation.3">
                  <p:embed/>
                  <p:pic>
                    <p:nvPicPr>
                      <p:cNvPr id="0" name="图片 3100"/>
                      <p:cNvPicPr/>
                      <p:nvPr/>
                    </p:nvPicPr>
                    <p:blipFill>
                      <a:blip r:embed="rId2"/>
                      <a:stretch>
                        <a:fillRect/>
                      </a:stretch>
                    </p:blipFill>
                    <p:spPr>
                      <a:xfrm>
                        <a:off x="2935288" y="2282825"/>
                        <a:ext cx="2551112" cy="512763"/>
                      </a:xfrm>
                      <a:prstGeom prst="rect">
                        <a:avLst/>
                      </a:prstGeom>
                      <a:noFill/>
                      <a:ln w="38100">
                        <a:noFill/>
                        <a:miter/>
                      </a:ln>
                    </p:spPr>
                  </p:pic>
                </p:oleObj>
              </mc:Fallback>
            </mc:AlternateContent>
          </a:graphicData>
        </a:graphic>
      </p:graphicFrame>
      <p:graphicFrame>
        <p:nvGraphicFramePr>
          <p:cNvPr id="99332" name="Object 5"/>
          <p:cNvGraphicFramePr>
            <a:graphicFrameLocks noChangeAspect="1"/>
          </p:cNvGraphicFramePr>
          <p:nvPr/>
        </p:nvGraphicFramePr>
        <p:xfrm>
          <a:off x="3135313" y="4862513"/>
          <a:ext cx="2665412" cy="590550"/>
        </p:xfrm>
        <a:graphic>
          <a:graphicData uri="http://schemas.openxmlformats.org/presentationml/2006/ole">
            <mc:AlternateContent xmlns:mc="http://schemas.openxmlformats.org/markup-compatibility/2006">
              <mc:Choice xmlns:v="urn:schemas-microsoft-com:vml" Requires="v">
                <p:oleObj spid="_x0000_s3102" name="" r:id="rId3" imgW="1091565" imgH="241300" progId="Equation.3">
                  <p:embed/>
                </p:oleObj>
              </mc:Choice>
              <mc:Fallback>
                <p:oleObj name="" r:id="rId3" imgW="1091565" imgH="241300" progId="Equation.3">
                  <p:embed/>
                  <p:pic>
                    <p:nvPicPr>
                      <p:cNvPr id="0" name="图片 3101"/>
                      <p:cNvPicPr/>
                      <p:nvPr/>
                    </p:nvPicPr>
                    <p:blipFill>
                      <a:blip r:embed="rId4"/>
                      <a:stretch>
                        <a:fillRect/>
                      </a:stretch>
                    </p:blipFill>
                    <p:spPr>
                      <a:xfrm>
                        <a:off x="3135313" y="4862513"/>
                        <a:ext cx="2665412" cy="590550"/>
                      </a:xfrm>
                      <a:prstGeom prst="rect">
                        <a:avLst/>
                      </a:prstGeom>
                      <a:noFill/>
                      <a:ln w="38100">
                        <a:noFill/>
                        <a:miter/>
                      </a:ln>
                    </p:spPr>
                  </p:pic>
                </p:oleObj>
              </mc:Fallback>
            </mc:AlternateContent>
          </a:graphicData>
        </a:graphic>
      </p:graphicFrame>
      <p:graphicFrame>
        <p:nvGraphicFramePr>
          <p:cNvPr id="99333" name="Object 6"/>
          <p:cNvGraphicFramePr>
            <a:graphicFrameLocks noChangeAspect="1"/>
          </p:cNvGraphicFramePr>
          <p:nvPr/>
        </p:nvGraphicFramePr>
        <p:xfrm>
          <a:off x="2878138" y="3286125"/>
          <a:ext cx="1219200" cy="954088"/>
        </p:xfrm>
        <a:graphic>
          <a:graphicData uri="http://schemas.openxmlformats.org/presentationml/2006/ole">
            <mc:AlternateContent xmlns:mc="http://schemas.openxmlformats.org/markup-compatibility/2006">
              <mc:Choice xmlns:v="urn:schemas-microsoft-com:vml" Requires="v">
                <p:oleObj spid="_x0000_s3103" name="" r:id="rId5" imgW="584200" imgH="457200" progId="Equation.3">
                  <p:embed/>
                </p:oleObj>
              </mc:Choice>
              <mc:Fallback>
                <p:oleObj name="" r:id="rId5" imgW="584200" imgH="457200" progId="Equation.3">
                  <p:embed/>
                  <p:pic>
                    <p:nvPicPr>
                      <p:cNvPr id="0" name="图片 3102"/>
                      <p:cNvPicPr/>
                      <p:nvPr/>
                    </p:nvPicPr>
                    <p:blipFill>
                      <a:blip r:embed="rId6"/>
                      <a:stretch>
                        <a:fillRect/>
                      </a:stretch>
                    </p:blipFill>
                    <p:spPr>
                      <a:xfrm>
                        <a:off x="2878138" y="3286125"/>
                        <a:ext cx="1219200" cy="954088"/>
                      </a:xfrm>
                      <a:prstGeom prst="rect">
                        <a:avLst/>
                      </a:prstGeom>
                      <a:noFill/>
                      <a:ln w="38100">
                        <a:noFill/>
                        <a:miter/>
                      </a:ln>
                    </p:spPr>
                  </p:pic>
                </p:oleObj>
              </mc:Fallback>
            </mc:AlternateContent>
          </a:graphicData>
        </a:graphic>
      </p:graphicFrame>
      <p:sp>
        <p:nvSpPr>
          <p:cNvPr id="99334"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9933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3"/>
          <p:cNvSpPr txBox="1"/>
          <p:nvPr/>
        </p:nvSpPr>
        <p:spPr>
          <a:xfrm>
            <a:off x="185738" y="1244600"/>
            <a:ext cx="8772525"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609600" lvl="0" indent="-609600" eaLnBrk="1" hangingPunct="1">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标准与或表达式 </a:t>
            </a:r>
            <a:endParaRPr lang="zh-CN" altLang="en-US" sz="3200" dirty="0">
              <a:solidFill>
                <a:srgbClr val="000000"/>
              </a:solidFill>
              <a:latin typeface="Tahoma" panose="020B0604030504040204" pitchFamily="34" charset="0"/>
              <a:ea typeface="黑体" panose="02010609060101010101" pitchFamily="49" charset="-122"/>
            </a:endParaRPr>
          </a:p>
          <a:p>
            <a:pPr marL="990600" lvl="1" indent="-533400" eaLnBrk="1" hangingPunct="1">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每个 与项 都是最小项的“与或”表达式，称为</a:t>
            </a:r>
            <a:r>
              <a:rPr lang="zh-CN" altLang="en-US" sz="2800" dirty="0">
                <a:solidFill>
                  <a:srgbClr val="CC0000"/>
                </a:solidFill>
                <a:latin typeface="Tahoma" panose="020B0604030504040204" pitchFamily="34" charset="0"/>
                <a:ea typeface="黑体" panose="02010609060101010101" pitchFamily="49" charset="-122"/>
              </a:rPr>
              <a:t>标准与或表达式</a:t>
            </a:r>
            <a:r>
              <a:rPr lang="zh-CN" altLang="en-US" sz="2800" dirty="0">
                <a:solidFill>
                  <a:srgbClr val="000000"/>
                </a:solidFill>
                <a:latin typeface="Tahoma" panose="020B0604030504040204" pitchFamily="34" charset="0"/>
                <a:ea typeface="黑体" panose="02010609060101010101" pitchFamily="49" charset="-122"/>
              </a:rPr>
              <a:t>，也称为</a:t>
            </a:r>
            <a:r>
              <a:rPr lang="zh-CN" altLang="en-US" sz="2800" dirty="0">
                <a:solidFill>
                  <a:srgbClr val="CC0000"/>
                </a:solidFill>
                <a:latin typeface="Tahoma" panose="020B0604030504040204" pitchFamily="34" charset="0"/>
                <a:ea typeface="黑体" panose="02010609060101010101" pitchFamily="49" charset="-122"/>
              </a:rPr>
              <a:t>最小项之和表达式</a:t>
            </a:r>
            <a:endParaRPr lang="zh-CN" altLang="en-US" sz="2800" dirty="0">
              <a:solidFill>
                <a:srgbClr val="000000"/>
              </a:solidFill>
              <a:latin typeface="Tahoma" panose="020B0604030504040204" pitchFamily="34" charset="0"/>
              <a:ea typeface="黑体" panose="02010609060101010101" pitchFamily="49" charset="-122"/>
            </a:endParaRPr>
          </a:p>
          <a:p>
            <a:pPr marL="609600" lvl="0" indent="-609600" eaLnBrk="1" hangingPunct="1">
              <a:spcBef>
                <a:spcPct val="20000"/>
              </a:spcBef>
              <a:buClr>
                <a:srgbClr val="0099CC"/>
              </a:buClr>
              <a:buSzPct val="80000"/>
              <a:buFont typeface="Wingdings" panose="05000000000000000000" pitchFamily="2" charset="2"/>
              <a:buChar char="n"/>
            </a:pPr>
            <a:endParaRPr lang="zh-CN" altLang="en-US" sz="3200" dirty="0">
              <a:solidFill>
                <a:srgbClr val="000000"/>
              </a:solidFill>
              <a:latin typeface="Tahoma" panose="020B0604030504040204" pitchFamily="34" charset="0"/>
              <a:ea typeface="黑体" panose="02010609060101010101" pitchFamily="49" charset="-122"/>
            </a:endParaRPr>
          </a:p>
          <a:p>
            <a:pPr marL="609600" lvl="0" indent="-609600" eaLnBrk="1" hangingPunct="1">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从 真值表 求 标准与或表达式 </a:t>
            </a:r>
            <a:endParaRPr lang="zh-CN" altLang="en-US" sz="3200" dirty="0">
              <a:solidFill>
                <a:srgbClr val="000000"/>
              </a:solidFill>
              <a:latin typeface="Tahoma" panose="020B0604030504040204" pitchFamily="34" charset="0"/>
              <a:ea typeface="黑体" panose="02010609060101010101" pitchFamily="49" charset="-122"/>
            </a:endParaRPr>
          </a:p>
          <a:p>
            <a:pPr marL="990600" lvl="1" indent="-533400" eaLnBrk="1" hangingPunct="1">
              <a:spcBef>
                <a:spcPct val="20000"/>
              </a:spcBef>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找出使逻辑函数</a:t>
            </a:r>
            <a:r>
              <a:rPr lang="en-US" altLang="zh-CN" sz="2800" i="1" dirty="0">
                <a:solidFill>
                  <a:srgbClr val="000000"/>
                </a:solidFill>
                <a:latin typeface="Times New Roman" panose="02020603050405020304" pitchFamily="18" charset="0"/>
                <a:ea typeface="黑体" panose="02010609060101010101" pitchFamily="49" charset="-122"/>
              </a:rPr>
              <a:t>Y</a:t>
            </a:r>
            <a:r>
              <a:rPr lang="zh-CN" altLang="en-US" sz="2800" dirty="0">
                <a:solidFill>
                  <a:srgbClr val="000000"/>
                </a:solidFill>
                <a:latin typeface="Tahoma" panose="020B0604030504040204" pitchFamily="34" charset="0"/>
                <a:ea typeface="黑体" panose="02010609060101010101" pitchFamily="49" charset="-122"/>
              </a:rPr>
              <a:t>为</a:t>
            </a:r>
            <a:r>
              <a:rPr lang="en-US" altLang="zh-CN" sz="2800" dirty="0">
                <a:solidFill>
                  <a:srgbClr val="000000"/>
                </a:solidFill>
                <a:latin typeface="Times New Roman" panose="02020603050405020304" pitchFamily="18"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的变量取值组合</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spcBef>
                <a:spcPct val="20000"/>
              </a:spcBef>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写出使函数</a:t>
            </a:r>
            <a:r>
              <a:rPr lang="en-US" altLang="zh-CN" sz="2800" i="1" dirty="0">
                <a:solidFill>
                  <a:srgbClr val="000000"/>
                </a:solidFill>
                <a:latin typeface="Times New Roman" panose="02020603050405020304" pitchFamily="18" charset="0"/>
                <a:ea typeface="黑体" panose="02010609060101010101" pitchFamily="49" charset="-122"/>
              </a:rPr>
              <a:t>Y</a:t>
            </a:r>
            <a:r>
              <a:rPr lang="zh-CN" altLang="en-US" sz="2800" dirty="0">
                <a:solidFill>
                  <a:srgbClr val="000000"/>
                </a:solidFill>
                <a:latin typeface="Tahoma" panose="020B0604030504040204" pitchFamily="34" charset="0"/>
                <a:ea typeface="黑体" panose="02010609060101010101" pitchFamily="49" charset="-122"/>
              </a:rPr>
              <a:t>为</a:t>
            </a:r>
            <a:r>
              <a:rPr lang="en-US" altLang="zh-CN" sz="2800" dirty="0">
                <a:solidFill>
                  <a:srgbClr val="000000"/>
                </a:solidFill>
                <a:latin typeface="Times New Roman" panose="02020603050405020304" pitchFamily="18" charset="0"/>
                <a:ea typeface="黑体" panose="02010609060101010101" pitchFamily="49" charset="-122"/>
              </a:rPr>
              <a:t>1</a:t>
            </a:r>
            <a:r>
              <a:rPr lang="zh-CN" altLang="en-US" sz="2800" dirty="0">
                <a:solidFill>
                  <a:srgbClr val="000000"/>
                </a:solidFill>
                <a:latin typeface="Tahoma" panose="020B0604030504040204" pitchFamily="34" charset="0"/>
                <a:ea typeface="黑体" panose="02010609060101010101" pitchFamily="49" charset="-122"/>
              </a:rPr>
              <a:t>的变量取值组合相对应的最小项</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spcBef>
                <a:spcPct val="20000"/>
              </a:spcBef>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将这些最小项相“或”，即得到</a:t>
            </a:r>
            <a:r>
              <a:rPr lang="zh-CN" altLang="en-US" sz="2800" dirty="0">
                <a:solidFill>
                  <a:srgbClr val="CC0000"/>
                </a:solidFill>
                <a:latin typeface="Tahoma" panose="020B0604030504040204" pitchFamily="34" charset="0"/>
                <a:ea typeface="黑体" panose="02010609060101010101" pitchFamily="49" charset="-122"/>
              </a:rPr>
              <a:t>标准与或表达式</a:t>
            </a:r>
            <a:r>
              <a:rPr lang="zh-CN" altLang="en-US" sz="2800" dirty="0">
                <a:solidFill>
                  <a:srgbClr val="000000"/>
                </a:solidFill>
                <a:latin typeface="Tahoma" panose="020B0604030504040204" pitchFamily="34" charset="0"/>
                <a:ea typeface="黑体" panose="02010609060101010101" pitchFamily="49" charset="-122"/>
              </a:rPr>
              <a:t> </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101379"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0138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txBox="1"/>
          <p:nvPr/>
        </p:nvSpPr>
        <p:spPr>
          <a:xfrm>
            <a:off x="252413" y="687388"/>
            <a:ext cx="1503362"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3600" dirty="0">
                <a:solidFill>
                  <a:srgbClr val="000000"/>
                </a:solidFill>
                <a:latin typeface="Tahoma" panose="020B0604030504040204" pitchFamily="34" charset="0"/>
                <a:ea typeface="黑体" panose="02010609060101010101" pitchFamily="49" charset="-122"/>
              </a:rPr>
              <a:t>例：</a:t>
            </a:r>
            <a:endParaRPr lang="zh-CN" altLang="en-US" sz="3200" dirty="0">
              <a:solidFill>
                <a:srgbClr val="000000"/>
              </a:solidFill>
              <a:latin typeface="Tahoma" panose="020B0604030504040204" pitchFamily="34" charset="0"/>
              <a:ea typeface="黑体" panose="02010609060101010101" pitchFamily="49" charset="-122"/>
            </a:endParaRPr>
          </a:p>
        </p:txBody>
      </p:sp>
      <p:graphicFrame>
        <p:nvGraphicFramePr>
          <p:cNvPr id="4" name="Group 3"/>
          <p:cNvGraphicFramePr>
            <a:graphicFrameLocks noGrp="1"/>
          </p:cNvGraphicFramePr>
          <p:nvPr/>
        </p:nvGraphicFramePr>
        <p:xfrm>
          <a:off x="1557338" y="1371600"/>
          <a:ext cx="2057400" cy="4114800"/>
        </p:xfrm>
        <a:graphic>
          <a:graphicData uri="http://schemas.openxmlformats.org/drawingml/2006/table">
            <a:tbl>
              <a:tblPr/>
              <a:tblGrid>
                <a:gridCol w="1349375"/>
                <a:gridCol w="708025"/>
              </a:tblGrid>
              <a:tr h="39052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ABC</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Y</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Object 35"/>
          <p:cNvGraphicFramePr>
            <a:graphicFrameLocks noChangeAspect="1"/>
          </p:cNvGraphicFramePr>
          <p:nvPr/>
        </p:nvGraphicFramePr>
        <p:xfrm>
          <a:off x="4376738" y="1931988"/>
          <a:ext cx="4271962" cy="477837"/>
        </p:xfrm>
        <a:graphic>
          <a:graphicData uri="http://schemas.openxmlformats.org/presentationml/2006/ole">
            <mc:AlternateContent xmlns:mc="http://schemas.openxmlformats.org/markup-compatibility/2006">
              <mc:Choice xmlns:v="urn:schemas-microsoft-com:vml" Requires="v">
                <p:oleObj spid="_x0000_s3104" name="" r:id="rId1" imgW="1930400" imgH="215900" progId="Equation.3">
                  <p:embed/>
                </p:oleObj>
              </mc:Choice>
              <mc:Fallback>
                <p:oleObj name="" r:id="rId1" imgW="1930400" imgH="215900" progId="Equation.3">
                  <p:embed/>
                  <p:pic>
                    <p:nvPicPr>
                      <p:cNvPr id="0" name="图片 3103"/>
                      <p:cNvPicPr/>
                      <p:nvPr/>
                    </p:nvPicPr>
                    <p:blipFill>
                      <a:blip r:embed="rId2"/>
                      <a:stretch>
                        <a:fillRect/>
                      </a:stretch>
                    </p:blipFill>
                    <p:spPr>
                      <a:xfrm>
                        <a:off x="4376738" y="1931988"/>
                        <a:ext cx="4271962" cy="477837"/>
                      </a:xfrm>
                      <a:prstGeom prst="rect">
                        <a:avLst/>
                      </a:prstGeom>
                      <a:noFill/>
                      <a:ln w="38100">
                        <a:noFill/>
                        <a:miter/>
                      </a:ln>
                    </p:spPr>
                  </p:pic>
                </p:oleObj>
              </mc:Fallback>
            </mc:AlternateContent>
          </a:graphicData>
        </a:graphic>
      </p:graphicFrame>
      <p:graphicFrame>
        <p:nvGraphicFramePr>
          <p:cNvPr id="6" name="Object 36"/>
          <p:cNvGraphicFramePr>
            <a:graphicFrameLocks noChangeAspect="1"/>
          </p:cNvGraphicFramePr>
          <p:nvPr/>
        </p:nvGraphicFramePr>
        <p:xfrm>
          <a:off x="4452938" y="2890838"/>
          <a:ext cx="3095625" cy="520700"/>
        </p:xfrm>
        <a:graphic>
          <a:graphicData uri="http://schemas.openxmlformats.org/presentationml/2006/ole">
            <mc:AlternateContent xmlns:mc="http://schemas.openxmlformats.org/markup-compatibility/2006">
              <mc:Choice xmlns:v="urn:schemas-microsoft-com:vml" Requires="v">
                <p:oleObj spid="_x0000_s3106" name="" r:id="rId3" imgW="1358900" imgH="228600" progId="Equation.3">
                  <p:embed/>
                </p:oleObj>
              </mc:Choice>
              <mc:Fallback>
                <p:oleObj name="" r:id="rId3" imgW="1358900" imgH="228600" progId="Equation.3">
                  <p:embed/>
                  <p:pic>
                    <p:nvPicPr>
                      <p:cNvPr id="0" name="图片 3105"/>
                      <p:cNvPicPr/>
                      <p:nvPr/>
                    </p:nvPicPr>
                    <p:blipFill>
                      <a:blip r:embed="rId4"/>
                      <a:stretch>
                        <a:fillRect/>
                      </a:stretch>
                    </p:blipFill>
                    <p:spPr>
                      <a:xfrm>
                        <a:off x="4452938" y="2890838"/>
                        <a:ext cx="3095625" cy="520700"/>
                      </a:xfrm>
                      <a:prstGeom prst="rect">
                        <a:avLst/>
                      </a:prstGeom>
                      <a:noFill/>
                      <a:ln w="38100">
                        <a:noFill/>
                        <a:miter/>
                      </a:ln>
                    </p:spPr>
                  </p:pic>
                </p:oleObj>
              </mc:Fallback>
            </mc:AlternateContent>
          </a:graphicData>
        </a:graphic>
      </p:graphicFrame>
      <p:graphicFrame>
        <p:nvGraphicFramePr>
          <p:cNvPr id="7" name="Object 37"/>
          <p:cNvGraphicFramePr>
            <a:graphicFrameLocks noChangeAspect="1"/>
          </p:cNvGraphicFramePr>
          <p:nvPr/>
        </p:nvGraphicFramePr>
        <p:xfrm>
          <a:off x="4452938" y="3836988"/>
          <a:ext cx="2487612" cy="579437"/>
        </p:xfrm>
        <a:graphic>
          <a:graphicData uri="http://schemas.openxmlformats.org/presentationml/2006/ole">
            <mc:AlternateContent xmlns:mc="http://schemas.openxmlformats.org/markup-compatibility/2006">
              <mc:Choice xmlns:v="urn:schemas-microsoft-com:vml" Requires="v">
                <p:oleObj spid="_x0000_s3107" name="" r:id="rId5" imgW="1091565" imgH="254000" progId="Equation.3">
                  <p:embed/>
                </p:oleObj>
              </mc:Choice>
              <mc:Fallback>
                <p:oleObj name="" r:id="rId5" imgW="1091565" imgH="254000" progId="Equation.3">
                  <p:embed/>
                  <p:pic>
                    <p:nvPicPr>
                      <p:cNvPr id="0" name="图片 3106"/>
                      <p:cNvPicPr/>
                      <p:nvPr/>
                    </p:nvPicPr>
                    <p:blipFill>
                      <a:blip r:embed="rId6"/>
                      <a:stretch>
                        <a:fillRect/>
                      </a:stretch>
                    </p:blipFill>
                    <p:spPr>
                      <a:xfrm>
                        <a:off x="4452938" y="3836988"/>
                        <a:ext cx="2487612" cy="579437"/>
                      </a:xfrm>
                      <a:prstGeom prst="rect">
                        <a:avLst/>
                      </a:prstGeom>
                      <a:noFill/>
                      <a:ln w="38100">
                        <a:noFill/>
                        <a:miter/>
                      </a:ln>
                    </p:spPr>
                  </p:pic>
                </p:oleObj>
              </mc:Fallback>
            </mc:AlternateContent>
          </a:graphicData>
        </a:graphic>
      </p:graphicFrame>
      <p:sp>
        <p:nvSpPr>
          <p:cNvPr id="10346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0346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3"/>
          <p:cNvSpPr txBox="1"/>
          <p:nvPr/>
        </p:nvSpPr>
        <p:spPr>
          <a:xfrm>
            <a:off x="341313" y="890588"/>
            <a:ext cx="8640762"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imes New Roman" panose="02020603050405020304" pitchFamily="18" charset="0"/>
                <a:ea typeface="黑体" panose="02010609060101010101" pitchFamily="49" charset="-122"/>
              </a:rPr>
              <a:t>从 一般 </a:t>
            </a:r>
            <a:r>
              <a:rPr lang="zh-CN" altLang="en-US" dirty="0">
                <a:solidFill>
                  <a:srgbClr val="003366"/>
                </a:solidFill>
                <a:latin typeface="Times New Roman" panose="02020603050405020304" pitchFamily="18" charset="0"/>
                <a:ea typeface="黑体" panose="02010609060101010101" pitchFamily="49" charset="-122"/>
              </a:rPr>
              <a:t>与或表达式</a:t>
            </a:r>
            <a:r>
              <a:rPr lang="zh-CN" altLang="en-US" dirty="0">
                <a:solidFill>
                  <a:srgbClr val="000000"/>
                </a:solidFill>
                <a:latin typeface="Times New Roman" panose="02020603050405020304" pitchFamily="18" charset="0"/>
                <a:ea typeface="黑体" panose="02010609060101010101" pitchFamily="49" charset="-122"/>
              </a:rPr>
              <a:t> 求 </a:t>
            </a:r>
            <a:r>
              <a:rPr lang="zh-CN" altLang="en-US" dirty="0">
                <a:solidFill>
                  <a:srgbClr val="003366"/>
                </a:solidFill>
                <a:latin typeface="Times New Roman" panose="02020603050405020304" pitchFamily="18" charset="0"/>
                <a:ea typeface="黑体" panose="02010609060101010101" pitchFamily="49" charset="-122"/>
              </a:rPr>
              <a:t>标准与或表达式</a:t>
            </a:r>
            <a:endParaRPr lang="zh-CN" altLang="en-US" dirty="0">
              <a:solidFill>
                <a:srgbClr val="003366"/>
              </a:solidFill>
              <a:latin typeface="Times New Roman" panose="02020603050405020304" pitchFamily="18"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dirty="0">
                <a:solidFill>
                  <a:srgbClr val="000000"/>
                </a:solidFill>
                <a:latin typeface="Times New Roman" panose="02020603050405020304" pitchFamily="18" charset="0"/>
                <a:ea typeface="黑体" panose="02010609060101010101" pitchFamily="49" charset="-122"/>
              </a:rPr>
              <a:t>方法：利用基本公式                 （互补律）补全 </a:t>
            </a:r>
            <a:r>
              <a:rPr lang="zh-CN" altLang="en-US" dirty="0">
                <a:solidFill>
                  <a:srgbClr val="003366"/>
                </a:solidFill>
                <a:latin typeface="Times New Roman" panose="02020603050405020304" pitchFamily="18" charset="0"/>
                <a:ea typeface="黑体" panose="02010609060101010101" pitchFamily="49" charset="-122"/>
              </a:rPr>
              <a:t>与项</a:t>
            </a:r>
            <a:r>
              <a:rPr lang="zh-CN" altLang="en-US" dirty="0">
                <a:solidFill>
                  <a:srgbClr val="000000"/>
                </a:solidFill>
                <a:latin typeface="Times New Roman" panose="02020603050405020304" pitchFamily="18" charset="0"/>
                <a:ea typeface="黑体" panose="02010609060101010101" pitchFamily="49" charset="-122"/>
              </a:rPr>
              <a:t> 中的变量。</a:t>
            </a:r>
            <a:endParaRPr lang="zh-CN" altLang="en-US" dirty="0">
              <a:solidFill>
                <a:srgbClr val="000000"/>
              </a:solidFill>
              <a:latin typeface="Times New Roman" panose="02020603050405020304" pitchFamily="18"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dirty="0">
                <a:solidFill>
                  <a:srgbClr val="000000"/>
                </a:solidFill>
                <a:latin typeface="Times New Roman" panose="02020603050405020304" pitchFamily="18" charset="0"/>
                <a:ea typeface="黑体" panose="02010609060101010101" pitchFamily="49" charset="-122"/>
              </a:rPr>
              <a:t>例如：</a:t>
            </a:r>
            <a:endParaRPr lang="zh-CN" altLang="en-US" dirty="0">
              <a:solidFill>
                <a:srgbClr val="000000"/>
              </a:solidFill>
              <a:latin typeface="Times New Roman" panose="02020603050405020304" pitchFamily="18" charset="0"/>
              <a:ea typeface="黑体" panose="02010609060101010101" pitchFamily="49" charset="-122"/>
            </a:endParaRPr>
          </a:p>
        </p:txBody>
      </p:sp>
      <p:graphicFrame>
        <p:nvGraphicFramePr>
          <p:cNvPr id="105475" name="Object 4"/>
          <p:cNvGraphicFramePr>
            <a:graphicFrameLocks noChangeAspect="1"/>
          </p:cNvGraphicFramePr>
          <p:nvPr/>
        </p:nvGraphicFramePr>
        <p:xfrm>
          <a:off x="4049713" y="1465263"/>
          <a:ext cx="1054100" cy="366712"/>
        </p:xfrm>
        <a:graphic>
          <a:graphicData uri="http://schemas.openxmlformats.org/presentationml/2006/ole">
            <mc:AlternateContent xmlns:mc="http://schemas.openxmlformats.org/markup-compatibility/2006">
              <mc:Choice xmlns:v="urn:schemas-microsoft-com:vml" Requires="v">
                <p:oleObj spid="_x0000_s3105" name="" r:id="rId1" imgW="584200" imgH="203200" progId="Equation.3">
                  <p:embed/>
                </p:oleObj>
              </mc:Choice>
              <mc:Fallback>
                <p:oleObj name="" r:id="rId1" imgW="584200" imgH="203200" progId="Equation.3">
                  <p:embed/>
                  <p:pic>
                    <p:nvPicPr>
                      <p:cNvPr id="0" name="图片 3104"/>
                      <p:cNvPicPr/>
                      <p:nvPr/>
                    </p:nvPicPr>
                    <p:blipFill>
                      <a:blip r:embed="rId2"/>
                      <a:stretch>
                        <a:fillRect/>
                      </a:stretch>
                    </p:blipFill>
                    <p:spPr>
                      <a:xfrm>
                        <a:off x="4049713" y="1465263"/>
                        <a:ext cx="1054100" cy="366712"/>
                      </a:xfrm>
                      <a:prstGeom prst="rect">
                        <a:avLst/>
                      </a:prstGeom>
                      <a:noFill/>
                      <a:ln w="38100">
                        <a:noFill/>
                        <a:miter/>
                      </a:ln>
                    </p:spPr>
                  </p:pic>
                </p:oleObj>
              </mc:Fallback>
            </mc:AlternateContent>
          </a:graphicData>
        </a:graphic>
      </p:graphicFrame>
      <p:graphicFrame>
        <p:nvGraphicFramePr>
          <p:cNvPr id="105476" name="Object 5"/>
          <p:cNvGraphicFramePr>
            <a:graphicFrameLocks noChangeAspect="1"/>
          </p:cNvGraphicFramePr>
          <p:nvPr/>
        </p:nvGraphicFramePr>
        <p:xfrm>
          <a:off x="2047875" y="2736850"/>
          <a:ext cx="2767013" cy="411163"/>
        </p:xfrm>
        <a:graphic>
          <a:graphicData uri="http://schemas.openxmlformats.org/presentationml/2006/ole">
            <mc:AlternateContent xmlns:mc="http://schemas.openxmlformats.org/markup-compatibility/2006">
              <mc:Choice xmlns:v="urn:schemas-microsoft-com:vml" Requires="v">
                <p:oleObj spid="_x0000_s3108" name="" r:id="rId3" imgW="1193165" imgH="177800" progId="Equation.3">
                  <p:embed/>
                </p:oleObj>
              </mc:Choice>
              <mc:Fallback>
                <p:oleObj name="" r:id="rId3" imgW="1193165" imgH="177800" progId="Equation.3">
                  <p:embed/>
                  <p:pic>
                    <p:nvPicPr>
                      <p:cNvPr id="0" name="图片 3107"/>
                      <p:cNvPicPr/>
                      <p:nvPr/>
                    </p:nvPicPr>
                    <p:blipFill>
                      <a:blip r:embed="rId4"/>
                      <a:stretch>
                        <a:fillRect/>
                      </a:stretch>
                    </p:blipFill>
                    <p:spPr>
                      <a:xfrm>
                        <a:off x="2047875" y="2736850"/>
                        <a:ext cx="2767013" cy="411163"/>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2300288" y="3163888"/>
          <a:ext cx="5029200" cy="501650"/>
        </p:xfrm>
        <a:graphic>
          <a:graphicData uri="http://schemas.openxmlformats.org/presentationml/2006/ole">
            <mc:AlternateContent xmlns:mc="http://schemas.openxmlformats.org/markup-compatibility/2006">
              <mc:Choice xmlns:v="urn:schemas-microsoft-com:vml" Requires="v">
                <p:oleObj spid="_x0000_s3109" name="" r:id="rId5" imgW="2413000" imgH="241300" progId="Equation.3">
                  <p:embed/>
                </p:oleObj>
              </mc:Choice>
              <mc:Fallback>
                <p:oleObj name="" r:id="rId5" imgW="2413000" imgH="241300" progId="Equation.3">
                  <p:embed/>
                  <p:pic>
                    <p:nvPicPr>
                      <p:cNvPr id="0" name="图片 3108"/>
                      <p:cNvPicPr/>
                      <p:nvPr/>
                    </p:nvPicPr>
                    <p:blipFill>
                      <a:blip r:embed="rId6"/>
                      <a:stretch>
                        <a:fillRect/>
                      </a:stretch>
                    </p:blipFill>
                    <p:spPr>
                      <a:xfrm>
                        <a:off x="2300288" y="3163888"/>
                        <a:ext cx="5029200" cy="501650"/>
                      </a:xfrm>
                      <a:prstGeom prst="rect">
                        <a:avLst/>
                      </a:prstGeom>
                      <a:noFill/>
                      <a:ln w="38100">
                        <a:noFill/>
                        <a:miter/>
                      </a:ln>
                    </p:spPr>
                  </p:pic>
                </p:oleObj>
              </mc:Fallback>
            </mc:AlternateContent>
          </a:graphicData>
        </a:graphic>
      </p:graphicFrame>
      <p:graphicFrame>
        <p:nvGraphicFramePr>
          <p:cNvPr id="7" name="Object 7"/>
          <p:cNvGraphicFramePr>
            <a:graphicFrameLocks noChangeAspect="1"/>
          </p:cNvGraphicFramePr>
          <p:nvPr/>
        </p:nvGraphicFramePr>
        <p:xfrm>
          <a:off x="2322513" y="3625850"/>
          <a:ext cx="3657600" cy="436563"/>
        </p:xfrm>
        <a:graphic>
          <a:graphicData uri="http://schemas.openxmlformats.org/presentationml/2006/ole">
            <mc:AlternateContent xmlns:mc="http://schemas.openxmlformats.org/markup-compatibility/2006">
              <mc:Choice xmlns:v="urn:schemas-microsoft-com:vml" Requires="v">
                <p:oleObj spid="_x0000_s3110" name="" r:id="rId7" imgW="1803400" imgH="215900" progId="Equation.3">
                  <p:embed/>
                </p:oleObj>
              </mc:Choice>
              <mc:Fallback>
                <p:oleObj name="" r:id="rId7" imgW="1803400" imgH="215900" progId="Equation.3">
                  <p:embed/>
                  <p:pic>
                    <p:nvPicPr>
                      <p:cNvPr id="0" name="图片 3109"/>
                      <p:cNvPicPr/>
                      <p:nvPr/>
                    </p:nvPicPr>
                    <p:blipFill>
                      <a:blip r:embed="rId8"/>
                      <a:stretch>
                        <a:fillRect/>
                      </a:stretch>
                    </p:blipFill>
                    <p:spPr>
                      <a:xfrm>
                        <a:off x="2322513" y="3625850"/>
                        <a:ext cx="3657600" cy="436563"/>
                      </a:xfrm>
                      <a:prstGeom prst="rect">
                        <a:avLst/>
                      </a:prstGeom>
                      <a:noFill/>
                      <a:ln w="38100">
                        <a:noFill/>
                        <a:miter/>
                      </a:ln>
                    </p:spPr>
                  </p:pic>
                </p:oleObj>
              </mc:Fallback>
            </mc:AlternateContent>
          </a:graphicData>
        </a:graphic>
      </p:graphicFrame>
      <p:graphicFrame>
        <p:nvGraphicFramePr>
          <p:cNvPr id="8" name="Object 8"/>
          <p:cNvGraphicFramePr>
            <a:graphicFrameLocks noChangeAspect="1"/>
          </p:cNvGraphicFramePr>
          <p:nvPr/>
        </p:nvGraphicFramePr>
        <p:xfrm>
          <a:off x="2300288" y="4129088"/>
          <a:ext cx="2514600" cy="466725"/>
        </p:xfrm>
        <a:graphic>
          <a:graphicData uri="http://schemas.openxmlformats.org/presentationml/2006/ole">
            <mc:AlternateContent xmlns:mc="http://schemas.openxmlformats.org/markup-compatibility/2006">
              <mc:Choice xmlns:v="urn:schemas-microsoft-com:vml" Requires="v">
                <p:oleObj spid="_x0000_s3111" name="" r:id="rId9" imgW="1231265" imgH="228600" progId="Equation.3">
                  <p:embed/>
                </p:oleObj>
              </mc:Choice>
              <mc:Fallback>
                <p:oleObj name="" r:id="rId9" imgW="1231265" imgH="228600" progId="Equation.3">
                  <p:embed/>
                  <p:pic>
                    <p:nvPicPr>
                      <p:cNvPr id="0" name="图片 3110"/>
                      <p:cNvPicPr/>
                      <p:nvPr/>
                    </p:nvPicPr>
                    <p:blipFill>
                      <a:blip r:embed="rId10"/>
                      <a:stretch>
                        <a:fillRect/>
                      </a:stretch>
                    </p:blipFill>
                    <p:spPr>
                      <a:xfrm>
                        <a:off x="2300288" y="4129088"/>
                        <a:ext cx="2514600" cy="466725"/>
                      </a:xfrm>
                      <a:prstGeom prst="rect">
                        <a:avLst/>
                      </a:prstGeom>
                      <a:noFill/>
                      <a:ln w="38100">
                        <a:noFill/>
                        <a:miter/>
                      </a:ln>
                    </p:spPr>
                  </p:pic>
                </p:oleObj>
              </mc:Fallback>
            </mc:AlternateContent>
          </a:graphicData>
        </a:graphic>
      </p:graphicFrame>
      <p:graphicFrame>
        <p:nvGraphicFramePr>
          <p:cNvPr id="9" name="Object 9"/>
          <p:cNvGraphicFramePr>
            <a:graphicFrameLocks noChangeAspect="1"/>
          </p:cNvGraphicFramePr>
          <p:nvPr/>
        </p:nvGraphicFramePr>
        <p:xfrm>
          <a:off x="4967288" y="4062413"/>
          <a:ext cx="2197100" cy="579437"/>
        </p:xfrm>
        <a:graphic>
          <a:graphicData uri="http://schemas.openxmlformats.org/presentationml/2006/ole">
            <mc:AlternateContent xmlns:mc="http://schemas.openxmlformats.org/markup-compatibility/2006">
              <mc:Choice xmlns:v="urn:schemas-microsoft-com:vml" Requires="v">
                <p:oleObj spid="_x0000_s3112" name="" r:id="rId11" imgW="965200" imgH="254000" progId="Equation.3">
                  <p:embed/>
                </p:oleObj>
              </mc:Choice>
              <mc:Fallback>
                <p:oleObj name="" r:id="rId11" imgW="965200" imgH="254000" progId="Equation.3">
                  <p:embed/>
                  <p:pic>
                    <p:nvPicPr>
                      <p:cNvPr id="0" name="图片 3111"/>
                      <p:cNvPicPr/>
                      <p:nvPr/>
                    </p:nvPicPr>
                    <p:blipFill>
                      <a:blip r:embed="rId12"/>
                      <a:stretch>
                        <a:fillRect/>
                      </a:stretch>
                    </p:blipFill>
                    <p:spPr>
                      <a:xfrm>
                        <a:off x="4967288" y="4062413"/>
                        <a:ext cx="2197100" cy="579437"/>
                      </a:xfrm>
                      <a:prstGeom prst="rect">
                        <a:avLst/>
                      </a:prstGeom>
                      <a:noFill/>
                      <a:ln w="38100">
                        <a:noFill/>
                        <a:miter/>
                      </a:ln>
                    </p:spPr>
                  </p:pic>
                </p:oleObj>
              </mc:Fallback>
            </mc:AlternateContent>
          </a:graphicData>
        </a:graphic>
      </p:graphicFrame>
      <p:sp>
        <p:nvSpPr>
          <p:cNvPr id="10" name="Rectangle 10"/>
          <p:cNvSpPr/>
          <p:nvPr/>
        </p:nvSpPr>
        <p:spPr>
          <a:xfrm>
            <a:off x="676275" y="4946650"/>
            <a:ext cx="7677150" cy="822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2400" dirty="0">
                <a:solidFill>
                  <a:srgbClr val="000000"/>
                </a:solidFill>
                <a:latin typeface="Times New Roman" panose="02020603050405020304" pitchFamily="18" charset="0"/>
                <a:ea typeface="黑体" panose="02010609060101010101" pitchFamily="49" charset="-122"/>
              </a:rPr>
              <a:t>对于任何一个逻辑函数，它的真值表是唯一的，因而它的 </a:t>
            </a:r>
            <a:r>
              <a:rPr lang="zh-CN" altLang="en-US" sz="2400" dirty="0">
                <a:solidFill>
                  <a:srgbClr val="003366"/>
                </a:solidFill>
                <a:latin typeface="Times New Roman" panose="02020603050405020304" pitchFamily="18" charset="0"/>
                <a:ea typeface="黑体" panose="02010609060101010101" pitchFamily="49" charset="-122"/>
              </a:rPr>
              <a:t>标准与或表达式</a:t>
            </a:r>
            <a:r>
              <a:rPr lang="zh-CN" altLang="en-US" sz="2400" dirty="0">
                <a:solidFill>
                  <a:srgbClr val="000000"/>
                </a:solidFill>
                <a:latin typeface="Times New Roman" panose="02020603050405020304" pitchFamily="18" charset="0"/>
                <a:ea typeface="黑体" panose="02010609060101010101" pitchFamily="49" charset="-122"/>
              </a:rPr>
              <a:t>（不考虑顺序）也是唯一的</a:t>
            </a:r>
            <a:endParaRPr lang="zh-CN" altLang="en-US" sz="2400" dirty="0">
              <a:solidFill>
                <a:srgbClr val="000000"/>
              </a:solidFill>
              <a:latin typeface="Times New Roman" panose="02020603050405020304" pitchFamily="18" charset="0"/>
              <a:ea typeface="黑体" panose="02010609060101010101" pitchFamily="49" charset="-122"/>
            </a:endParaRPr>
          </a:p>
        </p:txBody>
      </p:sp>
      <p:sp>
        <p:nvSpPr>
          <p:cNvPr id="10548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0548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bwMode="auto">
          <a:xfrm>
            <a:off x="317500" y="1076325"/>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99CC"/>
              </a:buClr>
              <a:buSzTx/>
              <a:buFont typeface="Wingdings" panose="05000000000000000000" pitchFamily="2" charset="2"/>
              <a:buChar char="n"/>
              <a:defRPr/>
            </a:pPr>
            <a:r>
              <a:rPr kumimoji="1"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函数的最大项及其性质</a:t>
            </a: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u"/>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最大项</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在一个有</a:t>
            </a:r>
            <a:r>
              <a:rPr kumimoji="1"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n</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个变量的逻辑函数中，包含 </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全部</a:t>
            </a:r>
            <a:r>
              <a:rPr kumimoji="1" lang="en-US" altLang="zh-CN" sz="2800" b="0" i="1"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n</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个变量的和项</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（确切地说，是“或项”）</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称为最大项，其中每个变量必须而且只能以原变量或反变量的形式出现一次</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最大项有时也称为</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全和项</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或者</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标准和项</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10752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0752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411" name="Rectangle 3"/>
          <p:cNvSpPr txBox="1"/>
          <p:nvPr/>
        </p:nvSpPr>
        <p:spPr>
          <a:xfrm>
            <a:off x="250825" y="817563"/>
            <a:ext cx="8640763" cy="519747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逻辑代数</a:t>
            </a:r>
            <a:endParaRPr lang="zh-CN" altLang="en-US" b="1" dirty="0">
              <a:latin typeface="Tahoma" panose="020B0604030504040204" pitchFamily="34" charset="0"/>
              <a:cs typeface="Tahoma" panose="020B0604030504040204" pitchFamily="34" charset="0"/>
            </a:endParaRPr>
          </a:p>
          <a:p>
            <a:pPr marL="685800" lvl="1" indent="-228600" eaLnBrk="1" hangingPunct="1">
              <a:buChar char="•"/>
            </a:pPr>
            <a:r>
              <a:rPr lang="en-US" altLang="zh-CN" b="1" dirty="0">
                <a:latin typeface="Tahoma" panose="020B0604030504040204" pitchFamily="34" charset="0"/>
                <a:cs typeface="Tahoma" panose="020B0604030504040204" pitchFamily="34" charset="0"/>
              </a:rPr>
              <a:t>1848</a:t>
            </a:r>
            <a:r>
              <a:rPr lang="zh-CN" altLang="en-US" b="1" dirty="0">
                <a:latin typeface="Tahoma" panose="020B0604030504040204" pitchFamily="34" charset="0"/>
                <a:cs typeface="Tahoma" panose="020B0604030504040204" pitchFamily="34" charset="0"/>
              </a:rPr>
              <a:t>年 </a:t>
            </a:r>
            <a:r>
              <a:rPr lang="en-US" altLang="zh-CN" b="1" dirty="0">
                <a:latin typeface="Tahoma" panose="020B0604030504040204" pitchFamily="34" charset="0"/>
                <a:cs typeface="Tahoma" panose="020B0604030504040204" pitchFamily="34" charset="0"/>
              </a:rPr>
              <a:t>George Boole </a:t>
            </a:r>
            <a:r>
              <a:rPr lang="zh-CN" altLang="en-US" sz="2000" b="1" dirty="0">
                <a:latin typeface="Tahoma" panose="020B0604030504040204" pitchFamily="34" charset="0"/>
                <a:cs typeface="Tahoma" panose="020B0604030504040204" pitchFamily="34" charset="0"/>
              </a:rPr>
              <a:t>（爱尔兰</a:t>
            </a:r>
            <a:r>
              <a:rPr lang="en-US" altLang="zh-CN" sz="2000" b="1" dirty="0">
                <a:latin typeface="Tahoma" panose="020B0604030504040204" pitchFamily="34" charset="0"/>
                <a:cs typeface="Tahoma" panose="020B0604030504040204" pitchFamily="34" charset="0"/>
              </a:rPr>
              <a:t>/</a:t>
            </a:r>
            <a:r>
              <a:rPr lang="zh-CN" altLang="en-US" sz="2000" b="1" dirty="0">
                <a:latin typeface="Tahoma" panose="020B0604030504040204" pitchFamily="34" charset="0"/>
                <a:cs typeface="Tahoma" panose="020B0604030504040204" pitchFamily="34" charset="0"/>
              </a:rPr>
              <a:t>英，</a:t>
            </a:r>
            <a:r>
              <a:rPr lang="en-US" altLang="zh-CN" sz="2000" b="1" dirty="0">
                <a:latin typeface="Tahoma" panose="020B0604030504040204" pitchFamily="34" charset="0"/>
                <a:cs typeface="Tahoma" panose="020B0604030504040204" pitchFamily="34" charset="0"/>
              </a:rPr>
              <a:t>1815~1864</a:t>
            </a:r>
            <a:r>
              <a:rPr lang="zh-CN" altLang="en-US" sz="2000" b="1" dirty="0">
                <a:latin typeface="Tahoma" panose="020B0604030504040204" pitchFamily="34" charset="0"/>
                <a:cs typeface="Tahoma" panose="020B0604030504040204" pitchFamily="34" charset="0"/>
              </a:rPr>
              <a:t>）</a:t>
            </a:r>
            <a:endParaRPr lang="zh-CN" altLang="en-US" sz="2000" b="1" dirty="0">
              <a:latin typeface="Tahoma" panose="020B0604030504040204" pitchFamily="34" charset="0"/>
              <a:cs typeface="Tahoma" panose="020B0604030504040204" pitchFamily="34" charset="0"/>
            </a:endParaRPr>
          </a:p>
          <a:p>
            <a:pPr marL="685800" lvl="1" indent="-228600" eaLnBrk="1" hangingPunct="1">
              <a:buChar char="•"/>
            </a:pPr>
            <a:r>
              <a:rPr lang="zh-CN" altLang="en-US" b="1" dirty="0">
                <a:latin typeface="Tahoma" panose="020B0604030504040204" pitchFamily="34" charset="0"/>
                <a:cs typeface="Tahoma" panose="020B0604030504040204" pitchFamily="34" charset="0"/>
              </a:rPr>
              <a:t>一种符号逻辑（数理逻辑）</a:t>
            </a:r>
            <a:endParaRPr lang="zh-CN" altLang="en-US" b="1" dirty="0">
              <a:latin typeface="Tahoma" panose="020B0604030504040204" pitchFamily="34" charset="0"/>
              <a:cs typeface="Tahoma" panose="020B0604030504040204" pitchFamily="34" charset="0"/>
            </a:endParaRPr>
          </a:p>
          <a:p>
            <a:pPr marL="685800" lvl="1" indent="-228600" eaLnBrk="1" hangingPunct="1">
              <a:buChar char="•"/>
            </a:pPr>
            <a:r>
              <a:rPr lang="zh-CN" altLang="en-US" b="1" dirty="0">
                <a:latin typeface="Tahoma" panose="020B0604030504040204" pitchFamily="34" charset="0"/>
                <a:cs typeface="Tahoma" panose="020B0604030504040204" pitchFamily="34" charset="0"/>
              </a:rPr>
              <a:t>又被称为：布尔代数、开关代数</a:t>
            </a:r>
            <a:endParaRPr lang="zh-CN" altLang="en-US" b="1" dirty="0">
              <a:latin typeface="Tahoma" panose="020B0604030504040204" pitchFamily="34" charset="0"/>
              <a:cs typeface="Tahoma" panose="020B0604030504040204" pitchFamily="34" charset="0"/>
            </a:endParaRPr>
          </a:p>
          <a:p>
            <a:pPr marL="228600" lvl="0" indent="-228600" eaLnBrk="1" hangingPunct="1">
              <a:buFont typeface="Wingdings" panose="05000000000000000000" pitchFamily="2" charset="2"/>
              <a:buChar char="Ø"/>
            </a:pPr>
            <a:r>
              <a:rPr lang="zh-CN" altLang="en-US" b="1" dirty="0">
                <a:latin typeface="Tahoma" panose="020B0604030504040204" pitchFamily="34" charset="0"/>
                <a:cs typeface="Tahoma" panose="020B0604030504040204" pitchFamily="34" charset="0"/>
              </a:rPr>
              <a:t> 逻辑变量与逻辑函数</a:t>
            </a:r>
            <a:endParaRPr lang="zh-CN" altLang="en-US" b="1" dirty="0">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逻辑代数中的变量称为</a:t>
            </a:r>
            <a:r>
              <a:rPr lang="zh-CN" altLang="en-US" b="1" dirty="0">
                <a:solidFill>
                  <a:srgbClr val="FF0000"/>
                </a:solidFill>
                <a:latin typeface="Tahoma" panose="020B0604030504040204" pitchFamily="34" charset="0"/>
                <a:cs typeface="Tahoma" panose="020B0604030504040204" pitchFamily="34" charset="0"/>
              </a:rPr>
              <a:t>逻辑变量</a:t>
            </a:r>
            <a:r>
              <a:rPr lang="zh-CN" altLang="en-US" b="1" dirty="0">
                <a:solidFill>
                  <a:srgbClr val="000000"/>
                </a:solidFill>
                <a:latin typeface="Tahoma" panose="020B0604030504040204" pitchFamily="34" charset="0"/>
                <a:cs typeface="Tahoma" panose="020B0604030504040204" pitchFamily="34" charset="0"/>
              </a:rPr>
              <a:t>；</a:t>
            </a:r>
            <a:endParaRPr lang="zh-CN" altLang="en-US" b="1" dirty="0">
              <a:solidFill>
                <a:srgbClr val="000000"/>
              </a:solidFill>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用字母</a:t>
            </a:r>
            <a:r>
              <a:rPr lang="en-US" altLang="zh-CN" b="1" i="1" dirty="0">
                <a:latin typeface="Tahoma" panose="020B0604030504040204" pitchFamily="34" charset="0"/>
                <a:cs typeface="Tahoma" panose="020B0604030504040204" pitchFamily="34" charset="0"/>
              </a:rPr>
              <a:t>A</a:t>
            </a:r>
            <a:r>
              <a:rPr lang="zh-CN" altLang="en-US" b="1" dirty="0">
                <a:latin typeface="Tahoma" panose="020B0604030504040204" pitchFamily="34" charset="0"/>
                <a:cs typeface="Tahoma" panose="020B0604030504040204" pitchFamily="34" charset="0"/>
              </a:rPr>
              <a:t>、</a:t>
            </a:r>
            <a:r>
              <a:rPr lang="en-US" altLang="zh-CN" b="1" i="1" dirty="0">
                <a:latin typeface="Tahoma" panose="020B0604030504040204" pitchFamily="34" charset="0"/>
                <a:cs typeface="Tahoma" panose="020B0604030504040204" pitchFamily="34" charset="0"/>
              </a:rPr>
              <a:t>B</a:t>
            </a:r>
            <a:r>
              <a:rPr lang="zh-CN" altLang="en-US" b="1" dirty="0">
                <a:latin typeface="Tahoma" panose="020B0604030504040204" pitchFamily="34" charset="0"/>
                <a:cs typeface="Tahoma" panose="020B0604030504040204" pitchFamily="34" charset="0"/>
              </a:rPr>
              <a:t>、</a:t>
            </a:r>
            <a:r>
              <a:rPr lang="en-US" altLang="zh-CN" b="1" i="1" dirty="0">
                <a:latin typeface="Tahoma" panose="020B0604030504040204" pitchFamily="34" charset="0"/>
                <a:cs typeface="Tahoma" panose="020B0604030504040204" pitchFamily="34" charset="0"/>
              </a:rPr>
              <a:t>C</a:t>
            </a:r>
            <a:r>
              <a:rPr lang="zh-CN" altLang="en-US" b="1" dirty="0">
                <a:latin typeface="Tahoma" panose="020B0604030504040204" pitchFamily="34" charset="0"/>
                <a:cs typeface="Tahoma" panose="020B0604030504040204" pitchFamily="34" charset="0"/>
              </a:rPr>
              <a:t>、</a:t>
            </a:r>
            <a:r>
              <a:rPr lang="en-US" altLang="zh-CN" b="1" dirty="0">
                <a:latin typeface="Tahoma" panose="020B0604030504040204" pitchFamily="34" charset="0"/>
                <a:ea typeface="Tahoma" panose="020B0604030504040204" pitchFamily="34" charset="0"/>
              </a:rPr>
              <a:t>…</a:t>
            </a:r>
            <a:r>
              <a:rPr lang="zh-CN" altLang="en-US" b="1" dirty="0">
                <a:latin typeface="Tahoma" panose="020B0604030504040204" pitchFamily="34" charset="0"/>
                <a:cs typeface="Tahoma" panose="020B0604030504040204" pitchFamily="34" charset="0"/>
              </a:rPr>
              <a:t>表示；</a:t>
            </a:r>
            <a:endParaRPr lang="zh-CN" altLang="en-US" b="1" dirty="0">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只能有两种可能的取值：</a:t>
            </a:r>
            <a:r>
              <a:rPr lang="zh-CN" altLang="en-US" b="1" dirty="0">
                <a:solidFill>
                  <a:srgbClr val="FF0000"/>
                </a:solidFill>
                <a:latin typeface="Tahoma" panose="020B0604030504040204" pitchFamily="34" charset="0"/>
                <a:cs typeface="Tahoma" panose="020B0604030504040204" pitchFamily="34" charset="0"/>
              </a:rPr>
              <a:t>真</a:t>
            </a:r>
            <a:r>
              <a:rPr lang="zh-CN" altLang="en-US" b="1" dirty="0">
                <a:latin typeface="Tahoma" panose="020B0604030504040204" pitchFamily="34" charset="0"/>
                <a:cs typeface="Tahoma" panose="020B0604030504040204" pitchFamily="34" charset="0"/>
              </a:rPr>
              <a:t>或</a:t>
            </a:r>
            <a:r>
              <a:rPr lang="zh-CN" altLang="en-US" b="1" dirty="0">
                <a:solidFill>
                  <a:srgbClr val="0000FF"/>
                </a:solidFill>
                <a:latin typeface="Tahoma" panose="020B0604030504040204" pitchFamily="34" charset="0"/>
                <a:cs typeface="Tahoma" panose="020B0604030504040204" pitchFamily="34" charset="0"/>
              </a:rPr>
              <a:t>假</a:t>
            </a:r>
            <a:r>
              <a:rPr lang="zh-CN" altLang="en-US" b="1" dirty="0">
                <a:solidFill>
                  <a:schemeClr val="accent2"/>
                </a:solidFill>
                <a:latin typeface="Tahoma" panose="020B0604030504040204" pitchFamily="34" charset="0"/>
                <a:cs typeface="Tahoma" panose="020B0604030504040204" pitchFamily="34" charset="0"/>
              </a:rPr>
              <a:t>；</a:t>
            </a:r>
            <a:endParaRPr lang="zh-CN" altLang="en-US" b="1" dirty="0">
              <a:solidFill>
                <a:schemeClr val="accent2"/>
              </a:solidFill>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习惯上，把真记作</a:t>
            </a:r>
            <a:r>
              <a:rPr lang="zh-CN" altLang="en-US" b="1" dirty="0">
                <a:solidFill>
                  <a:srgbClr val="FF0000"/>
                </a:solidFill>
                <a:latin typeface="Tahoma" panose="020B0604030504040204" pitchFamily="34" charset="0"/>
                <a:cs typeface="Tahoma" panose="020B0604030504040204" pitchFamily="34" charset="0"/>
              </a:rPr>
              <a:t>“</a:t>
            </a:r>
            <a:r>
              <a:rPr lang="en-US" altLang="zh-CN" b="1" dirty="0">
                <a:solidFill>
                  <a:srgbClr val="FF0000"/>
                </a:solidFill>
                <a:latin typeface="Tahoma" panose="020B0604030504040204" pitchFamily="34" charset="0"/>
                <a:cs typeface="Tahoma" panose="020B0604030504040204" pitchFamily="34" charset="0"/>
              </a:rPr>
              <a:t>1”</a:t>
            </a:r>
            <a:r>
              <a:rPr lang="zh-CN" altLang="en-US" b="1" dirty="0">
                <a:latin typeface="Tahoma" panose="020B0604030504040204" pitchFamily="34" charset="0"/>
                <a:cs typeface="Tahoma" panose="020B0604030504040204" pitchFamily="34" charset="0"/>
              </a:rPr>
              <a:t>，假记作</a:t>
            </a:r>
            <a:r>
              <a:rPr lang="zh-CN" altLang="en-US" b="1" dirty="0">
                <a:solidFill>
                  <a:srgbClr val="3333FF"/>
                </a:solidFill>
                <a:latin typeface="Tahoma" panose="020B0604030504040204" pitchFamily="34" charset="0"/>
                <a:cs typeface="Tahoma" panose="020B0604030504040204" pitchFamily="34" charset="0"/>
              </a:rPr>
              <a:t>“</a:t>
            </a:r>
            <a:r>
              <a:rPr lang="en-US" altLang="zh-CN" b="1" dirty="0">
                <a:solidFill>
                  <a:srgbClr val="3333FF"/>
                </a:solidFill>
                <a:latin typeface="Tahoma" panose="020B0604030504040204" pitchFamily="34" charset="0"/>
                <a:cs typeface="Tahoma" panose="020B0604030504040204" pitchFamily="34" charset="0"/>
              </a:rPr>
              <a:t>0”</a:t>
            </a:r>
            <a:r>
              <a:rPr lang="zh-CN" altLang="en-US" b="1" dirty="0">
                <a:latin typeface="Tahoma" panose="020B0604030504040204" pitchFamily="34" charset="0"/>
                <a:cs typeface="Tahoma" panose="020B0604030504040204" pitchFamily="34" charset="0"/>
              </a:rPr>
              <a:t>；</a:t>
            </a:r>
            <a:endParaRPr lang="zh-CN" altLang="en-US" b="1" dirty="0">
              <a:latin typeface="Tahoma" panose="020B0604030504040204" pitchFamily="34" charset="0"/>
              <a:cs typeface="Tahoma" panose="020B0604030504040204" pitchFamily="34" charset="0"/>
            </a:endParaRPr>
          </a:p>
          <a:p>
            <a:pPr marL="685800" lvl="1" indent="-228600" eaLnBrk="1" hangingPunct="1"/>
            <a:r>
              <a:rPr lang="zh-CN" altLang="en-US" b="1" dirty="0">
                <a:solidFill>
                  <a:srgbClr val="FF0000"/>
                </a:solidFill>
                <a:latin typeface="Tahoma" panose="020B0604030504040204" pitchFamily="34" charset="0"/>
                <a:cs typeface="Tahoma" panose="020B0604030504040204" pitchFamily="34" charset="0"/>
              </a:rPr>
              <a:t>“</a:t>
            </a:r>
            <a:r>
              <a:rPr lang="en-US" altLang="zh-CN" b="1" dirty="0">
                <a:solidFill>
                  <a:srgbClr val="FF0000"/>
                </a:solidFill>
                <a:latin typeface="Tahoma" panose="020B0604030504040204" pitchFamily="34" charset="0"/>
                <a:cs typeface="Tahoma" panose="020B0604030504040204" pitchFamily="34" charset="0"/>
              </a:rPr>
              <a:t>1”</a:t>
            </a:r>
            <a:r>
              <a:rPr lang="zh-CN" altLang="en-US" b="1" dirty="0">
                <a:latin typeface="Tahoma" panose="020B0604030504040204" pitchFamily="34" charset="0"/>
                <a:cs typeface="Tahoma" panose="020B0604030504040204" pitchFamily="34" charset="0"/>
              </a:rPr>
              <a:t>和</a:t>
            </a:r>
            <a:r>
              <a:rPr lang="zh-CN" altLang="en-US" b="1" dirty="0">
                <a:solidFill>
                  <a:srgbClr val="0000FF"/>
                </a:solidFill>
                <a:latin typeface="Tahoma" panose="020B0604030504040204" pitchFamily="34" charset="0"/>
                <a:cs typeface="Tahoma" panose="020B0604030504040204" pitchFamily="34" charset="0"/>
              </a:rPr>
              <a:t>“</a:t>
            </a:r>
            <a:r>
              <a:rPr lang="en-US" altLang="zh-CN" b="1" dirty="0">
                <a:solidFill>
                  <a:srgbClr val="0000FF"/>
                </a:solidFill>
                <a:latin typeface="Tahoma" panose="020B0604030504040204" pitchFamily="34" charset="0"/>
                <a:cs typeface="Tahoma" panose="020B0604030504040204" pitchFamily="34" charset="0"/>
              </a:rPr>
              <a:t>0”</a:t>
            </a:r>
            <a:r>
              <a:rPr lang="zh-CN" altLang="en-US" b="1" dirty="0">
                <a:latin typeface="Tahoma" panose="020B0604030504040204" pitchFamily="34" charset="0"/>
                <a:cs typeface="Tahoma" panose="020B0604030504040204" pitchFamily="34" charset="0"/>
              </a:rPr>
              <a:t>不表示数量的大小，表示完全对立的两种状态。</a:t>
            </a:r>
            <a:endParaRPr lang="en-US" altLang="zh-CN" b="1" dirty="0">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逻辑变量表示</a:t>
            </a:r>
            <a:r>
              <a:rPr lang="zh-CN" altLang="en-US" b="1" dirty="0">
                <a:solidFill>
                  <a:srgbClr val="FF0000"/>
                </a:solidFill>
                <a:latin typeface="Tahoma" panose="020B0604030504040204" pitchFamily="34" charset="0"/>
                <a:cs typeface="Tahoma" panose="020B0604030504040204" pitchFamily="34" charset="0"/>
              </a:rPr>
              <a:t>数字逻辑</a:t>
            </a:r>
            <a:r>
              <a:rPr lang="zh-CN" altLang="en-US" b="1" dirty="0">
                <a:latin typeface="Tahoma" panose="020B0604030504040204" pitchFamily="34" charset="0"/>
                <a:cs typeface="Tahoma" panose="020B0604030504040204" pitchFamily="34" charset="0"/>
              </a:rPr>
              <a:t>的状态</a:t>
            </a:r>
            <a:endParaRPr lang="zh-CN" altLang="en-US" b="1" dirty="0">
              <a:latin typeface="Tahoma" panose="020B0604030504040204" pitchFamily="34" charset="0"/>
              <a:cs typeface="Tahoma" panose="020B0604030504040204" pitchFamily="34" charset="0"/>
            </a:endParaRPr>
          </a:p>
          <a:p>
            <a:pPr marL="685800" lvl="1" indent="-228600" eaLnBrk="1" hangingPunct="1"/>
            <a:r>
              <a:rPr lang="zh-CN" altLang="en-US" b="1" dirty="0">
                <a:latin typeface="Tahoma" panose="020B0604030504040204" pitchFamily="34" charset="0"/>
                <a:cs typeface="Tahoma" panose="020B0604030504040204" pitchFamily="34" charset="0"/>
              </a:rPr>
              <a:t>逻辑变量输入输出之间构成</a:t>
            </a:r>
            <a:r>
              <a:rPr lang="zh-CN" altLang="en-US" b="1" dirty="0">
                <a:solidFill>
                  <a:srgbClr val="FF0000"/>
                </a:solidFill>
                <a:latin typeface="Tahoma" panose="020B0604030504040204" pitchFamily="34" charset="0"/>
                <a:cs typeface="Tahoma" panose="020B0604030504040204" pitchFamily="34" charset="0"/>
              </a:rPr>
              <a:t>函数</a:t>
            </a:r>
            <a:r>
              <a:rPr lang="zh-CN" altLang="en-US" b="1" dirty="0">
                <a:latin typeface="Tahoma" panose="020B0604030504040204" pitchFamily="34" charset="0"/>
                <a:cs typeface="Tahoma" panose="020B0604030504040204" pitchFamily="34" charset="0"/>
              </a:rPr>
              <a:t>关系</a:t>
            </a:r>
            <a:endParaRPr lang="zh-CN" altLang="en-US" b="1" dirty="0">
              <a:latin typeface="Tahoma" panose="020B0604030504040204" pitchFamily="34" charset="0"/>
              <a:cs typeface="Tahoma" panose="020B0604030504040204" pitchFamily="34" charset="0"/>
            </a:endParaRPr>
          </a:p>
          <a:p>
            <a:pPr marL="685800" lvl="1" indent="-228600" eaLnBrk="1" hangingPunct="1"/>
            <a:endParaRPr lang="zh-CN" altLang="en-US" b="1" dirty="0">
              <a:latin typeface="Tahoma" panose="020B0604030504040204" pitchFamily="34" charset="0"/>
              <a:ea typeface="Tahoma" panose="020B0604030504040204" pitchFamily="34" charset="0"/>
            </a:endParaRPr>
          </a:p>
        </p:txBody>
      </p:sp>
      <p:pic>
        <p:nvPicPr>
          <p:cNvPr id="17412" name="Picture 4" descr="124317240721n5jAe8"/>
          <p:cNvPicPr>
            <a:picLocks noChangeAspect="1"/>
          </p:cNvPicPr>
          <p:nvPr/>
        </p:nvPicPr>
        <p:blipFill>
          <a:blip r:embed="rId1"/>
          <a:stretch>
            <a:fillRect/>
          </a:stretch>
        </p:blipFill>
        <p:spPr>
          <a:xfrm>
            <a:off x="7021513" y="1849438"/>
            <a:ext cx="1870075" cy="2293937"/>
          </a:xfrm>
          <a:prstGeom prst="rect">
            <a:avLst/>
          </a:prstGeom>
          <a:noFill/>
          <a:ln w="9525">
            <a:noFill/>
          </a:ln>
        </p:spPr>
      </p:pic>
      <p:sp>
        <p:nvSpPr>
          <p:cNvPr id="1741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txBox="1"/>
          <p:nvPr/>
        </p:nvSpPr>
        <p:spPr>
          <a:xfrm>
            <a:off x="250825" y="368300"/>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zh-CN" altLang="en-US" sz="2400" dirty="0">
                <a:solidFill>
                  <a:srgbClr val="000000"/>
                </a:solidFill>
                <a:latin typeface="Times New Roman" panose="02020603050405020304" pitchFamily="18" charset="0"/>
              </a:rPr>
              <a:t>三变量最大项及其编号</a:t>
            </a:r>
            <a:endParaRPr lang="zh-CN" altLang="en-US" sz="2400" dirty="0">
              <a:solidFill>
                <a:srgbClr val="000000"/>
              </a:solidFill>
              <a:latin typeface="Times New Roman" panose="02020603050405020304" pitchFamily="18" charset="0"/>
            </a:endParaRPr>
          </a:p>
        </p:txBody>
      </p:sp>
      <p:graphicFrame>
        <p:nvGraphicFramePr>
          <p:cNvPr id="4" name="Group 3"/>
          <p:cNvGraphicFramePr>
            <a:graphicFrameLocks noGrp="1"/>
          </p:cNvGraphicFramePr>
          <p:nvPr/>
        </p:nvGraphicFramePr>
        <p:xfrm>
          <a:off x="1055688" y="1009650"/>
          <a:ext cx="7229475" cy="5060950"/>
        </p:xfrm>
        <a:graphic>
          <a:graphicData uri="http://schemas.openxmlformats.org/drawingml/2006/table">
            <a:tbl>
              <a:tblPr/>
              <a:tblGrid>
                <a:gridCol w="2047875"/>
                <a:gridCol w="3003550"/>
                <a:gridCol w="1190625"/>
                <a:gridCol w="987425"/>
              </a:tblGrid>
              <a:tr h="896057">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最大项</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rgbClr val="FF0000"/>
                          </a:solidFill>
                          <a:effectLst/>
                          <a:latin typeface="Tahoma" panose="020B0604030504040204" pitchFamily="34" charset="0"/>
                          <a:ea typeface="黑体" panose="02010609060101010101" pitchFamily="49" charset="-122"/>
                        </a:rPr>
                        <a:t>使最大项为</a:t>
                      </a: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49" charset="-122"/>
                        </a:rPr>
                        <a:t>0</a:t>
                      </a: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的</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变量取值</a:t>
                      </a:r>
                      <a:endParaRPr kumimoji="1"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十进制</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编号</a:t>
                      </a:r>
                      <a:endParaRPr kumimoji="1" lang="zh-CN" altLang="en-US"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vMerge="1">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ahoma" panose="020B0604030504040204" pitchFamily="34" charset="0"/>
                          <a:ea typeface="黑体" panose="02010609060101010101" pitchFamily="49" charset="-122"/>
                        </a:rPr>
                        <a:t>A        B        C</a:t>
                      </a:r>
                      <a:endParaRPr kumimoji="1" lang="en-US" altLang="zh-CN" sz="24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487205">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2</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3</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4</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987">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5</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747">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6</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9">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1        1        1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7</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80000"/>
                        <a:buFont typeface="Wingdings" panose="05000000000000000000" pitchFamily="2" charset="2"/>
                        <a:defRPr kumimoji="1" sz="2800" kern="1200">
                          <a:solidFill>
                            <a:schemeClr val="tx1"/>
                          </a:solidFill>
                          <a:latin typeface="Tahoma" panose="020B0604030504040204" pitchFamily="34" charset="0"/>
                          <a:ea typeface="黑体" panose="02010609060101010101" pitchFamily="49" charset="-122"/>
                        </a:defRPr>
                      </a:lvl1pPr>
                      <a:lvl2pPr marL="457200" algn="l" defTabSz="914400" rtl="0" eaLnBrk="1" latinLnBrk="0" hangingPunct="1">
                        <a:spcBef>
                          <a:spcPct val="20000"/>
                        </a:spcBef>
                        <a:buClr>
                          <a:schemeClr val="bg2"/>
                        </a:buClr>
                        <a:buSzPct val="80000"/>
                        <a:buFont typeface="Wingdings" panose="05000000000000000000" pitchFamily="2" charset="2"/>
                        <a:defRPr kumimoji="1" sz="2400" kern="1200">
                          <a:solidFill>
                            <a:schemeClr val="tx1"/>
                          </a:solidFill>
                          <a:latin typeface="Tahoma" panose="020B0604030504040204" pitchFamily="34" charset="0"/>
                          <a:ea typeface="黑体" panose="02010609060101010101" pitchFamily="49" charset="-122"/>
                        </a:defRPr>
                      </a:lvl2pPr>
                      <a:lvl3pPr marL="914400" algn="l" defTabSz="914400" rtl="0" eaLnBrk="1" latinLnBrk="0" hangingPunct="1">
                        <a:spcBef>
                          <a:spcPct val="20000"/>
                        </a:spcBef>
                        <a:buClr>
                          <a:schemeClr val="accent2"/>
                        </a:buClr>
                        <a:buSzPct val="120000"/>
                        <a:defRPr kumimoji="1" sz="2000" kern="1200">
                          <a:solidFill>
                            <a:schemeClr val="tx1"/>
                          </a:solidFill>
                          <a:latin typeface="Tahoma" panose="020B0604030504040204" pitchFamily="34" charset="0"/>
                          <a:ea typeface="黑体" panose="02010609060101010101" pitchFamily="49" charset="-122"/>
                        </a:defRPr>
                      </a:lvl3pPr>
                      <a:lvl4pPr marL="1371600" algn="l" defTabSz="914400" rtl="0" eaLnBrk="1" latinLnBrk="0" hangingPunct="1">
                        <a:spcBef>
                          <a:spcPct val="20000"/>
                        </a:spcBef>
                        <a:buClr>
                          <a:schemeClr val="bg2"/>
                        </a:buClr>
                        <a:buFont typeface="Wingdings" panose="05000000000000000000" pitchFamily="2" charset="2"/>
                        <a:defRPr kumimoji="1" sz="1800" kern="1200">
                          <a:solidFill>
                            <a:schemeClr val="tx1"/>
                          </a:solidFill>
                          <a:latin typeface="Tahoma" panose="020B0604030504040204" pitchFamily="34" charset="0"/>
                          <a:ea typeface="黑体" panose="02010609060101010101" pitchFamily="49" charset="-122"/>
                        </a:defRPr>
                      </a:lvl4pPr>
                      <a:lvl5pPr marL="1828800" algn="l" defTabSz="914400" rtl="0" eaLnBrk="1" latinLnBrk="0" hangingPunct="1">
                        <a:spcBef>
                          <a:spcPct val="20000"/>
                        </a:spcBef>
                        <a:buClr>
                          <a:schemeClr val="accent1"/>
                        </a:buClr>
                        <a:defRPr kumimoji="1" sz="1800" kern="1200">
                          <a:solidFill>
                            <a:schemeClr val="tx1"/>
                          </a:solidFill>
                          <a:latin typeface="Tahoma" panose="020B0604030504040204" pitchFamily="34" charset="0"/>
                          <a:ea typeface="黑体" panose="02010609060101010101" pitchFamily="49" charset="-122"/>
                        </a:defRPr>
                      </a:lvl5pPr>
                      <a:lvl6pPr marL="22860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6pPr>
                      <a:lvl7pPr marL="27432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7pPr>
                      <a:lvl8pPr marL="32004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8pPr>
                      <a:lvl9pPr marL="3657600" algn="l" defTabSz="914400" rtl="0" eaLnBrk="1" fontAlgn="base" latinLnBrk="0" hangingPunct="1">
                        <a:spcBef>
                          <a:spcPct val="20000"/>
                        </a:spcBef>
                        <a:spcAft>
                          <a:spcPct val="0"/>
                        </a:spcAft>
                        <a:buClr>
                          <a:schemeClr val="accent1"/>
                        </a:buClr>
                        <a:defRPr kumimoji="1" sz="1800" kern="12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09625" name="Group 57"/>
          <p:cNvGrpSpPr/>
          <p:nvPr/>
        </p:nvGrpSpPr>
        <p:grpSpPr>
          <a:xfrm>
            <a:off x="7504113" y="2387600"/>
            <a:ext cx="528637" cy="3675063"/>
            <a:chOff x="4665" y="1669"/>
            <a:chExt cx="333" cy="2315"/>
          </a:xfrm>
        </p:grpSpPr>
        <p:graphicFrame>
          <p:nvGraphicFramePr>
            <p:cNvPr id="109637" name="Object 58"/>
            <p:cNvGraphicFramePr>
              <a:graphicFrameLocks noChangeAspect="1"/>
            </p:cNvGraphicFramePr>
            <p:nvPr/>
          </p:nvGraphicFramePr>
          <p:xfrm>
            <a:off x="4665" y="1669"/>
            <a:ext cx="315" cy="299"/>
          </p:xfrm>
          <a:graphic>
            <a:graphicData uri="http://schemas.openxmlformats.org/presentationml/2006/ole">
              <mc:AlternateContent xmlns:mc="http://schemas.openxmlformats.org/markup-compatibility/2006">
                <mc:Choice xmlns:v="urn:schemas-microsoft-com:vml" Requires="v">
                  <p:oleObj spid="_x0000_s3113" name="" r:id="rId1" imgW="241300" imgH="228600" progId="Equation.3">
                    <p:embed/>
                  </p:oleObj>
                </mc:Choice>
                <mc:Fallback>
                  <p:oleObj name="" r:id="rId1" imgW="241300" imgH="228600" progId="Equation.3">
                    <p:embed/>
                    <p:pic>
                      <p:nvPicPr>
                        <p:cNvPr id="0" name="图片 3112"/>
                        <p:cNvPicPr/>
                        <p:nvPr/>
                      </p:nvPicPr>
                      <p:blipFill>
                        <a:blip r:embed="rId2"/>
                        <a:stretch>
                          <a:fillRect/>
                        </a:stretch>
                      </p:blipFill>
                      <p:spPr>
                        <a:xfrm>
                          <a:off x="4665" y="1669"/>
                          <a:ext cx="315" cy="299"/>
                        </a:xfrm>
                        <a:prstGeom prst="rect">
                          <a:avLst/>
                        </a:prstGeom>
                        <a:noFill/>
                        <a:ln w="38100">
                          <a:noFill/>
                          <a:miter/>
                        </a:ln>
                      </p:spPr>
                    </p:pic>
                  </p:oleObj>
                </mc:Fallback>
              </mc:AlternateContent>
            </a:graphicData>
          </a:graphic>
        </p:graphicFrame>
        <p:graphicFrame>
          <p:nvGraphicFramePr>
            <p:cNvPr id="109638" name="Object 59"/>
            <p:cNvGraphicFramePr>
              <a:graphicFrameLocks noChangeAspect="1"/>
            </p:cNvGraphicFramePr>
            <p:nvPr/>
          </p:nvGraphicFramePr>
          <p:xfrm>
            <a:off x="4686" y="1974"/>
            <a:ext cx="299" cy="282"/>
          </p:xfrm>
          <a:graphic>
            <a:graphicData uri="http://schemas.openxmlformats.org/presentationml/2006/ole">
              <mc:AlternateContent xmlns:mc="http://schemas.openxmlformats.org/markup-compatibility/2006">
                <mc:Choice xmlns:v="urn:schemas-microsoft-com:vml" Requires="v">
                  <p:oleObj spid="_x0000_s3117" name="" r:id="rId3" imgW="228600" imgH="215900" progId="Equation.3">
                    <p:embed/>
                  </p:oleObj>
                </mc:Choice>
                <mc:Fallback>
                  <p:oleObj name="" r:id="rId3" imgW="228600" imgH="215900" progId="Equation.3">
                    <p:embed/>
                    <p:pic>
                      <p:nvPicPr>
                        <p:cNvPr id="0" name="图片 3116"/>
                        <p:cNvPicPr/>
                        <p:nvPr/>
                      </p:nvPicPr>
                      <p:blipFill>
                        <a:blip r:embed="rId4"/>
                        <a:stretch>
                          <a:fillRect/>
                        </a:stretch>
                      </p:blipFill>
                      <p:spPr>
                        <a:xfrm>
                          <a:off x="4686" y="1974"/>
                          <a:ext cx="299" cy="282"/>
                        </a:xfrm>
                        <a:prstGeom prst="rect">
                          <a:avLst/>
                        </a:prstGeom>
                        <a:noFill/>
                        <a:ln w="38100">
                          <a:noFill/>
                          <a:miter/>
                        </a:ln>
                      </p:spPr>
                    </p:pic>
                  </p:oleObj>
                </mc:Fallback>
              </mc:AlternateContent>
            </a:graphicData>
          </a:graphic>
        </p:graphicFrame>
        <p:graphicFrame>
          <p:nvGraphicFramePr>
            <p:cNvPr id="109639" name="Object 60"/>
            <p:cNvGraphicFramePr>
              <a:graphicFrameLocks noChangeAspect="1"/>
            </p:cNvGraphicFramePr>
            <p:nvPr/>
          </p:nvGraphicFramePr>
          <p:xfrm>
            <a:off x="4674" y="2262"/>
            <a:ext cx="315" cy="282"/>
          </p:xfrm>
          <a:graphic>
            <a:graphicData uri="http://schemas.openxmlformats.org/presentationml/2006/ole">
              <mc:AlternateContent xmlns:mc="http://schemas.openxmlformats.org/markup-compatibility/2006">
                <mc:Choice xmlns:v="urn:schemas-microsoft-com:vml" Requires="v">
                  <p:oleObj spid="_x0000_s3118" name="" r:id="rId5" imgW="241300" imgH="215900" progId="Equation.3">
                    <p:embed/>
                  </p:oleObj>
                </mc:Choice>
                <mc:Fallback>
                  <p:oleObj name="" r:id="rId5" imgW="241300" imgH="215900" progId="Equation.3">
                    <p:embed/>
                    <p:pic>
                      <p:nvPicPr>
                        <p:cNvPr id="0" name="图片 3117"/>
                        <p:cNvPicPr/>
                        <p:nvPr/>
                      </p:nvPicPr>
                      <p:blipFill>
                        <a:blip r:embed="rId6"/>
                        <a:stretch>
                          <a:fillRect/>
                        </a:stretch>
                      </p:blipFill>
                      <p:spPr>
                        <a:xfrm>
                          <a:off x="4674" y="2262"/>
                          <a:ext cx="315" cy="282"/>
                        </a:xfrm>
                        <a:prstGeom prst="rect">
                          <a:avLst/>
                        </a:prstGeom>
                        <a:noFill/>
                        <a:ln w="38100">
                          <a:noFill/>
                          <a:miter/>
                        </a:ln>
                      </p:spPr>
                    </p:pic>
                  </p:oleObj>
                </mc:Fallback>
              </mc:AlternateContent>
            </a:graphicData>
          </a:graphic>
        </p:graphicFrame>
        <p:graphicFrame>
          <p:nvGraphicFramePr>
            <p:cNvPr id="109640" name="Object 61"/>
            <p:cNvGraphicFramePr>
              <a:graphicFrameLocks noChangeAspect="1"/>
            </p:cNvGraphicFramePr>
            <p:nvPr/>
          </p:nvGraphicFramePr>
          <p:xfrm>
            <a:off x="4670" y="2581"/>
            <a:ext cx="315" cy="299"/>
          </p:xfrm>
          <a:graphic>
            <a:graphicData uri="http://schemas.openxmlformats.org/presentationml/2006/ole">
              <mc:AlternateContent xmlns:mc="http://schemas.openxmlformats.org/markup-compatibility/2006">
                <mc:Choice xmlns:v="urn:schemas-microsoft-com:vml" Requires="v">
                  <p:oleObj spid="_x0000_s3114" name="" r:id="rId7" imgW="241300" imgH="228600" progId="Equation.3">
                    <p:embed/>
                  </p:oleObj>
                </mc:Choice>
                <mc:Fallback>
                  <p:oleObj name="" r:id="rId7" imgW="241300" imgH="228600" progId="Equation.3">
                    <p:embed/>
                    <p:pic>
                      <p:nvPicPr>
                        <p:cNvPr id="0" name="图片 3113"/>
                        <p:cNvPicPr/>
                        <p:nvPr/>
                      </p:nvPicPr>
                      <p:blipFill>
                        <a:blip r:embed="rId8"/>
                        <a:stretch>
                          <a:fillRect/>
                        </a:stretch>
                      </p:blipFill>
                      <p:spPr>
                        <a:xfrm>
                          <a:off x="4670" y="2581"/>
                          <a:ext cx="315" cy="299"/>
                        </a:xfrm>
                        <a:prstGeom prst="rect">
                          <a:avLst/>
                        </a:prstGeom>
                        <a:noFill/>
                        <a:ln w="38100">
                          <a:noFill/>
                          <a:miter/>
                        </a:ln>
                      </p:spPr>
                    </p:pic>
                  </p:oleObj>
                </mc:Fallback>
              </mc:AlternateContent>
            </a:graphicData>
          </a:graphic>
        </p:graphicFrame>
        <p:graphicFrame>
          <p:nvGraphicFramePr>
            <p:cNvPr id="109641" name="Object 62"/>
            <p:cNvGraphicFramePr>
              <a:graphicFrameLocks noChangeAspect="1"/>
            </p:cNvGraphicFramePr>
            <p:nvPr/>
          </p:nvGraphicFramePr>
          <p:xfrm>
            <a:off x="4677" y="2832"/>
            <a:ext cx="315" cy="282"/>
          </p:xfrm>
          <a:graphic>
            <a:graphicData uri="http://schemas.openxmlformats.org/presentationml/2006/ole">
              <mc:AlternateContent xmlns:mc="http://schemas.openxmlformats.org/markup-compatibility/2006">
                <mc:Choice xmlns:v="urn:schemas-microsoft-com:vml" Requires="v">
                  <p:oleObj spid="_x0000_s3115" name="" r:id="rId9" imgW="241300" imgH="215900" progId="Equation.3">
                    <p:embed/>
                  </p:oleObj>
                </mc:Choice>
                <mc:Fallback>
                  <p:oleObj name="" r:id="rId9" imgW="241300" imgH="215900" progId="Equation.3">
                    <p:embed/>
                    <p:pic>
                      <p:nvPicPr>
                        <p:cNvPr id="0" name="图片 3114"/>
                        <p:cNvPicPr/>
                        <p:nvPr/>
                      </p:nvPicPr>
                      <p:blipFill>
                        <a:blip r:embed="rId10"/>
                        <a:stretch>
                          <a:fillRect/>
                        </a:stretch>
                      </p:blipFill>
                      <p:spPr>
                        <a:xfrm>
                          <a:off x="4677" y="2832"/>
                          <a:ext cx="315" cy="282"/>
                        </a:xfrm>
                        <a:prstGeom prst="rect">
                          <a:avLst/>
                        </a:prstGeom>
                        <a:noFill/>
                        <a:ln w="38100">
                          <a:noFill/>
                          <a:miter/>
                        </a:ln>
                      </p:spPr>
                    </p:pic>
                  </p:oleObj>
                </mc:Fallback>
              </mc:AlternateContent>
            </a:graphicData>
          </a:graphic>
        </p:graphicFrame>
        <p:graphicFrame>
          <p:nvGraphicFramePr>
            <p:cNvPr id="109642" name="Object 63"/>
            <p:cNvGraphicFramePr>
              <a:graphicFrameLocks noChangeAspect="1"/>
            </p:cNvGraphicFramePr>
            <p:nvPr/>
          </p:nvGraphicFramePr>
          <p:xfrm>
            <a:off x="4679" y="3157"/>
            <a:ext cx="315" cy="299"/>
          </p:xfrm>
          <a:graphic>
            <a:graphicData uri="http://schemas.openxmlformats.org/presentationml/2006/ole">
              <mc:AlternateContent xmlns:mc="http://schemas.openxmlformats.org/markup-compatibility/2006">
                <mc:Choice xmlns:v="urn:schemas-microsoft-com:vml" Requires="v">
                  <p:oleObj spid="_x0000_s3119" name="" r:id="rId11" imgW="241300" imgH="228600" progId="Equation.3">
                    <p:embed/>
                  </p:oleObj>
                </mc:Choice>
                <mc:Fallback>
                  <p:oleObj name="" r:id="rId11" imgW="241300" imgH="228600" progId="Equation.3">
                    <p:embed/>
                    <p:pic>
                      <p:nvPicPr>
                        <p:cNvPr id="0" name="图片 3118"/>
                        <p:cNvPicPr/>
                        <p:nvPr/>
                      </p:nvPicPr>
                      <p:blipFill>
                        <a:blip r:embed="rId12"/>
                        <a:stretch>
                          <a:fillRect/>
                        </a:stretch>
                      </p:blipFill>
                      <p:spPr>
                        <a:xfrm>
                          <a:off x="4679" y="3157"/>
                          <a:ext cx="315" cy="299"/>
                        </a:xfrm>
                        <a:prstGeom prst="rect">
                          <a:avLst/>
                        </a:prstGeom>
                        <a:noFill/>
                        <a:ln w="38100">
                          <a:noFill/>
                          <a:miter/>
                        </a:ln>
                      </p:spPr>
                    </p:pic>
                  </p:oleObj>
                </mc:Fallback>
              </mc:AlternateContent>
            </a:graphicData>
          </a:graphic>
        </p:graphicFrame>
        <p:graphicFrame>
          <p:nvGraphicFramePr>
            <p:cNvPr id="109643" name="Object 64"/>
            <p:cNvGraphicFramePr>
              <a:graphicFrameLocks noChangeAspect="1"/>
            </p:cNvGraphicFramePr>
            <p:nvPr/>
          </p:nvGraphicFramePr>
          <p:xfrm>
            <a:off x="4684" y="3397"/>
            <a:ext cx="314" cy="299"/>
          </p:xfrm>
          <a:graphic>
            <a:graphicData uri="http://schemas.openxmlformats.org/presentationml/2006/ole">
              <mc:AlternateContent xmlns:mc="http://schemas.openxmlformats.org/markup-compatibility/2006">
                <mc:Choice xmlns:v="urn:schemas-microsoft-com:vml" Requires="v">
                  <p:oleObj spid="_x0000_s3116" name="" r:id="rId13" imgW="241300" imgH="228600" progId="Equation.3">
                    <p:embed/>
                  </p:oleObj>
                </mc:Choice>
                <mc:Fallback>
                  <p:oleObj name="" r:id="rId13" imgW="241300" imgH="228600" progId="Equation.3">
                    <p:embed/>
                    <p:pic>
                      <p:nvPicPr>
                        <p:cNvPr id="0" name="图片 3115"/>
                        <p:cNvPicPr/>
                        <p:nvPr/>
                      </p:nvPicPr>
                      <p:blipFill>
                        <a:blip r:embed="rId14"/>
                        <a:stretch>
                          <a:fillRect/>
                        </a:stretch>
                      </p:blipFill>
                      <p:spPr>
                        <a:xfrm>
                          <a:off x="4684" y="3397"/>
                          <a:ext cx="314" cy="299"/>
                        </a:xfrm>
                        <a:prstGeom prst="rect">
                          <a:avLst/>
                        </a:prstGeom>
                        <a:noFill/>
                        <a:ln w="38100">
                          <a:noFill/>
                          <a:miter/>
                        </a:ln>
                      </p:spPr>
                    </p:pic>
                  </p:oleObj>
                </mc:Fallback>
              </mc:AlternateContent>
            </a:graphicData>
          </a:graphic>
        </p:graphicFrame>
        <p:graphicFrame>
          <p:nvGraphicFramePr>
            <p:cNvPr id="109644" name="Object 65"/>
            <p:cNvGraphicFramePr>
              <a:graphicFrameLocks noChangeAspect="1"/>
            </p:cNvGraphicFramePr>
            <p:nvPr/>
          </p:nvGraphicFramePr>
          <p:xfrm>
            <a:off x="4679" y="3685"/>
            <a:ext cx="315" cy="299"/>
          </p:xfrm>
          <a:graphic>
            <a:graphicData uri="http://schemas.openxmlformats.org/presentationml/2006/ole">
              <mc:AlternateContent xmlns:mc="http://schemas.openxmlformats.org/markup-compatibility/2006">
                <mc:Choice xmlns:v="urn:schemas-microsoft-com:vml" Requires="v">
                  <p:oleObj spid="_x0000_s3120" name="" r:id="rId15" imgW="241300" imgH="228600" progId="Equation.3">
                    <p:embed/>
                  </p:oleObj>
                </mc:Choice>
                <mc:Fallback>
                  <p:oleObj name="" r:id="rId15" imgW="241300" imgH="228600" progId="Equation.3">
                    <p:embed/>
                    <p:pic>
                      <p:nvPicPr>
                        <p:cNvPr id="0" name="图片 3119"/>
                        <p:cNvPicPr/>
                        <p:nvPr/>
                      </p:nvPicPr>
                      <p:blipFill>
                        <a:blip r:embed="rId16"/>
                        <a:stretch>
                          <a:fillRect/>
                        </a:stretch>
                      </p:blipFill>
                      <p:spPr>
                        <a:xfrm>
                          <a:off x="4679" y="3685"/>
                          <a:ext cx="315" cy="299"/>
                        </a:xfrm>
                        <a:prstGeom prst="rect">
                          <a:avLst/>
                        </a:prstGeom>
                        <a:noFill/>
                        <a:ln w="38100">
                          <a:noFill/>
                          <a:miter/>
                        </a:ln>
                      </p:spPr>
                    </p:pic>
                  </p:oleObj>
                </mc:Fallback>
              </mc:AlternateContent>
            </a:graphicData>
          </a:graphic>
        </p:graphicFrame>
      </p:grpSp>
      <p:grpSp>
        <p:nvGrpSpPr>
          <p:cNvPr id="109626" name="Group 66"/>
          <p:cNvGrpSpPr/>
          <p:nvPr/>
        </p:nvGrpSpPr>
        <p:grpSpPr>
          <a:xfrm>
            <a:off x="1109663" y="2405063"/>
            <a:ext cx="1981200" cy="3733800"/>
            <a:chOff x="637" y="1660"/>
            <a:chExt cx="1248" cy="2352"/>
          </a:xfrm>
        </p:grpSpPr>
        <p:graphicFrame>
          <p:nvGraphicFramePr>
            <p:cNvPr id="109629" name="Object 67"/>
            <p:cNvGraphicFramePr>
              <a:graphicFrameLocks noChangeAspect="1"/>
            </p:cNvGraphicFramePr>
            <p:nvPr/>
          </p:nvGraphicFramePr>
          <p:xfrm>
            <a:off x="687" y="1660"/>
            <a:ext cx="1198" cy="260"/>
          </p:xfrm>
          <a:graphic>
            <a:graphicData uri="http://schemas.openxmlformats.org/presentationml/2006/ole">
              <mc:AlternateContent xmlns:mc="http://schemas.openxmlformats.org/markup-compatibility/2006">
                <mc:Choice xmlns:v="urn:schemas-microsoft-com:vml" Requires="v">
                  <p:oleObj spid="_x0000_s3121" name="" r:id="rId17" imgW="634365" imgH="177800" progId="Equation.3">
                    <p:embed/>
                  </p:oleObj>
                </mc:Choice>
                <mc:Fallback>
                  <p:oleObj name="" r:id="rId17" imgW="634365" imgH="177800" progId="Equation.3">
                    <p:embed/>
                    <p:pic>
                      <p:nvPicPr>
                        <p:cNvPr id="0" name="图片 3120"/>
                        <p:cNvPicPr/>
                        <p:nvPr/>
                      </p:nvPicPr>
                      <p:blipFill>
                        <a:blip r:embed="rId18"/>
                        <a:stretch>
                          <a:fillRect/>
                        </a:stretch>
                      </p:blipFill>
                      <p:spPr>
                        <a:xfrm>
                          <a:off x="687" y="1660"/>
                          <a:ext cx="1198" cy="260"/>
                        </a:xfrm>
                        <a:prstGeom prst="rect">
                          <a:avLst/>
                        </a:prstGeom>
                        <a:noFill/>
                        <a:ln w="38100">
                          <a:noFill/>
                          <a:miter/>
                        </a:ln>
                      </p:spPr>
                    </p:pic>
                  </p:oleObj>
                </mc:Fallback>
              </mc:AlternateContent>
            </a:graphicData>
          </a:graphic>
        </p:graphicFrame>
        <p:graphicFrame>
          <p:nvGraphicFramePr>
            <p:cNvPr id="109630" name="Object 68"/>
            <p:cNvGraphicFramePr>
              <a:graphicFrameLocks noChangeAspect="1"/>
            </p:cNvGraphicFramePr>
            <p:nvPr/>
          </p:nvGraphicFramePr>
          <p:xfrm>
            <a:off x="655" y="1940"/>
            <a:ext cx="1198" cy="316"/>
          </p:xfrm>
          <a:graphic>
            <a:graphicData uri="http://schemas.openxmlformats.org/presentationml/2006/ole">
              <mc:AlternateContent xmlns:mc="http://schemas.openxmlformats.org/markup-compatibility/2006">
                <mc:Choice xmlns:v="urn:schemas-microsoft-com:vml" Requires="v">
                  <p:oleObj spid="_x0000_s3122" name="" r:id="rId19" imgW="634365" imgH="215900" progId="Equation.3">
                    <p:embed/>
                  </p:oleObj>
                </mc:Choice>
                <mc:Fallback>
                  <p:oleObj name="" r:id="rId19" imgW="634365" imgH="215900" progId="Equation.3">
                    <p:embed/>
                    <p:pic>
                      <p:nvPicPr>
                        <p:cNvPr id="0" name="图片 3121"/>
                        <p:cNvPicPr/>
                        <p:nvPr/>
                      </p:nvPicPr>
                      <p:blipFill>
                        <a:blip r:embed="rId20"/>
                        <a:stretch>
                          <a:fillRect/>
                        </a:stretch>
                      </p:blipFill>
                      <p:spPr>
                        <a:xfrm>
                          <a:off x="655" y="1940"/>
                          <a:ext cx="1198" cy="316"/>
                        </a:xfrm>
                        <a:prstGeom prst="rect">
                          <a:avLst/>
                        </a:prstGeom>
                        <a:noFill/>
                        <a:ln w="38100">
                          <a:noFill/>
                          <a:miter/>
                        </a:ln>
                      </p:spPr>
                    </p:pic>
                  </p:oleObj>
                </mc:Fallback>
              </mc:AlternateContent>
            </a:graphicData>
          </a:graphic>
        </p:graphicFrame>
        <p:graphicFrame>
          <p:nvGraphicFramePr>
            <p:cNvPr id="109631" name="Object 69"/>
            <p:cNvGraphicFramePr>
              <a:graphicFrameLocks noChangeAspect="1"/>
            </p:cNvGraphicFramePr>
            <p:nvPr/>
          </p:nvGraphicFramePr>
          <p:xfrm>
            <a:off x="641" y="2229"/>
            <a:ext cx="1198" cy="315"/>
          </p:xfrm>
          <a:graphic>
            <a:graphicData uri="http://schemas.openxmlformats.org/presentationml/2006/ole">
              <mc:AlternateContent xmlns:mc="http://schemas.openxmlformats.org/markup-compatibility/2006">
                <mc:Choice xmlns:v="urn:schemas-microsoft-com:vml" Requires="v">
                  <p:oleObj spid="_x0000_s3123" name="" r:id="rId21" imgW="634365" imgH="215900" progId="Equation.3">
                    <p:embed/>
                  </p:oleObj>
                </mc:Choice>
                <mc:Fallback>
                  <p:oleObj name="" r:id="rId21" imgW="634365" imgH="215900" progId="Equation.3">
                    <p:embed/>
                    <p:pic>
                      <p:nvPicPr>
                        <p:cNvPr id="0" name="图片 3122"/>
                        <p:cNvPicPr/>
                        <p:nvPr/>
                      </p:nvPicPr>
                      <p:blipFill>
                        <a:blip r:embed="rId22"/>
                        <a:stretch>
                          <a:fillRect/>
                        </a:stretch>
                      </p:blipFill>
                      <p:spPr>
                        <a:xfrm>
                          <a:off x="641" y="2229"/>
                          <a:ext cx="1198" cy="315"/>
                        </a:xfrm>
                        <a:prstGeom prst="rect">
                          <a:avLst/>
                        </a:prstGeom>
                        <a:noFill/>
                        <a:ln w="38100">
                          <a:noFill/>
                          <a:miter/>
                        </a:ln>
                      </p:spPr>
                    </p:pic>
                  </p:oleObj>
                </mc:Fallback>
              </mc:AlternateContent>
            </a:graphicData>
          </a:graphic>
        </p:graphicFrame>
        <p:graphicFrame>
          <p:nvGraphicFramePr>
            <p:cNvPr id="109632" name="Object 70"/>
            <p:cNvGraphicFramePr>
              <a:graphicFrameLocks noChangeAspect="1"/>
            </p:cNvGraphicFramePr>
            <p:nvPr/>
          </p:nvGraphicFramePr>
          <p:xfrm>
            <a:off x="637" y="2516"/>
            <a:ext cx="1198" cy="316"/>
          </p:xfrm>
          <a:graphic>
            <a:graphicData uri="http://schemas.openxmlformats.org/presentationml/2006/ole">
              <mc:AlternateContent xmlns:mc="http://schemas.openxmlformats.org/markup-compatibility/2006">
                <mc:Choice xmlns:v="urn:schemas-microsoft-com:vml" Requires="v">
                  <p:oleObj spid="_x0000_s3124" name="" r:id="rId23" imgW="634365" imgH="215900" progId="Equation.3">
                    <p:embed/>
                  </p:oleObj>
                </mc:Choice>
                <mc:Fallback>
                  <p:oleObj name="" r:id="rId23" imgW="634365" imgH="215900" progId="Equation.3">
                    <p:embed/>
                    <p:pic>
                      <p:nvPicPr>
                        <p:cNvPr id="0" name="图片 3123"/>
                        <p:cNvPicPr/>
                        <p:nvPr/>
                      </p:nvPicPr>
                      <p:blipFill>
                        <a:blip r:embed="rId24"/>
                        <a:stretch>
                          <a:fillRect/>
                        </a:stretch>
                      </p:blipFill>
                      <p:spPr>
                        <a:xfrm>
                          <a:off x="637" y="2516"/>
                          <a:ext cx="1198" cy="316"/>
                        </a:xfrm>
                        <a:prstGeom prst="rect">
                          <a:avLst/>
                        </a:prstGeom>
                        <a:noFill/>
                        <a:ln w="38100">
                          <a:noFill/>
                          <a:miter/>
                        </a:ln>
                      </p:spPr>
                    </p:pic>
                  </p:oleObj>
                </mc:Fallback>
              </mc:AlternateContent>
            </a:graphicData>
          </a:graphic>
        </p:graphicFrame>
        <p:graphicFrame>
          <p:nvGraphicFramePr>
            <p:cNvPr id="109633" name="Object 71"/>
            <p:cNvGraphicFramePr>
              <a:graphicFrameLocks noChangeAspect="1"/>
            </p:cNvGraphicFramePr>
            <p:nvPr/>
          </p:nvGraphicFramePr>
          <p:xfrm>
            <a:off x="651" y="2804"/>
            <a:ext cx="1198" cy="316"/>
          </p:xfrm>
          <a:graphic>
            <a:graphicData uri="http://schemas.openxmlformats.org/presentationml/2006/ole">
              <mc:AlternateContent xmlns:mc="http://schemas.openxmlformats.org/markup-compatibility/2006">
                <mc:Choice xmlns:v="urn:schemas-microsoft-com:vml" Requires="v">
                  <p:oleObj spid="_x0000_s3125" name="" r:id="rId25" imgW="634365" imgH="215900" progId="Equation.3">
                    <p:embed/>
                  </p:oleObj>
                </mc:Choice>
                <mc:Fallback>
                  <p:oleObj name="" r:id="rId25" imgW="634365" imgH="215900" progId="Equation.3">
                    <p:embed/>
                    <p:pic>
                      <p:nvPicPr>
                        <p:cNvPr id="0" name="图片 3124"/>
                        <p:cNvPicPr/>
                        <p:nvPr/>
                      </p:nvPicPr>
                      <p:blipFill>
                        <a:blip r:embed="rId26"/>
                        <a:stretch>
                          <a:fillRect/>
                        </a:stretch>
                      </p:blipFill>
                      <p:spPr>
                        <a:xfrm>
                          <a:off x="651" y="2804"/>
                          <a:ext cx="1198" cy="316"/>
                        </a:xfrm>
                        <a:prstGeom prst="rect">
                          <a:avLst/>
                        </a:prstGeom>
                        <a:noFill/>
                        <a:ln w="38100">
                          <a:noFill/>
                          <a:miter/>
                        </a:ln>
                      </p:spPr>
                    </p:pic>
                  </p:oleObj>
                </mc:Fallback>
              </mc:AlternateContent>
            </a:graphicData>
          </a:graphic>
        </p:graphicFrame>
        <p:graphicFrame>
          <p:nvGraphicFramePr>
            <p:cNvPr id="109634" name="Object 72"/>
            <p:cNvGraphicFramePr>
              <a:graphicFrameLocks noChangeAspect="1"/>
            </p:cNvGraphicFramePr>
            <p:nvPr/>
          </p:nvGraphicFramePr>
          <p:xfrm>
            <a:off x="655" y="3093"/>
            <a:ext cx="1198" cy="315"/>
          </p:xfrm>
          <a:graphic>
            <a:graphicData uri="http://schemas.openxmlformats.org/presentationml/2006/ole">
              <mc:AlternateContent xmlns:mc="http://schemas.openxmlformats.org/markup-compatibility/2006">
                <mc:Choice xmlns:v="urn:schemas-microsoft-com:vml" Requires="v">
                  <p:oleObj spid="_x0000_s3126" name="" r:id="rId27" imgW="634365" imgH="215900" progId="Equation.3">
                    <p:embed/>
                  </p:oleObj>
                </mc:Choice>
                <mc:Fallback>
                  <p:oleObj name="" r:id="rId27" imgW="634365" imgH="215900" progId="Equation.3">
                    <p:embed/>
                    <p:pic>
                      <p:nvPicPr>
                        <p:cNvPr id="0" name="图片 3125"/>
                        <p:cNvPicPr/>
                        <p:nvPr/>
                      </p:nvPicPr>
                      <p:blipFill>
                        <a:blip r:embed="rId28"/>
                        <a:stretch>
                          <a:fillRect/>
                        </a:stretch>
                      </p:blipFill>
                      <p:spPr>
                        <a:xfrm>
                          <a:off x="655" y="3093"/>
                          <a:ext cx="1198" cy="315"/>
                        </a:xfrm>
                        <a:prstGeom prst="rect">
                          <a:avLst/>
                        </a:prstGeom>
                        <a:noFill/>
                        <a:ln w="38100">
                          <a:noFill/>
                          <a:miter/>
                        </a:ln>
                      </p:spPr>
                    </p:pic>
                  </p:oleObj>
                </mc:Fallback>
              </mc:AlternateContent>
            </a:graphicData>
          </a:graphic>
        </p:graphicFrame>
        <p:graphicFrame>
          <p:nvGraphicFramePr>
            <p:cNvPr id="109635" name="Object 73"/>
            <p:cNvGraphicFramePr>
              <a:graphicFrameLocks noChangeAspect="1"/>
            </p:cNvGraphicFramePr>
            <p:nvPr/>
          </p:nvGraphicFramePr>
          <p:xfrm>
            <a:off x="641" y="3380"/>
            <a:ext cx="1198" cy="316"/>
          </p:xfrm>
          <a:graphic>
            <a:graphicData uri="http://schemas.openxmlformats.org/presentationml/2006/ole">
              <mc:AlternateContent xmlns:mc="http://schemas.openxmlformats.org/markup-compatibility/2006">
                <mc:Choice xmlns:v="urn:schemas-microsoft-com:vml" Requires="v">
                  <p:oleObj spid="_x0000_s3127" name="" r:id="rId29" imgW="634365" imgH="215900" progId="Equation.3">
                    <p:embed/>
                  </p:oleObj>
                </mc:Choice>
                <mc:Fallback>
                  <p:oleObj name="" r:id="rId29" imgW="634365" imgH="215900" progId="Equation.3">
                    <p:embed/>
                    <p:pic>
                      <p:nvPicPr>
                        <p:cNvPr id="0" name="图片 3126"/>
                        <p:cNvPicPr/>
                        <p:nvPr/>
                      </p:nvPicPr>
                      <p:blipFill>
                        <a:blip r:embed="rId30"/>
                        <a:stretch>
                          <a:fillRect/>
                        </a:stretch>
                      </p:blipFill>
                      <p:spPr>
                        <a:xfrm>
                          <a:off x="641" y="3380"/>
                          <a:ext cx="1198" cy="316"/>
                        </a:xfrm>
                        <a:prstGeom prst="rect">
                          <a:avLst/>
                        </a:prstGeom>
                        <a:noFill/>
                        <a:ln w="38100">
                          <a:noFill/>
                          <a:miter/>
                        </a:ln>
                      </p:spPr>
                    </p:pic>
                  </p:oleObj>
                </mc:Fallback>
              </mc:AlternateContent>
            </a:graphicData>
          </a:graphic>
        </p:graphicFrame>
        <p:graphicFrame>
          <p:nvGraphicFramePr>
            <p:cNvPr id="109636" name="Object 74"/>
            <p:cNvGraphicFramePr>
              <a:graphicFrameLocks noChangeAspect="1"/>
            </p:cNvGraphicFramePr>
            <p:nvPr/>
          </p:nvGraphicFramePr>
          <p:xfrm>
            <a:off x="646" y="3696"/>
            <a:ext cx="1198" cy="316"/>
          </p:xfrm>
          <a:graphic>
            <a:graphicData uri="http://schemas.openxmlformats.org/presentationml/2006/ole">
              <mc:AlternateContent xmlns:mc="http://schemas.openxmlformats.org/markup-compatibility/2006">
                <mc:Choice xmlns:v="urn:schemas-microsoft-com:vml" Requires="v">
                  <p:oleObj spid="_x0000_s3128" name="" r:id="rId31" imgW="634365" imgH="215900" progId="Equation.3">
                    <p:embed/>
                  </p:oleObj>
                </mc:Choice>
                <mc:Fallback>
                  <p:oleObj name="" r:id="rId31" imgW="634365" imgH="215900" progId="Equation.3">
                    <p:embed/>
                    <p:pic>
                      <p:nvPicPr>
                        <p:cNvPr id="0" name="图片 3127"/>
                        <p:cNvPicPr/>
                        <p:nvPr/>
                      </p:nvPicPr>
                      <p:blipFill>
                        <a:blip r:embed="rId32"/>
                        <a:stretch>
                          <a:fillRect/>
                        </a:stretch>
                      </p:blipFill>
                      <p:spPr>
                        <a:xfrm>
                          <a:off x="646" y="3696"/>
                          <a:ext cx="1198" cy="316"/>
                        </a:xfrm>
                        <a:prstGeom prst="rect">
                          <a:avLst/>
                        </a:prstGeom>
                        <a:noFill/>
                        <a:ln w="38100">
                          <a:noFill/>
                          <a:miter/>
                        </a:ln>
                      </p:spPr>
                    </p:pic>
                  </p:oleObj>
                </mc:Fallback>
              </mc:AlternateContent>
            </a:graphicData>
          </a:graphic>
        </p:graphicFrame>
      </p:grpSp>
      <p:sp>
        <p:nvSpPr>
          <p:cNvPr id="10962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0962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3"/>
          <p:cNvSpPr txBox="1"/>
          <p:nvPr/>
        </p:nvSpPr>
        <p:spPr>
          <a:xfrm>
            <a:off x="-258762" y="887413"/>
            <a:ext cx="5867400"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20000"/>
              </a:lnSpc>
              <a:spcBef>
                <a:spcPct val="0"/>
              </a:spcBef>
              <a:spcAft>
                <a:spcPct val="20000"/>
              </a:spcAft>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最大项的性质</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每一个最大项与变量的一组取值对应，即只有这一组取值才使该最大项为</a:t>
            </a:r>
            <a:r>
              <a:rPr lang="en-US" altLang="zh-CN" sz="2400" dirty="0">
                <a:solidFill>
                  <a:srgbClr val="000000"/>
                </a:solidFill>
                <a:latin typeface="Times New Roman" panose="02020603050405020304" pitchFamily="18" charset="0"/>
                <a:ea typeface="黑体" panose="02010609060101010101" pitchFamily="49" charset="-122"/>
              </a:rPr>
              <a:t>0</a:t>
            </a:r>
            <a:r>
              <a:rPr lang="zh-CN" altLang="en-US" sz="2400" dirty="0">
                <a:solidFill>
                  <a:srgbClr val="000000"/>
                </a:solidFill>
                <a:latin typeface="黑体" panose="02010609060101010101" pitchFamily="49" charset="-122"/>
                <a:ea typeface="黑体" panose="02010609060101010101" pitchFamily="49" charset="-122"/>
              </a:rPr>
              <a:t>。</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全体最大项之积恒为</a:t>
            </a:r>
            <a:r>
              <a:rPr lang="en-US" altLang="zh-CN" sz="2400" dirty="0">
                <a:solidFill>
                  <a:srgbClr val="000000"/>
                </a:solidFill>
                <a:latin typeface="Times New Roman" panose="02020603050405020304" pitchFamily="18" charset="0"/>
                <a:ea typeface="黑体" panose="02010609060101010101" pitchFamily="49" charset="-122"/>
              </a:rPr>
              <a:t>0</a:t>
            </a:r>
            <a:r>
              <a:rPr lang="zh-CN" altLang="en-US" sz="2400" dirty="0">
                <a:solidFill>
                  <a:srgbClr val="000000"/>
                </a:solidFill>
                <a:latin typeface="Times New Roman" panose="02020603050405020304" pitchFamily="18" charset="0"/>
                <a:ea typeface="黑体" panose="02010609060101010101" pitchFamily="49" charset="-122"/>
              </a:rPr>
              <a:t>。</a:t>
            </a:r>
            <a:endParaRPr lang="zh-CN" altLang="en-US" sz="2400" dirty="0">
              <a:solidFill>
                <a:srgbClr val="000000"/>
              </a:solidFill>
              <a:latin typeface="Times New Roman" panose="02020603050405020304" pitchFamily="18" charset="0"/>
              <a:ea typeface="黑体" panose="02010609060101010101" pitchFamily="49" charset="-122"/>
            </a:endParaRPr>
          </a:p>
          <a:p>
            <a:pPr marL="2057400" lvl="4" indent="-228600" eaLnBrk="1" hangingPunct="1">
              <a:lnSpc>
                <a:spcPct val="100000"/>
              </a:lnSpc>
              <a:spcBef>
                <a:spcPct val="20000"/>
              </a:spcBef>
              <a:buClr>
                <a:srgbClr val="0099CC"/>
              </a:buClr>
              <a:buFontTx/>
              <a:buChar char="»"/>
            </a:pPr>
            <a:endParaRPr lang="zh-CN" altLang="en-US" sz="20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任意两个不同的最大项之和恒为</a:t>
            </a:r>
            <a:r>
              <a:rPr lang="en-US" altLang="zh-CN" sz="2400" dirty="0">
                <a:solidFill>
                  <a:srgbClr val="000000"/>
                </a:solidFill>
                <a:latin typeface="Times New Roman" panose="02020603050405020304" pitchFamily="18" charset="0"/>
                <a:ea typeface="黑体" panose="02010609060101010101" pitchFamily="49" charset="-122"/>
              </a:rPr>
              <a:t>1</a:t>
            </a:r>
            <a:r>
              <a:rPr lang="zh-CN" altLang="en-US" sz="2400" dirty="0">
                <a:solidFill>
                  <a:srgbClr val="000000"/>
                </a:solidFill>
                <a:latin typeface="Times New Roman" panose="02020603050405020304" pitchFamily="18" charset="0"/>
                <a:ea typeface="黑体" panose="02010609060101010101" pitchFamily="49" charset="-122"/>
              </a:rPr>
              <a:t>。</a:t>
            </a:r>
            <a:endParaRPr lang="zh-CN" altLang="en-US" sz="2400" dirty="0">
              <a:solidFill>
                <a:srgbClr val="000000"/>
              </a:solidFill>
              <a:latin typeface="Times New Roman" panose="02020603050405020304" pitchFamily="18" charset="0"/>
              <a:ea typeface="黑体" panose="02010609060101010101" pitchFamily="49" charset="-122"/>
            </a:endParaRPr>
          </a:p>
          <a:p>
            <a:pPr marL="2057400" lvl="4" indent="-228600" eaLnBrk="1" hangingPunct="1">
              <a:lnSpc>
                <a:spcPct val="100000"/>
              </a:lnSpc>
              <a:spcBef>
                <a:spcPct val="20000"/>
              </a:spcBef>
              <a:buClr>
                <a:srgbClr val="0099CC"/>
              </a:buClr>
              <a:buFontTx/>
              <a:buChar char="»"/>
            </a:pPr>
            <a:endParaRPr lang="zh-CN" altLang="en-US" sz="2000" dirty="0">
              <a:solidFill>
                <a:srgbClr val="000000"/>
              </a:solidFill>
              <a:latin typeface="Tahoma" panose="020B0604030504040204" pitchFamily="34" charset="0"/>
              <a:ea typeface="黑体" panose="02010609060101010101" pitchFamily="49" charset="-122"/>
            </a:endParaRPr>
          </a:p>
          <a:p>
            <a:pPr marL="2057400" lvl="4" indent="-228600" eaLnBrk="1" hangingPunct="1">
              <a:lnSpc>
                <a:spcPct val="100000"/>
              </a:lnSpc>
              <a:spcBef>
                <a:spcPct val="20000"/>
              </a:spcBef>
              <a:buClr>
                <a:srgbClr val="0099CC"/>
              </a:buClr>
              <a:buFontTx/>
              <a:buChar char="»"/>
            </a:pPr>
            <a:endParaRPr lang="zh-CN" altLang="en-US" sz="20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最大项和最小项之间的关系：</a:t>
            </a:r>
            <a:endParaRPr lang="zh-CN" altLang="en-US" sz="2400" dirty="0">
              <a:solidFill>
                <a:srgbClr val="000000"/>
              </a:solidFill>
              <a:latin typeface="Tahoma" panose="020B0604030504040204" pitchFamily="34" charset="0"/>
              <a:ea typeface="黑体" panose="02010609060101010101" pitchFamily="49" charset="-122"/>
            </a:endParaRPr>
          </a:p>
        </p:txBody>
      </p:sp>
      <p:graphicFrame>
        <p:nvGraphicFramePr>
          <p:cNvPr id="111619" name="Object 4"/>
          <p:cNvGraphicFramePr>
            <a:graphicFrameLocks noChangeAspect="1"/>
          </p:cNvGraphicFramePr>
          <p:nvPr/>
        </p:nvGraphicFramePr>
        <p:xfrm>
          <a:off x="4770438" y="4697413"/>
          <a:ext cx="1066800" cy="496887"/>
        </p:xfrm>
        <a:graphic>
          <a:graphicData uri="http://schemas.openxmlformats.org/presentationml/2006/ole">
            <mc:AlternateContent xmlns:mc="http://schemas.openxmlformats.org/markup-compatibility/2006">
              <mc:Choice xmlns:v="urn:schemas-microsoft-com:vml" Requires="v">
                <p:oleObj spid="_x0000_s3129" name="" r:id="rId1" imgW="545465" imgH="254000" progId="Equation.3">
                  <p:embed/>
                </p:oleObj>
              </mc:Choice>
              <mc:Fallback>
                <p:oleObj name="" r:id="rId1" imgW="545465" imgH="254000" progId="Equation.3">
                  <p:embed/>
                  <p:pic>
                    <p:nvPicPr>
                      <p:cNvPr id="0" name="图片 3128"/>
                      <p:cNvPicPr/>
                      <p:nvPr/>
                    </p:nvPicPr>
                    <p:blipFill>
                      <a:blip r:embed="rId2"/>
                      <a:stretch>
                        <a:fillRect/>
                      </a:stretch>
                    </p:blipFill>
                    <p:spPr>
                      <a:xfrm>
                        <a:off x="4770438" y="4697413"/>
                        <a:ext cx="1066800" cy="496887"/>
                      </a:xfrm>
                      <a:prstGeom prst="rect">
                        <a:avLst/>
                      </a:prstGeom>
                      <a:noFill/>
                      <a:ln w="38100">
                        <a:noFill/>
                        <a:miter/>
                      </a:ln>
                    </p:spPr>
                  </p:pic>
                </p:oleObj>
              </mc:Fallback>
            </mc:AlternateContent>
          </a:graphicData>
        </a:graphic>
      </p:graphicFrame>
      <p:grpSp>
        <p:nvGrpSpPr>
          <p:cNvPr id="111620" name="Group 5"/>
          <p:cNvGrpSpPr/>
          <p:nvPr/>
        </p:nvGrpSpPr>
        <p:grpSpPr>
          <a:xfrm>
            <a:off x="731838" y="1573213"/>
            <a:ext cx="8077200" cy="3962400"/>
            <a:chOff x="624" y="1440"/>
            <a:chExt cx="5088" cy="2496"/>
          </a:xfrm>
        </p:grpSpPr>
        <p:graphicFrame>
          <p:nvGraphicFramePr>
            <p:cNvPr id="111623" name="Object 6"/>
            <p:cNvGraphicFramePr>
              <a:graphicFrameLocks noChangeAspect="1"/>
            </p:cNvGraphicFramePr>
            <p:nvPr/>
          </p:nvGraphicFramePr>
          <p:xfrm>
            <a:off x="3888" y="3123"/>
            <a:ext cx="1824" cy="189"/>
          </p:xfrm>
          <a:graphic>
            <a:graphicData uri="http://schemas.openxmlformats.org/presentationml/2006/ole">
              <mc:AlternateContent xmlns:mc="http://schemas.openxmlformats.org/markup-compatibility/2006">
                <mc:Choice xmlns:v="urn:schemas-microsoft-com:vml" Requires="v">
                  <p:oleObj spid="_x0000_s3130" name="" r:id="rId3" imgW="1790700" imgH="241300" progId="Equation.3">
                    <p:embed/>
                  </p:oleObj>
                </mc:Choice>
                <mc:Fallback>
                  <p:oleObj name="" r:id="rId3" imgW="1790700" imgH="241300" progId="Equation.3">
                    <p:embed/>
                    <p:pic>
                      <p:nvPicPr>
                        <p:cNvPr id="0" name="图片 3129"/>
                        <p:cNvPicPr/>
                        <p:nvPr/>
                      </p:nvPicPr>
                      <p:blipFill>
                        <a:blip r:embed="rId4"/>
                        <a:stretch>
                          <a:fillRect/>
                        </a:stretch>
                      </p:blipFill>
                      <p:spPr>
                        <a:xfrm>
                          <a:off x="3888" y="3123"/>
                          <a:ext cx="1824" cy="189"/>
                        </a:xfrm>
                        <a:prstGeom prst="rect">
                          <a:avLst/>
                        </a:prstGeom>
                        <a:noFill/>
                        <a:ln w="38100">
                          <a:noFill/>
                          <a:miter/>
                        </a:ln>
                      </p:spPr>
                    </p:pic>
                  </p:oleObj>
                </mc:Fallback>
              </mc:AlternateContent>
            </a:graphicData>
          </a:graphic>
        </p:graphicFrame>
        <p:graphicFrame>
          <p:nvGraphicFramePr>
            <p:cNvPr id="111624" name="Object 7"/>
            <p:cNvGraphicFramePr>
              <a:graphicFrameLocks noChangeAspect="1"/>
            </p:cNvGraphicFramePr>
            <p:nvPr/>
          </p:nvGraphicFramePr>
          <p:xfrm>
            <a:off x="3921" y="1680"/>
            <a:ext cx="1695" cy="359"/>
          </p:xfrm>
          <a:graphic>
            <a:graphicData uri="http://schemas.openxmlformats.org/presentationml/2006/ole">
              <mc:AlternateContent xmlns:mc="http://schemas.openxmlformats.org/markup-compatibility/2006">
                <mc:Choice xmlns:v="urn:schemas-microsoft-com:vml" Requires="v">
                  <p:oleObj spid="_x0000_s3131" name="" r:id="rId5" imgW="1079500" imgH="228600" progId="Equation.3">
                    <p:embed/>
                  </p:oleObj>
                </mc:Choice>
                <mc:Fallback>
                  <p:oleObj name="" r:id="rId5" imgW="1079500" imgH="228600" progId="Equation.3">
                    <p:embed/>
                    <p:pic>
                      <p:nvPicPr>
                        <p:cNvPr id="0" name="图片 3130"/>
                        <p:cNvPicPr/>
                        <p:nvPr/>
                      </p:nvPicPr>
                      <p:blipFill>
                        <a:blip r:embed="rId6"/>
                        <a:stretch>
                          <a:fillRect/>
                        </a:stretch>
                      </p:blipFill>
                      <p:spPr>
                        <a:xfrm>
                          <a:off x="3921" y="1680"/>
                          <a:ext cx="1695" cy="359"/>
                        </a:xfrm>
                        <a:prstGeom prst="rect">
                          <a:avLst/>
                        </a:prstGeom>
                        <a:noFill/>
                        <a:ln w="38100">
                          <a:noFill/>
                          <a:miter/>
                        </a:ln>
                      </p:spPr>
                    </p:pic>
                  </p:oleObj>
                </mc:Fallback>
              </mc:AlternateContent>
            </a:graphicData>
          </a:graphic>
        </p:graphicFrame>
        <p:sp>
          <p:nvSpPr>
            <p:cNvPr id="8" name="Text Box 8"/>
            <p:cNvSpPr txBox="1">
              <a:spLocks noChangeArrowheads="1"/>
            </p:cNvSpPr>
            <p:nvPr/>
          </p:nvSpPr>
          <p:spPr bwMode="auto">
            <a:xfrm>
              <a:off x="3888" y="1440"/>
              <a:ext cx="48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rPr>
                <a:t>例如：</a:t>
              </a:r>
              <a:endPar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endParaRPr>
            </a:p>
          </p:txBody>
        </p:sp>
        <p:graphicFrame>
          <p:nvGraphicFramePr>
            <p:cNvPr id="111626" name="Object 9"/>
            <p:cNvGraphicFramePr>
              <a:graphicFrameLocks noChangeAspect="1"/>
            </p:cNvGraphicFramePr>
            <p:nvPr/>
          </p:nvGraphicFramePr>
          <p:xfrm>
            <a:off x="3984" y="2640"/>
            <a:ext cx="912" cy="279"/>
          </p:xfrm>
          <a:graphic>
            <a:graphicData uri="http://schemas.openxmlformats.org/presentationml/2006/ole">
              <mc:AlternateContent xmlns:mc="http://schemas.openxmlformats.org/markup-compatibility/2006">
                <mc:Choice xmlns:v="urn:schemas-microsoft-com:vml" Requires="v">
                  <p:oleObj spid="_x0000_s3132" name="" r:id="rId7" imgW="787400" imgH="241300" progId="Equation.3">
                    <p:embed/>
                  </p:oleObj>
                </mc:Choice>
                <mc:Fallback>
                  <p:oleObj name="" r:id="rId7" imgW="787400" imgH="241300" progId="Equation.3">
                    <p:embed/>
                    <p:pic>
                      <p:nvPicPr>
                        <p:cNvPr id="0" name="图片 3131"/>
                        <p:cNvPicPr/>
                        <p:nvPr/>
                      </p:nvPicPr>
                      <p:blipFill>
                        <a:blip r:embed="rId8"/>
                        <a:stretch>
                          <a:fillRect/>
                        </a:stretch>
                      </p:blipFill>
                      <p:spPr>
                        <a:xfrm>
                          <a:off x="3984" y="2640"/>
                          <a:ext cx="912" cy="279"/>
                        </a:xfrm>
                        <a:prstGeom prst="rect">
                          <a:avLst/>
                        </a:prstGeom>
                        <a:noFill/>
                        <a:ln w="38100">
                          <a:noFill/>
                          <a:miter/>
                        </a:ln>
                      </p:spPr>
                    </p:pic>
                  </p:oleObj>
                </mc:Fallback>
              </mc:AlternateContent>
            </a:graphicData>
          </a:graphic>
        </p:graphicFrame>
        <p:graphicFrame>
          <p:nvGraphicFramePr>
            <p:cNvPr id="111627" name="Object 10"/>
            <p:cNvGraphicFramePr>
              <a:graphicFrameLocks noChangeAspect="1"/>
            </p:cNvGraphicFramePr>
            <p:nvPr/>
          </p:nvGraphicFramePr>
          <p:xfrm>
            <a:off x="4944" y="2640"/>
            <a:ext cx="768" cy="237"/>
          </p:xfrm>
          <a:graphic>
            <a:graphicData uri="http://schemas.openxmlformats.org/presentationml/2006/ole">
              <mc:AlternateContent xmlns:mc="http://schemas.openxmlformats.org/markup-compatibility/2006">
                <mc:Choice xmlns:v="urn:schemas-microsoft-com:vml" Requires="v">
                  <p:oleObj spid="_x0000_s3134" name="" r:id="rId9" imgW="660400" imgH="203200" progId="Equation.3">
                    <p:embed/>
                  </p:oleObj>
                </mc:Choice>
                <mc:Fallback>
                  <p:oleObj name="" r:id="rId9" imgW="660400" imgH="203200" progId="Equation.3">
                    <p:embed/>
                    <p:pic>
                      <p:nvPicPr>
                        <p:cNvPr id="0" name="图片 3133"/>
                        <p:cNvPicPr/>
                        <p:nvPr/>
                      </p:nvPicPr>
                      <p:blipFill>
                        <a:blip r:embed="rId10"/>
                        <a:stretch>
                          <a:fillRect/>
                        </a:stretch>
                      </p:blipFill>
                      <p:spPr>
                        <a:xfrm>
                          <a:off x="4944" y="2640"/>
                          <a:ext cx="768" cy="237"/>
                        </a:xfrm>
                        <a:prstGeom prst="rect">
                          <a:avLst/>
                        </a:prstGeom>
                        <a:noFill/>
                        <a:ln w="38100">
                          <a:noFill/>
                          <a:miter/>
                        </a:ln>
                      </p:spPr>
                    </p:pic>
                  </p:oleObj>
                </mc:Fallback>
              </mc:AlternateContent>
            </a:graphicData>
          </a:graphic>
        </p:graphicFrame>
        <p:graphicFrame>
          <p:nvGraphicFramePr>
            <p:cNvPr id="111628" name="Object 11"/>
            <p:cNvGraphicFramePr>
              <a:graphicFrameLocks noChangeAspect="1"/>
            </p:cNvGraphicFramePr>
            <p:nvPr/>
          </p:nvGraphicFramePr>
          <p:xfrm>
            <a:off x="3936" y="2119"/>
            <a:ext cx="768" cy="521"/>
          </p:xfrm>
          <a:graphic>
            <a:graphicData uri="http://schemas.openxmlformats.org/presentationml/2006/ole">
              <mc:AlternateContent xmlns:mc="http://schemas.openxmlformats.org/markup-compatibility/2006">
                <mc:Choice xmlns:v="urn:schemas-microsoft-com:vml" Requires="v">
                  <p:oleObj spid="_x0000_s3136" name="" r:id="rId11" imgW="673100" imgH="457200" progId="Equation.3">
                    <p:embed/>
                  </p:oleObj>
                </mc:Choice>
                <mc:Fallback>
                  <p:oleObj name="" r:id="rId11" imgW="673100" imgH="457200" progId="Equation.3">
                    <p:embed/>
                    <p:pic>
                      <p:nvPicPr>
                        <p:cNvPr id="0" name="图片 3135"/>
                        <p:cNvPicPr/>
                        <p:nvPr/>
                      </p:nvPicPr>
                      <p:blipFill>
                        <a:blip r:embed="rId12"/>
                        <a:stretch>
                          <a:fillRect/>
                        </a:stretch>
                      </p:blipFill>
                      <p:spPr>
                        <a:xfrm>
                          <a:off x="3936" y="2119"/>
                          <a:ext cx="768" cy="521"/>
                        </a:xfrm>
                        <a:prstGeom prst="rect">
                          <a:avLst/>
                        </a:prstGeom>
                        <a:noFill/>
                        <a:ln w="38100">
                          <a:noFill/>
                          <a:miter/>
                        </a:ln>
                      </p:spPr>
                    </p:pic>
                  </p:oleObj>
                </mc:Fallback>
              </mc:AlternateContent>
            </a:graphicData>
          </a:graphic>
        </p:graphicFrame>
        <p:sp>
          <p:nvSpPr>
            <p:cNvPr id="12" name="Line 12"/>
            <p:cNvSpPr>
              <a:spLocks noChangeShapeType="1"/>
            </p:cNvSpPr>
            <p:nvPr/>
          </p:nvSpPr>
          <p:spPr bwMode="auto">
            <a:xfrm>
              <a:off x="624" y="2160"/>
              <a:ext cx="4992" cy="0"/>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3"/>
            <p:cNvSpPr>
              <a:spLocks noChangeShapeType="1"/>
            </p:cNvSpPr>
            <p:nvPr/>
          </p:nvSpPr>
          <p:spPr bwMode="auto">
            <a:xfrm>
              <a:off x="672" y="2640"/>
              <a:ext cx="4992" cy="0"/>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672" y="3312"/>
              <a:ext cx="4992" cy="0"/>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Text Box 15"/>
            <p:cNvSpPr txBox="1">
              <a:spLocks noChangeArrowheads="1"/>
            </p:cNvSpPr>
            <p:nvPr/>
          </p:nvSpPr>
          <p:spPr bwMode="auto">
            <a:xfrm>
              <a:off x="3936" y="2880"/>
              <a:ext cx="57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rPr>
                <a:t>例如：</a:t>
              </a:r>
              <a:endPar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endParaRPr>
            </a:p>
          </p:txBody>
        </p:sp>
        <p:sp>
          <p:nvSpPr>
            <p:cNvPr id="16" name="Text Box 16"/>
            <p:cNvSpPr txBox="1">
              <a:spLocks noChangeArrowheads="1"/>
            </p:cNvSpPr>
            <p:nvPr/>
          </p:nvSpPr>
          <p:spPr bwMode="auto">
            <a:xfrm>
              <a:off x="3936" y="3360"/>
              <a:ext cx="57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rPr>
                <a:t>例如：</a:t>
              </a:r>
              <a:endParaRPr kumimoji="1" lang="zh-CN" altLang="en-US" kern="0" cap="none" spc="0" normalizeH="0" baseline="0" noProof="0">
                <a:solidFill>
                  <a:srgbClr val="5490A8"/>
                </a:solidFill>
                <a:latin typeface="Times New Roman" panose="02020603050405020304" pitchFamily="18" charset="0"/>
                <a:ea typeface="黑体" panose="02010609060101010101" pitchFamily="49" charset="-122"/>
                <a:cs typeface="+mn-cs"/>
              </a:endParaRPr>
            </a:p>
          </p:txBody>
        </p:sp>
        <p:sp>
          <p:nvSpPr>
            <p:cNvPr id="17" name="Line 17"/>
            <p:cNvSpPr>
              <a:spLocks noChangeShapeType="1"/>
            </p:cNvSpPr>
            <p:nvPr/>
          </p:nvSpPr>
          <p:spPr bwMode="auto">
            <a:xfrm>
              <a:off x="3840" y="1440"/>
              <a:ext cx="0" cy="2496"/>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a:off x="624" y="1440"/>
              <a:ext cx="4992" cy="0"/>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a:off x="624" y="3936"/>
              <a:ext cx="4992" cy="0"/>
            </a:xfrm>
            <a:prstGeom prst="line">
              <a:avLst/>
            </a:prstGeom>
            <a:noFill/>
            <a:ln w="9525">
              <a:solidFill>
                <a:srgbClr val="E1E1B7"/>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11637" name="Object 20"/>
            <p:cNvGraphicFramePr>
              <a:graphicFrameLocks noChangeAspect="1"/>
            </p:cNvGraphicFramePr>
            <p:nvPr/>
          </p:nvGraphicFramePr>
          <p:xfrm>
            <a:off x="3984" y="3629"/>
            <a:ext cx="1344" cy="261"/>
          </p:xfrm>
          <a:graphic>
            <a:graphicData uri="http://schemas.openxmlformats.org/presentationml/2006/ole">
              <mc:AlternateContent xmlns:mc="http://schemas.openxmlformats.org/markup-compatibility/2006">
                <mc:Choice xmlns:v="urn:schemas-microsoft-com:vml" Requires="v">
                  <p:oleObj spid="_x0000_s3133" name="" r:id="rId13" imgW="1244600" imgH="241300" progId="Equation.3">
                    <p:embed/>
                  </p:oleObj>
                </mc:Choice>
                <mc:Fallback>
                  <p:oleObj name="" r:id="rId13" imgW="1244600" imgH="241300" progId="Equation.3">
                    <p:embed/>
                    <p:pic>
                      <p:nvPicPr>
                        <p:cNvPr id="0" name="图片 3132"/>
                        <p:cNvPicPr/>
                        <p:nvPr/>
                      </p:nvPicPr>
                      <p:blipFill>
                        <a:blip r:embed="rId14"/>
                        <a:stretch>
                          <a:fillRect/>
                        </a:stretch>
                      </p:blipFill>
                      <p:spPr>
                        <a:xfrm>
                          <a:off x="3984" y="3629"/>
                          <a:ext cx="1344" cy="261"/>
                        </a:xfrm>
                        <a:prstGeom prst="rect">
                          <a:avLst/>
                        </a:prstGeom>
                        <a:noFill/>
                        <a:ln w="38100">
                          <a:noFill/>
                          <a:miter/>
                        </a:ln>
                      </p:spPr>
                    </p:pic>
                  </p:oleObj>
                </mc:Fallback>
              </mc:AlternateContent>
            </a:graphicData>
          </a:graphic>
        </p:graphicFrame>
      </p:grpSp>
      <p:sp>
        <p:nvSpPr>
          <p:cNvPr id="111621"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1162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84138" y="871538"/>
            <a:ext cx="9036050" cy="49974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609600" marR="0" lvl="0" indent="-609600" algn="l" defTabSz="914400" rtl="0" eaLnBrk="1" fontAlgn="base" latinLnBrk="0" hangingPunct="1">
              <a:lnSpc>
                <a:spcPct val="9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标准或与表达式</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每个或项都是最大项的</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或与表达式</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称为</a:t>
            </a: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标准或与</a:t>
            </a:r>
            <a:br>
              <a:rPr kumimoji="1" lang="en-US" altLang="zh-CN"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br>
            <a:r>
              <a:rPr kumimoji="1" lang="zh-CN" altLang="en-US" sz="28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表达式</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，也称为最大项之积表达式</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371600" marR="0" lvl="2" indent="-457200" algn="l" defTabSz="914400" rtl="0" eaLnBrk="1" fontAlgn="base" latinLnBrk="0" hangingPunct="1">
              <a:lnSpc>
                <a:spcPct val="9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从函数 真值表 求 标准或与表达式</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AutoNum type="arabicParenR"/>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在真值表中找出使逻辑函数</a:t>
            </a:r>
            <a:r>
              <a:rPr kumimoji="1" lang="en-US" altLang="zh-CN" sz="28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Y</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为</a:t>
            </a:r>
            <a:r>
              <a:rPr kumimoji="1"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的行；</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AutoNum type="arabicParenR"/>
              <a:defRPr/>
            </a:pPr>
            <a:r>
              <a:rPr kumimoji="1" lang="zh-CN" altLang="en-US" sz="2800" b="0" i="0" u="sng"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对于</a:t>
            </a:r>
            <a:r>
              <a:rPr kumimoji="1" lang="en-US" altLang="zh-CN" sz="2800" b="0" i="1" u="sng"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Y</a:t>
            </a:r>
            <a:r>
              <a:rPr kumimoji="1" lang="en-US" altLang="zh-CN" sz="2800" b="0" i="0" u="sng"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=0</a:t>
            </a:r>
            <a:r>
              <a:rPr kumimoji="1" lang="zh-CN" altLang="en-US" sz="2800" b="0" i="0" u="sng"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的行，写出对应的最大项</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AutoNum type="arabicParenR"/>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将所得到的最大项相“与”；</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990600" marR="0" lvl="1" indent="-533400" algn="l" defTabSz="914400" rtl="0" eaLnBrk="1" fontAlgn="base" latinLnBrk="0" hangingPunct="1">
              <a:lnSpc>
                <a:spcPct val="90000"/>
              </a:lnSpc>
              <a:spcBef>
                <a:spcPct val="20000"/>
              </a:spcBef>
              <a:spcAft>
                <a:spcPct val="0"/>
              </a:spcAft>
              <a:buClr>
                <a:srgbClr val="5490A8"/>
              </a:buClr>
              <a:buSzPct val="80000"/>
              <a:buFont typeface="Wingdings" panose="05000000000000000000" pitchFamily="2" charset="2"/>
              <a:buAutoNum type="arabicParenR"/>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由最大项“原”、“反”变量与 “</a:t>
            </a:r>
            <a:r>
              <a:rPr kumimoji="1" lang="en-US" altLang="zh-CN"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0”</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a:t>
            </a:r>
            <a:r>
              <a:rPr kumimoji="1" lang="en-US" altLang="zh-CN"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1”</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取值对应关系，</a:t>
            </a:r>
            <a:r>
              <a:rPr kumimoji="1" lang="zh-CN" altLang="en-US" sz="2800" b="0" i="0" u="sng"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确定最大项编号</a:t>
            </a: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，可写成           形式。</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113667" name="Object 7"/>
          <p:cNvGraphicFramePr>
            <a:graphicFrameLocks noChangeAspect="1"/>
          </p:cNvGraphicFramePr>
          <p:nvPr/>
        </p:nvGraphicFramePr>
        <p:xfrm>
          <a:off x="6851650" y="5005388"/>
          <a:ext cx="1152525" cy="469900"/>
        </p:xfrm>
        <a:graphic>
          <a:graphicData uri="http://schemas.openxmlformats.org/presentationml/2006/ole">
            <mc:AlternateContent xmlns:mc="http://schemas.openxmlformats.org/markup-compatibility/2006">
              <mc:Choice xmlns:v="urn:schemas-microsoft-com:vml" Requires="v">
                <p:oleObj spid="_x0000_s3135" name="" r:id="rId1" imgW="622300" imgH="254000" progId="Equation.3">
                  <p:embed/>
                </p:oleObj>
              </mc:Choice>
              <mc:Fallback>
                <p:oleObj name="" r:id="rId1" imgW="622300" imgH="254000" progId="Equation.3">
                  <p:embed/>
                  <p:pic>
                    <p:nvPicPr>
                      <p:cNvPr id="0" name="图片 3134"/>
                      <p:cNvPicPr/>
                      <p:nvPr/>
                    </p:nvPicPr>
                    <p:blipFill>
                      <a:blip r:embed="rId2"/>
                      <a:stretch>
                        <a:fillRect/>
                      </a:stretch>
                    </p:blipFill>
                    <p:spPr>
                      <a:xfrm>
                        <a:off x="6851650" y="5005388"/>
                        <a:ext cx="1152525" cy="469900"/>
                      </a:xfrm>
                      <a:prstGeom prst="rect">
                        <a:avLst/>
                      </a:prstGeom>
                      <a:noFill/>
                      <a:ln w="38100">
                        <a:noFill/>
                        <a:miter/>
                      </a:ln>
                    </p:spPr>
                  </p:pic>
                </p:oleObj>
              </mc:Fallback>
            </mc:AlternateContent>
          </a:graphicData>
        </a:graphic>
      </p:graphicFrame>
      <p:sp>
        <p:nvSpPr>
          <p:cNvPr id="6" name="AutoShape 8"/>
          <p:cNvSpPr>
            <a:spLocks noChangeArrowheads="1"/>
          </p:cNvSpPr>
          <p:nvPr/>
        </p:nvSpPr>
        <p:spPr bwMode="auto">
          <a:xfrm>
            <a:off x="6276975" y="5697538"/>
            <a:ext cx="2087563" cy="431800"/>
          </a:xfrm>
          <a:prstGeom prst="homePlate">
            <a:avLst>
              <a:gd name="adj" fmla="val 66923"/>
            </a:avLst>
          </a:prstGeom>
          <a:solidFill>
            <a:srgbClr val="33CCFF"/>
          </a:solidFill>
          <a:ln w="9525">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rPr>
              <a:t>例题和说明</a:t>
            </a:r>
            <a:endParaRPr kumimoji="1" lang="zh-CN" altLang="en-US" sz="2400" b="0" i="0" u="none" strike="noStrike" kern="0" cap="none" spc="0" normalizeH="0" baseline="0" noProof="0" dirty="0">
              <a:ln>
                <a:noFill/>
              </a:ln>
              <a:solidFill>
                <a:srgbClr val="006060"/>
              </a:solidFill>
              <a:effectLst/>
              <a:uLnTx/>
              <a:uFillTx/>
              <a:latin typeface="Times New Roman" panose="02020603050405020304" pitchFamily="18" charset="0"/>
              <a:ea typeface="黑体" panose="02010609060101010101" pitchFamily="49" charset="-122"/>
              <a:cs typeface="+mn-cs"/>
            </a:endParaRPr>
          </a:p>
        </p:txBody>
      </p:sp>
      <p:sp>
        <p:nvSpPr>
          <p:cNvPr id="113669"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13670"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bwMode="auto">
          <a:xfrm>
            <a:off x="106363" y="523875"/>
            <a:ext cx="8640763" cy="914400"/>
          </a:xfrm>
          <a:prstGeom prst="rect">
            <a:avLst/>
          </a:prstGeom>
          <a:noFill/>
          <a:ln>
            <a:noFill/>
          </a:ln>
        </p:spPr>
        <p:txBody>
          <a:bodyPr anchor="ct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kumimoji="1" sz="4000">
                <a:solidFill>
                  <a:schemeClr val="tx2"/>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kumimoji="1" sz="4000">
                <a:solidFill>
                  <a:schemeClr val="tx2"/>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dirty="0">
                <a:ln>
                  <a:noFill/>
                </a:ln>
                <a:solidFill>
                  <a:prstClr val="black"/>
                </a:solidFill>
                <a:effectLst/>
                <a:uLnTx/>
                <a:uFillTx/>
                <a:latin typeface="Tahoma" panose="020B0604030504040204"/>
                <a:ea typeface="黑体" panose="02010609060101010101" pitchFamily="49" charset="-122"/>
                <a:cs typeface="+mj-cs"/>
              </a:rPr>
              <a:t>例：</a:t>
            </a:r>
            <a:endParaRPr kumimoji="1" lang="zh-CN" altLang="en-US" sz="3200" b="0" i="0" u="none" strike="noStrike" kern="0" cap="none" spc="0" normalizeH="0" baseline="0" noProof="0" dirty="0">
              <a:ln>
                <a:noFill/>
              </a:ln>
              <a:solidFill>
                <a:prstClr val="black"/>
              </a:solidFill>
              <a:effectLst/>
              <a:uLnTx/>
              <a:uFillTx/>
              <a:latin typeface="Tahoma" panose="020B0604030504040204"/>
              <a:ea typeface="黑体" panose="02010609060101010101" pitchFamily="49" charset="-122"/>
              <a:cs typeface="+mj-cs"/>
            </a:endParaRPr>
          </a:p>
        </p:txBody>
      </p:sp>
      <p:graphicFrame>
        <p:nvGraphicFramePr>
          <p:cNvPr id="4" name="Group 3"/>
          <p:cNvGraphicFramePr>
            <a:graphicFrameLocks noGrp="1"/>
          </p:cNvGraphicFramePr>
          <p:nvPr/>
        </p:nvGraphicFramePr>
        <p:xfrm>
          <a:off x="508000" y="1384300"/>
          <a:ext cx="2089150" cy="4114800"/>
        </p:xfrm>
        <a:graphic>
          <a:graphicData uri="http://schemas.openxmlformats.org/drawingml/2006/table">
            <a:tbl>
              <a:tblPr/>
              <a:tblGrid>
                <a:gridCol w="1349375"/>
                <a:gridCol w="739775"/>
              </a:tblGrid>
              <a:tr h="39052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   B   C</a:t>
                      </a:r>
                      <a:endPar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endPar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0  0  0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0  0  1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0  1  0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0  1  1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1  0  0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1  0  1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1  1  0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1  1  1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Object 35"/>
          <p:cNvGraphicFramePr>
            <a:graphicFrameLocks noChangeAspect="1"/>
          </p:cNvGraphicFramePr>
          <p:nvPr/>
        </p:nvGraphicFramePr>
        <p:xfrm>
          <a:off x="2063750" y="5489575"/>
          <a:ext cx="6875463" cy="542925"/>
        </p:xfrm>
        <a:graphic>
          <a:graphicData uri="http://schemas.openxmlformats.org/presentationml/2006/ole">
            <mc:AlternateContent xmlns:mc="http://schemas.openxmlformats.org/markup-compatibility/2006">
              <mc:Choice xmlns:v="urn:schemas-microsoft-com:vml" Requires="v">
                <p:oleObj spid="_x0000_s3137" name="" r:id="rId1" imgW="3048000" imgH="241300" progId="Equation.3">
                  <p:embed/>
                </p:oleObj>
              </mc:Choice>
              <mc:Fallback>
                <p:oleObj name="" r:id="rId1" imgW="3048000" imgH="241300" progId="Equation.3">
                  <p:embed/>
                  <p:pic>
                    <p:nvPicPr>
                      <p:cNvPr id="0" name="图片 3136"/>
                      <p:cNvPicPr/>
                      <p:nvPr/>
                    </p:nvPicPr>
                    <p:blipFill>
                      <a:blip r:embed="rId2"/>
                      <a:stretch>
                        <a:fillRect/>
                      </a:stretch>
                    </p:blipFill>
                    <p:spPr>
                      <a:xfrm>
                        <a:off x="2063750" y="5489575"/>
                        <a:ext cx="6875463" cy="542925"/>
                      </a:xfrm>
                      <a:prstGeom prst="rect">
                        <a:avLst/>
                      </a:prstGeom>
                      <a:noFill/>
                      <a:ln w="38100">
                        <a:noFill/>
                        <a:miter/>
                      </a:ln>
                    </p:spPr>
                  </p:pic>
                </p:oleObj>
              </mc:Fallback>
            </mc:AlternateContent>
          </a:graphicData>
        </a:graphic>
      </p:graphicFrame>
      <p:sp>
        <p:nvSpPr>
          <p:cNvPr id="6" name="Line 36"/>
          <p:cNvSpPr>
            <a:spLocks noChangeShapeType="1"/>
          </p:cNvSpPr>
          <p:nvPr/>
        </p:nvSpPr>
        <p:spPr bwMode="auto">
          <a:xfrm>
            <a:off x="965200" y="1384300"/>
            <a:ext cx="0" cy="41148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Line 37"/>
          <p:cNvSpPr>
            <a:spLocks noChangeShapeType="1"/>
          </p:cNvSpPr>
          <p:nvPr/>
        </p:nvSpPr>
        <p:spPr bwMode="auto">
          <a:xfrm>
            <a:off x="1422400" y="1384300"/>
            <a:ext cx="0" cy="41148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Object 56"/>
          <p:cNvGraphicFramePr>
            <a:graphicFrameLocks noChangeAspect="1"/>
          </p:cNvGraphicFramePr>
          <p:nvPr/>
        </p:nvGraphicFramePr>
        <p:xfrm>
          <a:off x="3130550" y="3898900"/>
          <a:ext cx="2257425" cy="579438"/>
        </p:xfrm>
        <a:graphic>
          <a:graphicData uri="http://schemas.openxmlformats.org/presentationml/2006/ole">
            <mc:AlternateContent xmlns:mc="http://schemas.openxmlformats.org/markup-compatibility/2006">
              <mc:Choice xmlns:v="urn:schemas-microsoft-com:vml" Requires="v">
                <p:oleObj spid="_x0000_s3138" name="" r:id="rId3" imgW="989965" imgH="254000" progId="Equation.3">
                  <p:embed/>
                </p:oleObj>
              </mc:Choice>
              <mc:Fallback>
                <p:oleObj name="" r:id="rId3" imgW="989965" imgH="254000" progId="Equation.3">
                  <p:embed/>
                  <p:pic>
                    <p:nvPicPr>
                      <p:cNvPr id="0" name="图片 3137"/>
                      <p:cNvPicPr/>
                      <p:nvPr/>
                    </p:nvPicPr>
                    <p:blipFill>
                      <a:blip r:embed="rId4"/>
                      <a:stretch>
                        <a:fillRect/>
                      </a:stretch>
                    </p:blipFill>
                    <p:spPr>
                      <a:xfrm>
                        <a:off x="3130550" y="3898900"/>
                        <a:ext cx="2257425" cy="579438"/>
                      </a:xfrm>
                      <a:prstGeom prst="rect">
                        <a:avLst/>
                      </a:prstGeom>
                      <a:noFill/>
                      <a:ln w="38100">
                        <a:noFill/>
                        <a:miter/>
                      </a:ln>
                    </p:spPr>
                  </p:pic>
                </p:oleObj>
              </mc:Fallback>
            </mc:AlternateContent>
          </a:graphicData>
        </a:graphic>
      </p:graphicFrame>
      <p:grpSp>
        <p:nvGrpSpPr>
          <p:cNvPr id="9" name="Group 57"/>
          <p:cNvGrpSpPr/>
          <p:nvPr/>
        </p:nvGrpSpPr>
        <p:grpSpPr>
          <a:xfrm>
            <a:off x="5645150" y="1079500"/>
            <a:ext cx="3008313" cy="3352800"/>
            <a:chOff x="3648" y="864"/>
            <a:chExt cx="1895" cy="2112"/>
          </a:xfrm>
        </p:grpSpPr>
        <p:graphicFrame>
          <p:nvGraphicFramePr>
            <p:cNvPr id="115775" name="Object 58"/>
            <p:cNvGraphicFramePr>
              <a:graphicFrameLocks noChangeAspect="1"/>
            </p:cNvGraphicFramePr>
            <p:nvPr/>
          </p:nvGraphicFramePr>
          <p:xfrm>
            <a:off x="3648" y="2648"/>
            <a:ext cx="1895" cy="328"/>
          </p:xfrm>
          <a:graphic>
            <a:graphicData uri="http://schemas.openxmlformats.org/presentationml/2006/ole">
              <mc:AlternateContent xmlns:mc="http://schemas.openxmlformats.org/markup-compatibility/2006">
                <mc:Choice xmlns:v="urn:schemas-microsoft-com:vml" Requires="v">
                  <p:oleObj spid="_x0000_s3139" name="" r:id="rId5" imgW="1320800" imgH="228600" progId="Equation.3">
                    <p:embed/>
                  </p:oleObj>
                </mc:Choice>
                <mc:Fallback>
                  <p:oleObj name="" r:id="rId5" imgW="1320800" imgH="228600" progId="Equation.3">
                    <p:embed/>
                    <p:pic>
                      <p:nvPicPr>
                        <p:cNvPr id="0" name="图片 3138"/>
                        <p:cNvPicPr/>
                        <p:nvPr/>
                      </p:nvPicPr>
                      <p:blipFill>
                        <a:blip r:embed="rId6"/>
                        <a:stretch>
                          <a:fillRect/>
                        </a:stretch>
                      </p:blipFill>
                      <p:spPr>
                        <a:xfrm>
                          <a:off x="3648" y="2648"/>
                          <a:ext cx="1895" cy="328"/>
                        </a:xfrm>
                        <a:prstGeom prst="rect">
                          <a:avLst/>
                        </a:prstGeom>
                        <a:noFill/>
                        <a:ln w="38100">
                          <a:noFill/>
                          <a:miter/>
                        </a:ln>
                      </p:spPr>
                    </p:pic>
                  </p:oleObj>
                </mc:Fallback>
              </mc:AlternateContent>
            </a:graphicData>
          </a:graphic>
        </p:graphicFrame>
        <p:grpSp>
          <p:nvGrpSpPr>
            <p:cNvPr id="115776" name="Group 59"/>
            <p:cNvGrpSpPr/>
            <p:nvPr/>
          </p:nvGrpSpPr>
          <p:grpSpPr>
            <a:xfrm>
              <a:off x="3744" y="864"/>
              <a:ext cx="864" cy="432"/>
              <a:chOff x="3600" y="1008"/>
              <a:chExt cx="864" cy="432"/>
            </a:xfrm>
          </p:grpSpPr>
          <p:sp>
            <p:nvSpPr>
              <p:cNvPr id="12" name="Line 60"/>
              <p:cNvSpPr>
                <a:spLocks noChangeShapeType="1"/>
              </p:cNvSpPr>
              <p:nvPr/>
            </p:nvSpPr>
            <p:spPr bwMode="auto">
              <a:xfrm>
                <a:off x="3600" y="1200"/>
                <a:ext cx="432"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Oval 61"/>
              <p:cNvSpPr>
                <a:spLocks noChangeArrowheads="1"/>
              </p:cNvSpPr>
              <p:nvPr/>
            </p:nvSpPr>
            <p:spPr bwMode="auto">
              <a:xfrm>
                <a:off x="4032"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Text Box 62"/>
              <p:cNvSpPr txBox="1">
                <a:spLocks noChangeArrowheads="1"/>
              </p:cNvSpPr>
              <p:nvPr/>
            </p:nvSpPr>
            <p:spPr bwMode="auto">
              <a:xfrm>
                <a:off x="4128"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3</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grpSp>
      <p:grpSp>
        <p:nvGrpSpPr>
          <p:cNvPr id="15" name="Group 63"/>
          <p:cNvGrpSpPr/>
          <p:nvPr/>
        </p:nvGrpSpPr>
        <p:grpSpPr>
          <a:xfrm>
            <a:off x="1911350" y="1079500"/>
            <a:ext cx="2667000" cy="2971800"/>
            <a:chOff x="1296" y="864"/>
            <a:chExt cx="1680" cy="1872"/>
          </a:xfrm>
        </p:grpSpPr>
        <p:grpSp>
          <p:nvGrpSpPr>
            <p:cNvPr id="115768" name="Group 64"/>
            <p:cNvGrpSpPr/>
            <p:nvPr/>
          </p:nvGrpSpPr>
          <p:grpSpPr>
            <a:xfrm>
              <a:off x="2544" y="864"/>
              <a:ext cx="432" cy="432"/>
              <a:chOff x="2400" y="1008"/>
              <a:chExt cx="432" cy="432"/>
            </a:xfrm>
          </p:grpSpPr>
          <p:sp>
            <p:nvSpPr>
              <p:cNvPr id="21" name="Oval 65"/>
              <p:cNvSpPr>
                <a:spLocks noChangeArrowheads="1"/>
              </p:cNvSpPr>
              <p:nvPr/>
            </p:nvSpPr>
            <p:spPr bwMode="auto">
              <a:xfrm>
                <a:off x="2400"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Text Box 66"/>
              <p:cNvSpPr txBox="1">
                <a:spLocks noChangeArrowheads="1"/>
              </p:cNvSpPr>
              <p:nvPr/>
            </p:nvSpPr>
            <p:spPr bwMode="auto">
              <a:xfrm>
                <a:off x="2496"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1</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sp>
          <p:nvSpPr>
            <p:cNvPr id="17" name="AutoShape 67"/>
            <p:cNvSpPr>
              <a:spLocks noChangeArrowheads="1"/>
            </p:cNvSpPr>
            <p:nvPr/>
          </p:nvSpPr>
          <p:spPr bwMode="auto">
            <a:xfrm>
              <a:off x="1296" y="1392"/>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AutoShape 68"/>
            <p:cNvSpPr>
              <a:spLocks noChangeArrowheads="1"/>
            </p:cNvSpPr>
            <p:nvPr/>
          </p:nvSpPr>
          <p:spPr bwMode="auto">
            <a:xfrm>
              <a:off x="1296" y="1680"/>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AutoShape 69"/>
            <p:cNvSpPr>
              <a:spLocks noChangeArrowheads="1"/>
            </p:cNvSpPr>
            <p:nvPr/>
          </p:nvSpPr>
          <p:spPr bwMode="auto">
            <a:xfrm>
              <a:off x="1296" y="1968"/>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AutoShape 70"/>
            <p:cNvSpPr>
              <a:spLocks noChangeArrowheads="1"/>
            </p:cNvSpPr>
            <p:nvPr/>
          </p:nvSpPr>
          <p:spPr bwMode="auto">
            <a:xfrm>
              <a:off x="1296" y="2544"/>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3" name="Group 71"/>
          <p:cNvGrpSpPr/>
          <p:nvPr/>
        </p:nvGrpSpPr>
        <p:grpSpPr>
          <a:xfrm>
            <a:off x="3892550" y="1079500"/>
            <a:ext cx="3505200" cy="1752600"/>
            <a:chOff x="2544" y="864"/>
            <a:chExt cx="2208" cy="1104"/>
          </a:xfrm>
        </p:grpSpPr>
        <p:grpSp>
          <p:nvGrpSpPr>
            <p:cNvPr id="115762" name="Group 72"/>
            <p:cNvGrpSpPr/>
            <p:nvPr/>
          </p:nvGrpSpPr>
          <p:grpSpPr>
            <a:xfrm>
              <a:off x="2928" y="864"/>
              <a:ext cx="864" cy="432"/>
              <a:chOff x="2784" y="1008"/>
              <a:chExt cx="864" cy="432"/>
            </a:xfrm>
          </p:grpSpPr>
          <p:sp>
            <p:nvSpPr>
              <p:cNvPr id="27" name="Line 73"/>
              <p:cNvSpPr>
                <a:spLocks noChangeShapeType="1"/>
              </p:cNvSpPr>
              <p:nvPr/>
            </p:nvSpPr>
            <p:spPr bwMode="auto">
              <a:xfrm>
                <a:off x="2784" y="1200"/>
                <a:ext cx="432"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Oval 74"/>
              <p:cNvSpPr>
                <a:spLocks noChangeArrowheads="1"/>
              </p:cNvSpPr>
              <p:nvPr/>
            </p:nvSpPr>
            <p:spPr bwMode="auto">
              <a:xfrm>
                <a:off x="3216"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Text Box 75"/>
              <p:cNvSpPr txBox="1">
                <a:spLocks noChangeArrowheads="1"/>
              </p:cNvSpPr>
              <p:nvPr/>
            </p:nvSpPr>
            <p:spPr bwMode="auto">
              <a:xfrm>
                <a:off x="3312"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2</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sp>
          <p:nvSpPr>
            <p:cNvPr id="25" name="Freeform 76"/>
            <p:cNvSpPr/>
            <p:nvPr/>
          </p:nvSpPr>
          <p:spPr bwMode="auto">
            <a:xfrm>
              <a:off x="2592" y="1104"/>
              <a:ext cx="2064" cy="864"/>
            </a:xfrm>
            <a:custGeom>
              <a:avLst/>
              <a:gdLst>
                <a:gd name="T0" fmla="*/ 768 w 2064"/>
                <a:gd name="T1" fmla="*/ 0 h 864"/>
                <a:gd name="T2" fmla="*/ 624 w 2064"/>
                <a:gd name="T3" fmla="*/ 336 h 864"/>
                <a:gd name="T4" fmla="*/ 0 w 2064"/>
                <a:gd name="T5" fmla="*/ 336 h 864"/>
                <a:gd name="T6" fmla="*/ 0 w 2064"/>
                <a:gd name="T7" fmla="*/ 864 h 864"/>
                <a:gd name="T8" fmla="*/ 2064 w 2064"/>
                <a:gd name="T9" fmla="*/ 864 h 864"/>
                <a:gd name="T10" fmla="*/ 2064 w 2064"/>
                <a:gd name="T11" fmla="*/ 336 h 864"/>
                <a:gd name="T12" fmla="*/ 1344 w 2064"/>
                <a:gd name="T13" fmla="*/ 336 h 864"/>
                <a:gd name="T14" fmla="*/ 1200 w 2064"/>
                <a:gd name="T15" fmla="*/ 0 h 8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64" h="864">
                  <a:moveTo>
                    <a:pt x="768" y="0"/>
                  </a:moveTo>
                  <a:lnTo>
                    <a:pt x="624" y="336"/>
                  </a:lnTo>
                  <a:lnTo>
                    <a:pt x="0" y="336"/>
                  </a:lnTo>
                  <a:lnTo>
                    <a:pt x="0" y="864"/>
                  </a:lnTo>
                  <a:lnTo>
                    <a:pt x="2064" y="864"/>
                  </a:lnTo>
                  <a:lnTo>
                    <a:pt x="2064" y="336"/>
                  </a:lnTo>
                  <a:lnTo>
                    <a:pt x="1344" y="336"/>
                  </a:lnTo>
                  <a:lnTo>
                    <a:pt x="1200" y="0"/>
                  </a:lnTo>
                </a:path>
              </a:pathLst>
            </a:custGeom>
            <a:noFill/>
            <a:ln w="28575" cap="flat">
              <a:solidFill>
                <a:srgbClr val="33CCFF"/>
              </a:solidFill>
              <a:prstDash val="lgDash"/>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Text Box 77"/>
            <p:cNvSpPr txBox="1">
              <a:spLocks noChangeArrowheads="1"/>
            </p:cNvSpPr>
            <p:nvPr/>
          </p:nvSpPr>
          <p:spPr bwMode="auto">
            <a:xfrm>
              <a:off x="2544" y="1392"/>
              <a:ext cx="2208" cy="564"/>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rPr>
                <a:t>关键：</a:t>
              </a:r>
              <a:endPar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rPr>
                <a:t>如何对应最大项的编号</a:t>
              </a:r>
              <a:endPar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endParaRPr>
            </a:p>
          </p:txBody>
        </p:sp>
      </p:grpSp>
      <p:grpSp>
        <p:nvGrpSpPr>
          <p:cNvPr id="30" name="Group 82"/>
          <p:cNvGrpSpPr/>
          <p:nvPr/>
        </p:nvGrpSpPr>
        <p:grpSpPr>
          <a:xfrm>
            <a:off x="3435350" y="1079500"/>
            <a:ext cx="5029200" cy="4397375"/>
            <a:chOff x="2256" y="864"/>
            <a:chExt cx="3168" cy="2770"/>
          </a:xfrm>
        </p:grpSpPr>
        <p:sp>
          <p:nvSpPr>
            <p:cNvPr id="31" name="Text Box 83"/>
            <p:cNvSpPr txBox="1">
              <a:spLocks noChangeArrowheads="1"/>
            </p:cNvSpPr>
            <p:nvPr/>
          </p:nvSpPr>
          <p:spPr bwMode="auto">
            <a:xfrm>
              <a:off x="2256" y="3072"/>
              <a:ext cx="2880" cy="562"/>
            </a:xfrm>
            <a:prstGeom prst="rect">
              <a:avLst/>
            </a:prstGeom>
            <a:solidFill>
              <a:srgbClr val="FFFFCC"/>
            </a:solidFill>
            <a:ln w="9525">
              <a:solidFill>
                <a:srgbClr val="0099CC"/>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20000"/>
                </a:lnSpc>
                <a:spcBef>
                  <a:spcPct val="20000"/>
                </a:spcBef>
                <a:spcAft>
                  <a:spcPts val="0"/>
                </a:spcAft>
                <a:buClrTx/>
                <a:buSzTx/>
                <a:buFontTx/>
                <a:buNone/>
                <a:defRPr/>
              </a:pPr>
              <a:r>
                <a:rPr kumimoji="1" lang="zh-CN" altLang="en-US"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注意：</a:t>
              </a:r>
              <a:endParaRPr kumimoji="1" lang="zh-CN" altLang="en-US"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1" fontAlgn="auto" latinLnBrk="0" hangingPunct="1">
                <a:lnSpc>
                  <a:spcPct val="120000"/>
                </a:lnSpc>
                <a:spcBef>
                  <a:spcPct val="20000"/>
                </a:spcBef>
                <a:spcAft>
                  <a:spcPts val="0"/>
                </a:spcAft>
                <a:buClrTx/>
                <a:buSzTx/>
                <a:buFontTx/>
                <a:buNone/>
                <a:defRPr/>
              </a:pPr>
              <a:r>
                <a:rPr kumimoji="1" lang="zh-CN" altLang="en-US"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最大项编号 </a:t>
              </a:r>
              <a:r>
                <a:rPr kumimoji="1" lang="en-US" altLang="zh-CN"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 </a:t>
              </a:r>
              <a:r>
                <a:rPr kumimoji="1" lang="zh-CN" altLang="en-US"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变量取值 的对应关系。</a:t>
              </a:r>
              <a:endParaRPr kumimoji="1" lang="zh-CN" altLang="en-US" sz="20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p:txBody>
        </p:sp>
        <p:sp>
          <p:nvSpPr>
            <p:cNvPr id="32" name="Line 84"/>
            <p:cNvSpPr>
              <a:spLocks noChangeShapeType="1"/>
            </p:cNvSpPr>
            <p:nvPr/>
          </p:nvSpPr>
          <p:spPr bwMode="auto">
            <a:xfrm>
              <a:off x="4608" y="1056"/>
              <a:ext cx="240"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AutoShape 85"/>
            <p:cNvSpPr>
              <a:spLocks noChangeArrowheads="1"/>
            </p:cNvSpPr>
            <p:nvPr/>
          </p:nvSpPr>
          <p:spPr bwMode="auto">
            <a:xfrm>
              <a:off x="4848" y="864"/>
              <a:ext cx="576" cy="384"/>
            </a:xfrm>
            <a:prstGeom prst="roundRect">
              <a:avLst>
                <a:gd name="adj" fmla="val 26301"/>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Text Box 86"/>
            <p:cNvSpPr txBox="1">
              <a:spLocks noChangeArrowheads="1"/>
            </p:cNvSpPr>
            <p:nvPr/>
          </p:nvSpPr>
          <p:spPr bwMode="auto">
            <a:xfrm>
              <a:off x="4848" y="942"/>
              <a:ext cx="576" cy="231"/>
            </a:xfrm>
            <a:prstGeom prst="rect">
              <a:avLst/>
            </a:prstGeom>
            <a:noFill/>
            <a:ln>
              <a:noFill/>
            </a:ln>
            <a:effectLst/>
          </p:spPr>
          <p:txBody>
            <a:bodyPr lIns="18000" rIns="18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表达式</a:t>
              </a:r>
              <a:endParaRPr kumimoji="1"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grpSp>
      <p:sp>
        <p:nvSpPr>
          <p:cNvPr id="35" name="Text Box 88"/>
          <p:cNvSpPr txBox="1">
            <a:spLocks noChangeArrowheads="1"/>
          </p:cNvSpPr>
          <p:nvPr/>
        </p:nvSpPr>
        <p:spPr bwMode="auto">
          <a:xfrm>
            <a:off x="3201988" y="2921000"/>
            <a:ext cx="5256213" cy="831850"/>
          </a:xfrm>
          <a:prstGeom prst="rect">
            <a:avLst/>
          </a:prstGeom>
          <a:solidFill>
            <a:srgbClr val="FFFFCC"/>
          </a:solidFill>
          <a:ln w="9525">
            <a:solidFill>
              <a:srgbClr val="5490A8"/>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10000"/>
              </a:spcBef>
              <a:spcAft>
                <a:spcPts val="0"/>
              </a:spcAft>
              <a:buClrTx/>
              <a:buSzTx/>
              <a:buFontTx/>
              <a:buNone/>
              <a:defRPr/>
            </a:pP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方法一、由最大项的定义，根据最大项变量取值与最大项编号的对应关系</a:t>
            </a:r>
            <a:endPar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p:txBody>
      </p:sp>
      <p:sp>
        <p:nvSpPr>
          <p:cNvPr id="11575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1575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Group 3"/>
          <p:cNvGraphicFramePr>
            <a:graphicFrameLocks noGrp="1"/>
          </p:cNvGraphicFramePr>
          <p:nvPr/>
        </p:nvGraphicFramePr>
        <p:xfrm>
          <a:off x="712788" y="1371600"/>
          <a:ext cx="2089150" cy="4114800"/>
        </p:xfrm>
        <a:graphic>
          <a:graphicData uri="http://schemas.openxmlformats.org/drawingml/2006/table">
            <a:tbl>
              <a:tblPr/>
              <a:tblGrid>
                <a:gridCol w="1349375"/>
                <a:gridCol w="739775"/>
              </a:tblGrid>
              <a:tr h="39052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   B   C</a:t>
                      </a:r>
                      <a:endPar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endParaRPr kumimoji="1" lang="en-US" altLang="zh-CN" sz="2400" b="0"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0  0  0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0  0  1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0  1  0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0  1  1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1  0  0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1  0  1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1  1  0</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rPr>
                        <a:t>1  1  1</a:t>
                      </a:r>
                      <a:endParaRPr kumimoji="1" lang="en-US" altLang="zh-CN" sz="24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7794" name="Object 35"/>
          <p:cNvGraphicFramePr>
            <a:graphicFrameLocks noChangeAspect="1"/>
          </p:cNvGraphicFramePr>
          <p:nvPr/>
        </p:nvGraphicFramePr>
        <p:xfrm>
          <a:off x="2268538" y="5476875"/>
          <a:ext cx="6875462" cy="542925"/>
        </p:xfrm>
        <a:graphic>
          <a:graphicData uri="http://schemas.openxmlformats.org/presentationml/2006/ole">
            <mc:AlternateContent xmlns:mc="http://schemas.openxmlformats.org/markup-compatibility/2006">
              <mc:Choice xmlns:v="urn:schemas-microsoft-com:vml" Requires="v">
                <p:oleObj spid="_x0000_s3140" name="" r:id="rId1" imgW="3048000" imgH="241300" progId="Equation.3">
                  <p:embed/>
                </p:oleObj>
              </mc:Choice>
              <mc:Fallback>
                <p:oleObj name="" r:id="rId1" imgW="3048000" imgH="241300" progId="Equation.3">
                  <p:embed/>
                  <p:pic>
                    <p:nvPicPr>
                      <p:cNvPr id="0" name="图片 3139"/>
                      <p:cNvPicPr/>
                      <p:nvPr/>
                    </p:nvPicPr>
                    <p:blipFill>
                      <a:blip r:embed="rId2"/>
                      <a:stretch>
                        <a:fillRect/>
                      </a:stretch>
                    </p:blipFill>
                    <p:spPr>
                      <a:xfrm>
                        <a:off x="2268538" y="5476875"/>
                        <a:ext cx="6875462" cy="542925"/>
                      </a:xfrm>
                      <a:prstGeom prst="rect">
                        <a:avLst/>
                      </a:prstGeom>
                      <a:noFill/>
                      <a:ln w="38100">
                        <a:noFill/>
                        <a:miter/>
                      </a:ln>
                    </p:spPr>
                  </p:pic>
                </p:oleObj>
              </mc:Fallback>
            </mc:AlternateContent>
          </a:graphicData>
        </a:graphic>
      </p:graphicFrame>
      <p:sp>
        <p:nvSpPr>
          <p:cNvPr id="6" name="Line 36"/>
          <p:cNvSpPr>
            <a:spLocks noChangeShapeType="1"/>
          </p:cNvSpPr>
          <p:nvPr/>
        </p:nvSpPr>
        <p:spPr bwMode="auto">
          <a:xfrm>
            <a:off x="1169988" y="1371600"/>
            <a:ext cx="0" cy="41148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Line 37"/>
          <p:cNvSpPr>
            <a:spLocks noChangeShapeType="1"/>
          </p:cNvSpPr>
          <p:nvPr/>
        </p:nvSpPr>
        <p:spPr bwMode="auto">
          <a:xfrm>
            <a:off x="1627188" y="1371600"/>
            <a:ext cx="0" cy="41148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8" name="Group 39"/>
          <p:cNvGrpSpPr/>
          <p:nvPr/>
        </p:nvGrpSpPr>
        <p:grpSpPr>
          <a:xfrm>
            <a:off x="238125" y="1828800"/>
            <a:ext cx="457200" cy="3565525"/>
            <a:chOff x="1920" y="1776"/>
            <a:chExt cx="288" cy="2246"/>
          </a:xfrm>
        </p:grpSpPr>
        <p:sp>
          <p:nvSpPr>
            <p:cNvPr id="9" name="Text Box 40"/>
            <p:cNvSpPr txBox="1">
              <a:spLocks noChangeArrowheads="1"/>
            </p:cNvSpPr>
            <p:nvPr/>
          </p:nvSpPr>
          <p:spPr bwMode="auto">
            <a:xfrm>
              <a:off x="1920" y="1776"/>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Text Box 41"/>
            <p:cNvSpPr txBox="1">
              <a:spLocks noChangeArrowheads="1"/>
            </p:cNvSpPr>
            <p:nvPr/>
          </p:nvSpPr>
          <p:spPr bwMode="auto">
            <a:xfrm>
              <a:off x="1920" y="2064"/>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Text Box 42"/>
            <p:cNvSpPr txBox="1">
              <a:spLocks noChangeArrowheads="1"/>
            </p:cNvSpPr>
            <p:nvPr/>
          </p:nvSpPr>
          <p:spPr bwMode="auto">
            <a:xfrm>
              <a:off x="1920" y="2400"/>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Text Box 43"/>
            <p:cNvSpPr txBox="1">
              <a:spLocks noChangeArrowheads="1"/>
            </p:cNvSpPr>
            <p:nvPr/>
          </p:nvSpPr>
          <p:spPr bwMode="auto">
            <a:xfrm>
              <a:off x="1920" y="2688"/>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Text Box 44"/>
            <p:cNvSpPr txBox="1">
              <a:spLocks noChangeArrowheads="1"/>
            </p:cNvSpPr>
            <p:nvPr/>
          </p:nvSpPr>
          <p:spPr bwMode="auto">
            <a:xfrm>
              <a:off x="1920" y="2976"/>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Text Box 45"/>
            <p:cNvSpPr txBox="1">
              <a:spLocks noChangeArrowheads="1"/>
            </p:cNvSpPr>
            <p:nvPr/>
          </p:nvSpPr>
          <p:spPr bwMode="auto">
            <a:xfrm>
              <a:off x="1920" y="3264"/>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Text Box 46"/>
            <p:cNvSpPr txBox="1">
              <a:spLocks noChangeArrowheads="1"/>
            </p:cNvSpPr>
            <p:nvPr/>
          </p:nvSpPr>
          <p:spPr bwMode="auto">
            <a:xfrm>
              <a:off x="1920" y="3504"/>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Text Box 47"/>
            <p:cNvSpPr txBox="1">
              <a:spLocks noChangeArrowheads="1"/>
            </p:cNvSpPr>
            <p:nvPr/>
          </p:nvSpPr>
          <p:spPr bwMode="auto">
            <a:xfrm>
              <a:off x="1920" y="3792"/>
              <a:ext cx="288"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7" name="Object 56"/>
          <p:cNvGraphicFramePr>
            <a:graphicFrameLocks noChangeAspect="1"/>
          </p:cNvGraphicFramePr>
          <p:nvPr/>
        </p:nvGraphicFramePr>
        <p:xfrm>
          <a:off x="3335338" y="3886200"/>
          <a:ext cx="2257425" cy="579438"/>
        </p:xfrm>
        <a:graphic>
          <a:graphicData uri="http://schemas.openxmlformats.org/presentationml/2006/ole">
            <mc:AlternateContent xmlns:mc="http://schemas.openxmlformats.org/markup-compatibility/2006">
              <mc:Choice xmlns:v="urn:schemas-microsoft-com:vml" Requires="v">
                <p:oleObj spid="_x0000_s3142" name="" r:id="rId3" imgW="989965" imgH="254000" progId="Equation.3">
                  <p:embed/>
                </p:oleObj>
              </mc:Choice>
              <mc:Fallback>
                <p:oleObj name="" r:id="rId3" imgW="989965" imgH="254000" progId="Equation.3">
                  <p:embed/>
                  <p:pic>
                    <p:nvPicPr>
                      <p:cNvPr id="0" name="图片 3141"/>
                      <p:cNvPicPr/>
                      <p:nvPr/>
                    </p:nvPicPr>
                    <p:blipFill>
                      <a:blip r:embed="rId4"/>
                      <a:stretch>
                        <a:fillRect/>
                      </a:stretch>
                    </p:blipFill>
                    <p:spPr>
                      <a:xfrm>
                        <a:off x="3335338" y="3886200"/>
                        <a:ext cx="2257425" cy="579438"/>
                      </a:xfrm>
                      <a:prstGeom prst="rect">
                        <a:avLst/>
                      </a:prstGeom>
                      <a:noFill/>
                      <a:ln w="38100">
                        <a:noFill/>
                        <a:miter/>
                      </a:ln>
                    </p:spPr>
                  </p:pic>
                </p:oleObj>
              </mc:Fallback>
            </mc:AlternateContent>
          </a:graphicData>
        </a:graphic>
      </p:graphicFrame>
      <p:grpSp>
        <p:nvGrpSpPr>
          <p:cNvPr id="18" name="Group 57"/>
          <p:cNvGrpSpPr/>
          <p:nvPr/>
        </p:nvGrpSpPr>
        <p:grpSpPr>
          <a:xfrm>
            <a:off x="5849938" y="1066800"/>
            <a:ext cx="3008312" cy="3352800"/>
            <a:chOff x="3648" y="864"/>
            <a:chExt cx="1895" cy="2112"/>
          </a:xfrm>
        </p:grpSpPr>
        <p:graphicFrame>
          <p:nvGraphicFramePr>
            <p:cNvPr id="117835" name="Object 58"/>
            <p:cNvGraphicFramePr>
              <a:graphicFrameLocks noChangeAspect="1"/>
            </p:cNvGraphicFramePr>
            <p:nvPr/>
          </p:nvGraphicFramePr>
          <p:xfrm>
            <a:off x="3648" y="2648"/>
            <a:ext cx="1895" cy="328"/>
          </p:xfrm>
          <a:graphic>
            <a:graphicData uri="http://schemas.openxmlformats.org/presentationml/2006/ole">
              <mc:AlternateContent xmlns:mc="http://schemas.openxmlformats.org/markup-compatibility/2006">
                <mc:Choice xmlns:v="urn:schemas-microsoft-com:vml" Requires="v">
                  <p:oleObj spid="_x0000_s3141" name="" r:id="rId5" imgW="1320800" imgH="228600" progId="Equation.3">
                    <p:embed/>
                  </p:oleObj>
                </mc:Choice>
                <mc:Fallback>
                  <p:oleObj name="" r:id="rId5" imgW="1320800" imgH="228600" progId="Equation.3">
                    <p:embed/>
                    <p:pic>
                      <p:nvPicPr>
                        <p:cNvPr id="0" name="图片 3140"/>
                        <p:cNvPicPr/>
                        <p:nvPr/>
                      </p:nvPicPr>
                      <p:blipFill>
                        <a:blip r:embed="rId6"/>
                        <a:stretch>
                          <a:fillRect/>
                        </a:stretch>
                      </p:blipFill>
                      <p:spPr>
                        <a:xfrm>
                          <a:off x="3648" y="2648"/>
                          <a:ext cx="1895" cy="328"/>
                        </a:xfrm>
                        <a:prstGeom prst="rect">
                          <a:avLst/>
                        </a:prstGeom>
                        <a:noFill/>
                        <a:ln w="38100">
                          <a:noFill/>
                          <a:miter/>
                        </a:ln>
                      </p:spPr>
                    </p:pic>
                  </p:oleObj>
                </mc:Fallback>
              </mc:AlternateContent>
            </a:graphicData>
          </a:graphic>
        </p:graphicFrame>
        <p:grpSp>
          <p:nvGrpSpPr>
            <p:cNvPr id="117836" name="Group 59"/>
            <p:cNvGrpSpPr/>
            <p:nvPr/>
          </p:nvGrpSpPr>
          <p:grpSpPr>
            <a:xfrm>
              <a:off x="3744" y="864"/>
              <a:ext cx="864" cy="432"/>
              <a:chOff x="3600" y="1008"/>
              <a:chExt cx="864" cy="432"/>
            </a:xfrm>
          </p:grpSpPr>
          <p:sp>
            <p:nvSpPr>
              <p:cNvPr id="21" name="Line 60"/>
              <p:cNvSpPr>
                <a:spLocks noChangeShapeType="1"/>
              </p:cNvSpPr>
              <p:nvPr/>
            </p:nvSpPr>
            <p:spPr bwMode="auto">
              <a:xfrm>
                <a:off x="3600" y="1200"/>
                <a:ext cx="432"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Oval 61"/>
              <p:cNvSpPr>
                <a:spLocks noChangeArrowheads="1"/>
              </p:cNvSpPr>
              <p:nvPr/>
            </p:nvSpPr>
            <p:spPr bwMode="auto">
              <a:xfrm>
                <a:off x="4032"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Text Box 62"/>
              <p:cNvSpPr txBox="1">
                <a:spLocks noChangeArrowheads="1"/>
              </p:cNvSpPr>
              <p:nvPr/>
            </p:nvSpPr>
            <p:spPr bwMode="auto">
              <a:xfrm>
                <a:off x="4128"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3</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grpSp>
      <p:grpSp>
        <p:nvGrpSpPr>
          <p:cNvPr id="117800" name="Group 63"/>
          <p:cNvGrpSpPr/>
          <p:nvPr/>
        </p:nvGrpSpPr>
        <p:grpSpPr>
          <a:xfrm>
            <a:off x="2116138" y="1066800"/>
            <a:ext cx="2667000" cy="2971800"/>
            <a:chOff x="1296" y="864"/>
            <a:chExt cx="1680" cy="1872"/>
          </a:xfrm>
        </p:grpSpPr>
        <p:grpSp>
          <p:nvGrpSpPr>
            <p:cNvPr id="117828" name="Group 64"/>
            <p:cNvGrpSpPr/>
            <p:nvPr/>
          </p:nvGrpSpPr>
          <p:grpSpPr>
            <a:xfrm>
              <a:off x="2544" y="864"/>
              <a:ext cx="432" cy="432"/>
              <a:chOff x="2400" y="1008"/>
              <a:chExt cx="432" cy="432"/>
            </a:xfrm>
          </p:grpSpPr>
          <p:sp>
            <p:nvSpPr>
              <p:cNvPr id="30" name="Oval 65"/>
              <p:cNvSpPr>
                <a:spLocks noChangeArrowheads="1"/>
              </p:cNvSpPr>
              <p:nvPr/>
            </p:nvSpPr>
            <p:spPr bwMode="auto">
              <a:xfrm>
                <a:off x="2400"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Text Box 66"/>
              <p:cNvSpPr txBox="1">
                <a:spLocks noChangeArrowheads="1"/>
              </p:cNvSpPr>
              <p:nvPr/>
            </p:nvSpPr>
            <p:spPr bwMode="auto">
              <a:xfrm>
                <a:off x="2496"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1</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sp>
          <p:nvSpPr>
            <p:cNvPr id="26" name="AutoShape 67"/>
            <p:cNvSpPr>
              <a:spLocks noChangeArrowheads="1"/>
            </p:cNvSpPr>
            <p:nvPr/>
          </p:nvSpPr>
          <p:spPr bwMode="auto">
            <a:xfrm>
              <a:off x="1296" y="1392"/>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AutoShape 68"/>
            <p:cNvSpPr>
              <a:spLocks noChangeArrowheads="1"/>
            </p:cNvSpPr>
            <p:nvPr/>
          </p:nvSpPr>
          <p:spPr bwMode="auto">
            <a:xfrm>
              <a:off x="1296" y="1680"/>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AutoShape 69"/>
            <p:cNvSpPr>
              <a:spLocks noChangeArrowheads="1"/>
            </p:cNvSpPr>
            <p:nvPr/>
          </p:nvSpPr>
          <p:spPr bwMode="auto">
            <a:xfrm>
              <a:off x="1296" y="1968"/>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AutoShape 70"/>
            <p:cNvSpPr>
              <a:spLocks noChangeArrowheads="1"/>
            </p:cNvSpPr>
            <p:nvPr/>
          </p:nvSpPr>
          <p:spPr bwMode="auto">
            <a:xfrm>
              <a:off x="1296" y="2544"/>
              <a:ext cx="384" cy="192"/>
            </a:xfrm>
            <a:prstGeom prst="roundRect">
              <a:avLst>
                <a:gd name="adj" fmla="val 16667"/>
              </a:avLst>
            </a:prstGeom>
            <a:no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17801" name="Group 71"/>
          <p:cNvGrpSpPr/>
          <p:nvPr/>
        </p:nvGrpSpPr>
        <p:grpSpPr>
          <a:xfrm>
            <a:off x="4097338" y="1066800"/>
            <a:ext cx="3505200" cy="1752600"/>
            <a:chOff x="2544" y="864"/>
            <a:chExt cx="2208" cy="1104"/>
          </a:xfrm>
        </p:grpSpPr>
        <p:grpSp>
          <p:nvGrpSpPr>
            <p:cNvPr id="117822" name="Group 72"/>
            <p:cNvGrpSpPr/>
            <p:nvPr/>
          </p:nvGrpSpPr>
          <p:grpSpPr>
            <a:xfrm>
              <a:off x="2928" y="864"/>
              <a:ext cx="864" cy="432"/>
              <a:chOff x="2784" y="1008"/>
              <a:chExt cx="864" cy="432"/>
            </a:xfrm>
          </p:grpSpPr>
          <p:sp>
            <p:nvSpPr>
              <p:cNvPr id="36" name="Line 73"/>
              <p:cNvSpPr>
                <a:spLocks noChangeShapeType="1"/>
              </p:cNvSpPr>
              <p:nvPr/>
            </p:nvSpPr>
            <p:spPr bwMode="auto">
              <a:xfrm>
                <a:off x="2784" y="1200"/>
                <a:ext cx="432"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Oval 74"/>
              <p:cNvSpPr>
                <a:spLocks noChangeArrowheads="1"/>
              </p:cNvSpPr>
              <p:nvPr/>
            </p:nvSpPr>
            <p:spPr bwMode="auto">
              <a:xfrm>
                <a:off x="3216" y="1008"/>
                <a:ext cx="432" cy="432"/>
              </a:xfrm>
              <a:prstGeom prst="ellipse">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Text Box 75"/>
              <p:cNvSpPr txBox="1">
                <a:spLocks noChangeArrowheads="1"/>
              </p:cNvSpPr>
              <p:nvPr/>
            </p:nvSpPr>
            <p:spPr bwMode="auto">
              <a:xfrm>
                <a:off x="3312" y="1104"/>
                <a:ext cx="240" cy="230"/>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rPr>
                  <a:t>2</a:t>
                </a:r>
                <a:endParaRPr kumimoji="1" lang="en-US" altLang="zh-CN" sz="2400" b="1" i="0" u="none" strike="noStrike" kern="0" cap="none" spc="0" normalizeH="0" baseline="0" noProof="0">
                  <a:ln>
                    <a:noFill/>
                  </a:ln>
                  <a:solidFill>
                    <a:srgbClr val="FFFFFF"/>
                  </a:solidFill>
                  <a:effectLst/>
                  <a:uLnTx/>
                  <a:uFillTx/>
                  <a:latin typeface="Tahoma" panose="020B0604030504040204" pitchFamily="34" charset="0"/>
                  <a:ea typeface="宋体" panose="02010600030101010101" pitchFamily="2" charset="-122"/>
                  <a:cs typeface="+mn-cs"/>
                </a:endParaRPr>
              </a:p>
            </p:txBody>
          </p:sp>
        </p:grpSp>
        <p:sp>
          <p:nvSpPr>
            <p:cNvPr id="34" name="Freeform 76"/>
            <p:cNvSpPr/>
            <p:nvPr/>
          </p:nvSpPr>
          <p:spPr bwMode="auto">
            <a:xfrm>
              <a:off x="2592" y="1104"/>
              <a:ext cx="2064" cy="864"/>
            </a:xfrm>
            <a:custGeom>
              <a:avLst/>
              <a:gdLst>
                <a:gd name="T0" fmla="*/ 768 w 2064"/>
                <a:gd name="T1" fmla="*/ 0 h 864"/>
                <a:gd name="T2" fmla="*/ 624 w 2064"/>
                <a:gd name="T3" fmla="*/ 336 h 864"/>
                <a:gd name="T4" fmla="*/ 0 w 2064"/>
                <a:gd name="T5" fmla="*/ 336 h 864"/>
                <a:gd name="T6" fmla="*/ 0 w 2064"/>
                <a:gd name="T7" fmla="*/ 864 h 864"/>
                <a:gd name="T8" fmla="*/ 2064 w 2064"/>
                <a:gd name="T9" fmla="*/ 864 h 864"/>
                <a:gd name="T10" fmla="*/ 2064 w 2064"/>
                <a:gd name="T11" fmla="*/ 336 h 864"/>
                <a:gd name="T12" fmla="*/ 1344 w 2064"/>
                <a:gd name="T13" fmla="*/ 336 h 864"/>
                <a:gd name="T14" fmla="*/ 1200 w 2064"/>
                <a:gd name="T15" fmla="*/ 0 h 8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64" h="864">
                  <a:moveTo>
                    <a:pt x="768" y="0"/>
                  </a:moveTo>
                  <a:lnTo>
                    <a:pt x="624" y="336"/>
                  </a:lnTo>
                  <a:lnTo>
                    <a:pt x="0" y="336"/>
                  </a:lnTo>
                  <a:lnTo>
                    <a:pt x="0" y="864"/>
                  </a:lnTo>
                  <a:lnTo>
                    <a:pt x="2064" y="864"/>
                  </a:lnTo>
                  <a:lnTo>
                    <a:pt x="2064" y="336"/>
                  </a:lnTo>
                  <a:lnTo>
                    <a:pt x="1344" y="336"/>
                  </a:lnTo>
                  <a:lnTo>
                    <a:pt x="1200" y="0"/>
                  </a:lnTo>
                </a:path>
              </a:pathLst>
            </a:custGeom>
            <a:noFill/>
            <a:ln w="28575" cap="flat">
              <a:solidFill>
                <a:srgbClr val="33CCFF"/>
              </a:solidFill>
              <a:prstDash val="lgDash"/>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Text Box 77"/>
            <p:cNvSpPr txBox="1">
              <a:spLocks noChangeArrowheads="1"/>
            </p:cNvSpPr>
            <p:nvPr/>
          </p:nvSpPr>
          <p:spPr bwMode="auto">
            <a:xfrm>
              <a:off x="2544" y="1392"/>
              <a:ext cx="2208" cy="564"/>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rPr>
                <a:t>关键：</a:t>
              </a:r>
              <a:endPar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rPr>
                <a:t>如何对应最大项的编号</a:t>
              </a:r>
              <a:endParaRPr kumimoji="1" lang="zh-CN" altLang="en-US" sz="2400" b="0" i="0" u="none" strike="noStrike" kern="0" cap="none" spc="0" normalizeH="0" baseline="0" noProof="0">
                <a:ln>
                  <a:noFill/>
                </a:ln>
                <a:solidFill>
                  <a:srgbClr val="5490A8"/>
                </a:solidFill>
                <a:effectLst/>
                <a:uLnTx/>
                <a:uFillTx/>
                <a:latin typeface="Times New Roman" panose="02020603050405020304" pitchFamily="18" charset="0"/>
                <a:ea typeface="黑体" panose="02010609060101010101" pitchFamily="49" charset="-122"/>
                <a:cs typeface="+mn-cs"/>
              </a:endParaRPr>
            </a:p>
          </p:txBody>
        </p:sp>
      </p:grpSp>
      <p:grpSp>
        <p:nvGrpSpPr>
          <p:cNvPr id="39" name="Group 93"/>
          <p:cNvGrpSpPr/>
          <p:nvPr/>
        </p:nvGrpSpPr>
        <p:grpSpPr>
          <a:xfrm>
            <a:off x="7373938" y="1066800"/>
            <a:ext cx="1295400" cy="609600"/>
            <a:chOff x="4608" y="864"/>
            <a:chExt cx="816" cy="384"/>
          </a:xfrm>
        </p:grpSpPr>
        <p:sp>
          <p:nvSpPr>
            <p:cNvPr id="40" name="Line 90"/>
            <p:cNvSpPr>
              <a:spLocks noChangeShapeType="1"/>
            </p:cNvSpPr>
            <p:nvPr/>
          </p:nvSpPr>
          <p:spPr bwMode="auto">
            <a:xfrm>
              <a:off x="4608" y="1056"/>
              <a:ext cx="240" cy="0"/>
            </a:xfrm>
            <a:prstGeom prst="line">
              <a:avLst/>
            </a:prstGeom>
            <a:noFill/>
            <a:ln w="76200">
              <a:solidFill>
                <a:srgbClr val="33CCFF"/>
              </a:solidFill>
              <a:round/>
              <a:tailEnd type="arrow" w="med" len="sm"/>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AutoShape 91"/>
            <p:cNvSpPr>
              <a:spLocks noChangeArrowheads="1"/>
            </p:cNvSpPr>
            <p:nvPr/>
          </p:nvSpPr>
          <p:spPr bwMode="auto">
            <a:xfrm>
              <a:off x="4848" y="864"/>
              <a:ext cx="576" cy="384"/>
            </a:xfrm>
            <a:prstGeom prst="roundRect">
              <a:avLst>
                <a:gd name="adj" fmla="val 26301"/>
              </a:avLst>
            </a:prstGeom>
            <a:solidFill>
              <a:srgbClr val="33CC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Text Box 92"/>
            <p:cNvSpPr txBox="1">
              <a:spLocks noChangeArrowheads="1"/>
            </p:cNvSpPr>
            <p:nvPr/>
          </p:nvSpPr>
          <p:spPr bwMode="auto">
            <a:xfrm>
              <a:off x="4848" y="942"/>
              <a:ext cx="576" cy="231"/>
            </a:xfrm>
            <a:prstGeom prst="rect">
              <a:avLst/>
            </a:prstGeom>
            <a:noFill/>
            <a:ln>
              <a:noFill/>
            </a:ln>
            <a:effectLst/>
          </p:spPr>
          <p:txBody>
            <a:bodyPr lIns="18000" rIns="18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表达式</a:t>
              </a:r>
              <a:endParaRPr kumimoji="1"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grpSp>
      <p:grpSp>
        <p:nvGrpSpPr>
          <p:cNvPr id="43" name="Group 95"/>
          <p:cNvGrpSpPr/>
          <p:nvPr/>
        </p:nvGrpSpPr>
        <p:grpSpPr>
          <a:xfrm>
            <a:off x="3654425" y="1774825"/>
            <a:ext cx="4792663" cy="2109788"/>
            <a:chOff x="2208" y="1344"/>
            <a:chExt cx="2928" cy="1329"/>
          </a:xfrm>
        </p:grpSpPr>
        <p:sp>
          <p:nvSpPr>
            <p:cNvPr id="44" name="Text Box 84"/>
            <p:cNvSpPr txBox="1">
              <a:spLocks noChangeArrowheads="1"/>
            </p:cNvSpPr>
            <p:nvPr/>
          </p:nvSpPr>
          <p:spPr bwMode="auto">
            <a:xfrm>
              <a:off x="2208" y="1344"/>
              <a:ext cx="2928" cy="1329"/>
            </a:xfrm>
            <a:prstGeom prst="rect">
              <a:avLst/>
            </a:prstGeom>
            <a:solidFill>
              <a:srgbClr val="FFFFCC"/>
            </a:solidFill>
            <a:ln w="9525">
              <a:solidFill>
                <a:srgbClr val="5490A8"/>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10000"/>
                </a:spcBef>
                <a:spcAft>
                  <a:spcPts val="0"/>
                </a:spcAft>
                <a:buClrTx/>
                <a:buSzTx/>
                <a:buFontTx/>
                <a:buNone/>
                <a:defRPr/>
              </a:pP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方法二、  注意到</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endPar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auto" latinLnBrk="0" hangingPunct="1">
                <a:lnSpc>
                  <a:spcPct val="100000"/>
                </a:lnSpc>
                <a:spcBef>
                  <a:spcPct val="10000"/>
                </a:spcBef>
                <a:spcAft>
                  <a:spcPts val="0"/>
                </a:spcAft>
                <a:buClrTx/>
                <a:buSzTx/>
                <a:buFontTx/>
                <a:buNone/>
                <a:defRPr/>
              </a:pP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在以</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原变量列出的真值表中，</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Y</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的对应         ；反演展开后</a:t>
              </a:r>
              <a:endPar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auto" latinLnBrk="0" hangingPunct="1">
                <a:lnSpc>
                  <a:spcPct val="120000"/>
                </a:lnSpc>
                <a:spcBef>
                  <a:spcPct val="10000"/>
                </a:spcBef>
                <a:spcAft>
                  <a:spcPts val="0"/>
                </a:spcAft>
                <a:buClrTx/>
                <a:buSzTx/>
                <a:buFontTx/>
                <a:buNone/>
                <a:defRPr/>
              </a:pP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利用             的关系，对应得到</a:t>
              </a:r>
              <a:endPar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auto" latinLnBrk="0" hangingPunct="1">
                <a:lnSpc>
                  <a:spcPct val="100000"/>
                </a:lnSpc>
                <a:spcBef>
                  <a:spcPct val="10000"/>
                </a:spcBef>
                <a:spcAft>
                  <a:spcPts val="0"/>
                </a:spcAft>
                <a:buClrTx/>
                <a:buSzTx/>
                <a:buFontTx/>
                <a:buNone/>
                <a:defRPr/>
              </a:pP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最大项 </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1" lang="en-US" altLang="zh-CN" sz="2400" b="0" i="1" u="none" strike="noStrike" kern="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i</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的编号。</a:t>
              </a:r>
              <a:endPar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117817" name="Object 86"/>
            <p:cNvGraphicFramePr>
              <a:graphicFrameLocks noChangeAspect="1"/>
            </p:cNvGraphicFramePr>
            <p:nvPr/>
          </p:nvGraphicFramePr>
          <p:xfrm>
            <a:off x="2653" y="2115"/>
            <a:ext cx="604" cy="281"/>
          </p:xfrm>
          <a:graphic>
            <a:graphicData uri="http://schemas.openxmlformats.org/presentationml/2006/ole">
              <mc:AlternateContent xmlns:mc="http://schemas.openxmlformats.org/markup-compatibility/2006">
                <mc:Choice xmlns:v="urn:schemas-microsoft-com:vml" Requires="v">
                  <p:oleObj spid="_x0000_s3143" name="" r:id="rId7" imgW="545465" imgH="254000" progId="Equation.3">
                    <p:embed/>
                  </p:oleObj>
                </mc:Choice>
                <mc:Fallback>
                  <p:oleObj name="" r:id="rId7" imgW="545465" imgH="254000" progId="Equation.3">
                    <p:embed/>
                    <p:pic>
                      <p:nvPicPr>
                        <p:cNvPr id="0" name="图片 3142"/>
                        <p:cNvPicPr/>
                        <p:nvPr/>
                      </p:nvPicPr>
                      <p:blipFill>
                        <a:blip r:embed="rId8"/>
                        <a:stretch>
                          <a:fillRect/>
                        </a:stretch>
                      </p:blipFill>
                      <p:spPr>
                        <a:xfrm>
                          <a:off x="2653" y="2115"/>
                          <a:ext cx="604" cy="281"/>
                        </a:xfrm>
                        <a:prstGeom prst="rect">
                          <a:avLst/>
                        </a:prstGeom>
                        <a:solidFill>
                          <a:srgbClr val="FFFFCC"/>
                        </a:solidFill>
                        <a:ln w="38100">
                          <a:noFill/>
                          <a:miter/>
                        </a:ln>
                      </p:spPr>
                    </p:pic>
                  </p:oleObj>
                </mc:Fallback>
              </mc:AlternateContent>
            </a:graphicData>
          </a:graphic>
        </p:graphicFrame>
        <p:graphicFrame>
          <p:nvGraphicFramePr>
            <p:cNvPr id="117818" name="Object 94"/>
            <p:cNvGraphicFramePr>
              <a:graphicFrameLocks noChangeAspect="1"/>
            </p:cNvGraphicFramePr>
            <p:nvPr/>
          </p:nvGraphicFramePr>
          <p:xfrm>
            <a:off x="3133" y="1840"/>
            <a:ext cx="331" cy="320"/>
          </p:xfrm>
          <a:graphic>
            <a:graphicData uri="http://schemas.openxmlformats.org/presentationml/2006/ole">
              <mc:AlternateContent xmlns:mc="http://schemas.openxmlformats.org/markup-compatibility/2006">
                <mc:Choice xmlns:v="urn:schemas-microsoft-com:vml" Requires="v">
                  <p:oleObj spid="_x0000_s3144" name="" r:id="rId9" imgW="381000" imgH="368300" progId="Equation.3">
                    <p:embed/>
                  </p:oleObj>
                </mc:Choice>
                <mc:Fallback>
                  <p:oleObj name="" r:id="rId9" imgW="381000" imgH="368300" progId="Equation.3">
                    <p:embed/>
                    <p:pic>
                      <p:nvPicPr>
                        <p:cNvPr id="0" name="图片 3143"/>
                        <p:cNvPicPr/>
                        <p:nvPr/>
                      </p:nvPicPr>
                      <p:blipFill>
                        <a:blip r:embed="rId10"/>
                        <a:stretch>
                          <a:fillRect/>
                        </a:stretch>
                      </p:blipFill>
                      <p:spPr>
                        <a:xfrm>
                          <a:off x="3133" y="1840"/>
                          <a:ext cx="331" cy="320"/>
                        </a:xfrm>
                        <a:prstGeom prst="rect">
                          <a:avLst/>
                        </a:prstGeom>
                        <a:solidFill>
                          <a:srgbClr val="FFFFCC"/>
                        </a:solidFill>
                        <a:ln w="38100">
                          <a:noFill/>
                          <a:miter/>
                        </a:ln>
                      </p:spPr>
                    </p:pic>
                  </p:oleObj>
                </mc:Fallback>
              </mc:AlternateContent>
            </a:graphicData>
          </a:graphic>
        </p:graphicFrame>
      </p:grpSp>
      <p:sp>
        <p:nvSpPr>
          <p:cNvPr id="47" name="Text Box 96"/>
          <p:cNvSpPr txBox="1"/>
          <p:nvPr/>
        </p:nvSpPr>
        <p:spPr>
          <a:xfrm>
            <a:off x="3622675" y="4492625"/>
            <a:ext cx="4679950" cy="9159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1800" b="1" dirty="0">
                <a:solidFill>
                  <a:srgbClr val="0099CC"/>
                </a:solidFill>
                <a:latin typeface="Times New Roman" panose="02020603050405020304" pitchFamily="18" charset="0"/>
                <a:ea typeface="楷体_GB2312" pitchFamily="49" charset="-122"/>
              </a:rPr>
              <a:t>这样，也可以先确定所含最大项的编号，再根据最大项编号和变量取值的对应关系，写出以逻辑变量表达的最大项之积表达式</a:t>
            </a:r>
            <a:r>
              <a:rPr lang="zh-CN" altLang="en-US" sz="1800" b="1" dirty="0">
                <a:solidFill>
                  <a:srgbClr val="0099CC"/>
                </a:solidFill>
                <a:latin typeface="Times New Roman" panose="02020603050405020304" pitchFamily="18" charset="0"/>
                <a:ea typeface="楷体_GB2312" pitchFamily="49" charset="-122"/>
                <a:sym typeface="Wingdings" panose="05000000000000000000" pitchFamily="2" charset="2"/>
              </a:rPr>
              <a:t></a:t>
            </a:r>
            <a:endParaRPr lang="zh-CN" altLang="en-US" sz="1800" b="1" dirty="0">
              <a:solidFill>
                <a:srgbClr val="0099CC"/>
              </a:solidFill>
              <a:latin typeface="Times New Roman" panose="02020603050405020304" pitchFamily="18" charset="0"/>
              <a:ea typeface="楷体_GB2312" pitchFamily="49" charset="-122"/>
            </a:endParaRPr>
          </a:p>
        </p:txBody>
      </p:sp>
      <p:grpSp>
        <p:nvGrpSpPr>
          <p:cNvPr id="48" name="Group 105"/>
          <p:cNvGrpSpPr/>
          <p:nvPr/>
        </p:nvGrpSpPr>
        <p:grpSpPr>
          <a:xfrm>
            <a:off x="238125" y="1900238"/>
            <a:ext cx="360363" cy="3240087"/>
            <a:chOff x="113" y="1389"/>
            <a:chExt cx="227" cy="2041"/>
          </a:xfrm>
        </p:grpSpPr>
        <p:sp>
          <p:nvSpPr>
            <p:cNvPr id="49" name="Line 97"/>
            <p:cNvSpPr>
              <a:spLocks noChangeShapeType="1"/>
            </p:cNvSpPr>
            <p:nvPr/>
          </p:nvSpPr>
          <p:spPr bwMode="auto">
            <a:xfrm>
              <a:off x="113" y="1389"/>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98"/>
            <p:cNvSpPr>
              <a:spLocks noChangeShapeType="1"/>
            </p:cNvSpPr>
            <p:nvPr/>
          </p:nvSpPr>
          <p:spPr bwMode="auto">
            <a:xfrm>
              <a:off x="113" y="1676"/>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99"/>
            <p:cNvSpPr>
              <a:spLocks noChangeShapeType="1"/>
            </p:cNvSpPr>
            <p:nvPr/>
          </p:nvSpPr>
          <p:spPr bwMode="auto">
            <a:xfrm>
              <a:off x="113" y="2024"/>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100"/>
            <p:cNvSpPr>
              <a:spLocks noChangeShapeType="1"/>
            </p:cNvSpPr>
            <p:nvPr/>
          </p:nvSpPr>
          <p:spPr bwMode="auto">
            <a:xfrm>
              <a:off x="113" y="2296"/>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01"/>
            <p:cNvSpPr>
              <a:spLocks noChangeShapeType="1"/>
            </p:cNvSpPr>
            <p:nvPr/>
          </p:nvSpPr>
          <p:spPr bwMode="auto">
            <a:xfrm>
              <a:off x="113" y="2614"/>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102"/>
            <p:cNvSpPr>
              <a:spLocks noChangeShapeType="1"/>
            </p:cNvSpPr>
            <p:nvPr/>
          </p:nvSpPr>
          <p:spPr bwMode="auto">
            <a:xfrm>
              <a:off x="113" y="2886"/>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103"/>
            <p:cNvSpPr>
              <a:spLocks noChangeShapeType="1"/>
            </p:cNvSpPr>
            <p:nvPr/>
          </p:nvSpPr>
          <p:spPr bwMode="auto">
            <a:xfrm>
              <a:off x="113" y="3128"/>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104"/>
            <p:cNvSpPr>
              <a:spLocks noChangeShapeType="1"/>
            </p:cNvSpPr>
            <p:nvPr/>
          </p:nvSpPr>
          <p:spPr bwMode="auto">
            <a:xfrm>
              <a:off x="113" y="3430"/>
              <a:ext cx="227" cy="0"/>
            </a:xfrm>
            <a:prstGeom prst="line">
              <a:avLst/>
            </a:prstGeom>
            <a:noFill/>
            <a:ln w="12700">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1780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1780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7">
                                            <p:txEl>
                                              <p:charRg st="0" end="57"/>
                                            </p:txEl>
                                          </p:spTgt>
                                        </p:tgtEl>
                                        <p:attrNameLst>
                                          <p:attrName>style.visibility</p:attrName>
                                        </p:attrNameLst>
                                      </p:cBhvr>
                                      <p:to>
                                        <p:strVal val="visible"/>
                                      </p:to>
                                    </p:set>
                                    <p:animEffect transition="in" filter="dissolve">
                                      <p:cBhvr>
                                        <p:cTn id="36" dur="500"/>
                                        <p:tgtEl>
                                          <p:spTgt spid="47">
                                            <p:txEl>
                                              <p:charRg st="0"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0" y="1009650"/>
            <a:ext cx="7156450" cy="44958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标准</a:t>
            </a:r>
            <a:r>
              <a:rPr kumimoji="1" lang="zh-CN" altLang="en-US" sz="3200" b="1"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与或</a:t>
            </a: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表达式 和 标准</a:t>
            </a:r>
            <a:r>
              <a:rPr kumimoji="1" lang="zh-CN" altLang="en-US" sz="3200" b="1"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或与</a:t>
            </a:r>
            <a:r>
              <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表达式</a:t>
            </a:r>
            <a:endParaRPr kumimoji="1" lang="zh-CN" altLang="en-US" sz="32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如果函数的标准与或表达式为：</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函数的标准或与表达式则为：</a:t>
            </a:r>
            <a:endParaRPr kumimoji="1" lang="zh-CN" altLang="en-US" sz="28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例如：</a:t>
            </a: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5" name="Group 4"/>
          <p:cNvGraphicFramePr>
            <a:graphicFrameLocks noGrp="1"/>
          </p:cNvGraphicFramePr>
          <p:nvPr/>
        </p:nvGraphicFramePr>
        <p:xfrm>
          <a:off x="7315200" y="1314450"/>
          <a:ext cx="1524000" cy="4114800"/>
        </p:xfrm>
        <a:graphic>
          <a:graphicData uri="http://schemas.openxmlformats.org/drawingml/2006/table">
            <a:tbl>
              <a:tblPr/>
              <a:tblGrid>
                <a:gridCol w="968375"/>
                <a:gridCol w="555625"/>
              </a:tblGrid>
              <a:tr h="39052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ABC</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Y</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100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101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110</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111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9843" name="Object 36"/>
          <p:cNvGraphicFramePr>
            <a:graphicFrameLocks noChangeAspect="1"/>
          </p:cNvGraphicFramePr>
          <p:nvPr/>
        </p:nvGraphicFramePr>
        <p:xfrm>
          <a:off x="2270125" y="2184400"/>
          <a:ext cx="1463675" cy="806450"/>
        </p:xfrm>
        <a:graphic>
          <a:graphicData uri="http://schemas.openxmlformats.org/presentationml/2006/ole">
            <mc:AlternateContent xmlns:mc="http://schemas.openxmlformats.org/markup-compatibility/2006">
              <mc:Choice xmlns:v="urn:schemas-microsoft-com:vml" Requires="v">
                <p:oleObj spid="_x0000_s3148" name="" r:id="rId1" imgW="622300" imgH="342900" progId="Equation.3">
                  <p:embed/>
                </p:oleObj>
              </mc:Choice>
              <mc:Fallback>
                <p:oleObj name="" r:id="rId1" imgW="622300" imgH="342900" progId="Equation.3">
                  <p:embed/>
                  <p:pic>
                    <p:nvPicPr>
                      <p:cNvPr id="0" name="图片 3147"/>
                      <p:cNvPicPr/>
                      <p:nvPr/>
                    </p:nvPicPr>
                    <p:blipFill>
                      <a:blip r:embed="rId2"/>
                      <a:stretch>
                        <a:fillRect/>
                      </a:stretch>
                    </p:blipFill>
                    <p:spPr>
                      <a:xfrm>
                        <a:off x="2270125" y="2184400"/>
                        <a:ext cx="1463675" cy="806450"/>
                      </a:xfrm>
                      <a:prstGeom prst="rect">
                        <a:avLst/>
                      </a:prstGeom>
                      <a:noFill/>
                      <a:ln w="38100">
                        <a:noFill/>
                        <a:miter/>
                      </a:ln>
                    </p:spPr>
                  </p:pic>
                </p:oleObj>
              </mc:Fallback>
            </mc:AlternateContent>
          </a:graphicData>
        </a:graphic>
      </p:graphicFrame>
      <p:graphicFrame>
        <p:nvGraphicFramePr>
          <p:cNvPr id="119844" name="Object 37"/>
          <p:cNvGraphicFramePr>
            <a:graphicFrameLocks noChangeAspect="1"/>
          </p:cNvGraphicFramePr>
          <p:nvPr/>
        </p:nvGraphicFramePr>
        <p:xfrm>
          <a:off x="2209800" y="3600450"/>
          <a:ext cx="1682750" cy="811213"/>
        </p:xfrm>
        <a:graphic>
          <a:graphicData uri="http://schemas.openxmlformats.org/presentationml/2006/ole">
            <mc:AlternateContent xmlns:mc="http://schemas.openxmlformats.org/markup-compatibility/2006">
              <mc:Choice xmlns:v="urn:schemas-microsoft-com:vml" Requires="v">
                <p:oleObj spid="_x0000_s3149" name="" r:id="rId3" imgW="711200" imgH="342900" progId="Equation.3">
                  <p:embed/>
                </p:oleObj>
              </mc:Choice>
              <mc:Fallback>
                <p:oleObj name="" r:id="rId3" imgW="711200" imgH="342900" progId="Equation.3">
                  <p:embed/>
                  <p:pic>
                    <p:nvPicPr>
                      <p:cNvPr id="0" name="图片 3148"/>
                      <p:cNvPicPr/>
                      <p:nvPr/>
                    </p:nvPicPr>
                    <p:blipFill>
                      <a:blip r:embed="rId4"/>
                      <a:stretch>
                        <a:fillRect/>
                      </a:stretch>
                    </p:blipFill>
                    <p:spPr>
                      <a:xfrm>
                        <a:off x="2209800" y="3600450"/>
                        <a:ext cx="1682750" cy="811213"/>
                      </a:xfrm>
                      <a:prstGeom prst="rect">
                        <a:avLst/>
                      </a:prstGeom>
                      <a:noFill/>
                      <a:ln w="38100">
                        <a:noFill/>
                        <a:miter/>
                      </a:ln>
                    </p:spPr>
                  </p:pic>
                </p:oleObj>
              </mc:Fallback>
            </mc:AlternateContent>
          </a:graphicData>
        </a:graphic>
      </p:graphicFrame>
      <p:graphicFrame>
        <p:nvGraphicFramePr>
          <p:cNvPr id="8" name="Object 38"/>
          <p:cNvGraphicFramePr>
            <a:graphicFrameLocks noChangeAspect="1"/>
          </p:cNvGraphicFramePr>
          <p:nvPr/>
        </p:nvGraphicFramePr>
        <p:xfrm>
          <a:off x="1455738" y="4895850"/>
          <a:ext cx="2487612" cy="579438"/>
        </p:xfrm>
        <a:graphic>
          <a:graphicData uri="http://schemas.openxmlformats.org/presentationml/2006/ole">
            <mc:AlternateContent xmlns:mc="http://schemas.openxmlformats.org/markup-compatibility/2006">
              <mc:Choice xmlns:v="urn:schemas-microsoft-com:vml" Requires="v">
                <p:oleObj spid="_x0000_s3146" name="" r:id="rId5" imgW="1091565" imgH="254000" progId="Equation.3">
                  <p:embed/>
                </p:oleObj>
              </mc:Choice>
              <mc:Fallback>
                <p:oleObj name="" r:id="rId5" imgW="1091565" imgH="254000" progId="Equation.3">
                  <p:embed/>
                  <p:pic>
                    <p:nvPicPr>
                      <p:cNvPr id="0" name="图片 3145"/>
                      <p:cNvPicPr/>
                      <p:nvPr/>
                    </p:nvPicPr>
                    <p:blipFill>
                      <a:blip r:embed="rId6"/>
                      <a:stretch>
                        <a:fillRect/>
                      </a:stretch>
                    </p:blipFill>
                    <p:spPr>
                      <a:xfrm>
                        <a:off x="1455738" y="4895850"/>
                        <a:ext cx="2487612" cy="579438"/>
                      </a:xfrm>
                      <a:prstGeom prst="rect">
                        <a:avLst/>
                      </a:prstGeom>
                      <a:noFill/>
                      <a:ln w="38100">
                        <a:noFill/>
                        <a:miter/>
                      </a:ln>
                    </p:spPr>
                  </p:pic>
                </p:oleObj>
              </mc:Fallback>
            </mc:AlternateContent>
          </a:graphicData>
        </a:graphic>
      </p:graphicFrame>
      <p:graphicFrame>
        <p:nvGraphicFramePr>
          <p:cNvPr id="9" name="Object 39"/>
          <p:cNvGraphicFramePr>
            <a:graphicFrameLocks noChangeAspect="1"/>
          </p:cNvGraphicFramePr>
          <p:nvPr/>
        </p:nvGraphicFramePr>
        <p:xfrm>
          <a:off x="4406900" y="4895850"/>
          <a:ext cx="2603500" cy="579438"/>
        </p:xfrm>
        <a:graphic>
          <a:graphicData uri="http://schemas.openxmlformats.org/presentationml/2006/ole">
            <mc:AlternateContent xmlns:mc="http://schemas.openxmlformats.org/markup-compatibility/2006">
              <mc:Choice xmlns:v="urn:schemas-microsoft-com:vml" Requires="v">
                <p:oleObj spid="_x0000_s3145" name="" r:id="rId7" imgW="1143000" imgH="254000" progId="Equation.3">
                  <p:embed/>
                </p:oleObj>
              </mc:Choice>
              <mc:Fallback>
                <p:oleObj name="" r:id="rId7" imgW="1143000" imgH="254000" progId="Equation.3">
                  <p:embed/>
                  <p:pic>
                    <p:nvPicPr>
                      <p:cNvPr id="0" name="图片 3144"/>
                      <p:cNvPicPr/>
                      <p:nvPr/>
                    </p:nvPicPr>
                    <p:blipFill>
                      <a:blip r:embed="rId8"/>
                      <a:stretch>
                        <a:fillRect/>
                      </a:stretch>
                    </p:blipFill>
                    <p:spPr>
                      <a:xfrm>
                        <a:off x="4406900" y="4895850"/>
                        <a:ext cx="2603500" cy="579438"/>
                      </a:xfrm>
                      <a:prstGeom prst="rect">
                        <a:avLst/>
                      </a:prstGeom>
                      <a:noFill/>
                      <a:ln w="38100">
                        <a:noFill/>
                        <a:miter/>
                      </a:ln>
                    </p:spPr>
                  </p:pic>
                </p:oleObj>
              </mc:Fallback>
            </mc:AlternateContent>
          </a:graphicData>
        </a:graphic>
      </p:graphicFrame>
      <p:sp>
        <p:nvSpPr>
          <p:cNvPr id="11984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1984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p:nvPr/>
        </p:nvSpPr>
        <p:spPr>
          <a:xfrm>
            <a:off x="533400" y="5535613"/>
            <a:ext cx="70866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CC3300"/>
              </a:buClr>
              <a:buFont typeface="Wingdings" panose="05000000000000000000" pitchFamily="2" charset="2"/>
              <a:buChar char="Ø"/>
            </a:pPr>
            <a:r>
              <a:rPr lang="zh-CN" altLang="en-US" dirty="0">
                <a:solidFill>
                  <a:srgbClr val="000000"/>
                </a:solidFill>
                <a:latin typeface="黑体" panose="02010609060101010101" pitchFamily="49" charset="-122"/>
                <a:ea typeface="黑体" panose="02010609060101010101" pitchFamily="49" charset="-122"/>
              </a:rPr>
              <a:t>所以，可以从</a:t>
            </a:r>
            <a:r>
              <a:rPr lang="zh-CN" altLang="en-US" dirty="0">
                <a:solidFill>
                  <a:srgbClr val="FF0000"/>
                </a:solidFill>
                <a:latin typeface="黑体" panose="02010609060101010101" pitchFamily="49" charset="-122"/>
                <a:ea typeface="黑体" panose="02010609060101010101" pitchFamily="49" charset="-122"/>
              </a:rPr>
              <a:t>与或</a:t>
            </a:r>
            <a:r>
              <a:rPr lang="zh-CN" altLang="en-US" dirty="0">
                <a:solidFill>
                  <a:srgbClr val="000000"/>
                </a:solidFill>
                <a:latin typeface="黑体" panose="02010609060101010101" pitchFamily="49" charset="-122"/>
                <a:ea typeface="黑体" panose="02010609060101010101" pitchFamily="49" charset="-122"/>
              </a:rPr>
              <a:t>表达式求</a:t>
            </a:r>
            <a:r>
              <a:rPr lang="zh-CN" altLang="en-US" dirty="0">
                <a:solidFill>
                  <a:srgbClr val="FF0000"/>
                </a:solidFill>
                <a:latin typeface="黑体" panose="02010609060101010101" pitchFamily="49" charset="-122"/>
                <a:ea typeface="黑体" panose="02010609060101010101" pitchFamily="49" charset="-122"/>
              </a:rPr>
              <a:t>或与</a:t>
            </a:r>
            <a:r>
              <a:rPr lang="zh-CN" altLang="en-US" dirty="0">
                <a:solidFill>
                  <a:srgbClr val="000000"/>
                </a:solidFill>
                <a:latin typeface="黑体" panose="02010609060101010101" pitchFamily="49" charset="-122"/>
                <a:ea typeface="黑体" panose="02010609060101010101" pitchFamily="49" charset="-122"/>
              </a:rPr>
              <a:t>表达式 </a:t>
            </a:r>
            <a:endParaRPr lang="zh-CN" altLang="en-US" dirty="0">
              <a:solidFill>
                <a:srgbClr val="000000"/>
              </a:solidFill>
              <a:latin typeface="黑体" panose="02010609060101010101" pitchFamily="49" charset="-122"/>
              <a:ea typeface="黑体" panose="02010609060101010101" pitchFamily="49" charset="-122"/>
            </a:endParaRPr>
          </a:p>
        </p:txBody>
      </p:sp>
      <p:grpSp>
        <p:nvGrpSpPr>
          <p:cNvPr id="121859" name="Group 3"/>
          <p:cNvGrpSpPr/>
          <p:nvPr/>
        </p:nvGrpSpPr>
        <p:grpSpPr>
          <a:xfrm>
            <a:off x="304800" y="1420813"/>
            <a:ext cx="6800850" cy="3657600"/>
            <a:chOff x="192" y="864"/>
            <a:chExt cx="4284" cy="2304"/>
          </a:xfrm>
        </p:grpSpPr>
        <p:graphicFrame>
          <p:nvGraphicFramePr>
            <p:cNvPr id="121868" name="Object 4"/>
            <p:cNvGraphicFramePr>
              <a:graphicFrameLocks noChangeAspect="1"/>
            </p:cNvGraphicFramePr>
            <p:nvPr/>
          </p:nvGraphicFramePr>
          <p:xfrm>
            <a:off x="1968" y="864"/>
            <a:ext cx="922" cy="508"/>
          </p:xfrm>
          <a:graphic>
            <a:graphicData uri="http://schemas.openxmlformats.org/presentationml/2006/ole">
              <mc:AlternateContent xmlns:mc="http://schemas.openxmlformats.org/markup-compatibility/2006">
                <mc:Choice xmlns:v="urn:schemas-microsoft-com:vml" Requires="v">
                  <p:oleObj spid="_x0000_s3147" name="" r:id="rId1" imgW="622300" imgH="342900" progId="Equation.3">
                    <p:embed/>
                  </p:oleObj>
                </mc:Choice>
                <mc:Fallback>
                  <p:oleObj name="" r:id="rId1" imgW="622300" imgH="342900" progId="Equation.3">
                    <p:embed/>
                    <p:pic>
                      <p:nvPicPr>
                        <p:cNvPr id="0" name="图片 3146"/>
                        <p:cNvPicPr/>
                        <p:nvPr/>
                      </p:nvPicPr>
                      <p:blipFill>
                        <a:blip r:embed="rId2"/>
                        <a:stretch>
                          <a:fillRect/>
                        </a:stretch>
                      </p:blipFill>
                      <p:spPr>
                        <a:xfrm>
                          <a:off x="1968" y="864"/>
                          <a:ext cx="922" cy="508"/>
                        </a:xfrm>
                        <a:prstGeom prst="rect">
                          <a:avLst/>
                        </a:prstGeom>
                        <a:noFill/>
                        <a:ln w="38100">
                          <a:noFill/>
                          <a:miter/>
                        </a:ln>
                      </p:spPr>
                    </p:pic>
                  </p:oleObj>
                </mc:Fallback>
              </mc:AlternateContent>
            </a:graphicData>
          </a:graphic>
        </p:graphicFrame>
        <p:graphicFrame>
          <p:nvGraphicFramePr>
            <p:cNvPr id="121869" name="Object 5"/>
            <p:cNvGraphicFramePr>
              <a:graphicFrameLocks noChangeAspect="1"/>
            </p:cNvGraphicFramePr>
            <p:nvPr/>
          </p:nvGraphicFramePr>
          <p:xfrm>
            <a:off x="1920" y="2592"/>
            <a:ext cx="2556" cy="548"/>
          </p:xfrm>
          <a:graphic>
            <a:graphicData uri="http://schemas.openxmlformats.org/presentationml/2006/ole">
              <mc:AlternateContent xmlns:mc="http://schemas.openxmlformats.org/markup-compatibility/2006">
                <mc:Choice xmlns:v="urn:schemas-microsoft-com:vml" Requires="v">
                  <p:oleObj spid="_x0000_s3150" name="" r:id="rId3" imgW="1714500" imgH="368300" progId="Equation.3">
                    <p:embed/>
                  </p:oleObj>
                </mc:Choice>
                <mc:Fallback>
                  <p:oleObj name="" r:id="rId3" imgW="1714500" imgH="368300" progId="Equation.3">
                    <p:embed/>
                    <p:pic>
                      <p:nvPicPr>
                        <p:cNvPr id="0" name="图片 3149"/>
                        <p:cNvPicPr/>
                        <p:nvPr/>
                      </p:nvPicPr>
                      <p:blipFill>
                        <a:blip r:embed="rId4"/>
                        <a:stretch>
                          <a:fillRect/>
                        </a:stretch>
                      </p:blipFill>
                      <p:spPr>
                        <a:xfrm>
                          <a:off x="1920" y="2592"/>
                          <a:ext cx="2556" cy="548"/>
                        </a:xfrm>
                        <a:prstGeom prst="rect">
                          <a:avLst/>
                        </a:prstGeom>
                        <a:noFill/>
                        <a:ln w="38100">
                          <a:noFill/>
                          <a:miter/>
                        </a:ln>
                      </p:spPr>
                    </p:pic>
                  </p:oleObj>
                </mc:Fallback>
              </mc:AlternateContent>
            </a:graphicData>
          </a:graphic>
        </p:graphicFrame>
        <p:graphicFrame>
          <p:nvGraphicFramePr>
            <p:cNvPr id="121870" name="Object 6"/>
            <p:cNvGraphicFramePr>
              <a:graphicFrameLocks noChangeAspect="1"/>
            </p:cNvGraphicFramePr>
            <p:nvPr/>
          </p:nvGraphicFramePr>
          <p:xfrm>
            <a:off x="1968" y="1392"/>
            <a:ext cx="912" cy="397"/>
          </p:xfrm>
          <a:graphic>
            <a:graphicData uri="http://schemas.openxmlformats.org/presentationml/2006/ole">
              <mc:AlternateContent xmlns:mc="http://schemas.openxmlformats.org/markup-compatibility/2006">
                <mc:Choice xmlns:v="urn:schemas-microsoft-com:vml" Requires="v">
                  <p:oleObj spid="_x0000_s3151" name="" r:id="rId5" imgW="584200" imgH="254000" progId="Equation.3">
                    <p:embed/>
                  </p:oleObj>
                </mc:Choice>
                <mc:Fallback>
                  <p:oleObj name="" r:id="rId5" imgW="584200" imgH="254000" progId="Equation.3">
                    <p:embed/>
                    <p:pic>
                      <p:nvPicPr>
                        <p:cNvPr id="0" name="图片 3150"/>
                        <p:cNvPicPr/>
                        <p:nvPr/>
                      </p:nvPicPr>
                      <p:blipFill>
                        <a:blip r:embed="rId6"/>
                        <a:stretch>
                          <a:fillRect/>
                        </a:stretch>
                      </p:blipFill>
                      <p:spPr>
                        <a:xfrm>
                          <a:off x="1968" y="1392"/>
                          <a:ext cx="912" cy="397"/>
                        </a:xfrm>
                        <a:prstGeom prst="rect">
                          <a:avLst/>
                        </a:prstGeom>
                        <a:noFill/>
                        <a:ln w="38100">
                          <a:noFill/>
                          <a:miter/>
                        </a:ln>
                      </p:spPr>
                    </p:pic>
                  </p:oleObj>
                </mc:Fallback>
              </mc:AlternateContent>
            </a:graphicData>
          </a:graphic>
        </p:graphicFrame>
        <p:sp>
          <p:nvSpPr>
            <p:cNvPr id="8" name="Text Box 7"/>
            <p:cNvSpPr txBox="1">
              <a:spLocks noChangeArrowheads="1"/>
            </p:cNvSpPr>
            <p:nvPr/>
          </p:nvSpPr>
          <p:spPr bwMode="auto">
            <a:xfrm>
              <a:off x="480" y="1430"/>
              <a:ext cx="1344" cy="29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由最小项性质：</a:t>
              </a:r>
              <a:endPar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p:nvSpPr>
          <p:spPr bwMode="auto">
            <a:xfrm>
              <a:off x="720" y="1824"/>
              <a:ext cx="432" cy="336"/>
            </a:xfrm>
            <a:prstGeom prst="rect">
              <a:avLst/>
            </a:prstGeom>
            <a:noFill/>
            <a:ln>
              <a:noFill/>
            </a:ln>
            <a:effec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
                  <a:srgbClr val="CC3300"/>
                </a:buClr>
                <a:buSzTx/>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则：</a:t>
              </a:r>
              <a:endPar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en-US" altLang="zh-CN"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aphicFrame>
          <p:nvGraphicFramePr>
            <p:cNvPr id="121873" name="Object 9"/>
            <p:cNvGraphicFramePr>
              <a:graphicFrameLocks noChangeAspect="1"/>
            </p:cNvGraphicFramePr>
            <p:nvPr/>
          </p:nvGraphicFramePr>
          <p:xfrm>
            <a:off x="1591" y="1920"/>
            <a:ext cx="2257" cy="527"/>
          </p:xfrm>
          <a:graphic>
            <a:graphicData uri="http://schemas.openxmlformats.org/presentationml/2006/ole">
              <mc:AlternateContent xmlns:mc="http://schemas.openxmlformats.org/markup-compatibility/2006">
                <mc:Choice xmlns:v="urn:schemas-microsoft-com:vml" Requires="v">
                  <p:oleObj spid="_x0000_s3152" name="" r:id="rId7" imgW="1524000" imgH="355600" progId="Equation.3">
                    <p:embed/>
                  </p:oleObj>
                </mc:Choice>
                <mc:Fallback>
                  <p:oleObj name="" r:id="rId7" imgW="1524000" imgH="355600" progId="Equation.3">
                    <p:embed/>
                    <p:pic>
                      <p:nvPicPr>
                        <p:cNvPr id="0" name="图片 3151"/>
                        <p:cNvPicPr/>
                        <p:nvPr/>
                      </p:nvPicPr>
                      <p:blipFill>
                        <a:blip r:embed="rId8"/>
                        <a:stretch>
                          <a:fillRect/>
                        </a:stretch>
                      </p:blipFill>
                      <p:spPr>
                        <a:xfrm>
                          <a:off x="1591" y="1920"/>
                          <a:ext cx="2257" cy="527"/>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192" y="2544"/>
              <a:ext cx="1584" cy="624"/>
            </a:xfrm>
            <a:prstGeom prst="rect">
              <a:avLst/>
            </a:prstGeom>
            <a:noFill/>
            <a:ln>
              <a:noFill/>
            </a:ln>
            <a:effec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
                  <a:srgbClr val="CC3300"/>
                </a:buClr>
                <a:buSzTx/>
                <a:buFont typeface="Wingdings" panose="05000000000000000000" pitchFamily="2" charset="2"/>
                <a:buNone/>
                <a:defRPr/>
              </a:pPr>
              <a:r>
                <a:rPr kumimoji="1" lang="en-US" altLang="zh-CN"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DeMorgan</a:t>
              </a:r>
              <a:r>
                <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定理（反演律）：</a:t>
              </a:r>
              <a:endPar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zh-CN" altLang="en-US"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en-US" altLang="zh-CN" sz="28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12" name="Group 11"/>
          <p:cNvGrpSpPr/>
          <p:nvPr/>
        </p:nvGrpSpPr>
        <p:grpSpPr>
          <a:xfrm>
            <a:off x="5410200" y="887413"/>
            <a:ext cx="3276600" cy="1600200"/>
            <a:chOff x="3408" y="528"/>
            <a:chExt cx="2064" cy="1008"/>
          </a:xfrm>
        </p:grpSpPr>
        <p:sp>
          <p:nvSpPr>
            <p:cNvPr id="13" name="Text Box 12"/>
            <p:cNvSpPr txBox="1">
              <a:spLocks noChangeArrowheads="1"/>
            </p:cNvSpPr>
            <p:nvPr/>
          </p:nvSpPr>
          <p:spPr bwMode="auto">
            <a:xfrm>
              <a:off x="3504" y="960"/>
              <a:ext cx="1968" cy="51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可以认为是最小</a:t>
              </a: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最大项的一个性质</a:t>
              </a:r>
              <a:endParaRPr kumimoji="1"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aphicFrame>
          <p:nvGraphicFramePr>
            <p:cNvPr id="121865" name="Object 13"/>
            <p:cNvGraphicFramePr>
              <a:graphicFrameLocks noChangeAspect="1"/>
            </p:cNvGraphicFramePr>
            <p:nvPr/>
          </p:nvGraphicFramePr>
          <p:xfrm>
            <a:off x="3552" y="576"/>
            <a:ext cx="768" cy="334"/>
          </p:xfrm>
          <a:graphic>
            <a:graphicData uri="http://schemas.openxmlformats.org/presentationml/2006/ole">
              <mc:AlternateContent xmlns:mc="http://schemas.openxmlformats.org/markup-compatibility/2006">
                <mc:Choice xmlns:v="urn:schemas-microsoft-com:vml" Requires="v">
                  <p:oleObj spid="_x0000_s3153" name="" r:id="rId9" imgW="584200" imgH="254000" progId="Equation.3">
                    <p:embed/>
                  </p:oleObj>
                </mc:Choice>
                <mc:Fallback>
                  <p:oleObj name="" r:id="rId9" imgW="584200" imgH="254000" progId="Equation.3">
                    <p:embed/>
                    <p:pic>
                      <p:nvPicPr>
                        <p:cNvPr id="0" name="图片 3152"/>
                        <p:cNvPicPr/>
                        <p:nvPr/>
                      </p:nvPicPr>
                      <p:blipFill>
                        <a:blip r:embed="rId10"/>
                        <a:stretch>
                          <a:fillRect/>
                        </a:stretch>
                      </p:blipFill>
                      <p:spPr>
                        <a:xfrm>
                          <a:off x="3552" y="576"/>
                          <a:ext cx="768" cy="334"/>
                        </a:xfrm>
                        <a:prstGeom prst="rect">
                          <a:avLst/>
                        </a:prstGeom>
                        <a:noFill/>
                        <a:ln w="38100">
                          <a:noFill/>
                          <a:miter/>
                        </a:ln>
                      </p:spPr>
                    </p:pic>
                  </p:oleObj>
                </mc:Fallback>
              </mc:AlternateContent>
            </a:graphicData>
          </a:graphic>
        </p:graphicFrame>
        <p:graphicFrame>
          <p:nvGraphicFramePr>
            <p:cNvPr id="121866" name="Object 14"/>
            <p:cNvGraphicFramePr>
              <a:graphicFrameLocks noChangeAspect="1"/>
            </p:cNvGraphicFramePr>
            <p:nvPr/>
          </p:nvGraphicFramePr>
          <p:xfrm>
            <a:off x="4560" y="576"/>
            <a:ext cx="768" cy="334"/>
          </p:xfrm>
          <a:graphic>
            <a:graphicData uri="http://schemas.openxmlformats.org/presentationml/2006/ole">
              <mc:AlternateContent xmlns:mc="http://schemas.openxmlformats.org/markup-compatibility/2006">
                <mc:Choice xmlns:v="urn:schemas-microsoft-com:vml" Requires="v">
                  <p:oleObj spid="_x0000_s3154" name="" r:id="rId11" imgW="584200" imgH="254000" progId="Equation.3">
                    <p:embed/>
                  </p:oleObj>
                </mc:Choice>
                <mc:Fallback>
                  <p:oleObj name="" r:id="rId11" imgW="584200" imgH="254000" progId="Equation.3">
                    <p:embed/>
                    <p:pic>
                      <p:nvPicPr>
                        <p:cNvPr id="0" name="图片 3153"/>
                        <p:cNvPicPr/>
                        <p:nvPr/>
                      </p:nvPicPr>
                      <p:blipFill>
                        <a:blip r:embed="rId12"/>
                        <a:stretch>
                          <a:fillRect/>
                        </a:stretch>
                      </p:blipFill>
                      <p:spPr>
                        <a:xfrm>
                          <a:off x="4560" y="576"/>
                          <a:ext cx="768" cy="334"/>
                        </a:xfrm>
                        <a:prstGeom prst="rect">
                          <a:avLst/>
                        </a:prstGeom>
                        <a:noFill/>
                        <a:ln w="38100">
                          <a:noFill/>
                          <a:miter/>
                        </a:ln>
                      </p:spPr>
                    </p:pic>
                  </p:oleObj>
                </mc:Fallback>
              </mc:AlternateContent>
            </a:graphicData>
          </a:graphic>
        </p:graphicFrame>
        <p:sp>
          <p:nvSpPr>
            <p:cNvPr id="16" name="AutoShape 15"/>
            <p:cNvSpPr>
              <a:spLocks noChangeArrowheads="1"/>
            </p:cNvSpPr>
            <p:nvPr/>
          </p:nvSpPr>
          <p:spPr bwMode="auto">
            <a:xfrm>
              <a:off x="3408" y="528"/>
              <a:ext cx="2016" cy="1008"/>
            </a:xfrm>
            <a:prstGeom prst="roundRect">
              <a:avLst>
                <a:gd name="adj" fmla="val 16667"/>
              </a:avLst>
            </a:prstGeom>
            <a:noFill/>
            <a:ln w="9525">
              <a:solidFill>
                <a:srgbClr val="0099CC"/>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7" name="Rectangle 17"/>
          <p:cNvSpPr txBox="1">
            <a:spLocks noChangeArrowheads="1"/>
          </p:cNvSpPr>
          <p:nvPr/>
        </p:nvSpPr>
        <p:spPr bwMode="auto">
          <a:xfrm>
            <a:off x="304800" y="658813"/>
            <a:ext cx="1752600" cy="7620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5B9BD5"/>
              </a:buClr>
              <a:buSzPct val="80000"/>
              <a:buFont typeface="Wingdings" panose="05000000000000000000" pitchFamily="2" charset="2"/>
              <a:buChar char="n"/>
              <a:defRPr/>
            </a:pPr>
            <a:r>
              <a:rPr kumimoji="1" lang="zh-CN" altLang="en-US" sz="2800" b="0" i="0" u="none" strike="noStrike" kern="0" cap="none" spc="0" normalizeH="0" baseline="0" noProof="0">
                <a:ln>
                  <a:noFill/>
                </a:ln>
                <a:solidFill>
                  <a:prstClr val="black"/>
                </a:solidFill>
                <a:effectLst/>
                <a:uLnTx/>
                <a:uFillTx/>
                <a:latin typeface="黑体" panose="02010609060101010101" pitchFamily="49" charset="-122"/>
                <a:ea typeface="+mn-ea"/>
                <a:cs typeface="+mn-cs"/>
              </a:rPr>
              <a:t>推导：</a:t>
            </a:r>
            <a:endParaRPr kumimoji="1" lang="zh-CN" altLang="en-US" sz="2800" b="0" i="0" u="none" strike="noStrike" kern="0" cap="none" spc="0" normalizeH="0" baseline="0" noProof="0">
              <a:ln>
                <a:noFill/>
              </a:ln>
              <a:solidFill>
                <a:prstClr val="black"/>
              </a:solidFill>
              <a:effectLst/>
              <a:uLnTx/>
              <a:uFillTx/>
              <a:latin typeface="黑体" panose="02010609060101010101" pitchFamily="49" charset="-122"/>
              <a:ea typeface="+mn-ea"/>
              <a:cs typeface="+mn-cs"/>
            </a:endParaRPr>
          </a:p>
        </p:txBody>
      </p:sp>
      <p:sp>
        <p:nvSpPr>
          <p:cNvPr id="12186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2186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2390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19" name="Rectangle 3"/>
          <p:cNvSpPr txBox="1">
            <a:spLocks noChangeArrowheads="1"/>
          </p:cNvSpPr>
          <p:nvPr/>
        </p:nvSpPr>
        <p:spPr>
          <a:xfrm>
            <a:off x="373380" y="1548765"/>
            <a:ext cx="4243388" cy="4495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chemeClr val="accent2"/>
                </a:solidFill>
                <a:effectLst/>
                <a:uLnTx/>
                <a:uFillTx/>
                <a:latin typeface="+mn-lt"/>
                <a:ea typeface="+mn-ea"/>
                <a:cs typeface="宋体" panose="02010600030101010101" pitchFamily="2" charset="-122"/>
              </a:rPr>
              <a:t>第六版</a:t>
            </a:r>
            <a:endParaRPr kumimoji="0" lang="zh-CN" altLang="en-US"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2.1-(2,6,7)</a:t>
            </a:r>
            <a:r>
              <a:rPr kumimoji="0" lang="zh-CN" altLang="en-US"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2.13-(2,5,8,9)</a:t>
            </a:r>
            <a:endPar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2.18-(</a:t>
            </a:r>
            <a:r>
              <a:rPr kumimoji="0" lang="en-US" altLang="zh-CN" sz="28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c,d</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2.10-(2,4)</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   </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2.11-(4,5)</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2.16-(6,7)</a:t>
            </a:r>
            <a:r>
              <a:rPr kumimoji="0" lang="zh-CN" altLang="en-US"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2.16-(8)</a:t>
            </a:r>
            <a:r>
              <a:rPr kumimoji="0" lang="zh-CN" altLang="en-US"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2.17-(2,5)</a:t>
            </a:r>
            <a:r>
              <a:rPr kumimoji="0" lang="zh-CN" altLang="en-US"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2.2-(2,3)</a:t>
            </a:r>
            <a:endPar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   2.20-(1,4)</a:t>
            </a:r>
            <a:endParaRPr kumimoji="0" lang="en-US" altLang="zh-CN" sz="28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p:txBody>
      </p:sp>
      <p:sp>
        <p:nvSpPr>
          <p:cNvPr id="21" name="Rectangle 17"/>
          <p:cNvSpPr txBox="1">
            <a:spLocks noChangeArrowheads="1"/>
          </p:cNvSpPr>
          <p:nvPr/>
        </p:nvSpPr>
        <p:spPr bwMode="auto">
          <a:xfrm>
            <a:off x="304800" y="658813"/>
            <a:ext cx="1752600" cy="7620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80000"/>
              <a:buFont typeface="Wingdings" panose="05000000000000000000" pitchFamily="2" charset="2"/>
              <a:buChar char="Ø"/>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2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5B9BD5"/>
              </a:buClr>
              <a:buSzPct val="80000"/>
              <a:buFont typeface="Wingdings" panose="05000000000000000000" pitchFamily="2" charset="2"/>
              <a:buChar char="n"/>
              <a:defRPr/>
            </a:pPr>
            <a:r>
              <a:rPr kumimoji="1" lang="zh-CN" altLang="en-US" sz="2800" b="0" i="0" u="none" strike="noStrike" kern="0" cap="none" spc="0" normalizeH="0" baseline="0" noProof="0" dirty="0">
                <a:ln>
                  <a:noFill/>
                </a:ln>
                <a:solidFill>
                  <a:prstClr val="black"/>
                </a:solidFill>
                <a:effectLst/>
                <a:uLnTx/>
                <a:uFillTx/>
                <a:latin typeface="黑体" panose="02010609060101010101" pitchFamily="49" charset="-122"/>
                <a:ea typeface="+mn-ea"/>
                <a:cs typeface="+mn-cs"/>
              </a:rPr>
              <a:t>作业：</a:t>
            </a:r>
            <a:endParaRPr kumimoji="1" lang="zh-CN" altLang="en-US" sz="2800" b="0" i="0" u="none" strike="noStrike" kern="0" cap="none" spc="0" normalizeH="0" baseline="0" noProof="0" dirty="0">
              <a:ln>
                <a:noFill/>
              </a:ln>
              <a:solidFill>
                <a:prstClr val="black"/>
              </a:solidFill>
              <a:effectLst/>
              <a:uLnTx/>
              <a:uFillTx/>
              <a:latin typeface="黑体" panose="02010609060101010101" pitchFamily="49" charset="-122"/>
              <a:ea typeface="+mn-ea"/>
              <a:cs typeface="+mn-cs"/>
            </a:endParaRPr>
          </a:p>
        </p:txBody>
      </p:sp>
      <p:sp>
        <p:nvSpPr>
          <p:cNvPr id="3" name="Rectangle 3"/>
          <p:cNvSpPr txBox="1">
            <a:spLocks noChangeArrowheads="1"/>
          </p:cNvSpPr>
          <p:nvPr/>
        </p:nvSpPr>
        <p:spPr>
          <a:xfrm>
            <a:off x="4542790" y="762635"/>
            <a:ext cx="4162425" cy="42957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accent2"/>
                </a:solidFill>
                <a:effectLst/>
                <a:uLnTx/>
                <a:uFillTx/>
                <a:latin typeface="+mn-lt"/>
                <a:ea typeface="+mn-ea"/>
                <a:cs typeface="宋体" panose="02010600030101010101" pitchFamily="2" charset="-122"/>
              </a:rPr>
              <a:t>第五版</a:t>
            </a:r>
            <a:endPar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2.1-(2,6,7)</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2.15-(2,5,8,9)</a:t>
            </a:r>
            <a:endPar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2.20-(</a:t>
            </a:r>
            <a:r>
              <a:rPr kumimoji="0" lang="en-US" altLang="zh-CN" sz="20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c,d</a:t>
            </a: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r>
              <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2.10-(2,4)</a:t>
            </a:r>
            <a:r>
              <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   </a:t>
            </a: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rPr>
              <a:t>2.11-(4,5)</a:t>
            </a:r>
            <a:endPar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2.18-(6,7)</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2.18-(8)</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2.19-(2,5)</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2.2-(2,3)</a:t>
            </a:r>
            <a:endPar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   2.12-(1,3)</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2.13-(2,3)</a:t>
            </a:r>
            <a:r>
              <a:rPr kumimoji="0" lang="zh-CN" altLang="en-US"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a:t>
            </a:r>
            <a:r>
              <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rPr>
              <a:t>2.22-(1,4)</a:t>
            </a:r>
            <a:endParaRPr kumimoji="0" lang="en-US" altLang="zh-CN" sz="2000" b="0" i="0" u="none" strike="noStrike" kern="1200" cap="none" spc="0" normalizeH="0" baseline="0" noProof="0" dirty="0">
              <a:ln>
                <a:noFill/>
              </a:ln>
              <a:solidFill>
                <a:schemeClr val="tx1"/>
              </a:solidFill>
              <a:effectLst/>
              <a:uLnTx/>
              <a:uFillTx/>
              <a:latin typeface="+mn-lt"/>
              <a:ea typeface="+mn-ea"/>
              <a:cs typeface="宋体" panose="02010600030101010101" pitchFamily="2" charset="-122"/>
            </a:endParaRPr>
          </a:p>
        </p:txBody>
      </p:sp>
      <p:sp>
        <p:nvSpPr>
          <p:cNvPr id="4" name="文本框 3"/>
          <p:cNvSpPr txBox="1"/>
          <p:nvPr/>
        </p:nvSpPr>
        <p:spPr>
          <a:xfrm>
            <a:off x="4782185" y="3581400"/>
            <a:ext cx="3820160" cy="2722880"/>
          </a:xfrm>
          <a:prstGeom prst="rect">
            <a:avLst/>
          </a:prstGeom>
          <a:noFill/>
        </p:spPr>
        <p:txBody>
          <a:bodyPr wrap="square" rtlCol="0" anchor="t">
            <a:spAutoFit/>
          </a:bodyPr>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lang="zh-CN" altLang="en-US" noProof="0" dirty="0">
                <a:ln>
                  <a:noFill/>
                </a:ln>
                <a:solidFill>
                  <a:schemeClr val="accent1"/>
                </a:solidFill>
                <a:effectLst/>
                <a:uLnTx/>
                <a:uFillTx/>
                <a:latin typeface="+mn-lt"/>
                <a:ea typeface="+mn-ea"/>
                <a:cs typeface="宋体" panose="02010600030101010101" pitchFamily="2" charset="-122"/>
                <a:sym typeface="+mn-ea"/>
              </a:rPr>
              <a:t>如果采用第四版教科书</a:t>
            </a:r>
            <a:endParaRPr kumimoji="0" lang="zh-CN" altLang="en-US" b="0" i="0" u="none" strike="noStrike" kern="1200" cap="none" spc="0" normalizeH="0" baseline="0" noProof="0" dirty="0">
              <a:ln>
                <a:noFill/>
              </a:ln>
              <a:solidFill>
                <a:schemeClr val="accent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lang="en-US" altLang="zh-CN" noProof="0" dirty="0">
                <a:ln>
                  <a:noFill/>
                </a:ln>
                <a:solidFill>
                  <a:schemeClr val="accent1"/>
                </a:solidFill>
                <a:effectLst/>
                <a:uLnTx/>
                <a:uFillTx/>
                <a:latin typeface="+mn-lt"/>
                <a:ea typeface="+mn-ea"/>
                <a:cs typeface="宋体" panose="02010600030101010101" pitchFamily="2" charset="-122"/>
                <a:sym typeface="+mn-ea"/>
              </a:rPr>
              <a:t>1.5-(1,2,3)</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1.7-(2,6,7)</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1.8-(2,5,8,9)</a:t>
            </a:r>
            <a:endParaRPr kumimoji="0" lang="en-US" altLang="zh-CN" b="0" i="0" u="none" strike="noStrike" kern="1200" cap="none" spc="0" normalizeH="0" baseline="0" noProof="0" dirty="0">
              <a:ln>
                <a:noFill/>
              </a:ln>
              <a:solidFill>
                <a:schemeClr val="accent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lang="en-US" altLang="zh-CN"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1.9-(</a:t>
            </a:r>
            <a:r>
              <a:rPr lang="en-US" altLang="zh-CN" noProof="0" dirty="0" err="1">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c,d</a:t>
            </a:r>
            <a:r>
              <a:rPr lang="en-US" altLang="zh-CN"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 )</a:t>
            </a:r>
            <a:r>
              <a:rPr lang="zh-CN" altLang="en-US"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1.10-(2,5)</a:t>
            </a:r>
            <a:r>
              <a:rPr lang="zh-CN" altLang="en-US"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a:t>
            </a:r>
            <a:endParaRPr kumimoji="0" lang="zh-CN" altLang="en-US"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lang="zh-CN" altLang="en-US"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   </a:t>
            </a:r>
            <a:r>
              <a:rPr lang="en-US" altLang="zh-CN"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1.11-(2,4)</a:t>
            </a:r>
            <a:r>
              <a:rPr lang="zh-CN" altLang="en-US"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sym typeface="+mn-ea"/>
              </a:rPr>
              <a:t>1.12-(4,5)</a:t>
            </a:r>
            <a:endParaRPr kumimoji="0" lang="en-US" altLang="zh-CN"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lang="en-US" altLang="zh-CN" noProof="0" dirty="0">
                <a:ln>
                  <a:noFill/>
                </a:ln>
                <a:solidFill>
                  <a:schemeClr val="accent1"/>
                </a:solidFill>
                <a:effectLst/>
                <a:uLnTx/>
                <a:uFillTx/>
                <a:latin typeface="+mn-lt"/>
                <a:ea typeface="+mn-ea"/>
                <a:cs typeface="宋体" panose="02010600030101010101" pitchFamily="2" charset="-122"/>
                <a:sym typeface="+mn-ea"/>
              </a:rPr>
              <a:t>1.13-(6,7,9)</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1.14-(2,5)</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1.15-(2,3)</a:t>
            </a:r>
            <a:r>
              <a:rPr lang="zh-CN" altLang="en-US" noProof="0" dirty="0">
                <a:ln>
                  <a:noFill/>
                </a:ln>
                <a:solidFill>
                  <a:schemeClr val="accent1"/>
                </a:solidFill>
                <a:effectLst/>
                <a:uLnTx/>
                <a:uFillTx/>
                <a:latin typeface="+mn-lt"/>
                <a:ea typeface="+mn-ea"/>
                <a:cs typeface="宋体" panose="02010600030101010101" pitchFamily="2" charset="-122"/>
                <a:sym typeface="+mn-ea"/>
              </a:rPr>
              <a:t>；</a:t>
            </a:r>
            <a:endParaRPr kumimoji="0" lang="zh-CN" altLang="en-US" b="0" i="0" u="none" strike="noStrike" kern="1200" cap="none" spc="0" normalizeH="0" baseline="0" noProof="0" dirty="0">
              <a:ln>
                <a:noFill/>
              </a:ln>
              <a:solidFill>
                <a:schemeClr val="accent1"/>
              </a:solidFill>
              <a:effectLst/>
              <a:uLnTx/>
              <a:uFillTx/>
              <a:latin typeface="+mn-lt"/>
              <a:ea typeface="+mn-ea"/>
              <a:cs typeface="宋体" panose="02010600030101010101" pitchFamily="2" charset="-122"/>
            </a:endParaRPr>
          </a:p>
          <a:p>
            <a:pPr marL="228600" marR="0" lvl="0" indent="-228600" algn="l" defTabSz="914400" rtl="0" eaLnBrk="0" fontAlgn="base" latinLnBrk="0" hangingPunct="0">
              <a:lnSpc>
                <a:spcPct val="90000"/>
              </a:lnSpc>
              <a:spcBef>
                <a:spcPts val="1000"/>
              </a:spcBef>
              <a:spcAft>
                <a:spcPct val="0"/>
              </a:spcAft>
              <a:buClrTx/>
              <a:buSzTx/>
              <a:buFont typeface="Wingdings" panose="05000000000000000000" pitchFamily="2" charset="2"/>
              <a:buNone/>
              <a:defRPr/>
            </a:pPr>
            <a:r>
              <a:rPr lang="zh-CN" altLang="en-US" noProof="0" dirty="0">
                <a:ln>
                  <a:noFill/>
                </a:ln>
                <a:solidFill>
                  <a:schemeClr val="accent1"/>
                </a:solidFill>
                <a:effectLst/>
                <a:uLnTx/>
                <a:uFillTx/>
                <a:latin typeface="+mn-lt"/>
                <a:ea typeface="+mn-ea"/>
                <a:cs typeface="宋体" panose="02010600030101010101" pitchFamily="2" charset="-122"/>
                <a:sym typeface="+mn-ea"/>
              </a:rPr>
              <a:t>   </a:t>
            </a:r>
            <a:r>
              <a:rPr lang="en-US" altLang="zh-CN" noProof="0" dirty="0">
                <a:ln>
                  <a:noFill/>
                </a:ln>
                <a:solidFill>
                  <a:schemeClr val="accent1"/>
                </a:solidFill>
                <a:effectLst/>
                <a:uLnTx/>
                <a:uFillTx/>
                <a:latin typeface="+mn-lt"/>
                <a:ea typeface="+mn-ea"/>
                <a:cs typeface="宋体" panose="02010600030101010101" pitchFamily="2" charset="-122"/>
                <a:sym typeface="+mn-ea"/>
              </a:rPr>
              <a:t>1.16-(1,3)</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1.17-(2,3)</a:t>
            </a:r>
            <a:r>
              <a:rPr lang="zh-CN" altLang="en-US" noProof="0" dirty="0">
                <a:ln>
                  <a:noFill/>
                </a:ln>
                <a:solidFill>
                  <a:schemeClr val="accent1"/>
                </a:solidFill>
                <a:effectLst/>
                <a:uLnTx/>
                <a:uFillTx/>
                <a:latin typeface="+mn-lt"/>
                <a:ea typeface="+mn-ea"/>
                <a:cs typeface="宋体" panose="02010600030101010101" pitchFamily="2" charset="-122"/>
                <a:sym typeface="+mn-ea"/>
              </a:rPr>
              <a:t>；</a:t>
            </a:r>
            <a:r>
              <a:rPr lang="en-US" altLang="zh-CN" noProof="0" dirty="0">
                <a:ln>
                  <a:noFill/>
                </a:ln>
                <a:solidFill>
                  <a:schemeClr val="accent1"/>
                </a:solidFill>
                <a:effectLst/>
                <a:uLnTx/>
                <a:uFillTx/>
                <a:latin typeface="+mn-lt"/>
                <a:ea typeface="+mn-ea"/>
                <a:cs typeface="宋体" panose="02010600030101010101" pitchFamily="2" charset="-122"/>
                <a:sym typeface="+mn-ea"/>
              </a:rPr>
              <a:t>1.20(1,4)</a:t>
            </a:r>
            <a:endParaRPr lang="zh-CN" altLang="en-US"/>
          </a:p>
        </p:txBody>
      </p:sp>
    </p:spTree>
  </p:cSld>
  <p:clrMapOvr>
    <a:masterClrMapping/>
  </p:clrMapOvr>
  <p:transition spd="slow">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9225" y="650875"/>
            <a:ext cx="8262938" cy="6461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2.3  </a:t>
            </a:r>
            <a:r>
              <a:rPr kumimoji="0" lang="zh-CN" altLang="en-US"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逻辑函数的化简</a:t>
            </a:r>
            <a:endParaRPr kumimoji="0" lang="zh-CN" altLang="en-US" sz="3600" b="1" i="0" u="none" strike="noStrike" kern="1200" cap="none" spc="0" normalizeH="0" baseline="0" noProof="0" dirty="0">
              <a:ln>
                <a:noFill/>
              </a:ln>
              <a:solidFill>
                <a:prstClr val="black">
                  <a:lumMod val="95000"/>
                  <a:lumOff val="5000"/>
                </a:prstClr>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3" name="Rectangle 3"/>
          <p:cNvSpPr txBox="1">
            <a:spLocks noChangeArrowheads="1"/>
          </p:cNvSpPr>
          <p:nvPr/>
        </p:nvSpPr>
        <p:spPr bwMode="auto">
          <a:xfrm>
            <a:off x="250825" y="1450975"/>
            <a:ext cx="8640763" cy="4495800"/>
          </a:xfrm>
          <a:prstGeom prst="rect">
            <a:avLst/>
          </a:prstGeom>
          <a:noFill/>
          <a:ln>
            <a:noFill/>
          </a:ln>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prstClr val="black"/>
              </a:buClr>
              <a:buSzTx/>
              <a:buFont typeface="Wingdings" panose="05000000000000000000" pitchFamily="2" charset="2"/>
              <a:buChar char="Ø"/>
              <a:defRPr/>
            </a:pPr>
            <a:r>
              <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逻辑函数的最简形式</a:t>
            </a:r>
            <a:endPar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prstClr val="black"/>
              </a:buClr>
              <a:buSzTx/>
              <a:buFont typeface="Wingdings" panose="05000000000000000000" pitchFamily="2" charset="2"/>
              <a:buChar char="Ø"/>
              <a:defRPr/>
            </a:pPr>
            <a:r>
              <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公式法化简逻辑函数 </a:t>
            </a:r>
            <a:endPar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prstClr val="black"/>
              </a:buClr>
              <a:buSzTx/>
              <a:buFont typeface="Wingdings" panose="05000000000000000000" pitchFamily="2" charset="2"/>
              <a:buChar char="Ø"/>
              <a:defRPr/>
            </a:pPr>
            <a:r>
              <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卡诺图法化简逻辑函数</a:t>
            </a:r>
            <a:endPar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Tx/>
              <a:buFont typeface="Wingdings" panose="05000000000000000000" pitchFamily="2" charset="2"/>
              <a:buChar char="n"/>
              <a:defRPr/>
            </a:pP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卡诺图</a:t>
            </a:r>
            <a:endPar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Tx/>
              <a:buFont typeface="Wingdings" panose="05000000000000000000" pitchFamily="2" charset="2"/>
              <a:buChar char="n"/>
              <a:defRPr/>
            </a:pP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卡诺图化简法（化简为最简</a:t>
            </a: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黑体" panose="02010609060101010101" pitchFamily="49" charset="-122"/>
                <a:cs typeface="+mn-cs"/>
              </a:rPr>
              <a:t>与或</a:t>
            </a: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表达式）</a:t>
            </a:r>
            <a:endPar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Tx/>
              <a:buFont typeface="Wingdings" panose="05000000000000000000" pitchFamily="2" charset="2"/>
              <a:buChar char="n"/>
              <a:defRPr/>
            </a:pP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用卡诺图化简法 求 最简</a:t>
            </a: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黑体" panose="02010609060101010101" pitchFamily="49" charset="-122"/>
                <a:cs typeface="+mn-cs"/>
              </a:rPr>
              <a:t>或与</a:t>
            </a: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表达式</a:t>
            </a:r>
            <a:endPar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Tx/>
              <a:buFont typeface="Wingdings" panose="05000000000000000000" pitchFamily="2" charset="2"/>
              <a:buChar char="n"/>
              <a:defRPr/>
            </a:pP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具有无关项的逻辑函数的化简</a:t>
            </a:r>
            <a:endPar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prstClr val="black"/>
              </a:buClr>
              <a:buSzTx/>
              <a:buFont typeface="Wingdings" panose="05000000000000000000" pitchFamily="2" charset="2"/>
              <a:buChar char="Ø"/>
              <a:defRPr/>
            </a:pPr>
            <a:r>
              <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逻辑函数形式的转换 </a:t>
            </a:r>
            <a:endParaRPr kumimoji="1" lang="zh-CN" altLang="en-US" sz="3200" b="0" i="0" u="none" strike="noStrike" kern="120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sp>
        <p:nvSpPr>
          <p:cNvPr id="125956" name="灯片编号占位符 4"/>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2595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3"/>
          <p:cNvSpPr txBox="1"/>
          <p:nvPr/>
        </p:nvSpPr>
        <p:spPr>
          <a:xfrm>
            <a:off x="252413" y="1446213"/>
            <a:ext cx="8639175"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同一个逻辑函数可以写成各种不同形式的表达式</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表达式越简单，所表示的逻辑关系越明显</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表达式越简单，一般说来，就可以用最少的电子器件来实现</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50000"/>
              </a:lnSpc>
              <a:spcBef>
                <a:spcPct val="20000"/>
              </a:spcBef>
              <a:buClr>
                <a:srgbClr val="CC0000"/>
              </a:buClr>
              <a:buSzPct val="120000"/>
              <a:buFont typeface="Wingdings" panose="05000000000000000000" pitchFamily="2" charset="2"/>
              <a:buChar char="l"/>
            </a:pPr>
            <a:r>
              <a:rPr lang="zh-CN" altLang="en-US" sz="2400" dirty="0">
                <a:solidFill>
                  <a:srgbClr val="000000"/>
                </a:solidFill>
                <a:latin typeface="Tahoma" panose="020B0604030504040204" pitchFamily="34" charset="0"/>
                <a:ea typeface="黑体" panose="02010609060101010101" pitchFamily="49" charset="-122"/>
              </a:rPr>
              <a:t>注意：确切地说，不同形式的逻辑器件对应着不同形式的最简逻辑表达式</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需要通过化简的方法找出逻辑函数的最简形式</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128003" name="矩形 2"/>
          <p:cNvSpPr/>
          <p:nvPr/>
        </p:nvSpPr>
        <p:spPr>
          <a:xfrm>
            <a:off x="252413" y="679450"/>
            <a:ext cx="4705350" cy="64611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0000"/>
              </a:buClr>
              <a:buFont typeface="Wingdings" panose="05000000000000000000" pitchFamily="2" charset="2"/>
              <a:buChar char="Ø"/>
            </a:pPr>
            <a:r>
              <a:rPr lang="zh-CN" altLang="en-US" sz="3600" dirty="0">
                <a:solidFill>
                  <a:srgbClr val="000000"/>
                </a:solidFill>
                <a:latin typeface="Tahoma" panose="020B0604030504040204" pitchFamily="34" charset="0"/>
                <a:ea typeface="黑体" panose="02010609060101010101" pitchFamily="49" charset="-122"/>
              </a:rPr>
              <a:t>逻辑函数的最简形式</a:t>
            </a:r>
            <a:endParaRPr lang="zh-CN" altLang="en-US" sz="3600" dirty="0">
              <a:solidFill>
                <a:srgbClr val="000000"/>
              </a:solidFill>
              <a:latin typeface="Tahoma" panose="020B0604030504040204" pitchFamily="34" charset="0"/>
              <a:ea typeface="黑体" panose="02010609060101010101" pitchFamily="49" charset="-122"/>
            </a:endParaRPr>
          </a:p>
        </p:txBody>
      </p:sp>
      <p:sp>
        <p:nvSpPr>
          <p:cNvPr id="128004"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2800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grpSp>
        <p:nvGrpSpPr>
          <p:cNvPr id="19459" name="Group 4"/>
          <p:cNvGrpSpPr/>
          <p:nvPr/>
        </p:nvGrpSpPr>
        <p:grpSpPr>
          <a:xfrm>
            <a:off x="6181725" y="2393950"/>
            <a:ext cx="2962275" cy="2070100"/>
            <a:chOff x="3765" y="2160"/>
            <a:chExt cx="1515" cy="1104"/>
          </a:xfrm>
        </p:grpSpPr>
        <p:sp>
          <p:nvSpPr>
            <p:cNvPr id="19462" name="AutoShape 5"/>
            <p:cNvSpPr/>
            <p:nvPr/>
          </p:nvSpPr>
          <p:spPr>
            <a:xfrm>
              <a:off x="4992" y="2832"/>
              <a:ext cx="192" cy="192"/>
            </a:xfrm>
            <a:prstGeom prst="flowChartSummingJunction">
              <a:avLst/>
            </a:prstGeom>
            <a:solidFill>
              <a:schemeClr val="bg1">
                <a:alpha val="50195"/>
              </a:schemeClr>
            </a:solidFill>
            <a:ln w="25400" cap="flat" cmpd="sng">
              <a:solidFill>
                <a:schemeClr val="tx2"/>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endParaRPr lang="zh-CN" altLang="en-US" sz="1800" dirty="0">
                <a:latin typeface="Tahoma" panose="020B0604030504040204" pitchFamily="34" charset="0"/>
                <a:ea typeface="Tahoma" panose="020B0604030504040204" pitchFamily="34" charset="0"/>
              </a:endParaRPr>
            </a:p>
          </p:txBody>
        </p:sp>
        <p:sp>
          <p:nvSpPr>
            <p:cNvPr id="19463" name="Line 6"/>
            <p:cNvSpPr/>
            <p:nvPr/>
          </p:nvSpPr>
          <p:spPr>
            <a:xfrm>
              <a:off x="3765" y="2832"/>
              <a:ext cx="240" cy="0"/>
            </a:xfrm>
            <a:prstGeom prst="line">
              <a:avLst/>
            </a:prstGeom>
            <a:ln w="25400" cap="flat" cmpd="sng">
              <a:solidFill>
                <a:schemeClr val="tx1"/>
              </a:solidFill>
              <a:prstDash val="solid"/>
              <a:headEnd type="none" w="med" len="med"/>
              <a:tailEnd type="none" w="med" len="med"/>
            </a:ln>
          </p:spPr>
        </p:sp>
        <p:sp>
          <p:nvSpPr>
            <p:cNvPr id="19464" name="Line 7"/>
            <p:cNvSpPr/>
            <p:nvPr/>
          </p:nvSpPr>
          <p:spPr>
            <a:xfrm>
              <a:off x="3813" y="2880"/>
              <a:ext cx="144" cy="0"/>
            </a:xfrm>
            <a:prstGeom prst="line">
              <a:avLst/>
            </a:prstGeom>
            <a:ln w="38100" cap="flat" cmpd="sng">
              <a:solidFill>
                <a:schemeClr val="tx1"/>
              </a:solidFill>
              <a:prstDash val="solid"/>
              <a:headEnd type="none" w="med" len="med"/>
              <a:tailEnd type="none" w="med" len="med"/>
            </a:ln>
          </p:spPr>
        </p:sp>
        <p:sp>
          <p:nvSpPr>
            <p:cNvPr id="19465" name="Oval 8"/>
            <p:cNvSpPr/>
            <p:nvPr/>
          </p:nvSpPr>
          <p:spPr>
            <a:xfrm>
              <a:off x="4464" y="2424"/>
              <a:ext cx="48" cy="48"/>
            </a:xfrm>
            <a:prstGeom prst="ellipse">
              <a:avLst/>
            </a:prstGeom>
            <a:solidFill>
              <a:schemeClr val="bg1">
                <a:alpha val="50195"/>
              </a:schemeClr>
            </a:solidFill>
            <a:ln w="25400"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endParaRPr lang="zh-CN" altLang="en-US" sz="1800" dirty="0">
                <a:latin typeface="Tahoma" panose="020B0604030504040204" pitchFamily="34" charset="0"/>
                <a:ea typeface="Tahoma" panose="020B0604030504040204" pitchFamily="34" charset="0"/>
              </a:endParaRPr>
            </a:p>
          </p:txBody>
        </p:sp>
        <p:sp>
          <p:nvSpPr>
            <p:cNvPr id="19466" name="Oval 9"/>
            <p:cNvSpPr/>
            <p:nvPr/>
          </p:nvSpPr>
          <p:spPr>
            <a:xfrm>
              <a:off x="4656" y="2424"/>
              <a:ext cx="48" cy="48"/>
            </a:xfrm>
            <a:prstGeom prst="ellipse">
              <a:avLst/>
            </a:prstGeom>
            <a:solidFill>
              <a:schemeClr val="bg1">
                <a:alpha val="50195"/>
              </a:schemeClr>
            </a:solidFill>
            <a:ln w="25400" cap="flat" cmpd="sng">
              <a:solidFill>
                <a:schemeClr val="tx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endParaRPr lang="zh-CN" altLang="en-US" sz="1800" dirty="0">
                <a:latin typeface="Tahoma" panose="020B0604030504040204" pitchFamily="34" charset="0"/>
                <a:ea typeface="Tahoma" panose="020B0604030504040204" pitchFamily="34" charset="0"/>
              </a:endParaRPr>
            </a:p>
          </p:txBody>
        </p:sp>
        <p:sp>
          <p:nvSpPr>
            <p:cNvPr id="19467" name="Line 10"/>
            <p:cNvSpPr/>
            <p:nvPr/>
          </p:nvSpPr>
          <p:spPr>
            <a:xfrm flipH="1">
              <a:off x="3888" y="2448"/>
              <a:ext cx="576" cy="0"/>
            </a:xfrm>
            <a:prstGeom prst="line">
              <a:avLst/>
            </a:prstGeom>
            <a:ln w="25400" cap="flat" cmpd="sng">
              <a:solidFill>
                <a:schemeClr val="tx1"/>
              </a:solidFill>
              <a:prstDash val="solid"/>
              <a:headEnd type="none" w="med" len="med"/>
              <a:tailEnd type="none" w="med" len="med"/>
            </a:ln>
          </p:spPr>
        </p:sp>
        <p:sp>
          <p:nvSpPr>
            <p:cNvPr id="19468" name="Line 11"/>
            <p:cNvSpPr/>
            <p:nvPr/>
          </p:nvSpPr>
          <p:spPr>
            <a:xfrm>
              <a:off x="3888" y="2448"/>
              <a:ext cx="0" cy="384"/>
            </a:xfrm>
            <a:prstGeom prst="line">
              <a:avLst/>
            </a:prstGeom>
            <a:ln w="25400" cap="flat" cmpd="sng">
              <a:solidFill>
                <a:schemeClr val="tx1"/>
              </a:solidFill>
              <a:prstDash val="solid"/>
              <a:headEnd type="none" w="med" len="med"/>
              <a:tailEnd type="none" w="med" len="med"/>
            </a:ln>
          </p:spPr>
        </p:sp>
        <p:sp>
          <p:nvSpPr>
            <p:cNvPr id="19469" name="Line 12"/>
            <p:cNvSpPr/>
            <p:nvPr/>
          </p:nvSpPr>
          <p:spPr>
            <a:xfrm>
              <a:off x="3888" y="2880"/>
              <a:ext cx="0" cy="384"/>
            </a:xfrm>
            <a:prstGeom prst="line">
              <a:avLst/>
            </a:prstGeom>
            <a:ln w="25400" cap="flat" cmpd="sng">
              <a:solidFill>
                <a:schemeClr val="tx1"/>
              </a:solidFill>
              <a:prstDash val="solid"/>
              <a:headEnd type="none" w="med" len="med"/>
              <a:tailEnd type="none" w="med" len="med"/>
            </a:ln>
          </p:spPr>
        </p:sp>
        <p:sp>
          <p:nvSpPr>
            <p:cNvPr id="19470" name="Line 13"/>
            <p:cNvSpPr/>
            <p:nvPr/>
          </p:nvSpPr>
          <p:spPr>
            <a:xfrm flipH="1">
              <a:off x="4704" y="2448"/>
              <a:ext cx="384" cy="0"/>
            </a:xfrm>
            <a:prstGeom prst="line">
              <a:avLst/>
            </a:prstGeom>
            <a:ln w="25400" cap="flat" cmpd="sng">
              <a:solidFill>
                <a:schemeClr val="tx1"/>
              </a:solidFill>
              <a:prstDash val="solid"/>
              <a:headEnd type="none" w="med" len="med"/>
              <a:tailEnd type="none" w="med" len="med"/>
            </a:ln>
          </p:spPr>
        </p:sp>
        <p:sp>
          <p:nvSpPr>
            <p:cNvPr id="19471" name="Line 14"/>
            <p:cNvSpPr/>
            <p:nvPr/>
          </p:nvSpPr>
          <p:spPr>
            <a:xfrm>
              <a:off x="5088" y="2448"/>
              <a:ext cx="0" cy="384"/>
            </a:xfrm>
            <a:prstGeom prst="line">
              <a:avLst/>
            </a:prstGeom>
            <a:ln w="25400" cap="flat" cmpd="sng">
              <a:solidFill>
                <a:schemeClr val="tx1"/>
              </a:solidFill>
              <a:prstDash val="solid"/>
              <a:headEnd type="none" w="med" len="med"/>
              <a:tailEnd type="none" w="med" len="med"/>
            </a:ln>
          </p:spPr>
        </p:sp>
        <p:sp>
          <p:nvSpPr>
            <p:cNvPr id="19472" name="Line 15"/>
            <p:cNvSpPr/>
            <p:nvPr/>
          </p:nvSpPr>
          <p:spPr>
            <a:xfrm>
              <a:off x="3888" y="3264"/>
              <a:ext cx="1200" cy="0"/>
            </a:xfrm>
            <a:prstGeom prst="line">
              <a:avLst/>
            </a:prstGeom>
            <a:ln w="25400" cap="flat" cmpd="sng">
              <a:solidFill>
                <a:schemeClr val="tx1"/>
              </a:solidFill>
              <a:prstDash val="solid"/>
              <a:headEnd type="none" w="med" len="med"/>
              <a:tailEnd type="none" w="med" len="med"/>
            </a:ln>
          </p:spPr>
        </p:sp>
        <p:sp>
          <p:nvSpPr>
            <p:cNvPr id="19473" name="Line 16"/>
            <p:cNvSpPr/>
            <p:nvPr/>
          </p:nvSpPr>
          <p:spPr>
            <a:xfrm flipV="1">
              <a:off x="5088" y="3024"/>
              <a:ext cx="0" cy="240"/>
            </a:xfrm>
            <a:prstGeom prst="line">
              <a:avLst/>
            </a:prstGeom>
            <a:ln w="25400" cap="flat" cmpd="sng">
              <a:solidFill>
                <a:schemeClr val="tx1"/>
              </a:solidFill>
              <a:prstDash val="solid"/>
              <a:headEnd type="none" w="med" len="med"/>
              <a:tailEnd type="none" w="med" len="med"/>
            </a:ln>
          </p:spPr>
        </p:sp>
        <p:sp>
          <p:nvSpPr>
            <p:cNvPr id="19474" name="Line 17"/>
            <p:cNvSpPr/>
            <p:nvPr/>
          </p:nvSpPr>
          <p:spPr>
            <a:xfrm flipV="1">
              <a:off x="4512" y="2352"/>
              <a:ext cx="144" cy="96"/>
            </a:xfrm>
            <a:prstGeom prst="line">
              <a:avLst/>
            </a:prstGeom>
            <a:ln w="25400" cap="flat" cmpd="sng">
              <a:solidFill>
                <a:schemeClr val="tx1"/>
              </a:solidFill>
              <a:prstDash val="solid"/>
              <a:headEnd type="none" w="med" len="med"/>
              <a:tailEnd type="none" w="med" len="med"/>
            </a:ln>
          </p:spPr>
        </p:sp>
        <p:sp>
          <p:nvSpPr>
            <p:cNvPr id="19475" name="Text Box 18"/>
            <p:cNvSpPr txBox="1"/>
            <p:nvPr/>
          </p:nvSpPr>
          <p:spPr>
            <a:xfrm>
              <a:off x="4704" y="2160"/>
              <a:ext cx="240" cy="279"/>
            </a:xfrm>
            <a:prstGeom prst="rect">
              <a:avLst/>
            </a:prstGeom>
            <a:solidFill>
              <a:schemeClr val="bg1">
                <a:alpha val="50195"/>
              </a:schemeClr>
            </a:solid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i="1" dirty="0">
                  <a:latin typeface="Tahoma" panose="020B0604030504040204" pitchFamily="34" charset="0"/>
                  <a:cs typeface="Tahoma" panose="020B0604030504040204" pitchFamily="34" charset="0"/>
                </a:rPr>
                <a:t>A</a:t>
              </a:r>
              <a:endParaRPr lang="en-US" altLang="zh-CN" i="1" dirty="0">
                <a:latin typeface="Tahoma" panose="020B0604030504040204" pitchFamily="34" charset="0"/>
                <a:ea typeface="Tahoma" panose="020B0604030504040204" pitchFamily="34" charset="0"/>
              </a:endParaRPr>
            </a:p>
          </p:txBody>
        </p:sp>
        <p:sp>
          <p:nvSpPr>
            <p:cNvPr id="19476" name="Text Box 19"/>
            <p:cNvSpPr txBox="1"/>
            <p:nvPr/>
          </p:nvSpPr>
          <p:spPr>
            <a:xfrm>
              <a:off x="5136" y="2592"/>
              <a:ext cx="144" cy="230"/>
            </a:xfrm>
            <a:prstGeom prst="rect">
              <a:avLst/>
            </a:prstGeom>
            <a:noFill/>
            <a:ln w="25400">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i="1" dirty="0">
                  <a:latin typeface="Tahoma" panose="020B0604030504040204" pitchFamily="34" charset="0"/>
                  <a:cs typeface="Tahoma" panose="020B0604030504040204" pitchFamily="34" charset="0"/>
                </a:rPr>
                <a:t>Y</a:t>
              </a:r>
              <a:endParaRPr lang="en-US" altLang="zh-CN" i="1" dirty="0">
                <a:latin typeface="Tahoma" panose="020B0604030504040204" pitchFamily="34" charset="0"/>
                <a:ea typeface="Tahoma" panose="020B0604030504040204" pitchFamily="34" charset="0"/>
              </a:endParaRPr>
            </a:p>
          </p:txBody>
        </p:sp>
      </p:grpSp>
      <p:sp>
        <p:nvSpPr>
          <p:cNvPr id="19460" name="Rectangle 3"/>
          <p:cNvSpPr txBox="1"/>
          <p:nvPr/>
        </p:nvSpPr>
        <p:spPr>
          <a:xfrm>
            <a:off x="-317500" y="1047750"/>
            <a:ext cx="6856413" cy="518477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00000"/>
              </a:lnSpc>
              <a:spcBef>
                <a:spcPct val="20000"/>
              </a:spcBef>
              <a:buClr>
                <a:srgbClr val="5490A8"/>
              </a:buClr>
              <a:buSzPct val="80000"/>
              <a:buFont typeface="Wingdings" panose="05000000000000000000" pitchFamily="2" charset="2"/>
              <a:buChar char="u"/>
            </a:pPr>
            <a:r>
              <a:rPr lang="zh-CN" altLang="en-US" b="1" dirty="0">
                <a:solidFill>
                  <a:srgbClr val="000000"/>
                </a:solidFill>
                <a:latin typeface="Tahoma" panose="020B0604030504040204" pitchFamily="34" charset="0"/>
                <a:cs typeface="Tahoma" panose="020B0604030504040204" pitchFamily="34" charset="0"/>
              </a:rPr>
              <a:t>例：</a:t>
            </a:r>
            <a:endParaRPr lang="zh-CN" altLang="en-US" b="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Char char="•"/>
            </a:pPr>
            <a:r>
              <a:rPr lang="zh-CN" altLang="en-US" sz="2400" b="1" dirty="0">
                <a:solidFill>
                  <a:srgbClr val="000000"/>
                </a:solidFill>
                <a:latin typeface="Tahoma" panose="020B0604030504040204" pitchFamily="34" charset="0"/>
                <a:cs typeface="Tahoma" panose="020B0604030504040204" pitchFamily="34" charset="0"/>
              </a:rPr>
              <a:t> 指示灯</a:t>
            </a:r>
            <a:r>
              <a:rPr lang="en-US" altLang="zh-CN" sz="2400" b="1" i="1" dirty="0">
                <a:solidFill>
                  <a:srgbClr val="000000"/>
                </a:solidFill>
                <a:latin typeface="Tahoma" panose="020B0604030504040204" pitchFamily="34" charset="0"/>
                <a:cs typeface="Tahoma" panose="020B0604030504040204" pitchFamily="34" charset="0"/>
              </a:rPr>
              <a:t>Y</a:t>
            </a:r>
            <a:r>
              <a:rPr lang="zh-CN" altLang="en-US" sz="2400" b="1" dirty="0">
                <a:solidFill>
                  <a:srgbClr val="000000"/>
                </a:solidFill>
                <a:latin typeface="Tahoma" panose="020B0604030504040204" pitchFamily="34" charset="0"/>
                <a:cs typeface="Tahoma" panose="020B0604030504040204" pitchFamily="34" charset="0"/>
              </a:rPr>
              <a:t>是否点亮取决于开关</a:t>
            </a:r>
            <a:r>
              <a:rPr lang="en-US" altLang="zh-CN" sz="2400" b="1" i="1" dirty="0">
                <a:solidFill>
                  <a:srgbClr val="000000"/>
                </a:solidFill>
                <a:latin typeface="Tahoma" panose="020B0604030504040204" pitchFamily="34" charset="0"/>
                <a:cs typeface="Tahoma" panose="020B0604030504040204" pitchFamily="34" charset="0"/>
              </a:rPr>
              <a:t>A</a:t>
            </a:r>
            <a:r>
              <a:rPr lang="zh-CN" altLang="en-US" sz="2400" b="1" dirty="0">
                <a:solidFill>
                  <a:srgbClr val="000000"/>
                </a:solidFill>
                <a:latin typeface="Tahoma" panose="020B0604030504040204" pitchFamily="34" charset="0"/>
                <a:cs typeface="Tahoma" panose="020B0604030504040204" pitchFamily="34" charset="0"/>
              </a:rPr>
              <a:t>是否接通</a:t>
            </a:r>
            <a:endParaRPr lang="zh-CN" altLang="en-US" sz="2400" b="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Char char="•"/>
            </a:pPr>
            <a:r>
              <a:rPr lang="zh-CN" altLang="en-US" sz="2400" b="1" dirty="0">
                <a:solidFill>
                  <a:srgbClr val="000000"/>
                </a:solidFill>
                <a:latin typeface="Tahoma" panose="020B0604030504040204" pitchFamily="34" charset="0"/>
                <a:cs typeface="Tahoma" panose="020B0604030504040204" pitchFamily="34" charset="0"/>
              </a:rPr>
              <a:t> 定义</a:t>
            </a:r>
            <a:r>
              <a:rPr lang="en-US" altLang="zh-CN" sz="2400" b="1" i="1" dirty="0">
                <a:solidFill>
                  <a:srgbClr val="FF0000"/>
                </a:solidFill>
                <a:latin typeface="Tahoma" panose="020B0604030504040204" pitchFamily="34" charset="0"/>
                <a:cs typeface="Tahoma" panose="020B0604030504040204" pitchFamily="34" charset="0"/>
              </a:rPr>
              <a:t>Y</a:t>
            </a:r>
            <a:r>
              <a:rPr lang="en-US" altLang="zh-CN" sz="2400" b="1" dirty="0">
                <a:solidFill>
                  <a:srgbClr val="FF0000"/>
                </a:solidFill>
                <a:latin typeface="Tahoma" panose="020B0604030504040204" pitchFamily="34" charset="0"/>
                <a:cs typeface="Tahoma" panose="020B0604030504040204" pitchFamily="34" charset="0"/>
              </a:rPr>
              <a:t>=1</a:t>
            </a:r>
            <a:r>
              <a:rPr lang="zh-CN" altLang="en-US" sz="2400" b="1" dirty="0">
                <a:solidFill>
                  <a:srgbClr val="000000"/>
                </a:solidFill>
                <a:latin typeface="Tahoma" panose="020B0604030504040204" pitchFamily="34" charset="0"/>
                <a:cs typeface="Tahoma" panose="020B0604030504040204" pitchFamily="34" charset="0"/>
              </a:rPr>
              <a:t>表示灯亮， </a:t>
            </a:r>
            <a:r>
              <a:rPr lang="en-US" altLang="zh-CN" sz="2400" b="1" i="1" dirty="0">
                <a:solidFill>
                  <a:srgbClr val="3333FF"/>
                </a:solidFill>
                <a:latin typeface="Tahoma" panose="020B0604030504040204" pitchFamily="34" charset="0"/>
                <a:cs typeface="Tahoma" panose="020B0604030504040204" pitchFamily="34" charset="0"/>
              </a:rPr>
              <a:t>Y</a:t>
            </a:r>
            <a:r>
              <a:rPr lang="en-US" altLang="zh-CN" sz="2400" b="1" dirty="0">
                <a:solidFill>
                  <a:srgbClr val="3333FF"/>
                </a:solidFill>
                <a:latin typeface="Tahoma" panose="020B0604030504040204" pitchFamily="34" charset="0"/>
                <a:cs typeface="Tahoma" panose="020B0604030504040204" pitchFamily="34" charset="0"/>
              </a:rPr>
              <a:t>=0</a:t>
            </a:r>
            <a:r>
              <a:rPr lang="zh-CN" altLang="en-US" sz="2400" b="1" dirty="0">
                <a:solidFill>
                  <a:srgbClr val="000000"/>
                </a:solidFill>
                <a:latin typeface="Tahoma" panose="020B0604030504040204" pitchFamily="34" charset="0"/>
                <a:cs typeface="Tahoma" panose="020B0604030504040204" pitchFamily="34" charset="0"/>
              </a:rPr>
              <a:t>表示灯灭</a:t>
            </a:r>
            <a:endParaRPr lang="zh-CN" altLang="en-US" sz="2400" b="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Char char="•"/>
            </a:pPr>
            <a:r>
              <a:rPr lang="zh-CN" altLang="en-US" sz="2400" b="1" dirty="0">
                <a:solidFill>
                  <a:srgbClr val="000000"/>
                </a:solidFill>
                <a:latin typeface="Tahoma" panose="020B0604030504040204" pitchFamily="34" charset="0"/>
                <a:cs typeface="Tahoma" panose="020B0604030504040204" pitchFamily="34" charset="0"/>
              </a:rPr>
              <a:t> </a:t>
            </a:r>
            <a:r>
              <a:rPr lang="en-US" altLang="zh-CN" sz="2400" b="1" i="1" dirty="0">
                <a:solidFill>
                  <a:srgbClr val="FF0000"/>
                </a:solidFill>
                <a:latin typeface="Tahoma" panose="020B0604030504040204" pitchFamily="34" charset="0"/>
                <a:cs typeface="Tahoma" panose="020B0604030504040204" pitchFamily="34" charset="0"/>
              </a:rPr>
              <a:t>A</a:t>
            </a:r>
            <a:r>
              <a:rPr lang="en-US" altLang="zh-CN" sz="2400" b="1" dirty="0">
                <a:solidFill>
                  <a:srgbClr val="FF0000"/>
                </a:solidFill>
                <a:latin typeface="Tahoma" panose="020B0604030504040204" pitchFamily="34" charset="0"/>
                <a:cs typeface="Tahoma" panose="020B0604030504040204" pitchFamily="34" charset="0"/>
              </a:rPr>
              <a:t>=1</a:t>
            </a:r>
            <a:r>
              <a:rPr lang="zh-CN" altLang="en-US" sz="2400" b="1" dirty="0">
                <a:solidFill>
                  <a:srgbClr val="000000"/>
                </a:solidFill>
                <a:latin typeface="Tahoma" panose="020B0604030504040204" pitchFamily="34" charset="0"/>
                <a:cs typeface="Tahoma" panose="020B0604030504040204" pitchFamily="34" charset="0"/>
              </a:rPr>
              <a:t>表示开关接通， </a:t>
            </a:r>
            <a:r>
              <a:rPr lang="en-US" altLang="zh-CN" sz="2400" b="1" i="1" dirty="0">
                <a:solidFill>
                  <a:srgbClr val="3333FF"/>
                </a:solidFill>
                <a:latin typeface="Tahoma" panose="020B0604030504040204" pitchFamily="34" charset="0"/>
                <a:cs typeface="Tahoma" panose="020B0604030504040204" pitchFamily="34" charset="0"/>
              </a:rPr>
              <a:t>A</a:t>
            </a:r>
            <a:r>
              <a:rPr lang="en-US" altLang="zh-CN" sz="2400" b="1" dirty="0">
                <a:solidFill>
                  <a:srgbClr val="3333FF"/>
                </a:solidFill>
                <a:latin typeface="Tahoma" panose="020B0604030504040204" pitchFamily="34" charset="0"/>
                <a:cs typeface="Tahoma" panose="020B0604030504040204" pitchFamily="34" charset="0"/>
              </a:rPr>
              <a:t>=0</a:t>
            </a:r>
            <a:r>
              <a:rPr lang="zh-CN" altLang="en-US" sz="2400" b="1" dirty="0">
                <a:solidFill>
                  <a:srgbClr val="000000"/>
                </a:solidFill>
                <a:latin typeface="Tahoma" panose="020B0604030504040204" pitchFamily="34" charset="0"/>
                <a:cs typeface="Tahoma" panose="020B0604030504040204" pitchFamily="34" charset="0"/>
              </a:rPr>
              <a:t>表示开关断开</a:t>
            </a:r>
            <a:endParaRPr lang="zh-CN" altLang="en-US" sz="2400" b="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Char char="•"/>
            </a:pPr>
            <a:r>
              <a:rPr lang="zh-CN" altLang="en-US" sz="2400" b="1" dirty="0">
                <a:solidFill>
                  <a:srgbClr val="000000"/>
                </a:solidFill>
                <a:latin typeface="Tahoma" panose="020B0604030504040204" pitchFamily="34" charset="0"/>
                <a:cs typeface="Tahoma" panose="020B0604030504040204" pitchFamily="34" charset="0"/>
              </a:rPr>
              <a:t> </a:t>
            </a:r>
            <a:r>
              <a:rPr lang="en-US" altLang="zh-CN" sz="2400" b="1" i="1" dirty="0">
                <a:solidFill>
                  <a:srgbClr val="000000"/>
                </a:solidFill>
                <a:latin typeface="Tahoma" panose="020B0604030504040204" pitchFamily="34" charset="0"/>
                <a:cs typeface="Tahoma" panose="020B0604030504040204" pitchFamily="34" charset="0"/>
              </a:rPr>
              <a:t>Y </a:t>
            </a:r>
            <a:r>
              <a:rPr lang="zh-CN" altLang="en-US" sz="2400" b="1" dirty="0">
                <a:solidFill>
                  <a:srgbClr val="000000"/>
                </a:solidFill>
                <a:latin typeface="Tahoma" panose="020B0604030504040204" pitchFamily="34" charset="0"/>
                <a:cs typeface="Tahoma" panose="020B0604030504040204" pitchFamily="34" charset="0"/>
              </a:rPr>
              <a:t>是 </a:t>
            </a:r>
            <a:r>
              <a:rPr lang="en-US" altLang="zh-CN" sz="2400" b="1" i="1" dirty="0">
                <a:solidFill>
                  <a:srgbClr val="000000"/>
                </a:solidFill>
                <a:latin typeface="Tahoma" panose="020B0604030504040204" pitchFamily="34" charset="0"/>
                <a:cs typeface="Tahoma" panose="020B0604030504040204" pitchFamily="34" charset="0"/>
              </a:rPr>
              <a:t>A </a:t>
            </a:r>
            <a:r>
              <a:rPr lang="zh-CN" altLang="en-US" sz="2400" b="1" dirty="0">
                <a:solidFill>
                  <a:srgbClr val="000000"/>
                </a:solidFill>
                <a:latin typeface="Tahoma" panose="020B0604030504040204" pitchFamily="34" charset="0"/>
                <a:cs typeface="Tahoma" panose="020B0604030504040204" pitchFamily="34" charset="0"/>
              </a:rPr>
              <a:t>的函数，逻辑函数表达式</a:t>
            </a:r>
            <a:endParaRPr lang="zh-CN" altLang="en-US" sz="2400" b="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None/>
            </a:pPr>
            <a:r>
              <a:rPr lang="zh-CN" altLang="en-US" sz="2400" b="1" dirty="0">
                <a:solidFill>
                  <a:srgbClr val="000000"/>
                </a:solidFill>
                <a:latin typeface="Tahoma" panose="020B0604030504040204" pitchFamily="34" charset="0"/>
                <a:cs typeface="Tahoma" panose="020B0604030504040204" pitchFamily="34" charset="0"/>
              </a:rPr>
              <a:t>              </a:t>
            </a:r>
            <a:r>
              <a:rPr lang="en-US" altLang="zh-CN" sz="2400" b="1" i="1" dirty="0">
                <a:solidFill>
                  <a:srgbClr val="000000"/>
                </a:solidFill>
                <a:latin typeface="Tahoma" panose="020B0604030504040204" pitchFamily="34" charset="0"/>
                <a:cs typeface="Tahoma" panose="020B0604030504040204" pitchFamily="34" charset="0"/>
              </a:rPr>
              <a:t>Y </a:t>
            </a:r>
            <a:r>
              <a:rPr lang="en-US" altLang="zh-CN" sz="2400" b="1" dirty="0">
                <a:solidFill>
                  <a:srgbClr val="000000"/>
                </a:solidFill>
                <a:latin typeface="Tahoma" panose="020B0604030504040204" pitchFamily="34" charset="0"/>
                <a:cs typeface="Tahoma" panose="020B0604030504040204" pitchFamily="34" charset="0"/>
              </a:rPr>
              <a:t>= </a:t>
            </a:r>
            <a:r>
              <a:rPr lang="en-US" altLang="zh-CN" sz="2400" b="1" i="1" dirty="0">
                <a:solidFill>
                  <a:srgbClr val="000000"/>
                </a:solidFill>
                <a:latin typeface="Tahoma" panose="020B0604030504040204" pitchFamily="34" charset="0"/>
                <a:cs typeface="Tahoma" panose="020B0604030504040204" pitchFamily="34" charset="0"/>
              </a:rPr>
              <a:t>A</a:t>
            </a:r>
            <a:endParaRPr lang="en-US" altLang="zh-CN" sz="2400" b="1" i="1" dirty="0">
              <a:solidFill>
                <a:srgbClr val="000000"/>
              </a:solidFill>
              <a:latin typeface="Tahoma" panose="020B0604030504040204" pitchFamily="34" charset="0"/>
              <a:cs typeface="Tahoma" panose="020B0604030504040204" pitchFamily="34" charset="0"/>
            </a:endParaRPr>
          </a:p>
          <a:p>
            <a:pPr marL="1143000" lvl="2" indent="-228600" eaLnBrk="1" hangingPunct="1">
              <a:lnSpc>
                <a:spcPct val="100000"/>
              </a:lnSpc>
              <a:spcBef>
                <a:spcPct val="20000"/>
              </a:spcBef>
              <a:buClr>
                <a:srgbClr val="CC0000"/>
              </a:buClr>
              <a:buSzPct val="120000"/>
              <a:buFontTx/>
              <a:buChar char="•"/>
            </a:pPr>
            <a:r>
              <a:rPr lang="en-US" altLang="zh-CN" sz="2400" b="1" dirty="0">
                <a:solidFill>
                  <a:srgbClr val="000000"/>
                </a:solidFill>
                <a:latin typeface="Tahoma" panose="020B0604030504040204" pitchFamily="34" charset="0"/>
                <a:cs typeface="Tahoma" panose="020B0604030504040204" pitchFamily="34" charset="0"/>
              </a:rPr>
              <a:t> </a:t>
            </a:r>
            <a:r>
              <a:rPr lang="en-US" altLang="zh-CN" sz="2400" b="1" i="1" dirty="0">
                <a:solidFill>
                  <a:srgbClr val="000000"/>
                </a:solidFill>
                <a:latin typeface="Tahoma" panose="020B0604030504040204" pitchFamily="34" charset="0"/>
                <a:cs typeface="Tahoma" panose="020B0604030504040204" pitchFamily="34" charset="0"/>
              </a:rPr>
              <a:t>Y </a:t>
            </a:r>
            <a:r>
              <a:rPr lang="zh-CN" altLang="en-US" sz="2400" b="1" dirty="0">
                <a:solidFill>
                  <a:srgbClr val="000000"/>
                </a:solidFill>
                <a:latin typeface="Tahoma" panose="020B0604030504040204" pitchFamily="34" charset="0"/>
                <a:cs typeface="Tahoma" panose="020B0604030504040204" pitchFamily="34" charset="0"/>
              </a:rPr>
              <a:t>和 </a:t>
            </a:r>
            <a:r>
              <a:rPr lang="en-US" altLang="zh-CN" sz="2400" b="1" i="1" dirty="0">
                <a:solidFill>
                  <a:srgbClr val="000000"/>
                </a:solidFill>
                <a:latin typeface="Tahoma" panose="020B0604030504040204" pitchFamily="34" charset="0"/>
                <a:cs typeface="Tahoma" panose="020B0604030504040204" pitchFamily="34" charset="0"/>
              </a:rPr>
              <a:t>A </a:t>
            </a:r>
            <a:r>
              <a:rPr lang="zh-CN" altLang="en-US" sz="2400" b="1" dirty="0">
                <a:solidFill>
                  <a:srgbClr val="000000"/>
                </a:solidFill>
                <a:latin typeface="Tahoma" panose="020B0604030504040204" pitchFamily="34" charset="0"/>
                <a:cs typeface="Tahoma" panose="020B0604030504040204" pitchFamily="34" charset="0"/>
              </a:rPr>
              <a:t>都称为逻辑变量</a:t>
            </a:r>
            <a:endParaRPr lang="zh-CN" altLang="en-US" sz="2400" b="1" dirty="0">
              <a:solidFill>
                <a:srgbClr val="000000"/>
              </a:solidFill>
              <a:latin typeface="Tahoma" panose="020B0604030504040204" pitchFamily="34" charset="0"/>
              <a:cs typeface="Tahoma" panose="020B0604030504040204" pitchFamily="34" charset="0"/>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b="1" dirty="0">
                <a:solidFill>
                  <a:srgbClr val="000000"/>
                </a:solidFill>
                <a:latin typeface="Tahoma" panose="020B0604030504040204" pitchFamily="34" charset="0"/>
                <a:cs typeface="Tahoma" panose="020B0604030504040204" pitchFamily="34" charset="0"/>
              </a:rPr>
              <a:t> </a:t>
            </a:r>
            <a:r>
              <a:rPr lang="en-US" altLang="zh-CN" b="1" i="1" dirty="0">
                <a:solidFill>
                  <a:srgbClr val="000000"/>
                </a:solidFill>
                <a:latin typeface="Tahoma" panose="020B0604030504040204" pitchFamily="34" charset="0"/>
                <a:cs typeface="Tahoma" panose="020B0604030504040204" pitchFamily="34" charset="0"/>
              </a:rPr>
              <a:t>A </a:t>
            </a:r>
            <a:r>
              <a:rPr lang="zh-CN" altLang="en-US" b="1" dirty="0">
                <a:solidFill>
                  <a:srgbClr val="000000"/>
                </a:solidFill>
                <a:latin typeface="Tahoma" panose="020B0604030504040204" pitchFamily="34" charset="0"/>
                <a:cs typeface="Tahoma" panose="020B0604030504040204" pitchFamily="34" charset="0"/>
              </a:rPr>
              <a:t>称为输入逻辑变量（简称</a:t>
            </a:r>
            <a:r>
              <a:rPr lang="zh-CN" altLang="en-US" b="1" dirty="0">
                <a:solidFill>
                  <a:srgbClr val="CC0000"/>
                </a:solidFill>
                <a:latin typeface="Tahoma" panose="020B0604030504040204" pitchFamily="34" charset="0"/>
                <a:cs typeface="Tahoma" panose="020B0604030504040204" pitchFamily="34" charset="0"/>
              </a:rPr>
              <a:t>逻辑变量</a:t>
            </a:r>
            <a:r>
              <a:rPr lang="zh-CN" altLang="en-US" b="1" dirty="0">
                <a:solidFill>
                  <a:srgbClr val="000000"/>
                </a:solidFill>
                <a:latin typeface="Tahoma" panose="020B0604030504040204" pitchFamily="34" charset="0"/>
                <a:cs typeface="Tahoma" panose="020B0604030504040204" pitchFamily="34" charset="0"/>
              </a:rPr>
              <a:t>）</a:t>
            </a:r>
            <a:endParaRPr lang="zh-CN" altLang="en-US" b="1" dirty="0">
              <a:solidFill>
                <a:srgbClr val="000000"/>
              </a:solidFill>
              <a:latin typeface="Tahoma" panose="020B0604030504040204" pitchFamily="34" charset="0"/>
              <a:cs typeface="Tahoma" panose="020B0604030504040204" pitchFamily="34" charset="0"/>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b="1" dirty="0">
                <a:solidFill>
                  <a:srgbClr val="000000"/>
                </a:solidFill>
                <a:latin typeface="Tahoma" panose="020B0604030504040204" pitchFamily="34" charset="0"/>
                <a:cs typeface="Tahoma" panose="020B0604030504040204" pitchFamily="34" charset="0"/>
              </a:rPr>
              <a:t> </a:t>
            </a:r>
            <a:r>
              <a:rPr lang="en-US" altLang="zh-CN" b="1" i="1" dirty="0">
                <a:solidFill>
                  <a:srgbClr val="000000"/>
                </a:solidFill>
                <a:latin typeface="Tahoma" panose="020B0604030504040204" pitchFamily="34" charset="0"/>
                <a:cs typeface="Tahoma" panose="020B0604030504040204" pitchFamily="34" charset="0"/>
              </a:rPr>
              <a:t>Y </a:t>
            </a:r>
            <a:r>
              <a:rPr lang="zh-CN" altLang="en-US" b="1" dirty="0">
                <a:solidFill>
                  <a:srgbClr val="000000"/>
                </a:solidFill>
                <a:latin typeface="Tahoma" panose="020B0604030504040204" pitchFamily="34" charset="0"/>
                <a:cs typeface="Tahoma" panose="020B0604030504040204" pitchFamily="34" charset="0"/>
              </a:rPr>
              <a:t>称为输出逻辑变量（简称</a:t>
            </a:r>
            <a:r>
              <a:rPr lang="zh-CN" altLang="en-US" b="1" dirty="0">
                <a:solidFill>
                  <a:srgbClr val="CC0000"/>
                </a:solidFill>
                <a:latin typeface="Tahoma" panose="020B0604030504040204" pitchFamily="34" charset="0"/>
                <a:cs typeface="Tahoma" panose="020B0604030504040204" pitchFamily="34" charset="0"/>
              </a:rPr>
              <a:t>逻辑函数</a:t>
            </a:r>
            <a:r>
              <a:rPr lang="zh-CN" altLang="en-US" b="1" dirty="0">
                <a:solidFill>
                  <a:srgbClr val="000000"/>
                </a:solidFill>
                <a:latin typeface="Tahoma" panose="020B0604030504040204" pitchFamily="34" charset="0"/>
                <a:cs typeface="Tahoma" panose="020B0604030504040204" pitchFamily="34" charset="0"/>
              </a:rPr>
              <a:t>） </a:t>
            </a:r>
            <a:endParaRPr lang="zh-CN" altLang="en-US" b="1" dirty="0">
              <a:solidFill>
                <a:srgbClr val="000000"/>
              </a:solidFill>
              <a:latin typeface="Tahoma" panose="020B0604030504040204" pitchFamily="34" charset="0"/>
              <a:ea typeface="Tahoma" panose="020B0604030504040204" pitchFamily="34" charset="0"/>
            </a:endParaRPr>
          </a:p>
        </p:txBody>
      </p:sp>
      <p:sp>
        <p:nvSpPr>
          <p:cNvPr id="1946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txBox="1"/>
          <p:nvPr/>
        </p:nvSpPr>
        <p:spPr>
          <a:xfrm>
            <a:off x="401638" y="1276350"/>
            <a:ext cx="8640762"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最简与或表达式</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最常用的是 </a:t>
            </a:r>
            <a:r>
              <a:rPr lang="zh-CN" altLang="en-US" sz="2800" b="1" dirty="0">
                <a:solidFill>
                  <a:srgbClr val="003366"/>
                </a:solidFill>
                <a:latin typeface="Tahoma" panose="020B0604030504040204" pitchFamily="34" charset="0"/>
                <a:ea typeface="黑体" panose="02010609060101010101" pitchFamily="49" charset="-122"/>
              </a:rPr>
              <a:t>与或表达式</a:t>
            </a:r>
            <a:r>
              <a:rPr lang="zh-CN" altLang="en-US" sz="2800" dirty="0">
                <a:solidFill>
                  <a:srgbClr val="000000"/>
                </a:solidFill>
                <a:latin typeface="Tahoma" panose="020B0604030504040204" pitchFamily="34" charset="0"/>
                <a:ea typeface="黑体" panose="02010609060101010101" pitchFamily="49" charset="-122"/>
              </a:rPr>
              <a:t>，由它容易推导出其它表达形式</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endParaRPr lang="zh-CN" altLang="en-US" sz="28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判别 </a:t>
            </a:r>
            <a:r>
              <a:rPr lang="zh-CN" altLang="en-US" sz="3200" b="1" dirty="0">
                <a:solidFill>
                  <a:srgbClr val="003366"/>
                </a:solidFill>
                <a:latin typeface="Tahoma" panose="020B0604030504040204" pitchFamily="34" charset="0"/>
                <a:ea typeface="黑体" panose="02010609060101010101" pitchFamily="49" charset="-122"/>
              </a:rPr>
              <a:t>与或表达式</a:t>
            </a:r>
            <a:r>
              <a:rPr lang="zh-CN" altLang="en-US" sz="3200" dirty="0">
                <a:solidFill>
                  <a:srgbClr val="000000"/>
                </a:solidFill>
                <a:latin typeface="Tahoma" panose="020B0604030504040204" pitchFamily="34" charset="0"/>
                <a:ea typeface="黑体" panose="02010609060101010101" pitchFamily="49" charset="-122"/>
              </a:rPr>
              <a:t> 是否为最简的条件：</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乘积项（与项）最少</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每个乘积项中因子（逻辑变量）最少</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130051"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3005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3"/>
          <p:cNvSpPr txBox="1"/>
          <p:nvPr/>
        </p:nvSpPr>
        <p:spPr>
          <a:xfrm>
            <a:off x="250825" y="1285875"/>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根据逻辑代数的公理、定律、定理、公式等，消去逻辑函数式中多余的乘积项和多余的因子，进行化简。</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公式法化简</a:t>
            </a:r>
            <a:r>
              <a:rPr lang="zh-CN" altLang="en-US" sz="2800" b="1" dirty="0">
                <a:solidFill>
                  <a:srgbClr val="FF0000"/>
                </a:solidFill>
                <a:latin typeface="Tahoma" panose="020B0604030504040204" pitchFamily="34" charset="0"/>
                <a:ea typeface="黑体" panose="02010609060101010101" pitchFamily="49" charset="-122"/>
              </a:rPr>
              <a:t>没有固定的步骤</a:t>
            </a:r>
            <a:r>
              <a:rPr lang="zh-CN" altLang="en-US" sz="2800" dirty="0">
                <a:solidFill>
                  <a:srgbClr val="000000"/>
                </a:solidFill>
                <a:latin typeface="Tahoma" panose="020B0604030504040204" pitchFamily="34" charset="0"/>
                <a:ea typeface="黑体" panose="02010609060101010101" pitchFamily="49" charset="-122"/>
              </a:rPr>
              <a:t>，而要根据具体问题具体应用不同的方法，这些方法大致包括：</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CC0000"/>
                </a:solidFill>
                <a:latin typeface="Tahoma" panose="020B0604030504040204" pitchFamily="34" charset="0"/>
                <a:ea typeface="黑体" panose="02010609060101010101" pitchFamily="49" charset="-122"/>
              </a:rPr>
              <a:t>并项法、吸收法、消因子法、消项法、配项法</a:t>
            </a:r>
            <a:r>
              <a:rPr lang="zh-CN" altLang="en-US" sz="2800" dirty="0">
                <a:solidFill>
                  <a:srgbClr val="000000"/>
                </a:solidFill>
                <a:latin typeface="Tahoma" panose="020B0604030504040204" pitchFamily="34" charset="0"/>
                <a:ea typeface="黑体" panose="02010609060101010101" pitchFamily="49" charset="-122"/>
              </a:rPr>
              <a:t>等。</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化简的方法不是唯一的。 </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132099" name="矩形 2"/>
          <p:cNvSpPr/>
          <p:nvPr/>
        </p:nvSpPr>
        <p:spPr>
          <a:xfrm>
            <a:off x="0" y="701675"/>
            <a:ext cx="4332288"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0000"/>
              </a:buClr>
              <a:buFont typeface="Wingdings" panose="05000000000000000000" pitchFamily="2" charset="2"/>
              <a:buChar char="Ø"/>
            </a:pPr>
            <a:r>
              <a:rPr lang="zh-CN" altLang="en-US" sz="3200" dirty="0">
                <a:solidFill>
                  <a:srgbClr val="000000"/>
                </a:solidFill>
                <a:latin typeface="Tahoma" panose="020B0604030504040204" pitchFamily="34" charset="0"/>
                <a:ea typeface="黑体" panose="02010609060101010101" pitchFamily="49" charset="-122"/>
              </a:rPr>
              <a:t>公式法化简逻辑函数 </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3210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3210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3"/>
          <p:cNvSpPr txBox="1"/>
          <p:nvPr/>
        </p:nvSpPr>
        <p:spPr>
          <a:xfrm>
            <a:off x="250825" y="722313"/>
            <a:ext cx="8640763" cy="2209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50000"/>
              </a:lnSpc>
              <a:spcBef>
                <a:spcPct val="20000"/>
              </a:spcBef>
              <a:buClr>
                <a:srgbClr val="0099CC"/>
              </a:buClr>
              <a:buSzPct val="80000"/>
              <a:buFont typeface="Wingdings" panose="05000000000000000000" pitchFamily="2" charset="2"/>
              <a:buChar char="n"/>
            </a:pPr>
            <a:r>
              <a:rPr lang="en-US" altLang="zh-CN" dirty="0">
                <a:solidFill>
                  <a:srgbClr val="000000"/>
                </a:solidFill>
                <a:latin typeface="Tahoma" panose="020B0604030504040204" pitchFamily="34" charset="0"/>
                <a:ea typeface="黑体" panose="02010609060101010101" pitchFamily="49" charset="-122"/>
              </a:rPr>
              <a:t> </a:t>
            </a:r>
            <a:r>
              <a:rPr lang="zh-CN" altLang="en-US" sz="3200" dirty="0">
                <a:solidFill>
                  <a:srgbClr val="000000"/>
                </a:solidFill>
                <a:latin typeface="Tahoma" panose="020B0604030504040204" pitchFamily="34" charset="0"/>
                <a:ea typeface="黑体" panose="02010609060101010101" pitchFamily="49" charset="-122"/>
              </a:rPr>
              <a:t>并项法 </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利用互补律：          ，将两项合并为一项，合并时消去一个逻辑变量</a:t>
            </a:r>
            <a:r>
              <a:rPr lang="zh-CN" altLang="en-US" sz="2000" dirty="0">
                <a:solidFill>
                  <a:srgbClr val="000000"/>
                </a:solidFill>
                <a:latin typeface="Tahoma" panose="020B0604030504040204" pitchFamily="34" charset="0"/>
                <a:ea typeface="黑体" panose="02010609060101010101" pitchFamily="49" charset="-122"/>
              </a:rPr>
              <a:t>（一个原变量、一个反变量）</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50000"/>
              </a:lnSpc>
              <a:spcBef>
                <a:spcPct val="20000"/>
              </a:spcBef>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例：</a:t>
            </a:r>
            <a:endParaRPr lang="zh-CN" altLang="en-US" dirty="0">
              <a:solidFill>
                <a:srgbClr val="000000"/>
              </a:solidFill>
              <a:latin typeface="Tahoma" panose="020B0604030504040204" pitchFamily="34" charset="0"/>
              <a:ea typeface="黑体" panose="02010609060101010101" pitchFamily="49" charset="-122"/>
            </a:endParaRPr>
          </a:p>
        </p:txBody>
      </p:sp>
      <p:graphicFrame>
        <p:nvGraphicFramePr>
          <p:cNvPr id="134147" name="Object 4"/>
          <p:cNvGraphicFramePr>
            <a:graphicFrameLocks noChangeAspect="1"/>
          </p:cNvGraphicFramePr>
          <p:nvPr/>
        </p:nvGraphicFramePr>
        <p:xfrm>
          <a:off x="2743200" y="1563688"/>
          <a:ext cx="1143000" cy="398462"/>
        </p:xfrm>
        <a:graphic>
          <a:graphicData uri="http://schemas.openxmlformats.org/presentationml/2006/ole">
            <mc:AlternateContent xmlns:mc="http://schemas.openxmlformats.org/markup-compatibility/2006">
              <mc:Choice xmlns:v="urn:schemas-microsoft-com:vml" Requires="v">
                <p:oleObj spid="_x0000_s3155" name="" r:id="rId1" imgW="584200" imgH="203200" progId="Equation.3">
                  <p:embed/>
                </p:oleObj>
              </mc:Choice>
              <mc:Fallback>
                <p:oleObj name="" r:id="rId1" imgW="584200" imgH="203200" progId="Equation.3">
                  <p:embed/>
                  <p:pic>
                    <p:nvPicPr>
                      <p:cNvPr id="0" name="图片 3154"/>
                      <p:cNvPicPr/>
                      <p:nvPr/>
                    </p:nvPicPr>
                    <p:blipFill>
                      <a:blip r:embed="rId2"/>
                      <a:stretch>
                        <a:fillRect/>
                      </a:stretch>
                    </p:blipFill>
                    <p:spPr>
                      <a:xfrm>
                        <a:off x="2743200" y="1563688"/>
                        <a:ext cx="1143000" cy="398462"/>
                      </a:xfrm>
                      <a:prstGeom prst="rect">
                        <a:avLst/>
                      </a:prstGeom>
                      <a:noFill/>
                      <a:ln w="38100">
                        <a:noFill/>
                        <a:miter/>
                      </a:ln>
                    </p:spPr>
                  </p:pic>
                </p:oleObj>
              </mc:Fallback>
            </mc:AlternateContent>
          </a:graphicData>
        </a:graphic>
      </p:graphicFrame>
      <p:graphicFrame>
        <p:nvGraphicFramePr>
          <p:cNvPr id="134148" name="Object 5"/>
          <p:cNvGraphicFramePr>
            <a:graphicFrameLocks noChangeAspect="1"/>
          </p:cNvGraphicFramePr>
          <p:nvPr/>
        </p:nvGraphicFramePr>
        <p:xfrm>
          <a:off x="2328863" y="2932113"/>
          <a:ext cx="4675187" cy="615950"/>
        </p:xfrm>
        <a:graphic>
          <a:graphicData uri="http://schemas.openxmlformats.org/presentationml/2006/ole">
            <mc:AlternateContent xmlns:mc="http://schemas.openxmlformats.org/markup-compatibility/2006">
              <mc:Choice xmlns:v="urn:schemas-microsoft-com:vml" Requires="v">
                <p:oleObj spid="_x0000_s3156" name="" r:id="rId3" imgW="1828800" imgH="241300" progId="Equation.3">
                  <p:embed/>
                </p:oleObj>
              </mc:Choice>
              <mc:Fallback>
                <p:oleObj name="" r:id="rId3" imgW="1828800" imgH="241300" progId="Equation.3">
                  <p:embed/>
                  <p:pic>
                    <p:nvPicPr>
                      <p:cNvPr id="0" name="图片 3155"/>
                      <p:cNvPicPr/>
                      <p:nvPr/>
                    </p:nvPicPr>
                    <p:blipFill>
                      <a:blip r:embed="rId4"/>
                      <a:stretch>
                        <a:fillRect/>
                      </a:stretch>
                    </p:blipFill>
                    <p:spPr>
                      <a:xfrm>
                        <a:off x="2328863" y="2932113"/>
                        <a:ext cx="4675187" cy="615950"/>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2135188" y="4192588"/>
          <a:ext cx="4183062" cy="584200"/>
        </p:xfrm>
        <a:graphic>
          <a:graphicData uri="http://schemas.openxmlformats.org/presentationml/2006/ole">
            <mc:AlternateContent xmlns:mc="http://schemas.openxmlformats.org/markup-compatibility/2006">
              <mc:Choice xmlns:v="urn:schemas-microsoft-com:vml" Requires="v">
                <p:oleObj spid="_x0000_s3157" name="" r:id="rId5" imgW="1727200" imgH="241300" progId="Equation.3">
                  <p:embed/>
                </p:oleObj>
              </mc:Choice>
              <mc:Fallback>
                <p:oleObj name="" r:id="rId5" imgW="1727200" imgH="241300" progId="Equation.3">
                  <p:embed/>
                  <p:pic>
                    <p:nvPicPr>
                      <p:cNvPr id="0" name="图片 3156"/>
                      <p:cNvPicPr/>
                      <p:nvPr/>
                    </p:nvPicPr>
                    <p:blipFill>
                      <a:blip r:embed="rId6"/>
                      <a:stretch>
                        <a:fillRect/>
                      </a:stretch>
                    </p:blipFill>
                    <p:spPr>
                      <a:xfrm>
                        <a:off x="2135188" y="4192588"/>
                        <a:ext cx="4183062" cy="584200"/>
                      </a:xfrm>
                      <a:prstGeom prst="rect">
                        <a:avLst/>
                      </a:prstGeom>
                      <a:noFill/>
                      <a:ln w="38100">
                        <a:noFill/>
                        <a:miter/>
                      </a:ln>
                    </p:spPr>
                  </p:pic>
                </p:oleObj>
              </mc:Fallback>
            </mc:AlternateContent>
          </a:graphicData>
        </a:graphic>
      </p:graphicFrame>
      <p:graphicFrame>
        <p:nvGraphicFramePr>
          <p:cNvPr id="7" name="Object 7"/>
          <p:cNvGraphicFramePr>
            <a:graphicFrameLocks noChangeAspect="1"/>
          </p:cNvGraphicFramePr>
          <p:nvPr/>
        </p:nvGraphicFramePr>
        <p:xfrm>
          <a:off x="2135188" y="3557588"/>
          <a:ext cx="4343400" cy="552450"/>
        </p:xfrm>
        <a:graphic>
          <a:graphicData uri="http://schemas.openxmlformats.org/presentationml/2006/ole">
            <mc:AlternateContent xmlns:mc="http://schemas.openxmlformats.org/markup-compatibility/2006">
              <mc:Choice xmlns:v="urn:schemas-microsoft-com:vml" Requires="v">
                <p:oleObj spid="_x0000_s3158" name="" r:id="rId7" imgW="1892300" imgH="241300" progId="Equation.3">
                  <p:embed/>
                </p:oleObj>
              </mc:Choice>
              <mc:Fallback>
                <p:oleObj name="" r:id="rId7" imgW="1892300" imgH="241300" progId="Equation.3">
                  <p:embed/>
                  <p:pic>
                    <p:nvPicPr>
                      <p:cNvPr id="0" name="图片 3157"/>
                      <p:cNvPicPr/>
                      <p:nvPr/>
                    </p:nvPicPr>
                    <p:blipFill>
                      <a:blip r:embed="rId8"/>
                      <a:stretch>
                        <a:fillRect/>
                      </a:stretch>
                    </p:blipFill>
                    <p:spPr>
                      <a:xfrm>
                        <a:off x="2135188" y="3557588"/>
                        <a:ext cx="4343400" cy="552450"/>
                      </a:xfrm>
                      <a:prstGeom prst="rect">
                        <a:avLst/>
                      </a:prstGeom>
                      <a:noFill/>
                      <a:ln w="38100">
                        <a:noFill/>
                        <a:miter/>
                      </a:ln>
                    </p:spPr>
                  </p:pic>
                </p:oleObj>
              </mc:Fallback>
            </mc:AlternateContent>
          </a:graphicData>
        </a:graphic>
      </p:graphicFrame>
      <p:grpSp>
        <p:nvGrpSpPr>
          <p:cNvPr id="8" name="Group 8"/>
          <p:cNvGrpSpPr/>
          <p:nvPr/>
        </p:nvGrpSpPr>
        <p:grpSpPr>
          <a:xfrm>
            <a:off x="1235075" y="5045075"/>
            <a:ext cx="6477000" cy="769938"/>
            <a:chOff x="384" y="3504"/>
            <a:chExt cx="4080" cy="485"/>
          </a:xfrm>
        </p:grpSpPr>
        <p:sp>
          <p:nvSpPr>
            <p:cNvPr id="9" name="Text Box 9"/>
            <p:cNvSpPr txBox="1">
              <a:spLocks noChangeArrowheads="1"/>
            </p:cNvSpPr>
            <p:nvPr/>
          </p:nvSpPr>
          <p:spPr bwMode="auto">
            <a:xfrm>
              <a:off x="384" y="3600"/>
              <a:ext cx="3456"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实际上这道例题，</a:t>
              </a:r>
              <a:r>
                <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对于</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，已经是</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aphicFrame>
          <p:nvGraphicFramePr>
            <p:cNvPr id="134155" name="Object 10"/>
            <p:cNvGraphicFramePr>
              <a:graphicFrameLocks noChangeAspect="1"/>
            </p:cNvGraphicFramePr>
            <p:nvPr/>
          </p:nvGraphicFramePr>
          <p:xfrm>
            <a:off x="3552" y="3504"/>
            <a:ext cx="912" cy="485"/>
          </p:xfrm>
          <a:graphic>
            <a:graphicData uri="http://schemas.openxmlformats.org/presentationml/2006/ole">
              <mc:AlternateContent xmlns:mc="http://schemas.openxmlformats.org/markup-compatibility/2006">
                <mc:Choice xmlns:v="urn:schemas-microsoft-com:vml" Requires="v">
                  <p:oleObj spid="_x0000_s3159" name="" r:id="rId9" imgW="812165" imgH="431800" progId="Equation.3">
                    <p:embed/>
                  </p:oleObj>
                </mc:Choice>
                <mc:Fallback>
                  <p:oleObj name="" r:id="rId9" imgW="812165" imgH="431800" progId="Equation.3">
                    <p:embed/>
                    <p:pic>
                      <p:nvPicPr>
                        <p:cNvPr id="0" name="图片 3158"/>
                        <p:cNvPicPr/>
                        <p:nvPr/>
                      </p:nvPicPr>
                      <p:blipFill>
                        <a:blip r:embed="rId10"/>
                        <a:stretch>
                          <a:fillRect/>
                        </a:stretch>
                      </p:blipFill>
                      <p:spPr>
                        <a:xfrm>
                          <a:off x="3552" y="3504"/>
                          <a:ext cx="912" cy="485"/>
                        </a:xfrm>
                        <a:prstGeom prst="rect">
                          <a:avLst/>
                        </a:prstGeom>
                        <a:noFill/>
                        <a:ln w="38100">
                          <a:noFill/>
                          <a:miter/>
                        </a:ln>
                      </p:spPr>
                    </p:pic>
                  </p:oleObj>
                </mc:Fallback>
              </mc:AlternateContent>
            </a:graphicData>
          </a:graphic>
        </p:graphicFrame>
      </p:grpSp>
      <p:sp>
        <p:nvSpPr>
          <p:cNvPr id="13415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3415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3"/>
          <p:cNvSpPr txBox="1"/>
          <p:nvPr/>
        </p:nvSpPr>
        <p:spPr>
          <a:xfrm>
            <a:off x="354013" y="1025525"/>
            <a:ext cx="8640762" cy="17526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吸收法 </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利用公式：               ，吸收掉冗余的乘积项。</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例：</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136195" name="Object 4"/>
          <p:cNvGraphicFramePr>
            <a:graphicFrameLocks noChangeAspect="1"/>
          </p:cNvGraphicFramePr>
          <p:nvPr/>
        </p:nvGraphicFramePr>
        <p:xfrm>
          <a:off x="2868613" y="1635125"/>
          <a:ext cx="1676400" cy="376238"/>
        </p:xfrm>
        <a:graphic>
          <a:graphicData uri="http://schemas.openxmlformats.org/presentationml/2006/ole">
            <mc:AlternateContent xmlns:mc="http://schemas.openxmlformats.org/markup-compatibility/2006">
              <mc:Choice xmlns:v="urn:schemas-microsoft-com:vml" Requires="v">
                <p:oleObj spid="_x0000_s3160" name="" r:id="rId1" imgW="735965" imgH="165100" progId="Equation.3">
                  <p:embed/>
                </p:oleObj>
              </mc:Choice>
              <mc:Fallback>
                <p:oleObj name="" r:id="rId1" imgW="735965" imgH="165100" progId="Equation.3">
                  <p:embed/>
                  <p:pic>
                    <p:nvPicPr>
                      <p:cNvPr id="0" name="图片 3159"/>
                      <p:cNvPicPr/>
                      <p:nvPr/>
                    </p:nvPicPr>
                    <p:blipFill>
                      <a:blip r:embed="rId2"/>
                      <a:stretch>
                        <a:fillRect/>
                      </a:stretch>
                    </p:blipFill>
                    <p:spPr>
                      <a:xfrm>
                        <a:off x="2868613" y="1635125"/>
                        <a:ext cx="1676400" cy="376238"/>
                      </a:xfrm>
                      <a:prstGeom prst="rect">
                        <a:avLst/>
                      </a:prstGeom>
                      <a:noFill/>
                      <a:ln w="38100">
                        <a:noFill/>
                        <a:miter/>
                      </a:ln>
                    </p:spPr>
                  </p:pic>
                </p:oleObj>
              </mc:Fallback>
            </mc:AlternateContent>
          </a:graphicData>
        </a:graphic>
      </p:graphicFrame>
      <p:graphicFrame>
        <p:nvGraphicFramePr>
          <p:cNvPr id="136196" name="Object 5"/>
          <p:cNvGraphicFramePr>
            <a:graphicFrameLocks noChangeAspect="1"/>
          </p:cNvGraphicFramePr>
          <p:nvPr/>
        </p:nvGraphicFramePr>
        <p:xfrm>
          <a:off x="1725613" y="2778125"/>
          <a:ext cx="5427662" cy="798513"/>
        </p:xfrm>
        <a:graphic>
          <a:graphicData uri="http://schemas.openxmlformats.org/presentationml/2006/ole">
            <mc:AlternateContent xmlns:mc="http://schemas.openxmlformats.org/markup-compatibility/2006">
              <mc:Choice xmlns:v="urn:schemas-microsoft-com:vml" Requires="v">
                <p:oleObj spid="_x0000_s3161" name="" r:id="rId3" imgW="1815465" imgH="266700" progId="Equation.3">
                  <p:embed/>
                </p:oleObj>
              </mc:Choice>
              <mc:Fallback>
                <p:oleObj name="" r:id="rId3" imgW="1815465" imgH="266700" progId="Equation.3">
                  <p:embed/>
                  <p:pic>
                    <p:nvPicPr>
                      <p:cNvPr id="0" name="图片 3160"/>
                      <p:cNvPicPr/>
                      <p:nvPr/>
                    </p:nvPicPr>
                    <p:blipFill>
                      <a:blip r:embed="rId4"/>
                      <a:stretch>
                        <a:fillRect/>
                      </a:stretch>
                    </p:blipFill>
                    <p:spPr>
                      <a:xfrm>
                        <a:off x="1725613" y="2778125"/>
                        <a:ext cx="5427662" cy="798513"/>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1344613" y="4606925"/>
          <a:ext cx="1817687" cy="531813"/>
        </p:xfrm>
        <a:graphic>
          <a:graphicData uri="http://schemas.openxmlformats.org/presentationml/2006/ole">
            <mc:AlternateContent xmlns:mc="http://schemas.openxmlformats.org/markup-compatibility/2006">
              <mc:Choice xmlns:v="urn:schemas-microsoft-com:vml" Requires="v">
                <p:oleObj spid="_x0000_s3162" name="" r:id="rId5" imgW="609600" imgH="177800" progId="Equation.3">
                  <p:embed/>
                </p:oleObj>
              </mc:Choice>
              <mc:Fallback>
                <p:oleObj name="" r:id="rId5" imgW="609600" imgH="177800" progId="Equation.3">
                  <p:embed/>
                  <p:pic>
                    <p:nvPicPr>
                      <p:cNvPr id="0" name="图片 3161"/>
                      <p:cNvPicPr/>
                      <p:nvPr/>
                    </p:nvPicPr>
                    <p:blipFill>
                      <a:blip r:embed="rId6"/>
                      <a:stretch>
                        <a:fillRect/>
                      </a:stretch>
                    </p:blipFill>
                    <p:spPr>
                      <a:xfrm>
                        <a:off x="1344613" y="4606925"/>
                        <a:ext cx="1817687" cy="531813"/>
                      </a:xfrm>
                      <a:prstGeom prst="rect">
                        <a:avLst/>
                      </a:prstGeom>
                      <a:noFill/>
                      <a:ln w="38100">
                        <a:noFill/>
                        <a:miter/>
                      </a:ln>
                    </p:spPr>
                  </p:pic>
                </p:oleObj>
              </mc:Fallback>
            </mc:AlternateContent>
          </a:graphicData>
        </a:graphic>
      </p:graphicFrame>
      <p:sp>
        <p:nvSpPr>
          <p:cNvPr id="7" name="Line 7"/>
          <p:cNvSpPr/>
          <p:nvPr/>
        </p:nvSpPr>
        <p:spPr>
          <a:xfrm>
            <a:off x="3249613" y="3463925"/>
            <a:ext cx="914400" cy="381000"/>
          </a:xfrm>
          <a:prstGeom prst="line">
            <a:avLst/>
          </a:prstGeom>
          <a:ln w="22225" cap="flat" cmpd="sng">
            <a:solidFill>
              <a:srgbClr val="CC3300"/>
            </a:solidFill>
            <a:prstDash val="solid"/>
            <a:headEnd type="none" w="med" len="med"/>
            <a:tailEnd type="triangle" w="sm" len="lg"/>
          </a:ln>
        </p:spPr>
      </p:sp>
      <p:graphicFrame>
        <p:nvGraphicFramePr>
          <p:cNvPr id="8" name="Object 8"/>
          <p:cNvGraphicFramePr>
            <a:graphicFrameLocks noChangeAspect="1"/>
          </p:cNvGraphicFramePr>
          <p:nvPr/>
        </p:nvGraphicFramePr>
        <p:xfrm>
          <a:off x="1325563" y="3654425"/>
          <a:ext cx="6291262" cy="800100"/>
        </p:xfrm>
        <a:graphic>
          <a:graphicData uri="http://schemas.openxmlformats.org/presentationml/2006/ole">
            <mc:AlternateContent xmlns:mc="http://schemas.openxmlformats.org/markup-compatibility/2006">
              <mc:Choice xmlns:v="urn:schemas-microsoft-com:vml" Requires="v">
                <p:oleObj spid="_x0000_s3164" name="" r:id="rId7" imgW="2094865" imgH="266700" progId="Equation.3">
                  <p:embed/>
                </p:oleObj>
              </mc:Choice>
              <mc:Fallback>
                <p:oleObj name="" r:id="rId7" imgW="2094865" imgH="266700" progId="Equation.3">
                  <p:embed/>
                  <p:pic>
                    <p:nvPicPr>
                      <p:cNvPr id="0" name="图片 3163"/>
                      <p:cNvPicPr/>
                      <p:nvPr/>
                    </p:nvPicPr>
                    <p:blipFill>
                      <a:blip r:embed="rId8"/>
                      <a:stretch>
                        <a:fillRect/>
                      </a:stretch>
                    </p:blipFill>
                    <p:spPr>
                      <a:xfrm>
                        <a:off x="1325563" y="3654425"/>
                        <a:ext cx="6291262" cy="800100"/>
                      </a:xfrm>
                      <a:prstGeom prst="rect">
                        <a:avLst/>
                      </a:prstGeom>
                      <a:noFill/>
                      <a:ln w="38100">
                        <a:noFill/>
                        <a:miter/>
                      </a:ln>
                    </p:spPr>
                  </p:pic>
                </p:oleObj>
              </mc:Fallback>
            </mc:AlternateContent>
          </a:graphicData>
        </a:graphic>
      </p:graphicFrame>
      <p:grpSp>
        <p:nvGrpSpPr>
          <p:cNvPr id="9" name="Group 9"/>
          <p:cNvGrpSpPr/>
          <p:nvPr/>
        </p:nvGrpSpPr>
        <p:grpSpPr>
          <a:xfrm>
            <a:off x="1725613" y="4454525"/>
            <a:ext cx="3276600" cy="0"/>
            <a:chOff x="1056" y="3168"/>
            <a:chExt cx="2064" cy="0"/>
          </a:xfrm>
        </p:grpSpPr>
        <p:sp>
          <p:nvSpPr>
            <p:cNvPr id="10" name="Line 10"/>
            <p:cNvSpPr>
              <a:spLocks noChangeShapeType="1"/>
            </p:cNvSpPr>
            <p:nvPr/>
          </p:nvSpPr>
          <p:spPr bwMode="auto">
            <a:xfrm>
              <a:off x="1056" y="3168"/>
              <a:ext cx="864" cy="0"/>
            </a:xfrm>
            <a:prstGeom prst="line">
              <a:avLst/>
            </a:prstGeom>
            <a:noFill/>
            <a:ln w="57150">
              <a:solidFill>
                <a:srgbClr val="99FF99"/>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1"/>
            <p:cNvSpPr>
              <a:spLocks noChangeShapeType="1"/>
            </p:cNvSpPr>
            <p:nvPr/>
          </p:nvSpPr>
          <p:spPr bwMode="auto">
            <a:xfrm>
              <a:off x="2256" y="3168"/>
              <a:ext cx="864" cy="0"/>
            </a:xfrm>
            <a:prstGeom prst="line">
              <a:avLst/>
            </a:prstGeom>
            <a:noFill/>
            <a:ln w="57150">
              <a:solidFill>
                <a:srgbClr val="99FF99"/>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36201"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3620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3"/>
          <p:cNvSpPr txBox="1"/>
          <p:nvPr/>
        </p:nvSpPr>
        <p:spPr>
          <a:xfrm>
            <a:off x="250825" y="1357313"/>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en-US" altLang="zh-CN" sz="3200" dirty="0">
                <a:solidFill>
                  <a:srgbClr val="000000"/>
                </a:solidFill>
                <a:latin typeface="Tahoma" panose="020B0604030504040204" pitchFamily="34" charset="0"/>
                <a:ea typeface="黑体" panose="02010609060101010101" pitchFamily="49" charset="-122"/>
              </a:rPr>
              <a:t> </a:t>
            </a:r>
            <a:r>
              <a:rPr lang="zh-CN" altLang="en-US" sz="3200" dirty="0">
                <a:solidFill>
                  <a:srgbClr val="000000"/>
                </a:solidFill>
                <a:latin typeface="Tahoma" panose="020B0604030504040204" pitchFamily="34" charset="0"/>
                <a:ea typeface="黑体" panose="02010609060101010101" pitchFamily="49" charset="-122"/>
              </a:rPr>
              <a:t>消因子法 </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利用公式：                   ，消去多余的因子</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l"/>
            </a:pPr>
            <a:r>
              <a:rPr lang="zh-CN" altLang="en-US" sz="2800" dirty="0">
                <a:solidFill>
                  <a:srgbClr val="000000"/>
                </a:solidFill>
                <a:latin typeface="Tahoma" panose="020B0604030504040204" pitchFamily="34" charset="0"/>
                <a:ea typeface="黑体" panose="02010609060101010101" pitchFamily="49" charset="-122"/>
              </a:rPr>
              <a:t>例： </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138243" name="Object 4"/>
          <p:cNvGraphicFramePr>
            <a:graphicFrameLocks noChangeAspect="1"/>
          </p:cNvGraphicFramePr>
          <p:nvPr/>
        </p:nvGraphicFramePr>
        <p:xfrm>
          <a:off x="2765425" y="1890713"/>
          <a:ext cx="2209800" cy="458787"/>
        </p:xfrm>
        <a:graphic>
          <a:graphicData uri="http://schemas.openxmlformats.org/presentationml/2006/ole">
            <mc:AlternateContent xmlns:mc="http://schemas.openxmlformats.org/markup-compatibility/2006">
              <mc:Choice xmlns:v="urn:schemas-microsoft-com:vml" Requires="v">
                <p:oleObj spid="_x0000_s3163" name="" r:id="rId1" imgW="977265" imgH="203200" progId="Equation.3">
                  <p:embed/>
                </p:oleObj>
              </mc:Choice>
              <mc:Fallback>
                <p:oleObj name="" r:id="rId1" imgW="977265" imgH="203200" progId="Equation.3">
                  <p:embed/>
                  <p:pic>
                    <p:nvPicPr>
                      <p:cNvPr id="0" name="图片 3162"/>
                      <p:cNvPicPr/>
                      <p:nvPr/>
                    </p:nvPicPr>
                    <p:blipFill>
                      <a:blip r:embed="rId2"/>
                      <a:stretch>
                        <a:fillRect/>
                      </a:stretch>
                    </p:blipFill>
                    <p:spPr>
                      <a:xfrm>
                        <a:off x="2765425" y="1890713"/>
                        <a:ext cx="2209800" cy="458787"/>
                      </a:xfrm>
                      <a:prstGeom prst="rect">
                        <a:avLst/>
                      </a:prstGeom>
                      <a:noFill/>
                      <a:ln w="38100">
                        <a:noFill/>
                        <a:miter/>
                      </a:ln>
                    </p:spPr>
                  </p:pic>
                </p:oleObj>
              </mc:Fallback>
            </mc:AlternateContent>
          </a:graphicData>
        </a:graphic>
      </p:graphicFrame>
      <p:graphicFrame>
        <p:nvGraphicFramePr>
          <p:cNvPr id="138244" name="Object 5"/>
          <p:cNvGraphicFramePr>
            <a:graphicFrameLocks noChangeAspect="1"/>
          </p:cNvGraphicFramePr>
          <p:nvPr/>
        </p:nvGraphicFramePr>
        <p:xfrm>
          <a:off x="1774825" y="3624263"/>
          <a:ext cx="4240213" cy="519112"/>
        </p:xfrm>
        <a:graphic>
          <a:graphicData uri="http://schemas.openxmlformats.org/presentationml/2006/ole">
            <mc:AlternateContent xmlns:mc="http://schemas.openxmlformats.org/markup-compatibility/2006">
              <mc:Choice xmlns:v="urn:schemas-microsoft-com:vml" Requires="v">
                <p:oleObj spid="_x0000_s3165" name="" r:id="rId3" imgW="1968500" imgH="241300" progId="Equation.3">
                  <p:embed/>
                </p:oleObj>
              </mc:Choice>
              <mc:Fallback>
                <p:oleObj name="" r:id="rId3" imgW="1968500" imgH="241300" progId="Equation.3">
                  <p:embed/>
                  <p:pic>
                    <p:nvPicPr>
                      <p:cNvPr id="0" name="图片 3164"/>
                      <p:cNvPicPr/>
                      <p:nvPr/>
                    </p:nvPicPr>
                    <p:blipFill>
                      <a:blip r:embed="rId4"/>
                      <a:stretch>
                        <a:fillRect/>
                      </a:stretch>
                    </p:blipFill>
                    <p:spPr>
                      <a:xfrm>
                        <a:off x="1774825" y="3624263"/>
                        <a:ext cx="4240213" cy="519112"/>
                      </a:xfrm>
                      <a:prstGeom prst="rect">
                        <a:avLst/>
                      </a:prstGeom>
                      <a:noFill/>
                      <a:ln w="38100">
                        <a:noFill/>
                        <a:miter/>
                      </a:ln>
                    </p:spPr>
                  </p:pic>
                </p:oleObj>
              </mc:Fallback>
            </mc:AlternateContent>
          </a:graphicData>
        </a:graphic>
      </p:graphicFrame>
      <p:graphicFrame>
        <p:nvGraphicFramePr>
          <p:cNvPr id="138245" name="Object 6"/>
          <p:cNvGraphicFramePr>
            <a:graphicFrameLocks noChangeAspect="1"/>
          </p:cNvGraphicFramePr>
          <p:nvPr/>
        </p:nvGraphicFramePr>
        <p:xfrm>
          <a:off x="3775075" y="4475163"/>
          <a:ext cx="3195638" cy="463550"/>
        </p:xfrm>
        <a:graphic>
          <a:graphicData uri="http://schemas.openxmlformats.org/presentationml/2006/ole">
            <mc:AlternateContent xmlns:mc="http://schemas.openxmlformats.org/markup-compatibility/2006">
              <mc:Choice xmlns:v="urn:schemas-microsoft-com:vml" Requires="v">
                <p:oleObj spid="_x0000_s3166" name="" r:id="rId5" imgW="1485265" imgH="215900" progId="Equation.3">
                  <p:embed/>
                </p:oleObj>
              </mc:Choice>
              <mc:Fallback>
                <p:oleObj name="" r:id="rId5" imgW="1485265" imgH="215900" progId="Equation.3">
                  <p:embed/>
                  <p:pic>
                    <p:nvPicPr>
                      <p:cNvPr id="0" name="图片 3165"/>
                      <p:cNvPicPr/>
                      <p:nvPr/>
                    </p:nvPicPr>
                    <p:blipFill>
                      <a:blip r:embed="rId6"/>
                      <a:stretch>
                        <a:fillRect/>
                      </a:stretch>
                    </p:blipFill>
                    <p:spPr>
                      <a:xfrm>
                        <a:off x="3775075" y="4475163"/>
                        <a:ext cx="3195638" cy="463550"/>
                      </a:xfrm>
                      <a:prstGeom prst="rect">
                        <a:avLst/>
                      </a:prstGeom>
                      <a:noFill/>
                      <a:ln w="38100">
                        <a:noFill/>
                        <a:miter/>
                      </a:ln>
                    </p:spPr>
                  </p:pic>
                </p:oleObj>
              </mc:Fallback>
            </mc:AlternateContent>
          </a:graphicData>
        </a:graphic>
      </p:graphicFrame>
      <p:sp>
        <p:nvSpPr>
          <p:cNvPr id="13824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3824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2" name="矩形 1"/>
          <p:cNvSpPr/>
          <p:nvPr/>
        </p:nvSpPr>
        <p:spPr>
          <a:xfrm>
            <a:off x="3775075" y="3100388"/>
            <a:ext cx="3917950" cy="2636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3"/>
          <p:cNvSpPr txBox="1"/>
          <p:nvPr/>
        </p:nvSpPr>
        <p:spPr>
          <a:xfrm>
            <a:off x="390525" y="825500"/>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消项法 </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u"/>
            </a:pPr>
            <a:r>
              <a:rPr lang="zh-CN" altLang="en-US" sz="2800" dirty="0">
                <a:solidFill>
                  <a:srgbClr val="000000"/>
                </a:solidFill>
                <a:latin typeface="Tahoma" panose="020B0604030504040204" pitchFamily="34" charset="0"/>
                <a:ea typeface="黑体" panose="02010609060101010101" pitchFamily="49" charset="-122"/>
              </a:rPr>
              <a:t>利用常用公式：                     </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2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   </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2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 </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消去多余的乘积项</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0"/>
              </a:spcBef>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例：</a:t>
            </a:r>
            <a:r>
              <a:rPr lang="zh-CN" altLang="en-US" sz="2800" dirty="0">
                <a:solidFill>
                  <a:srgbClr val="000000"/>
                </a:solidFill>
                <a:latin typeface="Tahoma" panose="020B0604030504040204" pitchFamily="34" charset="0"/>
                <a:ea typeface="黑体" panose="02010609060101010101" pitchFamily="49" charset="-122"/>
              </a:rPr>
              <a:t> </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140291" name="Object 4"/>
          <p:cNvGraphicFramePr>
            <a:graphicFrameLocks noChangeAspect="1"/>
          </p:cNvGraphicFramePr>
          <p:nvPr/>
        </p:nvGraphicFramePr>
        <p:xfrm>
          <a:off x="1919288" y="1876425"/>
          <a:ext cx="3505200" cy="463550"/>
        </p:xfrm>
        <a:graphic>
          <a:graphicData uri="http://schemas.openxmlformats.org/presentationml/2006/ole">
            <mc:AlternateContent xmlns:mc="http://schemas.openxmlformats.org/markup-compatibility/2006">
              <mc:Choice xmlns:v="urn:schemas-microsoft-com:vml" Requires="v">
                <p:oleObj spid="_x0000_s3167" name="" r:id="rId1" imgW="1624965" imgH="215900" progId="Equation.3">
                  <p:embed/>
                </p:oleObj>
              </mc:Choice>
              <mc:Fallback>
                <p:oleObj name="" r:id="rId1" imgW="1624965" imgH="215900" progId="Equation.3">
                  <p:embed/>
                  <p:pic>
                    <p:nvPicPr>
                      <p:cNvPr id="0" name="图片 3166"/>
                      <p:cNvPicPr/>
                      <p:nvPr/>
                    </p:nvPicPr>
                    <p:blipFill>
                      <a:blip r:embed="rId2"/>
                      <a:stretch>
                        <a:fillRect/>
                      </a:stretch>
                    </p:blipFill>
                    <p:spPr>
                      <a:xfrm>
                        <a:off x="1919288" y="1876425"/>
                        <a:ext cx="3505200" cy="463550"/>
                      </a:xfrm>
                      <a:prstGeom prst="rect">
                        <a:avLst/>
                      </a:prstGeom>
                      <a:noFill/>
                      <a:ln w="38100">
                        <a:noFill/>
                        <a:miter/>
                      </a:ln>
                    </p:spPr>
                  </p:pic>
                </p:oleObj>
              </mc:Fallback>
            </mc:AlternateContent>
          </a:graphicData>
        </a:graphic>
      </p:graphicFrame>
      <p:graphicFrame>
        <p:nvGraphicFramePr>
          <p:cNvPr id="140292" name="Object 5"/>
          <p:cNvGraphicFramePr>
            <a:graphicFrameLocks noChangeAspect="1"/>
          </p:cNvGraphicFramePr>
          <p:nvPr/>
        </p:nvGraphicFramePr>
        <p:xfrm>
          <a:off x="1814513" y="2409825"/>
          <a:ext cx="3714750" cy="463550"/>
        </p:xfrm>
        <a:graphic>
          <a:graphicData uri="http://schemas.openxmlformats.org/presentationml/2006/ole">
            <mc:AlternateContent xmlns:mc="http://schemas.openxmlformats.org/markup-compatibility/2006">
              <mc:Choice xmlns:v="urn:schemas-microsoft-com:vml" Requires="v">
                <p:oleObj spid="_x0000_s3168" name="" r:id="rId3" imgW="1726565" imgH="215900" progId="Equation.3">
                  <p:embed/>
                </p:oleObj>
              </mc:Choice>
              <mc:Fallback>
                <p:oleObj name="" r:id="rId3" imgW="1726565" imgH="215900" progId="Equation.3">
                  <p:embed/>
                  <p:pic>
                    <p:nvPicPr>
                      <p:cNvPr id="0" name="图片 3167"/>
                      <p:cNvPicPr/>
                      <p:nvPr/>
                    </p:nvPicPr>
                    <p:blipFill>
                      <a:blip r:embed="rId4"/>
                      <a:stretch>
                        <a:fillRect/>
                      </a:stretch>
                    </p:blipFill>
                    <p:spPr>
                      <a:xfrm>
                        <a:off x="1814513" y="2409825"/>
                        <a:ext cx="3714750" cy="463550"/>
                      </a:xfrm>
                      <a:prstGeom prst="rect">
                        <a:avLst/>
                      </a:prstGeom>
                      <a:noFill/>
                      <a:ln w="38100">
                        <a:noFill/>
                        <a:miter/>
                      </a:ln>
                    </p:spPr>
                  </p:pic>
                </p:oleObj>
              </mc:Fallback>
            </mc:AlternateContent>
          </a:graphicData>
        </a:graphic>
      </p:graphicFrame>
      <p:graphicFrame>
        <p:nvGraphicFramePr>
          <p:cNvPr id="140293" name="Object 6"/>
          <p:cNvGraphicFramePr>
            <a:graphicFrameLocks noChangeAspect="1"/>
          </p:cNvGraphicFramePr>
          <p:nvPr/>
        </p:nvGraphicFramePr>
        <p:xfrm>
          <a:off x="1201738" y="4029075"/>
          <a:ext cx="5351462" cy="519113"/>
        </p:xfrm>
        <a:graphic>
          <a:graphicData uri="http://schemas.openxmlformats.org/presentationml/2006/ole">
            <mc:AlternateContent xmlns:mc="http://schemas.openxmlformats.org/markup-compatibility/2006">
              <mc:Choice xmlns:v="urn:schemas-microsoft-com:vml" Requires="v">
                <p:oleObj spid="_x0000_s3169" name="" r:id="rId5" imgW="2489200" imgH="241300" progId="Equation.3">
                  <p:embed/>
                </p:oleObj>
              </mc:Choice>
              <mc:Fallback>
                <p:oleObj name="" r:id="rId5" imgW="2489200" imgH="241300" progId="Equation.3">
                  <p:embed/>
                  <p:pic>
                    <p:nvPicPr>
                      <p:cNvPr id="0" name="图片 3168"/>
                      <p:cNvPicPr/>
                      <p:nvPr/>
                    </p:nvPicPr>
                    <p:blipFill>
                      <a:blip r:embed="rId6"/>
                      <a:stretch>
                        <a:fillRect/>
                      </a:stretch>
                    </p:blipFill>
                    <p:spPr>
                      <a:xfrm>
                        <a:off x="1201738" y="4029075"/>
                        <a:ext cx="5351462" cy="519113"/>
                      </a:xfrm>
                      <a:prstGeom prst="rect">
                        <a:avLst/>
                      </a:prstGeom>
                      <a:noFill/>
                      <a:ln w="38100">
                        <a:noFill/>
                        <a:miter/>
                      </a:ln>
                    </p:spPr>
                  </p:pic>
                </p:oleObj>
              </mc:Fallback>
            </mc:AlternateContent>
          </a:graphicData>
        </a:graphic>
      </p:graphicFrame>
      <p:grpSp>
        <p:nvGrpSpPr>
          <p:cNvPr id="6" name="Group 7"/>
          <p:cNvGrpSpPr/>
          <p:nvPr/>
        </p:nvGrpSpPr>
        <p:grpSpPr>
          <a:xfrm>
            <a:off x="4622800" y="4021138"/>
            <a:ext cx="3654425" cy="484187"/>
            <a:chOff x="2960" y="3019"/>
            <a:chExt cx="2302" cy="305"/>
          </a:xfrm>
        </p:grpSpPr>
        <p:graphicFrame>
          <p:nvGraphicFramePr>
            <p:cNvPr id="140300" name="Object 8"/>
            <p:cNvGraphicFramePr>
              <a:graphicFrameLocks noChangeAspect="1"/>
            </p:cNvGraphicFramePr>
            <p:nvPr/>
          </p:nvGraphicFramePr>
          <p:xfrm>
            <a:off x="4176" y="3019"/>
            <a:ext cx="1086" cy="293"/>
          </p:xfrm>
          <a:graphic>
            <a:graphicData uri="http://schemas.openxmlformats.org/presentationml/2006/ole">
              <mc:AlternateContent xmlns:mc="http://schemas.openxmlformats.org/markup-compatibility/2006">
                <mc:Choice xmlns:v="urn:schemas-microsoft-com:vml" Requires="v">
                  <p:oleObj spid="_x0000_s3170" name="" r:id="rId7" imgW="799465" imgH="215900" progId="Equation.3">
                    <p:embed/>
                  </p:oleObj>
                </mc:Choice>
                <mc:Fallback>
                  <p:oleObj name="" r:id="rId7" imgW="799465" imgH="215900" progId="Equation.3">
                    <p:embed/>
                    <p:pic>
                      <p:nvPicPr>
                        <p:cNvPr id="0" name="图片 3169"/>
                        <p:cNvPicPr/>
                        <p:nvPr/>
                      </p:nvPicPr>
                      <p:blipFill>
                        <a:blip r:embed="rId8"/>
                        <a:stretch>
                          <a:fillRect/>
                        </a:stretch>
                      </p:blipFill>
                      <p:spPr>
                        <a:xfrm>
                          <a:off x="4176" y="3019"/>
                          <a:ext cx="1086" cy="293"/>
                        </a:xfrm>
                        <a:prstGeom prst="rect">
                          <a:avLst/>
                        </a:prstGeom>
                        <a:noFill/>
                        <a:ln w="38100">
                          <a:noFill/>
                          <a:miter/>
                        </a:ln>
                      </p:spPr>
                    </p:pic>
                  </p:oleObj>
                </mc:Fallback>
              </mc:AlternateContent>
            </a:graphicData>
          </a:graphic>
        </p:graphicFrame>
        <p:sp>
          <p:nvSpPr>
            <p:cNvPr id="8" name="Line 9"/>
            <p:cNvSpPr>
              <a:spLocks noChangeShapeType="1"/>
            </p:cNvSpPr>
            <p:nvPr/>
          </p:nvSpPr>
          <p:spPr bwMode="auto">
            <a:xfrm>
              <a:off x="2960" y="3324"/>
              <a:ext cx="144" cy="0"/>
            </a:xfrm>
            <a:prstGeom prst="line">
              <a:avLst/>
            </a:prstGeom>
            <a:noFill/>
            <a:ln w="57150">
              <a:solidFill>
                <a:srgbClr val="00B05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Line 10"/>
            <p:cNvSpPr>
              <a:spLocks noChangeShapeType="1"/>
            </p:cNvSpPr>
            <p:nvPr/>
          </p:nvSpPr>
          <p:spPr bwMode="auto">
            <a:xfrm>
              <a:off x="3998" y="3324"/>
              <a:ext cx="144" cy="0"/>
            </a:xfrm>
            <a:prstGeom prst="line">
              <a:avLst/>
            </a:prstGeom>
            <a:noFill/>
            <a:ln w="57150">
              <a:solidFill>
                <a:srgbClr val="00B05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40295" name="Object 11"/>
          <p:cNvGraphicFramePr>
            <a:graphicFrameLocks noChangeAspect="1"/>
          </p:cNvGraphicFramePr>
          <p:nvPr/>
        </p:nvGraphicFramePr>
        <p:xfrm>
          <a:off x="1219200" y="4714875"/>
          <a:ext cx="3775075" cy="573088"/>
        </p:xfrm>
        <a:graphic>
          <a:graphicData uri="http://schemas.openxmlformats.org/presentationml/2006/ole">
            <mc:AlternateContent xmlns:mc="http://schemas.openxmlformats.org/markup-compatibility/2006">
              <mc:Choice xmlns:v="urn:schemas-microsoft-com:vml" Requires="v">
                <p:oleObj spid="_x0000_s3171" name="" r:id="rId9" imgW="1752600" imgH="266700" progId="Equation.3">
                  <p:embed/>
                </p:oleObj>
              </mc:Choice>
              <mc:Fallback>
                <p:oleObj name="" r:id="rId9" imgW="1752600" imgH="266700" progId="Equation.3">
                  <p:embed/>
                  <p:pic>
                    <p:nvPicPr>
                      <p:cNvPr id="0" name="图片 3170"/>
                      <p:cNvPicPr/>
                      <p:nvPr/>
                    </p:nvPicPr>
                    <p:blipFill>
                      <a:blip r:embed="rId10"/>
                      <a:stretch>
                        <a:fillRect/>
                      </a:stretch>
                    </p:blipFill>
                    <p:spPr>
                      <a:xfrm>
                        <a:off x="1219200" y="4714875"/>
                        <a:ext cx="3775075" cy="573088"/>
                      </a:xfrm>
                      <a:prstGeom prst="rect">
                        <a:avLst/>
                      </a:prstGeom>
                      <a:noFill/>
                      <a:ln w="38100">
                        <a:noFill/>
                        <a:miter/>
                      </a:ln>
                    </p:spPr>
                  </p:pic>
                </p:oleObj>
              </mc:Fallback>
            </mc:AlternateContent>
          </a:graphicData>
        </a:graphic>
      </p:graphicFrame>
      <p:graphicFrame>
        <p:nvGraphicFramePr>
          <p:cNvPr id="11" name="Object 12"/>
          <p:cNvGraphicFramePr>
            <a:graphicFrameLocks noChangeAspect="1"/>
          </p:cNvGraphicFramePr>
          <p:nvPr/>
        </p:nvGraphicFramePr>
        <p:xfrm>
          <a:off x="1524000" y="5248275"/>
          <a:ext cx="4433888" cy="574675"/>
        </p:xfrm>
        <a:graphic>
          <a:graphicData uri="http://schemas.openxmlformats.org/presentationml/2006/ole">
            <mc:AlternateContent xmlns:mc="http://schemas.openxmlformats.org/markup-compatibility/2006">
              <mc:Choice xmlns:v="urn:schemas-microsoft-com:vml" Requires="v">
                <p:oleObj spid="_x0000_s3173" name="" r:id="rId11" imgW="2057400" imgH="266700" progId="Equation.3">
                  <p:embed/>
                </p:oleObj>
              </mc:Choice>
              <mc:Fallback>
                <p:oleObj name="" r:id="rId11" imgW="2057400" imgH="266700" progId="Equation.3">
                  <p:embed/>
                  <p:pic>
                    <p:nvPicPr>
                      <p:cNvPr id="0" name="图片 3172"/>
                      <p:cNvPicPr/>
                      <p:nvPr/>
                    </p:nvPicPr>
                    <p:blipFill>
                      <a:blip r:embed="rId12"/>
                      <a:stretch>
                        <a:fillRect/>
                      </a:stretch>
                    </p:blipFill>
                    <p:spPr>
                      <a:xfrm>
                        <a:off x="1524000" y="5248275"/>
                        <a:ext cx="4433888" cy="574675"/>
                      </a:xfrm>
                      <a:prstGeom prst="rect">
                        <a:avLst/>
                      </a:prstGeom>
                      <a:noFill/>
                      <a:ln w="38100">
                        <a:noFill/>
                        <a:miter/>
                      </a:ln>
                    </p:spPr>
                  </p:pic>
                </p:oleObj>
              </mc:Fallback>
            </mc:AlternateContent>
          </a:graphicData>
        </a:graphic>
      </p:graphicFrame>
      <p:graphicFrame>
        <p:nvGraphicFramePr>
          <p:cNvPr id="12" name="Object 13"/>
          <p:cNvGraphicFramePr>
            <a:graphicFrameLocks noChangeAspect="1"/>
          </p:cNvGraphicFramePr>
          <p:nvPr/>
        </p:nvGraphicFramePr>
        <p:xfrm>
          <a:off x="6096000" y="5248275"/>
          <a:ext cx="2230438" cy="522288"/>
        </p:xfrm>
        <a:graphic>
          <a:graphicData uri="http://schemas.openxmlformats.org/presentationml/2006/ole">
            <mc:AlternateContent xmlns:mc="http://schemas.openxmlformats.org/markup-compatibility/2006">
              <mc:Choice xmlns:v="urn:schemas-microsoft-com:vml" Requires="v">
                <p:oleObj spid="_x0000_s3174" name="" r:id="rId13" imgW="1028065" imgH="241300" progId="Equation.3">
                  <p:embed/>
                </p:oleObj>
              </mc:Choice>
              <mc:Fallback>
                <p:oleObj name="" r:id="rId13" imgW="1028065" imgH="241300" progId="Equation.3">
                  <p:embed/>
                  <p:pic>
                    <p:nvPicPr>
                      <p:cNvPr id="0" name="图片 3173"/>
                      <p:cNvPicPr/>
                      <p:nvPr/>
                    </p:nvPicPr>
                    <p:blipFill>
                      <a:blip r:embed="rId14"/>
                      <a:stretch>
                        <a:fillRect/>
                      </a:stretch>
                    </p:blipFill>
                    <p:spPr>
                      <a:xfrm>
                        <a:off x="6096000" y="5248275"/>
                        <a:ext cx="2230438" cy="522288"/>
                      </a:xfrm>
                      <a:prstGeom prst="rect">
                        <a:avLst/>
                      </a:prstGeom>
                      <a:noFill/>
                      <a:ln w="38100">
                        <a:noFill/>
                        <a:miter/>
                      </a:ln>
                    </p:spPr>
                  </p:pic>
                </p:oleObj>
              </mc:Fallback>
            </mc:AlternateContent>
          </a:graphicData>
        </a:graphic>
      </p:graphicFrame>
      <p:sp>
        <p:nvSpPr>
          <p:cNvPr id="14029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4029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3"/>
          <p:cNvSpPr txBox="1"/>
          <p:nvPr/>
        </p:nvSpPr>
        <p:spPr>
          <a:xfrm>
            <a:off x="250825" y="857250"/>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en-US" altLang="zh-CN" sz="3200" dirty="0">
                <a:solidFill>
                  <a:srgbClr val="000000"/>
                </a:solidFill>
                <a:latin typeface="Tahoma" panose="020B0604030504040204" pitchFamily="34" charset="0"/>
                <a:ea typeface="黑体" panose="02010609060101010101" pitchFamily="49" charset="-122"/>
              </a:rPr>
              <a:t> </a:t>
            </a:r>
            <a:r>
              <a:rPr lang="zh-CN" altLang="en-US" sz="3200" dirty="0">
                <a:solidFill>
                  <a:srgbClr val="000000"/>
                </a:solidFill>
                <a:latin typeface="Tahoma" panose="020B0604030504040204" pitchFamily="34" charset="0"/>
                <a:ea typeface="黑体" panose="02010609060101010101" pitchFamily="49" charset="-122"/>
              </a:rPr>
              <a:t>配项法 </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根据重叠律  </a:t>
            </a:r>
            <a:r>
              <a:rPr lang="en-US" altLang="zh-CN" i="1"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a:t>
            </a:r>
            <a:r>
              <a:rPr lang="en-US" altLang="zh-CN" i="1"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imes New Roman" panose="02020603050405020304" pitchFamily="18" charset="0"/>
                <a:ea typeface="黑体" panose="02010609060101010101" pitchFamily="49" charset="-122"/>
              </a:rPr>
              <a:t>=</a:t>
            </a:r>
            <a:r>
              <a:rPr lang="en-US" altLang="zh-CN" i="1" dirty="0">
                <a:solidFill>
                  <a:srgbClr val="000000"/>
                </a:solidFill>
                <a:latin typeface="Times New Roman" panose="02020603050405020304" pitchFamily="18" charset="0"/>
                <a:ea typeface="黑体" panose="02010609060101010101" pitchFamily="49" charset="-122"/>
              </a:rPr>
              <a:t>A</a:t>
            </a:r>
            <a:r>
              <a:rPr lang="en-US" altLang="zh-CN" dirty="0">
                <a:solidFill>
                  <a:srgbClr val="000000"/>
                </a:solidFill>
                <a:latin typeface="Tahoma" panose="020B0604030504040204" pitchFamily="34" charset="0"/>
                <a:ea typeface="黑体" panose="02010609060101010101" pitchFamily="49" charset="-122"/>
              </a:rPr>
              <a:t>  </a:t>
            </a:r>
            <a:r>
              <a:rPr lang="zh-CN" altLang="en-US" dirty="0">
                <a:solidFill>
                  <a:srgbClr val="000000"/>
                </a:solidFill>
                <a:latin typeface="Tahoma" panose="020B0604030504040204" pitchFamily="34" charset="0"/>
                <a:ea typeface="黑体" panose="02010609060101010101" pitchFamily="49" charset="-122"/>
              </a:rPr>
              <a:t>，在式中重复某项，再化简；</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根据互补率              ，式中某项乘以           ，再化简。</a:t>
            </a:r>
            <a:endParaRPr lang="zh-CN" altLang="en-US" dirty="0">
              <a:solidFill>
                <a:srgbClr val="000000"/>
              </a:solidFill>
              <a:latin typeface="Tahoma" panose="020B0604030504040204" pitchFamily="34" charset="0"/>
              <a:ea typeface="黑体" panose="02010609060101010101" pitchFamily="49" charset="-122"/>
            </a:endParaRPr>
          </a:p>
        </p:txBody>
      </p:sp>
      <p:graphicFrame>
        <p:nvGraphicFramePr>
          <p:cNvPr id="142339" name="Object 4"/>
          <p:cNvGraphicFramePr>
            <a:graphicFrameLocks noChangeAspect="1"/>
          </p:cNvGraphicFramePr>
          <p:nvPr/>
        </p:nvGraphicFramePr>
        <p:xfrm>
          <a:off x="2717800" y="1847850"/>
          <a:ext cx="1166813" cy="406400"/>
        </p:xfrm>
        <a:graphic>
          <a:graphicData uri="http://schemas.openxmlformats.org/presentationml/2006/ole">
            <mc:AlternateContent xmlns:mc="http://schemas.openxmlformats.org/markup-compatibility/2006">
              <mc:Choice xmlns:v="urn:schemas-microsoft-com:vml" Requires="v">
                <p:oleObj spid="_x0000_s3172" name="" r:id="rId1" imgW="584200" imgH="203200" progId="Equation.3">
                  <p:embed/>
                </p:oleObj>
              </mc:Choice>
              <mc:Fallback>
                <p:oleObj name="" r:id="rId1" imgW="584200" imgH="203200" progId="Equation.3">
                  <p:embed/>
                  <p:pic>
                    <p:nvPicPr>
                      <p:cNvPr id="0" name="图片 3171"/>
                      <p:cNvPicPr/>
                      <p:nvPr/>
                    </p:nvPicPr>
                    <p:blipFill>
                      <a:blip r:embed="rId2"/>
                      <a:stretch>
                        <a:fillRect/>
                      </a:stretch>
                    </p:blipFill>
                    <p:spPr>
                      <a:xfrm>
                        <a:off x="2717800" y="1847850"/>
                        <a:ext cx="1166813" cy="406400"/>
                      </a:xfrm>
                      <a:prstGeom prst="rect">
                        <a:avLst/>
                      </a:prstGeom>
                      <a:noFill/>
                      <a:ln w="38100">
                        <a:noFill/>
                        <a:miter/>
                      </a:ln>
                    </p:spPr>
                  </p:pic>
                </p:oleObj>
              </mc:Fallback>
            </mc:AlternateContent>
          </a:graphicData>
        </a:graphic>
      </p:graphicFrame>
      <p:graphicFrame>
        <p:nvGraphicFramePr>
          <p:cNvPr id="142340" name="Object 5"/>
          <p:cNvGraphicFramePr>
            <a:graphicFrameLocks noChangeAspect="1"/>
          </p:cNvGraphicFramePr>
          <p:nvPr/>
        </p:nvGraphicFramePr>
        <p:xfrm>
          <a:off x="6173788" y="1847850"/>
          <a:ext cx="785812" cy="406400"/>
        </p:xfrm>
        <a:graphic>
          <a:graphicData uri="http://schemas.openxmlformats.org/presentationml/2006/ole">
            <mc:AlternateContent xmlns:mc="http://schemas.openxmlformats.org/markup-compatibility/2006">
              <mc:Choice xmlns:v="urn:schemas-microsoft-com:vml" Requires="v">
                <p:oleObj spid="_x0000_s3175" name="" r:id="rId3" imgW="393700" imgH="203200" progId="Equation.3">
                  <p:embed/>
                </p:oleObj>
              </mc:Choice>
              <mc:Fallback>
                <p:oleObj name="" r:id="rId3" imgW="393700" imgH="203200" progId="Equation.3">
                  <p:embed/>
                  <p:pic>
                    <p:nvPicPr>
                      <p:cNvPr id="0" name="图片 3174"/>
                      <p:cNvPicPr/>
                      <p:nvPr/>
                    </p:nvPicPr>
                    <p:blipFill>
                      <a:blip r:embed="rId4"/>
                      <a:stretch>
                        <a:fillRect/>
                      </a:stretch>
                    </p:blipFill>
                    <p:spPr>
                      <a:xfrm>
                        <a:off x="6173788" y="1847850"/>
                        <a:ext cx="785812" cy="406400"/>
                      </a:xfrm>
                      <a:prstGeom prst="rect">
                        <a:avLst/>
                      </a:prstGeom>
                      <a:noFill/>
                      <a:ln w="38100">
                        <a:noFill/>
                        <a:miter/>
                      </a:ln>
                    </p:spPr>
                  </p:pic>
                </p:oleObj>
              </mc:Fallback>
            </mc:AlternateContent>
          </a:graphicData>
        </a:graphic>
      </p:graphicFrame>
      <p:graphicFrame>
        <p:nvGraphicFramePr>
          <p:cNvPr id="142341" name="Object 6"/>
          <p:cNvGraphicFramePr>
            <a:graphicFrameLocks noChangeAspect="1"/>
          </p:cNvGraphicFramePr>
          <p:nvPr/>
        </p:nvGraphicFramePr>
        <p:xfrm>
          <a:off x="2308225" y="2533650"/>
          <a:ext cx="3217863" cy="466725"/>
        </p:xfrm>
        <a:graphic>
          <a:graphicData uri="http://schemas.openxmlformats.org/presentationml/2006/ole">
            <mc:AlternateContent xmlns:mc="http://schemas.openxmlformats.org/markup-compatibility/2006">
              <mc:Choice xmlns:v="urn:schemas-microsoft-com:vml" Requires="v">
                <p:oleObj spid="_x0000_s3176" name="" r:id="rId5" imgW="1485265" imgH="215900" progId="Equation.3">
                  <p:embed/>
                </p:oleObj>
              </mc:Choice>
              <mc:Fallback>
                <p:oleObj name="" r:id="rId5" imgW="1485265" imgH="215900" progId="Equation.3">
                  <p:embed/>
                  <p:pic>
                    <p:nvPicPr>
                      <p:cNvPr id="0" name="图片 3175"/>
                      <p:cNvPicPr/>
                      <p:nvPr/>
                    </p:nvPicPr>
                    <p:blipFill>
                      <a:blip r:embed="rId6"/>
                      <a:stretch>
                        <a:fillRect/>
                      </a:stretch>
                    </p:blipFill>
                    <p:spPr>
                      <a:xfrm>
                        <a:off x="2308225" y="2533650"/>
                        <a:ext cx="3217863" cy="466725"/>
                      </a:xfrm>
                      <a:prstGeom prst="rect">
                        <a:avLst/>
                      </a:prstGeom>
                      <a:noFill/>
                      <a:ln w="38100">
                        <a:noFill/>
                        <a:miter/>
                      </a:ln>
                    </p:spPr>
                  </p:pic>
                </p:oleObj>
              </mc:Fallback>
            </mc:AlternateContent>
          </a:graphicData>
        </a:graphic>
      </p:graphicFrame>
      <p:graphicFrame>
        <p:nvGraphicFramePr>
          <p:cNvPr id="6" name="Object 7"/>
          <p:cNvGraphicFramePr>
            <a:graphicFrameLocks noChangeAspect="1"/>
          </p:cNvGraphicFramePr>
          <p:nvPr/>
        </p:nvGraphicFramePr>
        <p:xfrm>
          <a:off x="2627313" y="3752850"/>
          <a:ext cx="3490912" cy="520700"/>
        </p:xfrm>
        <a:graphic>
          <a:graphicData uri="http://schemas.openxmlformats.org/presentationml/2006/ole">
            <mc:AlternateContent xmlns:mc="http://schemas.openxmlformats.org/markup-compatibility/2006">
              <mc:Choice xmlns:v="urn:schemas-microsoft-com:vml" Requires="v">
                <p:oleObj spid="_x0000_s3177" name="" r:id="rId7" imgW="1612900" imgH="241300" progId="Equation.3">
                  <p:embed/>
                </p:oleObj>
              </mc:Choice>
              <mc:Fallback>
                <p:oleObj name="" r:id="rId7" imgW="1612900" imgH="241300" progId="Equation.3">
                  <p:embed/>
                  <p:pic>
                    <p:nvPicPr>
                      <p:cNvPr id="0" name="图片 3176"/>
                      <p:cNvPicPr/>
                      <p:nvPr/>
                    </p:nvPicPr>
                    <p:blipFill>
                      <a:blip r:embed="rId8"/>
                      <a:stretch>
                        <a:fillRect/>
                      </a:stretch>
                    </p:blipFill>
                    <p:spPr>
                      <a:xfrm>
                        <a:off x="2627313" y="3752850"/>
                        <a:ext cx="3490912" cy="520700"/>
                      </a:xfrm>
                      <a:prstGeom prst="rect">
                        <a:avLst/>
                      </a:prstGeom>
                      <a:noFill/>
                      <a:ln w="38100">
                        <a:noFill/>
                        <a:miter/>
                      </a:ln>
                    </p:spPr>
                  </p:pic>
                </p:oleObj>
              </mc:Fallback>
            </mc:AlternateContent>
          </a:graphicData>
        </a:graphic>
      </p:graphicFrame>
      <p:graphicFrame>
        <p:nvGraphicFramePr>
          <p:cNvPr id="7" name="Object 8"/>
          <p:cNvGraphicFramePr>
            <a:graphicFrameLocks noChangeAspect="1"/>
          </p:cNvGraphicFramePr>
          <p:nvPr/>
        </p:nvGraphicFramePr>
        <p:xfrm>
          <a:off x="2613025" y="4286250"/>
          <a:ext cx="1539875" cy="466725"/>
        </p:xfrm>
        <a:graphic>
          <a:graphicData uri="http://schemas.openxmlformats.org/presentationml/2006/ole">
            <mc:AlternateContent xmlns:mc="http://schemas.openxmlformats.org/markup-compatibility/2006">
              <mc:Choice xmlns:v="urn:schemas-microsoft-com:vml" Requires="v">
                <p:oleObj spid="_x0000_s3178" name="" r:id="rId9" imgW="711200" imgH="215900" progId="Equation.3">
                  <p:embed/>
                </p:oleObj>
              </mc:Choice>
              <mc:Fallback>
                <p:oleObj name="" r:id="rId9" imgW="711200" imgH="215900" progId="Equation.3">
                  <p:embed/>
                  <p:pic>
                    <p:nvPicPr>
                      <p:cNvPr id="0" name="图片 3177"/>
                      <p:cNvPicPr/>
                      <p:nvPr/>
                    </p:nvPicPr>
                    <p:blipFill>
                      <a:blip r:embed="rId10"/>
                      <a:stretch>
                        <a:fillRect/>
                      </a:stretch>
                    </p:blipFill>
                    <p:spPr>
                      <a:xfrm>
                        <a:off x="2613025" y="4286250"/>
                        <a:ext cx="1539875" cy="466725"/>
                      </a:xfrm>
                      <a:prstGeom prst="rect">
                        <a:avLst/>
                      </a:prstGeom>
                      <a:noFill/>
                      <a:ln w="38100">
                        <a:noFill/>
                        <a:miter/>
                      </a:ln>
                    </p:spPr>
                  </p:pic>
                </p:oleObj>
              </mc:Fallback>
            </mc:AlternateContent>
          </a:graphicData>
        </a:graphic>
      </p:graphicFrame>
      <p:grpSp>
        <p:nvGrpSpPr>
          <p:cNvPr id="8" name="Group 9"/>
          <p:cNvGrpSpPr/>
          <p:nvPr/>
        </p:nvGrpSpPr>
        <p:grpSpPr>
          <a:xfrm>
            <a:off x="2622550" y="3143250"/>
            <a:ext cx="3876675" cy="466725"/>
            <a:chOff x="1686" y="2448"/>
            <a:chExt cx="2442" cy="294"/>
          </a:xfrm>
        </p:grpSpPr>
        <p:graphicFrame>
          <p:nvGraphicFramePr>
            <p:cNvPr id="142348" name="Object 10"/>
            <p:cNvGraphicFramePr>
              <a:graphicFrameLocks noChangeAspect="1"/>
            </p:cNvGraphicFramePr>
            <p:nvPr/>
          </p:nvGraphicFramePr>
          <p:xfrm>
            <a:off x="1686" y="2448"/>
            <a:ext cx="2442" cy="294"/>
          </p:xfrm>
          <a:graphic>
            <a:graphicData uri="http://schemas.openxmlformats.org/presentationml/2006/ole">
              <mc:AlternateContent xmlns:mc="http://schemas.openxmlformats.org/markup-compatibility/2006">
                <mc:Choice xmlns:v="urn:schemas-microsoft-com:vml" Requires="v">
                  <p:oleObj spid="_x0000_s3179" name="" r:id="rId11" imgW="1790700" imgH="215900" progId="Equation.3">
                    <p:embed/>
                  </p:oleObj>
                </mc:Choice>
                <mc:Fallback>
                  <p:oleObj name="" r:id="rId11" imgW="1790700" imgH="215900" progId="Equation.3">
                    <p:embed/>
                    <p:pic>
                      <p:nvPicPr>
                        <p:cNvPr id="0" name="图片 3178"/>
                        <p:cNvPicPr/>
                        <p:nvPr/>
                      </p:nvPicPr>
                      <p:blipFill>
                        <a:blip r:embed="rId12"/>
                        <a:stretch>
                          <a:fillRect/>
                        </a:stretch>
                      </p:blipFill>
                      <p:spPr>
                        <a:xfrm>
                          <a:off x="1686" y="2448"/>
                          <a:ext cx="2442" cy="294"/>
                        </a:xfrm>
                        <a:prstGeom prst="rect">
                          <a:avLst/>
                        </a:prstGeom>
                        <a:noFill/>
                        <a:ln w="38100">
                          <a:noFill/>
                          <a:miter/>
                        </a:ln>
                      </p:spPr>
                    </p:pic>
                  </p:oleObj>
                </mc:Fallback>
              </mc:AlternateContent>
            </a:graphicData>
          </a:graphic>
        </p:graphicFrame>
        <p:sp>
          <p:nvSpPr>
            <p:cNvPr id="10" name="Line 11"/>
            <p:cNvSpPr>
              <a:spLocks noChangeShapeType="1"/>
            </p:cNvSpPr>
            <p:nvPr/>
          </p:nvSpPr>
          <p:spPr bwMode="auto">
            <a:xfrm>
              <a:off x="2496" y="2736"/>
              <a:ext cx="960" cy="0"/>
            </a:xfrm>
            <a:prstGeom prst="line">
              <a:avLst/>
            </a:prstGeom>
            <a:noFill/>
            <a:ln w="76200">
              <a:solidFill>
                <a:srgbClr val="99FF99"/>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1" name="Text Box 12"/>
          <p:cNvSpPr txBox="1"/>
          <p:nvPr/>
        </p:nvSpPr>
        <p:spPr>
          <a:xfrm>
            <a:off x="1181100" y="5013325"/>
            <a:ext cx="5943600" cy="822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5490A8"/>
                </a:solidFill>
                <a:latin typeface="Times New Roman" panose="02020603050405020304" pitchFamily="18" charset="0"/>
                <a:ea typeface="黑体" panose="02010609060101010101" pitchFamily="49" charset="-122"/>
              </a:rPr>
              <a:t>说明：本例只是用来演示，实际上先对后两项并项，然后再消因子，更加直观一些。</a:t>
            </a:r>
            <a:endParaRPr lang="zh-CN" altLang="en-US" sz="2400" dirty="0">
              <a:solidFill>
                <a:srgbClr val="5490A8"/>
              </a:solidFill>
              <a:latin typeface="Times New Roman" panose="02020603050405020304" pitchFamily="18" charset="0"/>
              <a:ea typeface="黑体" panose="02010609060101010101" pitchFamily="49" charset="-122"/>
            </a:endParaRPr>
          </a:p>
        </p:txBody>
      </p:sp>
      <p:sp>
        <p:nvSpPr>
          <p:cNvPr id="14234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4234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矩形 1"/>
          <p:cNvSpPr/>
          <p:nvPr/>
        </p:nvSpPr>
        <p:spPr>
          <a:xfrm>
            <a:off x="201613" y="806450"/>
            <a:ext cx="4613275"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0000"/>
              </a:buClr>
              <a:buFont typeface="Wingdings" panose="05000000000000000000" pitchFamily="2" charset="2"/>
              <a:buChar char="Ø"/>
            </a:pPr>
            <a:r>
              <a:rPr lang="zh-CN" altLang="en-US" sz="3200" dirty="0">
                <a:solidFill>
                  <a:srgbClr val="000000"/>
                </a:solidFill>
                <a:latin typeface="Tahoma" panose="020B0604030504040204" pitchFamily="34" charset="0"/>
                <a:ea typeface="黑体" panose="02010609060101010101" pitchFamily="49" charset="-122"/>
              </a:rPr>
              <a:t>卡诺图法化简逻辑函数</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44387" name="Rectangle 3"/>
          <p:cNvSpPr txBox="1"/>
          <p:nvPr/>
        </p:nvSpPr>
        <p:spPr>
          <a:xfrm>
            <a:off x="973138" y="1503363"/>
            <a:ext cx="7197725" cy="2692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50000"/>
              </a:lnSpc>
              <a:spcBef>
                <a:spcPct val="20000"/>
              </a:spcBef>
              <a:buClr>
                <a:srgbClr val="0099CC"/>
              </a:buClr>
              <a:buSzPct val="80000"/>
              <a:buFont typeface="Wingdings" panose="05000000000000000000" pitchFamily="2" charset="2"/>
              <a:buNone/>
            </a:pPr>
            <a:r>
              <a:rPr lang="zh-CN" altLang="en-US" sz="3200" dirty="0">
                <a:solidFill>
                  <a:srgbClr val="000000"/>
                </a:solidFill>
                <a:latin typeface="Tahoma" panose="020B0604030504040204" pitchFamily="34" charset="0"/>
                <a:ea typeface="黑体" panose="02010609060101010101" pitchFamily="49" charset="-122"/>
              </a:rPr>
              <a:t>提纲</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5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卡诺图</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5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卡诺图化简法</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5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具有无关项的逻辑函数的化简</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4438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4438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30213" y="661988"/>
            <a:ext cx="4789488" cy="746125"/>
          </a:xfrm>
          <a:prstGeom prst="rect">
            <a:avLst/>
          </a:prstGeom>
        </p:spPr>
        <p:txBody>
          <a:bodyPr>
            <a:spAutoFit/>
          </a:bodyPr>
          <a:lstStyle/>
          <a:p>
            <a:pPr marL="342900" marR="0" lvl="0" indent="-342900" algn="l" defTabSz="914400" rtl="0" eaLnBrk="1" fontAlgn="base" latinLnBrk="0" hangingPunct="1">
              <a:lnSpc>
                <a:spcPct val="15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 </a:t>
            </a:r>
            <a:r>
              <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0" lang="en-US" altLang="zh-CN" sz="3200" b="0" i="0" u="none" strike="noStrike" kern="1200" cap="none" spc="0" normalizeH="0" baseline="0" noProof="0" dirty="0">
                <a:ln>
                  <a:noFill/>
                </a:ln>
                <a:solidFill>
                  <a:srgbClr val="44546A"/>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Karnaugh Map</a:t>
            </a:r>
            <a:r>
              <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146435" name="Rectangle 7"/>
          <p:cNvSpPr txBox="1"/>
          <p:nvPr/>
        </p:nvSpPr>
        <p:spPr>
          <a:xfrm>
            <a:off x="898525" y="1592263"/>
            <a:ext cx="6942138" cy="31988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en-US" altLang="zh-CN" sz="3200" dirty="0">
                <a:solidFill>
                  <a:srgbClr val="000000"/>
                </a:solidFill>
                <a:latin typeface="Tahoma" panose="020B0604030504040204" pitchFamily="34" charset="0"/>
                <a:ea typeface="黑体" panose="02010609060101010101" pitchFamily="49" charset="-122"/>
              </a:rPr>
              <a:t> </a:t>
            </a:r>
            <a:r>
              <a:rPr lang="zh-CN" altLang="en-US" sz="3200" dirty="0">
                <a:solidFill>
                  <a:srgbClr val="000000"/>
                </a:solidFill>
                <a:latin typeface="Tahoma" panose="020B0604030504040204" pitchFamily="34" charset="0"/>
                <a:ea typeface="黑体" panose="02010609060101010101" pitchFamily="49" charset="-122"/>
              </a:rPr>
              <a:t>定义和历史</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 卡诺图的构成与特点</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 根据逻辑函数填写卡诺图</a:t>
            </a:r>
            <a:endParaRPr lang="zh-CN" altLang="en-US" sz="32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 由卡诺图得到标准与或表达式</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46436" name="灯片编号占位符 2"/>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4643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矩形 1"/>
          <p:cNvSpPr/>
          <p:nvPr/>
        </p:nvSpPr>
        <p:spPr>
          <a:xfrm>
            <a:off x="581025" y="1263650"/>
            <a:ext cx="2689225" cy="5857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99CC"/>
              </a:buClr>
              <a:buSzPct val="80000"/>
              <a:buFont typeface="Wingdings" panose="05000000000000000000" pitchFamily="2" charset="2"/>
              <a:buChar char="u"/>
            </a:pPr>
            <a:r>
              <a:rPr lang="en-US" altLang="zh-CN" sz="3200" dirty="0">
                <a:solidFill>
                  <a:srgbClr val="000000"/>
                </a:solidFill>
                <a:latin typeface="Tahoma" panose="020B0604030504040204" pitchFamily="34" charset="0"/>
                <a:ea typeface="黑体" panose="02010609060101010101" pitchFamily="49" charset="-122"/>
              </a:rPr>
              <a:t> </a:t>
            </a:r>
            <a:r>
              <a:rPr lang="zh-CN" altLang="en-US" sz="3200" dirty="0">
                <a:solidFill>
                  <a:srgbClr val="000000"/>
                </a:solidFill>
                <a:latin typeface="Tahoma" panose="020B0604030504040204" pitchFamily="34" charset="0"/>
                <a:ea typeface="黑体" panose="02010609060101010101" pitchFamily="49" charset="-122"/>
              </a:rPr>
              <a:t>定义和历史</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3" name="矩形 2"/>
          <p:cNvSpPr/>
          <p:nvPr/>
        </p:nvSpPr>
        <p:spPr>
          <a:xfrm>
            <a:off x="284163" y="512763"/>
            <a:ext cx="4789488" cy="746125"/>
          </a:xfrm>
          <a:prstGeom prst="rect">
            <a:avLst/>
          </a:prstGeom>
        </p:spPr>
        <p:txBody>
          <a:bodyPr>
            <a:spAutoFit/>
          </a:bodyPr>
          <a:lstStyle/>
          <a:p>
            <a:pPr marL="342900" marR="0" lvl="0" indent="-342900" algn="l" defTabSz="914400" rtl="0" eaLnBrk="1" fontAlgn="base" latinLnBrk="0" hangingPunct="1">
              <a:lnSpc>
                <a:spcPct val="15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 </a:t>
            </a:r>
            <a:r>
              <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r>
              <a:rPr kumimoji="0" lang="en-US" altLang="zh-CN" sz="3200" b="0" i="0" u="none" strike="noStrike" kern="1200" cap="none" spc="0" normalizeH="0" baseline="0" noProof="0" dirty="0">
                <a:ln>
                  <a:noFill/>
                </a:ln>
                <a:solidFill>
                  <a:srgbClr val="44546A"/>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Karnaugh Map</a:t>
            </a:r>
            <a:r>
              <a:rPr kumimoji="1" lang="en-US" altLang="zh-CN"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4" name="Rectangle 3"/>
          <p:cNvSpPr txBox="1">
            <a:spLocks noChangeArrowheads="1"/>
          </p:cNvSpPr>
          <p:nvPr/>
        </p:nvSpPr>
        <p:spPr bwMode="auto">
          <a:xfrm>
            <a:off x="377825" y="1931988"/>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卡诺图是由美国工程师卡诺（</a:t>
            </a:r>
            <a:r>
              <a:rPr kumimoji="1" lang="en-US" altLang="zh-CN"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Karnaugh, M</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）首先提出的一种用来描述逻辑函数的特殊</a:t>
            </a:r>
            <a:r>
              <a:rPr kumimoji="1" lang="zh-CN" altLang="en-US" sz="28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方格图</a:t>
            </a:r>
            <a:r>
              <a:rPr kumimoji="1" lang="zh-CN" altLang="en-US" sz="2800" b="0" i="0" u="none" strike="noStrike" kern="0" cap="none" spc="0" normalizeH="0" baseline="30000" noProof="0" dirty="0">
                <a:ln>
                  <a:noFill/>
                </a:ln>
                <a:solidFill>
                  <a:srgbClr val="006060"/>
                </a:solidFill>
                <a:effectLst/>
                <a:uLnTx/>
                <a:uFillTx/>
                <a:latin typeface="Tahoma" panose="020B0604030504040204"/>
                <a:ea typeface="黑体" panose="02010609060101010101" pitchFamily="49" charset="-122"/>
                <a:cs typeface="+mn-cs"/>
              </a:rPr>
              <a:t>*</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在这个方格图中，</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每一个小方格代表逻辑函数的一个</a:t>
            </a:r>
            <a:r>
              <a:rPr kumimoji="1" lang="zh-CN" altLang="en-US" sz="28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最小项</a:t>
            </a:r>
            <a:r>
              <a:rPr kumimoji="1" lang="zh-CN" altLang="en-US" sz="2800" b="0" i="0" u="none" strike="noStrike" kern="0" cap="none" spc="0" normalizeH="0" baseline="30000" noProof="0" dirty="0">
                <a:ln>
                  <a:noFill/>
                </a:ln>
                <a:solidFill>
                  <a:srgbClr val="006060"/>
                </a:solidFill>
                <a:effectLst/>
                <a:uLnTx/>
                <a:uFillTx/>
                <a:latin typeface="Tahoma" panose="020B0604030504040204"/>
                <a:ea typeface="黑体" panose="02010609060101010101" pitchFamily="49" charset="-122"/>
                <a:cs typeface="+mn-cs"/>
              </a:rPr>
              <a:t>*</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而且几何位置“</a:t>
            </a:r>
            <a:r>
              <a:rPr kumimoji="1" lang="zh-CN" altLang="en-US" sz="2800" b="1" i="0" u="none" strike="noStrike" kern="0" cap="none" spc="0" normalizeH="0" baseline="0" noProof="0" dirty="0">
                <a:ln>
                  <a:noFill/>
                </a:ln>
                <a:solidFill>
                  <a:srgbClr val="CC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相邻</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”的小方格具有</a:t>
            </a:r>
            <a:r>
              <a:rPr kumimoji="1" lang="zh-CN" altLang="en-US" sz="28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逻辑相邻性</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1600200" marR="0" lvl="3" indent="-228600" algn="l" defTabSz="914400" rtl="0" eaLnBrk="1" fontAlgn="base" latinLnBrk="0" hangingPunct="1">
              <a:lnSpc>
                <a:spcPct val="100000"/>
              </a:lnSpc>
              <a:spcBef>
                <a:spcPct val="20000"/>
              </a:spcBef>
              <a:spcAft>
                <a:spcPct val="0"/>
              </a:spcAft>
              <a:buClr>
                <a:srgbClr val="5490A8"/>
              </a:buClr>
              <a:buSzTx/>
              <a:buFont typeface="Wingdings" panose="05000000000000000000" pitchFamily="2" charset="2"/>
              <a:buChar char="v"/>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即：两个相邻的小方格所代表的最小项只有一个变量取值不同。</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148485"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4848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1507" name="Rectangle 3"/>
          <p:cNvSpPr txBox="1"/>
          <p:nvPr/>
        </p:nvSpPr>
        <p:spPr>
          <a:xfrm>
            <a:off x="166688" y="1444625"/>
            <a:ext cx="5427662" cy="43529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685800" lvl="1" indent="-228600">
              <a:buFont typeface="Wingdings" panose="05000000000000000000" pitchFamily="2" charset="2"/>
              <a:buNone/>
            </a:pPr>
            <a:r>
              <a:rPr lang="zh-CN" altLang="en-US" sz="2800" b="1" dirty="0">
                <a:latin typeface="Tahoma" panose="020B0604030504040204" pitchFamily="34" charset="0"/>
                <a:cs typeface="Tahoma" panose="020B0604030504040204" pitchFamily="34" charset="0"/>
              </a:rPr>
              <a:t>         </a:t>
            </a:r>
            <a:endParaRPr lang="en-US" altLang="zh-CN" sz="2800" b="1" dirty="0">
              <a:latin typeface="Tahoma" panose="020B0604030504040204" pitchFamily="34" charset="0"/>
              <a:cs typeface="Tahoma" panose="020B0604030504040204" pitchFamily="34" charset="0"/>
            </a:endParaRPr>
          </a:p>
          <a:p>
            <a:pPr marL="685800" lvl="1" indent="-228600">
              <a:buClr>
                <a:srgbClr val="2E75B6"/>
              </a:buClr>
              <a:buFont typeface="Wingdings" panose="05000000000000000000" pitchFamily="2" charset="2"/>
              <a:buChar char="u"/>
            </a:pPr>
            <a:r>
              <a:rPr lang="zh-CN" altLang="en-US" sz="2800" b="1" dirty="0">
                <a:latin typeface="Tahoma" panose="020B0604030504040204" pitchFamily="34" charset="0"/>
                <a:cs typeface="Tahoma" panose="020B0604030504040204" pitchFamily="34" charset="0"/>
              </a:rPr>
              <a:t>  基本逻辑运算：</a:t>
            </a:r>
            <a:endParaRPr lang="zh-CN" altLang="en-US" sz="2800" b="1" dirty="0">
              <a:latin typeface="Tahoma" panose="020B0604030504040204" pitchFamily="34" charset="0"/>
              <a:cs typeface="Tahoma" panose="020B0604030504040204" pitchFamily="34" charset="0"/>
            </a:endParaRPr>
          </a:p>
          <a:p>
            <a:pPr marL="685800" lvl="1" indent="-228600">
              <a:buFont typeface="Wingdings" panose="05000000000000000000" pitchFamily="2" charset="2"/>
              <a:buNone/>
            </a:pPr>
            <a:r>
              <a:rPr lang="zh-CN" altLang="en-US" sz="2800" b="1" dirty="0">
                <a:latin typeface="Tahoma" panose="020B0604030504040204" pitchFamily="34" charset="0"/>
                <a:cs typeface="Tahoma" panose="020B0604030504040204" pitchFamily="34" charset="0"/>
              </a:rPr>
              <a:t>      逻辑</a:t>
            </a:r>
            <a:r>
              <a:rPr lang="zh-CN" altLang="en-US" sz="2800" b="1" dirty="0">
                <a:solidFill>
                  <a:srgbClr val="FF0000"/>
                </a:solidFill>
                <a:latin typeface="Tahoma" panose="020B0604030504040204" pitchFamily="34" charset="0"/>
                <a:cs typeface="Tahoma" panose="020B0604030504040204" pitchFamily="34" charset="0"/>
              </a:rPr>
              <a:t>与 （</a:t>
            </a:r>
            <a:r>
              <a:rPr lang="en-US" altLang="zh-CN" sz="2800" dirty="0">
                <a:solidFill>
                  <a:srgbClr val="FF0000"/>
                </a:solidFill>
                <a:latin typeface="Tahoma" panose="020B0604030504040204" pitchFamily="34" charset="0"/>
                <a:cs typeface="Tahoma" panose="020B0604030504040204" pitchFamily="34" charset="0"/>
              </a:rPr>
              <a:t>AND</a:t>
            </a:r>
            <a:r>
              <a:rPr lang="zh-CN" altLang="en-US" sz="2800" b="1" dirty="0">
                <a:solidFill>
                  <a:srgbClr val="FF0000"/>
                </a:solidFill>
                <a:latin typeface="Tahoma" panose="020B0604030504040204" pitchFamily="34" charset="0"/>
                <a:cs typeface="Tahoma" panose="020B0604030504040204" pitchFamily="34" charset="0"/>
              </a:rPr>
              <a:t>）</a:t>
            </a:r>
            <a:endParaRPr lang="zh-CN" altLang="en-US" sz="2800" b="1" dirty="0">
              <a:solidFill>
                <a:srgbClr val="FF0000"/>
              </a:solidFill>
              <a:latin typeface="Tahoma" panose="020B0604030504040204" pitchFamily="34" charset="0"/>
              <a:cs typeface="Tahoma" panose="020B0604030504040204" pitchFamily="34" charset="0"/>
            </a:endParaRPr>
          </a:p>
          <a:p>
            <a:pPr marL="685800" lvl="1" indent="-228600">
              <a:buFont typeface="Wingdings" panose="05000000000000000000" pitchFamily="2" charset="2"/>
              <a:buNone/>
            </a:pPr>
            <a:r>
              <a:rPr lang="zh-CN" altLang="en-US" sz="2800" b="1" dirty="0">
                <a:latin typeface="Tahoma" panose="020B0604030504040204" pitchFamily="34" charset="0"/>
                <a:cs typeface="Tahoma" panose="020B0604030504040204" pitchFamily="34" charset="0"/>
              </a:rPr>
              <a:t>      逻辑</a:t>
            </a:r>
            <a:r>
              <a:rPr lang="zh-CN" altLang="en-US" sz="2800" b="1" dirty="0">
                <a:solidFill>
                  <a:srgbClr val="FF0000"/>
                </a:solidFill>
                <a:latin typeface="Tahoma" panose="020B0604030504040204" pitchFamily="34" charset="0"/>
                <a:cs typeface="Tahoma" panose="020B0604030504040204" pitchFamily="34" charset="0"/>
              </a:rPr>
              <a:t>或  （</a:t>
            </a:r>
            <a:r>
              <a:rPr lang="en-US" altLang="zh-CN" sz="2800" dirty="0">
                <a:solidFill>
                  <a:srgbClr val="FF0000"/>
                </a:solidFill>
                <a:latin typeface="Tahoma" panose="020B0604030504040204" pitchFamily="34" charset="0"/>
                <a:cs typeface="Tahoma" panose="020B0604030504040204" pitchFamily="34" charset="0"/>
              </a:rPr>
              <a:t>OR</a:t>
            </a:r>
            <a:r>
              <a:rPr lang="zh-CN" altLang="en-US" sz="2800" b="1" dirty="0">
                <a:solidFill>
                  <a:srgbClr val="FF0000"/>
                </a:solidFill>
                <a:latin typeface="Tahoma" panose="020B0604030504040204" pitchFamily="34" charset="0"/>
                <a:cs typeface="Tahoma" panose="020B0604030504040204" pitchFamily="34" charset="0"/>
              </a:rPr>
              <a:t>）</a:t>
            </a:r>
            <a:endParaRPr lang="zh-CN" altLang="en-US" sz="2800" b="1" dirty="0">
              <a:solidFill>
                <a:srgbClr val="FF0000"/>
              </a:solidFill>
              <a:latin typeface="Tahoma" panose="020B0604030504040204" pitchFamily="34" charset="0"/>
              <a:cs typeface="Tahoma" panose="020B0604030504040204" pitchFamily="34" charset="0"/>
            </a:endParaRPr>
          </a:p>
          <a:p>
            <a:pPr marL="685800" lvl="1" indent="-228600">
              <a:buFont typeface="Wingdings" panose="05000000000000000000" pitchFamily="2" charset="2"/>
              <a:buNone/>
            </a:pPr>
            <a:r>
              <a:rPr lang="zh-CN" altLang="en-US" sz="2800" b="1" dirty="0">
                <a:latin typeface="Tahoma" panose="020B0604030504040204" pitchFamily="34" charset="0"/>
                <a:cs typeface="Tahoma" panose="020B0604030504040204" pitchFamily="34" charset="0"/>
              </a:rPr>
              <a:t>      逻辑</a:t>
            </a:r>
            <a:r>
              <a:rPr lang="zh-CN" altLang="en-US" sz="2800" b="1" dirty="0">
                <a:solidFill>
                  <a:srgbClr val="FF0000"/>
                </a:solidFill>
                <a:latin typeface="Tahoma" panose="020B0604030504040204" pitchFamily="34" charset="0"/>
                <a:cs typeface="Tahoma" panose="020B0604030504040204" pitchFamily="34" charset="0"/>
              </a:rPr>
              <a:t>非 （</a:t>
            </a:r>
            <a:r>
              <a:rPr lang="en-US" altLang="zh-CN" sz="2800" dirty="0">
                <a:solidFill>
                  <a:srgbClr val="FF0000"/>
                </a:solidFill>
                <a:latin typeface="Tahoma" panose="020B0604030504040204" pitchFamily="34" charset="0"/>
                <a:cs typeface="Tahoma" panose="020B0604030504040204" pitchFamily="34" charset="0"/>
              </a:rPr>
              <a:t>NOT</a:t>
            </a:r>
            <a:r>
              <a:rPr lang="zh-CN" altLang="en-US" sz="2800" b="1" dirty="0">
                <a:solidFill>
                  <a:srgbClr val="FF0000"/>
                </a:solidFill>
                <a:latin typeface="Tahoma" panose="020B0604030504040204" pitchFamily="34" charset="0"/>
                <a:cs typeface="Tahoma" panose="020B0604030504040204" pitchFamily="34" charset="0"/>
              </a:rPr>
              <a:t>）</a:t>
            </a:r>
            <a:endParaRPr lang="en-US" altLang="zh-CN" sz="2800" b="1" dirty="0">
              <a:solidFill>
                <a:srgbClr val="FF0000"/>
              </a:solidFill>
              <a:latin typeface="Tahoma" panose="020B0604030504040204" pitchFamily="34" charset="0"/>
              <a:cs typeface="Tahoma" panose="020B0604030504040204" pitchFamily="34" charset="0"/>
            </a:endParaRPr>
          </a:p>
          <a:p>
            <a:pPr marL="685800" lvl="1" indent="-228600">
              <a:buClr>
                <a:schemeClr val="accent1"/>
              </a:buClr>
              <a:buFont typeface="Wingdings" panose="05000000000000000000" pitchFamily="2" charset="2"/>
              <a:buChar char="u"/>
            </a:pPr>
            <a:r>
              <a:rPr lang="zh-CN" altLang="en-US" sz="2800" b="1" dirty="0">
                <a:latin typeface="Tahoma" panose="020B0604030504040204" pitchFamily="34" charset="0"/>
                <a:cs typeface="Tahoma" panose="020B0604030504040204" pitchFamily="34" charset="0"/>
              </a:rPr>
              <a:t>  复合逻辑运算</a:t>
            </a:r>
            <a:endParaRPr lang="en-US" altLang="zh-CN" sz="2800" b="1" dirty="0">
              <a:latin typeface="Tahoma" panose="020B0604030504040204" pitchFamily="34" charset="0"/>
              <a:cs typeface="Tahoma" panose="020B0604030504040204" pitchFamily="34" charset="0"/>
            </a:endParaRPr>
          </a:p>
          <a:p>
            <a:pPr marL="685800" lvl="1" indent="-228600">
              <a:buChar char="•"/>
            </a:pPr>
            <a:endParaRPr lang="en-US" altLang="zh-CN" sz="2800" b="1" dirty="0">
              <a:latin typeface="Tahoma" panose="020B0604030504040204" pitchFamily="34" charset="0"/>
              <a:ea typeface="Tahoma" panose="020B0604030504040204" pitchFamily="34" charset="0"/>
            </a:endParaRPr>
          </a:p>
        </p:txBody>
      </p:sp>
      <p:sp>
        <p:nvSpPr>
          <p:cNvPr id="5" name="矩形 4"/>
          <p:cNvSpPr/>
          <p:nvPr/>
        </p:nvSpPr>
        <p:spPr>
          <a:xfrm>
            <a:off x="252413" y="704850"/>
            <a:ext cx="2628900" cy="647700"/>
          </a:xfrm>
          <a:prstGeom prst="rect">
            <a:avLst/>
          </a:prstGeom>
        </p:spPr>
        <p:txBody>
          <a:bodyPr wrap="non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36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rPr>
              <a:t> 逻辑运算</a:t>
            </a:r>
            <a:endParaRPr kumimoji="0" lang="zh-CN" altLang="en-US" sz="36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endParaRPr>
          </a:p>
        </p:txBody>
      </p:sp>
      <p:sp>
        <p:nvSpPr>
          <p:cNvPr id="6" name="矩形 5"/>
          <p:cNvSpPr/>
          <p:nvPr/>
        </p:nvSpPr>
        <p:spPr>
          <a:xfrm>
            <a:off x="1023938" y="1352550"/>
            <a:ext cx="6750050" cy="522288"/>
          </a:xfrm>
          <a:prstGeom prst="rect">
            <a:avLst/>
          </a:prstGeom>
        </p:spPr>
        <p:txBody>
          <a:bodyPr wrap="none">
            <a:spAutoFit/>
          </a:bodyPr>
          <a:lstStyle/>
          <a:p>
            <a:pPr marL="45720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rPr>
              <a:t>通过</a:t>
            </a:r>
            <a:r>
              <a:rPr kumimoji="0" lang="zh-CN" altLang="en-US" sz="2800" b="1" i="0" u="none" strike="noStrike" kern="1200" cap="none" spc="0" normalizeH="0" baseline="0" noProof="0" dirty="0">
                <a:ln>
                  <a:noFill/>
                </a:ln>
                <a:solidFill>
                  <a:srgbClr val="FF0000"/>
                </a:solidFill>
                <a:effectLst/>
                <a:uLnTx/>
                <a:uFillTx/>
                <a:latin typeface="Tahoma" panose="020B0604030504040204" pitchFamily="34" charset="0"/>
                <a:ea typeface="+mn-ea"/>
                <a:cs typeface="Tahoma" panose="020B0604030504040204" pitchFamily="34" charset="0"/>
              </a:rPr>
              <a:t>逻辑变量</a:t>
            </a:r>
            <a:r>
              <a:rPr kumimoji="0" lang="zh-CN" altLang="en-US" sz="28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rPr>
              <a:t>的运算得到</a:t>
            </a:r>
            <a:r>
              <a:rPr kumimoji="0" lang="zh-CN" altLang="en-US" sz="2800" b="1" i="0" u="none" strike="noStrike" kern="1200" cap="none" spc="0" normalizeH="0" baseline="0" noProof="0" dirty="0">
                <a:ln>
                  <a:noFill/>
                </a:ln>
                <a:solidFill>
                  <a:srgbClr val="FF0000"/>
                </a:solidFill>
                <a:effectLst/>
                <a:uLnTx/>
                <a:uFillTx/>
                <a:latin typeface="Tahoma" panose="020B0604030504040204" pitchFamily="34" charset="0"/>
                <a:ea typeface="+mn-ea"/>
                <a:cs typeface="Tahoma" panose="020B0604030504040204" pitchFamily="34" charset="0"/>
              </a:rPr>
              <a:t>逻辑函数</a:t>
            </a:r>
            <a:r>
              <a:rPr kumimoji="0" lang="zh-CN" altLang="en-US" sz="2800" b="1" i="0" u="none" strike="noStrike" kern="1200" cap="none" spc="0" normalizeH="0" baseline="0" noProof="0" dirty="0">
                <a:ln>
                  <a:noFill/>
                </a:ln>
                <a:solidFill>
                  <a:schemeClr val="tx1"/>
                </a:solidFill>
                <a:effectLst/>
                <a:uLnTx/>
                <a:uFillTx/>
                <a:latin typeface="Tahoma" panose="020B0604030504040204" pitchFamily="34" charset="0"/>
                <a:ea typeface="+mn-ea"/>
                <a:cs typeface="Tahoma" panose="020B0604030504040204" pitchFamily="34" charset="0"/>
              </a:rPr>
              <a:t>的</a:t>
            </a:r>
            <a:r>
              <a:rPr kumimoji="0" lang="zh-CN" altLang="en-US" sz="2800" b="1" i="0" u="none" strike="noStrike" kern="1200" cap="none" spc="0" normalizeH="0" baseline="0" noProof="0" dirty="0">
                <a:ln>
                  <a:noFill/>
                </a:ln>
                <a:solidFill>
                  <a:srgbClr val="FF0000"/>
                </a:solidFill>
                <a:effectLst/>
                <a:uLnTx/>
                <a:uFillTx/>
                <a:latin typeface="Tahoma" panose="020B0604030504040204" pitchFamily="34" charset="0"/>
                <a:ea typeface="+mn-ea"/>
                <a:cs typeface="Tahoma" panose="020B0604030504040204" pitchFamily="34" charset="0"/>
              </a:rPr>
              <a:t>值</a:t>
            </a:r>
            <a:endParaRPr kumimoji="0" lang="zh-CN" altLang="en-US" sz="2800" b="1" i="0" u="none" strike="noStrike" kern="1200" cap="none" spc="0" normalizeH="0" baseline="0" noProof="0" dirty="0">
              <a:ln>
                <a:noFill/>
              </a:ln>
              <a:solidFill>
                <a:srgbClr val="FF0000"/>
              </a:solidFill>
              <a:effectLst/>
              <a:uLnTx/>
              <a:uFillTx/>
              <a:latin typeface="Tahoma" panose="020B0604030504040204" pitchFamily="34" charset="0"/>
              <a:ea typeface="+mn-ea"/>
              <a:cs typeface="Tahoma" panose="020B0604030504040204" pitchFamily="34" charset="0"/>
            </a:endParaRPr>
          </a:p>
        </p:txBody>
      </p:sp>
      <p:sp>
        <p:nvSpPr>
          <p:cNvPr id="21510" name="矩形 6"/>
          <p:cNvSpPr/>
          <p:nvPr/>
        </p:nvSpPr>
        <p:spPr>
          <a:xfrm>
            <a:off x="1566863" y="4170363"/>
            <a:ext cx="6477000" cy="9540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r>
              <a:rPr lang="zh-CN" altLang="en-US" b="1" dirty="0">
                <a:latin typeface="Tahoma" panose="020B0604030504040204" pitchFamily="34" charset="0"/>
                <a:cs typeface="Tahoma" panose="020B0604030504040204" pitchFamily="34" charset="0"/>
              </a:rPr>
              <a:t>复合逻辑运算由</a:t>
            </a:r>
            <a:r>
              <a:rPr lang="zh-CN" altLang="en-US" b="1" dirty="0">
                <a:solidFill>
                  <a:srgbClr val="FF0000"/>
                </a:solidFill>
                <a:latin typeface="Tahoma" panose="020B0604030504040204" pitchFamily="34" charset="0"/>
                <a:cs typeface="Tahoma" panose="020B0604030504040204" pitchFamily="34" charset="0"/>
              </a:rPr>
              <a:t>基本逻辑运算</a:t>
            </a:r>
            <a:r>
              <a:rPr lang="zh-CN" altLang="en-US" b="1" dirty="0">
                <a:latin typeface="Tahoma" panose="020B0604030504040204" pitchFamily="34" charset="0"/>
                <a:cs typeface="Tahoma" panose="020B0604030504040204" pitchFamily="34" charset="0"/>
              </a:rPr>
              <a:t>组合而成</a:t>
            </a:r>
            <a:endParaRPr lang="en-US" altLang="zh-CN" b="1" dirty="0">
              <a:latin typeface="Tahoma" panose="020B0604030504040204" pitchFamily="34" charset="0"/>
              <a:cs typeface="Tahoma" panose="020B0604030504040204" pitchFamily="34" charset="0"/>
            </a:endParaRPr>
          </a:p>
          <a:p>
            <a:pPr marL="0" lvl="0" indent="0">
              <a:lnSpc>
                <a:spcPct val="100000"/>
              </a:lnSpc>
              <a:spcBef>
                <a:spcPct val="0"/>
              </a:spcBef>
              <a:buFontTx/>
              <a:buNone/>
            </a:pPr>
            <a:r>
              <a:rPr lang="zh-CN" altLang="en-US" b="1" dirty="0">
                <a:latin typeface="Tahoma" panose="020B0604030504040204" pitchFamily="34" charset="0"/>
                <a:cs typeface="Tahoma" panose="020B0604030504040204" pitchFamily="34" charset="0"/>
              </a:rPr>
              <a:t>如与非、或非、同或、异或等</a:t>
            </a:r>
            <a:endParaRPr lang="zh-CN" altLang="en-US" b="1" dirty="0">
              <a:latin typeface="Tahoma" panose="020B0604030504040204" pitchFamily="34" charset="0"/>
              <a:ea typeface="Tahoma" panose="020B0604030504040204" pitchFamily="34" charset="0"/>
            </a:endParaRPr>
          </a:p>
        </p:txBody>
      </p:sp>
      <p:sp>
        <p:nvSpPr>
          <p:cNvPr id="2151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3"/>
          <p:cNvSpPr txBox="1"/>
          <p:nvPr/>
        </p:nvSpPr>
        <p:spPr>
          <a:xfrm>
            <a:off x="166688" y="1066800"/>
            <a:ext cx="8640762" cy="4724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Ø"/>
            </a:pPr>
            <a:r>
              <a:rPr lang="zh-CN" altLang="en-US" sz="3200" dirty="0">
                <a:solidFill>
                  <a:srgbClr val="000000"/>
                </a:solidFill>
                <a:latin typeface="Tahoma" panose="020B0604030504040204" pitchFamily="34" charset="0"/>
                <a:ea typeface="黑体" panose="02010609060101010101" pitchFamily="49" charset="-122"/>
              </a:rPr>
              <a:t>确切地说：</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Font typeface="Tahoma" panose="020B0604030504040204" pitchFamily="34" charset="0"/>
              <a:buChar char="*"/>
            </a:pPr>
            <a:r>
              <a:rPr lang="zh-CN" altLang="en-US" sz="2800" dirty="0">
                <a:solidFill>
                  <a:srgbClr val="000000"/>
                </a:solidFill>
                <a:latin typeface="Tahoma" panose="020B0604030504040204" pitchFamily="34" charset="0"/>
                <a:ea typeface="黑体" panose="02010609060101010101" pitchFamily="49" charset="-122"/>
              </a:rPr>
              <a:t>卡诺图是由美国工程师</a:t>
            </a:r>
            <a:r>
              <a:rPr lang="zh-CN" altLang="en-US" sz="2800" dirty="0">
                <a:solidFill>
                  <a:srgbClr val="000000"/>
                </a:solidFill>
                <a:latin typeface="Tahoma" panose="020B0604030504040204" pitchFamily="34" charset="0"/>
                <a:ea typeface="楷体_GB2312" pitchFamily="49" charset="-122"/>
              </a:rPr>
              <a:t>维奇</a:t>
            </a:r>
            <a:r>
              <a:rPr lang="zh-CN" altLang="en-US" sz="2800" dirty="0">
                <a:solidFill>
                  <a:srgbClr val="000000"/>
                </a:solidFill>
                <a:latin typeface="Tahoma" panose="020B0604030504040204" pitchFamily="34" charset="0"/>
                <a:ea typeface="黑体" panose="02010609060101010101" pitchFamily="49" charset="-122"/>
              </a:rPr>
              <a:t>（</a:t>
            </a:r>
            <a:r>
              <a:rPr lang="en-US" altLang="zh-CN" sz="2800" dirty="0">
                <a:solidFill>
                  <a:srgbClr val="000000"/>
                </a:solidFill>
                <a:latin typeface="Tahoma" panose="020B0604030504040204" pitchFamily="34" charset="0"/>
                <a:ea typeface="黑体" panose="02010609060101010101" pitchFamily="49" charset="-122"/>
              </a:rPr>
              <a:t>Veitch</a:t>
            </a:r>
            <a:r>
              <a:rPr lang="zh-CN" altLang="en-US" sz="2800" dirty="0">
                <a:solidFill>
                  <a:srgbClr val="000000"/>
                </a:solidFill>
                <a:latin typeface="Tahoma" panose="020B0604030504040204" pitchFamily="34" charset="0"/>
                <a:ea typeface="黑体" panose="02010609060101010101" pitchFamily="49" charset="-122"/>
              </a:rPr>
              <a:t>）和</a:t>
            </a:r>
            <a:r>
              <a:rPr lang="zh-CN" altLang="en-US" sz="2800" dirty="0">
                <a:solidFill>
                  <a:srgbClr val="000000"/>
                </a:solidFill>
                <a:latin typeface="Tahoma" panose="020B0604030504040204" pitchFamily="34" charset="0"/>
                <a:ea typeface="楷体_GB2312" pitchFamily="49" charset="-122"/>
              </a:rPr>
              <a:t>卡诺</a:t>
            </a:r>
            <a:r>
              <a:rPr lang="zh-CN" altLang="en-US" sz="2800" dirty="0">
                <a:solidFill>
                  <a:srgbClr val="000000"/>
                </a:solidFill>
                <a:latin typeface="Tahoma" panose="020B0604030504040204" pitchFamily="34" charset="0"/>
                <a:ea typeface="黑体" panose="02010609060101010101" pitchFamily="49" charset="-122"/>
              </a:rPr>
              <a:t>（</a:t>
            </a:r>
            <a:r>
              <a:rPr lang="en-US" altLang="zh-CN" sz="2800" dirty="0">
                <a:solidFill>
                  <a:srgbClr val="000000"/>
                </a:solidFill>
                <a:latin typeface="Tahoma" panose="020B0604030504040204" pitchFamily="34" charset="0"/>
                <a:ea typeface="黑体" panose="02010609060101010101" pitchFamily="49" charset="-122"/>
              </a:rPr>
              <a:t>Karnaugh</a:t>
            </a:r>
            <a:r>
              <a:rPr lang="zh-CN" altLang="en-US" sz="2800" dirty="0">
                <a:solidFill>
                  <a:srgbClr val="000000"/>
                </a:solidFill>
                <a:latin typeface="Tahoma" panose="020B0604030504040204" pitchFamily="34" charset="0"/>
                <a:ea typeface="黑体" panose="02010609060101010101" pitchFamily="49" charset="-122"/>
              </a:rPr>
              <a:t>）分别从不同角度提出的；</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FontTx/>
              <a:buChar char="•"/>
            </a:pPr>
            <a:r>
              <a:rPr lang="en-US" altLang="zh-CN" sz="2400" dirty="0">
                <a:solidFill>
                  <a:srgbClr val="000000"/>
                </a:solidFill>
                <a:latin typeface="Tahoma" panose="020B0604030504040204" pitchFamily="34" charset="0"/>
                <a:ea typeface="黑体" panose="02010609060101010101" pitchFamily="49" charset="-122"/>
              </a:rPr>
              <a:t>1953</a:t>
            </a:r>
            <a:r>
              <a:rPr lang="zh-CN" altLang="en-US" sz="2400" dirty="0">
                <a:solidFill>
                  <a:srgbClr val="000000"/>
                </a:solidFill>
                <a:latin typeface="Tahoma" panose="020B0604030504040204" pitchFamily="34" charset="0"/>
                <a:ea typeface="黑体" panose="02010609060101010101" pitchFamily="49" charset="-122"/>
              </a:rPr>
              <a:t>年，</a:t>
            </a:r>
            <a:r>
              <a:rPr lang="en-US" altLang="zh-CN" sz="2400" u="sng" dirty="0">
                <a:solidFill>
                  <a:srgbClr val="000000"/>
                </a:solidFill>
                <a:latin typeface="Tahoma" panose="020B0604030504040204" pitchFamily="34" charset="0"/>
                <a:ea typeface="黑体" panose="02010609060101010101" pitchFamily="49" charset="-122"/>
              </a:rPr>
              <a:t>Karnaugh, Manrice</a:t>
            </a:r>
            <a:r>
              <a:rPr lang="zh-CN" altLang="en-US" sz="2400" dirty="0">
                <a:solidFill>
                  <a:srgbClr val="000000"/>
                </a:solidFill>
                <a:latin typeface="Tahoma" panose="020B0604030504040204" pitchFamily="34" charset="0"/>
                <a:ea typeface="黑体" panose="02010609060101010101" pitchFamily="49" charset="-122"/>
              </a:rPr>
              <a:t>（美国贝尔实验室）</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FontTx/>
              <a:buChar char="•"/>
            </a:pPr>
            <a:r>
              <a:rPr lang="zh-CN" altLang="en-US"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The Map Method for Synthesis of Combinational Logic</a:t>
            </a:r>
            <a:r>
              <a:rPr lang="en-US" altLang="zh-CN"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imes New Roman" panose="02020603050405020304" pitchFamily="18" charset="0"/>
                <a:ea typeface="黑体" panose="02010609060101010101" pitchFamily="49" charset="-122"/>
              </a:rPr>
              <a:t>, Trans. of Amer. Inst. of Electrical Engineers, 1970.1.1. </a:t>
            </a:r>
            <a:endParaRPr lang="en-US" altLang="zh-CN" sz="2400" dirty="0">
              <a:solidFill>
                <a:srgbClr val="000000"/>
              </a:solidFill>
              <a:latin typeface="Times New Roman" panose="02020603050405020304" pitchFamily="18" charset="0"/>
              <a:ea typeface="黑体" panose="02010609060101010101" pitchFamily="49" charset="-122"/>
            </a:endParaRPr>
          </a:p>
          <a:p>
            <a:pPr marL="742950" lvl="1" indent="-285750" eaLnBrk="1" hangingPunct="1">
              <a:lnSpc>
                <a:spcPct val="100000"/>
              </a:lnSpc>
              <a:spcBef>
                <a:spcPct val="20000"/>
              </a:spcBef>
              <a:buClr>
                <a:srgbClr val="5490A8"/>
              </a:buClr>
              <a:buFont typeface="Tahoma" panose="020B0604030504040204" pitchFamily="34" charset="0"/>
              <a:buChar char="*"/>
            </a:pPr>
            <a:r>
              <a:rPr lang="zh-CN" altLang="en-US" sz="2800" dirty="0">
                <a:solidFill>
                  <a:srgbClr val="000000"/>
                </a:solidFill>
                <a:latin typeface="Tahoma" panose="020B0604030504040204" pitchFamily="34" charset="0"/>
                <a:ea typeface="黑体" panose="02010609060101010101" pitchFamily="49" charset="-122"/>
              </a:rPr>
              <a:t>卡诺图也是一种特殊的真值表</a:t>
            </a:r>
            <a:r>
              <a:rPr lang="en-US" altLang="zh-CN" sz="2800" dirty="0">
                <a:solidFill>
                  <a:srgbClr val="000000"/>
                </a:solidFill>
                <a:latin typeface="Tahoma" panose="020B0604030504040204" pitchFamily="34" charset="0"/>
                <a:ea typeface="黑体" panose="02010609060101010101" pitchFamily="49" charset="-122"/>
              </a:rPr>
              <a:t>——</a:t>
            </a:r>
            <a:r>
              <a:rPr lang="zh-CN" altLang="en-US" sz="2800" dirty="0">
                <a:solidFill>
                  <a:srgbClr val="000000"/>
                </a:solidFill>
                <a:latin typeface="Tahoma" panose="020B0604030504040204" pitchFamily="34" charset="0"/>
                <a:ea typeface="黑体" panose="02010609060101010101" pitchFamily="49" charset="-122"/>
              </a:rPr>
              <a:t>邻接真值表；</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FontTx/>
              <a:buChar char="•"/>
            </a:pPr>
            <a:r>
              <a:rPr lang="zh-CN" altLang="en-US" sz="2400" dirty="0">
                <a:solidFill>
                  <a:srgbClr val="000000"/>
                </a:solidFill>
                <a:latin typeface="Tahoma" panose="020B0604030504040204" pitchFamily="34" charset="0"/>
                <a:ea typeface="黑体" panose="02010609060101010101" pitchFamily="49" charset="-122"/>
              </a:rPr>
              <a:t>“</a:t>
            </a:r>
            <a:r>
              <a:rPr lang="zh-CN" altLang="en-US" sz="2400" dirty="0">
                <a:solidFill>
                  <a:srgbClr val="CC3300"/>
                </a:solidFill>
                <a:latin typeface="Tahoma" panose="020B0604030504040204" pitchFamily="34" charset="0"/>
                <a:ea typeface="黑体" panose="02010609060101010101" pitchFamily="49" charset="-122"/>
              </a:rPr>
              <a:t>几何相邻</a:t>
            </a:r>
            <a:r>
              <a:rPr lang="zh-CN" altLang="en-US" sz="2400" dirty="0">
                <a:solidFill>
                  <a:srgbClr val="000000"/>
                </a:solidFill>
                <a:latin typeface="Tahoma" panose="020B0604030504040204" pitchFamily="34" charset="0"/>
                <a:ea typeface="黑体" panose="02010609060101010101" pitchFamily="49" charset="-122"/>
              </a:rPr>
              <a:t>的小方格具有</a:t>
            </a:r>
            <a:r>
              <a:rPr lang="zh-CN" altLang="en-US" sz="2400" dirty="0">
                <a:solidFill>
                  <a:srgbClr val="CC3300"/>
                </a:solidFill>
                <a:latin typeface="Tahoma" panose="020B0604030504040204" pitchFamily="34" charset="0"/>
                <a:ea typeface="黑体" panose="02010609060101010101" pitchFamily="49" charset="-122"/>
              </a:rPr>
              <a:t>逻辑相邻</a:t>
            </a:r>
            <a:r>
              <a:rPr lang="zh-CN" altLang="en-US" sz="2400" dirty="0">
                <a:solidFill>
                  <a:srgbClr val="000000"/>
                </a:solidFill>
                <a:latin typeface="Tahoma" panose="020B0604030504040204" pitchFamily="34" charset="0"/>
                <a:ea typeface="黑体" panose="02010609060101010101" pitchFamily="49" charset="-122"/>
              </a:rPr>
              <a:t>性”</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Font typeface="Tahoma" panose="020B0604030504040204" pitchFamily="34" charset="0"/>
              <a:buChar char="*"/>
            </a:pPr>
            <a:r>
              <a:rPr lang="zh-CN" altLang="en-US" sz="2800" dirty="0">
                <a:solidFill>
                  <a:srgbClr val="000000"/>
                </a:solidFill>
                <a:latin typeface="Tahoma" panose="020B0604030504040204" pitchFamily="34" charset="0"/>
                <a:ea typeface="黑体" panose="02010609060101010101" pitchFamily="49" charset="-122"/>
              </a:rPr>
              <a:t>也存在每一小格代表最大项的卡诺图。</a:t>
            </a:r>
            <a:endParaRPr lang="zh-CN" altLang="en-US" sz="2800" dirty="0">
              <a:solidFill>
                <a:srgbClr val="000000"/>
              </a:solidFill>
              <a:latin typeface="Tahoma" panose="020B0604030504040204" pitchFamily="34" charset="0"/>
              <a:ea typeface="黑体" panose="02010609060101010101" pitchFamily="49" charset="-122"/>
            </a:endParaRPr>
          </a:p>
        </p:txBody>
      </p:sp>
      <p:sp>
        <p:nvSpPr>
          <p:cNvPr id="150531"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053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矩形 1"/>
          <p:cNvSpPr/>
          <p:nvPr/>
        </p:nvSpPr>
        <p:spPr>
          <a:xfrm>
            <a:off x="241300" y="776288"/>
            <a:ext cx="4330700"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 卡诺图的构成与特点</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52579" name="灯片编号占位符 5"/>
          <p:cNvSpPr txBox="1"/>
          <p:nvPr/>
        </p:nvSpPr>
        <p:spPr>
          <a:xfrm>
            <a:off x="8420100" y="6313488"/>
            <a:ext cx="838200" cy="304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50000"/>
              </a:spcBef>
              <a:buFontTx/>
              <a:buNone/>
            </a:pPr>
            <a:fld id="{9A0DB2DC-4C9A-4742-B13C-FB6460FD3503}" type="slidenum">
              <a:rPr lang="en-US" altLang="zh-CN" sz="2000" b="1" dirty="0">
                <a:solidFill>
                  <a:srgbClr val="003366"/>
                </a:solidFill>
                <a:latin typeface="Arial" panose="020B0604020202020204" pitchFamily="34" charset="0"/>
              </a:rPr>
            </a:fld>
            <a:endParaRPr lang="en-US" altLang="zh-CN" sz="2000" b="1" dirty="0">
              <a:solidFill>
                <a:srgbClr val="003366"/>
              </a:solidFill>
              <a:latin typeface="Arial" panose="020B0604020202020204" pitchFamily="34" charset="0"/>
            </a:endParaRPr>
          </a:p>
        </p:txBody>
      </p:sp>
      <p:sp>
        <p:nvSpPr>
          <p:cNvPr id="152580" name="Rectangle 3"/>
          <p:cNvSpPr txBox="1"/>
          <p:nvPr/>
        </p:nvSpPr>
        <p:spPr>
          <a:xfrm>
            <a:off x="571500" y="1512888"/>
            <a:ext cx="3733800" cy="6096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卡诺图的构成</a:t>
            </a:r>
            <a:endParaRPr lang="zh-CN" altLang="en-US" dirty="0">
              <a:solidFill>
                <a:srgbClr val="000000"/>
              </a:solidFill>
              <a:latin typeface="Tahoma" panose="020B0604030504040204" pitchFamily="34" charset="0"/>
              <a:ea typeface="黑体" panose="02010609060101010101" pitchFamily="49" charset="-122"/>
            </a:endParaRPr>
          </a:p>
        </p:txBody>
      </p:sp>
      <p:grpSp>
        <p:nvGrpSpPr>
          <p:cNvPr id="6" name="Group 4"/>
          <p:cNvGrpSpPr/>
          <p:nvPr/>
        </p:nvGrpSpPr>
        <p:grpSpPr>
          <a:xfrm>
            <a:off x="800100" y="4408488"/>
            <a:ext cx="2895600" cy="1524000"/>
            <a:chOff x="144" y="2304"/>
            <a:chExt cx="1824" cy="960"/>
          </a:xfrm>
        </p:grpSpPr>
        <p:sp>
          <p:nvSpPr>
            <p:cNvPr id="7" name="Rectangle 5"/>
            <p:cNvSpPr>
              <a:spLocks noChangeArrowheads="1"/>
            </p:cNvSpPr>
            <p:nvPr/>
          </p:nvSpPr>
          <p:spPr bwMode="auto">
            <a:xfrm>
              <a:off x="1536"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6"/>
            <p:cNvSpPr>
              <a:spLocks noChangeArrowheads="1"/>
            </p:cNvSpPr>
            <p:nvPr/>
          </p:nvSpPr>
          <p:spPr bwMode="auto">
            <a:xfrm>
              <a:off x="1536"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p:nvSpPr>
          <p:spPr bwMode="auto">
            <a:xfrm>
              <a:off x="864"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p:nvSpPr>
          <p:spPr bwMode="auto">
            <a:xfrm>
              <a:off x="864"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p:nvSpPr>
          <p:spPr bwMode="auto">
            <a:xfrm>
              <a:off x="1200"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p:nvSpPr>
          <p:spPr bwMode="auto">
            <a:xfrm>
              <a:off x="1200"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p:nvSpPr>
          <p:spPr bwMode="auto">
            <a:xfrm>
              <a:off x="528"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p:nvSpPr>
          <p:spPr bwMode="auto">
            <a:xfrm>
              <a:off x="528"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4"/>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5"/>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6"/>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7"/>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8"/>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19"/>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0"/>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1"/>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Text Box 22"/>
            <p:cNvSpPr txBox="1">
              <a:spLocks noChangeArrowheads="1"/>
            </p:cNvSpPr>
            <p:nvPr/>
          </p:nvSpPr>
          <p:spPr bwMode="auto">
            <a:xfrm>
              <a:off x="144" y="240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5" name="Text Box 23"/>
            <p:cNvSpPr txBox="1">
              <a:spLocks noChangeArrowheads="1"/>
            </p:cNvSpPr>
            <p:nvPr/>
          </p:nvSpPr>
          <p:spPr bwMode="auto">
            <a:xfrm>
              <a:off x="288" y="2304"/>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BC</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6" name="Text Box 24"/>
            <p:cNvSpPr txBox="1">
              <a:spLocks noChangeArrowheads="1"/>
            </p:cNvSpPr>
            <p:nvPr/>
          </p:nvSpPr>
          <p:spPr bwMode="auto">
            <a:xfrm>
              <a:off x="576" y="2448"/>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7" name="Text Box 25"/>
            <p:cNvSpPr txBox="1">
              <a:spLocks noChangeArrowheads="1"/>
            </p:cNvSpPr>
            <p:nvPr/>
          </p:nvSpPr>
          <p:spPr bwMode="auto">
            <a:xfrm>
              <a:off x="336" y="273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pSp>
        <p:nvGrpSpPr>
          <p:cNvPr id="28" name="Group 26"/>
          <p:cNvGrpSpPr/>
          <p:nvPr/>
        </p:nvGrpSpPr>
        <p:grpSpPr>
          <a:xfrm>
            <a:off x="5295900" y="979488"/>
            <a:ext cx="2895600" cy="2209800"/>
            <a:chOff x="3168" y="384"/>
            <a:chExt cx="1824" cy="1392"/>
          </a:xfrm>
        </p:grpSpPr>
        <p:sp>
          <p:nvSpPr>
            <p:cNvPr id="29" name="Rectangle 27"/>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Rectangle 28"/>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14</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Rectangle 29"/>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30"/>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31"/>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32"/>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Rectangle 33"/>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34"/>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Rectangle 35"/>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36"/>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15</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37"/>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Rectangle 38"/>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39"/>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Rectangle 40"/>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41"/>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42"/>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43"/>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44"/>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45"/>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Line 46"/>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47"/>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48"/>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49"/>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50"/>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51"/>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52"/>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53"/>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Text Box 54"/>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7" name="Text Box 55"/>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8" name="Text Box 56"/>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9" name="Text Box 57"/>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pSp>
        <p:nvGrpSpPr>
          <p:cNvPr id="152583" name="Group 58"/>
          <p:cNvGrpSpPr/>
          <p:nvPr/>
        </p:nvGrpSpPr>
        <p:grpSpPr>
          <a:xfrm>
            <a:off x="723900" y="2198688"/>
            <a:ext cx="3352800" cy="1447800"/>
            <a:chOff x="288" y="1440"/>
            <a:chExt cx="2112" cy="912"/>
          </a:xfrm>
        </p:grpSpPr>
        <p:sp>
          <p:nvSpPr>
            <p:cNvPr id="61" name="Line 59"/>
            <p:cNvSpPr>
              <a:spLocks noChangeShapeType="1"/>
            </p:cNvSpPr>
            <p:nvPr/>
          </p:nvSpPr>
          <p:spPr bwMode="auto">
            <a:xfrm>
              <a:off x="1776" y="1824"/>
              <a:ext cx="57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60"/>
            <p:cNvSpPr>
              <a:spLocks noChangeShapeType="1"/>
            </p:cNvSpPr>
            <p:nvPr/>
          </p:nvSpPr>
          <p:spPr bwMode="auto">
            <a:xfrm>
              <a:off x="1776" y="2352"/>
              <a:ext cx="57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61"/>
            <p:cNvSpPr>
              <a:spLocks noChangeShapeType="1"/>
            </p:cNvSpPr>
            <p:nvPr/>
          </p:nvSpPr>
          <p:spPr bwMode="auto">
            <a:xfrm>
              <a:off x="1776" y="1824"/>
              <a:ext cx="0" cy="52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62"/>
            <p:cNvSpPr>
              <a:spLocks noChangeShapeType="1"/>
            </p:cNvSpPr>
            <p:nvPr/>
          </p:nvSpPr>
          <p:spPr bwMode="auto">
            <a:xfrm>
              <a:off x="2352" y="1824"/>
              <a:ext cx="0" cy="52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Line 63"/>
            <p:cNvSpPr>
              <a:spLocks noChangeShapeType="1"/>
            </p:cNvSpPr>
            <p:nvPr/>
          </p:nvSpPr>
          <p:spPr bwMode="auto">
            <a:xfrm>
              <a:off x="1776" y="2088"/>
              <a:ext cx="576"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Line 64"/>
            <p:cNvSpPr>
              <a:spLocks noChangeShapeType="1"/>
            </p:cNvSpPr>
            <p:nvPr/>
          </p:nvSpPr>
          <p:spPr bwMode="auto">
            <a:xfrm>
              <a:off x="2064" y="1824"/>
              <a:ext cx="0" cy="52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65"/>
            <p:cNvSpPr>
              <a:spLocks noChangeShapeType="1"/>
            </p:cNvSpPr>
            <p:nvPr/>
          </p:nvSpPr>
          <p:spPr bwMode="auto">
            <a:xfrm>
              <a:off x="1536" y="1584"/>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Rectangle 66"/>
            <p:cNvSpPr>
              <a:spLocks noChangeArrowheads="1"/>
            </p:cNvSpPr>
            <p:nvPr/>
          </p:nvSpPr>
          <p:spPr bwMode="auto">
            <a:xfrm>
              <a:off x="2064" y="2054"/>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67"/>
            <p:cNvSpPr>
              <a:spLocks noChangeArrowheads="1"/>
            </p:cNvSpPr>
            <p:nvPr/>
          </p:nvSpPr>
          <p:spPr bwMode="auto">
            <a:xfrm>
              <a:off x="2064" y="1824"/>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Rectangle 68"/>
            <p:cNvSpPr>
              <a:spLocks noChangeArrowheads="1"/>
            </p:cNvSpPr>
            <p:nvPr/>
          </p:nvSpPr>
          <p:spPr bwMode="auto">
            <a:xfrm>
              <a:off x="1776" y="2054"/>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Rectangle 69"/>
            <p:cNvSpPr>
              <a:spLocks noChangeArrowheads="1"/>
            </p:cNvSpPr>
            <p:nvPr/>
          </p:nvSpPr>
          <p:spPr bwMode="auto">
            <a:xfrm>
              <a:off x="1776" y="1824"/>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Text Box 70"/>
            <p:cNvSpPr txBox="1">
              <a:spLocks noChangeArrowheads="1"/>
            </p:cNvSpPr>
            <p:nvPr/>
          </p:nvSpPr>
          <p:spPr bwMode="auto">
            <a:xfrm>
              <a:off x="1584" y="1488"/>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3" name="Text Box 71"/>
            <p:cNvSpPr txBox="1">
              <a:spLocks noChangeArrowheads="1"/>
            </p:cNvSpPr>
            <p:nvPr/>
          </p:nvSpPr>
          <p:spPr bwMode="auto">
            <a:xfrm>
              <a:off x="1392" y="1584"/>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4" name="Text Box 72"/>
            <p:cNvSpPr txBox="1">
              <a:spLocks noChangeArrowheads="1"/>
            </p:cNvSpPr>
            <p:nvPr/>
          </p:nvSpPr>
          <p:spPr bwMode="auto">
            <a:xfrm>
              <a:off x="1824" y="1632"/>
              <a:ext cx="57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0       1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5" name="Text Box 73"/>
            <p:cNvSpPr txBox="1">
              <a:spLocks noChangeArrowheads="1"/>
            </p:cNvSpPr>
            <p:nvPr/>
          </p:nvSpPr>
          <p:spPr bwMode="auto">
            <a:xfrm>
              <a:off x="1584" y="1824"/>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6" name="Line 74"/>
            <p:cNvSpPr>
              <a:spLocks noChangeShapeType="1"/>
            </p:cNvSpPr>
            <p:nvPr/>
          </p:nvSpPr>
          <p:spPr bwMode="auto">
            <a:xfrm>
              <a:off x="672" y="1776"/>
              <a:ext cx="57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Line 75"/>
            <p:cNvSpPr>
              <a:spLocks noChangeShapeType="1"/>
            </p:cNvSpPr>
            <p:nvPr/>
          </p:nvSpPr>
          <p:spPr bwMode="auto">
            <a:xfrm>
              <a:off x="672" y="2352"/>
              <a:ext cx="57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Line 76"/>
            <p:cNvSpPr>
              <a:spLocks noChangeShapeType="1"/>
            </p:cNvSpPr>
            <p:nvPr/>
          </p:nvSpPr>
          <p:spPr bwMode="auto">
            <a:xfrm>
              <a:off x="672" y="1776"/>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Line 77"/>
            <p:cNvSpPr>
              <a:spLocks noChangeShapeType="1"/>
            </p:cNvSpPr>
            <p:nvPr/>
          </p:nvSpPr>
          <p:spPr bwMode="auto">
            <a:xfrm>
              <a:off x="1248" y="1776"/>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Line 78"/>
            <p:cNvSpPr>
              <a:spLocks noChangeShapeType="1"/>
            </p:cNvSpPr>
            <p:nvPr/>
          </p:nvSpPr>
          <p:spPr bwMode="auto">
            <a:xfrm>
              <a:off x="672" y="2064"/>
              <a:ext cx="576"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Line 79"/>
            <p:cNvSpPr>
              <a:spLocks noChangeShapeType="1"/>
            </p:cNvSpPr>
            <p:nvPr/>
          </p:nvSpPr>
          <p:spPr bwMode="auto">
            <a:xfrm>
              <a:off x="960" y="1776"/>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Line 80"/>
            <p:cNvSpPr>
              <a:spLocks noChangeShapeType="1"/>
            </p:cNvSpPr>
            <p:nvPr/>
          </p:nvSpPr>
          <p:spPr bwMode="auto">
            <a:xfrm>
              <a:off x="432" y="1536"/>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Rectangle 81"/>
            <p:cNvSpPr>
              <a:spLocks noChangeArrowheads="1"/>
            </p:cNvSpPr>
            <p:nvPr/>
          </p:nvSpPr>
          <p:spPr bwMode="auto">
            <a:xfrm>
              <a:off x="960" y="2122"/>
              <a:ext cx="288" cy="230"/>
            </a:xfrm>
            <a:prstGeom prst="rect">
              <a:avLst/>
            </a:prstGeom>
            <a:noFill/>
            <a:ln>
              <a:noFill/>
            </a:ln>
            <a:effectLst/>
          </p:spPr>
          <p:txBody>
            <a:bodyPr lIns="0" rIns="0"/>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4" name="Rectangle 82"/>
            <p:cNvSpPr>
              <a:spLocks noChangeArrowheads="1"/>
            </p:cNvSpPr>
            <p:nvPr/>
          </p:nvSpPr>
          <p:spPr bwMode="auto">
            <a:xfrm>
              <a:off x="960" y="1776"/>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5" name="Rectangle 83"/>
            <p:cNvSpPr>
              <a:spLocks noChangeArrowheads="1"/>
            </p:cNvSpPr>
            <p:nvPr/>
          </p:nvSpPr>
          <p:spPr bwMode="auto">
            <a:xfrm>
              <a:off x="672" y="2006"/>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6" name="Rectangle 84"/>
            <p:cNvSpPr>
              <a:spLocks noChangeArrowheads="1"/>
            </p:cNvSpPr>
            <p:nvPr/>
          </p:nvSpPr>
          <p:spPr bwMode="auto">
            <a:xfrm>
              <a:off x="672" y="1776"/>
              <a:ext cx="288" cy="23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16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7" name="Text Box 85"/>
            <p:cNvSpPr txBox="1">
              <a:spLocks noChangeArrowheads="1"/>
            </p:cNvSpPr>
            <p:nvPr/>
          </p:nvSpPr>
          <p:spPr bwMode="auto">
            <a:xfrm>
              <a:off x="480" y="144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88" name="Text Box 86"/>
            <p:cNvSpPr txBox="1">
              <a:spLocks noChangeArrowheads="1"/>
            </p:cNvSpPr>
            <p:nvPr/>
          </p:nvSpPr>
          <p:spPr bwMode="auto">
            <a:xfrm>
              <a:off x="288" y="1536"/>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89" name="Text Box 87"/>
            <p:cNvSpPr txBox="1">
              <a:spLocks noChangeArrowheads="1"/>
            </p:cNvSpPr>
            <p:nvPr/>
          </p:nvSpPr>
          <p:spPr bwMode="auto">
            <a:xfrm>
              <a:off x="720" y="1584"/>
              <a:ext cx="57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0       1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90" name="Text Box 88"/>
            <p:cNvSpPr txBox="1">
              <a:spLocks noChangeArrowheads="1"/>
            </p:cNvSpPr>
            <p:nvPr/>
          </p:nvSpPr>
          <p:spPr bwMode="auto">
            <a:xfrm>
              <a:off x="480" y="177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aphicFrame>
          <p:nvGraphicFramePr>
            <p:cNvPr id="152708" name="Object 89"/>
            <p:cNvGraphicFramePr>
              <a:graphicFrameLocks noChangeAspect="1"/>
            </p:cNvGraphicFramePr>
            <p:nvPr/>
          </p:nvGraphicFramePr>
          <p:xfrm>
            <a:off x="672" y="1836"/>
            <a:ext cx="240" cy="228"/>
          </p:xfrm>
          <a:graphic>
            <a:graphicData uri="http://schemas.openxmlformats.org/presentationml/2006/ole">
              <mc:AlternateContent xmlns:mc="http://schemas.openxmlformats.org/markup-compatibility/2006">
                <mc:Choice xmlns:v="urn:schemas-microsoft-com:vml" Requires="v">
                  <p:oleObj spid="_x0000_s3258" name="" r:id="rId1" imgW="241300" imgH="228600" progId="Equation.3">
                    <p:embed/>
                  </p:oleObj>
                </mc:Choice>
                <mc:Fallback>
                  <p:oleObj name="" r:id="rId1" imgW="241300" imgH="228600" progId="Equation.3">
                    <p:embed/>
                    <p:pic>
                      <p:nvPicPr>
                        <p:cNvPr id="0" name="图片 3257"/>
                        <p:cNvPicPr/>
                        <p:nvPr/>
                      </p:nvPicPr>
                      <p:blipFill>
                        <a:blip r:embed="rId2"/>
                        <a:stretch>
                          <a:fillRect/>
                        </a:stretch>
                      </p:blipFill>
                      <p:spPr>
                        <a:xfrm>
                          <a:off x="672" y="1836"/>
                          <a:ext cx="240" cy="228"/>
                        </a:xfrm>
                        <a:prstGeom prst="rect">
                          <a:avLst/>
                        </a:prstGeom>
                        <a:noFill/>
                        <a:ln w="38100">
                          <a:noFill/>
                          <a:miter/>
                        </a:ln>
                      </p:spPr>
                    </p:pic>
                  </p:oleObj>
                </mc:Fallback>
              </mc:AlternateContent>
            </a:graphicData>
          </a:graphic>
        </p:graphicFrame>
        <p:graphicFrame>
          <p:nvGraphicFramePr>
            <p:cNvPr id="152709" name="Object 90"/>
            <p:cNvGraphicFramePr>
              <a:graphicFrameLocks noChangeAspect="1"/>
            </p:cNvGraphicFramePr>
            <p:nvPr/>
          </p:nvGraphicFramePr>
          <p:xfrm>
            <a:off x="1008" y="1836"/>
            <a:ext cx="240" cy="228"/>
          </p:xfrm>
          <a:graphic>
            <a:graphicData uri="http://schemas.openxmlformats.org/presentationml/2006/ole">
              <mc:AlternateContent xmlns:mc="http://schemas.openxmlformats.org/markup-compatibility/2006">
                <mc:Choice xmlns:v="urn:schemas-microsoft-com:vml" Requires="v">
                  <p:oleObj spid="_x0000_s3260" name="" r:id="rId3" imgW="241300" imgH="228600" progId="Equation.3">
                    <p:embed/>
                  </p:oleObj>
                </mc:Choice>
                <mc:Fallback>
                  <p:oleObj name="" r:id="rId3" imgW="241300" imgH="228600" progId="Equation.3">
                    <p:embed/>
                    <p:pic>
                      <p:nvPicPr>
                        <p:cNvPr id="0" name="图片 3259"/>
                        <p:cNvPicPr/>
                        <p:nvPr/>
                      </p:nvPicPr>
                      <p:blipFill>
                        <a:blip r:embed="rId4"/>
                        <a:stretch>
                          <a:fillRect/>
                        </a:stretch>
                      </p:blipFill>
                      <p:spPr>
                        <a:xfrm>
                          <a:off x="1008" y="1836"/>
                          <a:ext cx="240" cy="228"/>
                        </a:xfrm>
                        <a:prstGeom prst="rect">
                          <a:avLst/>
                        </a:prstGeom>
                        <a:noFill/>
                        <a:ln w="38100">
                          <a:noFill/>
                          <a:miter/>
                        </a:ln>
                      </p:spPr>
                    </p:pic>
                  </p:oleObj>
                </mc:Fallback>
              </mc:AlternateContent>
            </a:graphicData>
          </a:graphic>
        </p:graphicFrame>
        <p:graphicFrame>
          <p:nvGraphicFramePr>
            <p:cNvPr id="152710" name="Object 91"/>
            <p:cNvGraphicFramePr>
              <a:graphicFrameLocks noChangeAspect="1"/>
            </p:cNvGraphicFramePr>
            <p:nvPr/>
          </p:nvGraphicFramePr>
          <p:xfrm>
            <a:off x="672" y="2107"/>
            <a:ext cx="235" cy="197"/>
          </p:xfrm>
          <a:graphic>
            <a:graphicData uri="http://schemas.openxmlformats.org/presentationml/2006/ole">
              <mc:AlternateContent xmlns:mc="http://schemas.openxmlformats.org/markup-compatibility/2006">
                <mc:Choice xmlns:v="urn:schemas-microsoft-com:vml" Requires="v">
                  <p:oleObj spid="_x0000_s3259" name="" r:id="rId5" imgW="228600" imgH="190500" progId="Equation.3">
                    <p:embed/>
                  </p:oleObj>
                </mc:Choice>
                <mc:Fallback>
                  <p:oleObj name="" r:id="rId5" imgW="228600" imgH="190500" progId="Equation.3">
                    <p:embed/>
                    <p:pic>
                      <p:nvPicPr>
                        <p:cNvPr id="0" name="图片 3258"/>
                        <p:cNvPicPr/>
                        <p:nvPr/>
                      </p:nvPicPr>
                      <p:blipFill>
                        <a:blip r:embed="rId6"/>
                        <a:stretch>
                          <a:fillRect/>
                        </a:stretch>
                      </p:blipFill>
                      <p:spPr>
                        <a:xfrm>
                          <a:off x="672" y="2107"/>
                          <a:ext cx="235" cy="197"/>
                        </a:xfrm>
                        <a:prstGeom prst="rect">
                          <a:avLst/>
                        </a:prstGeom>
                        <a:noFill/>
                        <a:ln w="38100">
                          <a:noFill/>
                          <a:miter/>
                        </a:ln>
                      </p:spPr>
                    </p:pic>
                  </p:oleObj>
                </mc:Fallback>
              </mc:AlternateContent>
            </a:graphicData>
          </a:graphic>
        </p:graphicFrame>
      </p:grpSp>
      <p:grpSp>
        <p:nvGrpSpPr>
          <p:cNvPr id="94" name="Group 92"/>
          <p:cNvGrpSpPr/>
          <p:nvPr/>
        </p:nvGrpSpPr>
        <p:grpSpPr>
          <a:xfrm>
            <a:off x="6362700" y="674688"/>
            <a:ext cx="1447800" cy="336550"/>
            <a:chOff x="3840" y="480"/>
            <a:chExt cx="912" cy="212"/>
          </a:xfrm>
        </p:grpSpPr>
        <p:grpSp>
          <p:nvGrpSpPr>
            <p:cNvPr id="152674" name="Group 93"/>
            <p:cNvGrpSpPr/>
            <p:nvPr/>
          </p:nvGrpSpPr>
          <p:grpSpPr>
            <a:xfrm>
              <a:off x="3840" y="528"/>
              <a:ext cx="192" cy="151"/>
              <a:chOff x="5520" y="1440"/>
              <a:chExt cx="192" cy="151"/>
            </a:xfrm>
          </p:grpSpPr>
          <p:sp>
            <p:nvSpPr>
              <p:cNvPr id="97" name="AutoShape 94"/>
              <p:cNvSpPr>
                <a:spLocks noChangeArrowheads="1"/>
              </p:cNvSpPr>
              <p:nvPr/>
            </p:nvSpPr>
            <p:spPr bwMode="auto">
              <a:xfrm>
                <a:off x="5568" y="1440"/>
                <a:ext cx="144" cy="96"/>
              </a:xfrm>
              <a:prstGeom prst="roundRect">
                <a:avLst>
                  <a:gd name="adj" fmla="val 16667"/>
                </a:avLst>
              </a:prstGeom>
              <a:solidFill>
                <a:srgbClr val="5490A8">
                  <a:alpha val="50000"/>
                </a:srgbClr>
              </a:solidFill>
              <a:ln w="25400" cmpd="dbl">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8" name="AutoShape 95"/>
              <p:cNvSpPr>
                <a:spLocks noChangeArrowheads="1"/>
              </p:cNvSpPr>
              <p:nvPr/>
            </p:nvSpPr>
            <p:spPr bwMode="auto">
              <a:xfrm rot="13500000">
                <a:off x="5522" y="1540"/>
                <a:ext cx="172" cy="47"/>
              </a:xfrm>
              <a:prstGeom prst="can">
                <a:avLst>
                  <a:gd name="adj" fmla="val 91489"/>
                </a:avLst>
              </a:prstGeom>
              <a:solidFill>
                <a:srgbClr val="5490A8"/>
              </a:solidFill>
              <a:ln w="9525">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96" name="Text Box 96"/>
            <p:cNvSpPr txBox="1">
              <a:spLocks noChangeArrowheads="1"/>
            </p:cNvSpPr>
            <p:nvPr/>
          </p:nvSpPr>
          <p:spPr bwMode="auto">
            <a:xfrm>
              <a:off x="4128" y="480"/>
              <a:ext cx="624"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sz="1600" kern="0" cap="none" spc="0" normalizeH="0" baseline="0" noProof="0">
                  <a:solidFill>
                    <a:srgbClr val="000000"/>
                  </a:solidFill>
                  <a:latin typeface="Times New Roman" panose="02020603050405020304" pitchFamily="18" charset="0"/>
                  <a:ea typeface="宋体" panose="02010600030101010101" pitchFamily="2" charset="-122"/>
                  <a:cs typeface="+mn-cs"/>
                </a:rPr>
                <a:t>四变量</a:t>
              </a:r>
              <a:endParaRPr kumimoji="1" lang="zh-CN" altLang="en-US"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pSp>
        <p:nvGrpSpPr>
          <p:cNvPr id="99" name="Group 97"/>
          <p:cNvGrpSpPr/>
          <p:nvPr/>
        </p:nvGrpSpPr>
        <p:grpSpPr>
          <a:xfrm>
            <a:off x="1714500" y="4103688"/>
            <a:ext cx="1447800" cy="336550"/>
            <a:chOff x="912" y="2640"/>
            <a:chExt cx="912" cy="212"/>
          </a:xfrm>
        </p:grpSpPr>
        <p:grpSp>
          <p:nvGrpSpPr>
            <p:cNvPr id="152670" name="Group 98"/>
            <p:cNvGrpSpPr/>
            <p:nvPr/>
          </p:nvGrpSpPr>
          <p:grpSpPr>
            <a:xfrm>
              <a:off x="912" y="2688"/>
              <a:ext cx="192" cy="151"/>
              <a:chOff x="5520" y="1440"/>
              <a:chExt cx="192" cy="151"/>
            </a:xfrm>
          </p:grpSpPr>
          <p:sp>
            <p:nvSpPr>
              <p:cNvPr id="102" name="AutoShape 99"/>
              <p:cNvSpPr>
                <a:spLocks noChangeArrowheads="1"/>
              </p:cNvSpPr>
              <p:nvPr/>
            </p:nvSpPr>
            <p:spPr bwMode="auto">
              <a:xfrm>
                <a:off x="5568" y="1440"/>
                <a:ext cx="144" cy="96"/>
              </a:xfrm>
              <a:prstGeom prst="roundRect">
                <a:avLst>
                  <a:gd name="adj" fmla="val 16667"/>
                </a:avLst>
              </a:prstGeom>
              <a:solidFill>
                <a:srgbClr val="5490A8">
                  <a:alpha val="50000"/>
                </a:srgbClr>
              </a:solidFill>
              <a:ln w="25400" cmpd="dbl">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 name="AutoShape 100"/>
              <p:cNvSpPr>
                <a:spLocks noChangeArrowheads="1"/>
              </p:cNvSpPr>
              <p:nvPr/>
            </p:nvSpPr>
            <p:spPr bwMode="auto">
              <a:xfrm rot="13500000">
                <a:off x="5522" y="1540"/>
                <a:ext cx="172" cy="47"/>
              </a:xfrm>
              <a:prstGeom prst="can">
                <a:avLst>
                  <a:gd name="adj" fmla="val 91489"/>
                </a:avLst>
              </a:prstGeom>
              <a:solidFill>
                <a:srgbClr val="5490A8"/>
              </a:solidFill>
              <a:ln w="9525">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1" name="Text Box 101"/>
            <p:cNvSpPr txBox="1">
              <a:spLocks noChangeArrowheads="1"/>
            </p:cNvSpPr>
            <p:nvPr/>
          </p:nvSpPr>
          <p:spPr bwMode="auto">
            <a:xfrm>
              <a:off x="1200" y="2640"/>
              <a:ext cx="624"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zh-CN" altLang="en-US" sz="1600" kern="0" cap="none" spc="0" normalizeH="0" baseline="0" noProof="0">
                  <a:solidFill>
                    <a:srgbClr val="000000"/>
                  </a:solidFill>
                  <a:latin typeface="Times New Roman" panose="02020603050405020304" pitchFamily="18" charset="0"/>
                  <a:ea typeface="宋体" panose="02010600030101010101" pitchFamily="2" charset="-122"/>
                  <a:cs typeface="+mn-cs"/>
                </a:rPr>
                <a:t>三变量</a:t>
              </a:r>
              <a:endParaRPr kumimoji="1" lang="zh-CN" altLang="en-US"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104" name="Rectangle 102"/>
          <p:cNvSpPr/>
          <p:nvPr/>
        </p:nvSpPr>
        <p:spPr>
          <a:xfrm>
            <a:off x="5067300" y="4557713"/>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0</a:t>
            </a:r>
            <a:endParaRPr lang="en-US" altLang="zh-CN" sz="2000" dirty="0">
              <a:solidFill>
                <a:srgbClr val="000000"/>
              </a:solidFill>
              <a:latin typeface="Times New Roman" panose="02020603050405020304" pitchFamily="18" charset="0"/>
            </a:endParaRPr>
          </a:p>
        </p:txBody>
      </p:sp>
      <p:grpSp>
        <p:nvGrpSpPr>
          <p:cNvPr id="105" name="Group 103"/>
          <p:cNvGrpSpPr/>
          <p:nvPr/>
        </p:nvGrpSpPr>
        <p:grpSpPr>
          <a:xfrm>
            <a:off x="4229100" y="3875088"/>
            <a:ext cx="1219200" cy="2198687"/>
            <a:chOff x="1440" y="2304"/>
            <a:chExt cx="768" cy="1385"/>
          </a:xfrm>
        </p:grpSpPr>
        <p:sp>
          <p:nvSpPr>
            <p:cNvPr id="106" name="Line 104"/>
            <p:cNvSpPr>
              <a:spLocks noChangeShapeType="1"/>
            </p:cNvSpPr>
            <p:nvPr/>
          </p:nvSpPr>
          <p:spPr bwMode="auto">
            <a:xfrm>
              <a:off x="1728" y="2496"/>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 name="Text Box 105"/>
            <p:cNvSpPr txBox="1">
              <a:spLocks noChangeArrowheads="1"/>
            </p:cNvSpPr>
            <p:nvPr/>
          </p:nvSpPr>
          <p:spPr bwMode="auto">
            <a:xfrm>
              <a:off x="1440" y="2496"/>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08" name="Text Box 106"/>
            <p:cNvSpPr txBox="1">
              <a:spLocks noChangeArrowheads="1"/>
            </p:cNvSpPr>
            <p:nvPr/>
          </p:nvSpPr>
          <p:spPr bwMode="auto">
            <a:xfrm>
              <a:off x="1728" y="2304"/>
              <a:ext cx="48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CDE</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09" name="Text Box 107"/>
            <p:cNvSpPr txBox="1">
              <a:spLocks noChangeArrowheads="1"/>
            </p:cNvSpPr>
            <p:nvPr/>
          </p:nvSpPr>
          <p:spPr bwMode="auto">
            <a:xfrm>
              <a:off x="1728" y="2784"/>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110" name="Line 108"/>
          <p:cNvSpPr>
            <a:spLocks noChangeShapeType="1"/>
          </p:cNvSpPr>
          <p:nvPr/>
        </p:nvSpPr>
        <p:spPr bwMode="auto">
          <a:xfrm flipH="1">
            <a:off x="6896100" y="4027488"/>
            <a:ext cx="0" cy="2057400"/>
          </a:xfrm>
          <a:prstGeom prst="line">
            <a:avLst/>
          </a:prstGeom>
          <a:noFill/>
          <a:ln w="76200" cmpd="tri">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11" name="Group 109"/>
          <p:cNvGrpSpPr/>
          <p:nvPr/>
        </p:nvGrpSpPr>
        <p:grpSpPr>
          <a:xfrm>
            <a:off x="5067300" y="4560888"/>
            <a:ext cx="3657600" cy="1524000"/>
            <a:chOff x="3024" y="2736"/>
            <a:chExt cx="2304" cy="960"/>
          </a:xfrm>
        </p:grpSpPr>
        <p:sp>
          <p:nvSpPr>
            <p:cNvPr id="112" name="Line 110"/>
            <p:cNvSpPr>
              <a:spLocks noChangeShapeType="1"/>
            </p:cNvSpPr>
            <p:nvPr/>
          </p:nvSpPr>
          <p:spPr bwMode="auto">
            <a:xfrm>
              <a:off x="3024" y="2736"/>
              <a:ext cx="230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3" name="Line 111"/>
            <p:cNvSpPr>
              <a:spLocks noChangeShapeType="1"/>
            </p:cNvSpPr>
            <p:nvPr/>
          </p:nvSpPr>
          <p:spPr bwMode="auto">
            <a:xfrm>
              <a:off x="3024" y="3696"/>
              <a:ext cx="230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4" name="Line 112"/>
            <p:cNvSpPr>
              <a:spLocks noChangeShapeType="1"/>
            </p:cNvSpPr>
            <p:nvPr/>
          </p:nvSpPr>
          <p:spPr bwMode="auto">
            <a:xfrm>
              <a:off x="3024" y="3216"/>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5" name="Line 113"/>
            <p:cNvSpPr>
              <a:spLocks noChangeShapeType="1"/>
            </p:cNvSpPr>
            <p:nvPr/>
          </p:nvSpPr>
          <p:spPr bwMode="auto">
            <a:xfrm>
              <a:off x="3024" y="2976"/>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6" name="Line 114"/>
            <p:cNvSpPr>
              <a:spLocks noChangeShapeType="1"/>
            </p:cNvSpPr>
            <p:nvPr/>
          </p:nvSpPr>
          <p:spPr bwMode="auto">
            <a:xfrm>
              <a:off x="3024" y="3458"/>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7" name="Line 115"/>
            <p:cNvSpPr>
              <a:spLocks noChangeShapeType="1"/>
            </p:cNvSpPr>
            <p:nvPr/>
          </p:nvSpPr>
          <p:spPr bwMode="auto">
            <a:xfrm>
              <a:off x="3024"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8" name="Line 116"/>
            <p:cNvSpPr>
              <a:spLocks noChangeShapeType="1"/>
            </p:cNvSpPr>
            <p:nvPr/>
          </p:nvSpPr>
          <p:spPr bwMode="auto">
            <a:xfrm>
              <a:off x="3312"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9" name="Line 117"/>
            <p:cNvSpPr>
              <a:spLocks noChangeShapeType="1"/>
            </p:cNvSpPr>
            <p:nvPr/>
          </p:nvSpPr>
          <p:spPr bwMode="auto">
            <a:xfrm>
              <a:off x="3600"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0" name="Line 118"/>
            <p:cNvSpPr>
              <a:spLocks noChangeShapeType="1"/>
            </p:cNvSpPr>
            <p:nvPr/>
          </p:nvSpPr>
          <p:spPr bwMode="auto">
            <a:xfrm>
              <a:off x="3888"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1" name="Line 119"/>
            <p:cNvSpPr>
              <a:spLocks noChangeShapeType="1"/>
            </p:cNvSpPr>
            <p:nvPr/>
          </p:nvSpPr>
          <p:spPr bwMode="auto">
            <a:xfrm>
              <a:off x="4176"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2" name="Line 120"/>
            <p:cNvSpPr>
              <a:spLocks noChangeShapeType="1"/>
            </p:cNvSpPr>
            <p:nvPr/>
          </p:nvSpPr>
          <p:spPr bwMode="auto">
            <a:xfrm>
              <a:off x="4464"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3" name="Line 121"/>
            <p:cNvSpPr>
              <a:spLocks noChangeShapeType="1"/>
            </p:cNvSpPr>
            <p:nvPr/>
          </p:nvSpPr>
          <p:spPr bwMode="auto">
            <a:xfrm>
              <a:off x="4752"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4" name="Line 122"/>
            <p:cNvSpPr>
              <a:spLocks noChangeShapeType="1"/>
            </p:cNvSpPr>
            <p:nvPr/>
          </p:nvSpPr>
          <p:spPr bwMode="auto">
            <a:xfrm>
              <a:off x="5040"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5" name="Line 123"/>
            <p:cNvSpPr>
              <a:spLocks noChangeShapeType="1"/>
            </p:cNvSpPr>
            <p:nvPr/>
          </p:nvSpPr>
          <p:spPr bwMode="auto">
            <a:xfrm>
              <a:off x="5328" y="2736"/>
              <a:ext cx="0" cy="96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26" name="Group 124"/>
          <p:cNvGrpSpPr/>
          <p:nvPr/>
        </p:nvGrpSpPr>
        <p:grpSpPr>
          <a:xfrm>
            <a:off x="5067300" y="4179888"/>
            <a:ext cx="1905000" cy="336550"/>
            <a:chOff x="3024" y="2496"/>
            <a:chExt cx="1200" cy="212"/>
          </a:xfrm>
        </p:grpSpPr>
        <p:sp>
          <p:nvSpPr>
            <p:cNvPr id="152648" name="Text Box 125"/>
            <p:cNvSpPr txBox="1"/>
            <p:nvPr/>
          </p:nvSpPr>
          <p:spPr>
            <a:xfrm>
              <a:off x="3024" y="2496"/>
              <a:ext cx="336" cy="212"/>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600" dirty="0">
                  <a:solidFill>
                    <a:srgbClr val="000000"/>
                  </a:solidFill>
                  <a:latin typeface="Times New Roman" panose="02020603050405020304" pitchFamily="18" charset="0"/>
                </a:rPr>
                <a:t>000</a:t>
              </a:r>
              <a:endParaRPr lang="en-US" altLang="zh-CN" sz="1600" dirty="0">
                <a:solidFill>
                  <a:srgbClr val="000000"/>
                </a:solidFill>
                <a:latin typeface="Times New Roman" panose="02020603050405020304" pitchFamily="18" charset="0"/>
              </a:endParaRPr>
            </a:p>
          </p:txBody>
        </p:sp>
        <p:sp>
          <p:nvSpPr>
            <p:cNvPr id="152649" name="Text Box 126"/>
            <p:cNvSpPr txBox="1"/>
            <p:nvPr/>
          </p:nvSpPr>
          <p:spPr>
            <a:xfrm>
              <a:off x="3888" y="2496"/>
              <a:ext cx="336" cy="212"/>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600" dirty="0">
                  <a:solidFill>
                    <a:srgbClr val="000000"/>
                  </a:solidFill>
                  <a:latin typeface="Times New Roman" panose="02020603050405020304" pitchFamily="18" charset="0"/>
                </a:rPr>
                <a:t>010</a:t>
              </a:r>
              <a:endParaRPr lang="en-US" altLang="zh-CN" sz="1600" dirty="0">
                <a:solidFill>
                  <a:srgbClr val="000000"/>
                </a:solidFill>
                <a:latin typeface="Times New Roman" panose="02020603050405020304" pitchFamily="18" charset="0"/>
              </a:endParaRPr>
            </a:p>
          </p:txBody>
        </p:sp>
        <p:sp>
          <p:nvSpPr>
            <p:cNvPr id="152650" name="Text Box 127"/>
            <p:cNvSpPr txBox="1"/>
            <p:nvPr/>
          </p:nvSpPr>
          <p:spPr>
            <a:xfrm>
              <a:off x="3312" y="2496"/>
              <a:ext cx="336" cy="212"/>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600" dirty="0">
                  <a:solidFill>
                    <a:srgbClr val="000000"/>
                  </a:solidFill>
                  <a:latin typeface="Times New Roman" panose="02020603050405020304" pitchFamily="18" charset="0"/>
                </a:rPr>
                <a:t>001</a:t>
              </a:r>
              <a:endParaRPr lang="en-US" altLang="zh-CN" sz="1600" dirty="0">
                <a:solidFill>
                  <a:srgbClr val="000000"/>
                </a:solidFill>
                <a:latin typeface="Times New Roman" panose="02020603050405020304" pitchFamily="18" charset="0"/>
              </a:endParaRPr>
            </a:p>
          </p:txBody>
        </p:sp>
        <p:sp>
          <p:nvSpPr>
            <p:cNvPr id="152651" name="Text Box 128"/>
            <p:cNvSpPr txBox="1"/>
            <p:nvPr/>
          </p:nvSpPr>
          <p:spPr>
            <a:xfrm>
              <a:off x="3600" y="2496"/>
              <a:ext cx="336" cy="212"/>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600" dirty="0">
                  <a:solidFill>
                    <a:srgbClr val="000000"/>
                  </a:solidFill>
                  <a:latin typeface="Times New Roman" panose="02020603050405020304" pitchFamily="18" charset="0"/>
                </a:rPr>
                <a:t>011</a:t>
              </a:r>
              <a:endParaRPr lang="en-US" altLang="zh-CN" sz="1600" dirty="0">
                <a:solidFill>
                  <a:srgbClr val="000000"/>
                </a:solidFill>
                <a:latin typeface="Times New Roman" panose="02020603050405020304" pitchFamily="18" charset="0"/>
              </a:endParaRPr>
            </a:p>
          </p:txBody>
        </p:sp>
      </p:grpSp>
      <p:grpSp>
        <p:nvGrpSpPr>
          <p:cNvPr id="131" name="Group 129"/>
          <p:cNvGrpSpPr/>
          <p:nvPr/>
        </p:nvGrpSpPr>
        <p:grpSpPr>
          <a:xfrm>
            <a:off x="6438900" y="4027488"/>
            <a:ext cx="990600" cy="488950"/>
            <a:chOff x="3888" y="2208"/>
            <a:chExt cx="624" cy="308"/>
          </a:xfrm>
        </p:grpSpPr>
        <p:sp>
          <p:nvSpPr>
            <p:cNvPr id="132" name="Text Box 130"/>
            <p:cNvSpPr txBox="1">
              <a:spLocks noChangeArrowheads="1"/>
            </p:cNvSpPr>
            <p:nvPr/>
          </p:nvSpPr>
          <p:spPr bwMode="auto">
            <a:xfrm>
              <a:off x="4176" y="2304"/>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1</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33" name="Line 131"/>
            <p:cNvSpPr>
              <a:spLocks noChangeShapeType="1"/>
            </p:cNvSpPr>
            <p:nvPr/>
          </p:nvSpPr>
          <p:spPr bwMode="auto">
            <a:xfrm flipV="1">
              <a:off x="4320" y="2208"/>
              <a:ext cx="0" cy="96"/>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4" name="Line 132"/>
            <p:cNvSpPr>
              <a:spLocks noChangeShapeType="1"/>
            </p:cNvSpPr>
            <p:nvPr/>
          </p:nvSpPr>
          <p:spPr bwMode="auto">
            <a:xfrm flipH="1">
              <a:off x="4032" y="2208"/>
              <a:ext cx="288" cy="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 name="Text Box 133"/>
            <p:cNvSpPr txBox="1">
              <a:spLocks noChangeArrowheads="1"/>
            </p:cNvSpPr>
            <p:nvPr/>
          </p:nvSpPr>
          <p:spPr bwMode="auto">
            <a:xfrm>
              <a:off x="3888" y="2304"/>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0</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36" name="Line 134"/>
            <p:cNvSpPr>
              <a:spLocks noChangeShapeType="1"/>
            </p:cNvSpPr>
            <p:nvPr/>
          </p:nvSpPr>
          <p:spPr bwMode="auto">
            <a:xfrm>
              <a:off x="4032" y="2208"/>
              <a:ext cx="0" cy="96"/>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37" name="Group 135"/>
          <p:cNvGrpSpPr/>
          <p:nvPr/>
        </p:nvGrpSpPr>
        <p:grpSpPr>
          <a:xfrm>
            <a:off x="5981700" y="3832225"/>
            <a:ext cx="1828800" cy="685800"/>
            <a:chOff x="3600" y="2016"/>
            <a:chExt cx="1152" cy="432"/>
          </a:xfrm>
        </p:grpSpPr>
        <p:sp>
          <p:nvSpPr>
            <p:cNvPr id="138" name="Text Box 136"/>
            <p:cNvSpPr txBox="1">
              <a:spLocks noChangeArrowheads="1"/>
            </p:cNvSpPr>
            <p:nvPr/>
          </p:nvSpPr>
          <p:spPr bwMode="auto">
            <a:xfrm>
              <a:off x="4416" y="2236"/>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1</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39" name="Text Box 137"/>
            <p:cNvSpPr txBox="1">
              <a:spLocks noChangeArrowheads="1"/>
            </p:cNvSpPr>
            <p:nvPr/>
          </p:nvSpPr>
          <p:spPr bwMode="auto">
            <a:xfrm>
              <a:off x="3600" y="2236"/>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0</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40" name="Line 138"/>
            <p:cNvSpPr>
              <a:spLocks noChangeShapeType="1"/>
            </p:cNvSpPr>
            <p:nvPr/>
          </p:nvSpPr>
          <p:spPr bwMode="auto">
            <a:xfrm flipH="1">
              <a:off x="3744" y="2016"/>
              <a:ext cx="0" cy="22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1" name="Line 139"/>
            <p:cNvSpPr>
              <a:spLocks noChangeShapeType="1"/>
            </p:cNvSpPr>
            <p:nvPr/>
          </p:nvSpPr>
          <p:spPr bwMode="auto">
            <a:xfrm>
              <a:off x="3744" y="2016"/>
              <a:ext cx="816" cy="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 name="Line 140"/>
            <p:cNvSpPr>
              <a:spLocks noChangeShapeType="1"/>
            </p:cNvSpPr>
            <p:nvPr/>
          </p:nvSpPr>
          <p:spPr bwMode="auto">
            <a:xfrm flipH="1" flipV="1">
              <a:off x="4560" y="2016"/>
              <a:ext cx="0" cy="22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43" name="Group 141"/>
          <p:cNvGrpSpPr/>
          <p:nvPr/>
        </p:nvGrpSpPr>
        <p:grpSpPr>
          <a:xfrm>
            <a:off x="5524500" y="3648075"/>
            <a:ext cx="2743200" cy="869950"/>
            <a:chOff x="3312" y="1776"/>
            <a:chExt cx="1728" cy="548"/>
          </a:xfrm>
        </p:grpSpPr>
        <p:sp>
          <p:nvSpPr>
            <p:cNvPr id="144" name="Text Box 142"/>
            <p:cNvSpPr txBox="1">
              <a:spLocks noChangeArrowheads="1"/>
            </p:cNvSpPr>
            <p:nvPr/>
          </p:nvSpPr>
          <p:spPr bwMode="auto">
            <a:xfrm>
              <a:off x="4704" y="2112"/>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1</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45" name="Text Box 143"/>
            <p:cNvSpPr txBox="1">
              <a:spLocks noChangeArrowheads="1"/>
            </p:cNvSpPr>
            <p:nvPr/>
          </p:nvSpPr>
          <p:spPr bwMode="auto">
            <a:xfrm>
              <a:off x="3312" y="2112"/>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0</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46" name="Line 144"/>
            <p:cNvSpPr>
              <a:spLocks noChangeShapeType="1"/>
            </p:cNvSpPr>
            <p:nvPr/>
          </p:nvSpPr>
          <p:spPr bwMode="auto">
            <a:xfrm flipV="1">
              <a:off x="3456" y="1776"/>
              <a:ext cx="0" cy="336"/>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7" name="Line 145"/>
            <p:cNvSpPr>
              <a:spLocks noChangeShapeType="1"/>
            </p:cNvSpPr>
            <p:nvPr/>
          </p:nvSpPr>
          <p:spPr bwMode="auto">
            <a:xfrm>
              <a:off x="3456" y="1776"/>
              <a:ext cx="1392" cy="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8" name="Line 146"/>
            <p:cNvSpPr>
              <a:spLocks noChangeShapeType="1"/>
            </p:cNvSpPr>
            <p:nvPr/>
          </p:nvSpPr>
          <p:spPr bwMode="auto">
            <a:xfrm flipV="1">
              <a:off x="4848" y="1776"/>
              <a:ext cx="0" cy="336"/>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49" name="Group 147"/>
          <p:cNvGrpSpPr/>
          <p:nvPr/>
        </p:nvGrpSpPr>
        <p:grpSpPr>
          <a:xfrm>
            <a:off x="5067300" y="3494088"/>
            <a:ext cx="3657600" cy="1022350"/>
            <a:chOff x="3024" y="1536"/>
            <a:chExt cx="2304" cy="644"/>
          </a:xfrm>
        </p:grpSpPr>
        <p:sp>
          <p:nvSpPr>
            <p:cNvPr id="150" name="Text Box 148"/>
            <p:cNvSpPr txBox="1">
              <a:spLocks noChangeArrowheads="1"/>
            </p:cNvSpPr>
            <p:nvPr/>
          </p:nvSpPr>
          <p:spPr bwMode="auto">
            <a:xfrm>
              <a:off x="4992" y="1968"/>
              <a:ext cx="336"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1</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51" name="Text Box 149"/>
            <p:cNvSpPr txBox="1">
              <a:spLocks noChangeArrowheads="1"/>
            </p:cNvSpPr>
            <p:nvPr/>
          </p:nvSpPr>
          <p:spPr bwMode="auto">
            <a:xfrm>
              <a:off x="3024" y="1968"/>
              <a:ext cx="384"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FF0000"/>
                  </a:solidFill>
                  <a:latin typeface="Times New Roman" panose="02020603050405020304" pitchFamily="18" charset="0"/>
                  <a:ea typeface="宋体" panose="02010600030101010101" pitchFamily="2" charset="-122"/>
                  <a:cs typeface="+mn-cs"/>
                </a:rPr>
                <a:t>0</a:t>
              </a: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52" name="Line 150"/>
            <p:cNvSpPr>
              <a:spLocks noChangeShapeType="1"/>
            </p:cNvSpPr>
            <p:nvPr/>
          </p:nvSpPr>
          <p:spPr bwMode="auto">
            <a:xfrm>
              <a:off x="3168" y="1536"/>
              <a:ext cx="1968" cy="0"/>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3" name="Line 151"/>
            <p:cNvSpPr>
              <a:spLocks noChangeShapeType="1"/>
            </p:cNvSpPr>
            <p:nvPr/>
          </p:nvSpPr>
          <p:spPr bwMode="auto">
            <a:xfrm flipV="1">
              <a:off x="3168" y="1536"/>
              <a:ext cx="0" cy="432"/>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4" name="Line 152"/>
            <p:cNvSpPr>
              <a:spLocks noChangeShapeType="1"/>
            </p:cNvSpPr>
            <p:nvPr/>
          </p:nvSpPr>
          <p:spPr bwMode="auto">
            <a:xfrm flipV="1">
              <a:off x="5136" y="1536"/>
              <a:ext cx="0" cy="432"/>
            </a:xfrm>
            <a:prstGeom prst="line">
              <a:avLst/>
            </a:prstGeom>
            <a:noFill/>
            <a:ln w="9525">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55" name="Rectangle 153"/>
          <p:cNvSpPr/>
          <p:nvPr/>
        </p:nvSpPr>
        <p:spPr>
          <a:xfrm>
            <a:off x="55245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56" name="Rectangle 154"/>
          <p:cNvSpPr/>
          <p:nvPr/>
        </p:nvSpPr>
        <p:spPr>
          <a:xfrm>
            <a:off x="64389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a:t>
            </a:r>
            <a:endParaRPr lang="en-US" altLang="zh-CN" sz="2000" dirty="0">
              <a:solidFill>
                <a:srgbClr val="000000"/>
              </a:solidFill>
              <a:latin typeface="Times New Roman" panose="02020603050405020304" pitchFamily="18" charset="0"/>
            </a:endParaRPr>
          </a:p>
        </p:txBody>
      </p:sp>
      <p:sp>
        <p:nvSpPr>
          <p:cNvPr id="157" name="Rectangle 155"/>
          <p:cNvSpPr/>
          <p:nvPr/>
        </p:nvSpPr>
        <p:spPr>
          <a:xfrm>
            <a:off x="59817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3</a:t>
            </a:r>
            <a:endParaRPr lang="en-US" altLang="zh-CN" sz="2000" dirty="0">
              <a:solidFill>
                <a:srgbClr val="000000"/>
              </a:solidFill>
              <a:latin typeface="Times New Roman" panose="02020603050405020304" pitchFamily="18" charset="0"/>
            </a:endParaRPr>
          </a:p>
        </p:txBody>
      </p:sp>
      <p:sp>
        <p:nvSpPr>
          <p:cNvPr id="158" name="Rectangle 156"/>
          <p:cNvSpPr/>
          <p:nvPr/>
        </p:nvSpPr>
        <p:spPr>
          <a:xfrm>
            <a:off x="82677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4</a:t>
            </a:r>
            <a:endParaRPr lang="en-US" altLang="zh-CN" sz="2000" dirty="0">
              <a:solidFill>
                <a:srgbClr val="000000"/>
              </a:solidFill>
              <a:latin typeface="Times New Roman" panose="02020603050405020304" pitchFamily="18" charset="0"/>
            </a:endParaRPr>
          </a:p>
        </p:txBody>
      </p:sp>
      <p:sp>
        <p:nvSpPr>
          <p:cNvPr id="159" name="Rectangle 157"/>
          <p:cNvSpPr/>
          <p:nvPr/>
        </p:nvSpPr>
        <p:spPr>
          <a:xfrm>
            <a:off x="78105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5</a:t>
            </a:r>
            <a:endParaRPr lang="en-US" altLang="zh-CN" sz="2000" dirty="0">
              <a:solidFill>
                <a:srgbClr val="000000"/>
              </a:solidFill>
              <a:latin typeface="Times New Roman" panose="02020603050405020304" pitchFamily="18" charset="0"/>
            </a:endParaRPr>
          </a:p>
        </p:txBody>
      </p:sp>
      <p:sp>
        <p:nvSpPr>
          <p:cNvPr id="160" name="Rectangle 158"/>
          <p:cNvSpPr/>
          <p:nvPr/>
        </p:nvSpPr>
        <p:spPr>
          <a:xfrm>
            <a:off x="68961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6</a:t>
            </a:r>
            <a:endParaRPr lang="en-US" altLang="zh-CN" sz="2000" dirty="0">
              <a:solidFill>
                <a:srgbClr val="000000"/>
              </a:solidFill>
              <a:latin typeface="Times New Roman" panose="02020603050405020304" pitchFamily="18" charset="0"/>
            </a:endParaRPr>
          </a:p>
        </p:txBody>
      </p:sp>
      <p:sp>
        <p:nvSpPr>
          <p:cNvPr id="161" name="Rectangle 159"/>
          <p:cNvSpPr/>
          <p:nvPr/>
        </p:nvSpPr>
        <p:spPr>
          <a:xfrm>
            <a:off x="7353300" y="4560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7</a:t>
            </a:r>
            <a:endParaRPr lang="en-US" altLang="zh-CN" sz="2000" dirty="0">
              <a:solidFill>
                <a:srgbClr val="000000"/>
              </a:solidFill>
              <a:latin typeface="Times New Roman" panose="02020603050405020304" pitchFamily="18" charset="0"/>
            </a:endParaRPr>
          </a:p>
        </p:txBody>
      </p:sp>
      <p:sp>
        <p:nvSpPr>
          <p:cNvPr id="162" name="Rectangle 160"/>
          <p:cNvSpPr/>
          <p:nvPr/>
        </p:nvSpPr>
        <p:spPr>
          <a:xfrm>
            <a:off x="50673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8</a:t>
            </a:r>
            <a:endParaRPr lang="en-US" altLang="zh-CN" sz="2000" dirty="0">
              <a:solidFill>
                <a:srgbClr val="000000"/>
              </a:solidFill>
              <a:latin typeface="Times New Roman" panose="02020603050405020304" pitchFamily="18" charset="0"/>
            </a:endParaRPr>
          </a:p>
        </p:txBody>
      </p:sp>
      <p:sp>
        <p:nvSpPr>
          <p:cNvPr id="163" name="Rectangle 161"/>
          <p:cNvSpPr/>
          <p:nvPr/>
        </p:nvSpPr>
        <p:spPr>
          <a:xfrm>
            <a:off x="55245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9</a:t>
            </a:r>
            <a:endParaRPr lang="en-US" altLang="zh-CN" sz="2000" dirty="0">
              <a:solidFill>
                <a:srgbClr val="000000"/>
              </a:solidFill>
              <a:latin typeface="Times New Roman" panose="02020603050405020304" pitchFamily="18" charset="0"/>
            </a:endParaRPr>
          </a:p>
        </p:txBody>
      </p:sp>
      <p:sp>
        <p:nvSpPr>
          <p:cNvPr id="164" name="Rectangle 162"/>
          <p:cNvSpPr/>
          <p:nvPr/>
        </p:nvSpPr>
        <p:spPr>
          <a:xfrm>
            <a:off x="64389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10</a:t>
            </a:r>
            <a:endParaRPr lang="en-US" altLang="zh-CN" sz="2000" dirty="0">
              <a:solidFill>
                <a:srgbClr val="000000"/>
              </a:solidFill>
              <a:latin typeface="Times New Roman" panose="02020603050405020304" pitchFamily="18" charset="0"/>
            </a:endParaRPr>
          </a:p>
        </p:txBody>
      </p:sp>
      <p:sp>
        <p:nvSpPr>
          <p:cNvPr id="165" name="Rectangle 163"/>
          <p:cNvSpPr/>
          <p:nvPr/>
        </p:nvSpPr>
        <p:spPr>
          <a:xfrm>
            <a:off x="59817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11</a:t>
            </a:r>
            <a:endParaRPr lang="en-US" altLang="zh-CN" sz="2000" dirty="0">
              <a:solidFill>
                <a:srgbClr val="000000"/>
              </a:solidFill>
              <a:latin typeface="Times New Roman" panose="02020603050405020304" pitchFamily="18" charset="0"/>
            </a:endParaRPr>
          </a:p>
        </p:txBody>
      </p:sp>
      <p:sp>
        <p:nvSpPr>
          <p:cNvPr id="166" name="Rectangle 164"/>
          <p:cNvSpPr/>
          <p:nvPr/>
        </p:nvSpPr>
        <p:spPr>
          <a:xfrm>
            <a:off x="82677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12</a:t>
            </a:r>
            <a:endParaRPr lang="en-US" altLang="zh-CN" sz="2000" dirty="0">
              <a:solidFill>
                <a:srgbClr val="000000"/>
              </a:solidFill>
              <a:latin typeface="Times New Roman" panose="02020603050405020304" pitchFamily="18" charset="0"/>
            </a:endParaRPr>
          </a:p>
        </p:txBody>
      </p:sp>
      <p:sp>
        <p:nvSpPr>
          <p:cNvPr id="167" name="Rectangle 165"/>
          <p:cNvSpPr/>
          <p:nvPr/>
        </p:nvSpPr>
        <p:spPr>
          <a:xfrm>
            <a:off x="78105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13</a:t>
            </a:r>
            <a:endParaRPr lang="en-US" altLang="zh-CN" sz="2000" dirty="0">
              <a:solidFill>
                <a:srgbClr val="000000"/>
              </a:solidFill>
              <a:latin typeface="Times New Roman" panose="02020603050405020304" pitchFamily="18" charset="0"/>
            </a:endParaRPr>
          </a:p>
        </p:txBody>
      </p:sp>
      <p:sp>
        <p:nvSpPr>
          <p:cNvPr id="168" name="Rectangle 166"/>
          <p:cNvSpPr/>
          <p:nvPr/>
        </p:nvSpPr>
        <p:spPr>
          <a:xfrm>
            <a:off x="68961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14</a:t>
            </a:r>
            <a:endParaRPr lang="en-US" altLang="zh-CN" sz="2000" dirty="0">
              <a:solidFill>
                <a:srgbClr val="000000"/>
              </a:solidFill>
              <a:latin typeface="Times New Roman" panose="02020603050405020304" pitchFamily="18" charset="0"/>
            </a:endParaRPr>
          </a:p>
        </p:txBody>
      </p:sp>
      <p:sp>
        <p:nvSpPr>
          <p:cNvPr id="169" name="Rectangle 167"/>
          <p:cNvSpPr/>
          <p:nvPr/>
        </p:nvSpPr>
        <p:spPr>
          <a:xfrm>
            <a:off x="7353300" y="4941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15</a:t>
            </a:r>
            <a:endParaRPr lang="en-US" altLang="zh-CN" sz="2000" dirty="0">
              <a:solidFill>
                <a:srgbClr val="000000"/>
              </a:solidFill>
              <a:latin typeface="Times New Roman" panose="02020603050405020304" pitchFamily="18" charset="0"/>
            </a:endParaRPr>
          </a:p>
        </p:txBody>
      </p:sp>
      <p:sp>
        <p:nvSpPr>
          <p:cNvPr id="170" name="Rectangle 168"/>
          <p:cNvSpPr/>
          <p:nvPr/>
        </p:nvSpPr>
        <p:spPr>
          <a:xfrm>
            <a:off x="50673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16</a:t>
            </a:r>
            <a:endParaRPr lang="en-US" altLang="zh-CN" sz="2000" dirty="0">
              <a:solidFill>
                <a:srgbClr val="000000"/>
              </a:solidFill>
              <a:latin typeface="Times New Roman" panose="02020603050405020304" pitchFamily="18" charset="0"/>
            </a:endParaRPr>
          </a:p>
        </p:txBody>
      </p:sp>
      <p:sp>
        <p:nvSpPr>
          <p:cNvPr id="171" name="Rectangle 169"/>
          <p:cNvSpPr/>
          <p:nvPr/>
        </p:nvSpPr>
        <p:spPr>
          <a:xfrm>
            <a:off x="55245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17</a:t>
            </a:r>
            <a:endParaRPr lang="en-US" altLang="zh-CN" sz="2000" dirty="0">
              <a:solidFill>
                <a:srgbClr val="000000"/>
              </a:solidFill>
              <a:latin typeface="Times New Roman" panose="02020603050405020304" pitchFamily="18" charset="0"/>
            </a:endParaRPr>
          </a:p>
        </p:txBody>
      </p:sp>
      <p:sp>
        <p:nvSpPr>
          <p:cNvPr id="172" name="Rectangle 170"/>
          <p:cNvSpPr/>
          <p:nvPr/>
        </p:nvSpPr>
        <p:spPr>
          <a:xfrm>
            <a:off x="64389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18</a:t>
            </a:r>
            <a:endParaRPr lang="en-US" altLang="zh-CN" sz="2000" dirty="0">
              <a:solidFill>
                <a:srgbClr val="000000"/>
              </a:solidFill>
              <a:latin typeface="Times New Roman" panose="02020603050405020304" pitchFamily="18" charset="0"/>
            </a:endParaRPr>
          </a:p>
        </p:txBody>
      </p:sp>
      <p:sp>
        <p:nvSpPr>
          <p:cNvPr id="173" name="Rectangle 171"/>
          <p:cNvSpPr/>
          <p:nvPr/>
        </p:nvSpPr>
        <p:spPr>
          <a:xfrm>
            <a:off x="59817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19</a:t>
            </a:r>
            <a:endParaRPr lang="en-US" altLang="zh-CN" sz="2000" dirty="0">
              <a:solidFill>
                <a:srgbClr val="000000"/>
              </a:solidFill>
              <a:latin typeface="Times New Roman" panose="02020603050405020304" pitchFamily="18" charset="0"/>
            </a:endParaRPr>
          </a:p>
        </p:txBody>
      </p:sp>
      <p:sp>
        <p:nvSpPr>
          <p:cNvPr id="174" name="Rectangle 172"/>
          <p:cNvSpPr/>
          <p:nvPr/>
        </p:nvSpPr>
        <p:spPr>
          <a:xfrm>
            <a:off x="82677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20</a:t>
            </a:r>
            <a:endParaRPr lang="en-US" altLang="zh-CN" sz="2000" dirty="0">
              <a:solidFill>
                <a:srgbClr val="000000"/>
              </a:solidFill>
              <a:latin typeface="Times New Roman" panose="02020603050405020304" pitchFamily="18" charset="0"/>
            </a:endParaRPr>
          </a:p>
        </p:txBody>
      </p:sp>
      <p:sp>
        <p:nvSpPr>
          <p:cNvPr id="175" name="Rectangle 173"/>
          <p:cNvSpPr/>
          <p:nvPr/>
        </p:nvSpPr>
        <p:spPr>
          <a:xfrm>
            <a:off x="78105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21</a:t>
            </a:r>
            <a:endParaRPr lang="en-US" altLang="zh-CN" sz="2000" dirty="0">
              <a:solidFill>
                <a:srgbClr val="000000"/>
              </a:solidFill>
              <a:latin typeface="Times New Roman" panose="02020603050405020304" pitchFamily="18" charset="0"/>
            </a:endParaRPr>
          </a:p>
        </p:txBody>
      </p:sp>
      <p:sp>
        <p:nvSpPr>
          <p:cNvPr id="176" name="Rectangle 174"/>
          <p:cNvSpPr/>
          <p:nvPr/>
        </p:nvSpPr>
        <p:spPr>
          <a:xfrm>
            <a:off x="68961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22</a:t>
            </a:r>
            <a:endParaRPr lang="en-US" altLang="zh-CN" sz="2000" dirty="0">
              <a:solidFill>
                <a:srgbClr val="000000"/>
              </a:solidFill>
              <a:latin typeface="Times New Roman" panose="02020603050405020304" pitchFamily="18" charset="0"/>
            </a:endParaRPr>
          </a:p>
        </p:txBody>
      </p:sp>
      <p:sp>
        <p:nvSpPr>
          <p:cNvPr id="177" name="Rectangle 175"/>
          <p:cNvSpPr/>
          <p:nvPr/>
        </p:nvSpPr>
        <p:spPr>
          <a:xfrm>
            <a:off x="7353300" y="5703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23</a:t>
            </a:r>
            <a:endParaRPr lang="en-US" altLang="zh-CN" sz="2000" dirty="0">
              <a:solidFill>
                <a:srgbClr val="000000"/>
              </a:solidFill>
              <a:latin typeface="Times New Roman" panose="02020603050405020304" pitchFamily="18" charset="0"/>
            </a:endParaRPr>
          </a:p>
        </p:txBody>
      </p:sp>
      <p:sp>
        <p:nvSpPr>
          <p:cNvPr id="178" name="Rectangle 176"/>
          <p:cNvSpPr/>
          <p:nvPr/>
        </p:nvSpPr>
        <p:spPr>
          <a:xfrm>
            <a:off x="50673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24</a:t>
            </a:r>
            <a:endParaRPr lang="en-US" altLang="zh-CN" sz="2000" dirty="0">
              <a:solidFill>
                <a:srgbClr val="000000"/>
              </a:solidFill>
              <a:latin typeface="Times New Roman" panose="02020603050405020304" pitchFamily="18" charset="0"/>
            </a:endParaRPr>
          </a:p>
        </p:txBody>
      </p:sp>
      <p:sp>
        <p:nvSpPr>
          <p:cNvPr id="179" name="Rectangle 177"/>
          <p:cNvSpPr/>
          <p:nvPr/>
        </p:nvSpPr>
        <p:spPr>
          <a:xfrm>
            <a:off x="55245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25</a:t>
            </a:r>
            <a:endParaRPr lang="en-US" altLang="zh-CN" sz="2000" dirty="0">
              <a:solidFill>
                <a:srgbClr val="000000"/>
              </a:solidFill>
              <a:latin typeface="Times New Roman" panose="02020603050405020304" pitchFamily="18" charset="0"/>
            </a:endParaRPr>
          </a:p>
        </p:txBody>
      </p:sp>
      <p:sp>
        <p:nvSpPr>
          <p:cNvPr id="180" name="Rectangle 178"/>
          <p:cNvSpPr/>
          <p:nvPr/>
        </p:nvSpPr>
        <p:spPr>
          <a:xfrm>
            <a:off x="64389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26</a:t>
            </a:r>
            <a:endParaRPr lang="en-US" altLang="zh-CN" sz="2000" dirty="0">
              <a:solidFill>
                <a:srgbClr val="000000"/>
              </a:solidFill>
              <a:latin typeface="Times New Roman" panose="02020603050405020304" pitchFamily="18" charset="0"/>
            </a:endParaRPr>
          </a:p>
        </p:txBody>
      </p:sp>
      <p:sp>
        <p:nvSpPr>
          <p:cNvPr id="181" name="Rectangle 179"/>
          <p:cNvSpPr/>
          <p:nvPr/>
        </p:nvSpPr>
        <p:spPr>
          <a:xfrm>
            <a:off x="59817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27</a:t>
            </a:r>
            <a:endParaRPr lang="en-US" altLang="zh-CN" sz="2000" dirty="0">
              <a:solidFill>
                <a:srgbClr val="000000"/>
              </a:solidFill>
              <a:latin typeface="Times New Roman" panose="02020603050405020304" pitchFamily="18" charset="0"/>
            </a:endParaRPr>
          </a:p>
        </p:txBody>
      </p:sp>
      <p:sp>
        <p:nvSpPr>
          <p:cNvPr id="182" name="Rectangle 180"/>
          <p:cNvSpPr/>
          <p:nvPr/>
        </p:nvSpPr>
        <p:spPr>
          <a:xfrm>
            <a:off x="82677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28</a:t>
            </a:r>
            <a:endParaRPr lang="en-US" altLang="zh-CN" sz="2000" dirty="0">
              <a:solidFill>
                <a:srgbClr val="000000"/>
              </a:solidFill>
              <a:latin typeface="Times New Roman" panose="02020603050405020304" pitchFamily="18" charset="0"/>
            </a:endParaRPr>
          </a:p>
        </p:txBody>
      </p:sp>
      <p:sp>
        <p:nvSpPr>
          <p:cNvPr id="183" name="Rectangle 181"/>
          <p:cNvSpPr/>
          <p:nvPr/>
        </p:nvSpPr>
        <p:spPr>
          <a:xfrm>
            <a:off x="78105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29</a:t>
            </a:r>
            <a:endParaRPr lang="en-US" altLang="zh-CN" sz="2000" dirty="0">
              <a:solidFill>
                <a:srgbClr val="000000"/>
              </a:solidFill>
              <a:latin typeface="Times New Roman" panose="02020603050405020304" pitchFamily="18" charset="0"/>
            </a:endParaRPr>
          </a:p>
        </p:txBody>
      </p:sp>
      <p:sp>
        <p:nvSpPr>
          <p:cNvPr id="184" name="Rectangle 182"/>
          <p:cNvSpPr/>
          <p:nvPr/>
        </p:nvSpPr>
        <p:spPr>
          <a:xfrm>
            <a:off x="68961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30</a:t>
            </a:r>
            <a:endParaRPr lang="en-US" altLang="zh-CN" sz="2000" dirty="0">
              <a:solidFill>
                <a:srgbClr val="000000"/>
              </a:solidFill>
              <a:latin typeface="Times New Roman" panose="02020603050405020304" pitchFamily="18" charset="0"/>
            </a:endParaRPr>
          </a:p>
        </p:txBody>
      </p:sp>
      <p:sp>
        <p:nvSpPr>
          <p:cNvPr id="185" name="Rectangle 183"/>
          <p:cNvSpPr/>
          <p:nvPr/>
        </p:nvSpPr>
        <p:spPr>
          <a:xfrm>
            <a:off x="7353300" y="5322888"/>
            <a:ext cx="457200" cy="3810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31</a:t>
            </a:r>
            <a:endParaRPr lang="en-US" altLang="zh-CN" sz="2000" dirty="0">
              <a:solidFill>
                <a:srgbClr val="000000"/>
              </a:solidFill>
              <a:latin typeface="Times New Roman" panose="02020603050405020304" pitchFamily="18" charset="0"/>
            </a:endParaRPr>
          </a:p>
        </p:txBody>
      </p:sp>
      <p:sp>
        <p:nvSpPr>
          <p:cNvPr id="15262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262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0-#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fill="hold"/>
                                        <p:tgtEl>
                                          <p:spTgt spid="111"/>
                                        </p:tgtEl>
                                        <p:attrNameLst>
                                          <p:attrName>ppt_x</p:attrName>
                                        </p:attrNameLst>
                                      </p:cBhvr>
                                      <p:tavLst>
                                        <p:tav tm="0">
                                          <p:val>
                                            <p:strVal val="0-#ppt_w/2"/>
                                          </p:val>
                                        </p:tav>
                                        <p:tav tm="100000">
                                          <p:val>
                                            <p:strVal val="#ppt_x"/>
                                          </p:val>
                                        </p:tav>
                                      </p:tavLst>
                                    </p:anim>
                                    <p:anim calcmode="lin" valueType="num">
                                      <p:cBhvr additive="base">
                                        <p:cTn id="32"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additive="base">
                                        <p:cTn id="37" dur="500" fill="hold"/>
                                        <p:tgtEl>
                                          <p:spTgt spid="105"/>
                                        </p:tgtEl>
                                        <p:attrNameLst>
                                          <p:attrName>ppt_x</p:attrName>
                                        </p:attrNameLst>
                                      </p:cBhvr>
                                      <p:tavLst>
                                        <p:tav tm="0">
                                          <p:val>
                                            <p:strVal val="0-#ppt_w/2"/>
                                          </p:val>
                                        </p:tav>
                                        <p:tav tm="100000">
                                          <p:val>
                                            <p:strVal val="#ppt_x"/>
                                          </p:val>
                                        </p:tav>
                                      </p:tavLst>
                                    </p:anim>
                                    <p:anim calcmode="lin" valueType="num">
                                      <p:cBhvr additive="base">
                                        <p:cTn id="38"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26"/>
                                        </p:tgtEl>
                                        <p:attrNameLst>
                                          <p:attrName>style.visibility</p:attrName>
                                        </p:attrNameLst>
                                      </p:cBhvr>
                                      <p:to>
                                        <p:strVal val="visible"/>
                                      </p:to>
                                    </p:set>
                                    <p:anim calcmode="lin" valueType="num">
                                      <p:cBhvr additive="base">
                                        <p:cTn id="43" dur="500" fill="hold"/>
                                        <p:tgtEl>
                                          <p:spTgt spid="126"/>
                                        </p:tgtEl>
                                        <p:attrNameLst>
                                          <p:attrName>ppt_x</p:attrName>
                                        </p:attrNameLst>
                                      </p:cBhvr>
                                      <p:tavLst>
                                        <p:tav tm="0">
                                          <p:val>
                                            <p:strVal val="0-#ppt_w/2"/>
                                          </p:val>
                                        </p:tav>
                                        <p:tav tm="100000">
                                          <p:val>
                                            <p:strVal val="#ppt_x"/>
                                          </p:val>
                                        </p:tav>
                                      </p:tavLst>
                                    </p:anim>
                                    <p:anim calcmode="lin" valueType="num">
                                      <p:cBhvr additive="base">
                                        <p:cTn id="44"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additive="base">
                                        <p:cTn id="49" dur="500" fill="hold"/>
                                        <p:tgtEl>
                                          <p:spTgt spid="110"/>
                                        </p:tgtEl>
                                        <p:attrNameLst>
                                          <p:attrName>ppt_x</p:attrName>
                                        </p:attrNameLst>
                                      </p:cBhvr>
                                      <p:tavLst>
                                        <p:tav tm="0">
                                          <p:val>
                                            <p:strVal val="0-#ppt_w/2"/>
                                          </p:val>
                                        </p:tav>
                                        <p:tav tm="100000">
                                          <p:val>
                                            <p:strVal val="#ppt_x"/>
                                          </p:val>
                                        </p:tav>
                                      </p:tavLst>
                                    </p:anim>
                                    <p:anim calcmode="lin" valueType="num">
                                      <p:cBhvr additive="base">
                                        <p:cTn id="50"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1"/>
                                        </p:tgtEl>
                                        <p:attrNameLst>
                                          <p:attrName>style.visibility</p:attrName>
                                        </p:attrNameLst>
                                      </p:cBhvr>
                                      <p:to>
                                        <p:strVal val="visible"/>
                                      </p:to>
                                    </p:set>
                                    <p:anim calcmode="lin" valueType="num">
                                      <p:cBhvr additive="base">
                                        <p:cTn id="55" dur="500" fill="hold"/>
                                        <p:tgtEl>
                                          <p:spTgt spid="131"/>
                                        </p:tgtEl>
                                        <p:attrNameLst>
                                          <p:attrName>ppt_x</p:attrName>
                                        </p:attrNameLst>
                                      </p:cBhvr>
                                      <p:tavLst>
                                        <p:tav tm="0">
                                          <p:val>
                                            <p:strVal val="0-#ppt_w/2"/>
                                          </p:val>
                                        </p:tav>
                                        <p:tav tm="100000">
                                          <p:val>
                                            <p:strVal val="#ppt_x"/>
                                          </p:val>
                                        </p:tav>
                                      </p:tavLst>
                                    </p:anim>
                                    <p:anim calcmode="lin" valueType="num">
                                      <p:cBhvr additive="base">
                                        <p:cTn id="5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37"/>
                                        </p:tgtEl>
                                        <p:attrNameLst>
                                          <p:attrName>style.visibility</p:attrName>
                                        </p:attrNameLst>
                                      </p:cBhvr>
                                      <p:to>
                                        <p:strVal val="visible"/>
                                      </p:to>
                                    </p:set>
                                    <p:anim calcmode="lin" valueType="num">
                                      <p:cBhvr additive="base">
                                        <p:cTn id="61" dur="500" fill="hold"/>
                                        <p:tgtEl>
                                          <p:spTgt spid="137"/>
                                        </p:tgtEl>
                                        <p:attrNameLst>
                                          <p:attrName>ppt_x</p:attrName>
                                        </p:attrNameLst>
                                      </p:cBhvr>
                                      <p:tavLst>
                                        <p:tav tm="0">
                                          <p:val>
                                            <p:strVal val="0-#ppt_w/2"/>
                                          </p:val>
                                        </p:tav>
                                        <p:tav tm="100000">
                                          <p:val>
                                            <p:strVal val="#ppt_x"/>
                                          </p:val>
                                        </p:tav>
                                      </p:tavLst>
                                    </p:anim>
                                    <p:anim calcmode="lin" valueType="num">
                                      <p:cBhvr additive="base">
                                        <p:cTn id="62" dur="5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 calcmode="lin" valueType="num">
                                      <p:cBhvr additive="base">
                                        <p:cTn id="67" dur="500" fill="hold"/>
                                        <p:tgtEl>
                                          <p:spTgt spid="143"/>
                                        </p:tgtEl>
                                        <p:attrNameLst>
                                          <p:attrName>ppt_x</p:attrName>
                                        </p:attrNameLst>
                                      </p:cBhvr>
                                      <p:tavLst>
                                        <p:tav tm="0">
                                          <p:val>
                                            <p:strVal val="0-#ppt_w/2"/>
                                          </p:val>
                                        </p:tav>
                                        <p:tav tm="100000">
                                          <p:val>
                                            <p:strVal val="#ppt_x"/>
                                          </p:val>
                                        </p:tav>
                                      </p:tavLst>
                                    </p:anim>
                                    <p:anim calcmode="lin" valueType="num">
                                      <p:cBhvr additive="base">
                                        <p:cTn id="68" dur="5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49"/>
                                        </p:tgtEl>
                                        <p:attrNameLst>
                                          <p:attrName>style.visibility</p:attrName>
                                        </p:attrNameLst>
                                      </p:cBhvr>
                                      <p:to>
                                        <p:strVal val="visible"/>
                                      </p:to>
                                    </p:set>
                                    <p:anim calcmode="lin" valueType="num">
                                      <p:cBhvr additive="base">
                                        <p:cTn id="73" dur="500" fill="hold"/>
                                        <p:tgtEl>
                                          <p:spTgt spid="149"/>
                                        </p:tgtEl>
                                        <p:attrNameLst>
                                          <p:attrName>ppt_x</p:attrName>
                                        </p:attrNameLst>
                                      </p:cBhvr>
                                      <p:tavLst>
                                        <p:tav tm="0">
                                          <p:val>
                                            <p:strVal val="0-#ppt_w/2"/>
                                          </p:val>
                                        </p:tav>
                                        <p:tav tm="100000">
                                          <p:val>
                                            <p:strVal val="#ppt_x"/>
                                          </p:val>
                                        </p:tav>
                                      </p:tavLst>
                                    </p:anim>
                                    <p:anim calcmode="lin" valueType="num">
                                      <p:cBhvr additive="base">
                                        <p:cTn id="74" dur="5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04"/>
                                        </p:tgtEl>
                                        <p:attrNameLst>
                                          <p:attrName>style.visibility</p:attrName>
                                        </p:attrNameLst>
                                      </p:cBhvr>
                                      <p:to>
                                        <p:strVal val="visible"/>
                                      </p:to>
                                    </p:set>
                                    <p:anim calcmode="lin" valueType="num">
                                      <p:cBhvr additive="base">
                                        <p:cTn id="79" dur="500" fill="hold"/>
                                        <p:tgtEl>
                                          <p:spTgt spid="104"/>
                                        </p:tgtEl>
                                        <p:attrNameLst>
                                          <p:attrName>ppt_x</p:attrName>
                                        </p:attrNameLst>
                                      </p:cBhvr>
                                      <p:tavLst>
                                        <p:tav tm="0">
                                          <p:val>
                                            <p:strVal val="0-#ppt_w/2"/>
                                          </p:val>
                                        </p:tav>
                                        <p:tav tm="100000">
                                          <p:val>
                                            <p:strVal val="#ppt_x"/>
                                          </p:val>
                                        </p:tav>
                                      </p:tavLst>
                                    </p:anim>
                                    <p:anim calcmode="lin" valueType="num">
                                      <p:cBhvr additive="base">
                                        <p:cTn id="8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55"/>
                                        </p:tgtEl>
                                        <p:attrNameLst>
                                          <p:attrName>style.visibility</p:attrName>
                                        </p:attrNameLst>
                                      </p:cBhvr>
                                      <p:to>
                                        <p:strVal val="visible"/>
                                      </p:to>
                                    </p:set>
                                    <p:anim calcmode="lin" valueType="num">
                                      <p:cBhvr additive="base">
                                        <p:cTn id="85" dur="500" fill="hold"/>
                                        <p:tgtEl>
                                          <p:spTgt spid="155"/>
                                        </p:tgtEl>
                                        <p:attrNameLst>
                                          <p:attrName>ppt_x</p:attrName>
                                        </p:attrNameLst>
                                      </p:cBhvr>
                                      <p:tavLst>
                                        <p:tav tm="0">
                                          <p:val>
                                            <p:strVal val="0-#ppt_w/2"/>
                                          </p:val>
                                        </p:tav>
                                        <p:tav tm="100000">
                                          <p:val>
                                            <p:strVal val="#ppt_x"/>
                                          </p:val>
                                        </p:tav>
                                      </p:tavLst>
                                    </p:anim>
                                    <p:anim calcmode="lin" valueType="num">
                                      <p:cBhvr additive="base">
                                        <p:cTn id="86" dur="500"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56"/>
                                        </p:tgtEl>
                                        <p:attrNameLst>
                                          <p:attrName>style.visibility</p:attrName>
                                        </p:attrNameLst>
                                      </p:cBhvr>
                                      <p:to>
                                        <p:strVal val="visible"/>
                                      </p:to>
                                    </p:set>
                                    <p:anim calcmode="lin" valueType="num">
                                      <p:cBhvr additive="base">
                                        <p:cTn id="91" dur="500" fill="hold"/>
                                        <p:tgtEl>
                                          <p:spTgt spid="156"/>
                                        </p:tgtEl>
                                        <p:attrNameLst>
                                          <p:attrName>ppt_x</p:attrName>
                                        </p:attrNameLst>
                                      </p:cBhvr>
                                      <p:tavLst>
                                        <p:tav tm="0">
                                          <p:val>
                                            <p:strVal val="0-#ppt_w/2"/>
                                          </p:val>
                                        </p:tav>
                                        <p:tav tm="100000">
                                          <p:val>
                                            <p:strVal val="#ppt_x"/>
                                          </p:val>
                                        </p:tav>
                                      </p:tavLst>
                                    </p:anim>
                                    <p:anim calcmode="lin" valueType="num">
                                      <p:cBhvr additive="base">
                                        <p:cTn id="92" dur="500" fill="hold"/>
                                        <p:tgtEl>
                                          <p:spTgt spid="15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57"/>
                                        </p:tgtEl>
                                        <p:attrNameLst>
                                          <p:attrName>style.visibility</p:attrName>
                                        </p:attrNameLst>
                                      </p:cBhvr>
                                      <p:to>
                                        <p:strVal val="visible"/>
                                      </p:to>
                                    </p:set>
                                    <p:anim calcmode="lin" valueType="num">
                                      <p:cBhvr additive="base">
                                        <p:cTn id="97" dur="500" fill="hold"/>
                                        <p:tgtEl>
                                          <p:spTgt spid="157"/>
                                        </p:tgtEl>
                                        <p:attrNameLst>
                                          <p:attrName>ppt_x</p:attrName>
                                        </p:attrNameLst>
                                      </p:cBhvr>
                                      <p:tavLst>
                                        <p:tav tm="0">
                                          <p:val>
                                            <p:strVal val="0-#ppt_w/2"/>
                                          </p:val>
                                        </p:tav>
                                        <p:tav tm="100000">
                                          <p:val>
                                            <p:strVal val="#ppt_x"/>
                                          </p:val>
                                        </p:tav>
                                      </p:tavLst>
                                    </p:anim>
                                    <p:anim calcmode="lin" valueType="num">
                                      <p:cBhvr additive="base">
                                        <p:cTn id="98" dur="500" fill="hold"/>
                                        <p:tgtEl>
                                          <p:spTgt spid="15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58"/>
                                        </p:tgtEl>
                                        <p:attrNameLst>
                                          <p:attrName>style.visibility</p:attrName>
                                        </p:attrNameLst>
                                      </p:cBhvr>
                                      <p:to>
                                        <p:strVal val="visible"/>
                                      </p:to>
                                    </p:set>
                                    <p:anim calcmode="lin" valueType="num">
                                      <p:cBhvr additive="base">
                                        <p:cTn id="103" dur="500" fill="hold"/>
                                        <p:tgtEl>
                                          <p:spTgt spid="158"/>
                                        </p:tgtEl>
                                        <p:attrNameLst>
                                          <p:attrName>ppt_x</p:attrName>
                                        </p:attrNameLst>
                                      </p:cBhvr>
                                      <p:tavLst>
                                        <p:tav tm="0">
                                          <p:val>
                                            <p:strVal val="1+#ppt_w/2"/>
                                          </p:val>
                                        </p:tav>
                                        <p:tav tm="100000">
                                          <p:val>
                                            <p:strVal val="#ppt_x"/>
                                          </p:val>
                                        </p:tav>
                                      </p:tavLst>
                                    </p:anim>
                                    <p:anim calcmode="lin" valueType="num">
                                      <p:cBhvr additive="base">
                                        <p:cTn id="104"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59"/>
                                        </p:tgtEl>
                                        <p:attrNameLst>
                                          <p:attrName>style.visibility</p:attrName>
                                        </p:attrNameLst>
                                      </p:cBhvr>
                                      <p:to>
                                        <p:strVal val="visible"/>
                                      </p:to>
                                    </p:set>
                                    <p:anim calcmode="lin" valueType="num">
                                      <p:cBhvr additive="base">
                                        <p:cTn id="109" dur="500" fill="hold"/>
                                        <p:tgtEl>
                                          <p:spTgt spid="159"/>
                                        </p:tgtEl>
                                        <p:attrNameLst>
                                          <p:attrName>ppt_x</p:attrName>
                                        </p:attrNameLst>
                                      </p:cBhvr>
                                      <p:tavLst>
                                        <p:tav tm="0">
                                          <p:val>
                                            <p:strVal val="1+#ppt_w/2"/>
                                          </p:val>
                                        </p:tav>
                                        <p:tav tm="100000">
                                          <p:val>
                                            <p:strVal val="#ppt_x"/>
                                          </p:val>
                                        </p:tav>
                                      </p:tavLst>
                                    </p:anim>
                                    <p:anim calcmode="lin" valueType="num">
                                      <p:cBhvr additive="base">
                                        <p:cTn id="110"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60"/>
                                        </p:tgtEl>
                                        <p:attrNameLst>
                                          <p:attrName>style.visibility</p:attrName>
                                        </p:attrNameLst>
                                      </p:cBhvr>
                                      <p:to>
                                        <p:strVal val="visible"/>
                                      </p:to>
                                    </p:set>
                                    <p:anim calcmode="lin" valueType="num">
                                      <p:cBhvr additive="base">
                                        <p:cTn id="115" dur="500" fill="hold"/>
                                        <p:tgtEl>
                                          <p:spTgt spid="160"/>
                                        </p:tgtEl>
                                        <p:attrNameLst>
                                          <p:attrName>ppt_x</p:attrName>
                                        </p:attrNameLst>
                                      </p:cBhvr>
                                      <p:tavLst>
                                        <p:tav tm="0">
                                          <p:val>
                                            <p:strVal val="1+#ppt_w/2"/>
                                          </p:val>
                                        </p:tav>
                                        <p:tav tm="100000">
                                          <p:val>
                                            <p:strVal val="#ppt_x"/>
                                          </p:val>
                                        </p:tav>
                                      </p:tavLst>
                                    </p:anim>
                                    <p:anim calcmode="lin" valueType="num">
                                      <p:cBhvr additive="base">
                                        <p:cTn id="11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61"/>
                                        </p:tgtEl>
                                        <p:attrNameLst>
                                          <p:attrName>style.visibility</p:attrName>
                                        </p:attrNameLst>
                                      </p:cBhvr>
                                      <p:to>
                                        <p:strVal val="visible"/>
                                      </p:to>
                                    </p:set>
                                    <p:anim calcmode="lin" valueType="num">
                                      <p:cBhvr additive="base">
                                        <p:cTn id="121" dur="500" fill="hold"/>
                                        <p:tgtEl>
                                          <p:spTgt spid="161"/>
                                        </p:tgtEl>
                                        <p:attrNameLst>
                                          <p:attrName>ppt_x</p:attrName>
                                        </p:attrNameLst>
                                      </p:cBhvr>
                                      <p:tavLst>
                                        <p:tav tm="0">
                                          <p:val>
                                            <p:strVal val="1+#ppt_w/2"/>
                                          </p:val>
                                        </p:tav>
                                        <p:tav tm="100000">
                                          <p:val>
                                            <p:strVal val="#ppt_x"/>
                                          </p:val>
                                        </p:tav>
                                      </p:tavLst>
                                    </p:anim>
                                    <p:anim calcmode="lin" valueType="num">
                                      <p:cBhvr additive="base">
                                        <p:cTn id="122" dur="500" fill="hold"/>
                                        <p:tgtEl>
                                          <p:spTgt spid="161"/>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62"/>
                                        </p:tgtEl>
                                        <p:attrNameLst>
                                          <p:attrName>style.visibility</p:attrName>
                                        </p:attrNameLst>
                                      </p:cBhvr>
                                      <p:to>
                                        <p:strVal val="visible"/>
                                      </p:to>
                                    </p:set>
                                    <p:anim calcmode="lin" valueType="num">
                                      <p:cBhvr additive="base">
                                        <p:cTn id="127" dur="500" fill="hold"/>
                                        <p:tgtEl>
                                          <p:spTgt spid="162"/>
                                        </p:tgtEl>
                                        <p:attrNameLst>
                                          <p:attrName>ppt_x</p:attrName>
                                        </p:attrNameLst>
                                      </p:cBhvr>
                                      <p:tavLst>
                                        <p:tav tm="0">
                                          <p:val>
                                            <p:strVal val="0-#ppt_w/2"/>
                                          </p:val>
                                        </p:tav>
                                        <p:tav tm="100000">
                                          <p:val>
                                            <p:strVal val="#ppt_x"/>
                                          </p:val>
                                        </p:tav>
                                      </p:tavLst>
                                    </p:anim>
                                    <p:anim calcmode="lin" valueType="num">
                                      <p:cBhvr additive="base">
                                        <p:cTn id="128" dur="500" fill="hold"/>
                                        <p:tgtEl>
                                          <p:spTgt spid="16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63"/>
                                        </p:tgtEl>
                                        <p:attrNameLst>
                                          <p:attrName>style.visibility</p:attrName>
                                        </p:attrNameLst>
                                      </p:cBhvr>
                                      <p:to>
                                        <p:strVal val="visible"/>
                                      </p:to>
                                    </p:set>
                                    <p:anim calcmode="lin" valueType="num">
                                      <p:cBhvr additive="base">
                                        <p:cTn id="133" dur="500" fill="hold"/>
                                        <p:tgtEl>
                                          <p:spTgt spid="163"/>
                                        </p:tgtEl>
                                        <p:attrNameLst>
                                          <p:attrName>ppt_x</p:attrName>
                                        </p:attrNameLst>
                                      </p:cBhvr>
                                      <p:tavLst>
                                        <p:tav tm="0">
                                          <p:val>
                                            <p:strVal val="0-#ppt_w/2"/>
                                          </p:val>
                                        </p:tav>
                                        <p:tav tm="100000">
                                          <p:val>
                                            <p:strVal val="#ppt_x"/>
                                          </p:val>
                                        </p:tav>
                                      </p:tavLst>
                                    </p:anim>
                                    <p:anim calcmode="lin" valueType="num">
                                      <p:cBhvr additive="base">
                                        <p:cTn id="134" dur="500" fill="hold"/>
                                        <p:tgtEl>
                                          <p:spTgt spid="16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64"/>
                                        </p:tgtEl>
                                        <p:attrNameLst>
                                          <p:attrName>style.visibility</p:attrName>
                                        </p:attrNameLst>
                                      </p:cBhvr>
                                      <p:to>
                                        <p:strVal val="visible"/>
                                      </p:to>
                                    </p:set>
                                    <p:anim calcmode="lin" valueType="num">
                                      <p:cBhvr additive="base">
                                        <p:cTn id="139" dur="500" fill="hold"/>
                                        <p:tgtEl>
                                          <p:spTgt spid="164"/>
                                        </p:tgtEl>
                                        <p:attrNameLst>
                                          <p:attrName>ppt_x</p:attrName>
                                        </p:attrNameLst>
                                      </p:cBhvr>
                                      <p:tavLst>
                                        <p:tav tm="0">
                                          <p:val>
                                            <p:strVal val="0-#ppt_w/2"/>
                                          </p:val>
                                        </p:tav>
                                        <p:tav tm="100000">
                                          <p:val>
                                            <p:strVal val="#ppt_x"/>
                                          </p:val>
                                        </p:tav>
                                      </p:tavLst>
                                    </p:anim>
                                    <p:anim calcmode="lin" valueType="num">
                                      <p:cBhvr additive="base">
                                        <p:cTn id="140" dur="5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65"/>
                                        </p:tgtEl>
                                        <p:attrNameLst>
                                          <p:attrName>style.visibility</p:attrName>
                                        </p:attrNameLst>
                                      </p:cBhvr>
                                      <p:to>
                                        <p:strVal val="visible"/>
                                      </p:to>
                                    </p:set>
                                    <p:anim calcmode="lin" valueType="num">
                                      <p:cBhvr additive="base">
                                        <p:cTn id="145" dur="500" fill="hold"/>
                                        <p:tgtEl>
                                          <p:spTgt spid="165"/>
                                        </p:tgtEl>
                                        <p:attrNameLst>
                                          <p:attrName>ppt_x</p:attrName>
                                        </p:attrNameLst>
                                      </p:cBhvr>
                                      <p:tavLst>
                                        <p:tav tm="0">
                                          <p:val>
                                            <p:strVal val="0-#ppt_w/2"/>
                                          </p:val>
                                        </p:tav>
                                        <p:tav tm="100000">
                                          <p:val>
                                            <p:strVal val="#ppt_x"/>
                                          </p:val>
                                        </p:tav>
                                      </p:tavLst>
                                    </p:anim>
                                    <p:anim calcmode="lin" valueType="num">
                                      <p:cBhvr additive="base">
                                        <p:cTn id="146" dur="5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166"/>
                                        </p:tgtEl>
                                        <p:attrNameLst>
                                          <p:attrName>style.visibility</p:attrName>
                                        </p:attrNameLst>
                                      </p:cBhvr>
                                      <p:to>
                                        <p:strVal val="visible"/>
                                      </p:to>
                                    </p:set>
                                    <p:anim calcmode="lin" valueType="num">
                                      <p:cBhvr additive="base">
                                        <p:cTn id="151" dur="500" fill="hold"/>
                                        <p:tgtEl>
                                          <p:spTgt spid="166"/>
                                        </p:tgtEl>
                                        <p:attrNameLst>
                                          <p:attrName>ppt_x</p:attrName>
                                        </p:attrNameLst>
                                      </p:cBhvr>
                                      <p:tavLst>
                                        <p:tav tm="0">
                                          <p:val>
                                            <p:strVal val="1+#ppt_w/2"/>
                                          </p:val>
                                        </p:tav>
                                        <p:tav tm="100000">
                                          <p:val>
                                            <p:strVal val="#ppt_x"/>
                                          </p:val>
                                        </p:tav>
                                      </p:tavLst>
                                    </p:anim>
                                    <p:anim calcmode="lin" valueType="num">
                                      <p:cBhvr additive="base">
                                        <p:cTn id="152" dur="5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167"/>
                                        </p:tgtEl>
                                        <p:attrNameLst>
                                          <p:attrName>style.visibility</p:attrName>
                                        </p:attrNameLst>
                                      </p:cBhvr>
                                      <p:to>
                                        <p:strVal val="visible"/>
                                      </p:to>
                                    </p:set>
                                    <p:anim calcmode="lin" valueType="num">
                                      <p:cBhvr additive="base">
                                        <p:cTn id="157" dur="500" fill="hold"/>
                                        <p:tgtEl>
                                          <p:spTgt spid="167"/>
                                        </p:tgtEl>
                                        <p:attrNameLst>
                                          <p:attrName>ppt_x</p:attrName>
                                        </p:attrNameLst>
                                      </p:cBhvr>
                                      <p:tavLst>
                                        <p:tav tm="0">
                                          <p:val>
                                            <p:strVal val="1+#ppt_w/2"/>
                                          </p:val>
                                        </p:tav>
                                        <p:tav tm="100000">
                                          <p:val>
                                            <p:strVal val="#ppt_x"/>
                                          </p:val>
                                        </p:tav>
                                      </p:tavLst>
                                    </p:anim>
                                    <p:anim calcmode="lin" valueType="num">
                                      <p:cBhvr additive="base">
                                        <p:cTn id="158" dur="5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168"/>
                                        </p:tgtEl>
                                        <p:attrNameLst>
                                          <p:attrName>style.visibility</p:attrName>
                                        </p:attrNameLst>
                                      </p:cBhvr>
                                      <p:to>
                                        <p:strVal val="visible"/>
                                      </p:to>
                                    </p:set>
                                    <p:anim calcmode="lin" valueType="num">
                                      <p:cBhvr additive="base">
                                        <p:cTn id="163" dur="500" fill="hold"/>
                                        <p:tgtEl>
                                          <p:spTgt spid="168"/>
                                        </p:tgtEl>
                                        <p:attrNameLst>
                                          <p:attrName>ppt_x</p:attrName>
                                        </p:attrNameLst>
                                      </p:cBhvr>
                                      <p:tavLst>
                                        <p:tav tm="0">
                                          <p:val>
                                            <p:strVal val="1+#ppt_w/2"/>
                                          </p:val>
                                        </p:tav>
                                        <p:tav tm="100000">
                                          <p:val>
                                            <p:strVal val="#ppt_x"/>
                                          </p:val>
                                        </p:tav>
                                      </p:tavLst>
                                    </p:anim>
                                    <p:anim calcmode="lin" valueType="num">
                                      <p:cBhvr additive="base">
                                        <p:cTn id="164" dur="5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169"/>
                                        </p:tgtEl>
                                        <p:attrNameLst>
                                          <p:attrName>style.visibility</p:attrName>
                                        </p:attrNameLst>
                                      </p:cBhvr>
                                      <p:to>
                                        <p:strVal val="visible"/>
                                      </p:to>
                                    </p:set>
                                    <p:anim calcmode="lin" valueType="num">
                                      <p:cBhvr additive="base">
                                        <p:cTn id="169" dur="500" fill="hold"/>
                                        <p:tgtEl>
                                          <p:spTgt spid="169"/>
                                        </p:tgtEl>
                                        <p:attrNameLst>
                                          <p:attrName>ppt_x</p:attrName>
                                        </p:attrNameLst>
                                      </p:cBhvr>
                                      <p:tavLst>
                                        <p:tav tm="0">
                                          <p:val>
                                            <p:strVal val="1+#ppt_w/2"/>
                                          </p:val>
                                        </p:tav>
                                        <p:tav tm="100000">
                                          <p:val>
                                            <p:strVal val="#ppt_x"/>
                                          </p:val>
                                        </p:tav>
                                      </p:tavLst>
                                    </p:anim>
                                    <p:anim calcmode="lin" valueType="num">
                                      <p:cBhvr additive="base">
                                        <p:cTn id="170" dur="500" fill="hold"/>
                                        <p:tgtEl>
                                          <p:spTgt spid="169"/>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70"/>
                                        </p:tgtEl>
                                        <p:attrNameLst>
                                          <p:attrName>style.visibility</p:attrName>
                                        </p:attrNameLst>
                                      </p:cBhvr>
                                      <p:to>
                                        <p:strVal val="visible"/>
                                      </p:to>
                                    </p:set>
                                    <p:anim calcmode="lin" valueType="num">
                                      <p:cBhvr additive="base">
                                        <p:cTn id="175" dur="500" fill="hold"/>
                                        <p:tgtEl>
                                          <p:spTgt spid="170"/>
                                        </p:tgtEl>
                                        <p:attrNameLst>
                                          <p:attrName>ppt_x</p:attrName>
                                        </p:attrNameLst>
                                      </p:cBhvr>
                                      <p:tavLst>
                                        <p:tav tm="0">
                                          <p:val>
                                            <p:strVal val="0-#ppt_w/2"/>
                                          </p:val>
                                        </p:tav>
                                        <p:tav tm="100000">
                                          <p:val>
                                            <p:strVal val="#ppt_x"/>
                                          </p:val>
                                        </p:tav>
                                      </p:tavLst>
                                    </p:anim>
                                    <p:anim calcmode="lin" valueType="num">
                                      <p:cBhvr additive="base">
                                        <p:cTn id="176" dur="500" fill="hold"/>
                                        <p:tgtEl>
                                          <p:spTgt spid="170"/>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71"/>
                                        </p:tgtEl>
                                        <p:attrNameLst>
                                          <p:attrName>style.visibility</p:attrName>
                                        </p:attrNameLst>
                                      </p:cBhvr>
                                      <p:to>
                                        <p:strVal val="visible"/>
                                      </p:to>
                                    </p:set>
                                    <p:anim calcmode="lin" valueType="num">
                                      <p:cBhvr additive="base">
                                        <p:cTn id="181" dur="500" fill="hold"/>
                                        <p:tgtEl>
                                          <p:spTgt spid="171"/>
                                        </p:tgtEl>
                                        <p:attrNameLst>
                                          <p:attrName>ppt_x</p:attrName>
                                        </p:attrNameLst>
                                      </p:cBhvr>
                                      <p:tavLst>
                                        <p:tav tm="0">
                                          <p:val>
                                            <p:strVal val="0-#ppt_w/2"/>
                                          </p:val>
                                        </p:tav>
                                        <p:tav tm="100000">
                                          <p:val>
                                            <p:strVal val="#ppt_x"/>
                                          </p:val>
                                        </p:tav>
                                      </p:tavLst>
                                    </p:anim>
                                    <p:anim calcmode="lin" valueType="num">
                                      <p:cBhvr additive="base">
                                        <p:cTn id="182"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72"/>
                                        </p:tgtEl>
                                        <p:attrNameLst>
                                          <p:attrName>style.visibility</p:attrName>
                                        </p:attrNameLst>
                                      </p:cBhvr>
                                      <p:to>
                                        <p:strVal val="visible"/>
                                      </p:to>
                                    </p:set>
                                    <p:anim calcmode="lin" valueType="num">
                                      <p:cBhvr additive="base">
                                        <p:cTn id="187" dur="500" fill="hold"/>
                                        <p:tgtEl>
                                          <p:spTgt spid="172"/>
                                        </p:tgtEl>
                                        <p:attrNameLst>
                                          <p:attrName>ppt_x</p:attrName>
                                        </p:attrNameLst>
                                      </p:cBhvr>
                                      <p:tavLst>
                                        <p:tav tm="0">
                                          <p:val>
                                            <p:strVal val="0-#ppt_w/2"/>
                                          </p:val>
                                        </p:tav>
                                        <p:tav tm="100000">
                                          <p:val>
                                            <p:strVal val="#ppt_x"/>
                                          </p:val>
                                        </p:tav>
                                      </p:tavLst>
                                    </p:anim>
                                    <p:anim calcmode="lin" valueType="num">
                                      <p:cBhvr additive="base">
                                        <p:cTn id="188" dur="500" fill="hold"/>
                                        <p:tgtEl>
                                          <p:spTgt spid="172"/>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73"/>
                                        </p:tgtEl>
                                        <p:attrNameLst>
                                          <p:attrName>style.visibility</p:attrName>
                                        </p:attrNameLst>
                                      </p:cBhvr>
                                      <p:to>
                                        <p:strVal val="visible"/>
                                      </p:to>
                                    </p:set>
                                    <p:anim calcmode="lin" valueType="num">
                                      <p:cBhvr additive="base">
                                        <p:cTn id="193" dur="500" fill="hold"/>
                                        <p:tgtEl>
                                          <p:spTgt spid="173"/>
                                        </p:tgtEl>
                                        <p:attrNameLst>
                                          <p:attrName>ppt_x</p:attrName>
                                        </p:attrNameLst>
                                      </p:cBhvr>
                                      <p:tavLst>
                                        <p:tav tm="0">
                                          <p:val>
                                            <p:strVal val="0-#ppt_w/2"/>
                                          </p:val>
                                        </p:tav>
                                        <p:tav tm="100000">
                                          <p:val>
                                            <p:strVal val="#ppt_x"/>
                                          </p:val>
                                        </p:tav>
                                      </p:tavLst>
                                    </p:anim>
                                    <p:anim calcmode="lin" valueType="num">
                                      <p:cBhvr additive="base">
                                        <p:cTn id="194"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2" fill="hold" grpId="0" nodeType="clickEffect">
                                  <p:stCondLst>
                                    <p:cond delay="0"/>
                                  </p:stCondLst>
                                  <p:childTnLst>
                                    <p:set>
                                      <p:cBhvr>
                                        <p:cTn id="198" dur="1" fill="hold">
                                          <p:stCondLst>
                                            <p:cond delay="0"/>
                                          </p:stCondLst>
                                        </p:cTn>
                                        <p:tgtEl>
                                          <p:spTgt spid="174"/>
                                        </p:tgtEl>
                                        <p:attrNameLst>
                                          <p:attrName>style.visibility</p:attrName>
                                        </p:attrNameLst>
                                      </p:cBhvr>
                                      <p:to>
                                        <p:strVal val="visible"/>
                                      </p:to>
                                    </p:set>
                                    <p:anim calcmode="lin" valueType="num">
                                      <p:cBhvr additive="base">
                                        <p:cTn id="199" dur="500" fill="hold"/>
                                        <p:tgtEl>
                                          <p:spTgt spid="174"/>
                                        </p:tgtEl>
                                        <p:attrNameLst>
                                          <p:attrName>ppt_x</p:attrName>
                                        </p:attrNameLst>
                                      </p:cBhvr>
                                      <p:tavLst>
                                        <p:tav tm="0">
                                          <p:val>
                                            <p:strVal val="1+#ppt_w/2"/>
                                          </p:val>
                                        </p:tav>
                                        <p:tav tm="100000">
                                          <p:val>
                                            <p:strVal val="#ppt_x"/>
                                          </p:val>
                                        </p:tav>
                                      </p:tavLst>
                                    </p:anim>
                                    <p:anim calcmode="lin" valueType="num">
                                      <p:cBhvr additive="base">
                                        <p:cTn id="200" dur="5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2" fill="hold" grpId="0" nodeType="clickEffect">
                                  <p:stCondLst>
                                    <p:cond delay="0"/>
                                  </p:stCondLst>
                                  <p:childTnLst>
                                    <p:set>
                                      <p:cBhvr>
                                        <p:cTn id="204" dur="1" fill="hold">
                                          <p:stCondLst>
                                            <p:cond delay="0"/>
                                          </p:stCondLst>
                                        </p:cTn>
                                        <p:tgtEl>
                                          <p:spTgt spid="175"/>
                                        </p:tgtEl>
                                        <p:attrNameLst>
                                          <p:attrName>style.visibility</p:attrName>
                                        </p:attrNameLst>
                                      </p:cBhvr>
                                      <p:to>
                                        <p:strVal val="visible"/>
                                      </p:to>
                                    </p:set>
                                    <p:anim calcmode="lin" valueType="num">
                                      <p:cBhvr additive="base">
                                        <p:cTn id="205" dur="500" fill="hold"/>
                                        <p:tgtEl>
                                          <p:spTgt spid="175"/>
                                        </p:tgtEl>
                                        <p:attrNameLst>
                                          <p:attrName>ppt_x</p:attrName>
                                        </p:attrNameLst>
                                      </p:cBhvr>
                                      <p:tavLst>
                                        <p:tav tm="0">
                                          <p:val>
                                            <p:strVal val="1+#ppt_w/2"/>
                                          </p:val>
                                        </p:tav>
                                        <p:tav tm="100000">
                                          <p:val>
                                            <p:strVal val="#ppt_x"/>
                                          </p:val>
                                        </p:tav>
                                      </p:tavLst>
                                    </p:anim>
                                    <p:anim calcmode="lin" valueType="num">
                                      <p:cBhvr additive="base">
                                        <p:cTn id="206" dur="5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2" fill="hold" grpId="0" nodeType="clickEffect">
                                  <p:stCondLst>
                                    <p:cond delay="0"/>
                                  </p:stCondLst>
                                  <p:childTnLst>
                                    <p:set>
                                      <p:cBhvr>
                                        <p:cTn id="210" dur="1" fill="hold">
                                          <p:stCondLst>
                                            <p:cond delay="0"/>
                                          </p:stCondLst>
                                        </p:cTn>
                                        <p:tgtEl>
                                          <p:spTgt spid="176"/>
                                        </p:tgtEl>
                                        <p:attrNameLst>
                                          <p:attrName>style.visibility</p:attrName>
                                        </p:attrNameLst>
                                      </p:cBhvr>
                                      <p:to>
                                        <p:strVal val="visible"/>
                                      </p:to>
                                    </p:set>
                                    <p:anim calcmode="lin" valueType="num">
                                      <p:cBhvr additive="base">
                                        <p:cTn id="211" dur="500" fill="hold"/>
                                        <p:tgtEl>
                                          <p:spTgt spid="176"/>
                                        </p:tgtEl>
                                        <p:attrNameLst>
                                          <p:attrName>ppt_x</p:attrName>
                                        </p:attrNameLst>
                                      </p:cBhvr>
                                      <p:tavLst>
                                        <p:tav tm="0">
                                          <p:val>
                                            <p:strVal val="1+#ppt_w/2"/>
                                          </p:val>
                                        </p:tav>
                                        <p:tav tm="100000">
                                          <p:val>
                                            <p:strVal val="#ppt_x"/>
                                          </p:val>
                                        </p:tav>
                                      </p:tavLst>
                                    </p:anim>
                                    <p:anim calcmode="lin" valueType="num">
                                      <p:cBhvr additive="base">
                                        <p:cTn id="212" dur="5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2" fill="hold" grpId="0" nodeType="clickEffect">
                                  <p:stCondLst>
                                    <p:cond delay="0"/>
                                  </p:stCondLst>
                                  <p:childTnLst>
                                    <p:set>
                                      <p:cBhvr>
                                        <p:cTn id="216" dur="1" fill="hold">
                                          <p:stCondLst>
                                            <p:cond delay="0"/>
                                          </p:stCondLst>
                                        </p:cTn>
                                        <p:tgtEl>
                                          <p:spTgt spid="177"/>
                                        </p:tgtEl>
                                        <p:attrNameLst>
                                          <p:attrName>style.visibility</p:attrName>
                                        </p:attrNameLst>
                                      </p:cBhvr>
                                      <p:to>
                                        <p:strVal val="visible"/>
                                      </p:to>
                                    </p:set>
                                    <p:anim calcmode="lin" valueType="num">
                                      <p:cBhvr additive="base">
                                        <p:cTn id="217" dur="500" fill="hold"/>
                                        <p:tgtEl>
                                          <p:spTgt spid="177"/>
                                        </p:tgtEl>
                                        <p:attrNameLst>
                                          <p:attrName>ppt_x</p:attrName>
                                        </p:attrNameLst>
                                      </p:cBhvr>
                                      <p:tavLst>
                                        <p:tav tm="0">
                                          <p:val>
                                            <p:strVal val="1+#ppt_w/2"/>
                                          </p:val>
                                        </p:tav>
                                        <p:tav tm="100000">
                                          <p:val>
                                            <p:strVal val="#ppt_x"/>
                                          </p:val>
                                        </p:tav>
                                      </p:tavLst>
                                    </p:anim>
                                    <p:anim calcmode="lin" valueType="num">
                                      <p:cBhvr additive="base">
                                        <p:cTn id="218" dur="500" fill="hold"/>
                                        <p:tgtEl>
                                          <p:spTgt spid="177"/>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178"/>
                                        </p:tgtEl>
                                        <p:attrNameLst>
                                          <p:attrName>style.visibility</p:attrName>
                                        </p:attrNameLst>
                                      </p:cBhvr>
                                      <p:to>
                                        <p:strVal val="visible"/>
                                      </p:to>
                                    </p:set>
                                    <p:anim calcmode="lin" valueType="num">
                                      <p:cBhvr additive="base">
                                        <p:cTn id="223" dur="500" fill="hold"/>
                                        <p:tgtEl>
                                          <p:spTgt spid="178"/>
                                        </p:tgtEl>
                                        <p:attrNameLst>
                                          <p:attrName>ppt_x</p:attrName>
                                        </p:attrNameLst>
                                      </p:cBhvr>
                                      <p:tavLst>
                                        <p:tav tm="0">
                                          <p:val>
                                            <p:strVal val="0-#ppt_w/2"/>
                                          </p:val>
                                        </p:tav>
                                        <p:tav tm="100000">
                                          <p:val>
                                            <p:strVal val="#ppt_x"/>
                                          </p:val>
                                        </p:tav>
                                      </p:tavLst>
                                    </p:anim>
                                    <p:anim calcmode="lin" valueType="num">
                                      <p:cBhvr additive="base">
                                        <p:cTn id="224" dur="500" fill="hold"/>
                                        <p:tgtEl>
                                          <p:spTgt spid="178"/>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79"/>
                                        </p:tgtEl>
                                        <p:attrNameLst>
                                          <p:attrName>style.visibility</p:attrName>
                                        </p:attrNameLst>
                                      </p:cBhvr>
                                      <p:to>
                                        <p:strVal val="visible"/>
                                      </p:to>
                                    </p:set>
                                    <p:anim calcmode="lin" valueType="num">
                                      <p:cBhvr additive="base">
                                        <p:cTn id="229" dur="500" fill="hold"/>
                                        <p:tgtEl>
                                          <p:spTgt spid="179"/>
                                        </p:tgtEl>
                                        <p:attrNameLst>
                                          <p:attrName>ppt_x</p:attrName>
                                        </p:attrNameLst>
                                      </p:cBhvr>
                                      <p:tavLst>
                                        <p:tav tm="0">
                                          <p:val>
                                            <p:strVal val="0-#ppt_w/2"/>
                                          </p:val>
                                        </p:tav>
                                        <p:tav tm="100000">
                                          <p:val>
                                            <p:strVal val="#ppt_x"/>
                                          </p:val>
                                        </p:tav>
                                      </p:tavLst>
                                    </p:anim>
                                    <p:anim calcmode="lin" valueType="num">
                                      <p:cBhvr additive="base">
                                        <p:cTn id="230"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180"/>
                                        </p:tgtEl>
                                        <p:attrNameLst>
                                          <p:attrName>style.visibility</p:attrName>
                                        </p:attrNameLst>
                                      </p:cBhvr>
                                      <p:to>
                                        <p:strVal val="visible"/>
                                      </p:to>
                                    </p:set>
                                    <p:anim calcmode="lin" valueType="num">
                                      <p:cBhvr additive="base">
                                        <p:cTn id="235" dur="500" fill="hold"/>
                                        <p:tgtEl>
                                          <p:spTgt spid="180"/>
                                        </p:tgtEl>
                                        <p:attrNameLst>
                                          <p:attrName>ppt_x</p:attrName>
                                        </p:attrNameLst>
                                      </p:cBhvr>
                                      <p:tavLst>
                                        <p:tav tm="0">
                                          <p:val>
                                            <p:strVal val="0-#ppt_w/2"/>
                                          </p:val>
                                        </p:tav>
                                        <p:tav tm="100000">
                                          <p:val>
                                            <p:strVal val="#ppt_x"/>
                                          </p:val>
                                        </p:tav>
                                      </p:tavLst>
                                    </p:anim>
                                    <p:anim calcmode="lin" valueType="num">
                                      <p:cBhvr additive="base">
                                        <p:cTn id="236" dur="5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181"/>
                                        </p:tgtEl>
                                        <p:attrNameLst>
                                          <p:attrName>style.visibility</p:attrName>
                                        </p:attrNameLst>
                                      </p:cBhvr>
                                      <p:to>
                                        <p:strVal val="visible"/>
                                      </p:to>
                                    </p:set>
                                    <p:anim calcmode="lin" valueType="num">
                                      <p:cBhvr additive="base">
                                        <p:cTn id="241" dur="500" fill="hold"/>
                                        <p:tgtEl>
                                          <p:spTgt spid="181"/>
                                        </p:tgtEl>
                                        <p:attrNameLst>
                                          <p:attrName>ppt_x</p:attrName>
                                        </p:attrNameLst>
                                      </p:cBhvr>
                                      <p:tavLst>
                                        <p:tav tm="0">
                                          <p:val>
                                            <p:strVal val="0-#ppt_w/2"/>
                                          </p:val>
                                        </p:tav>
                                        <p:tav tm="100000">
                                          <p:val>
                                            <p:strVal val="#ppt_x"/>
                                          </p:val>
                                        </p:tav>
                                      </p:tavLst>
                                    </p:anim>
                                    <p:anim calcmode="lin" valueType="num">
                                      <p:cBhvr additive="base">
                                        <p:cTn id="242" dur="500" fill="hold"/>
                                        <p:tgtEl>
                                          <p:spTgt spid="181"/>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2" fill="hold" grpId="0" nodeType="clickEffect">
                                  <p:stCondLst>
                                    <p:cond delay="0"/>
                                  </p:stCondLst>
                                  <p:childTnLst>
                                    <p:set>
                                      <p:cBhvr>
                                        <p:cTn id="246" dur="1" fill="hold">
                                          <p:stCondLst>
                                            <p:cond delay="0"/>
                                          </p:stCondLst>
                                        </p:cTn>
                                        <p:tgtEl>
                                          <p:spTgt spid="182"/>
                                        </p:tgtEl>
                                        <p:attrNameLst>
                                          <p:attrName>style.visibility</p:attrName>
                                        </p:attrNameLst>
                                      </p:cBhvr>
                                      <p:to>
                                        <p:strVal val="visible"/>
                                      </p:to>
                                    </p:set>
                                    <p:anim calcmode="lin" valueType="num">
                                      <p:cBhvr additive="base">
                                        <p:cTn id="247" dur="500" fill="hold"/>
                                        <p:tgtEl>
                                          <p:spTgt spid="182"/>
                                        </p:tgtEl>
                                        <p:attrNameLst>
                                          <p:attrName>ppt_x</p:attrName>
                                        </p:attrNameLst>
                                      </p:cBhvr>
                                      <p:tavLst>
                                        <p:tav tm="0">
                                          <p:val>
                                            <p:strVal val="1+#ppt_w/2"/>
                                          </p:val>
                                        </p:tav>
                                        <p:tav tm="100000">
                                          <p:val>
                                            <p:strVal val="#ppt_x"/>
                                          </p:val>
                                        </p:tav>
                                      </p:tavLst>
                                    </p:anim>
                                    <p:anim calcmode="lin" valueType="num">
                                      <p:cBhvr additive="base">
                                        <p:cTn id="248" dur="5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2" fill="hold" grpId="0" nodeType="clickEffect">
                                  <p:stCondLst>
                                    <p:cond delay="0"/>
                                  </p:stCondLst>
                                  <p:childTnLst>
                                    <p:set>
                                      <p:cBhvr>
                                        <p:cTn id="252" dur="1" fill="hold">
                                          <p:stCondLst>
                                            <p:cond delay="0"/>
                                          </p:stCondLst>
                                        </p:cTn>
                                        <p:tgtEl>
                                          <p:spTgt spid="183"/>
                                        </p:tgtEl>
                                        <p:attrNameLst>
                                          <p:attrName>style.visibility</p:attrName>
                                        </p:attrNameLst>
                                      </p:cBhvr>
                                      <p:to>
                                        <p:strVal val="visible"/>
                                      </p:to>
                                    </p:set>
                                    <p:anim calcmode="lin" valueType="num">
                                      <p:cBhvr additive="base">
                                        <p:cTn id="253" dur="500" fill="hold"/>
                                        <p:tgtEl>
                                          <p:spTgt spid="183"/>
                                        </p:tgtEl>
                                        <p:attrNameLst>
                                          <p:attrName>ppt_x</p:attrName>
                                        </p:attrNameLst>
                                      </p:cBhvr>
                                      <p:tavLst>
                                        <p:tav tm="0">
                                          <p:val>
                                            <p:strVal val="1+#ppt_w/2"/>
                                          </p:val>
                                        </p:tav>
                                        <p:tav tm="100000">
                                          <p:val>
                                            <p:strVal val="#ppt_x"/>
                                          </p:val>
                                        </p:tav>
                                      </p:tavLst>
                                    </p:anim>
                                    <p:anim calcmode="lin" valueType="num">
                                      <p:cBhvr additive="base">
                                        <p:cTn id="254" dur="500" fill="hold"/>
                                        <p:tgtEl>
                                          <p:spTgt spid="183"/>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2" fill="hold" grpId="0" nodeType="clickEffect">
                                  <p:stCondLst>
                                    <p:cond delay="0"/>
                                  </p:stCondLst>
                                  <p:childTnLst>
                                    <p:set>
                                      <p:cBhvr>
                                        <p:cTn id="258" dur="1" fill="hold">
                                          <p:stCondLst>
                                            <p:cond delay="0"/>
                                          </p:stCondLst>
                                        </p:cTn>
                                        <p:tgtEl>
                                          <p:spTgt spid="184"/>
                                        </p:tgtEl>
                                        <p:attrNameLst>
                                          <p:attrName>style.visibility</p:attrName>
                                        </p:attrNameLst>
                                      </p:cBhvr>
                                      <p:to>
                                        <p:strVal val="visible"/>
                                      </p:to>
                                    </p:set>
                                    <p:anim calcmode="lin" valueType="num">
                                      <p:cBhvr additive="base">
                                        <p:cTn id="259" dur="500" fill="hold"/>
                                        <p:tgtEl>
                                          <p:spTgt spid="184"/>
                                        </p:tgtEl>
                                        <p:attrNameLst>
                                          <p:attrName>ppt_x</p:attrName>
                                        </p:attrNameLst>
                                      </p:cBhvr>
                                      <p:tavLst>
                                        <p:tav tm="0">
                                          <p:val>
                                            <p:strVal val="1+#ppt_w/2"/>
                                          </p:val>
                                        </p:tav>
                                        <p:tav tm="100000">
                                          <p:val>
                                            <p:strVal val="#ppt_x"/>
                                          </p:val>
                                        </p:tav>
                                      </p:tavLst>
                                    </p:anim>
                                    <p:anim calcmode="lin" valueType="num">
                                      <p:cBhvr additive="base">
                                        <p:cTn id="260" dur="5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2" fill="hold" grpId="0" nodeType="clickEffect">
                                  <p:stCondLst>
                                    <p:cond delay="0"/>
                                  </p:stCondLst>
                                  <p:childTnLst>
                                    <p:set>
                                      <p:cBhvr>
                                        <p:cTn id="264" dur="1" fill="hold">
                                          <p:stCondLst>
                                            <p:cond delay="0"/>
                                          </p:stCondLst>
                                        </p:cTn>
                                        <p:tgtEl>
                                          <p:spTgt spid="185"/>
                                        </p:tgtEl>
                                        <p:attrNameLst>
                                          <p:attrName>style.visibility</p:attrName>
                                        </p:attrNameLst>
                                      </p:cBhvr>
                                      <p:to>
                                        <p:strVal val="visible"/>
                                      </p:to>
                                    </p:set>
                                    <p:anim calcmode="lin" valueType="num">
                                      <p:cBhvr additive="base">
                                        <p:cTn id="265" dur="500" fill="hold"/>
                                        <p:tgtEl>
                                          <p:spTgt spid="185"/>
                                        </p:tgtEl>
                                        <p:attrNameLst>
                                          <p:attrName>ppt_x</p:attrName>
                                        </p:attrNameLst>
                                      </p:cBhvr>
                                      <p:tavLst>
                                        <p:tav tm="0">
                                          <p:val>
                                            <p:strVal val="1+#ppt_w/2"/>
                                          </p:val>
                                        </p:tav>
                                        <p:tav tm="100000">
                                          <p:val>
                                            <p:strVal val="#ppt_x"/>
                                          </p:val>
                                        </p:tav>
                                      </p:tavLst>
                                    </p:anim>
                                    <p:anim calcmode="lin" valueType="num">
                                      <p:cBhvr additive="base">
                                        <p:cTn id="266" dur="500" fill="hold"/>
                                        <p:tgtEl>
                                          <p:spTgt spid="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180" grpId="0"/>
      <p:bldP spid="181" grpId="0"/>
      <p:bldP spid="182" grpId="0"/>
      <p:bldP spid="183" grpId="0"/>
      <p:bldP spid="184" grpId="0"/>
      <p:bldP spid="18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4626" name="Group 4"/>
          <p:cNvGrpSpPr/>
          <p:nvPr/>
        </p:nvGrpSpPr>
        <p:grpSpPr>
          <a:xfrm>
            <a:off x="7608888" y="692150"/>
            <a:ext cx="1293812" cy="1041400"/>
            <a:chOff x="4512" y="144"/>
            <a:chExt cx="1104" cy="960"/>
          </a:xfrm>
        </p:grpSpPr>
        <p:sp>
          <p:nvSpPr>
            <p:cNvPr id="6" name="Rectangle 5"/>
            <p:cNvSpPr>
              <a:spLocks noChangeArrowheads="1"/>
            </p:cNvSpPr>
            <p:nvPr/>
          </p:nvSpPr>
          <p:spPr bwMode="auto">
            <a:xfrm>
              <a:off x="4656" y="14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6"/>
            <p:cNvSpPr>
              <a:spLocks noChangeArrowheads="1"/>
            </p:cNvSpPr>
            <p:nvPr/>
          </p:nvSpPr>
          <p:spPr bwMode="auto">
            <a:xfrm>
              <a:off x="4895" y="144"/>
              <a:ext cx="241"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7"/>
            <p:cNvSpPr>
              <a:spLocks noChangeArrowheads="1"/>
            </p:cNvSpPr>
            <p:nvPr/>
          </p:nvSpPr>
          <p:spPr bwMode="auto">
            <a:xfrm>
              <a:off x="5136" y="14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p:nvSpPr>
          <p:spPr bwMode="auto">
            <a:xfrm>
              <a:off x="5376" y="14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9"/>
            <p:cNvSpPr>
              <a:spLocks noChangeArrowheads="1"/>
            </p:cNvSpPr>
            <p:nvPr/>
          </p:nvSpPr>
          <p:spPr bwMode="auto">
            <a:xfrm>
              <a:off x="4656" y="38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p:nvSpPr>
          <p:spPr bwMode="auto">
            <a:xfrm>
              <a:off x="4895" y="384"/>
              <a:ext cx="241"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5136" y="38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5376" y="38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4656" y="62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4895" y="624"/>
              <a:ext cx="241"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5136" y="62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p:nvSpPr>
          <p:spPr bwMode="auto">
            <a:xfrm>
              <a:off x="5376" y="62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7"/>
            <p:cNvSpPr>
              <a:spLocks noChangeArrowheads="1"/>
            </p:cNvSpPr>
            <p:nvPr/>
          </p:nvSpPr>
          <p:spPr bwMode="auto">
            <a:xfrm>
              <a:off x="4656" y="86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8"/>
            <p:cNvSpPr>
              <a:spLocks noChangeArrowheads="1"/>
            </p:cNvSpPr>
            <p:nvPr/>
          </p:nvSpPr>
          <p:spPr bwMode="auto">
            <a:xfrm>
              <a:off x="4895" y="864"/>
              <a:ext cx="241"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19"/>
            <p:cNvSpPr>
              <a:spLocks noChangeArrowheads="1"/>
            </p:cNvSpPr>
            <p:nvPr/>
          </p:nvSpPr>
          <p:spPr bwMode="auto">
            <a:xfrm>
              <a:off x="5136" y="86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20"/>
            <p:cNvSpPr>
              <a:spLocks noChangeArrowheads="1"/>
            </p:cNvSpPr>
            <p:nvPr/>
          </p:nvSpPr>
          <p:spPr bwMode="auto">
            <a:xfrm>
              <a:off x="5376" y="864"/>
              <a:ext cx="240" cy="240"/>
            </a:xfrm>
            <a:prstGeom prst="rect">
              <a:avLst/>
            </a:prstGeom>
            <a:noFill/>
            <a:ln w="38100">
              <a:solidFill>
                <a:srgbClr val="0099CC"/>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Arc 21"/>
            <p:cNvSpPr/>
            <p:nvPr/>
          </p:nvSpPr>
          <p:spPr bwMode="auto">
            <a:xfrm>
              <a:off x="5376" y="287"/>
              <a:ext cx="96" cy="240"/>
            </a:xfrm>
            <a:custGeom>
              <a:avLst/>
              <a:gdLst>
                <a:gd name="T0" fmla="*/ 0 w 21615"/>
                <a:gd name="T1" fmla="*/ 0 h 43200"/>
                <a:gd name="T2" fmla="*/ 0 w 21615"/>
                <a:gd name="T3" fmla="*/ 240 h 43200"/>
                <a:gd name="T4" fmla="*/ 0 w 21615"/>
                <a:gd name="T5" fmla="*/ 120 h 43200"/>
                <a:gd name="T6" fmla="*/ 0 60000 65536"/>
                <a:gd name="T7" fmla="*/ 0 60000 65536"/>
                <a:gd name="T8" fmla="*/ 0 60000 65536"/>
              </a:gdLst>
              <a:ahLst/>
              <a:cxnLst>
                <a:cxn ang="T6">
                  <a:pos x="T0" y="T1"/>
                </a:cxn>
                <a:cxn ang="T7">
                  <a:pos x="T2" y="T3"/>
                </a:cxn>
                <a:cxn ang="T8">
                  <a:pos x="T4" y="T5"/>
                </a:cxn>
              </a:cxnLst>
              <a:rect l="0" t="0" r="r" b="b"/>
              <a:pathLst>
                <a:path w="21615" h="43200" fill="none" extrusionOk="0">
                  <a:moveTo>
                    <a:pt x="14" y="0"/>
                  </a:moveTo>
                  <a:cubicBezTo>
                    <a:pt x="11944" y="0"/>
                    <a:pt x="21615" y="9670"/>
                    <a:pt x="21615" y="21600"/>
                  </a:cubicBezTo>
                  <a:cubicBezTo>
                    <a:pt x="21615" y="33529"/>
                    <a:pt x="11944" y="43200"/>
                    <a:pt x="15" y="43200"/>
                  </a:cubicBezTo>
                  <a:cubicBezTo>
                    <a:pt x="10" y="43200"/>
                    <a:pt x="5" y="43199"/>
                    <a:pt x="0" y="43199"/>
                  </a:cubicBezTo>
                </a:path>
                <a:path w="21615" h="43200" stroke="0" extrusionOk="0">
                  <a:moveTo>
                    <a:pt x="14" y="0"/>
                  </a:moveTo>
                  <a:cubicBezTo>
                    <a:pt x="11944" y="0"/>
                    <a:pt x="21615" y="9670"/>
                    <a:pt x="21615" y="21600"/>
                  </a:cubicBezTo>
                  <a:cubicBezTo>
                    <a:pt x="21615" y="33529"/>
                    <a:pt x="11944" y="43200"/>
                    <a:pt x="15" y="43200"/>
                  </a:cubicBezTo>
                  <a:cubicBezTo>
                    <a:pt x="10" y="43200"/>
                    <a:pt x="5" y="43199"/>
                    <a:pt x="0" y="43199"/>
                  </a:cubicBezTo>
                  <a:lnTo>
                    <a:pt x="15" y="21600"/>
                  </a:lnTo>
                  <a:lnTo>
                    <a:pt x="14" y="0"/>
                  </a:lnTo>
                  <a:close/>
                </a:path>
              </a:pathLst>
            </a:custGeom>
            <a:noFill/>
            <a:ln w="7620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flipH="1">
              <a:off x="4656" y="287"/>
              <a:ext cx="729" cy="0"/>
            </a:xfrm>
            <a:prstGeom prst="line">
              <a:avLst/>
            </a:pr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flipH="1">
              <a:off x="4761" y="527"/>
              <a:ext cx="623" cy="0"/>
            </a:xfrm>
            <a:prstGeom prst="line">
              <a:avLst/>
            </a:pr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Arc 24"/>
            <p:cNvSpPr/>
            <p:nvPr/>
          </p:nvSpPr>
          <p:spPr bwMode="auto">
            <a:xfrm>
              <a:off x="5376" y="767"/>
              <a:ext cx="96" cy="240"/>
            </a:xfrm>
            <a:custGeom>
              <a:avLst/>
              <a:gdLst>
                <a:gd name="T0" fmla="*/ 0 w 21615"/>
                <a:gd name="T1" fmla="*/ 0 h 43200"/>
                <a:gd name="T2" fmla="*/ 0 w 21615"/>
                <a:gd name="T3" fmla="*/ 240 h 43200"/>
                <a:gd name="T4" fmla="*/ 0 w 21615"/>
                <a:gd name="T5" fmla="*/ 120 h 43200"/>
                <a:gd name="T6" fmla="*/ 0 60000 65536"/>
                <a:gd name="T7" fmla="*/ 0 60000 65536"/>
                <a:gd name="T8" fmla="*/ 0 60000 65536"/>
              </a:gdLst>
              <a:ahLst/>
              <a:cxnLst>
                <a:cxn ang="T6">
                  <a:pos x="T0" y="T1"/>
                </a:cxn>
                <a:cxn ang="T7">
                  <a:pos x="T2" y="T3"/>
                </a:cxn>
                <a:cxn ang="T8">
                  <a:pos x="T4" y="T5"/>
                </a:cxn>
              </a:cxnLst>
              <a:rect l="0" t="0" r="r" b="b"/>
              <a:pathLst>
                <a:path w="21615" h="43200" fill="none" extrusionOk="0">
                  <a:moveTo>
                    <a:pt x="14" y="0"/>
                  </a:moveTo>
                  <a:cubicBezTo>
                    <a:pt x="11944" y="0"/>
                    <a:pt x="21615" y="9670"/>
                    <a:pt x="21615" y="21600"/>
                  </a:cubicBezTo>
                  <a:cubicBezTo>
                    <a:pt x="21615" y="33529"/>
                    <a:pt x="11944" y="43200"/>
                    <a:pt x="15" y="43200"/>
                  </a:cubicBezTo>
                  <a:cubicBezTo>
                    <a:pt x="10" y="43200"/>
                    <a:pt x="5" y="43199"/>
                    <a:pt x="0" y="43199"/>
                  </a:cubicBezTo>
                </a:path>
                <a:path w="21615" h="43200" stroke="0" extrusionOk="0">
                  <a:moveTo>
                    <a:pt x="14" y="0"/>
                  </a:moveTo>
                  <a:cubicBezTo>
                    <a:pt x="11944" y="0"/>
                    <a:pt x="21615" y="9670"/>
                    <a:pt x="21615" y="21600"/>
                  </a:cubicBezTo>
                  <a:cubicBezTo>
                    <a:pt x="21615" y="33529"/>
                    <a:pt x="11944" y="43200"/>
                    <a:pt x="15" y="43200"/>
                  </a:cubicBezTo>
                  <a:cubicBezTo>
                    <a:pt x="10" y="43200"/>
                    <a:pt x="5" y="43199"/>
                    <a:pt x="0" y="43199"/>
                  </a:cubicBezTo>
                  <a:lnTo>
                    <a:pt x="15" y="21600"/>
                  </a:lnTo>
                  <a:lnTo>
                    <a:pt x="14" y="0"/>
                  </a:lnTo>
                  <a:close/>
                </a:path>
              </a:pathLst>
            </a:custGeom>
            <a:noFill/>
            <a:ln w="7620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flipH="1">
              <a:off x="4761" y="767"/>
              <a:ext cx="623" cy="0"/>
            </a:xfrm>
            <a:prstGeom prst="line">
              <a:avLst/>
            </a:pr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Arc 26"/>
            <p:cNvSpPr/>
            <p:nvPr/>
          </p:nvSpPr>
          <p:spPr bwMode="auto">
            <a:xfrm rot="10800000">
              <a:off x="4695" y="527"/>
              <a:ext cx="96" cy="240"/>
            </a:xfrm>
            <a:custGeom>
              <a:avLst/>
              <a:gdLst>
                <a:gd name="T0" fmla="*/ 0 w 21615"/>
                <a:gd name="T1" fmla="*/ 0 h 43200"/>
                <a:gd name="T2" fmla="*/ 0 w 21615"/>
                <a:gd name="T3" fmla="*/ 240 h 43200"/>
                <a:gd name="T4" fmla="*/ 0 w 21615"/>
                <a:gd name="T5" fmla="*/ 120 h 43200"/>
                <a:gd name="T6" fmla="*/ 0 60000 65536"/>
                <a:gd name="T7" fmla="*/ 0 60000 65536"/>
                <a:gd name="T8" fmla="*/ 0 60000 65536"/>
              </a:gdLst>
              <a:ahLst/>
              <a:cxnLst>
                <a:cxn ang="T6">
                  <a:pos x="T0" y="T1"/>
                </a:cxn>
                <a:cxn ang="T7">
                  <a:pos x="T2" y="T3"/>
                </a:cxn>
                <a:cxn ang="T8">
                  <a:pos x="T4" y="T5"/>
                </a:cxn>
              </a:cxnLst>
              <a:rect l="0" t="0" r="r" b="b"/>
              <a:pathLst>
                <a:path w="21615" h="43200" fill="none" extrusionOk="0">
                  <a:moveTo>
                    <a:pt x="14" y="0"/>
                  </a:moveTo>
                  <a:cubicBezTo>
                    <a:pt x="11944" y="0"/>
                    <a:pt x="21615" y="9670"/>
                    <a:pt x="21615" y="21600"/>
                  </a:cubicBezTo>
                  <a:cubicBezTo>
                    <a:pt x="21615" y="33529"/>
                    <a:pt x="11944" y="43200"/>
                    <a:pt x="15" y="43200"/>
                  </a:cubicBezTo>
                  <a:cubicBezTo>
                    <a:pt x="10" y="43200"/>
                    <a:pt x="5" y="43199"/>
                    <a:pt x="0" y="43199"/>
                  </a:cubicBezTo>
                </a:path>
                <a:path w="21615" h="43200" stroke="0" extrusionOk="0">
                  <a:moveTo>
                    <a:pt x="14" y="0"/>
                  </a:moveTo>
                  <a:cubicBezTo>
                    <a:pt x="11944" y="0"/>
                    <a:pt x="21615" y="9670"/>
                    <a:pt x="21615" y="21600"/>
                  </a:cubicBezTo>
                  <a:cubicBezTo>
                    <a:pt x="21615" y="33529"/>
                    <a:pt x="11944" y="43200"/>
                    <a:pt x="15" y="43200"/>
                  </a:cubicBezTo>
                  <a:cubicBezTo>
                    <a:pt x="10" y="43200"/>
                    <a:pt x="5" y="43199"/>
                    <a:pt x="0" y="43199"/>
                  </a:cubicBezTo>
                  <a:lnTo>
                    <a:pt x="15" y="21600"/>
                  </a:lnTo>
                  <a:lnTo>
                    <a:pt x="14" y="0"/>
                  </a:lnTo>
                  <a:close/>
                </a:path>
              </a:pathLst>
            </a:custGeom>
            <a:noFill/>
            <a:ln w="7620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flipH="1">
              <a:off x="4656" y="1007"/>
              <a:ext cx="729" cy="0"/>
            </a:xfrm>
            <a:prstGeom prst="line">
              <a:avLst/>
            </a:pr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Arc 28"/>
            <p:cNvSpPr/>
            <p:nvPr/>
          </p:nvSpPr>
          <p:spPr bwMode="auto">
            <a:xfrm rot="10800000">
              <a:off x="4512" y="864"/>
              <a:ext cx="144" cy="143"/>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flipV="1">
              <a:off x="4512" y="432"/>
              <a:ext cx="0" cy="480"/>
            </a:xfrm>
            <a:prstGeom prst="line">
              <a:avLst/>
            </a:prstGeom>
            <a:noFill/>
            <a:ln w="7620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Arc 30"/>
            <p:cNvSpPr/>
            <p:nvPr/>
          </p:nvSpPr>
          <p:spPr bwMode="auto">
            <a:xfrm rot="-5400000">
              <a:off x="4512" y="288"/>
              <a:ext cx="145"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1"/>
            <p:cNvSpPr>
              <a:spLocks noChangeShapeType="1"/>
            </p:cNvSpPr>
            <p:nvPr/>
          </p:nvSpPr>
          <p:spPr bwMode="auto">
            <a:xfrm flipV="1">
              <a:off x="4512" y="527"/>
              <a:ext cx="0" cy="288"/>
            </a:xfrm>
            <a:prstGeom prst="line">
              <a:avLst/>
            </a:prstGeom>
            <a:noFill/>
            <a:ln w="76200">
              <a:solidFill>
                <a:srgbClr val="CC0000"/>
              </a:solidFill>
              <a:round/>
              <a:tailEnd type="triangle" w="sm"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5462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462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
        <p:nvSpPr>
          <p:cNvPr id="154629" name="Rectangle 3"/>
          <p:cNvSpPr txBox="1"/>
          <p:nvPr/>
        </p:nvSpPr>
        <p:spPr>
          <a:xfrm>
            <a:off x="0" y="1150938"/>
            <a:ext cx="8785225" cy="5029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spcAft>
                <a:spcPct val="10000"/>
              </a:spcAft>
              <a:buClr>
                <a:srgbClr val="0099CC"/>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卡诺图的特点 </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spcAft>
                <a:spcPct val="10000"/>
              </a:spcAft>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卡诺图中的小方格数等于</a:t>
            </a:r>
            <a:r>
              <a:rPr lang="zh-CN" altLang="en-US" dirty="0">
                <a:solidFill>
                  <a:srgbClr val="CC0000"/>
                </a:solidFill>
                <a:latin typeface="Tahoma" panose="020B0604030504040204" pitchFamily="34" charset="0"/>
                <a:ea typeface="黑体" panose="02010609060101010101" pitchFamily="49" charset="-122"/>
              </a:rPr>
              <a:t>最小项</a:t>
            </a:r>
            <a:r>
              <a:rPr lang="zh-CN" altLang="en-US" dirty="0">
                <a:solidFill>
                  <a:srgbClr val="000000"/>
                </a:solidFill>
                <a:latin typeface="Tahoma" panose="020B0604030504040204" pitchFamily="34" charset="0"/>
                <a:ea typeface="黑体" panose="02010609060101010101" pitchFamily="49" charset="-122"/>
              </a:rPr>
              <a:t>总数，若逻辑函数的变量数为</a:t>
            </a:r>
            <a:r>
              <a:rPr lang="en-US" altLang="zh-CN" i="1" dirty="0">
                <a:solidFill>
                  <a:srgbClr val="000000"/>
                </a:solidFill>
                <a:latin typeface="Times New Roman" panose="02020603050405020304" pitchFamily="18" charset="0"/>
                <a:ea typeface="黑体" panose="02010609060101010101" pitchFamily="49" charset="-122"/>
              </a:rPr>
              <a:t>n</a:t>
            </a:r>
            <a:r>
              <a:rPr lang="zh-CN" altLang="en-US" dirty="0">
                <a:solidFill>
                  <a:srgbClr val="000000"/>
                </a:solidFill>
                <a:latin typeface="Tahoma" panose="020B0604030504040204" pitchFamily="34" charset="0"/>
                <a:ea typeface="黑体" panose="02010609060101010101" pitchFamily="49" charset="-122"/>
              </a:rPr>
              <a:t>，则小方格数为</a:t>
            </a:r>
            <a:r>
              <a:rPr lang="en-US" altLang="zh-CN" dirty="0">
                <a:solidFill>
                  <a:srgbClr val="000000"/>
                </a:solidFill>
                <a:latin typeface="Times New Roman" panose="02020603050405020304" pitchFamily="18" charset="0"/>
                <a:ea typeface="黑体" panose="02010609060101010101" pitchFamily="49" charset="-122"/>
              </a:rPr>
              <a:t>2</a:t>
            </a:r>
            <a:r>
              <a:rPr lang="en-US" altLang="zh-CN" i="1" baseline="30000" dirty="0">
                <a:solidFill>
                  <a:srgbClr val="000000"/>
                </a:solidFill>
                <a:latin typeface="Times New Roman" panose="02020603050405020304" pitchFamily="18" charset="0"/>
                <a:ea typeface="黑体" panose="02010609060101010101" pitchFamily="49" charset="-122"/>
              </a:rPr>
              <a:t>n</a:t>
            </a:r>
            <a:r>
              <a:rPr lang="zh-CN" altLang="en-US" dirty="0">
                <a:solidFill>
                  <a:srgbClr val="000000"/>
                </a:solidFill>
                <a:latin typeface="Tahoma" panose="020B0604030504040204" pitchFamily="34" charset="0"/>
                <a:ea typeface="黑体" panose="02010609060101010101" pitchFamily="49" charset="-122"/>
              </a:rPr>
              <a:t>个</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spcAft>
                <a:spcPct val="10000"/>
              </a:spcAft>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最小项的卡诺图纵横两列标注的“</a:t>
            </a:r>
            <a:r>
              <a:rPr lang="en-US" altLang="zh-CN" dirty="0">
                <a:solidFill>
                  <a:srgbClr val="000000"/>
                </a:solidFill>
                <a:latin typeface="Times New Roman" panose="02020603050405020304" pitchFamily="18" charset="0"/>
                <a:ea typeface="黑体" panose="02010609060101010101" pitchFamily="49" charset="-122"/>
              </a:rPr>
              <a:t>0</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a:t>
            </a:r>
            <a:r>
              <a:rPr lang="en-US" altLang="zh-CN" dirty="0">
                <a:solidFill>
                  <a:srgbClr val="000000"/>
                </a:solidFill>
                <a:latin typeface="Times New Roman" panose="02020603050405020304" pitchFamily="18" charset="0"/>
                <a:ea typeface="黑体" panose="02010609060101010101" pitchFamily="49" charset="-122"/>
              </a:rPr>
              <a:t>1</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取值组合表示使方格对应内最小项为</a:t>
            </a:r>
            <a:r>
              <a:rPr lang="en-US" altLang="zh-CN" dirty="0">
                <a:solidFill>
                  <a:srgbClr val="000000"/>
                </a:solidFill>
                <a:latin typeface="Times New Roman" panose="02020603050405020304" pitchFamily="18" charset="0"/>
                <a:ea typeface="黑体" panose="02010609060101010101" pitchFamily="49" charset="-122"/>
              </a:rPr>
              <a:t>1</a:t>
            </a:r>
            <a:r>
              <a:rPr lang="zh-CN" altLang="en-US" dirty="0">
                <a:solidFill>
                  <a:srgbClr val="000000"/>
                </a:solidFill>
                <a:latin typeface="Times New Roman" panose="02020603050405020304" pitchFamily="18" charset="0"/>
                <a:ea typeface="黑体" panose="02010609060101010101" pitchFamily="49" charset="-122"/>
              </a:rPr>
              <a:t>时</a:t>
            </a:r>
            <a:r>
              <a:rPr lang="zh-CN" altLang="en-US" dirty="0">
                <a:solidFill>
                  <a:srgbClr val="000000"/>
                </a:solidFill>
                <a:latin typeface="Tahoma" panose="020B0604030504040204" pitchFamily="34" charset="0"/>
                <a:ea typeface="黑体" panose="02010609060101010101" pitchFamily="49" charset="-122"/>
              </a:rPr>
              <a:t>的变量取值；</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spcAft>
                <a:spcPct val="10000"/>
              </a:spcAft>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变量取值组合 “</a:t>
            </a:r>
            <a:r>
              <a:rPr lang="en-US" altLang="zh-CN" dirty="0">
                <a:solidFill>
                  <a:srgbClr val="000000"/>
                </a:solidFill>
                <a:latin typeface="Times New Roman" panose="02020603050405020304" pitchFamily="18" charset="0"/>
                <a:ea typeface="黑体" panose="02010609060101010101" pitchFamily="49" charset="-122"/>
              </a:rPr>
              <a:t>0</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a:t>
            </a:r>
            <a:r>
              <a:rPr lang="en-US" altLang="zh-CN" dirty="0">
                <a:solidFill>
                  <a:srgbClr val="000000"/>
                </a:solidFill>
                <a:latin typeface="Times New Roman" panose="02020603050405020304" pitchFamily="18" charset="0"/>
                <a:ea typeface="黑体" panose="02010609060101010101" pitchFamily="49" charset="-122"/>
              </a:rPr>
              <a:t>1</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的自然二进制数值就是对应最小项的编号。</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spcAft>
                <a:spcPct val="10000"/>
              </a:spcAft>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任何一个</a:t>
            </a:r>
            <a:r>
              <a:rPr lang="en-US" altLang="zh-CN" i="1" dirty="0">
                <a:solidFill>
                  <a:srgbClr val="000000"/>
                </a:solidFill>
                <a:latin typeface="Times New Roman" panose="02020603050405020304" pitchFamily="18" charset="0"/>
                <a:ea typeface="黑体" panose="02010609060101010101" pitchFamily="49" charset="-122"/>
              </a:rPr>
              <a:t>n</a:t>
            </a:r>
            <a:r>
              <a:rPr lang="zh-CN" altLang="en-US" dirty="0">
                <a:solidFill>
                  <a:srgbClr val="000000"/>
                </a:solidFill>
                <a:latin typeface="Tahoma" panose="020B0604030504040204" pitchFamily="34" charset="0"/>
                <a:ea typeface="黑体" panose="02010609060101010101" pitchFamily="49" charset="-122"/>
              </a:rPr>
              <a:t>变量逻辑函数可以用</a:t>
            </a:r>
            <a:r>
              <a:rPr lang="en-US" altLang="zh-CN" i="1" dirty="0">
                <a:solidFill>
                  <a:srgbClr val="CC0000"/>
                </a:solidFill>
                <a:latin typeface="Times New Roman" panose="02020603050405020304" pitchFamily="18" charset="0"/>
                <a:ea typeface="黑体" panose="02010609060101010101" pitchFamily="49" charset="-122"/>
              </a:rPr>
              <a:t>n</a:t>
            </a:r>
            <a:r>
              <a:rPr lang="zh-CN" altLang="en-US" dirty="0">
                <a:solidFill>
                  <a:srgbClr val="CC0000"/>
                </a:solidFill>
                <a:latin typeface="Tahoma" panose="020B0604030504040204" pitchFamily="34" charset="0"/>
                <a:ea typeface="黑体" panose="02010609060101010101" pitchFamily="49" charset="-122"/>
              </a:rPr>
              <a:t>变量最小项卡诺图</a:t>
            </a:r>
            <a:r>
              <a:rPr lang="zh-CN" altLang="en-US" dirty="0">
                <a:solidFill>
                  <a:srgbClr val="000000"/>
                </a:solidFill>
                <a:latin typeface="Tahoma" panose="020B0604030504040204" pitchFamily="34" charset="0"/>
                <a:ea typeface="黑体" panose="02010609060101010101" pitchFamily="49" charset="-122"/>
              </a:rPr>
              <a:t>表示</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spcAft>
                <a:spcPct val="10000"/>
              </a:spcAft>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逻辑函数等于在卡诺图中填入“</a:t>
            </a:r>
            <a:r>
              <a:rPr lang="en-US" altLang="zh-CN" dirty="0">
                <a:solidFill>
                  <a:srgbClr val="000000"/>
                </a:solidFill>
                <a:latin typeface="Times New Roman" panose="02020603050405020304" pitchFamily="18" charset="0"/>
                <a:ea typeface="黑体" panose="02010609060101010101" pitchFamily="49" charset="-122"/>
              </a:rPr>
              <a:t>1</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的小格（“</a:t>
            </a:r>
            <a:r>
              <a:rPr lang="en-US" altLang="zh-CN" dirty="0">
                <a:solidFill>
                  <a:srgbClr val="CC0000"/>
                </a:solidFill>
                <a:latin typeface="Tahoma" panose="020B0604030504040204" pitchFamily="34" charset="0"/>
                <a:ea typeface="黑体" panose="02010609060101010101" pitchFamily="49" charset="-122"/>
              </a:rPr>
              <a:t>1</a:t>
            </a:r>
            <a:r>
              <a:rPr lang="zh-CN" altLang="en-US" dirty="0">
                <a:solidFill>
                  <a:srgbClr val="CC0000"/>
                </a:solidFill>
                <a:latin typeface="Tahoma" panose="020B0604030504040204" pitchFamily="34" charset="0"/>
                <a:ea typeface="黑体" panose="02010609060101010101" pitchFamily="49" charset="-122"/>
              </a:rPr>
              <a:t>格</a:t>
            </a:r>
            <a:r>
              <a:rPr lang="zh-CN" altLang="en-US" dirty="0">
                <a:solidFill>
                  <a:srgbClr val="000000"/>
                </a:solidFill>
                <a:latin typeface="Tahoma" panose="020B0604030504040204" pitchFamily="34" charset="0"/>
                <a:ea typeface="黑体" panose="02010609060101010101" pitchFamily="49" charset="-122"/>
              </a:rPr>
              <a:t>”）所对应的最小项之和。		</a:t>
            </a:r>
            <a:r>
              <a:rPr lang="zh-CN" altLang="en-US" dirty="0">
                <a:solidFill>
                  <a:srgbClr val="006060"/>
                </a:solidFill>
                <a:latin typeface="Tahoma" panose="020B0604030504040204" pitchFamily="34" charset="0"/>
                <a:ea typeface="黑体" panose="02010609060101010101" pitchFamily="49" charset="-122"/>
              </a:rPr>
              <a:t>（但由于</a:t>
            </a:r>
            <a:r>
              <a:rPr lang="en-US" altLang="zh-CN" dirty="0">
                <a:solidFill>
                  <a:srgbClr val="006060"/>
                </a:solidFill>
                <a:latin typeface="Tahoma" panose="020B0604030504040204" pitchFamily="34" charset="0"/>
                <a:ea typeface="黑体" panose="02010609060101010101" pitchFamily="49" charset="-122"/>
              </a:rPr>
              <a:t>K-map</a:t>
            </a:r>
            <a:r>
              <a:rPr lang="zh-CN" altLang="en-US" dirty="0">
                <a:solidFill>
                  <a:srgbClr val="006060"/>
                </a:solidFill>
                <a:latin typeface="Tahoma" panose="020B0604030504040204" pitchFamily="34" charset="0"/>
                <a:ea typeface="黑体" panose="02010609060101010101" pitchFamily="49" charset="-122"/>
              </a:rPr>
              <a:t>是二维图，最多</a:t>
            </a:r>
            <a:r>
              <a:rPr lang="en-US" altLang="zh-CN" i="1" dirty="0">
                <a:solidFill>
                  <a:srgbClr val="006060"/>
                </a:solidFill>
                <a:latin typeface="Times New Roman" panose="02020603050405020304" pitchFamily="18" charset="0"/>
                <a:ea typeface="黑体" panose="02010609060101010101" pitchFamily="49" charset="-122"/>
              </a:rPr>
              <a:t>n</a:t>
            </a:r>
            <a:r>
              <a:rPr lang="en-US" altLang="zh-CN" dirty="0">
                <a:solidFill>
                  <a:srgbClr val="006060"/>
                </a:solidFill>
                <a:latin typeface="Times New Roman" panose="02020603050405020304" pitchFamily="18" charset="0"/>
                <a:ea typeface="黑体" panose="02010609060101010101" pitchFamily="49" charset="-122"/>
              </a:rPr>
              <a:t>=5</a:t>
            </a:r>
            <a:r>
              <a:rPr lang="zh-CN" altLang="en-US" dirty="0">
                <a:solidFill>
                  <a:srgbClr val="006060"/>
                </a:solidFill>
                <a:latin typeface="Tahoma" panose="020B0604030504040204" pitchFamily="34" charset="0"/>
                <a:ea typeface="黑体" panose="02010609060101010101" pitchFamily="49" charset="-122"/>
              </a:rPr>
              <a:t>）</a:t>
            </a:r>
            <a:endParaRPr lang="zh-CN" altLang="en-US" dirty="0">
              <a:solidFill>
                <a:srgbClr val="00606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spcAft>
                <a:spcPct val="10000"/>
              </a:spcAft>
              <a:buClr>
                <a:srgbClr val="5490A8"/>
              </a:buClr>
              <a:buSzPct val="80000"/>
              <a:buFont typeface="Wingdings" panose="05000000000000000000" pitchFamily="2" charset="2"/>
              <a:buChar char="l"/>
            </a:pPr>
            <a:r>
              <a:rPr lang="zh-CN" altLang="en-US" dirty="0">
                <a:solidFill>
                  <a:srgbClr val="000000"/>
                </a:solidFill>
                <a:latin typeface="Tahoma" panose="020B0604030504040204" pitchFamily="34" charset="0"/>
                <a:ea typeface="黑体" panose="02010609060101010101" pitchFamily="49" charset="-122"/>
              </a:rPr>
              <a:t>卡诺图是“邻接</a:t>
            </a:r>
            <a:r>
              <a:rPr lang="zh-CN" altLang="en-US" dirty="0">
                <a:solidFill>
                  <a:srgbClr val="CC0000"/>
                </a:solidFill>
                <a:latin typeface="Tahoma" panose="020B0604030504040204" pitchFamily="34" charset="0"/>
                <a:ea typeface="黑体" panose="02010609060101010101" pitchFamily="49" charset="-122"/>
              </a:rPr>
              <a:t>真值表</a:t>
            </a:r>
            <a:r>
              <a:rPr lang="zh-CN" altLang="en-US" dirty="0">
                <a:solidFill>
                  <a:srgbClr val="000000"/>
                </a:solidFill>
                <a:latin typeface="Tahoma" panose="020B0604030504040204" pitchFamily="34" charset="0"/>
                <a:ea typeface="黑体" panose="02010609060101010101" pitchFamily="49" charset="-122"/>
              </a:rPr>
              <a:t>”，</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spcAft>
                <a:spcPct val="10000"/>
              </a:spcAft>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在卡诺图中，变量的取值按格雷循环码排列 ；因此，</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spcAft>
                <a:spcPct val="10000"/>
              </a:spcAft>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几何位置“相邻”的最小项具有逻辑相邻性。 </a:t>
            </a:r>
            <a:endParaRPr lang="zh-CN" altLang="en-US" dirty="0">
              <a:solidFill>
                <a:srgbClr val="000000"/>
              </a:solidFill>
              <a:latin typeface="Tahoma" panose="020B0604030504040204" pitchFamily="34" charset="0"/>
              <a:ea typeface="黑体" panose="02010609060101010101" pitchFamily="49" charset="-122"/>
            </a:endParaRPr>
          </a:p>
        </p:txBody>
      </p:sp>
    </p:spTree>
  </p:cSld>
  <p:clrMapOvr>
    <a:masterClrMapping/>
  </p:clrMapOvr>
  <p:transition spd="slow">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a:spLocks noChangeArrowheads="1"/>
          </p:cNvSpPr>
          <p:nvPr/>
        </p:nvSpPr>
        <p:spPr bwMode="auto">
          <a:xfrm>
            <a:off x="138113" y="5149850"/>
            <a:ext cx="8001000" cy="914400"/>
          </a:xfrm>
          <a:prstGeom prst="rect">
            <a:avLst/>
          </a:prstGeom>
          <a:solidFill>
            <a:srgbClr val="FFFF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6675" name="Rectangle 3"/>
          <p:cNvSpPr txBox="1"/>
          <p:nvPr/>
        </p:nvSpPr>
        <p:spPr>
          <a:xfrm>
            <a:off x="442913" y="806450"/>
            <a:ext cx="8640762" cy="5105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卡诺图的特点 </a:t>
            </a:r>
            <a:r>
              <a:rPr lang="zh-CN" altLang="en-US" sz="2400" dirty="0">
                <a:solidFill>
                  <a:srgbClr val="000000"/>
                </a:solidFill>
                <a:latin typeface="Tahoma" panose="020B0604030504040204" pitchFamily="34" charset="0"/>
                <a:ea typeface="黑体" panose="02010609060101010101" pitchFamily="49" charset="-122"/>
              </a:rPr>
              <a:t>（续）</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卡诺图几何位置“相邻”的方格之间的逻辑关系：</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400" dirty="0">
                <a:solidFill>
                  <a:srgbClr val="CC0000"/>
                </a:solidFill>
                <a:latin typeface="Tahoma" panose="020B0604030504040204" pitchFamily="34" charset="0"/>
                <a:ea typeface="黑体" panose="02010609060101010101" pitchFamily="49" charset="-122"/>
              </a:rPr>
              <a:t>逻辑相邻性；</a:t>
            </a:r>
            <a:endParaRPr lang="zh-CN" altLang="en-US" sz="2400" dirty="0">
              <a:solidFill>
                <a:srgbClr val="CC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400" dirty="0">
                <a:solidFill>
                  <a:srgbClr val="CC0000"/>
                </a:solidFill>
                <a:latin typeface="Tahoma" panose="020B0604030504040204" pitchFamily="34" charset="0"/>
                <a:ea typeface="黑体" panose="02010609060101010101" pitchFamily="49" charset="-122"/>
              </a:rPr>
              <a:t>闭合</a:t>
            </a:r>
            <a:r>
              <a:rPr lang="zh-CN" altLang="en-US" sz="2400" dirty="0">
                <a:solidFill>
                  <a:srgbClr val="000000"/>
                </a:solidFill>
                <a:latin typeface="Tahoma" panose="020B0604030504040204" pitchFamily="34" charset="0"/>
                <a:ea typeface="黑体" panose="02010609060101010101" pitchFamily="49" charset="-122"/>
              </a:rPr>
              <a:t>（</a:t>
            </a:r>
            <a:r>
              <a:rPr lang="zh-CN" altLang="en-US" sz="2400" dirty="0">
                <a:solidFill>
                  <a:srgbClr val="CC0000"/>
                </a:solidFill>
                <a:latin typeface="Tahoma" panose="020B0604030504040204" pitchFamily="34" charset="0"/>
                <a:ea typeface="黑体" panose="02010609060101010101" pitchFamily="49" charset="-122"/>
              </a:rPr>
              <a:t>上下或左右</a:t>
            </a:r>
            <a:r>
              <a:rPr lang="zh-CN" altLang="en-US" sz="2400" dirty="0">
                <a:solidFill>
                  <a:srgbClr val="000000"/>
                </a:solidFill>
                <a:latin typeface="Tahoma" panose="020B0604030504040204" pitchFamily="34" charset="0"/>
                <a:ea typeface="黑体" panose="02010609060101010101" pitchFamily="49" charset="-122"/>
              </a:rPr>
              <a:t>）</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对于五个变量，仅仅用二维空间的相邻性已经不够， </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None/>
            </a:pPr>
            <a:r>
              <a:rPr lang="zh-CN" altLang="en-US" sz="2400" dirty="0">
                <a:solidFill>
                  <a:srgbClr val="000000"/>
                </a:solidFill>
                <a:latin typeface="Tahoma" panose="020B0604030504040204" pitchFamily="34" charset="0"/>
                <a:ea typeface="黑体" panose="02010609060101010101" pitchFamily="49" charset="-122"/>
              </a:rPr>
              <a:t>                        </a:t>
            </a:r>
            <a:r>
              <a:rPr lang="en-US" altLang="zh-CN" sz="2400" dirty="0">
                <a:solidFill>
                  <a:srgbClr val="000000"/>
                </a:solidFill>
                <a:latin typeface="Tahoma" panose="020B0604030504040204" pitchFamily="34" charset="0"/>
                <a:ea typeface="黑体" panose="02010609060101010101" pitchFamily="49" charset="-122"/>
              </a:rPr>
              <a:t>——</a:t>
            </a:r>
            <a:r>
              <a:rPr lang="zh-CN" altLang="en-US" sz="2400" dirty="0">
                <a:solidFill>
                  <a:srgbClr val="CC0000"/>
                </a:solidFill>
                <a:latin typeface="Tahoma" panose="020B0604030504040204" pitchFamily="34" charset="0"/>
                <a:ea typeface="黑体" panose="02010609060101010101" pitchFamily="49" charset="-122"/>
              </a:rPr>
              <a:t>（轴）对称位置</a:t>
            </a:r>
            <a:r>
              <a:rPr lang="zh-CN" altLang="en-US" sz="2400" dirty="0">
                <a:solidFill>
                  <a:srgbClr val="000000"/>
                </a:solidFill>
                <a:latin typeface="Tahoma" panose="020B0604030504040204" pitchFamily="34" charset="0"/>
                <a:ea typeface="黑体" panose="02010609060101010101" pitchFamily="49" charset="-122"/>
              </a:rPr>
              <a:t>的逻辑相邻性，</a:t>
            </a:r>
            <a:endParaRPr lang="zh-CN" altLang="en-US" sz="2400" dirty="0">
              <a:solidFill>
                <a:srgbClr val="000000"/>
              </a:solidFill>
              <a:latin typeface="Tahoma" panose="020B0604030504040204" pitchFamily="34" charset="0"/>
              <a:ea typeface="黑体" panose="02010609060101010101" pitchFamily="49" charset="-122"/>
            </a:endParaRPr>
          </a:p>
          <a:p>
            <a:pPr marL="742950" lvl="1" indent="-285750" eaLnBrk="1" hangingPunct="1">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变量应按最小项编码的顺序分组</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 </a:t>
            </a:r>
            <a:r>
              <a:rPr lang="en-US" altLang="zh-CN" sz="2400" dirty="0">
                <a:solidFill>
                  <a:srgbClr val="000000"/>
                </a:solidFill>
                <a:latin typeface="Tahoma" panose="020B0604030504040204" pitchFamily="34" charset="0"/>
                <a:ea typeface="黑体" panose="02010609060101010101" pitchFamily="49" charset="-122"/>
              </a:rPr>
              <a:t>1×1</a:t>
            </a:r>
            <a:r>
              <a:rPr lang="zh-CN" altLang="en-US"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1×2</a:t>
            </a:r>
            <a:r>
              <a:rPr lang="zh-CN" altLang="en-US"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2×2</a:t>
            </a:r>
            <a:r>
              <a:rPr lang="zh-CN" altLang="en-US"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2×3</a:t>
            </a:r>
            <a:endParaRPr lang="en-US" altLang="zh-CN" sz="2400" dirty="0">
              <a:solidFill>
                <a:srgbClr val="000000"/>
              </a:solidFill>
              <a:latin typeface="Tahoma" panose="020B0604030504040204" pitchFamily="34" charset="0"/>
              <a:ea typeface="黑体" panose="02010609060101010101" pitchFamily="49" charset="-122"/>
            </a:endParaRPr>
          </a:p>
          <a:p>
            <a:pPr marL="1143000" lvl="2" indent="-228600" eaLnBrk="1" hangingPunct="1">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更高维不适用！</a:t>
            </a:r>
            <a:endParaRPr lang="zh-CN" altLang="en-US" sz="2400" dirty="0">
              <a:solidFill>
                <a:srgbClr val="000000"/>
              </a:solidFill>
              <a:latin typeface="Tahoma" panose="020B0604030504040204" pitchFamily="34" charset="0"/>
              <a:ea typeface="黑体" panose="02010609060101010101" pitchFamily="49" charset="-122"/>
            </a:endParaRPr>
          </a:p>
        </p:txBody>
      </p:sp>
      <p:pic>
        <p:nvPicPr>
          <p:cNvPr id="156676" name="Picture 4"/>
          <p:cNvPicPr>
            <a:picLocks noChangeAspect="1"/>
          </p:cNvPicPr>
          <p:nvPr/>
        </p:nvPicPr>
        <p:blipFill>
          <a:blip r:embed="rId1"/>
          <a:stretch>
            <a:fillRect/>
          </a:stretch>
        </p:blipFill>
        <p:spPr>
          <a:xfrm>
            <a:off x="5286375" y="2101850"/>
            <a:ext cx="2928938" cy="1479550"/>
          </a:xfrm>
          <a:prstGeom prst="rect">
            <a:avLst/>
          </a:prstGeom>
          <a:noFill/>
          <a:ln w="9525">
            <a:noFill/>
          </a:ln>
        </p:spPr>
      </p:pic>
      <p:sp>
        <p:nvSpPr>
          <p:cNvPr id="156677" name="灯片编号占位符 2"/>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667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307975" y="1592263"/>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得到 </a:t>
            </a:r>
            <a:r>
              <a:rPr kumimoji="1" lang="zh-CN" altLang="en-US" sz="2800" b="1" i="0" u="none" strike="noStrike" kern="0" cap="none" spc="0" normalizeH="0" baseline="0" noProof="0" dirty="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标准与或表达式</a:t>
            </a:r>
            <a:endParaRPr kumimoji="1" lang="zh-CN" altLang="en-US" sz="2800" b="1" i="0" u="none" strike="noStrike" kern="0" cap="none" spc="0" normalizeH="0" baseline="0" noProof="0" dirty="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若已知逻辑函数的表达式，可首先把函数写成</a:t>
            </a:r>
            <a:r>
              <a:rPr kumimoji="1" lang="zh-CN" altLang="en-US" sz="2400" b="0" i="0" u="none" strike="noStrike" kern="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最小项之和</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的形式；</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l"/>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填写 </a:t>
            </a:r>
            <a:r>
              <a:rPr kumimoji="1" lang="zh-CN" altLang="en-US" sz="2800" b="0" i="0" u="none" strike="noStrike" kern="0" cap="none" spc="0" normalizeH="0" baseline="0" noProof="0" dirty="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卡诺图</a:t>
            </a:r>
            <a:endParaRPr kumimoji="1" lang="zh-CN" altLang="en-US" sz="2800" b="0" i="0" u="none" strike="noStrike" kern="0" cap="none" spc="0" normalizeH="0" baseline="0" noProof="0" dirty="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
                <a:srgbClr val="CC0000"/>
              </a:buClr>
              <a:buSzPct val="120000"/>
              <a:buFontTx/>
              <a:buChar char="•"/>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在卡诺图上与这些最小项对应的位置上填入</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，在其余位置上填入</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0</a:t>
            </a: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，这样就可得到表示该逻辑函数的卡诺图。</a:t>
            </a:r>
            <a:endPar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None/>
              <a:defRPr/>
            </a:pPr>
            <a:r>
              <a:rPr kumimoji="1" lang="zh-CN" altLang="en-US" sz="24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例：</a:t>
            </a: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aphicFrame>
        <p:nvGraphicFramePr>
          <p:cNvPr id="158723" name="Object 4"/>
          <p:cNvGraphicFramePr>
            <a:graphicFrameLocks noChangeAspect="1"/>
          </p:cNvGraphicFramePr>
          <p:nvPr/>
        </p:nvGraphicFramePr>
        <p:xfrm>
          <a:off x="2592388" y="4814888"/>
          <a:ext cx="3959225" cy="654050"/>
        </p:xfrm>
        <a:graphic>
          <a:graphicData uri="http://schemas.openxmlformats.org/presentationml/2006/ole">
            <mc:AlternateContent xmlns:mc="http://schemas.openxmlformats.org/markup-compatibility/2006">
              <mc:Choice xmlns:v="urn:schemas-microsoft-com:vml" Requires="v">
                <p:oleObj spid="_x0000_s3261" name="" r:id="rId1" imgW="1612900" imgH="266700" progId="Equation.3">
                  <p:embed/>
                </p:oleObj>
              </mc:Choice>
              <mc:Fallback>
                <p:oleObj name="" r:id="rId1" imgW="1612900" imgH="266700" progId="Equation.3">
                  <p:embed/>
                  <p:pic>
                    <p:nvPicPr>
                      <p:cNvPr id="0" name="图片 3260"/>
                      <p:cNvPicPr/>
                      <p:nvPr/>
                    </p:nvPicPr>
                    <p:blipFill>
                      <a:blip r:embed="rId2"/>
                      <a:stretch>
                        <a:fillRect/>
                      </a:stretch>
                    </p:blipFill>
                    <p:spPr>
                      <a:xfrm>
                        <a:off x="2592388" y="4814888"/>
                        <a:ext cx="3959225" cy="654050"/>
                      </a:xfrm>
                      <a:prstGeom prst="rect">
                        <a:avLst/>
                      </a:prstGeom>
                      <a:noFill/>
                      <a:ln w="38100">
                        <a:noFill/>
                        <a:miter/>
                      </a:ln>
                    </p:spPr>
                  </p:pic>
                </p:oleObj>
              </mc:Fallback>
            </mc:AlternateContent>
          </a:graphicData>
        </a:graphic>
      </p:graphicFrame>
      <p:sp>
        <p:nvSpPr>
          <p:cNvPr id="158724" name="矩形 3"/>
          <p:cNvSpPr/>
          <p:nvPr/>
        </p:nvSpPr>
        <p:spPr>
          <a:xfrm>
            <a:off x="190500" y="657225"/>
            <a:ext cx="5554663" cy="584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根据逻辑函数填写卡诺图</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58725" name="灯片编号占位符 2"/>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5872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p:nvPr/>
        </p:nvSpPr>
        <p:spPr>
          <a:xfrm>
            <a:off x="923925" y="725488"/>
            <a:ext cx="8382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dirty="0">
                <a:solidFill>
                  <a:srgbClr val="000000"/>
                </a:solidFill>
                <a:latin typeface="Times New Roman" panose="02020603050405020304" pitchFamily="18" charset="0"/>
                <a:ea typeface="黑体" panose="02010609060101010101" pitchFamily="49" charset="-122"/>
              </a:rPr>
              <a:t>例：</a:t>
            </a:r>
            <a:endParaRPr lang="zh-CN" altLang="en-US" dirty="0">
              <a:solidFill>
                <a:srgbClr val="000000"/>
              </a:solidFill>
              <a:latin typeface="Times New Roman" panose="02020603050405020304" pitchFamily="18" charset="0"/>
              <a:ea typeface="黑体" panose="02010609060101010101" pitchFamily="49" charset="-122"/>
            </a:endParaRPr>
          </a:p>
        </p:txBody>
      </p:sp>
      <p:graphicFrame>
        <p:nvGraphicFramePr>
          <p:cNvPr id="160771" name="Object 3"/>
          <p:cNvGraphicFramePr>
            <a:graphicFrameLocks noChangeAspect="1"/>
          </p:cNvGraphicFramePr>
          <p:nvPr/>
        </p:nvGraphicFramePr>
        <p:xfrm>
          <a:off x="2184400" y="877888"/>
          <a:ext cx="3957638" cy="654050"/>
        </p:xfrm>
        <a:graphic>
          <a:graphicData uri="http://schemas.openxmlformats.org/presentationml/2006/ole">
            <mc:AlternateContent xmlns:mc="http://schemas.openxmlformats.org/markup-compatibility/2006">
              <mc:Choice xmlns:v="urn:schemas-microsoft-com:vml" Requires="v">
                <p:oleObj spid="_x0000_s3262" name="" r:id="rId1" imgW="1612900" imgH="266700" progId="Equation.3">
                  <p:embed/>
                </p:oleObj>
              </mc:Choice>
              <mc:Fallback>
                <p:oleObj name="" r:id="rId1" imgW="1612900" imgH="266700" progId="Equation.3">
                  <p:embed/>
                  <p:pic>
                    <p:nvPicPr>
                      <p:cNvPr id="0" name="图片 3261"/>
                      <p:cNvPicPr/>
                      <p:nvPr/>
                    </p:nvPicPr>
                    <p:blipFill>
                      <a:blip r:embed="rId2"/>
                      <a:stretch>
                        <a:fillRect/>
                      </a:stretch>
                    </p:blipFill>
                    <p:spPr>
                      <a:xfrm>
                        <a:off x="2184400" y="877888"/>
                        <a:ext cx="3957638" cy="654050"/>
                      </a:xfrm>
                      <a:prstGeom prst="rect">
                        <a:avLst/>
                      </a:prstGeom>
                      <a:noFill/>
                      <a:ln w="38100">
                        <a:noFill/>
                        <a:miter/>
                      </a:ln>
                    </p:spPr>
                  </p:pic>
                </p:oleObj>
              </mc:Fallback>
            </mc:AlternateContent>
          </a:graphicData>
        </a:graphic>
      </p:graphicFrame>
      <p:graphicFrame>
        <p:nvGraphicFramePr>
          <p:cNvPr id="160772" name="Object 4"/>
          <p:cNvGraphicFramePr>
            <a:graphicFrameLocks noChangeAspect="1"/>
          </p:cNvGraphicFramePr>
          <p:nvPr/>
        </p:nvGraphicFramePr>
        <p:xfrm>
          <a:off x="2524125" y="1590675"/>
          <a:ext cx="3276600" cy="527050"/>
        </p:xfrm>
        <a:graphic>
          <a:graphicData uri="http://schemas.openxmlformats.org/presentationml/2006/ole">
            <mc:AlternateContent xmlns:mc="http://schemas.openxmlformats.org/markup-compatibility/2006">
              <mc:Choice xmlns:v="urn:schemas-microsoft-com:vml" Requires="v">
                <p:oleObj spid="_x0000_s3263" name="" r:id="rId3" imgW="1497965" imgH="241300" progId="Equation.3">
                  <p:embed/>
                </p:oleObj>
              </mc:Choice>
              <mc:Fallback>
                <p:oleObj name="" r:id="rId3" imgW="1497965" imgH="241300" progId="Equation.3">
                  <p:embed/>
                  <p:pic>
                    <p:nvPicPr>
                      <p:cNvPr id="0" name="图片 3262"/>
                      <p:cNvPicPr/>
                      <p:nvPr/>
                    </p:nvPicPr>
                    <p:blipFill>
                      <a:blip r:embed="rId4"/>
                      <a:stretch>
                        <a:fillRect/>
                      </a:stretch>
                    </p:blipFill>
                    <p:spPr>
                      <a:xfrm>
                        <a:off x="2524125" y="1590675"/>
                        <a:ext cx="3276600" cy="527050"/>
                      </a:xfrm>
                      <a:prstGeom prst="rect">
                        <a:avLst/>
                      </a:prstGeom>
                      <a:noFill/>
                      <a:ln w="38100">
                        <a:noFill/>
                        <a:miter/>
                      </a:ln>
                    </p:spPr>
                  </p:pic>
                </p:oleObj>
              </mc:Fallback>
            </mc:AlternateContent>
          </a:graphicData>
        </a:graphic>
      </p:graphicFrame>
      <p:graphicFrame>
        <p:nvGraphicFramePr>
          <p:cNvPr id="160773" name="Object 5"/>
          <p:cNvGraphicFramePr>
            <a:graphicFrameLocks noChangeAspect="1"/>
          </p:cNvGraphicFramePr>
          <p:nvPr/>
        </p:nvGraphicFramePr>
        <p:xfrm>
          <a:off x="2524125" y="2097088"/>
          <a:ext cx="2743200" cy="476250"/>
        </p:xfrm>
        <a:graphic>
          <a:graphicData uri="http://schemas.openxmlformats.org/presentationml/2006/ole">
            <mc:AlternateContent xmlns:mc="http://schemas.openxmlformats.org/markup-compatibility/2006">
              <mc:Choice xmlns:v="urn:schemas-microsoft-com:vml" Requires="v">
                <p:oleObj spid="_x0000_s3264" name="" r:id="rId5" imgW="1243965" imgH="215900" progId="Equation.3">
                  <p:embed/>
                </p:oleObj>
              </mc:Choice>
              <mc:Fallback>
                <p:oleObj name="" r:id="rId5" imgW="1243965" imgH="215900" progId="Equation.3">
                  <p:embed/>
                  <p:pic>
                    <p:nvPicPr>
                      <p:cNvPr id="0" name="图片 3263"/>
                      <p:cNvPicPr/>
                      <p:nvPr/>
                    </p:nvPicPr>
                    <p:blipFill>
                      <a:blip r:embed="rId6"/>
                      <a:stretch>
                        <a:fillRect/>
                      </a:stretch>
                    </p:blipFill>
                    <p:spPr>
                      <a:xfrm>
                        <a:off x="2524125" y="2097088"/>
                        <a:ext cx="2743200" cy="476250"/>
                      </a:xfrm>
                      <a:prstGeom prst="rect">
                        <a:avLst/>
                      </a:prstGeom>
                      <a:noFill/>
                      <a:ln w="38100">
                        <a:noFill/>
                        <a:miter/>
                      </a:ln>
                    </p:spPr>
                  </p:pic>
                </p:oleObj>
              </mc:Fallback>
            </mc:AlternateContent>
          </a:graphicData>
        </a:graphic>
      </p:graphicFrame>
      <p:grpSp>
        <p:nvGrpSpPr>
          <p:cNvPr id="160774" name="Group 6"/>
          <p:cNvGrpSpPr/>
          <p:nvPr/>
        </p:nvGrpSpPr>
        <p:grpSpPr>
          <a:xfrm>
            <a:off x="161925" y="3925888"/>
            <a:ext cx="304800" cy="239712"/>
            <a:chOff x="5520" y="1440"/>
            <a:chExt cx="192" cy="151"/>
          </a:xfrm>
        </p:grpSpPr>
        <p:sp>
          <p:nvSpPr>
            <p:cNvPr id="7" name="AutoShape 7"/>
            <p:cNvSpPr>
              <a:spLocks noChangeArrowheads="1"/>
            </p:cNvSpPr>
            <p:nvPr/>
          </p:nvSpPr>
          <p:spPr bwMode="auto">
            <a:xfrm>
              <a:off x="5568" y="1440"/>
              <a:ext cx="144" cy="96"/>
            </a:xfrm>
            <a:prstGeom prst="roundRect">
              <a:avLst>
                <a:gd name="adj" fmla="val 16667"/>
              </a:avLst>
            </a:prstGeom>
            <a:solidFill>
              <a:srgbClr val="000000">
                <a:alpha val="50195"/>
              </a:srgbClr>
            </a:solidFill>
            <a:ln w="25400" cmpd="dbl">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AutoShape 8"/>
            <p:cNvSpPr>
              <a:spLocks noChangeArrowheads="1"/>
            </p:cNvSpPr>
            <p:nvPr/>
          </p:nvSpPr>
          <p:spPr bwMode="auto">
            <a:xfrm rot="-8100000">
              <a:off x="5524" y="1544"/>
              <a:ext cx="172" cy="47"/>
            </a:xfrm>
            <a:prstGeom prst="can">
              <a:avLst>
                <a:gd name="adj" fmla="val 91489"/>
              </a:avLst>
            </a:prstGeom>
            <a:solidFill>
              <a:srgbClr val="33CCFF"/>
            </a:solid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9" name="Group 9"/>
          <p:cNvGrpSpPr/>
          <p:nvPr/>
        </p:nvGrpSpPr>
        <p:grpSpPr>
          <a:xfrm>
            <a:off x="390525" y="4383088"/>
            <a:ext cx="2895600" cy="1524000"/>
            <a:chOff x="720" y="2544"/>
            <a:chExt cx="1824" cy="960"/>
          </a:xfrm>
        </p:grpSpPr>
        <p:sp>
          <p:nvSpPr>
            <p:cNvPr id="10" name="Rectangle 10"/>
            <p:cNvSpPr>
              <a:spLocks noChangeArrowheads="1"/>
            </p:cNvSpPr>
            <p:nvPr/>
          </p:nvSpPr>
          <p:spPr bwMode="auto">
            <a:xfrm>
              <a:off x="2112"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2112"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1440"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3"/>
            <p:cNvSpPr>
              <a:spLocks noChangeArrowheads="1"/>
            </p:cNvSpPr>
            <p:nvPr/>
          </p:nvSpPr>
          <p:spPr bwMode="auto">
            <a:xfrm>
              <a:off x="1440"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14" name="Rectangle 14"/>
            <p:cNvSpPr>
              <a:spLocks noChangeArrowheads="1"/>
            </p:cNvSpPr>
            <p:nvPr/>
          </p:nvSpPr>
          <p:spPr bwMode="auto">
            <a:xfrm>
              <a:off x="1776"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5"/>
            <p:cNvSpPr>
              <a:spLocks noChangeArrowheads="1"/>
            </p:cNvSpPr>
            <p:nvPr/>
          </p:nvSpPr>
          <p:spPr bwMode="auto">
            <a:xfrm>
              <a:off x="1776"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6"/>
            <p:cNvSpPr>
              <a:spLocks noChangeArrowheads="1"/>
            </p:cNvSpPr>
            <p:nvPr/>
          </p:nvSpPr>
          <p:spPr bwMode="auto">
            <a:xfrm>
              <a:off x="1104"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17" name="Rectangle 17"/>
            <p:cNvSpPr>
              <a:spLocks noChangeArrowheads="1"/>
            </p:cNvSpPr>
            <p:nvPr/>
          </p:nvSpPr>
          <p:spPr bwMode="auto">
            <a:xfrm>
              <a:off x="1104"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a:off x="1104" y="292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a:off x="1104" y="350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20"/>
            <p:cNvSpPr>
              <a:spLocks noChangeShapeType="1"/>
            </p:cNvSpPr>
            <p:nvPr/>
          </p:nvSpPr>
          <p:spPr bwMode="auto">
            <a:xfrm>
              <a:off x="1104"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2448"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2"/>
            <p:cNvSpPr>
              <a:spLocks noChangeShapeType="1"/>
            </p:cNvSpPr>
            <p:nvPr/>
          </p:nvSpPr>
          <p:spPr bwMode="auto">
            <a:xfrm>
              <a:off x="1104" y="321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3"/>
            <p:cNvSpPr>
              <a:spLocks noChangeShapeType="1"/>
            </p:cNvSpPr>
            <p:nvPr/>
          </p:nvSpPr>
          <p:spPr bwMode="auto">
            <a:xfrm>
              <a:off x="1776"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4"/>
            <p:cNvSpPr>
              <a:spLocks noChangeShapeType="1"/>
            </p:cNvSpPr>
            <p:nvPr/>
          </p:nvSpPr>
          <p:spPr bwMode="auto">
            <a:xfrm>
              <a:off x="1440"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5"/>
            <p:cNvSpPr>
              <a:spLocks noChangeShapeType="1"/>
            </p:cNvSpPr>
            <p:nvPr/>
          </p:nvSpPr>
          <p:spPr bwMode="auto">
            <a:xfrm>
              <a:off x="2112"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6"/>
            <p:cNvSpPr>
              <a:spLocks noChangeShapeType="1"/>
            </p:cNvSpPr>
            <p:nvPr/>
          </p:nvSpPr>
          <p:spPr bwMode="auto">
            <a:xfrm>
              <a:off x="864" y="268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Text Box 27"/>
            <p:cNvSpPr txBox="1">
              <a:spLocks noChangeArrowheads="1"/>
            </p:cNvSpPr>
            <p:nvPr/>
          </p:nvSpPr>
          <p:spPr bwMode="auto">
            <a:xfrm>
              <a:off x="720" y="2640"/>
              <a:ext cx="240"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Text Box 28"/>
            <p:cNvSpPr txBox="1">
              <a:spLocks noChangeArrowheads="1"/>
            </p:cNvSpPr>
            <p:nvPr/>
          </p:nvSpPr>
          <p:spPr bwMode="auto">
            <a:xfrm>
              <a:off x="864" y="2544"/>
              <a:ext cx="336"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Text Box 29"/>
            <p:cNvSpPr txBox="1">
              <a:spLocks noChangeArrowheads="1"/>
            </p:cNvSpPr>
            <p:nvPr/>
          </p:nvSpPr>
          <p:spPr bwMode="auto">
            <a:xfrm>
              <a:off x="1152" y="268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Text Box 30"/>
            <p:cNvSpPr txBox="1">
              <a:spLocks noChangeArrowheads="1"/>
            </p:cNvSpPr>
            <p:nvPr/>
          </p:nvSpPr>
          <p:spPr bwMode="auto">
            <a:xfrm>
              <a:off x="912" y="297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31" name="Group 31"/>
          <p:cNvGrpSpPr/>
          <p:nvPr/>
        </p:nvGrpSpPr>
        <p:grpSpPr>
          <a:xfrm>
            <a:off x="3286125" y="4383088"/>
            <a:ext cx="2895600" cy="1524000"/>
            <a:chOff x="720" y="2544"/>
            <a:chExt cx="1824" cy="960"/>
          </a:xfrm>
        </p:grpSpPr>
        <p:sp>
          <p:nvSpPr>
            <p:cNvPr id="32" name="Rectangle 32"/>
            <p:cNvSpPr>
              <a:spLocks noChangeArrowheads="1"/>
            </p:cNvSpPr>
            <p:nvPr/>
          </p:nvSpPr>
          <p:spPr bwMode="auto">
            <a:xfrm>
              <a:off x="2112"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33"/>
            <p:cNvSpPr>
              <a:spLocks noChangeArrowheads="1"/>
            </p:cNvSpPr>
            <p:nvPr/>
          </p:nvSpPr>
          <p:spPr bwMode="auto">
            <a:xfrm>
              <a:off x="2112"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34" name="Rectangle 34"/>
            <p:cNvSpPr>
              <a:spLocks noChangeArrowheads="1"/>
            </p:cNvSpPr>
            <p:nvPr/>
          </p:nvSpPr>
          <p:spPr bwMode="auto">
            <a:xfrm>
              <a:off x="1440"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Rectangle 35"/>
            <p:cNvSpPr>
              <a:spLocks noChangeArrowheads="1"/>
            </p:cNvSpPr>
            <p:nvPr/>
          </p:nvSpPr>
          <p:spPr bwMode="auto">
            <a:xfrm>
              <a:off x="1440"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36" name="Rectangle 36"/>
            <p:cNvSpPr>
              <a:spLocks noChangeArrowheads="1"/>
            </p:cNvSpPr>
            <p:nvPr/>
          </p:nvSpPr>
          <p:spPr bwMode="auto">
            <a:xfrm>
              <a:off x="1776"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Rectangle 37"/>
            <p:cNvSpPr>
              <a:spLocks noChangeArrowheads="1"/>
            </p:cNvSpPr>
            <p:nvPr/>
          </p:nvSpPr>
          <p:spPr bwMode="auto">
            <a:xfrm>
              <a:off x="1776"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38"/>
            <p:cNvSpPr>
              <a:spLocks noChangeArrowheads="1"/>
            </p:cNvSpPr>
            <p:nvPr/>
          </p:nvSpPr>
          <p:spPr bwMode="auto">
            <a:xfrm>
              <a:off x="1104"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39" name="Rectangle 39"/>
            <p:cNvSpPr>
              <a:spLocks noChangeArrowheads="1"/>
            </p:cNvSpPr>
            <p:nvPr/>
          </p:nvSpPr>
          <p:spPr bwMode="auto">
            <a:xfrm>
              <a:off x="1104"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40" name="Line 40"/>
            <p:cNvSpPr>
              <a:spLocks noChangeShapeType="1"/>
            </p:cNvSpPr>
            <p:nvPr/>
          </p:nvSpPr>
          <p:spPr bwMode="auto">
            <a:xfrm>
              <a:off x="1104" y="292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41"/>
            <p:cNvSpPr>
              <a:spLocks noChangeShapeType="1"/>
            </p:cNvSpPr>
            <p:nvPr/>
          </p:nvSpPr>
          <p:spPr bwMode="auto">
            <a:xfrm>
              <a:off x="1104" y="350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42"/>
            <p:cNvSpPr>
              <a:spLocks noChangeShapeType="1"/>
            </p:cNvSpPr>
            <p:nvPr/>
          </p:nvSpPr>
          <p:spPr bwMode="auto">
            <a:xfrm>
              <a:off x="1104"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Line 43"/>
            <p:cNvSpPr>
              <a:spLocks noChangeShapeType="1"/>
            </p:cNvSpPr>
            <p:nvPr/>
          </p:nvSpPr>
          <p:spPr bwMode="auto">
            <a:xfrm>
              <a:off x="2448"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Line 44"/>
            <p:cNvSpPr>
              <a:spLocks noChangeShapeType="1"/>
            </p:cNvSpPr>
            <p:nvPr/>
          </p:nvSpPr>
          <p:spPr bwMode="auto">
            <a:xfrm>
              <a:off x="1104" y="321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45"/>
            <p:cNvSpPr>
              <a:spLocks noChangeShapeType="1"/>
            </p:cNvSpPr>
            <p:nvPr/>
          </p:nvSpPr>
          <p:spPr bwMode="auto">
            <a:xfrm>
              <a:off x="1776"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46"/>
            <p:cNvSpPr>
              <a:spLocks noChangeShapeType="1"/>
            </p:cNvSpPr>
            <p:nvPr/>
          </p:nvSpPr>
          <p:spPr bwMode="auto">
            <a:xfrm>
              <a:off x="1440"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47"/>
            <p:cNvSpPr>
              <a:spLocks noChangeShapeType="1"/>
            </p:cNvSpPr>
            <p:nvPr/>
          </p:nvSpPr>
          <p:spPr bwMode="auto">
            <a:xfrm>
              <a:off x="2112"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Line 48"/>
            <p:cNvSpPr>
              <a:spLocks noChangeShapeType="1"/>
            </p:cNvSpPr>
            <p:nvPr/>
          </p:nvSpPr>
          <p:spPr bwMode="auto">
            <a:xfrm>
              <a:off x="864" y="268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Text Box 49"/>
            <p:cNvSpPr txBox="1">
              <a:spLocks noChangeArrowheads="1"/>
            </p:cNvSpPr>
            <p:nvPr/>
          </p:nvSpPr>
          <p:spPr bwMode="auto">
            <a:xfrm>
              <a:off x="720" y="2640"/>
              <a:ext cx="240"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Text Box 50"/>
            <p:cNvSpPr txBox="1">
              <a:spLocks noChangeArrowheads="1"/>
            </p:cNvSpPr>
            <p:nvPr/>
          </p:nvSpPr>
          <p:spPr bwMode="auto">
            <a:xfrm>
              <a:off x="864" y="2544"/>
              <a:ext cx="336"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Text Box 51"/>
            <p:cNvSpPr txBox="1">
              <a:spLocks noChangeArrowheads="1"/>
            </p:cNvSpPr>
            <p:nvPr/>
          </p:nvSpPr>
          <p:spPr bwMode="auto">
            <a:xfrm>
              <a:off x="1152" y="268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Text Box 52"/>
            <p:cNvSpPr txBox="1">
              <a:spLocks noChangeArrowheads="1"/>
            </p:cNvSpPr>
            <p:nvPr/>
          </p:nvSpPr>
          <p:spPr bwMode="auto">
            <a:xfrm>
              <a:off x="912" y="297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53" name="Group 53"/>
          <p:cNvGrpSpPr/>
          <p:nvPr/>
        </p:nvGrpSpPr>
        <p:grpSpPr>
          <a:xfrm>
            <a:off x="6181725" y="4383088"/>
            <a:ext cx="2895600" cy="1524000"/>
            <a:chOff x="144" y="2304"/>
            <a:chExt cx="1824" cy="960"/>
          </a:xfrm>
        </p:grpSpPr>
        <p:sp>
          <p:nvSpPr>
            <p:cNvPr id="54" name="Rectangle 54"/>
            <p:cNvSpPr>
              <a:spLocks noChangeArrowheads="1"/>
            </p:cNvSpPr>
            <p:nvPr/>
          </p:nvSpPr>
          <p:spPr bwMode="auto">
            <a:xfrm>
              <a:off x="1536"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55"/>
            <p:cNvSpPr>
              <a:spLocks noChangeArrowheads="1"/>
            </p:cNvSpPr>
            <p:nvPr/>
          </p:nvSpPr>
          <p:spPr bwMode="auto">
            <a:xfrm>
              <a:off x="1536"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56"/>
            <p:cNvSpPr>
              <a:spLocks noChangeArrowheads="1"/>
            </p:cNvSpPr>
            <p:nvPr/>
          </p:nvSpPr>
          <p:spPr bwMode="auto">
            <a:xfrm>
              <a:off x="864"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57"/>
            <p:cNvSpPr>
              <a:spLocks noChangeArrowheads="1"/>
            </p:cNvSpPr>
            <p:nvPr/>
          </p:nvSpPr>
          <p:spPr bwMode="auto">
            <a:xfrm>
              <a:off x="864"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58"/>
            <p:cNvSpPr>
              <a:spLocks noChangeArrowheads="1"/>
            </p:cNvSpPr>
            <p:nvPr/>
          </p:nvSpPr>
          <p:spPr bwMode="auto">
            <a:xfrm>
              <a:off x="1200"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59"/>
            <p:cNvSpPr>
              <a:spLocks noChangeArrowheads="1"/>
            </p:cNvSpPr>
            <p:nvPr/>
          </p:nvSpPr>
          <p:spPr bwMode="auto">
            <a:xfrm>
              <a:off x="1200"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Rectangle 60"/>
            <p:cNvSpPr>
              <a:spLocks noChangeArrowheads="1"/>
            </p:cNvSpPr>
            <p:nvPr/>
          </p:nvSpPr>
          <p:spPr bwMode="auto">
            <a:xfrm>
              <a:off x="528"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Rectangle 61"/>
            <p:cNvSpPr>
              <a:spLocks noChangeArrowheads="1"/>
            </p:cNvSpPr>
            <p:nvPr/>
          </p:nvSpPr>
          <p:spPr bwMode="auto">
            <a:xfrm>
              <a:off x="528"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62"/>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63"/>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64"/>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Line 65"/>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Line 66"/>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67"/>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Line 68"/>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Line 69"/>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Line 70"/>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Text Box 71"/>
            <p:cNvSpPr txBox="1">
              <a:spLocks noChangeArrowheads="1"/>
            </p:cNvSpPr>
            <p:nvPr/>
          </p:nvSpPr>
          <p:spPr bwMode="auto">
            <a:xfrm>
              <a:off x="144" y="2400"/>
              <a:ext cx="240"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Text Box 72"/>
            <p:cNvSpPr txBox="1">
              <a:spLocks noChangeArrowheads="1"/>
            </p:cNvSpPr>
            <p:nvPr/>
          </p:nvSpPr>
          <p:spPr bwMode="auto">
            <a:xfrm>
              <a:off x="288" y="2304"/>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Text Box 73"/>
            <p:cNvSpPr txBox="1">
              <a:spLocks noChangeArrowheads="1"/>
            </p:cNvSpPr>
            <p:nvPr/>
          </p:nvSpPr>
          <p:spPr bwMode="auto">
            <a:xfrm>
              <a:off x="576" y="244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Text Box 74"/>
            <p:cNvSpPr txBox="1">
              <a:spLocks noChangeArrowheads="1"/>
            </p:cNvSpPr>
            <p:nvPr/>
          </p:nvSpPr>
          <p:spPr bwMode="auto">
            <a:xfrm>
              <a:off x="336" y="273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60778" name="Object 75"/>
          <p:cNvGraphicFramePr>
            <a:graphicFrameLocks noChangeAspect="1"/>
          </p:cNvGraphicFramePr>
          <p:nvPr/>
        </p:nvGraphicFramePr>
        <p:xfrm>
          <a:off x="2524125" y="2630488"/>
          <a:ext cx="3998913" cy="479425"/>
        </p:xfrm>
        <a:graphic>
          <a:graphicData uri="http://schemas.openxmlformats.org/presentationml/2006/ole">
            <mc:AlternateContent xmlns:mc="http://schemas.openxmlformats.org/markup-compatibility/2006">
              <mc:Choice xmlns:v="urn:schemas-microsoft-com:vml" Requires="v">
                <p:oleObj spid="_x0000_s3265" name="" r:id="rId7" imgW="1803400" imgH="215900" progId="Equation.3">
                  <p:embed/>
                </p:oleObj>
              </mc:Choice>
              <mc:Fallback>
                <p:oleObj name="" r:id="rId7" imgW="1803400" imgH="215900" progId="Equation.3">
                  <p:embed/>
                  <p:pic>
                    <p:nvPicPr>
                      <p:cNvPr id="0" name="图片 3264"/>
                      <p:cNvPicPr/>
                      <p:nvPr/>
                    </p:nvPicPr>
                    <p:blipFill>
                      <a:blip r:embed="rId8"/>
                      <a:stretch>
                        <a:fillRect/>
                      </a:stretch>
                    </p:blipFill>
                    <p:spPr>
                      <a:xfrm>
                        <a:off x="2524125" y="2630488"/>
                        <a:ext cx="3998913" cy="479425"/>
                      </a:xfrm>
                      <a:prstGeom prst="rect">
                        <a:avLst/>
                      </a:prstGeom>
                      <a:noFill/>
                      <a:ln w="38100">
                        <a:noFill/>
                        <a:miter/>
                      </a:ln>
                    </p:spPr>
                  </p:pic>
                </p:oleObj>
              </mc:Fallback>
            </mc:AlternateContent>
          </a:graphicData>
        </a:graphic>
      </p:graphicFrame>
      <p:sp>
        <p:nvSpPr>
          <p:cNvPr id="76" name="Text Box 76"/>
          <p:cNvSpPr txBox="1">
            <a:spLocks noChangeArrowheads="1"/>
          </p:cNvSpPr>
          <p:nvPr/>
        </p:nvSpPr>
        <p:spPr bwMode="auto">
          <a:xfrm>
            <a:off x="2447925" y="3163888"/>
            <a:ext cx="5524500" cy="45720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 + </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 + </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 + </a:t>
            </a: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  </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078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6078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0-#ppt_w/2"/>
                                          </p:val>
                                        </p:tav>
                                        <p:tav tm="100000">
                                          <p:val>
                                            <p:strVal val="#ppt_x"/>
                                          </p:val>
                                        </p:tav>
                                      </p:tavLst>
                                    </p:anim>
                                    <p:anim calcmode="lin" valueType="num">
                                      <p:cBhvr additive="base">
                                        <p:cTn id="20"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762000" y="806450"/>
            <a:ext cx="838200" cy="51911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例：</a:t>
            </a:r>
            <a:endPar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62819" name="Object 3"/>
          <p:cNvGraphicFramePr>
            <a:graphicFrameLocks noChangeAspect="1"/>
          </p:cNvGraphicFramePr>
          <p:nvPr/>
        </p:nvGraphicFramePr>
        <p:xfrm>
          <a:off x="2286000" y="958850"/>
          <a:ext cx="3429000" cy="654050"/>
        </p:xfrm>
        <a:graphic>
          <a:graphicData uri="http://schemas.openxmlformats.org/presentationml/2006/ole">
            <mc:AlternateContent xmlns:mc="http://schemas.openxmlformats.org/markup-compatibility/2006">
              <mc:Choice xmlns:v="urn:schemas-microsoft-com:vml" Requires="v">
                <p:oleObj spid="_x0000_s3266" name="" r:id="rId1" imgW="1396365" imgH="266700" progId="Equation.3">
                  <p:embed/>
                </p:oleObj>
              </mc:Choice>
              <mc:Fallback>
                <p:oleObj name="" r:id="rId1" imgW="1396365" imgH="266700" progId="Equation.3">
                  <p:embed/>
                  <p:pic>
                    <p:nvPicPr>
                      <p:cNvPr id="0" name="图片 3265"/>
                      <p:cNvPicPr/>
                      <p:nvPr/>
                    </p:nvPicPr>
                    <p:blipFill>
                      <a:blip r:embed="rId2"/>
                      <a:stretch>
                        <a:fillRect/>
                      </a:stretch>
                    </p:blipFill>
                    <p:spPr>
                      <a:xfrm>
                        <a:off x="2286000" y="958850"/>
                        <a:ext cx="3429000" cy="654050"/>
                      </a:xfrm>
                      <a:prstGeom prst="rect">
                        <a:avLst/>
                      </a:prstGeom>
                      <a:noFill/>
                      <a:ln w="38100">
                        <a:noFill/>
                        <a:miter/>
                      </a:ln>
                    </p:spPr>
                  </p:pic>
                </p:oleObj>
              </mc:Fallback>
            </mc:AlternateContent>
          </a:graphicData>
        </a:graphic>
      </p:graphicFrame>
      <p:graphicFrame>
        <p:nvGraphicFramePr>
          <p:cNvPr id="162820" name="Object 4"/>
          <p:cNvGraphicFramePr>
            <a:graphicFrameLocks noChangeAspect="1"/>
          </p:cNvGraphicFramePr>
          <p:nvPr/>
        </p:nvGraphicFramePr>
        <p:xfrm>
          <a:off x="2590800" y="1671638"/>
          <a:ext cx="3276600" cy="527050"/>
        </p:xfrm>
        <a:graphic>
          <a:graphicData uri="http://schemas.openxmlformats.org/presentationml/2006/ole">
            <mc:AlternateContent xmlns:mc="http://schemas.openxmlformats.org/markup-compatibility/2006">
              <mc:Choice xmlns:v="urn:schemas-microsoft-com:vml" Requires="v">
                <p:oleObj spid="_x0000_s3268" name="" r:id="rId3" imgW="1497965" imgH="241300" progId="Equation.3">
                  <p:embed/>
                </p:oleObj>
              </mc:Choice>
              <mc:Fallback>
                <p:oleObj name="" r:id="rId3" imgW="1497965" imgH="241300" progId="Equation.3">
                  <p:embed/>
                  <p:pic>
                    <p:nvPicPr>
                      <p:cNvPr id="0" name="图片 3267"/>
                      <p:cNvPicPr/>
                      <p:nvPr/>
                    </p:nvPicPr>
                    <p:blipFill>
                      <a:blip r:embed="rId4"/>
                      <a:stretch>
                        <a:fillRect/>
                      </a:stretch>
                    </p:blipFill>
                    <p:spPr>
                      <a:xfrm>
                        <a:off x="2590800" y="1671638"/>
                        <a:ext cx="3276600" cy="527050"/>
                      </a:xfrm>
                      <a:prstGeom prst="rect">
                        <a:avLst/>
                      </a:prstGeom>
                      <a:noFill/>
                      <a:ln w="38100">
                        <a:noFill/>
                        <a:miter/>
                      </a:ln>
                    </p:spPr>
                  </p:pic>
                </p:oleObj>
              </mc:Fallback>
            </mc:AlternateContent>
          </a:graphicData>
        </a:graphic>
      </p:graphicFrame>
      <p:graphicFrame>
        <p:nvGraphicFramePr>
          <p:cNvPr id="162821" name="Object 5"/>
          <p:cNvGraphicFramePr>
            <a:graphicFrameLocks noChangeAspect="1"/>
          </p:cNvGraphicFramePr>
          <p:nvPr/>
        </p:nvGraphicFramePr>
        <p:xfrm>
          <a:off x="2590800" y="2178050"/>
          <a:ext cx="2743200" cy="476250"/>
        </p:xfrm>
        <a:graphic>
          <a:graphicData uri="http://schemas.openxmlformats.org/presentationml/2006/ole">
            <mc:AlternateContent xmlns:mc="http://schemas.openxmlformats.org/markup-compatibility/2006">
              <mc:Choice xmlns:v="urn:schemas-microsoft-com:vml" Requires="v">
                <p:oleObj spid="_x0000_s3267" name="" r:id="rId5" imgW="1243965" imgH="215900" progId="Equation.3">
                  <p:embed/>
                </p:oleObj>
              </mc:Choice>
              <mc:Fallback>
                <p:oleObj name="" r:id="rId5" imgW="1243965" imgH="215900" progId="Equation.3">
                  <p:embed/>
                  <p:pic>
                    <p:nvPicPr>
                      <p:cNvPr id="0" name="图片 3266"/>
                      <p:cNvPicPr/>
                      <p:nvPr/>
                    </p:nvPicPr>
                    <p:blipFill>
                      <a:blip r:embed="rId6"/>
                      <a:stretch>
                        <a:fillRect/>
                      </a:stretch>
                    </p:blipFill>
                    <p:spPr>
                      <a:xfrm>
                        <a:off x="2590800" y="2178050"/>
                        <a:ext cx="2743200" cy="476250"/>
                      </a:xfrm>
                      <a:prstGeom prst="rect">
                        <a:avLst/>
                      </a:prstGeom>
                      <a:noFill/>
                      <a:ln w="38100">
                        <a:noFill/>
                        <a:miter/>
                      </a:ln>
                    </p:spPr>
                  </p:pic>
                </p:oleObj>
              </mc:Fallback>
            </mc:AlternateContent>
          </a:graphicData>
        </a:graphic>
      </p:graphicFrame>
      <p:graphicFrame>
        <p:nvGraphicFramePr>
          <p:cNvPr id="162822" name="Object 6"/>
          <p:cNvGraphicFramePr>
            <a:graphicFrameLocks noChangeAspect="1"/>
          </p:cNvGraphicFramePr>
          <p:nvPr/>
        </p:nvGraphicFramePr>
        <p:xfrm>
          <a:off x="2590800" y="2787650"/>
          <a:ext cx="3886200" cy="930275"/>
        </p:xfrm>
        <a:graphic>
          <a:graphicData uri="http://schemas.openxmlformats.org/presentationml/2006/ole">
            <mc:AlternateContent xmlns:mc="http://schemas.openxmlformats.org/markup-compatibility/2006">
              <mc:Choice xmlns:v="urn:schemas-microsoft-com:vml" Requires="v">
                <p:oleObj spid="_x0000_s3269" name="" r:id="rId7" imgW="1803400" imgH="431800" progId="Equation.3">
                  <p:embed/>
                </p:oleObj>
              </mc:Choice>
              <mc:Fallback>
                <p:oleObj name="" r:id="rId7" imgW="1803400" imgH="431800" progId="Equation.3">
                  <p:embed/>
                  <p:pic>
                    <p:nvPicPr>
                      <p:cNvPr id="0" name="图片 3268"/>
                      <p:cNvPicPr/>
                      <p:nvPr/>
                    </p:nvPicPr>
                    <p:blipFill>
                      <a:blip r:embed="rId8"/>
                      <a:stretch>
                        <a:fillRect/>
                      </a:stretch>
                    </p:blipFill>
                    <p:spPr>
                      <a:xfrm>
                        <a:off x="2590800" y="2787650"/>
                        <a:ext cx="3886200" cy="930275"/>
                      </a:xfrm>
                      <a:prstGeom prst="rect">
                        <a:avLst/>
                      </a:prstGeom>
                      <a:noFill/>
                      <a:ln w="38100">
                        <a:noFill/>
                        <a:miter/>
                      </a:ln>
                    </p:spPr>
                  </p:pic>
                </p:oleObj>
              </mc:Fallback>
            </mc:AlternateContent>
          </a:graphicData>
        </a:graphic>
      </p:graphicFrame>
      <p:sp>
        <p:nvSpPr>
          <p:cNvPr id="162823" name="Text Box 7"/>
          <p:cNvSpPr txBox="1"/>
          <p:nvPr/>
        </p:nvSpPr>
        <p:spPr>
          <a:xfrm>
            <a:off x="6096000" y="2101850"/>
            <a:ext cx="2590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6060"/>
                </a:solidFill>
                <a:latin typeface="Times New Roman" panose="02020603050405020304" pitchFamily="18" charset="0"/>
                <a:ea typeface="黑体" panose="02010609060101010101" pitchFamily="49" charset="-122"/>
              </a:rPr>
              <a:t>与或表达式</a:t>
            </a:r>
            <a:endParaRPr lang="zh-CN" altLang="en-US" sz="2400" dirty="0">
              <a:solidFill>
                <a:srgbClr val="006060"/>
              </a:solidFill>
              <a:latin typeface="Times New Roman" panose="02020603050405020304" pitchFamily="18" charset="0"/>
              <a:ea typeface="黑体" panose="02010609060101010101" pitchFamily="49" charset="-122"/>
            </a:endParaRPr>
          </a:p>
        </p:txBody>
      </p:sp>
      <p:sp>
        <p:nvSpPr>
          <p:cNvPr id="162824" name="Text Box 8"/>
          <p:cNvSpPr txBox="1"/>
          <p:nvPr/>
        </p:nvSpPr>
        <p:spPr>
          <a:xfrm>
            <a:off x="457200" y="4083050"/>
            <a:ext cx="6934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0000"/>
                </a:solidFill>
                <a:latin typeface="Times New Roman" panose="02020603050405020304" pitchFamily="18" charset="0"/>
                <a:ea typeface="黑体" panose="02010609060101010101" pitchFamily="49" charset="-122"/>
              </a:rPr>
              <a:t>熟练后，亦可根据 </a:t>
            </a:r>
            <a:r>
              <a:rPr lang="zh-CN" altLang="en-US" sz="2400" b="1" dirty="0">
                <a:solidFill>
                  <a:srgbClr val="006060"/>
                </a:solidFill>
                <a:latin typeface="Times New Roman" panose="02020603050405020304" pitchFamily="18" charset="0"/>
                <a:ea typeface="黑体" panose="02010609060101010101" pitchFamily="49" charset="-122"/>
              </a:rPr>
              <a:t>与或表达式</a:t>
            </a:r>
            <a:r>
              <a:rPr lang="zh-CN" altLang="en-US" sz="2400" dirty="0">
                <a:solidFill>
                  <a:srgbClr val="000000"/>
                </a:solidFill>
                <a:latin typeface="Times New Roman" panose="02020603050405020304" pitchFamily="18" charset="0"/>
                <a:ea typeface="黑体" panose="02010609060101010101" pitchFamily="49" charset="-122"/>
              </a:rPr>
              <a:t> 直接填入（提倡）</a:t>
            </a:r>
            <a:endParaRPr lang="zh-CN" altLang="en-US" sz="2400" dirty="0">
              <a:solidFill>
                <a:srgbClr val="000000"/>
              </a:solidFill>
              <a:latin typeface="Times New Roman" panose="02020603050405020304" pitchFamily="18" charset="0"/>
              <a:ea typeface="黑体" panose="02010609060101010101" pitchFamily="49" charset="-122"/>
            </a:endParaRPr>
          </a:p>
        </p:txBody>
      </p:sp>
      <p:sp>
        <p:nvSpPr>
          <p:cNvPr id="162825" name="Line 9"/>
          <p:cNvSpPr/>
          <p:nvPr/>
        </p:nvSpPr>
        <p:spPr>
          <a:xfrm>
            <a:off x="8001000" y="2330450"/>
            <a:ext cx="609600" cy="0"/>
          </a:xfrm>
          <a:prstGeom prst="line">
            <a:avLst/>
          </a:prstGeom>
          <a:ln w="76200" cap="flat" cmpd="sng">
            <a:solidFill>
              <a:srgbClr val="CC3300"/>
            </a:solidFill>
            <a:prstDash val="solid"/>
            <a:headEnd type="none" w="med" len="med"/>
            <a:tailEnd type="none" w="med" len="med"/>
          </a:ln>
        </p:spPr>
      </p:sp>
      <p:sp>
        <p:nvSpPr>
          <p:cNvPr id="162826" name="Line 10"/>
          <p:cNvSpPr/>
          <p:nvPr/>
        </p:nvSpPr>
        <p:spPr>
          <a:xfrm>
            <a:off x="8610600" y="2330450"/>
            <a:ext cx="0" cy="1219200"/>
          </a:xfrm>
          <a:prstGeom prst="line">
            <a:avLst/>
          </a:prstGeom>
          <a:ln w="57150" cap="flat" cmpd="sng">
            <a:solidFill>
              <a:srgbClr val="CC3300"/>
            </a:solidFill>
            <a:prstDash val="solid"/>
            <a:headEnd type="none" w="med" len="med"/>
            <a:tailEnd type="triangle" w="med" len="med"/>
          </a:ln>
        </p:spPr>
      </p:sp>
      <p:sp>
        <p:nvSpPr>
          <p:cNvPr id="11" name="Rectangle 11"/>
          <p:cNvSpPr>
            <a:spLocks noChangeArrowheads="1"/>
          </p:cNvSpPr>
          <p:nvPr/>
        </p:nvSpPr>
        <p:spPr bwMode="auto">
          <a:xfrm>
            <a:off x="2209800" y="2787650"/>
            <a:ext cx="4724400" cy="1143000"/>
          </a:xfrm>
          <a:prstGeom prst="rect">
            <a:avLst/>
          </a:prstGeom>
          <a:solidFill>
            <a:srgbClr val="FFFFFF"/>
          </a:solidFill>
          <a:ln w="9525" cap="rnd">
            <a:solidFill>
              <a:srgbClr val="99FF99"/>
            </a:solidFill>
            <a:prstDash val="sysDot"/>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62828" name="Group 12"/>
          <p:cNvGrpSpPr/>
          <p:nvPr/>
        </p:nvGrpSpPr>
        <p:grpSpPr>
          <a:xfrm>
            <a:off x="8534400" y="4179888"/>
            <a:ext cx="304800" cy="239712"/>
            <a:chOff x="5520" y="1440"/>
            <a:chExt cx="192" cy="151"/>
          </a:xfrm>
        </p:grpSpPr>
        <p:sp>
          <p:nvSpPr>
            <p:cNvPr id="13" name="AutoShape 13"/>
            <p:cNvSpPr>
              <a:spLocks noChangeArrowheads="1"/>
            </p:cNvSpPr>
            <p:nvPr/>
          </p:nvSpPr>
          <p:spPr bwMode="auto">
            <a:xfrm>
              <a:off x="5568" y="1440"/>
              <a:ext cx="144" cy="96"/>
            </a:xfrm>
            <a:prstGeom prst="roundRect">
              <a:avLst>
                <a:gd name="adj" fmla="val 16667"/>
              </a:avLst>
            </a:prstGeom>
            <a:solidFill>
              <a:srgbClr val="000000">
                <a:alpha val="50195"/>
              </a:srgbClr>
            </a:solidFill>
            <a:ln w="25400" cmpd="dbl">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AutoShape 14"/>
            <p:cNvSpPr>
              <a:spLocks noChangeArrowheads="1"/>
            </p:cNvSpPr>
            <p:nvPr/>
          </p:nvSpPr>
          <p:spPr bwMode="auto">
            <a:xfrm rot="-8100000">
              <a:off x="5524" y="1544"/>
              <a:ext cx="172" cy="47"/>
            </a:xfrm>
            <a:prstGeom prst="can">
              <a:avLst>
                <a:gd name="adj" fmla="val 91489"/>
              </a:avLst>
            </a:prstGeom>
            <a:solidFill>
              <a:srgbClr val="33CCFF"/>
            </a:solid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15"/>
          <p:cNvGrpSpPr/>
          <p:nvPr/>
        </p:nvGrpSpPr>
        <p:grpSpPr>
          <a:xfrm>
            <a:off x="3124200" y="4464050"/>
            <a:ext cx="2895600" cy="1524000"/>
            <a:chOff x="720" y="2544"/>
            <a:chExt cx="1824" cy="960"/>
          </a:xfrm>
        </p:grpSpPr>
        <p:sp>
          <p:nvSpPr>
            <p:cNvPr id="16" name="Rectangle 16"/>
            <p:cNvSpPr>
              <a:spLocks noChangeArrowheads="1"/>
            </p:cNvSpPr>
            <p:nvPr/>
          </p:nvSpPr>
          <p:spPr bwMode="auto">
            <a:xfrm>
              <a:off x="2112"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sp>
          <p:nvSpPr>
            <p:cNvPr id="17" name="Rectangle 17"/>
            <p:cNvSpPr>
              <a:spLocks noChangeArrowheads="1"/>
            </p:cNvSpPr>
            <p:nvPr/>
          </p:nvSpPr>
          <p:spPr bwMode="auto">
            <a:xfrm>
              <a:off x="2112"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18" name="Rectangle 18"/>
            <p:cNvSpPr>
              <a:spLocks noChangeArrowheads="1"/>
            </p:cNvSpPr>
            <p:nvPr/>
          </p:nvSpPr>
          <p:spPr bwMode="auto">
            <a:xfrm>
              <a:off x="1440"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19" name="Rectangle 19"/>
            <p:cNvSpPr>
              <a:spLocks noChangeArrowheads="1"/>
            </p:cNvSpPr>
            <p:nvPr/>
          </p:nvSpPr>
          <p:spPr bwMode="auto">
            <a:xfrm>
              <a:off x="1440"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20" name="Rectangle 20"/>
            <p:cNvSpPr>
              <a:spLocks noChangeArrowheads="1"/>
            </p:cNvSpPr>
            <p:nvPr/>
          </p:nvSpPr>
          <p:spPr bwMode="auto">
            <a:xfrm>
              <a:off x="1776"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sp>
          <p:nvSpPr>
            <p:cNvPr id="21" name="Rectangle 21"/>
            <p:cNvSpPr>
              <a:spLocks noChangeArrowheads="1"/>
            </p:cNvSpPr>
            <p:nvPr/>
          </p:nvSpPr>
          <p:spPr bwMode="auto">
            <a:xfrm>
              <a:off x="1776"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000" b="1"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2" name="Rectangle 22"/>
            <p:cNvSpPr>
              <a:spLocks noChangeArrowheads="1"/>
            </p:cNvSpPr>
            <p:nvPr/>
          </p:nvSpPr>
          <p:spPr bwMode="auto">
            <a:xfrm>
              <a:off x="1104" y="321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23" name="Rectangle 23"/>
            <p:cNvSpPr>
              <a:spLocks noChangeArrowheads="1"/>
            </p:cNvSpPr>
            <p:nvPr/>
          </p:nvSpPr>
          <p:spPr bwMode="auto">
            <a:xfrm>
              <a:off x="1104" y="292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5490A8"/>
                </a:solidFill>
                <a:effectLst/>
                <a:uLnTx/>
                <a:uFillTx/>
                <a:latin typeface="Times New Roman" panose="02020603050405020304" pitchFamily="18" charset="0"/>
                <a:ea typeface="宋体" panose="02010600030101010101" pitchFamily="2" charset="-122"/>
                <a:cs typeface="+mn-cs"/>
              </a:endParaRPr>
            </a:p>
          </p:txBody>
        </p:sp>
        <p:sp>
          <p:nvSpPr>
            <p:cNvPr id="24" name="Line 24"/>
            <p:cNvSpPr>
              <a:spLocks noChangeShapeType="1"/>
            </p:cNvSpPr>
            <p:nvPr/>
          </p:nvSpPr>
          <p:spPr bwMode="auto">
            <a:xfrm>
              <a:off x="1104" y="292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5"/>
            <p:cNvSpPr>
              <a:spLocks noChangeShapeType="1"/>
            </p:cNvSpPr>
            <p:nvPr/>
          </p:nvSpPr>
          <p:spPr bwMode="auto">
            <a:xfrm>
              <a:off x="1104" y="350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6"/>
            <p:cNvSpPr>
              <a:spLocks noChangeShapeType="1"/>
            </p:cNvSpPr>
            <p:nvPr/>
          </p:nvSpPr>
          <p:spPr bwMode="auto">
            <a:xfrm>
              <a:off x="1104"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7"/>
            <p:cNvSpPr>
              <a:spLocks noChangeShapeType="1"/>
            </p:cNvSpPr>
            <p:nvPr/>
          </p:nvSpPr>
          <p:spPr bwMode="auto">
            <a:xfrm>
              <a:off x="2448" y="292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a:off x="1104" y="321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9"/>
            <p:cNvSpPr>
              <a:spLocks noChangeShapeType="1"/>
            </p:cNvSpPr>
            <p:nvPr/>
          </p:nvSpPr>
          <p:spPr bwMode="auto">
            <a:xfrm>
              <a:off x="1776"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30"/>
            <p:cNvSpPr>
              <a:spLocks noChangeShapeType="1"/>
            </p:cNvSpPr>
            <p:nvPr/>
          </p:nvSpPr>
          <p:spPr bwMode="auto">
            <a:xfrm>
              <a:off x="1440"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1"/>
            <p:cNvSpPr>
              <a:spLocks noChangeShapeType="1"/>
            </p:cNvSpPr>
            <p:nvPr/>
          </p:nvSpPr>
          <p:spPr bwMode="auto">
            <a:xfrm>
              <a:off x="2112" y="292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2"/>
            <p:cNvSpPr>
              <a:spLocks noChangeShapeType="1"/>
            </p:cNvSpPr>
            <p:nvPr/>
          </p:nvSpPr>
          <p:spPr bwMode="auto">
            <a:xfrm>
              <a:off x="864" y="268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Text Box 33"/>
            <p:cNvSpPr txBox="1">
              <a:spLocks noChangeArrowheads="1"/>
            </p:cNvSpPr>
            <p:nvPr/>
          </p:nvSpPr>
          <p:spPr bwMode="auto">
            <a:xfrm>
              <a:off x="720" y="2640"/>
              <a:ext cx="240"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Text Box 34"/>
            <p:cNvSpPr txBox="1">
              <a:spLocks noChangeArrowheads="1"/>
            </p:cNvSpPr>
            <p:nvPr/>
          </p:nvSpPr>
          <p:spPr bwMode="auto">
            <a:xfrm>
              <a:off x="864" y="2544"/>
              <a:ext cx="336" cy="250"/>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Text Box 35"/>
            <p:cNvSpPr txBox="1">
              <a:spLocks noChangeArrowheads="1"/>
            </p:cNvSpPr>
            <p:nvPr/>
          </p:nvSpPr>
          <p:spPr bwMode="auto">
            <a:xfrm>
              <a:off x="1152" y="268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Text Box 36"/>
            <p:cNvSpPr txBox="1">
              <a:spLocks noChangeArrowheads="1"/>
            </p:cNvSpPr>
            <p:nvPr/>
          </p:nvSpPr>
          <p:spPr bwMode="auto">
            <a:xfrm>
              <a:off x="912" y="297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62830" name="灯片编号占位符 2"/>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6283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ext Box 2"/>
          <p:cNvSpPr txBox="1"/>
          <p:nvPr/>
        </p:nvSpPr>
        <p:spPr>
          <a:xfrm>
            <a:off x="246063" y="992188"/>
            <a:ext cx="65532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0000"/>
                </a:solidFill>
                <a:latin typeface="Times New Roman" panose="02020603050405020304" pitchFamily="18" charset="0"/>
                <a:ea typeface="黑体" panose="02010609060101010101" pitchFamily="49" charset="-122"/>
              </a:rPr>
              <a:t>根据 </a:t>
            </a:r>
            <a:r>
              <a:rPr lang="zh-CN" altLang="en-US" sz="2400" b="1" dirty="0">
                <a:solidFill>
                  <a:srgbClr val="006060"/>
                </a:solidFill>
                <a:latin typeface="Times New Roman" panose="02020603050405020304" pitchFamily="18" charset="0"/>
                <a:ea typeface="黑体" panose="02010609060101010101" pitchFamily="49" charset="-122"/>
              </a:rPr>
              <a:t>与或表达式</a:t>
            </a:r>
            <a:r>
              <a:rPr lang="zh-CN" altLang="en-US" sz="2400" dirty="0">
                <a:solidFill>
                  <a:srgbClr val="000000"/>
                </a:solidFill>
                <a:latin typeface="Times New Roman" panose="02020603050405020304" pitchFamily="18" charset="0"/>
                <a:ea typeface="黑体" panose="02010609060101010101" pitchFamily="49" charset="-122"/>
              </a:rPr>
              <a:t> 直接填入，又例：</a:t>
            </a:r>
            <a:endParaRPr lang="zh-CN" altLang="en-US" sz="2400" dirty="0">
              <a:solidFill>
                <a:srgbClr val="000000"/>
              </a:solidFill>
              <a:latin typeface="Times New Roman" panose="02020603050405020304" pitchFamily="18" charset="0"/>
              <a:ea typeface="黑体" panose="02010609060101010101" pitchFamily="49" charset="-122"/>
            </a:endParaRPr>
          </a:p>
        </p:txBody>
      </p:sp>
      <p:graphicFrame>
        <p:nvGraphicFramePr>
          <p:cNvPr id="164867" name="Object 3"/>
          <p:cNvGraphicFramePr>
            <a:graphicFrameLocks noChangeAspect="1"/>
          </p:cNvGraphicFramePr>
          <p:nvPr/>
        </p:nvGraphicFramePr>
        <p:xfrm>
          <a:off x="804863" y="1601788"/>
          <a:ext cx="6877050" cy="574675"/>
        </p:xfrm>
        <a:graphic>
          <a:graphicData uri="http://schemas.openxmlformats.org/presentationml/2006/ole">
            <mc:AlternateContent xmlns:mc="http://schemas.openxmlformats.org/markup-compatibility/2006">
              <mc:Choice xmlns:v="urn:schemas-microsoft-com:vml" Requires="v">
                <p:oleObj spid="_x0000_s3270" name="" r:id="rId1" imgW="2578100" imgH="215900" progId="Equation.3">
                  <p:embed/>
                </p:oleObj>
              </mc:Choice>
              <mc:Fallback>
                <p:oleObj name="" r:id="rId1" imgW="2578100" imgH="215900" progId="Equation.3">
                  <p:embed/>
                  <p:pic>
                    <p:nvPicPr>
                      <p:cNvPr id="0" name="图片 3269"/>
                      <p:cNvPicPr/>
                      <p:nvPr/>
                    </p:nvPicPr>
                    <p:blipFill>
                      <a:blip r:embed="rId2"/>
                      <a:stretch>
                        <a:fillRect/>
                      </a:stretch>
                    </p:blipFill>
                    <p:spPr>
                      <a:xfrm>
                        <a:off x="804863" y="1601788"/>
                        <a:ext cx="6877050" cy="574675"/>
                      </a:xfrm>
                      <a:prstGeom prst="rect">
                        <a:avLst/>
                      </a:prstGeom>
                      <a:noFill/>
                      <a:ln w="38100">
                        <a:noFill/>
                        <a:miter/>
                      </a:ln>
                    </p:spPr>
                  </p:pic>
                </p:oleObj>
              </mc:Fallback>
            </mc:AlternateContent>
          </a:graphicData>
        </a:graphic>
      </p:graphicFrame>
      <p:grpSp>
        <p:nvGrpSpPr>
          <p:cNvPr id="164868" name="Group 4"/>
          <p:cNvGrpSpPr/>
          <p:nvPr/>
        </p:nvGrpSpPr>
        <p:grpSpPr>
          <a:xfrm>
            <a:off x="8551863" y="1677988"/>
            <a:ext cx="309562" cy="304800"/>
            <a:chOff x="5136" y="1152"/>
            <a:chExt cx="195" cy="192"/>
          </a:xfrm>
        </p:grpSpPr>
        <p:sp>
          <p:nvSpPr>
            <p:cNvPr id="5" name="AutoShape 5"/>
            <p:cNvSpPr>
              <a:spLocks noChangeArrowheads="1"/>
            </p:cNvSpPr>
            <p:nvPr/>
          </p:nvSpPr>
          <p:spPr bwMode="auto">
            <a:xfrm>
              <a:off x="5184" y="1152"/>
              <a:ext cx="144" cy="96"/>
            </a:xfrm>
            <a:prstGeom prst="roundRect">
              <a:avLst>
                <a:gd name="adj" fmla="val 16667"/>
              </a:avLst>
            </a:prstGeom>
            <a:solidFill>
              <a:srgbClr val="000000">
                <a:alpha val="50195"/>
              </a:srgbClr>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Line 6"/>
            <p:cNvSpPr>
              <a:spLocks noChangeShapeType="1"/>
            </p:cNvSpPr>
            <p:nvPr/>
          </p:nvSpPr>
          <p:spPr bwMode="auto">
            <a:xfrm>
              <a:off x="5184" y="1248"/>
              <a:ext cx="144" cy="0"/>
            </a:xfrm>
            <a:prstGeom prst="line">
              <a:avLst/>
            </a:prstGeom>
            <a:noFill/>
            <a:ln w="38100" cmpd="dbl">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Line 7"/>
            <p:cNvSpPr>
              <a:spLocks noChangeShapeType="1"/>
            </p:cNvSpPr>
            <p:nvPr/>
          </p:nvSpPr>
          <p:spPr bwMode="auto">
            <a:xfrm>
              <a:off x="5184" y="1248"/>
              <a:ext cx="144" cy="0"/>
            </a:xfrm>
            <a:prstGeom prst="line">
              <a:avLst/>
            </a:prstGeom>
            <a:noFill/>
            <a:ln w="38100" cmpd="dbl">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Line 8"/>
            <p:cNvSpPr>
              <a:spLocks noChangeShapeType="1"/>
            </p:cNvSpPr>
            <p:nvPr/>
          </p:nvSpPr>
          <p:spPr bwMode="auto">
            <a:xfrm>
              <a:off x="5184" y="1152"/>
              <a:ext cx="144"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Line 9"/>
            <p:cNvSpPr>
              <a:spLocks noChangeShapeType="1"/>
            </p:cNvSpPr>
            <p:nvPr/>
          </p:nvSpPr>
          <p:spPr bwMode="auto">
            <a:xfrm>
              <a:off x="5232" y="1152"/>
              <a:ext cx="48"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Line 10"/>
            <p:cNvSpPr>
              <a:spLocks noChangeShapeType="1"/>
            </p:cNvSpPr>
            <p:nvPr/>
          </p:nvSpPr>
          <p:spPr bwMode="auto">
            <a:xfrm>
              <a:off x="5184" y="1152"/>
              <a:ext cx="0" cy="96"/>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Line 11"/>
            <p:cNvSpPr>
              <a:spLocks noChangeShapeType="1"/>
            </p:cNvSpPr>
            <p:nvPr/>
          </p:nvSpPr>
          <p:spPr bwMode="auto">
            <a:xfrm>
              <a:off x="5328" y="1152"/>
              <a:ext cx="0" cy="96"/>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Line 12"/>
            <p:cNvSpPr>
              <a:spLocks noChangeShapeType="1"/>
            </p:cNvSpPr>
            <p:nvPr/>
          </p:nvSpPr>
          <p:spPr bwMode="auto">
            <a:xfrm flipH="1">
              <a:off x="5136" y="1248"/>
              <a:ext cx="48" cy="48"/>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3"/>
            <p:cNvSpPr>
              <a:spLocks noChangeShapeType="1"/>
            </p:cNvSpPr>
            <p:nvPr/>
          </p:nvSpPr>
          <p:spPr bwMode="auto">
            <a:xfrm>
              <a:off x="5136" y="1296"/>
              <a:ext cx="144"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flipH="1">
              <a:off x="5280" y="1248"/>
              <a:ext cx="48" cy="48"/>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5"/>
            <p:cNvSpPr>
              <a:spLocks noChangeShapeType="1"/>
            </p:cNvSpPr>
            <p:nvPr/>
          </p:nvSpPr>
          <p:spPr bwMode="auto">
            <a:xfrm>
              <a:off x="5136" y="1311"/>
              <a:ext cx="144"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6"/>
            <p:cNvSpPr>
              <a:spLocks noChangeShapeType="1"/>
            </p:cNvSpPr>
            <p:nvPr/>
          </p:nvSpPr>
          <p:spPr bwMode="auto">
            <a:xfrm flipH="1">
              <a:off x="5283" y="1263"/>
              <a:ext cx="48" cy="48"/>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AutoShape 17"/>
            <p:cNvSpPr>
              <a:spLocks noChangeArrowheads="1"/>
            </p:cNvSpPr>
            <p:nvPr/>
          </p:nvSpPr>
          <p:spPr bwMode="auto">
            <a:xfrm rot="-2700000">
              <a:off x="5232" y="1248"/>
              <a:ext cx="144" cy="48"/>
            </a:xfrm>
            <a:prstGeom prst="upArrow">
              <a:avLst>
                <a:gd name="adj1" fmla="val 37500"/>
                <a:gd name="adj2" fmla="val 195319"/>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64869" name="Group 18"/>
          <p:cNvGrpSpPr/>
          <p:nvPr/>
        </p:nvGrpSpPr>
        <p:grpSpPr>
          <a:xfrm>
            <a:off x="8170863" y="1677988"/>
            <a:ext cx="304800" cy="239712"/>
            <a:chOff x="5520" y="1440"/>
            <a:chExt cx="192" cy="151"/>
          </a:xfrm>
        </p:grpSpPr>
        <p:sp>
          <p:nvSpPr>
            <p:cNvPr id="19" name="AutoShape 19"/>
            <p:cNvSpPr>
              <a:spLocks noChangeArrowheads="1"/>
            </p:cNvSpPr>
            <p:nvPr/>
          </p:nvSpPr>
          <p:spPr bwMode="auto">
            <a:xfrm>
              <a:off x="5568" y="1440"/>
              <a:ext cx="144" cy="96"/>
            </a:xfrm>
            <a:prstGeom prst="roundRect">
              <a:avLst>
                <a:gd name="adj" fmla="val 16667"/>
              </a:avLst>
            </a:prstGeom>
            <a:solidFill>
              <a:srgbClr val="000000">
                <a:alpha val="50195"/>
              </a:srgbClr>
            </a:solidFill>
            <a:ln w="25400" cmpd="dbl">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AutoShape 20"/>
            <p:cNvSpPr>
              <a:spLocks noChangeArrowheads="1"/>
            </p:cNvSpPr>
            <p:nvPr/>
          </p:nvSpPr>
          <p:spPr bwMode="auto">
            <a:xfrm rot="-8100000">
              <a:off x="5521" y="1544"/>
              <a:ext cx="172" cy="47"/>
            </a:xfrm>
            <a:prstGeom prst="can">
              <a:avLst>
                <a:gd name="adj" fmla="val 91489"/>
              </a:avLst>
            </a:prstGeom>
            <a:solidFill>
              <a:srgbClr val="33CCFF"/>
            </a:solidFill>
            <a:ln w="9525">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1" name="Line 21"/>
          <p:cNvSpPr>
            <a:spLocks noChangeShapeType="1"/>
          </p:cNvSpPr>
          <p:nvPr/>
        </p:nvSpPr>
        <p:spPr bwMode="auto">
          <a:xfrm flipH="1">
            <a:off x="8475663" y="1601788"/>
            <a:ext cx="76200" cy="38100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64871" name="Group 22"/>
          <p:cNvGrpSpPr/>
          <p:nvPr/>
        </p:nvGrpSpPr>
        <p:grpSpPr>
          <a:xfrm>
            <a:off x="2760663" y="2820988"/>
            <a:ext cx="2895600" cy="2133600"/>
            <a:chOff x="1872" y="1680"/>
            <a:chExt cx="1824" cy="1344"/>
          </a:xfrm>
        </p:grpSpPr>
        <p:grpSp>
          <p:nvGrpSpPr>
            <p:cNvPr id="164878" name="Group 23"/>
            <p:cNvGrpSpPr/>
            <p:nvPr/>
          </p:nvGrpSpPr>
          <p:grpSpPr>
            <a:xfrm>
              <a:off x="1872" y="1680"/>
              <a:ext cx="1824" cy="1344"/>
              <a:chOff x="1872" y="1344"/>
              <a:chExt cx="1824" cy="1344"/>
            </a:xfrm>
          </p:grpSpPr>
          <p:sp>
            <p:nvSpPr>
              <p:cNvPr id="41" name="Line 24"/>
              <p:cNvSpPr>
                <a:spLocks noChangeShapeType="1"/>
              </p:cNvSpPr>
              <p:nvPr/>
            </p:nvSpPr>
            <p:spPr bwMode="auto">
              <a:xfrm>
                <a:off x="2304" y="2688"/>
                <a:ext cx="1152" cy="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25"/>
              <p:cNvSpPr>
                <a:spLocks noChangeShapeType="1"/>
              </p:cNvSpPr>
              <p:nvPr/>
            </p:nvSpPr>
            <p:spPr bwMode="auto">
              <a:xfrm>
                <a:off x="2304" y="1728"/>
                <a:ext cx="0" cy="96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Line 26"/>
              <p:cNvSpPr>
                <a:spLocks noChangeShapeType="1"/>
              </p:cNvSpPr>
              <p:nvPr/>
            </p:nvSpPr>
            <p:spPr bwMode="auto">
              <a:xfrm>
                <a:off x="3456" y="1728"/>
                <a:ext cx="0" cy="96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Line 27"/>
              <p:cNvSpPr>
                <a:spLocks noChangeShapeType="1"/>
              </p:cNvSpPr>
              <p:nvPr/>
            </p:nvSpPr>
            <p:spPr bwMode="auto">
              <a:xfrm>
                <a:off x="2880"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28"/>
              <p:cNvSpPr>
                <a:spLocks noChangeShapeType="1"/>
              </p:cNvSpPr>
              <p:nvPr/>
            </p:nvSpPr>
            <p:spPr bwMode="auto">
              <a:xfrm>
                <a:off x="2592"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29"/>
              <p:cNvSpPr>
                <a:spLocks noChangeShapeType="1"/>
              </p:cNvSpPr>
              <p:nvPr/>
            </p:nvSpPr>
            <p:spPr bwMode="auto">
              <a:xfrm>
                <a:off x="3168"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30"/>
              <p:cNvSpPr>
                <a:spLocks noChangeShapeType="1"/>
              </p:cNvSpPr>
              <p:nvPr/>
            </p:nvSpPr>
            <p:spPr bwMode="auto">
              <a:xfrm>
                <a:off x="2064" y="148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Text Box 31"/>
              <p:cNvSpPr txBox="1">
                <a:spLocks noChangeArrowheads="1"/>
              </p:cNvSpPr>
              <p:nvPr/>
            </p:nvSpPr>
            <p:spPr bwMode="auto">
              <a:xfrm>
                <a:off x="1872" y="1488"/>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Text Box 32"/>
              <p:cNvSpPr txBox="1">
                <a:spLocks noChangeArrowheads="1"/>
              </p:cNvSpPr>
              <p:nvPr/>
            </p:nvSpPr>
            <p:spPr bwMode="auto">
              <a:xfrm>
                <a:off x="2064" y="1344"/>
                <a:ext cx="384"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Text Box 33"/>
              <p:cNvSpPr txBox="1">
                <a:spLocks noChangeArrowheads="1"/>
              </p:cNvSpPr>
              <p:nvPr/>
            </p:nvSpPr>
            <p:spPr bwMode="auto">
              <a:xfrm>
                <a:off x="2064" y="1776"/>
                <a:ext cx="288" cy="90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Text Box 34"/>
              <p:cNvSpPr txBox="1">
                <a:spLocks noChangeArrowheads="1"/>
              </p:cNvSpPr>
              <p:nvPr/>
            </p:nvSpPr>
            <p:spPr bwMode="auto">
              <a:xfrm>
                <a:off x="2304" y="1536"/>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35"/>
              <p:cNvSpPr>
                <a:spLocks noChangeShapeType="1"/>
              </p:cNvSpPr>
              <p:nvPr/>
            </p:nvSpPr>
            <p:spPr bwMode="auto">
              <a:xfrm>
                <a:off x="2304" y="1728"/>
                <a:ext cx="1152" cy="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36"/>
              <p:cNvSpPr>
                <a:spLocks noChangeShapeType="1"/>
              </p:cNvSpPr>
              <p:nvPr/>
            </p:nvSpPr>
            <p:spPr bwMode="auto">
              <a:xfrm>
                <a:off x="2304" y="196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37"/>
              <p:cNvSpPr>
                <a:spLocks noChangeShapeType="1"/>
              </p:cNvSpPr>
              <p:nvPr/>
            </p:nvSpPr>
            <p:spPr bwMode="auto">
              <a:xfrm>
                <a:off x="2304" y="220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38"/>
              <p:cNvSpPr>
                <a:spLocks noChangeShapeType="1"/>
              </p:cNvSpPr>
              <p:nvPr/>
            </p:nvSpPr>
            <p:spPr bwMode="auto">
              <a:xfrm>
                <a:off x="2304" y="244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4" name="Text Box 39"/>
            <p:cNvSpPr txBox="1">
              <a:spLocks noChangeArrowheads="1"/>
            </p:cNvSpPr>
            <p:nvPr/>
          </p:nvSpPr>
          <p:spPr bwMode="auto">
            <a:xfrm>
              <a:off x="2304"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5" name="Text Box 40"/>
            <p:cNvSpPr txBox="1">
              <a:spLocks noChangeArrowheads="1"/>
            </p:cNvSpPr>
            <p:nvPr/>
          </p:nvSpPr>
          <p:spPr bwMode="auto">
            <a:xfrm>
              <a:off x="2592" y="206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6" name="Text Box 41"/>
            <p:cNvSpPr txBox="1">
              <a:spLocks noChangeArrowheads="1"/>
            </p:cNvSpPr>
            <p:nvPr/>
          </p:nvSpPr>
          <p:spPr bwMode="auto">
            <a:xfrm>
              <a:off x="2880"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7" name="Text Box 42"/>
            <p:cNvSpPr txBox="1">
              <a:spLocks noChangeArrowheads="1"/>
            </p:cNvSpPr>
            <p:nvPr/>
          </p:nvSpPr>
          <p:spPr bwMode="auto">
            <a:xfrm>
              <a:off x="2304"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8" name="Text Box 43"/>
            <p:cNvSpPr txBox="1">
              <a:spLocks noChangeArrowheads="1"/>
            </p:cNvSpPr>
            <p:nvPr/>
          </p:nvSpPr>
          <p:spPr bwMode="auto">
            <a:xfrm>
              <a:off x="3120"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44"/>
            <p:cNvSpPr txBox="1">
              <a:spLocks noChangeArrowheads="1"/>
            </p:cNvSpPr>
            <p:nvPr/>
          </p:nvSpPr>
          <p:spPr bwMode="auto">
            <a:xfrm>
              <a:off x="2880" y="254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0" name="Text Box 45"/>
            <p:cNvSpPr txBox="1">
              <a:spLocks noChangeArrowheads="1"/>
            </p:cNvSpPr>
            <p:nvPr/>
          </p:nvSpPr>
          <p:spPr bwMode="auto">
            <a:xfrm>
              <a:off x="2592"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1" name="Text Box 46"/>
            <p:cNvSpPr txBox="1">
              <a:spLocks noChangeArrowheads="1"/>
            </p:cNvSpPr>
            <p:nvPr/>
          </p:nvSpPr>
          <p:spPr bwMode="auto">
            <a:xfrm>
              <a:off x="2832"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2" name="Text Box 47"/>
            <p:cNvSpPr txBox="1">
              <a:spLocks noChangeArrowheads="1"/>
            </p:cNvSpPr>
            <p:nvPr/>
          </p:nvSpPr>
          <p:spPr bwMode="auto">
            <a:xfrm>
              <a:off x="3168"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3" name="Text Box 48"/>
            <p:cNvSpPr txBox="1">
              <a:spLocks noChangeArrowheads="1"/>
            </p:cNvSpPr>
            <p:nvPr/>
          </p:nvSpPr>
          <p:spPr bwMode="auto">
            <a:xfrm>
              <a:off x="2304"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4" name="Text Box 49"/>
            <p:cNvSpPr txBox="1">
              <a:spLocks noChangeArrowheads="1"/>
            </p:cNvSpPr>
            <p:nvPr/>
          </p:nvSpPr>
          <p:spPr bwMode="auto">
            <a:xfrm>
              <a:off x="2880"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5" name="Text Box 50"/>
            <p:cNvSpPr txBox="1">
              <a:spLocks noChangeArrowheads="1"/>
            </p:cNvSpPr>
            <p:nvPr/>
          </p:nvSpPr>
          <p:spPr bwMode="auto">
            <a:xfrm>
              <a:off x="3168"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6" name="Text Box 51"/>
            <p:cNvSpPr txBox="1">
              <a:spLocks noChangeArrowheads="1"/>
            </p:cNvSpPr>
            <p:nvPr/>
          </p:nvSpPr>
          <p:spPr bwMode="auto">
            <a:xfrm>
              <a:off x="2592" y="230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7" name="Text Box 52"/>
            <p:cNvSpPr txBox="1">
              <a:spLocks noChangeArrowheads="1"/>
            </p:cNvSpPr>
            <p:nvPr/>
          </p:nvSpPr>
          <p:spPr bwMode="auto">
            <a:xfrm>
              <a:off x="2880" y="230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8" name="Text Box 53"/>
            <p:cNvSpPr txBox="1">
              <a:spLocks noChangeArrowheads="1"/>
            </p:cNvSpPr>
            <p:nvPr/>
          </p:nvSpPr>
          <p:spPr bwMode="auto">
            <a:xfrm>
              <a:off x="2304"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9" name="Text Box 54"/>
            <p:cNvSpPr txBox="1">
              <a:spLocks noChangeArrowheads="1"/>
            </p:cNvSpPr>
            <p:nvPr/>
          </p:nvSpPr>
          <p:spPr bwMode="auto">
            <a:xfrm>
              <a:off x="2592"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0" name="Text Box 55"/>
            <p:cNvSpPr txBox="1">
              <a:spLocks noChangeArrowheads="1"/>
            </p:cNvSpPr>
            <p:nvPr/>
          </p:nvSpPr>
          <p:spPr bwMode="auto">
            <a:xfrm>
              <a:off x="3168"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164872" name="Group 56"/>
          <p:cNvGrpSpPr/>
          <p:nvPr/>
        </p:nvGrpSpPr>
        <p:grpSpPr>
          <a:xfrm>
            <a:off x="8323263" y="2287588"/>
            <a:ext cx="381000" cy="304800"/>
            <a:chOff x="3696" y="2544"/>
            <a:chExt cx="240" cy="192"/>
          </a:xfrm>
        </p:grpSpPr>
        <p:sp>
          <p:nvSpPr>
            <p:cNvPr id="57" name="AutoShape 57"/>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Text Box 58"/>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sp>
        <p:nvSpPr>
          <p:cNvPr id="164873" name="Text Box 59"/>
          <p:cNvSpPr txBox="1"/>
          <p:nvPr/>
        </p:nvSpPr>
        <p:spPr>
          <a:xfrm>
            <a:off x="8018463" y="2668588"/>
            <a:ext cx="838200" cy="30480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50000"/>
              </a:spcBef>
              <a:buFontTx/>
              <a:buNone/>
            </a:pPr>
            <a:r>
              <a:rPr lang="en-US" altLang="zh-CN" sz="2000" b="1" dirty="0">
                <a:solidFill>
                  <a:srgbClr val="5490A8"/>
                </a:solidFill>
                <a:latin typeface="Tahoma" panose="020B0604030504040204" pitchFamily="34" charset="0"/>
              </a:rPr>
              <a:t>try it…</a:t>
            </a:r>
            <a:endParaRPr lang="en-US" altLang="zh-CN" sz="2000" b="1" dirty="0">
              <a:solidFill>
                <a:srgbClr val="5490A8"/>
              </a:solidFill>
              <a:latin typeface="Tahoma" panose="020B0604030504040204" pitchFamily="34" charset="0"/>
            </a:endParaRPr>
          </a:p>
        </p:txBody>
      </p:sp>
      <p:sp>
        <p:nvSpPr>
          <p:cNvPr id="164874"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6487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3"/>
          <p:cNvSpPr txBox="1"/>
          <p:nvPr/>
        </p:nvSpPr>
        <p:spPr>
          <a:xfrm>
            <a:off x="250825" y="960438"/>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sz="3200" dirty="0">
                <a:solidFill>
                  <a:srgbClr val="000000"/>
                </a:solidFill>
                <a:latin typeface="Tahoma" panose="020B0604030504040204" pitchFamily="34" charset="0"/>
                <a:ea typeface="黑体" panose="02010609060101010101" pitchFamily="49" charset="-122"/>
              </a:rPr>
              <a:t>根据卡诺图写出逻辑表达式：</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既可写出 </a:t>
            </a:r>
            <a:r>
              <a:rPr lang="zh-CN" altLang="en-US" sz="2800" b="1" dirty="0">
                <a:solidFill>
                  <a:srgbClr val="006060"/>
                </a:solidFill>
                <a:latin typeface="Tahoma" panose="020B0604030504040204" pitchFamily="34" charset="0"/>
                <a:ea typeface="黑体" panose="02010609060101010101" pitchFamily="49" charset="-122"/>
              </a:rPr>
              <a:t>标准“与或”表达式</a:t>
            </a:r>
            <a:r>
              <a:rPr lang="zh-CN" altLang="en-US" sz="2800" dirty="0">
                <a:solidFill>
                  <a:srgbClr val="000000"/>
                </a:solidFill>
                <a:latin typeface="Tahoma" panose="020B0604030504040204" pitchFamily="34" charset="0"/>
                <a:ea typeface="黑体" panose="02010609060101010101" pitchFamily="49" charset="-122"/>
              </a:rPr>
              <a:t>（简易）</a:t>
            </a:r>
            <a:endParaRPr lang="zh-CN" altLang="en-US" sz="28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也可写出 </a:t>
            </a:r>
            <a:r>
              <a:rPr lang="zh-CN" altLang="en-US" sz="2800" b="1" dirty="0">
                <a:solidFill>
                  <a:srgbClr val="006060"/>
                </a:solidFill>
                <a:latin typeface="Tahoma" panose="020B0604030504040204" pitchFamily="34" charset="0"/>
                <a:ea typeface="黑体" panose="02010609060101010101" pitchFamily="49" charset="-122"/>
              </a:rPr>
              <a:t>标准“或与”表达式</a:t>
            </a:r>
            <a:r>
              <a:rPr lang="zh-CN" altLang="en-US" sz="2800" dirty="0">
                <a:solidFill>
                  <a:srgbClr val="000000"/>
                </a:solidFill>
                <a:latin typeface="Tahoma" panose="020B0604030504040204" pitchFamily="34" charset="0"/>
                <a:ea typeface="黑体" panose="02010609060101010101" pitchFamily="49" charset="-122"/>
              </a:rPr>
              <a:t>（也较方便，见后</a:t>
            </a:r>
            <a:r>
              <a:rPr lang="en-US" altLang="zh-CN" sz="2800" dirty="0">
                <a:solidFill>
                  <a:srgbClr val="000000"/>
                </a:solidFill>
                <a:latin typeface="Tahoma" panose="020B0604030504040204" pitchFamily="34" charset="0"/>
                <a:ea typeface="黑体" panose="02010609060101010101" pitchFamily="49" charset="-122"/>
              </a:rPr>
              <a:t>…</a:t>
            </a:r>
            <a:r>
              <a:rPr lang="zh-CN" altLang="en-US" sz="2800" dirty="0">
                <a:solidFill>
                  <a:srgbClr val="000000"/>
                </a:solidFill>
                <a:latin typeface="Tahoma" panose="020B0604030504040204" pitchFamily="34" charset="0"/>
                <a:ea typeface="黑体" panose="02010609060101010101" pitchFamily="49" charset="-122"/>
              </a:rPr>
              <a:t>）</a:t>
            </a:r>
            <a:endParaRPr lang="zh-CN" altLang="en-US" sz="2800" dirty="0">
              <a:solidFill>
                <a:srgbClr val="000000"/>
              </a:solidFill>
              <a:latin typeface="Tahoma" panose="020B0604030504040204" pitchFamily="34" charset="0"/>
              <a:ea typeface="黑体" panose="02010609060101010101" pitchFamily="49" charset="-122"/>
            </a:endParaRPr>
          </a:p>
        </p:txBody>
      </p:sp>
      <p:grpSp>
        <p:nvGrpSpPr>
          <p:cNvPr id="3" name="Group 4"/>
          <p:cNvGrpSpPr/>
          <p:nvPr/>
        </p:nvGrpSpPr>
        <p:grpSpPr>
          <a:xfrm>
            <a:off x="3484563" y="4041775"/>
            <a:ext cx="1752600" cy="1447800"/>
            <a:chOff x="2352" y="2112"/>
            <a:chExt cx="1104" cy="912"/>
          </a:xfrm>
        </p:grpSpPr>
        <p:grpSp>
          <p:nvGrpSpPr>
            <p:cNvPr id="166954" name="Group 5"/>
            <p:cNvGrpSpPr/>
            <p:nvPr/>
          </p:nvGrpSpPr>
          <p:grpSpPr>
            <a:xfrm>
              <a:off x="2640" y="2112"/>
              <a:ext cx="240" cy="192"/>
              <a:chOff x="3696" y="2544"/>
              <a:chExt cx="240" cy="192"/>
            </a:xfrm>
          </p:grpSpPr>
          <p:sp>
            <p:nvSpPr>
              <p:cNvPr id="26" name="AutoShape 6"/>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Text Box 7"/>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55" name="Group 8"/>
            <p:cNvGrpSpPr/>
            <p:nvPr/>
          </p:nvGrpSpPr>
          <p:grpSpPr>
            <a:xfrm>
              <a:off x="2352" y="2352"/>
              <a:ext cx="240" cy="192"/>
              <a:chOff x="3696" y="2544"/>
              <a:chExt cx="240" cy="192"/>
            </a:xfrm>
          </p:grpSpPr>
          <p:sp>
            <p:nvSpPr>
              <p:cNvPr id="24" name="AutoShape 9"/>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Text Box 10"/>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56" name="Group 11"/>
            <p:cNvGrpSpPr/>
            <p:nvPr/>
          </p:nvGrpSpPr>
          <p:grpSpPr>
            <a:xfrm>
              <a:off x="3216" y="2352"/>
              <a:ext cx="240" cy="192"/>
              <a:chOff x="3696" y="2544"/>
              <a:chExt cx="240" cy="192"/>
            </a:xfrm>
          </p:grpSpPr>
          <p:sp>
            <p:nvSpPr>
              <p:cNvPr id="22" name="AutoShape 12"/>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Text Box 13"/>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57" name="Group 14"/>
            <p:cNvGrpSpPr/>
            <p:nvPr/>
          </p:nvGrpSpPr>
          <p:grpSpPr>
            <a:xfrm>
              <a:off x="2928" y="2592"/>
              <a:ext cx="240" cy="192"/>
              <a:chOff x="3696" y="2544"/>
              <a:chExt cx="240" cy="192"/>
            </a:xfrm>
          </p:grpSpPr>
          <p:sp>
            <p:nvSpPr>
              <p:cNvPr id="20" name="AutoShape 15"/>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Text Box 16"/>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58" name="Group 17"/>
            <p:cNvGrpSpPr/>
            <p:nvPr/>
          </p:nvGrpSpPr>
          <p:grpSpPr>
            <a:xfrm>
              <a:off x="2928" y="2832"/>
              <a:ext cx="240" cy="192"/>
              <a:chOff x="3696" y="2544"/>
              <a:chExt cx="240" cy="192"/>
            </a:xfrm>
          </p:grpSpPr>
          <p:sp>
            <p:nvSpPr>
              <p:cNvPr id="18" name="AutoShape 18"/>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Text Box 19"/>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59" name="Group 20"/>
            <p:cNvGrpSpPr/>
            <p:nvPr/>
          </p:nvGrpSpPr>
          <p:grpSpPr>
            <a:xfrm>
              <a:off x="2640" y="2832"/>
              <a:ext cx="240" cy="192"/>
              <a:chOff x="3696" y="2544"/>
              <a:chExt cx="240" cy="192"/>
            </a:xfrm>
          </p:grpSpPr>
          <p:sp>
            <p:nvSpPr>
              <p:cNvPr id="16" name="AutoShape 21"/>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Text Box 22"/>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60" name="Group 23"/>
            <p:cNvGrpSpPr/>
            <p:nvPr/>
          </p:nvGrpSpPr>
          <p:grpSpPr>
            <a:xfrm>
              <a:off x="2352" y="2832"/>
              <a:ext cx="240" cy="192"/>
              <a:chOff x="3696" y="2544"/>
              <a:chExt cx="240" cy="192"/>
            </a:xfrm>
          </p:grpSpPr>
          <p:sp>
            <p:nvSpPr>
              <p:cNvPr id="14" name="AutoShape 24"/>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Text Box 25"/>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nvGrpSpPr>
            <p:cNvPr id="166961" name="Group 26"/>
            <p:cNvGrpSpPr/>
            <p:nvPr/>
          </p:nvGrpSpPr>
          <p:grpSpPr>
            <a:xfrm>
              <a:off x="3216" y="2832"/>
              <a:ext cx="240" cy="192"/>
              <a:chOff x="3696" y="2544"/>
              <a:chExt cx="240" cy="192"/>
            </a:xfrm>
          </p:grpSpPr>
          <p:sp>
            <p:nvSpPr>
              <p:cNvPr id="12" name="AutoShape 27"/>
              <p:cNvSpPr>
                <a:spLocks noChangeArrowheads="1"/>
              </p:cNvSpPr>
              <p:nvPr/>
            </p:nvSpPr>
            <p:spPr bwMode="auto">
              <a:xfrm>
                <a:off x="3696" y="2544"/>
                <a:ext cx="240" cy="192"/>
              </a:xfrm>
              <a:prstGeom prst="roundRect">
                <a:avLst>
                  <a:gd name="adj" fmla="val 16667"/>
                </a:avLst>
              </a:prstGeom>
              <a:solidFill>
                <a:srgbClr val="33CCFF"/>
              </a:solidFill>
              <a:ln w="9525">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Text Box 28"/>
              <p:cNvSpPr txBox="1">
                <a:spLocks noChangeArrowheads="1"/>
              </p:cNvSpPr>
              <p:nvPr/>
            </p:nvSpPr>
            <p:spPr bwMode="auto">
              <a:xfrm>
                <a:off x="3696" y="2544"/>
                <a:ext cx="240"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1</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grpSp>
      <p:grpSp>
        <p:nvGrpSpPr>
          <p:cNvPr id="28" name="Group 29"/>
          <p:cNvGrpSpPr/>
          <p:nvPr/>
        </p:nvGrpSpPr>
        <p:grpSpPr>
          <a:xfrm>
            <a:off x="1012825" y="2941638"/>
            <a:ext cx="5257800" cy="2590800"/>
            <a:chOff x="672" y="2256"/>
            <a:chExt cx="3312" cy="1632"/>
          </a:xfrm>
        </p:grpSpPr>
        <p:grpSp>
          <p:nvGrpSpPr>
            <p:cNvPr id="166919" name="Group 30"/>
            <p:cNvGrpSpPr/>
            <p:nvPr/>
          </p:nvGrpSpPr>
          <p:grpSpPr>
            <a:xfrm>
              <a:off x="1776" y="2544"/>
              <a:ext cx="1824" cy="1344"/>
              <a:chOff x="1872" y="1680"/>
              <a:chExt cx="1824" cy="1344"/>
            </a:xfrm>
          </p:grpSpPr>
          <p:grpSp>
            <p:nvGrpSpPr>
              <p:cNvPr id="166921" name="Group 31"/>
              <p:cNvGrpSpPr/>
              <p:nvPr/>
            </p:nvGrpSpPr>
            <p:grpSpPr>
              <a:xfrm>
                <a:off x="1872" y="1680"/>
                <a:ext cx="1824" cy="1344"/>
                <a:chOff x="1872" y="1344"/>
                <a:chExt cx="1824" cy="1344"/>
              </a:xfrm>
            </p:grpSpPr>
            <p:sp>
              <p:nvSpPr>
                <p:cNvPr id="49" name="Line 32"/>
                <p:cNvSpPr>
                  <a:spLocks noChangeShapeType="1"/>
                </p:cNvSpPr>
                <p:nvPr/>
              </p:nvSpPr>
              <p:spPr bwMode="auto">
                <a:xfrm>
                  <a:off x="2304" y="2688"/>
                  <a:ext cx="1152" cy="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33"/>
                <p:cNvSpPr>
                  <a:spLocks noChangeShapeType="1"/>
                </p:cNvSpPr>
                <p:nvPr/>
              </p:nvSpPr>
              <p:spPr bwMode="auto">
                <a:xfrm>
                  <a:off x="2304" y="1728"/>
                  <a:ext cx="0" cy="96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34"/>
                <p:cNvSpPr>
                  <a:spLocks noChangeShapeType="1"/>
                </p:cNvSpPr>
                <p:nvPr/>
              </p:nvSpPr>
              <p:spPr bwMode="auto">
                <a:xfrm>
                  <a:off x="3456" y="1728"/>
                  <a:ext cx="0" cy="96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35"/>
                <p:cNvSpPr>
                  <a:spLocks noChangeShapeType="1"/>
                </p:cNvSpPr>
                <p:nvPr/>
              </p:nvSpPr>
              <p:spPr bwMode="auto">
                <a:xfrm>
                  <a:off x="2880"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36"/>
                <p:cNvSpPr>
                  <a:spLocks noChangeShapeType="1"/>
                </p:cNvSpPr>
                <p:nvPr/>
              </p:nvSpPr>
              <p:spPr bwMode="auto">
                <a:xfrm>
                  <a:off x="2592"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37"/>
                <p:cNvSpPr>
                  <a:spLocks noChangeShapeType="1"/>
                </p:cNvSpPr>
                <p:nvPr/>
              </p:nvSpPr>
              <p:spPr bwMode="auto">
                <a:xfrm>
                  <a:off x="3168" y="1728"/>
                  <a:ext cx="0" cy="96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38"/>
                <p:cNvSpPr>
                  <a:spLocks noChangeShapeType="1"/>
                </p:cNvSpPr>
                <p:nvPr/>
              </p:nvSpPr>
              <p:spPr bwMode="auto">
                <a:xfrm>
                  <a:off x="2064" y="148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Text Box 39"/>
                <p:cNvSpPr txBox="1">
                  <a:spLocks noChangeArrowheads="1"/>
                </p:cNvSpPr>
                <p:nvPr/>
              </p:nvSpPr>
              <p:spPr bwMode="auto">
                <a:xfrm>
                  <a:off x="1872" y="1488"/>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Text Box 40"/>
                <p:cNvSpPr txBox="1">
                  <a:spLocks noChangeArrowheads="1"/>
                </p:cNvSpPr>
                <p:nvPr/>
              </p:nvSpPr>
              <p:spPr bwMode="auto">
                <a:xfrm>
                  <a:off x="2064" y="1344"/>
                  <a:ext cx="384"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Text Box 41"/>
                <p:cNvSpPr txBox="1">
                  <a:spLocks noChangeArrowheads="1"/>
                </p:cNvSpPr>
                <p:nvPr/>
              </p:nvSpPr>
              <p:spPr bwMode="auto">
                <a:xfrm>
                  <a:off x="2064" y="1776"/>
                  <a:ext cx="288" cy="90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Text Box 42"/>
                <p:cNvSpPr txBox="1">
                  <a:spLocks noChangeArrowheads="1"/>
                </p:cNvSpPr>
                <p:nvPr/>
              </p:nvSpPr>
              <p:spPr bwMode="auto">
                <a:xfrm>
                  <a:off x="2304" y="1536"/>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43"/>
                <p:cNvSpPr>
                  <a:spLocks noChangeShapeType="1"/>
                </p:cNvSpPr>
                <p:nvPr/>
              </p:nvSpPr>
              <p:spPr bwMode="auto">
                <a:xfrm>
                  <a:off x="2304" y="1728"/>
                  <a:ext cx="1152" cy="0"/>
                </a:xfrm>
                <a:prstGeom prst="line">
                  <a:avLst/>
                </a:prstGeom>
                <a:noFill/>
                <a:ln w="2857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44"/>
                <p:cNvSpPr>
                  <a:spLocks noChangeShapeType="1"/>
                </p:cNvSpPr>
                <p:nvPr/>
              </p:nvSpPr>
              <p:spPr bwMode="auto">
                <a:xfrm>
                  <a:off x="2304" y="196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45"/>
                <p:cNvSpPr>
                  <a:spLocks noChangeShapeType="1"/>
                </p:cNvSpPr>
                <p:nvPr/>
              </p:nvSpPr>
              <p:spPr bwMode="auto">
                <a:xfrm>
                  <a:off x="2304" y="220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46"/>
                <p:cNvSpPr>
                  <a:spLocks noChangeShapeType="1"/>
                </p:cNvSpPr>
                <p:nvPr/>
              </p:nvSpPr>
              <p:spPr bwMode="auto">
                <a:xfrm>
                  <a:off x="2304" y="2448"/>
                  <a:ext cx="1152" cy="0"/>
                </a:xfrm>
                <a:prstGeom prst="line">
                  <a:avLst/>
                </a:prstGeom>
                <a:noFill/>
                <a:ln w="9525">
                  <a:solidFill>
                    <a:srgbClr val="00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32" name="Text Box 47"/>
              <p:cNvSpPr txBox="1">
                <a:spLocks noChangeArrowheads="1"/>
              </p:cNvSpPr>
              <p:nvPr/>
            </p:nvSpPr>
            <p:spPr bwMode="auto">
              <a:xfrm>
                <a:off x="2304"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3" name="Text Box 48"/>
              <p:cNvSpPr txBox="1">
                <a:spLocks noChangeArrowheads="1"/>
              </p:cNvSpPr>
              <p:nvPr/>
            </p:nvSpPr>
            <p:spPr bwMode="auto">
              <a:xfrm>
                <a:off x="2592" y="206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4" name="Text Box 49"/>
              <p:cNvSpPr txBox="1">
                <a:spLocks noChangeArrowheads="1"/>
              </p:cNvSpPr>
              <p:nvPr/>
            </p:nvSpPr>
            <p:spPr bwMode="auto">
              <a:xfrm>
                <a:off x="2880"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5" name="Text Box 50"/>
              <p:cNvSpPr txBox="1">
                <a:spLocks noChangeArrowheads="1"/>
              </p:cNvSpPr>
              <p:nvPr/>
            </p:nvSpPr>
            <p:spPr bwMode="auto">
              <a:xfrm>
                <a:off x="2304"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6" name="Text Box 51"/>
              <p:cNvSpPr txBox="1">
                <a:spLocks noChangeArrowheads="1"/>
              </p:cNvSpPr>
              <p:nvPr/>
            </p:nvSpPr>
            <p:spPr bwMode="auto">
              <a:xfrm>
                <a:off x="3120" y="230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7" name="Text Box 52"/>
              <p:cNvSpPr txBox="1">
                <a:spLocks noChangeArrowheads="1"/>
              </p:cNvSpPr>
              <p:nvPr/>
            </p:nvSpPr>
            <p:spPr bwMode="auto">
              <a:xfrm>
                <a:off x="2880" y="254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8" name="Text Box 53"/>
              <p:cNvSpPr txBox="1">
                <a:spLocks noChangeArrowheads="1"/>
              </p:cNvSpPr>
              <p:nvPr/>
            </p:nvSpPr>
            <p:spPr bwMode="auto">
              <a:xfrm>
                <a:off x="2592"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9" name="Text Box 54"/>
              <p:cNvSpPr txBox="1">
                <a:spLocks noChangeArrowheads="1"/>
              </p:cNvSpPr>
              <p:nvPr/>
            </p:nvSpPr>
            <p:spPr bwMode="auto">
              <a:xfrm>
                <a:off x="2832"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0" name="Text Box 55"/>
              <p:cNvSpPr txBox="1">
                <a:spLocks noChangeArrowheads="1"/>
              </p:cNvSpPr>
              <p:nvPr/>
            </p:nvSpPr>
            <p:spPr bwMode="auto">
              <a:xfrm>
                <a:off x="3168" y="2784"/>
                <a:ext cx="288"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1" name="Text Box 56"/>
              <p:cNvSpPr txBox="1">
                <a:spLocks noChangeArrowheads="1"/>
              </p:cNvSpPr>
              <p:nvPr/>
            </p:nvSpPr>
            <p:spPr bwMode="auto">
              <a:xfrm>
                <a:off x="2304"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2" name="Text Box 57"/>
              <p:cNvSpPr txBox="1">
                <a:spLocks noChangeArrowheads="1"/>
              </p:cNvSpPr>
              <p:nvPr/>
            </p:nvSpPr>
            <p:spPr bwMode="auto">
              <a:xfrm>
                <a:off x="2880"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3" name="Text Box 58"/>
              <p:cNvSpPr txBox="1">
                <a:spLocks noChangeArrowheads="1"/>
              </p:cNvSpPr>
              <p:nvPr/>
            </p:nvSpPr>
            <p:spPr bwMode="auto">
              <a:xfrm>
                <a:off x="3168" y="206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4" name="Text Box 59"/>
              <p:cNvSpPr txBox="1">
                <a:spLocks noChangeArrowheads="1"/>
              </p:cNvSpPr>
              <p:nvPr/>
            </p:nvSpPr>
            <p:spPr bwMode="auto">
              <a:xfrm>
                <a:off x="2592" y="230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5" name="Text Box 60"/>
              <p:cNvSpPr txBox="1">
                <a:spLocks noChangeArrowheads="1"/>
              </p:cNvSpPr>
              <p:nvPr/>
            </p:nvSpPr>
            <p:spPr bwMode="auto">
              <a:xfrm>
                <a:off x="2880" y="230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6" name="Text Box 61"/>
              <p:cNvSpPr txBox="1">
                <a:spLocks noChangeArrowheads="1"/>
              </p:cNvSpPr>
              <p:nvPr/>
            </p:nvSpPr>
            <p:spPr bwMode="auto">
              <a:xfrm>
                <a:off x="2304"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7" name="Text Box 62"/>
              <p:cNvSpPr txBox="1">
                <a:spLocks noChangeArrowheads="1"/>
              </p:cNvSpPr>
              <p:nvPr/>
            </p:nvSpPr>
            <p:spPr bwMode="auto">
              <a:xfrm>
                <a:off x="2592"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 name="Text Box 63"/>
              <p:cNvSpPr txBox="1">
                <a:spLocks noChangeArrowheads="1"/>
              </p:cNvSpPr>
              <p:nvPr/>
            </p:nvSpPr>
            <p:spPr bwMode="auto">
              <a:xfrm>
                <a:off x="3168" y="2544"/>
                <a:ext cx="192" cy="192"/>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30" name="Text Box 64"/>
            <p:cNvSpPr txBox="1">
              <a:spLocks noChangeArrowheads="1"/>
            </p:cNvSpPr>
            <p:nvPr/>
          </p:nvSpPr>
          <p:spPr bwMode="auto">
            <a:xfrm>
              <a:off x="672" y="2256"/>
              <a:ext cx="3312"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练习：由卡诺图写出标准与或表达式</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sp>
        <p:nvSpPr>
          <p:cNvPr id="16691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6691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3"/>
          <p:cNvSpPr txBox="1"/>
          <p:nvPr/>
        </p:nvSpPr>
        <p:spPr>
          <a:xfrm>
            <a:off x="342900" y="1389063"/>
            <a:ext cx="8458200" cy="49530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dirty="0">
                <a:solidFill>
                  <a:srgbClr val="000000"/>
                </a:solidFill>
                <a:latin typeface="Tahoma" panose="020B0604030504040204" pitchFamily="34" charset="0"/>
                <a:ea typeface="黑体" panose="02010609060101010101" pitchFamily="49" charset="-122"/>
              </a:rPr>
              <a:t>用卡诺图化简逻辑函数的依据 </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1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由于卡诺图上</a:t>
            </a:r>
            <a:r>
              <a:rPr lang="zh-CN" altLang="en-US" dirty="0">
                <a:solidFill>
                  <a:srgbClr val="CC0000"/>
                </a:solidFill>
                <a:latin typeface="Tahoma" panose="020B0604030504040204" pitchFamily="34" charset="0"/>
                <a:ea typeface="黑体" panose="02010609060101010101" pitchFamily="49" charset="-122"/>
              </a:rPr>
              <a:t>几何位置的相邻性与逻辑上的相邻性是一致的</a:t>
            </a:r>
            <a:r>
              <a:rPr lang="zh-CN" altLang="en-US" dirty="0">
                <a:solidFill>
                  <a:srgbClr val="000000"/>
                </a:solidFill>
                <a:latin typeface="Tahoma" panose="020B0604030504040204" pitchFamily="34" charset="0"/>
                <a:ea typeface="黑体" panose="02010609060101010101" pitchFamily="49" charset="-122"/>
              </a:rPr>
              <a:t>，因而从卡诺图上能</a:t>
            </a:r>
            <a:r>
              <a:rPr lang="zh-CN" altLang="en-US" dirty="0">
                <a:solidFill>
                  <a:srgbClr val="CC0000"/>
                </a:solidFill>
                <a:latin typeface="Tahoma" panose="020B0604030504040204" pitchFamily="34" charset="0"/>
                <a:ea typeface="黑体" panose="02010609060101010101" pitchFamily="49" charset="-122"/>
              </a:rPr>
              <a:t>直观</a:t>
            </a:r>
            <a:r>
              <a:rPr lang="zh-CN" altLang="en-US" dirty="0">
                <a:solidFill>
                  <a:srgbClr val="000000"/>
                </a:solidFill>
                <a:latin typeface="Tahoma" panose="020B0604030504040204" pitchFamily="34" charset="0"/>
                <a:ea typeface="黑体" panose="02010609060101010101" pitchFamily="49" charset="-122"/>
              </a:rPr>
              <a:t>地找出那些具有相邻性的最小项，并将其合并化简</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1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几何</a:t>
            </a:r>
            <a:r>
              <a:rPr lang="zh-CN" altLang="en-US" dirty="0">
                <a:solidFill>
                  <a:srgbClr val="CC0000"/>
                </a:solidFill>
                <a:latin typeface="Tahoma" panose="020B0604030504040204" pitchFamily="34" charset="0"/>
                <a:ea typeface="黑体" panose="02010609060101010101" pitchFamily="49" charset="-122"/>
              </a:rPr>
              <a:t>相邻</a:t>
            </a:r>
            <a:r>
              <a:rPr lang="zh-CN" altLang="en-US" dirty="0">
                <a:solidFill>
                  <a:srgbClr val="000000"/>
                </a:solidFill>
                <a:latin typeface="Tahoma" panose="020B0604030504040204" pitchFamily="34" charset="0"/>
                <a:ea typeface="黑体" panose="02010609060101010101" pitchFamily="49" charset="-122"/>
              </a:rPr>
              <a:t>的两个方格（包括“</a:t>
            </a:r>
            <a:r>
              <a:rPr lang="zh-CN" altLang="en-US" dirty="0">
                <a:solidFill>
                  <a:srgbClr val="CC0000"/>
                </a:solidFill>
                <a:latin typeface="Tahoma" panose="020B0604030504040204" pitchFamily="34" charset="0"/>
                <a:ea typeface="黑体" panose="02010609060101010101" pitchFamily="49" charset="-122"/>
              </a:rPr>
              <a:t>闭合</a:t>
            </a:r>
            <a:r>
              <a:rPr lang="zh-CN" altLang="en-US" dirty="0">
                <a:solidFill>
                  <a:srgbClr val="000000"/>
                </a:solidFill>
                <a:latin typeface="Tahoma" panose="020B0604030504040204" pitchFamily="34" charset="0"/>
                <a:ea typeface="黑体" panose="02010609060101010101" pitchFamily="49" charset="-122"/>
              </a:rPr>
              <a:t>”与“</a:t>
            </a:r>
            <a:r>
              <a:rPr lang="zh-CN" altLang="en-US" dirty="0">
                <a:solidFill>
                  <a:srgbClr val="CC0000"/>
                </a:solidFill>
                <a:latin typeface="Tahoma" panose="020B0604030504040204" pitchFamily="34" charset="0"/>
                <a:ea typeface="黑体" panose="02010609060101010101" pitchFamily="49" charset="-122"/>
              </a:rPr>
              <a:t>轴对称</a:t>
            </a:r>
            <a:r>
              <a:rPr lang="zh-CN" altLang="en-US" dirty="0">
                <a:solidFill>
                  <a:srgbClr val="000000"/>
                </a:solidFill>
                <a:latin typeface="Tahoma" panose="020B0604030504040204" pitchFamily="34" charset="0"/>
                <a:ea typeface="黑体" panose="02010609060101010101" pitchFamily="49" charset="-122"/>
              </a:rPr>
              <a:t>”）所代表的最小项只有一个变量不同</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1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根据</a:t>
            </a:r>
            <a:r>
              <a:rPr lang="zh-CN" altLang="en-US" dirty="0">
                <a:solidFill>
                  <a:srgbClr val="CC0000"/>
                </a:solidFill>
                <a:latin typeface="Tahoma" panose="020B0604030504040204" pitchFamily="34" charset="0"/>
                <a:ea typeface="黑体" panose="02010609060101010101" pitchFamily="49" charset="-122"/>
              </a:rPr>
              <a:t>互补律</a:t>
            </a:r>
            <a:r>
              <a:rPr lang="zh-CN" altLang="en-US" dirty="0">
                <a:solidFill>
                  <a:srgbClr val="000000"/>
                </a:solidFill>
                <a:latin typeface="Tahoma" panose="020B0604030504040204" pitchFamily="34" charset="0"/>
                <a:ea typeface="黑体" panose="02010609060101010101" pitchFamily="49" charset="-122"/>
              </a:rPr>
              <a:t>，当方格为</a:t>
            </a:r>
            <a:r>
              <a:rPr lang="en-US" altLang="zh-CN" dirty="0">
                <a:solidFill>
                  <a:srgbClr val="000000"/>
                </a:solidFill>
                <a:latin typeface="Times New Roman" panose="02020603050405020304" pitchFamily="18" charset="0"/>
                <a:ea typeface="黑体" panose="02010609060101010101" pitchFamily="49" charset="-122"/>
              </a:rPr>
              <a:t>1</a:t>
            </a:r>
            <a:r>
              <a:rPr lang="zh-CN" altLang="en-US" dirty="0">
                <a:solidFill>
                  <a:srgbClr val="000000"/>
                </a:solidFill>
                <a:latin typeface="Tahoma" panose="020B0604030504040204" pitchFamily="34" charset="0"/>
                <a:ea typeface="黑体" panose="02010609060101010101" pitchFamily="49" charset="-122"/>
              </a:rPr>
              <a:t>（简称</a:t>
            </a:r>
            <a:r>
              <a:rPr lang="zh-CN" altLang="en-US" dirty="0">
                <a:solidFill>
                  <a:srgbClr val="CC0000"/>
                </a:solidFill>
                <a:latin typeface="Times New Roman" panose="02020603050405020304" pitchFamily="18" charset="0"/>
                <a:ea typeface="黑体" panose="02010609060101010101" pitchFamily="49" charset="-122"/>
              </a:rPr>
              <a:t>“</a:t>
            </a:r>
            <a:r>
              <a:rPr lang="en-US" altLang="zh-CN" dirty="0">
                <a:solidFill>
                  <a:srgbClr val="CC0000"/>
                </a:solidFill>
                <a:latin typeface="Times New Roman" panose="02020603050405020304" pitchFamily="18" charset="0"/>
                <a:ea typeface="黑体" panose="02010609060101010101" pitchFamily="49" charset="-122"/>
              </a:rPr>
              <a:t>1</a:t>
            </a:r>
            <a:r>
              <a:rPr lang="zh-CN" altLang="en-US" dirty="0">
                <a:solidFill>
                  <a:srgbClr val="CC0000"/>
                </a:solidFill>
                <a:latin typeface="Tahoma" panose="020B0604030504040204" pitchFamily="34" charset="0"/>
                <a:ea typeface="黑体" panose="02010609060101010101" pitchFamily="49" charset="-122"/>
              </a:rPr>
              <a:t>格</a:t>
            </a:r>
            <a:r>
              <a:rPr lang="zh-CN" altLang="en-US" dirty="0">
                <a:solidFill>
                  <a:srgbClr val="CC0000"/>
                </a:solidFill>
                <a:latin typeface="Times New Roman" panose="02020603050405020304" pitchFamily="18" charset="0"/>
                <a:ea typeface="黑体" panose="02010609060101010101" pitchFamily="49" charset="-122"/>
              </a:rPr>
              <a:t>”</a:t>
            </a:r>
            <a:r>
              <a:rPr lang="zh-CN" altLang="en-US" dirty="0">
                <a:solidFill>
                  <a:srgbClr val="CC0000"/>
                </a:solidFill>
                <a:latin typeface="Tahoma" panose="020B0604030504040204" pitchFamily="34" charset="0"/>
                <a:ea typeface="黑体" panose="02010609060101010101" pitchFamily="49" charset="-122"/>
              </a:rPr>
              <a:t> </a:t>
            </a:r>
            <a:r>
              <a:rPr lang="zh-CN" altLang="en-US" dirty="0">
                <a:solidFill>
                  <a:srgbClr val="000000"/>
                </a:solidFill>
                <a:latin typeface="Tahoma" panose="020B0604030504040204" pitchFamily="34" charset="0"/>
                <a:ea typeface="黑体" panose="02010609060101010101" pitchFamily="49" charset="-122"/>
              </a:rPr>
              <a:t>），且两个</a:t>
            </a:r>
            <a:r>
              <a:rPr lang="zh-CN" altLang="en-US" dirty="0">
                <a:solidFill>
                  <a:srgbClr val="000000"/>
                </a:solidFill>
                <a:latin typeface="Times New Roman" panose="02020603050405020304" pitchFamily="18" charset="0"/>
                <a:ea typeface="黑体" panose="02010609060101010101" pitchFamily="49" charset="-122"/>
              </a:rPr>
              <a:t>“</a:t>
            </a:r>
            <a:r>
              <a:rPr lang="en-US" altLang="zh-CN" dirty="0">
                <a:solidFill>
                  <a:srgbClr val="000000"/>
                </a:solidFill>
                <a:latin typeface="Times New Roman" panose="02020603050405020304" pitchFamily="18" charset="0"/>
                <a:ea typeface="黑体" panose="02010609060101010101" pitchFamily="49" charset="-122"/>
              </a:rPr>
              <a:t>1</a:t>
            </a:r>
            <a:r>
              <a:rPr lang="zh-CN" altLang="en-US" dirty="0">
                <a:solidFill>
                  <a:srgbClr val="000000"/>
                </a:solidFill>
                <a:latin typeface="Tahoma" panose="020B0604030504040204" pitchFamily="34" charset="0"/>
                <a:ea typeface="黑体" panose="02010609060101010101" pitchFamily="49" charset="-122"/>
              </a:rPr>
              <a:t>格</a:t>
            </a:r>
            <a:r>
              <a:rPr lang="zh-CN" altLang="en-US" dirty="0">
                <a:solidFill>
                  <a:srgbClr val="000000"/>
                </a:solidFill>
                <a:latin typeface="Times New Roman" panose="02020603050405020304" pitchFamily="18" charset="0"/>
                <a:ea typeface="黑体" panose="02010609060101010101" pitchFamily="49" charset="-122"/>
              </a:rPr>
              <a:t>”</a:t>
            </a:r>
            <a:r>
              <a:rPr lang="zh-CN" altLang="en-US" dirty="0">
                <a:solidFill>
                  <a:srgbClr val="CC0000"/>
                </a:solidFill>
                <a:latin typeface="Tahoma" panose="020B0604030504040204" pitchFamily="34" charset="0"/>
                <a:ea typeface="黑体" panose="02010609060101010101" pitchFamily="49" charset="-122"/>
              </a:rPr>
              <a:t>相邻</a:t>
            </a:r>
            <a:r>
              <a:rPr lang="zh-CN" altLang="en-US" dirty="0">
                <a:solidFill>
                  <a:srgbClr val="000000"/>
                </a:solidFill>
                <a:latin typeface="Tahoma" panose="020B0604030504040204" pitchFamily="34" charset="0"/>
                <a:ea typeface="黑体" panose="02010609060101010101" pitchFamily="49" charset="-122"/>
              </a:rPr>
              <a:t>时，对应的最小项就可以加以合并，消去一对原变量与反变量，合并后只剩公共因子</a:t>
            </a:r>
            <a:endParaRPr lang="zh-CN" altLang="en-US"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10000"/>
              </a:lnSpc>
              <a:spcBef>
                <a:spcPct val="20000"/>
              </a:spcBef>
              <a:buClr>
                <a:srgbClr val="CC0000"/>
              </a:buClr>
              <a:buSzPct val="120000"/>
              <a:buFontTx/>
              <a:buChar char="•"/>
            </a:pPr>
            <a:r>
              <a:rPr lang="zh-CN" altLang="en-US" dirty="0">
                <a:solidFill>
                  <a:srgbClr val="000000"/>
                </a:solidFill>
                <a:latin typeface="Tahoma" panose="020B0604030504040204" pitchFamily="34" charset="0"/>
                <a:ea typeface="黑体" panose="02010609060101010101" pitchFamily="49" charset="-122"/>
              </a:rPr>
              <a:t>例如：</a:t>
            </a:r>
            <a:endParaRPr lang="zh-CN" altLang="en-US" dirty="0">
              <a:solidFill>
                <a:srgbClr val="000000"/>
              </a:solidFill>
              <a:latin typeface="Tahoma" panose="020B0604030504040204" pitchFamily="34" charset="0"/>
              <a:ea typeface="黑体" panose="02010609060101010101" pitchFamily="49" charset="-122"/>
            </a:endParaRPr>
          </a:p>
        </p:txBody>
      </p:sp>
      <p:graphicFrame>
        <p:nvGraphicFramePr>
          <p:cNvPr id="3" name="Object 4"/>
          <p:cNvGraphicFramePr>
            <a:graphicFrameLocks noChangeAspect="1"/>
          </p:cNvGraphicFramePr>
          <p:nvPr/>
        </p:nvGraphicFramePr>
        <p:xfrm>
          <a:off x="2513013" y="5341938"/>
          <a:ext cx="4495800" cy="576262"/>
        </p:xfrm>
        <a:graphic>
          <a:graphicData uri="http://schemas.openxmlformats.org/presentationml/2006/ole">
            <mc:AlternateContent xmlns:mc="http://schemas.openxmlformats.org/markup-compatibility/2006">
              <mc:Choice xmlns:v="urn:schemas-microsoft-com:vml" Requires="v">
                <p:oleObj spid="_x0000_s3271" name="" r:id="rId1" imgW="1778000" imgH="228600" progId="Equation.3">
                  <p:embed/>
                </p:oleObj>
              </mc:Choice>
              <mc:Fallback>
                <p:oleObj name="" r:id="rId1" imgW="1778000" imgH="228600" progId="Equation.3">
                  <p:embed/>
                  <p:pic>
                    <p:nvPicPr>
                      <p:cNvPr id="0" name="图片 3270"/>
                      <p:cNvPicPr/>
                      <p:nvPr/>
                    </p:nvPicPr>
                    <p:blipFill>
                      <a:blip r:embed="rId2"/>
                      <a:stretch>
                        <a:fillRect/>
                      </a:stretch>
                    </p:blipFill>
                    <p:spPr>
                      <a:xfrm>
                        <a:off x="2513013" y="5341938"/>
                        <a:ext cx="4495800" cy="576262"/>
                      </a:xfrm>
                      <a:prstGeom prst="rect">
                        <a:avLst/>
                      </a:prstGeom>
                      <a:noFill/>
                      <a:ln w="38100">
                        <a:noFill/>
                        <a:miter/>
                      </a:ln>
                    </p:spPr>
                  </p:pic>
                </p:oleObj>
              </mc:Fallback>
            </mc:AlternateContent>
          </a:graphicData>
        </a:graphic>
      </p:graphicFrame>
      <p:sp>
        <p:nvSpPr>
          <p:cNvPr id="4" name="矩形 3"/>
          <p:cNvSpPr/>
          <p:nvPr/>
        </p:nvSpPr>
        <p:spPr>
          <a:xfrm>
            <a:off x="-390525" y="715963"/>
            <a:ext cx="8458200" cy="584200"/>
          </a:xfrm>
          <a:prstGeom prst="rect">
            <a:avLst/>
          </a:prstGeom>
        </p:spPr>
        <p:txBody>
          <a:bodyPr>
            <a:spAutoFit/>
          </a:bodyPr>
          <a:lstStyle/>
          <a:p>
            <a:pPr marL="457200" marR="0" lvl="1" indent="0" algn="l" defTabSz="914400" rtl="0" eaLnBrk="1" fontAlgn="base" latinLnBrk="0" hangingPunct="1">
              <a:lnSpc>
                <a:spcPct val="100000"/>
              </a:lnSpc>
              <a:spcBef>
                <a:spcPct val="20000"/>
              </a:spcBef>
              <a:spcAft>
                <a:spcPct val="0"/>
              </a:spcAft>
              <a:buClr>
                <a:srgbClr val="5B9BD5"/>
              </a:buClr>
              <a:buSzPct val="100000"/>
              <a:buFont typeface="Wingdings" panose="05000000000000000000" pitchFamily="2" charset="2"/>
              <a:buChar char="n"/>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卡诺图化简法（化简为最简</a:t>
            </a: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与或</a:t>
            </a: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表达式）</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168965"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6896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3555" name="矩形 1"/>
          <p:cNvSpPr/>
          <p:nvPr/>
        </p:nvSpPr>
        <p:spPr>
          <a:xfrm>
            <a:off x="252413" y="765175"/>
            <a:ext cx="3267075" cy="5857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285750" lvl="0" indent="-285750">
              <a:lnSpc>
                <a:spcPct val="100000"/>
              </a:lnSpc>
              <a:spcBef>
                <a:spcPct val="0"/>
              </a:spcBef>
              <a:buClr>
                <a:schemeClr val="accent1"/>
              </a:buClr>
              <a:buFont typeface="Wingdings" panose="05000000000000000000" pitchFamily="2" charset="2"/>
              <a:buChar char="u"/>
            </a:pPr>
            <a:r>
              <a:rPr lang="zh-CN" altLang="en-US" sz="3200" dirty="0">
                <a:latin typeface="Tahoma" panose="020B0604030504040204" pitchFamily="34" charset="0"/>
                <a:cs typeface="Tahoma" panose="020B0604030504040204" pitchFamily="34" charset="0"/>
              </a:rPr>
              <a:t> </a:t>
            </a:r>
            <a:r>
              <a:rPr lang="zh-CN" altLang="en-US" sz="3200" b="1" dirty="0">
                <a:latin typeface="Tahoma" panose="020B0604030504040204" pitchFamily="34" charset="0"/>
                <a:cs typeface="Tahoma" panose="020B0604030504040204" pitchFamily="34" charset="0"/>
              </a:rPr>
              <a:t>基本逻辑运算</a:t>
            </a:r>
            <a:endParaRPr lang="zh-CN" altLang="en-US" sz="3200" dirty="0">
              <a:latin typeface="Tahoma" panose="020B0604030504040204" pitchFamily="34" charset="0"/>
              <a:ea typeface="Tahoma" panose="020B0604030504040204" pitchFamily="34" charset="0"/>
            </a:endParaRPr>
          </a:p>
        </p:txBody>
      </p:sp>
      <p:sp>
        <p:nvSpPr>
          <p:cNvPr id="23556" name="Rectangle 3"/>
          <p:cNvSpPr txBox="1"/>
          <p:nvPr/>
        </p:nvSpPr>
        <p:spPr>
          <a:xfrm>
            <a:off x="406400" y="1497013"/>
            <a:ext cx="5092700" cy="3546475"/>
          </a:xfrm>
          <a:prstGeom prst="rect">
            <a:avLst/>
          </a:prstGeom>
          <a:noFill/>
          <a:ln w="9525" cap="flat" cmpd="sng">
            <a:solidFill>
              <a:schemeClr val="tx1"/>
            </a:solidFill>
            <a:prstDash val="solid"/>
            <a:miter/>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en-US" altLang="zh-CN" b="1" dirty="0">
                <a:solidFill>
                  <a:srgbClr val="000000"/>
                </a:solidFill>
                <a:latin typeface="Tahoma" panose="020B0604030504040204" pitchFamily="34" charset="0"/>
                <a:cs typeface="Tahoma" panose="020B0604030504040204" pitchFamily="34" charset="0"/>
              </a:rPr>
              <a:t> </a:t>
            </a:r>
            <a:r>
              <a:rPr lang="zh-CN" altLang="en-US" b="1" dirty="0">
                <a:solidFill>
                  <a:srgbClr val="FF0000"/>
                </a:solidFill>
                <a:latin typeface="Tahoma" panose="020B0604030504040204" pitchFamily="34" charset="0"/>
                <a:cs typeface="Tahoma" panose="020B0604030504040204" pitchFamily="34" charset="0"/>
              </a:rPr>
              <a:t>与 （</a:t>
            </a:r>
            <a:r>
              <a:rPr lang="en-US" altLang="zh-CN" dirty="0">
                <a:solidFill>
                  <a:srgbClr val="FF0000"/>
                </a:solidFill>
                <a:latin typeface="Tahoma" panose="020B0604030504040204" pitchFamily="34" charset="0"/>
                <a:cs typeface="Tahoma" panose="020B0604030504040204" pitchFamily="34" charset="0"/>
              </a:rPr>
              <a:t>AND</a:t>
            </a:r>
            <a:r>
              <a:rPr lang="zh-CN" altLang="en-US" b="1" dirty="0">
                <a:solidFill>
                  <a:srgbClr val="FF0000"/>
                </a:solidFill>
                <a:latin typeface="Tahoma" panose="020B0604030504040204" pitchFamily="34" charset="0"/>
                <a:cs typeface="Tahoma" panose="020B0604030504040204" pitchFamily="34" charset="0"/>
              </a:rPr>
              <a:t>）</a:t>
            </a:r>
            <a:r>
              <a:rPr lang="zh-CN" altLang="en-US" b="1" dirty="0">
                <a:solidFill>
                  <a:srgbClr val="000000"/>
                </a:solidFill>
                <a:latin typeface="Tahoma" panose="020B0604030504040204" pitchFamily="34" charset="0"/>
                <a:cs typeface="Tahoma" panose="020B0604030504040204" pitchFamily="34" charset="0"/>
              </a:rPr>
              <a:t>运算 </a:t>
            </a:r>
            <a:endParaRPr lang="zh-CN" altLang="en-US"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None/>
            </a:pPr>
            <a:r>
              <a:rPr lang="zh-CN" altLang="en-US" b="1" dirty="0">
                <a:solidFill>
                  <a:srgbClr val="000000"/>
                </a:solidFill>
                <a:latin typeface="Tahoma" panose="020B0604030504040204" pitchFamily="34" charset="0"/>
                <a:cs typeface="Tahoma" panose="020B0604030504040204" pitchFamily="34" charset="0"/>
              </a:rPr>
              <a:t>    </a:t>
            </a:r>
            <a:r>
              <a:rPr lang="zh-CN" altLang="en-US" b="1" dirty="0">
                <a:solidFill>
                  <a:srgbClr val="CC0000"/>
                </a:solidFill>
                <a:latin typeface="Tahoma" panose="020B0604030504040204" pitchFamily="34" charset="0"/>
                <a:cs typeface="Tahoma" panose="020B0604030504040204" pitchFamily="34" charset="0"/>
              </a:rPr>
              <a:t>逻辑表达式</a:t>
            </a:r>
            <a:r>
              <a:rPr lang="zh-CN" altLang="en-US" b="1" dirty="0">
                <a:solidFill>
                  <a:srgbClr val="000000"/>
                </a:solidFill>
                <a:latin typeface="Tahoma" panose="020B0604030504040204" pitchFamily="34" charset="0"/>
                <a:cs typeface="Tahoma" panose="020B0604030504040204" pitchFamily="34" charset="0"/>
              </a:rPr>
              <a:t>：</a:t>
            </a:r>
            <a:endParaRPr lang="zh-CN" altLang="en-US"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endParaRPr lang="zh-CN" altLang="en-US"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endParaRPr lang="en-US" altLang="zh-CN" sz="1800"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b="1" dirty="0">
                <a:solidFill>
                  <a:srgbClr val="000000"/>
                </a:solidFill>
                <a:latin typeface="Tahoma" panose="020B0604030504040204" pitchFamily="34" charset="0"/>
                <a:cs typeface="Tahoma" panose="020B0604030504040204" pitchFamily="34" charset="0"/>
              </a:rPr>
              <a:t>其中，</a:t>
            </a:r>
            <a:r>
              <a:rPr lang="zh-CN" altLang="en-US" b="1" dirty="0">
                <a:solidFill>
                  <a:srgbClr val="FF0000"/>
                </a:solidFill>
                <a:latin typeface="Tahoma" panose="020B0604030504040204" pitchFamily="34" charset="0"/>
                <a:cs typeface="Tahoma" panose="020B0604030504040204" pitchFamily="34" charset="0"/>
              </a:rPr>
              <a:t>“  ”</a:t>
            </a:r>
            <a:r>
              <a:rPr lang="zh-CN" altLang="en-US" b="1" dirty="0">
                <a:solidFill>
                  <a:srgbClr val="000000"/>
                </a:solidFill>
                <a:latin typeface="Tahoma" panose="020B0604030504040204" pitchFamily="34" charset="0"/>
                <a:cs typeface="Tahoma" panose="020B0604030504040204" pitchFamily="34" charset="0"/>
              </a:rPr>
              <a:t>为逻辑</a:t>
            </a:r>
            <a:r>
              <a:rPr lang="zh-CN" altLang="en-US" b="1" dirty="0">
                <a:solidFill>
                  <a:srgbClr val="FF0000"/>
                </a:solidFill>
                <a:latin typeface="Tahoma" panose="020B0604030504040204" pitchFamily="34" charset="0"/>
                <a:cs typeface="Tahoma" panose="020B0604030504040204" pitchFamily="34" charset="0"/>
              </a:rPr>
              <a:t>“与”</a:t>
            </a:r>
            <a:r>
              <a:rPr lang="zh-CN" altLang="en-US" b="1" dirty="0">
                <a:solidFill>
                  <a:srgbClr val="000000"/>
                </a:solidFill>
                <a:latin typeface="Tahoma" panose="020B0604030504040204" pitchFamily="34" charset="0"/>
                <a:cs typeface="Tahoma" panose="020B0604030504040204" pitchFamily="34" charset="0"/>
              </a:rPr>
              <a:t> 运算符，也可以被省略 </a:t>
            </a:r>
            <a:endParaRPr lang="zh-CN" altLang="en-US" b="1" dirty="0">
              <a:solidFill>
                <a:srgbClr val="000000"/>
              </a:solidFill>
              <a:latin typeface="Tahoma" panose="020B0604030504040204" pitchFamily="34" charset="0"/>
              <a:cs typeface="Tahoma" panose="020B0604030504040204" pitchFamily="34" charset="0"/>
            </a:endParaRPr>
          </a:p>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b="1" dirty="0">
                <a:solidFill>
                  <a:srgbClr val="000000"/>
                </a:solidFill>
                <a:latin typeface="Tahoma" panose="020B0604030504040204" pitchFamily="34" charset="0"/>
                <a:cs typeface="Tahoma" panose="020B0604030504040204" pitchFamily="34" charset="0"/>
              </a:rPr>
              <a:t>用</a:t>
            </a:r>
            <a:r>
              <a:rPr lang="zh-CN" altLang="en-US" b="1" dirty="0">
                <a:solidFill>
                  <a:srgbClr val="FF0000"/>
                </a:solidFill>
                <a:latin typeface="Tahoma" panose="020B0604030504040204" pitchFamily="34" charset="0"/>
                <a:cs typeface="Tahoma" panose="020B0604030504040204" pitchFamily="34" charset="0"/>
              </a:rPr>
              <a:t>真值表</a:t>
            </a:r>
            <a:r>
              <a:rPr lang="zh-CN" altLang="en-US" b="1" dirty="0">
                <a:solidFill>
                  <a:srgbClr val="000000"/>
                </a:solidFill>
                <a:latin typeface="Tahoma" panose="020B0604030504040204" pitchFamily="34" charset="0"/>
                <a:cs typeface="Tahoma" panose="020B0604030504040204" pitchFamily="34" charset="0"/>
              </a:rPr>
              <a:t>描述</a:t>
            </a:r>
            <a:endParaRPr lang="zh-CN" altLang="en-US" b="1" dirty="0">
              <a:solidFill>
                <a:srgbClr val="000000"/>
              </a:solidFill>
              <a:latin typeface="Tahoma" panose="020B0604030504040204" pitchFamily="34" charset="0"/>
              <a:ea typeface="Tahoma" panose="020B0604030504040204" pitchFamily="34" charset="0"/>
            </a:endParaRPr>
          </a:p>
        </p:txBody>
      </p:sp>
      <p:graphicFrame>
        <p:nvGraphicFramePr>
          <p:cNvPr id="23557" name="Object 4"/>
          <p:cNvGraphicFramePr>
            <a:graphicFrameLocks noChangeAspect="1"/>
          </p:cNvGraphicFramePr>
          <p:nvPr/>
        </p:nvGraphicFramePr>
        <p:xfrm>
          <a:off x="1885950" y="2647950"/>
          <a:ext cx="1524000" cy="439738"/>
        </p:xfrm>
        <a:graphic>
          <a:graphicData uri="http://schemas.openxmlformats.org/presentationml/2006/ole">
            <mc:AlternateContent xmlns:mc="http://schemas.openxmlformats.org/markup-compatibility/2006">
              <mc:Choice xmlns:v="urn:schemas-microsoft-com:vml" Requires="v">
                <p:oleObj spid="_x0000_s3078" name="" r:id="rId1" imgW="571500" imgH="165100" progId="Equation.3">
                  <p:embed/>
                </p:oleObj>
              </mc:Choice>
              <mc:Fallback>
                <p:oleObj name="" r:id="rId1" imgW="571500" imgH="165100" progId="Equation.3">
                  <p:embed/>
                  <p:pic>
                    <p:nvPicPr>
                      <p:cNvPr id="0" name="图片 3077"/>
                      <p:cNvPicPr/>
                      <p:nvPr/>
                    </p:nvPicPr>
                    <p:blipFill>
                      <a:blip r:embed="rId2"/>
                      <a:stretch>
                        <a:fillRect/>
                      </a:stretch>
                    </p:blipFill>
                    <p:spPr>
                      <a:xfrm>
                        <a:off x="1885950" y="2647950"/>
                        <a:ext cx="1524000" cy="439738"/>
                      </a:xfrm>
                      <a:prstGeom prst="rect">
                        <a:avLst/>
                      </a:prstGeom>
                      <a:noFill/>
                      <a:ln w="38100">
                        <a:noFill/>
                        <a:miter/>
                      </a:ln>
                    </p:spPr>
                  </p:pic>
                </p:oleObj>
              </mc:Fallback>
            </mc:AlternateContent>
          </a:graphicData>
        </a:graphic>
      </p:graphicFrame>
      <p:graphicFrame>
        <p:nvGraphicFramePr>
          <p:cNvPr id="23558" name="Object 5"/>
          <p:cNvGraphicFramePr>
            <a:graphicFrameLocks noChangeAspect="1"/>
          </p:cNvGraphicFramePr>
          <p:nvPr/>
        </p:nvGraphicFramePr>
        <p:xfrm>
          <a:off x="2130425" y="3351213"/>
          <a:ext cx="490538" cy="490537"/>
        </p:xfrm>
        <a:graphic>
          <a:graphicData uri="http://schemas.openxmlformats.org/presentationml/2006/ole">
            <mc:AlternateContent xmlns:mc="http://schemas.openxmlformats.org/markup-compatibility/2006">
              <mc:Choice xmlns:v="urn:schemas-microsoft-com:vml" Requires="v">
                <p:oleObj spid="_x0000_s3079" name="" r:id="rId3" imgW="76200" imgH="76200" progId="Equation.3">
                  <p:embed/>
                </p:oleObj>
              </mc:Choice>
              <mc:Fallback>
                <p:oleObj name="" r:id="rId3" imgW="76200" imgH="76200" progId="Equation.3">
                  <p:embed/>
                  <p:pic>
                    <p:nvPicPr>
                      <p:cNvPr id="0" name="图片 3078"/>
                      <p:cNvPicPr/>
                      <p:nvPr/>
                    </p:nvPicPr>
                    <p:blipFill>
                      <a:blip r:embed="rId4"/>
                      <a:stretch>
                        <a:fillRect/>
                      </a:stretch>
                    </p:blipFill>
                    <p:spPr>
                      <a:xfrm>
                        <a:off x="2130425" y="3351213"/>
                        <a:ext cx="490538" cy="490537"/>
                      </a:xfrm>
                      <a:prstGeom prst="rect">
                        <a:avLst/>
                      </a:prstGeom>
                      <a:noFill/>
                      <a:ln w="38100">
                        <a:noFill/>
                        <a:miter/>
                      </a:ln>
                    </p:spPr>
                  </p:pic>
                </p:oleObj>
              </mc:Fallback>
            </mc:AlternateContent>
          </a:graphicData>
        </a:graphic>
      </p:graphicFrame>
      <p:grpSp>
        <p:nvGrpSpPr>
          <p:cNvPr id="23559" name="Group 6"/>
          <p:cNvGrpSpPr/>
          <p:nvPr/>
        </p:nvGrpSpPr>
        <p:grpSpPr>
          <a:xfrm>
            <a:off x="6035675" y="782638"/>
            <a:ext cx="2405063" cy="1676400"/>
            <a:chOff x="2976" y="1632"/>
            <a:chExt cx="1515" cy="1056"/>
          </a:xfrm>
        </p:grpSpPr>
        <p:sp>
          <p:nvSpPr>
            <p:cNvPr id="9" name="AutoShape 7"/>
            <p:cNvSpPr>
              <a:spLocks noChangeArrowheads="1"/>
            </p:cNvSpPr>
            <p:nvPr/>
          </p:nvSpPr>
          <p:spPr bwMode="auto">
            <a:xfrm>
              <a:off x="4203" y="2256"/>
              <a:ext cx="192" cy="192"/>
            </a:xfrm>
            <a:prstGeom prst="flowChartSummingJunction">
              <a:avLst/>
            </a:prstGeom>
            <a:solidFill>
              <a:srgbClr val="FFFFFF">
                <a:alpha val="50195"/>
              </a:srgbClr>
            </a:solidFill>
            <a:ln w="25400">
              <a:solidFill>
                <a:srgbClr val="00606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0" name="Line 8"/>
            <p:cNvSpPr>
              <a:spLocks noChangeShapeType="1"/>
            </p:cNvSpPr>
            <p:nvPr/>
          </p:nvSpPr>
          <p:spPr bwMode="auto">
            <a:xfrm>
              <a:off x="2976" y="2256"/>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1" name="Line 9"/>
            <p:cNvSpPr>
              <a:spLocks noChangeShapeType="1"/>
            </p:cNvSpPr>
            <p:nvPr/>
          </p:nvSpPr>
          <p:spPr bwMode="auto">
            <a:xfrm>
              <a:off x="3024" y="2304"/>
              <a:ext cx="144" cy="0"/>
            </a:xfrm>
            <a:prstGeom prst="line">
              <a:avLst/>
            </a:prstGeom>
            <a:noFill/>
            <a:ln w="381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2" name="Oval 10"/>
            <p:cNvSpPr>
              <a:spLocks noChangeArrowheads="1"/>
            </p:cNvSpPr>
            <p:nvPr/>
          </p:nvSpPr>
          <p:spPr bwMode="auto">
            <a:xfrm>
              <a:off x="3675" y="1848"/>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3" name="Oval 11"/>
            <p:cNvSpPr>
              <a:spLocks noChangeArrowheads="1"/>
            </p:cNvSpPr>
            <p:nvPr/>
          </p:nvSpPr>
          <p:spPr bwMode="auto">
            <a:xfrm>
              <a:off x="3867" y="1848"/>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4" name="Line 12"/>
            <p:cNvSpPr>
              <a:spLocks noChangeShapeType="1"/>
            </p:cNvSpPr>
            <p:nvPr/>
          </p:nvSpPr>
          <p:spPr bwMode="auto">
            <a:xfrm flipH="1">
              <a:off x="3099" y="1872"/>
              <a:ext cx="69"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5" name="Line 13"/>
            <p:cNvSpPr>
              <a:spLocks noChangeShapeType="1"/>
            </p:cNvSpPr>
            <p:nvPr/>
          </p:nvSpPr>
          <p:spPr bwMode="auto">
            <a:xfrm>
              <a:off x="3099" y="1872"/>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6" name="Line 14"/>
            <p:cNvSpPr>
              <a:spLocks noChangeShapeType="1"/>
            </p:cNvSpPr>
            <p:nvPr/>
          </p:nvSpPr>
          <p:spPr bwMode="auto">
            <a:xfrm>
              <a:off x="3099" y="2304"/>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7" name="Line 15"/>
            <p:cNvSpPr>
              <a:spLocks noChangeShapeType="1"/>
            </p:cNvSpPr>
            <p:nvPr/>
          </p:nvSpPr>
          <p:spPr bwMode="auto">
            <a:xfrm flipH="1">
              <a:off x="3915" y="1872"/>
              <a:ext cx="384"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8" name="Line 16"/>
            <p:cNvSpPr>
              <a:spLocks noChangeShapeType="1"/>
            </p:cNvSpPr>
            <p:nvPr/>
          </p:nvSpPr>
          <p:spPr bwMode="auto">
            <a:xfrm>
              <a:off x="4299" y="1872"/>
              <a:ext cx="0" cy="384"/>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19" name="Line 17"/>
            <p:cNvSpPr>
              <a:spLocks noChangeShapeType="1"/>
            </p:cNvSpPr>
            <p:nvPr/>
          </p:nvSpPr>
          <p:spPr bwMode="auto">
            <a:xfrm>
              <a:off x="3099" y="2688"/>
              <a:ext cx="120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0" name="Line 18"/>
            <p:cNvSpPr>
              <a:spLocks noChangeShapeType="1"/>
            </p:cNvSpPr>
            <p:nvPr/>
          </p:nvSpPr>
          <p:spPr bwMode="auto">
            <a:xfrm flipV="1">
              <a:off x="4299" y="2448"/>
              <a:ext cx="0" cy="24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1" name="Line 19"/>
            <p:cNvSpPr>
              <a:spLocks noChangeShapeType="1"/>
            </p:cNvSpPr>
            <p:nvPr/>
          </p:nvSpPr>
          <p:spPr bwMode="auto">
            <a:xfrm flipV="1">
              <a:off x="3723" y="1776"/>
              <a:ext cx="144" cy="9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2" name="Text Box 20"/>
            <p:cNvSpPr txBox="1">
              <a:spLocks noChangeArrowheads="1"/>
            </p:cNvSpPr>
            <p:nvPr/>
          </p:nvSpPr>
          <p:spPr bwMode="auto">
            <a:xfrm>
              <a:off x="3456" y="1632"/>
              <a:ext cx="117" cy="233"/>
            </a:xfrm>
            <a:prstGeom prst="rect">
              <a:avLst/>
            </a:prstGeom>
            <a:solidFill>
              <a:srgbClr val="FFFFFF">
                <a:alpha val="50195"/>
              </a:srgbClr>
            </a:solid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A</a:t>
              </a:r>
              <a:endPar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3" name="Text Box 21"/>
            <p:cNvSpPr txBox="1">
              <a:spLocks noChangeArrowheads="1"/>
            </p:cNvSpPr>
            <p:nvPr/>
          </p:nvSpPr>
          <p:spPr bwMode="auto">
            <a:xfrm>
              <a:off x="4347" y="2016"/>
              <a:ext cx="144" cy="233"/>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Y</a:t>
              </a:r>
              <a:endPar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4" name="Oval 22"/>
            <p:cNvSpPr>
              <a:spLocks noChangeArrowheads="1"/>
            </p:cNvSpPr>
            <p:nvPr/>
          </p:nvSpPr>
          <p:spPr bwMode="auto">
            <a:xfrm>
              <a:off x="3168" y="1848"/>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5" name="Oval 23"/>
            <p:cNvSpPr>
              <a:spLocks noChangeArrowheads="1"/>
            </p:cNvSpPr>
            <p:nvPr/>
          </p:nvSpPr>
          <p:spPr bwMode="auto">
            <a:xfrm>
              <a:off x="3360" y="1848"/>
              <a:ext cx="48" cy="48"/>
            </a:xfrm>
            <a:prstGeom prst="ellipse">
              <a:avLst/>
            </a:prstGeom>
            <a:solidFill>
              <a:srgbClr val="FFFFFF">
                <a:alpha val="50195"/>
              </a:srgbClr>
            </a:solidFill>
            <a:ln w="25400">
              <a:solidFill>
                <a:srgbClr val="00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6" name="Line 24"/>
            <p:cNvSpPr>
              <a:spLocks noChangeShapeType="1"/>
            </p:cNvSpPr>
            <p:nvPr/>
          </p:nvSpPr>
          <p:spPr bwMode="auto">
            <a:xfrm flipV="1">
              <a:off x="3216" y="1776"/>
              <a:ext cx="144" cy="96"/>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7" name="Line 25"/>
            <p:cNvSpPr>
              <a:spLocks noChangeShapeType="1"/>
            </p:cNvSpPr>
            <p:nvPr/>
          </p:nvSpPr>
          <p:spPr bwMode="auto">
            <a:xfrm flipH="1">
              <a:off x="3408" y="1872"/>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8" name="Line 26"/>
            <p:cNvSpPr>
              <a:spLocks noChangeShapeType="1"/>
            </p:cNvSpPr>
            <p:nvPr/>
          </p:nvSpPr>
          <p:spPr bwMode="auto">
            <a:xfrm flipH="1">
              <a:off x="3438" y="1872"/>
              <a:ext cx="240" cy="0"/>
            </a:xfrm>
            <a:prstGeom prst="line">
              <a:avLst/>
            </a:prstGeom>
            <a:noFill/>
            <a:ln w="2540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endParaRPr>
            </a:p>
          </p:txBody>
        </p:sp>
        <p:sp>
          <p:nvSpPr>
            <p:cNvPr id="29" name="Text Box 27"/>
            <p:cNvSpPr txBox="1">
              <a:spLocks noChangeArrowheads="1"/>
            </p:cNvSpPr>
            <p:nvPr/>
          </p:nvSpPr>
          <p:spPr bwMode="auto">
            <a:xfrm>
              <a:off x="3936" y="1632"/>
              <a:ext cx="117" cy="233"/>
            </a:xfrm>
            <a:prstGeom prst="rect">
              <a:avLst/>
            </a:prstGeom>
            <a:solidFill>
              <a:srgbClr val="FFFFFF">
                <a:alpha val="50195"/>
              </a:srgbClr>
            </a:solid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B</a:t>
              </a:r>
              <a:endParaRPr kumimoji="1" lang="en-US" altLang="zh-CN" sz="2400" b="0" i="1"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graphicFrame>
        <p:nvGraphicFramePr>
          <p:cNvPr id="30" name="Group 42"/>
          <p:cNvGraphicFramePr>
            <a:graphicFrameLocks noGrp="1"/>
          </p:cNvGraphicFramePr>
          <p:nvPr/>
        </p:nvGraphicFramePr>
        <p:xfrm>
          <a:off x="6226175" y="3273425"/>
          <a:ext cx="1828800" cy="2573338"/>
        </p:xfrm>
        <a:graphic>
          <a:graphicData uri="http://schemas.openxmlformats.org/drawingml/2006/table">
            <a:tbl>
              <a:tblPr/>
              <a:tblGrid>
                <a:gridCol w="1044575"/>
                <a:gridCol w="784225"/>
              </a:tblGrid>
              <a:tr h="51829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A   B</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 Y</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5044">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0   0</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0   1</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1   0</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1   1</a:t>
                      </a:r>
                      <a:endParaRPr kumimoji="1" lang="en-US"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黑体" panose="02010609060101010101" pitchFamily="49" charset="-122"/>
                        </a:defRPr>
                      </a:lvl1pPr>
                      <a:lvl2pPr marL="457200" algn="l" defTabSz="914400" rtl="0" eaLnBrk="1" latinLnBrk="0" hangingPunct="1">
                        <a:defRPr sz="1800" kern="1200">
                          <a:solidFill>
                            <a:schemeClr val="tx1"/>
                          </a:solidFill>
                          <a:latin typeface="Tahoma" panose="020B0604030504040204"/>
                          <a:ea typeface="黑体" panose="02010609060101010101" pitchFamily="49" charset="-122"/>
                        </a:defRPr>
                      </a:lvl2pPr>
                      <a:lvl3pPr marL="914400" algn="l" defTabSz="914400" rtl="0" eaLnBrk="1" latinLnBrk="0" hangingPunct="1">
                        <a:defRPr sz="1800" kern="1200">
                          <a:solidFill>
                            <a:schemeClr val="tx1"/>
                          </a:solidFill>
                          <a:latin typeface="Tahoma" panose="020B0604030504040204"/>
                          <a:ea typeface="黑体" panose="02010609060101010101" pitchFamily="49" charset="-122"/>
                        </a:defRPr>
                      </a:lvl3pPr>
                      <a:lvl4pPr marL="1371600" algn="l" defTabSz="914400" rtl="0" eaLnBrk="1" latinLnBrk="0" hangingPunct="1">
                        <a:defRPr sz="1800" kern="1200">
                          <a:solidFill>
                            <a:schemeClr val="tx1"/>
                          </a:solidFill>
                          <a:latin typeface="Tahoma" panose="020B0604030504040204"/>
                          <a:ea typeface="黑体" panose="02010609060101010101" pitchFamily="49" charset="-122"/>
                        </a:defRPr>
                      </a:lvl4pPr>
                      <a:lvl5pPr marL="1828800" algn="l" defTabSz="914400" rtl="0" eaLnBrk="1" latinLnBrk="0" hangingPunct="1">
                        <a:defRPr sz="1800" kern="1200">
                          <a:solidFill>
                            <a:schemeClr val="tx1"/>
                          </a:solidFill>
                          <a:latin typeface="Tahoma" panose="020B0604030504040204"/>
                          <a:ea typeface="黑体" panose="02010609060101010101" pitchFamily="49" charset="-122"/>
                        </a:defRPr>
                      </a:lvl5pPr>
                      <a:lvl6pPr marL="2286000" algn="l" defTabSz="914400" rtl="0" eaLnBrk="1" latinLnBrk="0" hangingPunct="1">
                        <a:defRPr sz="1800" kern="1200">
                          <a:solidFill>
                            <a:schemeClr val="tx1"/>
                          </a:solidFill>
                          <a:latin typeface="Tahoma" panose="020B0604030504040204"/>
                          <a:ea typeface="黑体" panose="02010609060101010101" pitchFamily="49" charset="-122"/>
                        </a:defRPr>
                      </a:lvl6pPr>
                      <a:lvl7pPr marL="2743200" algn="l" defTabSz="914400" rtl="0" eaLnBrk="1" latinLnBrk="0" hangingPunct="1">
                        <a:defRPr sz="1800" kern="1200">
                          <a:solidFill>
                            <a:schemeClr val="tx1"/>
                          </a:solidFill>
                          <a:latin typeface="Tahoma" panose="020B0604030504040204"/>
                          <a:ea typeface="黑体" panose="02010609060101010101" pitchFamily="49" charset="-122"/>
                        </a:defRPr>
                      </a:lvl7pPr>
                      <a:lvl8pPr marL="3200400" algn="l" defTabSz="914400" rtl="0" eaLnBrk="1" latinLnBrk="0" hangingPunct="1">
                        <a:defRPr sz="1800" kern="1200">
                          <a:solidFill>
                            <a:schemeClr val="tx1"/>
                          </a:solidFill>
                          <a:latin typeface="Tahoma" panose="020B0604030504040204"/>
                          <a:ea typeface="黑体" panose="02010609060101010101" pitchFamily="49" charset="-122"/>
                        </a:defRPr>
                      </a:lvl8pPr>
                      <a:lvl9pPr marL="3657600" algn="l" defTabSz="914400" rtl="0" eaLnBrk="1" latinLnBrk="0" hangingPunct="1">
                        <a:defRPr sz="1800" kern="1200">
                          <a:solidFill>
                            <a:schemeClr val="tx1"/>
                          </a:solidFill>
                          <a:latin typeface="Tahoma" panose="020B0604030504040204"/>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0</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 1</a:t>
                      </a:r>
                      <a:endParaRPr kumimoji="1" lang="en-US" altLang="zh-CN" sz="28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T="45710" marB="4571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 name="Text Box 39"/>
          <p:cNvSpPr txBox="1"/>
          <p:nvPr/>
        </p:nvSpPr>
        <p:spPr>
          <a:xfrm>
            <a:off x="6650038" y="2724150"/>
            <a:ext cx="16764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dirty="0">
                <a:solidFill>
                  <a:srgbClr val="000000"/>
                </a:solidFill>
                <a:latin typeface="Tahoma" panose="020B0604030504040204" pitchFamily="34" charset="0"/>
                <a:ea typeface="黑体" panose="02010609060101010101" pitchFamily="49" charset="-122"/>
              </a:rPr>
              <a:t>真值表</a:t>
            </a:r>
            <a:endParaRPr lang="zh-CN" altLang="en-US" sz="2400" dirty="0">
              <a:solidFill>
                <a:srgbClr val="000000"/>
              </a:solidFill>
              <a:latin typeface="Tahoma" panose="020B0604030504040204" pitchFamily="34" charset="0"/>
              <a:ea typeface="黑体" panose="02010609060101010101" pitchFamily="49" charset="-122"/>
            </a:endParaRPr>
          </a:p>
        </p:txBody>
      </p:sp>
      <p:sp>
        <p:nvSpPr>
          <p:cNvPr id="32" name="Rectangle 40"/>
          <p:cNvSpPr>
            <a:spLocks noChangeArrowheads="1"/>
          </p:cNvSpPr>
          <p:nvPr/>
        </p:nvSpPr>
        <p:spPr bwMode="auto">
          <a:xfrm>
            <a:off x="669925" y="5054600"/>
            <a:ext cx="4495800" cy="860425"/>
          </a:xfrm>
          <a:prstGeom prst="rect">
            <a:avLst/>
          </a:prstGeom>
          <a:solidFill>
            <a:schemeClr val="accent2">
              <a:lumMod val="40000"/>
              <a:lumOff val="60000"/>
            </a:schemeClr>
          </a:solidFill>
          <a:ln w="6350" cmpd="dbl">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0" cap="none" spc="0" normalizeH="0" baseline="0" noProof="0" dirty="0">
                <a:ln>
                  <a:noFill/>
                </a:ln>
                <a:solidFill>
                  <a:srgbClr val="CC3300"/>
                </a:solidFill>
                <a:effectLst/>
                <a:uLnTx/>
                <a:uFillTx/>
                <a:latin typeface="Tahoma" panose="020B0604030504040204" pitchFamily="34" charset="0"/>
                <a:ea typeface="黑体" panose="02010609060101010101" pitchFamily="49" charset="-122"/>
                <a:cs typeface="Tahoma" panose="020B0604030504040204" pitchFamily="34" charset="0"/>
              </a:rPr>
              <a:t>真值表</a:t>
            </a:r>
            <a:r>
              <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49" charset="-122"/>
                <a:cs typeface="Tahoma" panose="020B0604030504040204" pitchFamily="34" charset="0"/>
              </a:rPr>
              <a:t>：描述各个变量取值组合和函数取值之间对应关系。</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49" charset="-122"/>
              <a:cs typeface="Tahoma" panose="020B0604030504040204" pitchFamily="34" charset="0"/>
            </a:endParaRPr>
          </a:p>
        </p:txBody>
      </p:sp>
      <p:sp>
        <p:nvSpPr>
          <p:cNvPr id="2357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130175" y="784225"/>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0000"/>
              </a:buClr>
              <a:buSzPct val="80000"/>
              <a:buFont typeface="Wingdings" panose="05000000000000000000" pitchFamily="2" charset="2"/>
              <a:buChar char="n"/>
              <a:defRPr/>
            </a:pPr>
            <a:r>
              <a:rPr kumimoji="1" lang="zh-CN" altLang="en-US" sz="3200" b="0" i="0" u="none" strike="noStrike" kern="1200" cap="none" spc="0" normalizeH="0" baseline="0" noProof="0" dirty="0">
                <a:ln>
                  <a:noFill/>
                </a:ln>
                <a:solidFill>
                  <a:srgbClr val="003366"/>
                </a:solidFill>
                <a:effectLst/>
                <a:uLnTx/>
                <a:uFillTx/>
                <a:latin typeface="Times New Roman" panose="02020603050405020304" pitchFamily="18" charset="0"/>
                <a:ea typeface="楷体_GB2312" pitchFamily="49" charset="-122"/>
                <a:cs typeface="+mn-cs"/>
              </a:rPr>
              <a:t>如何“直观地”找到可以合并的最小项呢？</a:t>
            </a:r>
            <a:endParaRPr kumimoji="1" lang="zh-CN" altLang="en-US" sz="3200" b="0" i="0" u="none" strike="noStrike" kern="1200" cap="none" spc="0" normalizeH="0" baseline="0" noProof="0" dirty="0">
              <a:ln>
                <a:noFill/>
              </a:ln>
              <a:solidFill>
                <a:srgbClr val="003366"/>
              </a:solidFill>
              <a:effectLst/>
              <a:uLnTx/>
              <a:uFillTx/>
              <a:latin typeface="Times New Roman" panose="02020603050405020304" pitchFamily="18" charset="0"/>
              <a:ea typeface="楷体_GB2312" pitchFamily="49" charset="-122"/>
              <a:cs typeface="+mn-cs"/>
            </a:endParaRPr>
          </a:p>
          <a:p>
            <a:pPr marL="2057400" marR="0" lvl="4" indent="-228600" algn="l" defTabSz="914400" rtl="0" eaLnBrk="1" fontAlgn="base" latinLnBrk="0" hangingPunct="1">
              <a:lnSpc>
                <a:spcPct val="100000"/>
              </a:lnSpc>
              <a:spcBef>
                <a:spcPct val="20000"/>
              </a:spcBef>
              <a:spcAft>
                <a:spcPct val="0"/>
              </a:spcAft>
              <a:buClr>
                <a:srgbClr val="0099CC"/>
              </a:buClr>
              <a:buSzTx/>
              <a:buFontTx/>
              <a:buChar char="»"/>
              <a:defRPr/>
            </a:pPr>
            <a:endParaRPr kumimoji="1" lang="zh-CN" altLang="en-US" sz="20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u"/>
              <a:defRPr/>
            </a:pPr>
            <a:r>
              <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最小项卡诺图逻辑化简规则</a:t>
            </a:r>
            <a:endParaRPr kumimoji="1" lang="zh-CN" altLang="en-US" sz="32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规则</a:t>
            </a:r>
            <a:r>
              <a:rPr kumimoji="1" lang="en-US" altLang="zh-CN"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1</a:t>
            </a:r>
            <a:r>
              <a:rPr kumimoji="1" lang="zh-CN" altLang="en-US"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卡诺图中两个相邻 </a:t>
            </a:r>
            <a:r>
              <a:rPr kumimoji="1" lang="zh-CN" altLang="en-US" sz="28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en-US" altLang="zh-CN" sz="28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1</a:t>
            </a:r>
            <a:r>
              <a:rPr kumimoji="1" lang="zh-CN" altLang="en-US" sz="2800" b="0" i="0" u="none" strike="noStrike" kern="1200" cap="none" spc="0" normalizeH="0" baseline="0" noProof="0" dirty="0">
                <a:ln>
                  <a:noFill/>
                </a:ln>
                <a:solidFill>
                  <a:srgbClr val="CC0000"/>
                </a:solidFill>
                <a:effectLst/>
                <a:uLnTx/>
                <a:uFillTx/>
                <a:latin typeface="Tahoma" panose="020B0604030504040204"/>
                <a:ea typeface="黑体" panose="02010609060101010101" pitchFamily="49" charset="-122"/>
                <a:cs typeface="+mn-cs"/>
              </a:rPr>
              <a:t>格</a:t>
            </a:r>
            <a:r>
              <a:rPr kumimoji="1" lang="zh-CN" altLang="en-US" sz="28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的最小项可以合并成一个与项，并消去一个变量 </a:t>
            </a:r>
            <a:endPar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pSp>
        <p:nvGrpSpPr>
          <p:cNvPr id="5" name="Group 4"/>
          <p:cNvGrpSpPr/>
          <p:nvPr/>
        </p:nvGrpSpPr>
        <p:grpSpPr>
          <a:xfrm>
            <a:off x="6877050" y="1157288"/>
            <a:ext cx="2057400" cy="1295400"/>
            <a:chOff x="0" y="2016"/>
            <a:chExt cx="1296" cy="816"/>
          </a:xfrm>
        </p:grpSpPr>
        <p:sp>
          <p:nvSpPr>
            <p:cNvPr id="6" name="AutoShape 5"/>
            <p:cNvSpPr>
              <a:spLocks noChangeArrowheads="1"/>
            </p:cNvSpPr>
            <p:nvPr/>
          </p:nvSpPr>
          <p:spPr bwMode="auto">
            <a:xfrm>
              <a:off x="0" y="2016"/>
              <a:ext cx="1296" cy="816"/>
            </a:xfrm>
            <a:prstGeom prst="irregularSeal1">
              <a:avLst/>
            </a:prstGeom>
            <a:solidFill>
              <a:srgbClr val="0099CC">
                <a:alpha val="50000"/>
              </a:srgbClr>
            </a:solidFill>
            <a:ln w="9525">
              <a:solidFill>
                <a:srgbClr val="00000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Text Box 6"/>
            <p:cNvSpPr txBox="1">
              <a:spLocks noChangeArrowheads="1"/>
            </p:cNvSpPr>
            <p:nvPr/>
          </p:nvSpPr>
          <p:spPr bwMode="auto">
            <a:xfrm>
              <a:off x="240" y="2256"/>
              <a:ext cx="816"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zh-CN" altLang="en-US" sz="2800" b="1" kern="0" cap="none" spc="0" normalizeH="0" baseline="0" noProof="0" dirty="0">
                  <a:solidFill>
                    <a:srgbClr val="000000"/>
                  </a:solidFill>
                  <a:latin typeface="Times New Roman" panose="02020603050405020304" pitchFamily="18" charset="0"/>
                  <a:ea typeface="黑体" panose="02010609060101010101" pitchFamily="49" charset="-122"/>
                  <a:cs typeface="+mn-cs"/>
                </a:rPr>
                <a:t>卡诺圈</a:t>
              </a:r>
              <a:endParaRPr kumimoji="1" lang="zh-CN" altLang="en-US" sz="2800" b="1" kern="0" cap="none" spc="0" normalizeH="0" baseline="0" noProof="0" dirty="0">
                <a:solidFill>
                  <a:srgbClr val="000000"/>
                </a:solidFill>
                <a:latin typeface="Times New Roman" panose="02020603050405020304" pitchFamily="18" charset="0"/>
                <a:ea typeface="黑体" panose="02010609060101010101" pitchFamily="49" charset="-122"/>
                <a:cs typeface="+mn-cs"/>
              </a:endParaRPr>
            </a:p>
          </p:txBody>
        </p:sp>
      </p:grpSp>
      <p:sp>
        <p:nvSpPr>
          <p:cNvPr id="8" name="AutoShape 7"/>
          <p:cNvSpPr>
            <a:spLocks noChangeArrowheads="1"/>
          </p:cNvSpPr>
          <p:nvPr/>
        </p:nvSpPr>
        <p:spPr bwMode="auto">
          <a:xfrm>
            <a:off x="1774825" y="4176713"/>
            <a:ext cx="381000" cy="823913"/>
          </a:xfrm>
          <a:prstGeom prst="flowChartAlternateProcess">
            <a:avLst/>
          </a:prstGeom>
          <a:solidFill>
            <a:srgbClr val="FFFFFF"/>
          </a:solidFill>
          <a:ln w="19050">
            <a:solidFill>
              <a:srgbClr val="CC330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9" name="Group 8"/>
          <p:cNvGrpSpPr/>
          <p:nvPr/>
        </p:nvGrpSpPr>
        <p:grpSpPr>
          <a:xfrm>
            <a:off x="555625" y="3524250"/>
            <a:ext cx="2895600" cy="1524000"/>
            <a:chOff x="144" y="2304"/>
            <a:chExt cx="1824" cy="960"/>
          </a:xfrm>
        </p:grpSpPr>
        <p:sp>
          <p:nvSpPr>
            <p:cNvPr id="10" name="Rectangle 9"/>
            <p:cNvSpPr>
              <a:spLocks noChangeArrowheads="1"/>
            </p:cNvSpPr>
            <p:nvPr/>
          </p:nvSpPr>
          <p:spPr bwMode="auto">
            <a:xfrm>
              <a:off x="1536"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p:nvSpPr>
          <p:spPr bwMode="auto">
            <a:xfrm>
              <a:off x="1536"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864"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864"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1200"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1200"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528"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p:nvSpPr>
          <p:spPr bwMode="auto">
            <a:xfrm>
              <a:off x="528"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7"/>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8"/>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9"/>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0"/>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1"/>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Text Box 26"/>
            <p:cNvSpPr txBox="1">
              <a:spLocks noChangeArrowheads="1"/>
            </p:cNvSpPr>
            <p:nvPr/>
          </p:nvSpPr>
          <p:spPr bwMode="auto">
            <a:xfrm>
              <a:off x="144" y="240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8" name="Text Box 27"/>
            <p:cNvSpPr txBox="1">
              <a:spLocks noChangeArrowheads="1"/>
            </p:cNvSpPr>
            <p:nvPr/>
          </p:nvSpPr>
          <p:spPr bwMode="auto">
            <a:xfrm>
              <a:off x="288" y="2304"/>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BC</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9" name="Text Box 28"/>
            <p:cNvSpPr txBox="1">
              <a:spLocks noChangeArrowheads="1"/>
            </p:cNvSpPr>
            <p:nvPr/>
          </p:nvSpPr>
          <p:spPr bwMode="auto">
            <a:xfrm>
              <a:off x="576" y="2448"/>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0" name="Text Box 29"/>
            <p:cNvSpPr txBox="1">
              <a:spLocks noChangeArrowheads="1"/>
            </p:cNvSpPr>
            <p:nvPr/>
          </p:nvSpPr>
          <p:spPr bwMode="auto">
            <a:xfrm>
              <a:off x="336" y="273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31" name="AutoShape 30"/>
          <p:cNvSpPr>
            <a:spLocks noChangeArrowheads="1"/>
          </p:cNvSpPr>
          <p:nvPr/>
        </p:nvSpPr>
        <p:spPr bwMode="auto">
          <a:xfrm>
            <a:off x="5203825" y="4562475"/>
            <a:ext cx="762000" cy="304800"/>
          </a:xfrm>
          <a:prstGeom prst="roundRect">
            <a:avLst>
              <a:gd name="adj" fmla="val 50000"/>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32" name="Group 31"/>
          <p:cNvGrpSpPr/>
          <p:nvPr/>
        </p:nvGrpSpPr>
        <p:grpSpPr>
          <a:xfrm>
            <a:off x="4441825" y="3524250"/>
            <a:ext cx="2895600" cy="2209800"/>
            <a:chOff x="3168" y="384"/>
            <a:chExt cx="1824" cy="1392"/>
          </a:xfrm>
        </p:grpSpPr>
        <p:sp>
          <p:nvSpPr>
            <p:cNvPr id="33" name="Rectangle 32"/>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33"/>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Rectangle 34"/>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35"/>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Rectangle 36"/>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37"/>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38"/>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Rectangle 39"/>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40"/>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Rectangle 41"/>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42"/>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43"/>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Rectangle 44"/>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Rectangle 45"/>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Rectangle 46"/>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47"/>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48"/>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49"/>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50"/>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51"/>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52"/>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53"/>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54"/>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55"/>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Line 56"/>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57"/>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Line 58"/>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Text Box 59"/>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61" name="Text Box 60"/>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62" name="Text Box 61"/>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63" name="Text Box 62"/>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aphicFrame>
        <p:nvGraphicFramePr>
          <p:cNvPr id="64" name="Object 63"/>
          <p:cNvGraphicFramePr>
            <a:graphicFrameLocks noChangeAspect="1"/>
          </p:cNvGraphicFramePr>
          <p:nvPr/>
        </p:nvGraphicFramePr>
        <p:xfrm>
          <a:off x="620713" y="5200650"/>
          <a:ext cx="3527425" cy="446088"/>
        </p:xfrm>
        <a:graphic>
          <a:graphicData uri="http://schemas.openxmlformats.org/presentationml/2006/ole">
            <mc:AlternateContent xmlns:mc="http://schemas.openxmlformats.org/markup-compatibility/2006">
              <mc:Choice xmlns:v="urn:schemas-microsoft-com:vml" Requires="v">
                <p:oleObj spid="_x0000_s3272" name="" r:id="rId1" imgW="1701800" imgH="215900" progId="Equation.3">
                  <p:embed/>
                </p:oleObj>
              </mc:Choice>
              <mc:Fallback>
                <p:oleObj name="" r:id="rId1" imgW="1701800" imgH="215900" progId="Equation.3">
                  <p:embed/>
                  <p:pic>
                    <p:nvPicPr>
                      <p:cNvPr id="0" name="图片 3271"/>
                      <p:cNvPicPr/>
                      <p:nvPr/>
                    </p:nvPicPr>
                    <p:blipFill>
                      <a:blip r:embed="rId2"/>
                      <a:stretch>
                        <a:fillRect/>
                      </a:stretch>
                    </p:blipFill>
                    <p:spPr>
                      <a:xfrm>
                        <a:off x="620713" y="5200650"/>
                        <a:ext cx="3527425" cy="446088"/>
                      </a:xfrm>
                      <a:prstGeom prst="rect">
                        <a:avLst/>
                      </a:prstGeom>
                      <a:noFill/>
                      <a:ln w="38100">
                        <a:noFill/>
                        <a:miter/>
                      </a:ln>
                    </p:spPr>
                  </p:pic>
                </p:oleObj>
              </mc:Fallback>
            </mc:AlternateContent>
          </a:graphicData>
        </a:graphic>
      </p:graphicFrame>
      <p:graphicFrame>
        <p:nvGraphicFramePr>
          <p:cNvPr id="65" name="Object 64"/>
          <p:cNvGraphicFramePr>
            <a:graphicFrameLocks noChangeAspect="1"/>
          </p:cNvGraphicFramePr>
          <p:nvPr/>
        </p:nvGraphicFramePr>
        <p:xfrm>
          <a:off x="7261225" y="4727575"/>
          <a:ext cx="762000" cy="485775"/>
        </p:xfrm>
        <a:graphic>
          <a:graphicData uri="http://schemas.openxmlformats.org/presentationml/2006/ole">
            <mc:AlternateContent xmlns:mc="http://schemas.openxmlformats.org/markup-compatibility/2006">
              <mc:Choice xmlns:v="urn:schemas-microsoft-com:vml" Requires="v">
                <p:oleObj spid="_x0000_s3273" name="" r:id="rId3" imgW="317500" imgH="203200" progId="Equation.3">
                  <p:embed/>
                </p:oleObj>
              </mc:Choice>
              <mc:Fallback>
                <p:oleObj name="" r:id="rId3" imgW="317500" imgH="203200" progId="Equation.3">
                  <p:embed/>
                  <p:pic>
                    <p:nvPicPr>
                      <p:cNvPr id="0" name="图片 3272"/>
                      <p:cNvPicPr/>
                      <p:nvPr/>
                    </p:nvPicPr>
                    <p:blipFill>
                      <a:blip r:embed="rId4"/>
                      <a:stretch>
                        <a:fillRect/>
                      </a:stretch>
                    </p:blipFill>
                    <p:spPr>
                      <a:xfrm>
                        <a:off x="7261225" y="4727575"/>
                        <a:ext cx="762000" cy="485775"/>
                      </a:xfrm>
                      <a:prstGeom prst="rect">
                        <a:avLst/>
                      </a:prstGeom>
                      <a:noFill/>
                      <a:ln w="38100">
                        <a:noFill/>
                        <a:miter/>
                      </a:ln>
                    </p:spPr>
                  </p:pic>
                </p:oleObj>
              </mc:Fallback>
            </mc:AlternateContent>
          </a:graphicData>
        </a:graphic>
      </p:graphicFrame>
      <p:sp>
        <p:nvSpPr>
          <p:cNvPr id="17101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101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0-#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txBox="1">
            <a:spLocks noChangeArrowheads="1"/>
          </p:cNvSpPr>
          <p:nvPr/>
        </p:nvSpPr>
        <p:spPr bwMode="auto">
          <a:xfrm>
            <a:off x="250825" y="1181100"/>
            <a:ext cx="8640763" cy="44958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规则</a:t>
            </a:r>
            <a:r>
              <a:rPr kumimoji="1" lang="en-US" altLang="zh-CN"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1</a:t>
            </a:r>
            <a:r>
              <a:rPr kumimoji="1" lang="zh-CN" altLang="en-US" sz="2800" b="0" i="0" u="none" strike="noStrike" kern="1200" cap="none" spc="0" normalizeH="0" baseline="0" noProof="0" dirty="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a:t>
            </a:r>
            <a:r>
              <a:rPr kumimoji="1" lang="zh-CN" altLang="en-US" sz="28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 </a:t>
            </a:r>
            <a:endParaRPr kumimoji="1" lang="zh-CN" altLang="en-US" sz="2400" b="0" i="0" u="none" strike="noStrike" kern="120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grpSp>
        <p:nvGrpSpPr>
          <p:cNvPr id="4" name="Group 4"/>
          <p:cNvGrpSpPr/>
          <p:nvPr/>
        </p:nvGrpSpPr>
        <p:grpSpPr>
          <a:xfrm>
            <a:off x="1012825" y="2324100"/>
            <a:ext cx="2895600" cy="1524000"/>
            <a:chOff x="144" y="2304"/>
            <a:chExt cx="1824" cy="960"/>
          </a:xfrm>
        </p:grpSpPr>
        <p:sp>
          <p:nvSpPr>
            <p:cNvPr id="5" name="Rectangle 5"/>
            <p:cNvSpPr>
              <a:spLocks noChangeArrowheads="1"/>
            </p:cNvSpPr>
            <p:nvPr/>
          </p:nvSpPr>
          <p:spPr bwMode="auto">
            <a:xfrm>
              <a:off x="1536"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6"/>
            <p:cNvSpPr>
              <a:spLocks noChangeArrowheads="1"/>
            </p:cNvSpPr>
            <p:nvPr/>
          </p:nvSpPr>
          <p:spPr bwMode="auto">
            <a:xfrm>
              <a:off x="1536"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a:spLocks noChangeArrowheads="1"/>
            </p:cNvSpPr>
            <p:nvPr/>
          </p:nvSpPr>
          <p:spPr bwMode="auto">
            <a:xfrm>
              <a:off x="864"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8"/>
            <p:cNvSpPr>
              <a:spLocks noChangeArrowheads="1"/>
            </p:cNvSpPr>
            <p:nvPr/>
          </p:nvSpPr>
          <p:spPr bwMode="auto">
            <a:xfrm>
              <a:off x="864"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9"/>
            <p:cNvSpPr>
              <a:spLocks noChangeArrowheads="1"/>
            </p:cNvSpPr>
            <p:nvPr/>
          </p:nvSpPr>
          <p:spPr bwMode="auto">
            <a:xfrm>
              <a:off x="1200"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10"/>
            <p:cNvSpPr>
              <a:spLocks noChangeArrowheads="1"/>
            </p:cNvSpPr>
            <p:nvPr/>
          </p:nvSpPr>
          <p:spPr bwMode="auto">
            <a:xfrm>
              <a:off x="1200"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528"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528"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3"/>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5"/>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6"/>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7"/>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20"/>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Text Box 22"/>
            <p:cNvSpPr txBox="1">
              <a:spLocks noChangeArrowheads="1"/>
            </p:cNvSpPr>
            <p:nvPr/>
          </p:nvSpPr>
          <p:spPr bwMode="auto">
            <a:xfrm>
              <a:off x="144" y="240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3" name="Text Box 23"/>
            <p:cNvSpPr txBox="1">
              <a:spLocks noChangeArrowheads="1"/>
            </p:cNvSpPr>
            <p:nvPr/>
          </p:nvSpPr>
          <p:spPr bwMode="auto">
            <a:xfrm>
              <a:off x="288" y="2304"/>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BC</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4" name="Text Box 24"/>
            <p:cNvSpPr txBox="1">
              <a:spLocks noChangeArrowheads="1"/>
            </p:cNvSpPr>
            <p:nvPr/>
          </p:nvSpPr>
          <p:spPr bwMode="auto">
            <a:xfrm>
              <a:off x="576" y="2448"/>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5" name="Text Box 25"/>
            <p:cNvSpPr txBox="1">
              <a:spLocks noChangeArrowheads="1"/>
            </p:cNvSpPr>
            <p:nvPr/>
          </p:nvSpPr>
          <p:spPr bwMode="auto">
            <a:xfrm>
              <a:off x="336" y="273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26" name="AutoShape 26"/>
          <p:cNvSpPr/>
          <p:nvPr/>
        </p:nvSpPr>
        <p:spPr>
          <a:xfrm>
            <a:off x="3375025" y="3467100"/>
            <a:ext cx="457200" cy="304800"/>
          </a:xfrm>
          <a:prstGeom prst="leftBracket">
            <a:avLst>
              <a:gd name="adj" fmla="val 2552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27" name="AutoShape 27"/>
          <p:cNvSpPr/>
          <p:nvPr/>
        </p:nvSpPr>
        <p:spPr>
          <a:xfrm>
            <a:off x="1622425" y="3467100"/>
            <a:ext cx="381000" cy="304800"/>
          </a:xfrm>
          <a:prstGeom prst="rightBracket">
            <a:avLst>
              <a:gd name="adj" fmla="val 2708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28" name="Group 28"/>
          <p:cNvGrpSpPr/>
          <p:nvPr/>
        </p:nvGrpSpPr>
        <p:grpSpPr>
          <a:xfrm>
            <a:off x="4670425" y="2400300"/>
            <a:ext cx="2895600" cy="2209800"/>
            <a:chOff x="3168" y="384"/>
            <a:chExt cx="1824" cy="1392"/>
          </a:xfrm>
        </p:grpSpPr>
        <p:sp>
          <p:nvSpPr>
            <p:cNvPr id="29" name="Rectangle 29"/>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Rectangle 30"/>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Rectangle 31"/>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32"/>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33"/>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34"/>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Rectangle 35"/>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36"/>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Rectangle 37"/>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Rectangle 38"/>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39"/>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Rectangle 40"/>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41"/>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Rectangle 42"/>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43"/>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44"/>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45"/>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46"/>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47"/>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Line 48"/>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49"/>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50"/>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51"/>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52"/>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53"/>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54"/>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Line 55"/>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Text Box 56"/>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7" name="Text Box 57"/>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8" name="Text Box 58"/>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59" name="Text Box 59"/>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60" name="AutoShape 60"/>
          <p:cNvSpPr/>
          <p:nvPr/>
        </p:nvSpPr>
        <p:spPr>
          <a:xfrm rot="5400000">
            <a:off x="6232525" y="4267200"/>
            <a:ext cx="533400" cy="304800"/>
          </a:xfrm>
          <a:prstGeom prst="leftBracket">
            <a:avLst>
              <a:gd name="adj" fmla="val 42185"/>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61" name="AutoShape 61"/>
          <p:cNvSpPr/>
          <p:nvPr/>
        </p:nvSpPr>
        <p:spPr>
          <a:xfrm rot="-5400000">
            <a:off x="6308725" y="3048000"/>
            <a:ext cx="381000" cy="304800"/>
          </a:xfrm>
          <a:prstGeom prst="leftBracket">
            <a:avLst>
              <a:gd name="adj" fmla="val 3645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aphicFrame>
        <p:nvGraphicFramePr>
          <p:cNvPr id="62" name="Object 62"/>
          <p:cNvGraphicFramePr>
            <a:graphicFrameLocks noChangeAspect="1"/>
          </p:cNvGraphicFramePr>
          <p:nvPr/>
        </p:nvGraphicFramePr>
        <p:xfrm>
          <a:off x="833438" y="4000500"/>
          <a:ext cx="3713162" cy="446088"/>
        </p:xfrm>
        <a:graphic>
          <a:graphicData uri="http://schemas.openxmlformats.org/presentationml/2006/ole">
            <mc:AlternateContent xmlns:mc="http://schemas.openxmlformats.org/markup-compatibility/2006">
              <mc:Choice xmlns:v="urn:schemas-microsoft-com:vml" Requires="v">
                <p:oleObj spid="_x0000_s3274" name="" r:id="rId1" imgW="1790700" imgH="215900" progId="Equation.3">
                  <p:embed/>
                </p:oleObj>
              </mc:Choice>
              <mc:Fallback>
                <p:oleObj name="" r:id="rId1" imgW="1790700" imgH="215900" progId="Equation.3">
                  <p:embed/>
                  <p:pic>
                    <p:nvPicPr>
                      <p:cNvPr id="0" name="图片 3273"/>
                      <p:cNvPicPr/>
                      <p:nvPr/>
                    </p:nvPicPr>
                    <p:blipFill>
                      <a:blip r:embed="rId2"/>
                      <a:stretch>
                        <a:fillRect/>
                      </a:stretch>
                    </p:blipFill>
                    <p:spPr>
                      <a:xfrm>
                        <a:off x="833438" y="4000500"/>
                        <a:ext cx="3713162" cy="446088"/>
                      </a:xfrm>
                      <a:prstGeom prst="rect">
                        <a:avLst/>
                      </a:prstGeom>
                      <a:noFill/>
                      <a:ln w="38100">
                        <a:noFill/>
                        <a:miter/>
                      </a:ln>
                    </p:spPr>
                  </p:pic>
                </p:oleObj>
              </mc:Fallback>
            </mc:AlternateContent>
          </a:graphicData>
        </a:graphic>
      </p:graphicFrame>
      <p:graphicFrame>
        <p:nvGraphicFramePr>
          <p:cNvPr id="63" name="Object 63"/>
          <p:cNvGraphicFramePr>
            <a:graphicFrameLocks noChangeAspect="1"/>
          </p:cNvGraphicFramePr>
          <p:nvPr/>
        </p:nvGraphicFramePr>
        <p:xfrm>
          <a:off x="7578725" y="3606800"/>
          <a:ext cx="735013" cy="446088"/>
        </p:xfrm>
        <a:graphic>
          <a:graphicData uri="http://schemas.openxmlformats.org/presentationml/2006/ole">
            <mc:AlternateContent xmlns:mc="http://schemas.openxmlformats.org/markup-compatibility/2006">
              <mc:Choice xmlns:v="urn:schemas-microsoft-com:vml" Requires="v">
                <p:oleObj spid="_x0000_s3275" name="" r:id="rId3" imgW="355600" imgH="215900" progId="Equation.3">
                  <p:embed/>
                </p:oleObj>
              </mc:Choice>
              <mc:Fallback>
                <p:oleObj name="" r:id="rId3" imgW="355600" imgH="215900" progId="Equation.3">
                  <p:embed/>
                  <p:pic>
                    <p:nvPicPr>
                      <p:cNvPr id="0" name="图片 3274"/>
                      <p:cNvPicPr/>
                      <p:nvPr/>
                    </p:nvPicPr>
                    <p:blipFill>
                      <a:blip r:embed="rId4"/>
                      <a:stretch>
                        <a:fillRect/>
                      </a:stretch>
                    </p:blipFill>
                    <p:spPr>
                      <a:xfrm>
                        <a:off x="7578725" y="3606800"/>
                        <a:ext cx="735013" cy="446088"/>
                      </a:xfrm>
                      <a:prstGeom prst="rect">
                        <a:avLst/>
                      </a:prstGeom>
                      <a:noFill/>
                      <a:ln w="38100">
                        <a:noFill/>
                        <a:miter/>
                      </a:ln>
                    </p:spPr>
                  </p:pic>
                </p:oleObj>
              </mc:Fallback>
            </mc:AlternateContent>
          </a:graphicData>
        </a:graphic>
      </p:graphicFrame>
      <p:sp>
        <p:nvSpPr>
          <p:cNvPr id="17306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306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0-#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500" fill="hold"/>
                                        <p:tgtEl>
                                          <p:spTgt spid="60"/>
                                        </p:tgtEl>
                                        <p:attrNameLst>
                                          <p:attrName>ppt_x</p:attrName>
                                        </p:attrNameLst>
                                      </p:cBhvr>
                                      <p:tavLst>
                                        <p:tav tm="0">
                                          <p:val>
                                            <p:strVal val="0-#ppt_w/2"/>
                                          </p:val>
                                        </p:tav>
                                        <p:tav tm="100000">
                                          <p:val>
                                            <p:strVal val="#ppt_x"/>
                                          </p:val>
                                        </p:tav>
                                      </p:tavLst>
                                    </p:anim>
                                    <p:anim calcmode="lin" valueType="num">
                                      <p:cBhvr additive="base">
                                        <p:cTn id="37"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additive="base">
                                        <p:cTn id="42" dur="500" fill="hold"/>
                                        <p:tgtEl>
                                          <p:spTgt spid="61"/>
                                        </p:tgtEl>
                                        <p:attrNameLst>
                                          <p:attrName>ppt_x</p:attrName>
                                        </p:attrNameLst>
                                      </p:cBhvr>
                                      <p:tavLst>
                                        <p:tav tm="0">
                                          <p:val>
                                            <p:strVal val="0-#ppt_w/2"/>
                                          </p:val>
                                        </p:tav>
                                        <p:tav tm="100000">
                                          <p:val>
                                            <p:strVal val="#ppt_x"/>
                                          </p:val>
                                        </p:tav>
                                      </p:tavLst>
                                    </p:anim>
                                    <p:anim calcmode="lin" valueType="num">
                                      <p:cBhvr additive="base">
                                        <p:cTn id="43"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bwMode="auto">
          <a:xfrm>
            <a:off x="0" y="708025"/>
            <a:ext cx="8640763" cy="21717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0" cap="none" spc="0" normalizeH="0" baseline="0" noProof="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规则</a:t>
            </a:r>
            <a:r>
              <a:rPr kumimoji="1" lang="en-US" altLang="zh-CN" sz="2400" b="0" i="0" u="none" strike="noStrike" kern="0" cap="none" spc="0" normalizeH="0" baseline="0" noProof="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2</a:t>
            </a:r>
            <a:r>
              <a:rPr kumimoji="1" lang="zh-CN" altLang="en-US" sz="2400" b="0" i="0" u="none" strike="noStrike" kern="0" cap="none" spc="0" normalizeH="0" baseline="0" noProof="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a:t>
            </a: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卡诺图中四个相邻</a:t>
            </a: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0" cap="none" spc="0" normalizeH="0" baseline="0" noProof="0">
                <a:ln>
                  <a:noFill/>
                </a:ln>
                <a:solidFill>
                  <a:srgbClr val="CC0000"/>
                </a:solidFill>
                <a:effectLst/>
                <a:uLnTx/>
                <a:uFillTx/>
                <a:latin typeface="Tahoma" panose="020B0604030504040204"/>
                <a:ea typeface="黑体" panose="02010609060101010101" pitchFamily="49" charset="-122"/>
                <a:cs typeface="+mn-cs"/>
              </a:rPr>
              <a:t>格</a:t>
            </a:r>
            <a:r>
              <a:rPr kumimoji="1" lang="zh-CN" altLang="en-US" sz="2400" b="0" i="0" u="none" strike="noStrike" kern="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rPr>
              <a:t>的最小项可以合并成一个与项，并消去两个变量。</a:t>
            </a:r>
            <a:endParaRPr kumimoji="1" lang="zh-CN" altLang="en-US" sz="2400" b="0" i="0" u="none" strike="noStrike" kern="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sp>
        <p:nvSpPr>
          <p:cNvPr id="5" name="AutoShape 4"/>
          <p:cNvSpPr>
            <a:spLocks noChangeArrowheads="1"/>
          </p:cNvSpPr>
          <p:nvPr/>
        </p:nvSpPr>
        <p:spPr bwMode="auto">
          <a:xfrm>
            <a:off x="1143000" y="2495550"/>
            <a:ext cx="1981200" cy="304800"/>
          </a:xfrm>
          <a:prstGeom prst="flowChartAlternateProcess">
            <a:avLst/>
          </a:prstGeom>
          <a:solidFill>
            <a:srgbClr val="FFFFFF"/>
          </a:solidFill>
          <a:ln w="19050">
            <a:solidFill>
              <a:srgbClr val="CC33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6" name="Group 5"/>
          <p:cNvGrpSpPr/>
          <p:nvPr/>
        </p:nvGrpSpPr>
        <p:grpSpPr>
          <a:xfrm>
            <a:off x="457200" y="1809750"/>
            <a:ext cx="2895600" cy="1524000"/>
            <a:chOff x="144" y="2304"/>
            <a:chExt cx="1824" cy="960"/>
          </a:xfrm>
        </p:grpSpPr>
        <p:sp>
          <p:nvSpPr>
            <p:cNvPr id="7" name="Rectangle 6"/>
            <p:cNvSpPr>
              <a:spLocks noChangeArrowheads="1"/>
            </p:cNvSpPr>
            <p:nvPr/>
          </p:nvSpPr>
          <p:spPr bwMode="auto">
            <a:xfrm>
              <a:off x="1536"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7"/>
            <p:cNvSpPr>
              <a:spLocks noChangeArrowheads="1"/>
            </p:cNvSpPr>
            <p:nvPr/>
          </p:nvSpPr>
          <p:spPr bwMode="auto">
            <a:xfrm>
              <a:off x="1536"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p:nvSpPr>
          <p:spPr bwMode="auto">
            <a:xfrm>
              <a:off x="864"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9"/>
            <p:cNvSpPr>
              <a:spLocks noChangeArrowheads="1"/>
            </p:cNvSpPr>
            <p:nvPr/>
          </p:nvSpPr>
          <p:spPr bwMode="auto">
            <a:xfrm>
              <a:off x="864"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p:nvSpPr>
          <p:spPr bwMode="auto">
            <a:xfrm>
              <a:off x="1200"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1200"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528"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528"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5"/>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6"/>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7"/>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8"/>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9"/>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0"/>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1"/>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Text Box 23"/>
            <p:cNvSpPr txBox="1">
              <a:spLocks noChangeArrowheads="1"/>
            </p:cNvSpPr>
            <p:nvPr/>
          </p:nvSpPr>
          <p:spPr bwMode="auto">
            <a:xfrm>
              <a:off x="144" y="2400"/>
              <a:ext cx="240"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Text Box 24"/>
            <p:cNvSpPr txBox="1">
              <a:spLocks noChangeArrowheads="1"/>
            </p:cNvSpPr>
            <p:nvPr/>
          </p:nvSpPr>
          <p:spPr bwMode="auto">
            <a:xfrm>
              <a:off x="288" y="2304"/>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Text Box 25"/>
            <p:cNvSpPr txBox="1">
              <a:spLocks noChangeArrowheads="1"/>
            </p:cNvSpPr>
            <p:nvPr/>
          </p:nvSpPr>
          <p:spPr bwMode="auto">
            <a:xfrm>
              <a:off x="576" y="244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Text Box 26"/>
            <p:cNvSpPr txBox="1">
              <a:spLocks noChangeArrowheads="1"/>
            </p:cNvSpPr>
            <p:nvPr/>
          </p:nvSpPr>
          <p:spPr bwMode="auto">
            <a:xfrm>
              <a:off x="336" y="273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8" name="Group 27"/>
          <p:cNvGrpSpPr/>
          <p:nvPr/>
        </p:nvGrpSpPr>
        <p:grpSpPr>
          <a:xfrm>
            <a:off x="457200" y="3714750"/>
            <a:ext cx="2895600" cy="1524000"/>
            <a:chOff x="144" y="2304"/>
            <a:chExt cx="1824" cy="960"/>
          </a:xfrm>
        </p:grpSpPr>
        <p:sp>
          <p:nvSpPr>
            <p:cNvPr id="29" name="Rectangle 28"/>
            <p:cNvSpPr>
              <a:spLocks noChangeArrowheads="1"/>
            </p:cNvSpPr>
            <p:nvPr/>
          </p:nvSpPr>
          <p:spPr bwMode="auto">
            <a:xfrm>
              <a:off x="1536"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Rectangle 29"/>
            <p:cNvSpPr>
              <a:spLocks noChangeArrowheads="1"/>
            </p:cNvSpPr>
            <p:nvPr/>
          </p:nvSpPr>
          <p:spPr bwMode="auto">
            <a:xfrm>
              <a:off x="1536"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Rectangle 30"/>
            <p:cNvSpPr>
              <a:spLocks noChangeArrowheads="1"/>
            </p:cNvSpPr>
            <p:nvPr/>
          </p:nvSpPr>
          <p:spPr bwMode="auto">
            <a:xfrm>
              <a:off x="864"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31"/>
            <p:cNvSpPr>
              <a:spLocks noChangeArrowheads="1"/>
            </p:cNvSpPr>
            <p:nvPr/>
          </p:nvSpPr>
          <p:spPr bwMode="auto">
            <a:xfrm>
              <a:off x="864"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32"/>
            <p:cNvSpPr>
              <a:spLocks noChangeArrowheads="1"/>
            </p:cNvSpPr>
            <p:nvPr/>
          </p:nvSpPr>
          <p:spPr bwMode="auto">
            <a:xfrm>
              <a:off x="1200"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33"/>
            <p:cNvSpPr>
              <a:spLocks noChangeArrowheads="1"/>
            </p:cNvSpPr>
            <p:nvPr/>
          </p:nvSpPr>
          <p:spPr bwMode="auto">
            <a:xfrm>
              <a:off x="1200"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Rectangle 34"/>
            <p:cNvSpPr>
              <a:spLocks noChangeArrowheads="1"/>
            </p:cNvSpPr>
            <p:nvPr/>
          </p:nvSpPr>
          <p:spPr bwMode="auto">
            <a:xfrm>
              <a:off x="528" y="2976"/>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Rectangle 35"/>
            <p:cNvSpPr>
              <a:spLocks noChangeArrowheads="1"/>
            </p:cNvSpPr>
            <p:nvPr/>
          </p:nvSpPr>
          <p:spPr bwMode="auto">
            <a:xfrm>
              <a:off x="528" y="2688"/>
              <a:ext cx="336" cy="288"/>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36"/>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Line 37"/>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Line 38"/>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39"/>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40"/>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41"/>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Line 42"/>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Line 43"/>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44"/>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Text Box 45"/>
            <p:cNvSpPr txBox="1">
              <a:spLocks noChangeArrowheads="1"/>
            </p:cNvSpPr>
            <p:nvPr/>
          </p:nvSpPr>
          <p:spPr bwMode="auto">
            <a:xfrm>
              <a:off x="144" y="2400"/>
              <a:ext cx="240"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Text Box 46"/>
            <p:cNvSpPr txBox="1">
              <a:spLocks noChangeArrowheads="1"/>
            </p:cNvSpPr>
            <p:nvPr/>
          </p:nvSpPr>
          <p:spPr bwMode="auto">
            <a:xfrm>
              <a:off x="288" y="2304"/>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BC</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Text Box 47"/>
            <p:cNvSpPr txBox="1">
              <a:spLocks noChangeArrowheads="1"/>
            </p:cNvSpPr>
            <p:nvPr/>
          </p:nvSpPr>
          <p:spPr bwMode="auto">
            <a:xfrm>
              <a:off x="576" y="2448"/>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Text Box 48"/>
            <p:cNvSpPr txBox="1">
              <a:spLocks noChangeArrowheads="1"/>
            </p:cNvSpPr>
            <p:nvPr/>
          </p:nvSpPr>
          <p:spPr bwMode="auto">
            <a:xfrm>
              <a:off x="336" y="2736"/>
              <a:ext cx="192" cy="443"/>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0" name="AutoShape 49"/>
          <p:cNvSpPr/>
          <p:nvPr/>
        </p:nvSpPr>
        <p:spPr bwMode="auto">
          <a:xfrm>
            <a:off x="2819400" y="4400550"/>
            <a:ext cx="457200" cy="762000"/>
          </a:xfrm>
          <a:prstGeom prst="leftBracket">
            <a:avLst>
              <a:gd name="adj" fmla="val 13889"/>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AutoShape 50"/>
          <p:cNvSpPr/>
          <p:nvPr/>
        </p:nvSpPr>
        <p:spPr bwMode="auto">
          <a:xfrm>
            <a:off x="1066800" y="4400550"/>
            <a:ext cx="381000" cy="762000"/>
          </a:xfrm>
          <a:prstGeom prst="rightBracket">
            <a:avLst>
              <a:gd name="adj" fmla="val 16667"/>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AutoShape 51"/>
          <p:cNvSpPr>
            <a:spLocks noChangeArrowheads="1"/>
          </p:cNvSpPr>
          <p:nvPr/>
        </p:nvSpPr>
        <p:spPr bwMode="auto">
          <a:xfrm>
            <a:off x="5105400" y="1858963"/>
            <a:ext cx="762000" cy="685800"/>
          </a:xfrm>
          <a:prstGeom prst="roundRect">
            <a:avLst>
              <a:gd name="adj" fmla="val 16667"/>
            </a:avLst>
          </a:prstGeom>
          <a:solidFill>
            <a:srgbClr val="FFFFFF"/>
          </a:solid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53" name="Group 52"/>
          <p:cNvGrpSpPr/>
          <p:nvPr/>
        </p:nvGrpSpPr>
        <p:grpSpPr>
          <a:xfrm>
            <a:off x="4343400" y="1211263"/>
            <a:ext cx="2895600" cy="2209800"/>
            <a:chOff x="3168" y="384"/>
            <a:chExt cx="1824" cy="1392"/>
          </a:xfrm>
        </p:grpSpPr>
        <p:sp>
          <p:nvSpPr>
            <p:cNvPr id="54" name="Rectangle 53"/>
            <p:cNvSpPr>
              <a:spLocks noChangeArrowheads="1"/>
            </p:cNvSpPr>
            <p:nvPr/>
          </p:nvSpPr>
          <p:spPr bwMode="auto">
            <a:xfrm>
              <a:off x="4464"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54"/>
            <p:cNvSpPr>
              <a:spLocks noChangeArrowheads="1"/>
            </p:cNvSpPr>
            <p:nvPr/>
          </p:nvSpPr>
          <p:spPr bwMode="auto">
            <a:xfrm>
              <a:off x="4464"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55"/>
            <p:cNvSpPr>
              <a:spLocks noChangeArrowheads="1"/>
            </p:cNvSpPr>
            <p:nvPr/>
          </p:nvSpPr>
          <p:spPr bwMode="auto">
            <a:xfrm>
              <a:off x="4464"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56"/>
            <p:cNvSpPr>
              <a:spLocks noChangeArrowheads="1"/>
            </p:cNvSpPr>
            <p:nvPr/>
          </p:nvSpPr>
          <p:spPr bwMode="auto">
            <a:xfrm>
              <a:off x="4464"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57"/>
            <p:cNvSpPr>
              <a:spLocks noChangeArrowheads="1"/>
            </p:cNvSpPr>
            <p:nvPr/>
          </p:nvSpPr>
          <p:spPr bwMode="auto">
            <a:xfrm>
              <a:off x="3888"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58"/>
            <p:cNvSpPr>
              <a:spLocks noChangeArrowheads="1"/>
            </p:cNvSpPr>
            <p:nvPr/>
          </p:nvSpPr>
          <p:spPr bwMode="auto">
            <a:xfrm>
              <a:off x="3888"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Rectangle 59"/>
            <p:cNvSpPr>
              <a:spLocks noChangeArrowheads="1"/>
            </p:cNvSpPr>
            <p:nvPr/>
          </p:nvSpPr>
          <p:spPr bwMode="auto">
            <a:xfrm>
              <a:off x="3888"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Rectangle 60"/>
            <p:cNvSpPr>
              <a:spLocks noChangeArrowheads="1"/>
            </p:cNvSpPr>
            <p:nvPr/>
          </p:nvSpPr>
          <p:spPr bwMode="auto">
            <a:xfrm>
              <a:off x="3888"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Rectangle 61"/>
            <p:cNvSpPr>
              <a:spLocks noChangeArrowheads="1"/>
            </p:cNvSpPr>
            <p:nvPr/>
          </p:nvSpPr>
          <p:spPr bwMode="auto">
            <a:xfrm>
              <a:off x="4176"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62"/>
            <p:cNvSpPr>
              <a:spLocks noChangeArrowheads="1"/>
            </p:cNvSpPr>
            <p:nvPr/>
          </p:nvSpPr>
          <p:spPr bwMode="auto">
            <a:xfrm>
              <a:off x="4176"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Rectangle 63"/>
            <p:cNvSpPr>
              <a:spLocks noChangeArrowheads="1"/>
            </p:cNvSpPr>
            <p:nvPr/>
          </p:nvSpPr>
          <p:spPr bwMode="auto">
            <a:xfrm>
              <a:off x="4176"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Rectangle 64"/>
            <p:cNvSpPr>
              <a:spLocks noChangeArrowheads="1"/>
            </p:cNvSpPr>
            <p:nvPr/>
          </p:nvSpPr>
          <p:spPr bwMode="auto">
            <a:xfrm>
              <a:off x="4176"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Rectangle 65"/>
            <p:cNvSpPr>
              <a:spLocks noChangeArrowheads="1"/>
            </p:cNvSpPr>
            <p:nvPr/>
          </p:nvSpPr>
          <p:spPr bwMode="auto">
            <a:xfrm>
              <a:off x="3600"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Rectangle 66"/>
            <p:cNvSpPr>
              <a:spLocks noChangeArrowheads="1"/>
            </p:cNvSpPr>
            <p:nvPr/>
          </p:nvSpPr>
          <p:spPr bwMode="auto">
            <a:xfrm>
              <a:off x="3600"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Rectangle 67"/>
            <p:cNvSpPr>
              <a:spLocks noChangeArrowheads="1"/>
            </p:cNvSpPr>
            <p:nvPr/>
          </p:nvSpPr>
          <p:spPr bwMode="auto">
            <a:xfrm>
              <a:off x="3600"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68"/>
            <p:cNvSpPr>
              <a:spLocks noChangeArrowheads="1"/>
            </p:cNvSpPr>
            <p:nvPr/>
          </p:nvSpPr>
          <p:spPr bwMode="auto">
            <a:xfrm>
              <a:off x="3600"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Line 69"/>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Line 70"/>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Line 71"/>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Line 72"/>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Line 73"/>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Line 74"/>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Line 75"/>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Line 76"/>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Line 77"/>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Line 78"/>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Line 79"/>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Text Box 80"/>
            <p:cNvSpPr txBox="1">
              <a:spLocks noChangeArrowheads="1"/>
            </p:cNvSpPr>
            <p:nvPr/>
          </p:nvSpPr>
          <p:spPr bwMode="auto">
            <a:xfrm>
              <a:off x="3168" y="528"/>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Text Box 81"/>
            <p:cNvSpPr txBox="1">
              <a:spLocks noChangeArrowheads="1"/>
            </p:cNvSpPr>
            <p:nvPr/>
          </p:nvSpPr>
          <p:spPr bwMode="auto">
            <a:xfrm>
              <a:off x="3360" y="384"/>
              <a:ext cx="384"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Text Box 82"/>
            <p:cNvSpPr txBox="1">
              <a:spLocks noChangeArrowheads="1"/>
            </p:cNvSpPr>
            <p:nvPr/>
          </p:nvSpPr>
          <p:spPr bwMode="auto">
            <a:xfrm>
              <a:off x="3360" y="816"/>
              <a:ext cx="288" cy="90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4" name="Text Box 83"/>
            <p:cNvSpPr txBox="1">
              <a:spLocks noChangeArrowheads="1"/>
            </p:cNvSpPr>
            <p:nvPr/>
          </p:nvSpPr>
          <p:spPr bwMode="auto">
            <a:xfrm>
              <a:off x="3600" y="576"/>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85" name="Object 84"/>
          <p:cNvGraphicFramePr>
            <a:graphicFrameLocks noChangeAspect="1"/>
          </p:cNvGraphicFramePr>
          <p:nvPr/>
        </p:nvGraphicFramePr>
        <p:xfrm>
          <a:off x="1981200" y="3333750"/>
          <a:ext cx="315913" cy="419100"/>
        </p:xfrm>
        <a:graphic>
          <a:graphicData uri="http://schemas.openxmlformats.org/presentationml/2006/ole">
            <mc:AlternateContent xmlns:mc="http://schemas.openxmlformats.org/markup-compatibility/2006">
              <mc:Choice xmlns:v="urn:schemas-microsoft-com:vml" Requires="v">
                <p:oleObj spid="_x0000_s3276" name="" r:id="rId1" imgW="152400" imgH="203200" progId="Equation.3">
                  <p:embed/>
                </p:oleObj>
              </mc:Choice>
              <mc:Fallback>
                <p:oleObj name="" r:id="rId1" imgW="152400" imgH="203200" progId="Equation.3">
                  <p:embed/>
                  <p:pic>
                    <p:nvPicPr>
                      <p:cNvPr id="0" name="图片 3275"/>
                      <p:cNvPicPr/>
                      <p:nvPr/>
                    </p:nvPicPr>
                    <p:blipFill>
                      <a:blip r:embed="rId2"/>
                      <a:stretch>
                        <a:fillRect/>
                      </a:stretch>
                    </p:blipFill>
                    <p:spPr>
                      <a:xfrm>
                        <a:off x="1981200" y="3333750"/>
                        <a:ext cx="315913" cy="419100"/>
                      </a:xfrm>
                      <a:prstGeom prst="rect">
                        <a:avLst/>
                      </a:prstGeom>
                      <a:noFill/>
                      <a:ln w="38100">
                        <a:noFill/>
                        <a:miter/>
                      </a:ln>
                    </p:spPr>
                  </p:pic>
                </p:oleObj>
              </mc:Fallback>
            </mc:AlternateContent>
          </a:graphicData>
        </a:graphic>
      </p:graphicFrame>
      <p:graphicFrame>
        <p:nvGraphicFramePr>
          <p:cNvPr id="86" name="Object 85"/>
          <p:cNvGraphicFramePr>
            <a:graphicFrameLocks noChangeAspect="1"/>
          </p:cNvGraphicFramePr>
          <p:nvPr/>
        </p:nvGraphicFramePr>
        <p:xfrm>
          <a:off x="1974850" y="5245100"/>
          <a:ext cx="315913" cy="446088"/>
        </p:xfrm>
        <a:graphic>
          <a:graphicData uri="http://schemas.openxmlformats.org/presentationml/2006/ole">
            <mc:AlternateContent xmlns:mc="http://schemas.openxmlformats.org/markup-compatibility/2006">
              <mc:Choice xmlns:v="urn:schemas-microsoft-com:vml" Requires="v">
                <p:oleObj spid="_x0000_s3277" name="" r:id="rId3" imgW="152400" imgH="215900" progId="Equation.3">
                  <p:embed/>
                </p:oleObj>
              </mc:Choice>
              <mc:Fallback>
                <p:oleObj name="" r:id="rId3" imgW="152400" imgH="215900" progId="Equation.3">
                  <p:embed/>
                  <p:pic>
                    <p:nvPicPr>
                      <p:cNvPr id="0" name="图片 3276"/>
                      <p:cNvPicPr/>
                      <p:nvPr/>
                    </p:nvPicPr>
                    <p:blipFill>
                      <a:blip r:embed="rId4"/>
                      <a:stretch>
                        <a:fillRect/>
                      </a:stretch>
                    </p:blipFill>
                    <p:spPr>
                      <a:xfrm>
                        <a:off x="1974850" y="5245100"/>
                        <a:ext cx="315913" cy="446088"/>
                      </a:xfrm>
                      <a:prstGeom prst="rect">
                        <a:avLst/>
                      </a:prstGeom>
                      <a:noFill/>
                      <a:ln w="38100">
                        <a:noFill/>
                        <a:miter/>
                      </a:ln>
                    </p:spPr>
                  </p:pic>
                </p:oleObj>
              </mc:Fallback>
            </mc:AlternateContent>
          </a:graphicData>
        </a:graphic>
      </p:graphicFrame>
      <p:graphicFrame>
        <p:nvGraphicFramePr>
          <p:cNvPr id="87" name="Object 86"/>
          <p:cNvGraphicFramePr>
            <a:graphicFrameLocks noChangeAspect="1"/>
          </p:cNvGraphicFramePr>
          <p:nvPr/>
        </p:nvGraphicFramePr>
        <p:xfrm>
          <a:off x="7278688" y="2189163"/>
          <a:ext cx="682625" cy="446087"/>
        </p:xfrm>
        <a:graphic>
          <a:graphicData uri="http://schemas.openxmlformats.org/presentationml/2006/ole">
            <mc:AlternateContent xmlns:mc="http://schemas.openxmlformats.org/markup-compatibility/2006">
              <mc:Choice xmlns:v="urn:schemas-microsoft-com:vml" Requires="v">
                <p:oleObj spid="_x0000_s3278" name="" r:id="rId5" imgW="330200" imgH="215900" progId="Equation.3">
                  <p:embed/>
                </p:oleObj>
              </mc:Choice>
              <mc:Fallback>
                <p:oleObj name="" r:id="rId5" imgW="330200" imgH="215900" progId="Equation.3">
                  <p:embed/>
                  <p:pic>
                    <p:nvPicPr>
                      <p:cNvPr id="0" name="图片 3277"/>
                      <p:cNvPicPr/>
                      <p:nvPr/>
                    </p:nvPicPr>
                    <p:blipFill>
                      <a:blip r:embed="rId6"/>
                      <a:stretch>
                        <a:fillRect/>
                      </a:stretch>
                    </p:blipFill>
                    <p:spPr>
                      <a:xfrm>
                        <a:off x="7278688" y="2189163"/>
                        <a:ext cx="682625" cy="446087"/>
                      </a:xfrm>
                      <a:prstGeom prst="rect">
                        <a:avLst/>
                      </a:prstGeom>
                      <a:noFill/>
                      <a:ln w="38100">
                        <a:noFill/>
                        <a:miter/>
                      </a:ln>
                    </p:spPr>
                  </p:pic>
                </p:oleObj>
              </mc:Fallback>
            </mc:AlternateContent>
          </a:graphicData>
        </a:graphic>
      </p:graphicFrame>
      <p:graphicFrame>
        <p:nvGraphicFramePr>
          <p:cNvPr id="88" name="Object 87"/>
          <p:cNvGraphicFramePr>
            <a:graphicFrameLocks noChangeAspect="1"/>
          </p:cNvGraphicFramePr>
          <p:nvPr/>
        </p:nvGraphicFramePr>
        <p:xfrm>
          <a:off x="7265988" y="4640263"/>
          <a:ext cx="708025" cy="419100"/>
        </p:xfrm>
        <a:graphic>
          <a:graphicData uri="http://schemas.openxmlformats.org/presentationml/2006/ole">
            <mc:AlternateContent xmlns:mc="http://schemas.openxmlformats.org/markup-compatibility/2006">
              <mc:Choice xmlns:v="urn:schemas-microsoft-com:vml" Requires="v">
                <p:oleObj spid="_x0000_s3279" name="" r:id="rId7" imgW="342900" imgH="203200" progId="Equation.3">
                  <p:embed/>
                </p:oleObj>
              </mc:Choice>
              <mc:Fallback>
                <p:oleObj name="" r:id="rId7" imgW="342900" imgH="203200" progId="Equation.3">
                  <p:embed/>
                  <p:pic>
                    <p:nvPicPr>
                      <p:cNvPr id="0" name="图片 3278"/>
                      <p:cNvPicPr/>
                      <p:nvPr/>
                    </p:nvPicPr>
                    <p:blipFill>
                      <a:blip r:embed="rId8"/>
                      <a:stretch>
                        <a:fillRect/>
                      </a:stretch>
                    </p:blipFill>
                    <p:spPr>
                      <a:xfrm>
                        <a:off x="7265988" y="4640263"/>
                        <a:ext cx="708025" cy="419100"/>
                      </a:xfrm>
                      <a:prstGeom prst="rect">
                        <a:avLst/>
                      </a:prstGeom>
                      <a:noFill/>
                      <a:ln w="38100">
                        <a:noFill/>
                        <a:miter/>
                      </a:ln>
                    </p:spPr>
                  </p:pic>
                </p:oleObj>
              </mc:Fallback>
            </mc:AlternateContent>
          </a:graphicData>
        </a:graphic>
      </p:graphicFrame>
      <p:grpSp>
        <p:nvGrpSpPr>
          <p:cNvPr id="89" name="Group 88"/>
          <p:cNvGrpSpPr/>
          <p:nvPr/>
        </p:nvGrpSpPr>
        <p:grpSpPr>
          <a:xfrm>
            <a:off x="4343400" y="3421063"/>
            <a:ext cx="2895600" cy="2209800"/>
            <a:chOff x="3168" y="384"/>
            <a:chExt cx="1824" cy="1392"/>
          </a:xfrm>
        </p:grpSpPr>
        <p:sp>
          <p:nvSpPr>
            <p:cNvPr id="90" name="Rectangle 89"/>
            <p:cNvSpPr>
              <a:spLocks noChangeArrowheads="1"/>
            </p:cNvSpPr>
            <p:nvPr/>
          </p:nvSpPr>
          <p:spPr bwMode="auto">
            <a:xfrm>
              <a:off x="4464"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1" name="Rectangle 90"/>
            <p:cNvSpPr>
              <a:spLocks noChangeArrowheads="1"/>
            </p:cNvSpPr>
            <p:nvPr/>
          </p:nvSpPr>
          <p:spPr bwMode="auto">
            <a:xfrm>
              <a:off x="4464"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 name="Rectangle 91"/>
            <p:cNvSpPr>
              <a:spLocks noChangeArrowheads="1"/>
            </p:cNvSpPr>
            <p:nvPr/>
          </p:nvSpPr>
          <p:spPr bwMode="auto">
            <a:xfrm>
              <a:off x="4464"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3" name="Rectangle 92"/>
            <p:cNvSpPr>
              <a:spLocks noChangeArrowheads="1"/>
            </p:cNvSpPr>
            <p:nvPr/>
          </p:nvSpPr>
          <p:spPr bwMode="auto">
            <a:xfrm>
              <a:off x="4464"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4" name="Rectangle 93"/>
            <p:cNvSpPr>
              <a:spLocks noChangeArrowheads="1"/>
            </p:cNvSpPr>
            <p:nvPr/>
          </p:nvSpPr>
          <p:spPr bwMode="auto">
            <a:xfrm>
              <a:off x="3888"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5" name="Rectangle 94"/>
            <p:cNvSpPr>
              <a:spLocks noChangeArrowheads="1"/>
            </p:cNvSpPr>
            <p:nvPr/>
          </p:nvSpPr>
          <p:spPr bwMode="auto">
            <a:xfrm>
              <a:off x="3888"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6" name="Rectangle 95"/>
            <p:cNvSpPr>
              <a:spLocks noChangeArrowheads="1"/>
            </p:cNvSpPr>
            <p:nvPr/>
          </p:nvSpPr>
          <p:spPr bwMode="auto">
            <a:xfrm>
              <a:off x="3888"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7" name="Rectangle 96"/>
            <p:cNvSpPr>
              <a:spLocks noChangeArrowheads="1"/>
            </p:cNvSpPr>
            <p:nvPr/>
          </p:nvSpPr>
          <p:spPr bwMode="auto">
            <a:xfrm>
              <a:off x="3888"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8" name="Rectangle 97"/>
            <p:cNvSpPr>
              <a:spLocks noChangeArrowheads="1"/>
            </p:cNvSpPr>
            <p:nvPr/>
          </p:nvSpPr>
          <p:spPr bwMode="auto">
            <a:xfrm>
              <a:off x="4176"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9" name="Rectangle 98"/>
            <p:cNvSpPr>
              <a:spLocks noChangeArrowheads="1"/>
            </p:cNvSpPr>
            <p:nvPr/>
          </p:nvSpPr>
          <p:spPr bwMode="auto">
            <a:xfrm>
              <a:off x="4176"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0" name="Rectangle 99"/>
            <p:cNvSpPr>
              <a:spLocks noChangeArrowheads="1"/>
            </p:cNvSpPr>
            <p:nvPr/>
          </p:nvSpPr>
          <p:spPr bwMode="auto">
            <a:xfrm>
              <a:off x="4176"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1" name="Rectangle 100"/>
            <p:cNvSpPr>
              <a:spLocks noChangeArrowheads="1"/>
            </p:cNvSpPr>
            <p:nvPr/>
          </p:nvSpPr>
          <p:spPr bwMode="auto">
            <a:xfrm>
              <a:off x="4176"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 name="Rectangle 101"/>
            <p:cNvSpPr>
              <a:spLocks noChangeArrowheads="1"/>
            </p:cNvSpPr>
            <p:nvPr/>
          </p:nvSpPr>
          <p:spPr bwMode="auto">
            <a:xfrm>
              <a:off x="3600"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 name="Rectangle 102"/>
            <p:cNvSpPr>
              <a:spLocks noChangeArrowheads="1"/>
            </p:cNvSpPr>
            <p:nvPr/>
          </p:nvSpPr>
          <p:spPr bwMode="auto">
            <a:xfrm>
              <a:off x="3600"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 name="Rectangle 103"/>
            <p:cNvSpPr>
              <a:spLocks noChangeArrowheads="1"/>
            </p:cNvSpPr>
            <p:nvPr/>
          </p:nvSpPr>
          <p:spPr bwMode="auto">
            <a:xfrm>
              <a:off x="3600"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 name="Rectangle 104"/>
            <p:cNvSpPr>
              <a:spLocks noChangeArrowheads="1"/>
            </p:cNvSpPr>
            <p:nvPr/>
          </p:nvSpPr>
          <p:spPr bwMode="auto">
            <a:xfrm>
              <a:off x="3600"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6" name="Line 105"/>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 name="Line 106"/>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8" name="Line 107"/>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9" name="Line 108"/>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0" name="Line 109"/>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1" name="Line 110"/>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 name="Line 111"/>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3" name="Line 112"/>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4" name="Line 113"/>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5" name="Line 114"/>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6" name="Line 115"/>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7" name="Text Box 116"/>
            <p:cNvSpPr txBox="1">
              <a:spLocks noChangeArrowheads="1"/>
            </p:cNvSpPr>
            <p:nvPr/>
          </p:nvSpPr>
          <p:spPr bwMode="auto">
            <a:xfrm>
              <a:off x="3168" y="528"/>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8" name="Text Box 117"/>
            <p:cNvSpPr txBox="1">
              <a:spLocks noChangeArrowheads="1"/>
            </p:cNvSpPr>
            <p:nvPr/>
          </p:nvSpPr>
          <p:spPr bwMode="auto">
            <a:xfrm>
              <a:off x="3360" y="384"/>
              <a:ext cx="384"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9" name="Text Box 118"/>
            <p:cNvSpPr txBox="1">
              <a:spLocks noChangeArrowheads="1"/>
            </p:cNvSpPr>
            <p:nvPr/>
          </p:nvSpPr>
          <p:spPr bwMode="auto">
            <a:xfrm>
              <a:off x="3360" y="816"/>
              <a:ext cx="288" cy="90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0" name="Text Box 119"/>
            <p:cNvSpPr txBox="1">
              <a:spLocks noChangeArrowheads="1"/>
            </p:cNvSpPr>
            <p:nvPr/>
          </p:nvSpPr>
          <p:spPr bwMode="auto">
            <a:xfrm>
              <a:off x="3600" y="576"/>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21" name="AutoShape 120"/>
          <p:cNvSpPr/>
          <p:nvPr/>
        </p:nvSpPr>
        <p:spPr bwMode="auto">
          <a:xfrm rot="19149892">
            <a:off x="5105400" y="5249863"/>
            <a:ext cx="304800" cy="381000"/>
          </a:xfrm>
          <a:prstGeom prst="rightBracket">
            <a:avLst>
              <a:gd name="adj" fmla="val 10417"/>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2" name="AutoShape 121"/>
          <p:cNvSpPr/>
          <p:nvPr/>
        </p:nvSpPr>
        <p:spPr bwMode="auto">
          <a:xfrm rot="2220543">
            <a:off x="5105400" y="4030663"/>
            <a:ext cx="304800" cy="381000"/>
          </a:xfrm>
          <a:prstGeom prst="rightBracket">
            <a:avLst>
              <a:gd name="adj" fmla="val 10417"/>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3" name="AutoShape 122"/>
          <p:cNvSpPr/>
          <p:nvPr/>
        </p:nvSpPr>
        <p:spPr bwMode="auto">
          <a:xfrm rot="8144431">
            <a:off x="6477000" y="4030663"/>
            <a:ext cx="304800" cy="381000"/>
          </a:xfrm>
          <a:prstGeom prst="rightBracket">
            <a:avLst>
              <a:gd name="adj" fmla="val 10417"/>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4" name="AutoShape 123"/>
          <p:cNvSpPr/>
          <p:nvPr/>
        </p:nvSpPr>
        <p:spPr bwMode="auto">
          <a:xfrm rot="13336084">
            <a:off x="6477000" y="5249863"/>
            <a:ext cx="304800" cy="381000"/>
          </a:xfrm>
          <a:prstGeom prst="rightBracket">
            <a:avLst>
              <a:gd name="adj" fmla="val 10417"/>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512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512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left)">
                                      <p:cBhvr>
                                        <p:cTn id="19" dur="500"/>
                                        <p:tgtEl>
                                          <p:spTgt spid="8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0-#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additive="base">
                                        <p:cTn id="36" dur="500" fill="hold"/>
                                        <p:tgtEl>
                                          <p:spTgt spid="51"/>
                                        </p:tgtEl>
                                        <p:attrNameLst>
                                          <p:attrName>ppt_x</p:attrName>
                                        </p:attrNameLst>
                                      </p:cBhvr>
                                      <p:tavLst>
                                        <p:tav tm="0">
                                          <p:val>
                                            <p:strVal val="0-#ppt_w/2"/>
                                          </p:val>
                                        </p:tav>
                                        <p:tav tm="100000">
                                          <p:val>
                                            <p:strVal val="#ppt_x"/>
                                          </p:val>
                                        </p:tav>
                                      </p:tavLst>
                                    </p:anim>
                                    <p:anim calcmode="lin" valueType="num">
                                      <p:cBhvr additive="base">
                                        <p:cTn id="37"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wipe(left)">
                                      <p:cBhvr>
                                        <p:cTn id="42" dur="500"/>
                                        <p:tgtEl>
                                          <p:spTgt spid="8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0-#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0-#ppt_w/2"/>
                                          </p:val>
                                        </p:tav>
                                        <p:tav tm="100000">
                                          <p:val>
                                            <p:strVal val="#ppt_x"/>
                                          </p:val>
                                        </p:tav>
                                      </p:tavLst>
                                    </p:anim>
                                    <p:anim calcmode="lin" valueType="num">
                                      <p:cBhvr additive="base">
                                        <p:cTn id="5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wipe(left)">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89"/>
                                        </p:tgtEl>
                                        <p:attrNameLst>
                                          <p:attrName>style.visibility</p:attrName>
                                        </p:attrNameLst>
                                      </p:cBhvr>
                                      <p:to>
                                        <p:strVal val="visible"/>
                                      </p:to>
                                    </p:set>
                                    <p:anim calcmode="lin" valueType="num">
                                      <p:cBhvr additive="base">
                                        <p:cTn id="64" dur="500" fill="hold"/>
                                        <p:tgtEl>
                                          <p:spTgt spid="89"/>
                                        </p:tgtEl>
                                        <p:attrNameLst>
                                          <p:attrName>ppt_x</p:attrName>
                                        </p:attrNameLst>
                                      </p:cBhvr>
                                      <p:tavLst>
                                        <p:tav tm="0">
                                          <p:val>
                                            <p:strVal val="0-#ppt_w/2"/>
                                          </p:val>
                                        </p:tav>
                                        <p:tav tm="100000">
                                          <p:val>
                                            <p:strVal val="#ppt_x"/>
                                          </p:val>
                                        </p:tav>
                                      </p:tavLst>
                                    </p:anim>
                                    <p:anim calcmode="lin" valueType="num">
                                      <p:cBhvr additive="base">
                                        <p:cTn id="65"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21"/>
                                        </p:tgtEl>
                                        <p:attrNameLst>
                                          <p:attrName>style.visibility</p:attrName>
                                        </p:attrNameLst>
                                      </p:cBhvr>
                                      <p:to>
                                        <p:strVal val="visible"/>
                                      </p:to>
                                    </p:set>
                                    <p:anim calcmode="lin" valueType="num">
                                      <p:cBhvr additive="base">
                                        <p:cTn id="70" dur="500" fill="hold"/>
                                        <p:tgtEl>
                                          <p:spTgt spid="121"/>
                                        </p:tgtEl>
                                        <p:attrNameLst>
                                          <p:attrName>ppt_x</p:attrName>
                                        </p:attrNameLst>
                                      </p:cBhvr>
                                      <p:tavLst>
                                        <p:tav tm="0">
                                          <p:val>
                                            <p:strVal val="0-#ppt_w/2"/>
                                          </p:val>
                                        </p:tav>
                                        <p:tav tm="100000">
                                          <p:val>
                                            <p:strVal val="#ppt_x"/>
                                          </p:val>
                                        </p:tav>
                                      </p:tavLst>
                                    </p:anim>
                                    <p:anim calcmode="lin" valueType="num">
                                      <p:cBhvr additive="base">
                                        <p:cTn id="71" dur="5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22"/>
                                        </p:tgtEl>
                                        <p:attrNameLst>
                                          <p:attrName>style.visibility</p:attrName>
                                        </p:attrNameLst>
                                      </p:cBhvr>
                                      <p:to>
                                        <p:strVal val="visible"/>
                                      </p:to>
                                    </p:set>
                                    <p:anim calcmode="lin" valueType="num">
                                      <p:cBhvr additive="base">
                                        <p:cTn id="76" dur="500" fill="hold"/>
                                        <p:tgtEl>
                                          <p:spTgt spid="122"/>
                                        </p:tgtEl>
                                        <p:attrNameLst>
                                          <p:attrName>ppt_x</p:attrName>
                                        </p:attrNameLst>
                                      </p:cBhvr>
                                      <p:tavLst>
                                        <p:tav tm="0">
                                          <p:val>
                                            <p:strVal val="0-#ppt_w/2"/>
                                          </p:val>
                                        </p:tav>
                                        <p:tav tm="100000">
                                          <p:val>
                                            <p:strVal val="#ppt_x"/>
                                          </p:val>
                                        </p:tav>
                                      </p:tavLst>
                                    </p:anim>
                                    <p:anim calcmode="lin" valueType="num">
                                      <p:cBhvr additive="base">
                                        <p:cTn id="77"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23"/>
                                        </p:tgtEl>
                                        <p:attrNameLst>
                                          <p:attrName>style.visibility</p:attrName>
                                        </p:attrNameLst>
                                      </p:cBhvr>
                                      <p:to>
                                        <p:strVal val="visible"/>
                                      </p:to>
                                    </p:set>
                                    <p:anim calcmode="lin" valueType="num">
                                      <p:cBhvr additive="base">
                                        <p:cTn id="82" dur="500" fill="hold"/>
                                        <p:tgtEl>
                                          <p:spTgt spid="123"/>
                                        </p:tgtEl>
                                        <p:attrNameLst>
                                          <p:attrName>ppt_x</p:attrName>
                                        </p:attrNameLst>
                                      </p:cBhvr>
                                      <p:tavLst>
                                        <p:tav tm="0">
                                          <p:val>
                                            <p:strVal val="0-#ppt_w/2"/>
                                          </p:val>
                                        </p:tav>
                                        <p:tav tm="100000">
                                          <p:val>
                                            <p:strVal val="#ppt_x"/>
                                          </p:val>
                                        </p:tav>
                                      </p:tavLst>
                                    </p:anim>
                                    <p:anim calcmode="lin" valueType="num">
                                      <p:cBhvr additive="base">
                                        <p:cTn id="83"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124"/>
                                        </p:tgtEl>
                                        <p:attrNameLst>
                                          <p:attrName>style.visibility</p:attrName>
                                        </p:attrNameLst>
                                      </p:cBhvr>
                                      <p:to>
                                        <p:strVal val="visible"/>
                                      </p:to>
                                    </p:set>
                                    <p:anim calcmode="lin" valueType="num">
                                      <p:cBhvr additive="base">
                                        <p:cTn id="88" dur="500" fill="hold"/>
                                        <p:tgtEl>
                                          <p:spTgt spid="124"/>
                                        </p:tgtEl>
                                        <p:attrNameLst>
                                          <p:attrName>ppt_x</p:attrName>
                                        </p:attrNameLst>
                                      </p:cBhvr>
                                      <p:tavLst>
                                        <p:tav tm="0">
                                          <p:val>
                                            <p:strVal val="0-#ppt_w/2"/>
                                          </p:val>
                                        </p:tav>
                                        <p:tav tm="100000">
                                          <p:val>
                                            <p:strVal val="#ppt_x"/>
                                          </p:val>
                                        </p:tav>
                                      </p:tavLst>
                                    </p:anim>
                                    <p:anim calcmode="lin" valueType="num">
                                      <p:cBhvr additive="base">
                                        <p:cTn id="89"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left)">
                                      <p:cBhvr>
                                        <p:cTn id="9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animBg="1"/>
      <p:bldP spid="51" grpId="0" animBg="1"/>
      <p:bldP spid="52" grpId="0" animBg="1"/>
      <p:bldP spid="121" grpId="0" animBg="1"/>
      <p:bldP spid="122" grpId="0" animBg="1"/>
      <p:bldP spid="123" grpId="0" animBg="1"/>
      <p:bldP spid="1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 name="Rectangle 3"/>
          <p:cNvSpPr txBox="1">
            <a:spLocks noChangeArrowheads="1"/>
          </p:cNvSpPr>
          <p:nvPr/>
        </p:nvSpPr>
        <p:spPr bwMode="auto">
          <a:xfrm>
            <a:off x="114300" y="892175"/>
            <a:ext cx="4648200" cy="1524000"/>
          </a:xfrm>
          <a:prstGeom prst="rect">
            <a:avLst/>
          </a:prstGeom>
          <a:noFill/>
          <a:ln>
            <a:noFill/>
          </a:ln>
        </p:spPr>
        <p:txBody>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Wingdings" panose="05000000000000000000" pitchFamily="2" charset="2"/>
              <a:buChar char="Ø"/>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12000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v"/>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1" indent="-285750" algn="l" defTabSz="914400" rtl="0" eaLnBrk="1" fontAlgn="base" latinLnBrk="0" hangingPunct="1">
              <a:lnSpc>
                <a:spcPct val="110000"/>
              </a:lnSpc>
              <a:spcBef>
                <a:spcPct val="20000"/>
              </a:spcBef>
              <a:spcAft>
                <a:spcPct val="0"/>
              </a:spcAft>
              <a:buClr>
                <a:srgbClr val="5490A8"/>
              </a:buClr>
              <a:buSzPct val="80000"/>
              <a:buFont typeface="Wingdings" panose="05000000000000000000" pitchFamily="2" charset="2"/>
              <a:buChar char="Ø"/>
              <a:defRPr/>
            </a:pPr>
            <a:r>
              <a:rPr kumimoji="1" lang="zh-CN" altLang="en-US" sz="2400" b="0" i="0" u="none" strike="noStrike" kern="1200" cap="none" spc="0" normalizeH="0" baseline="0" noProof="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规则</a:t>
            </a:r>
            <a:r>
              <a:rPr kumimoji="1" lang="en-US" altLang="zh-CN" sz="2400" b="0" i="0" u="none" strike="noStrike" kern="1200" cap="none" spc="0" normalizeH="0" baseline="0" noProof="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3</a:t>
            </a:r>
            <a:r>
              <a:rPr kumimoji="1" lang="zh-CN" altLang="en-US" sz="2400" b="0" i="0" u="none" strike="noStrike" kern="1200" cap="none" spc="0" normalizeH="0" baseline="0" noProof="0">
                <a:ln>
                  <a:noFill/>
                </a:ln>
                <a:solidFill>
                  <a:srgbClr val="003366"/>
                </a:solidFill>
                <a:effectLst>
                  <a:outerShdw blurRad="38100" dist="38100" dir="2700000" algn="tl">
                    <a:srgbClr val="C0C0C0"/>
                  </a:outerShdw>
                </a:effectLst>
                <a:uLnTx/>
                <a:uFillTx/>
                <a:latin typeface="Tahoma" panose="020B0604030504040204"/>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Tahoma" panose="020B0604030504040204"/>
                <a:ea typeface="黑体" panose="02010609060101010101" pitchFamily="49" charset="-122"/>
                <a:cs typeface="+mn-cs"/>
              </a:rPr>
              <a:t>卡诺图中八个相邻</a:t>
            </a:r>
            <a:r>
              <a:rPr kumimoji="1" lang="zh-CN" altLang="en-US" sz="2400" b="0" i="0" u="none" strike="noStrike" kern="120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1200" cap="none" spc="0" normalizeH="0" baseline="0" noProof="0">
                <a:ln>
                  <a:noFill/>
                </a:ln>
                <a:solidFill>
                  <a:srgbClr val="CC0000"/>
                </a:solidFill>
                <a:effectLst/>
                <a:uLnTx/>
                <a:uFillTx/>
                <a:latin typeface="Tahoma" panose="020B0604030504040204"/>
                <a:ea typeface="黑体" panose="02010609060101010101" pitchFamily="49" charset="-122"/>
                <a:cs typeface="+mn-cs"/>
              </a:rPr>
              <a:t>格</a:t>
            </a:r>
            <a:r>
              <a:rPr kumimoji="1" lang="zh-CN" altLang="en-US" sz="2400" b="0" i="0" u="none" strike="noStrike" kern="1200" cap="none" spc="0" normalizeH="0" baseline="0" noProof="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Tahoma" panose="020B0604030504040204"/>
                <a:ea typeface="黑体" panose="02010609060101010101" pitchFamily="49" charset="-122"/>
                <a:cs typeface="+mn-cs"/>
              </a:rPr>
              <a:t>的最小项可以合并成一个与项，并消去三个变量</a:t>
            </a:r>
            <a:endParaRPr kumimoji="1" lang="zh-CN" altLang="en-US" sz="2400" b="0" i="0" u="none" strike="noStrike" kern="1200" cap="none" spc="0" normalizeH="0" baseline="0" noProof="0">
              <a:ln>
                <a:noFill/>
              </a:ln>
              <a:solidFill>
                <a:srgbClr val="000000"/>
              </a:solidFill>
              <a:effectLst/>
              <a:uLnTx/>
              <a:uFillTx/>
              <a:latin typeface="Tahoma" panose="020B0604030504040204"/>
              <a:ea typeface="黑体" panose="02010609060101010101" pitchFamily="49" charset="-122"/>
              <a:cs typeface="+mn-cs"/>
            </a:endParaRPr>
          </a:p>
        </p:txBody>
      </p:sp>
      <p:sp>
        <p:nvSpPr>
          <p:cNvPr id="129" name="AutoShape 4"/>
          <p:cNvSpPr>
            <a:spLocks noChangeArrowheads="1"/>
          </p:cNvSpPr>
          <p:nvPr/>
        </p:nvSpPr>
        <p:spPr bwMode="auto">
          <a:xfrm>
            <a:off x="6640513" y="1755775"/>
            <a:ext cx="762000" cy="1447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30" name="Group 5"/>
          <p:cNvGrpSpPr/>
          <p:nvPr/>
        </p:nvGrpSpPr>
        <p:grpSpPr>
          <a:xfrm>
            <a:off x="5421313" y="1069975"/>
            <a:ext cx="2895600" cy="2209800"/>
            <a:chOff x="3168" y="384"/>
            <a:chExt cx="1824" cy="1392"/>
          </a:xfrm>
        </p:grpSpPr>
        <p:sp>
          <p:nvSpPr>
            <p:cNvPr id="131" name="Rectangle 6"/>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2" name="Rectangle 7"/>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 name="Rectangle 8"/>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4" name="Rectangle 9"/>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 name="Rectangle 10"/>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 name="Rectangle 11"/>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 name="Rectangle 12"/>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 name="Rectangle 13"/>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 name="Rectangle 14"/>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 name="Rectangle 15"/>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1" name="Rectangle 16"/>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 name="Rectangle 17"/>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 name="Rectangle 18"/>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 name="Rectangle 19"/>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5" name="Rectangle 20"/>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 name="Rectangle 21"/>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7" name="Line 22"/>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8" name="Line 23"/>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9" name="Line 24"/>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0" name="Line 25"/>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1" name="Line 26"/>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2" name="Line 27"/>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3" name="Line 28"/>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4" name="Line 29"/>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5" name="Line 30"/>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6" name="Line 31"/>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7" name="Line 32"/>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8" name="Text Box 33"/>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59" name="Text Box 34"/>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60" name="Text Box 35"/>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61" name="Text Box 36"/>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aphicFrame>
        <p:nvGraphicFramePr>
          <p:cNvPr id="162" name="Object 37"/>
          <p:cNvGraphicFramePr>
            <a:graphicFrameLocks noChangeAspect="1"/>
          </p:cNvGraphicFramePr>
          <p:nvPr/>
        </p:nvGraphicFramePr>
        <p:xfrm>
          <a:off x="8193088" y="2251075"/>
          <a:ext cx="341312" cy="341313"/>
        </p:xfrm>
        <a:graphic>
          <a:graphicData uri="http://schemas.openxmlformats.org/presentationml/2006/ole">
            <mc:AlternateContent xmlns:mc="http://schemas.openxmlformats.org/markup-compatibility/2006">
              <mc:Choice xmlns:v="urn:schemas-microsoft-com:vml" Requires="v">
                <p:oleObj spid="_x0000_s3280" name="" r:id="rId1" imgW="165100" imgH="165100" progId="Equation.3">
                  <p:embed/>
                </p:oleObj>
              </mc:Choice>
              <mc:Fallback>
                <p:oleObj name="" r:id="rId1" imgW="165100" imgH="165100" progId="Equation.3">
                  <p:embed/>
                  <p:pic>
                    <p:nvPicPr>
                      <p:cNvPr id="0" name="图片 3279"/>
                      <p:cNvPicPr/>
                      <p:nvPr/>
                    </p:nvPicPr>
                    <p:blipFill>
                      <a:blip r:embed="rId2"/>
                      <a:stretch>
                        <a:fillRect/>
                      </a:stretch>
                    </p:blipFill>
                    <p:spPr>
                      <a:xfrm>
                        <a:off x="8193088" y="2251075"/>
                        <a:ext cx="341312" cy="341313"/>
                      </a:xfrm>
                      <a:prstGeom prst="rect">
                        <a:avLst/>
                      </a:prstGeom>
                      <a:noFill/>
                      <a:ln w="38100">
                        <a:noFill/>
                        <a:miter/>
                      </a:ln>
                    </p:spPr>
                  </p:pic>
                </p:oleObj>
              </mc:Fallback>
            </mc:AlternateContent>
          </a:graphicData>
        </a:graphic>
      </p:graphicFrame>
      <p:graphicFrame>
        <p:nvGraphicFramePr>
          <p:cNvPr id="163" name="Object 38"/>
          <p:cNvGraphicFramePr>
            <a:graphicFrameLocks noChangeAspect="1"/>
          </p:cNvGraphicFramePr>
          <p:nvPr/>
        </p:nvGraphicFramePr>
        <p:xfrm>
          <a:off x="8316913" y="4575175"/>
          <a:ext cx="314325" cy="419100"/>
        </p:xfrm>
        <a:graphic>
          <a:graphicData uri="http://schemas.openxmlformats.org/presentationml/2006/ole">
            <mc:AlternateContent xmlns:mc="http://schemas.openxmlformats.org/markup-compatibility/2006">
              <mc:Choice xmlns:v="urn:schemas-microsoft-com:vml" Requires="v">
                <p:oleObj spid="_x0000_s3281" name="" r:id="rId3" imgW="152400" imgH="203200" progId="Equation.3">
                  <p:embed/>
                </p:oleObj>
              </mc:Choice>
              <mc:Fallback>
                <p:oleObj name="" r:id="rId3" imgW="152400" imgH="203200" progId="Equation.3">
                  <p:embed/>
                  <p:pic>
                    <p:nvPicPr>
                      <p:cNvPr id="0" name="图片 3280"/>
                      <p:cNvPicPr/>
                      <p:nvPr/>
                    </p:nvPicPr>
                    <p:blipFill>
                      <a:blip r:embed="rId4"/>
                      <a:stretch>
                        <a:fillRect/>
                      </a:stretch>
                    </p:blipFill>
                    <p:spPr>
                      <a:xfrm>
                        <a:off x="8316913" y="4575175"/>
                        <a:ext cx="314325" cy="419100"/>
                      </a:xfrm>
                      <a:prstGeom prst="rect">
                        <a:avLst/>
                      </a:prstGeom>
                      <a:noFill/>
                      <a:ln w="38100">
                        <a:noFill/>
                        <a:miter/>
                      </a:ln>
                    </p:spPr>
                  </p:pic>
                </p:oleObj>
              </mc:Fallback>
            </mc:AlternateContent>
          </a:graphicData>
        </a:graphic>
      </p:graphicFrame>
      <p:sp>
        <p:nvSpPr>
          <p:cNvPr id="164" name="AutoShape 39"/>
          <p:cNvSpPr/>
          <p:nvPr/>
        </p:nvSpPr>
        <p:spPr>
          <a:xfrm rot="5400000">
            <a:off x="6869113" y="3279775"/>
            <a:ext cx="381000" cy="1752600"/>
          </a:xfrm>
          <a:prstGeom prst="rightBracket">
            <a:avLst>
              <a:gd name="adj" fmla="val 3833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165" name="Group 40"/>
          <p:cNvGrpSpPr/>
          <p:nvPr/>
        </p:nvGrpSpPr>
        <p:grpSpPr>
          <a:xfrm>
            <a:off x="5421313" y="3432175"/>
            <a:ext cx="2895600" cy="2209800"/>
            <a:chOff x="3168" y="384"/>
            <a:chExt cx="1824" cy="1392"/>
          </a:xfrm>
        </p:grpSpPr>
        <p:sp>
          <p:nvSpPr>
            <p:cNvPr id="166" name="Rectangle 41"/>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7" name="Rectangle 42"/>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8" name="Rectangle 43"/>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9" name="Rectangle 44"/>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0" name="Rectangle 45"/>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1" name="Rectangle 46"/>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2" name="Rectangle 47"/>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3" name="Rectangle 48"/>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 name="Rectangle 49"/>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5" name="Rectangle 50"/>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6" name="Rectangle 51"/>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7" name="Rectangle 52"/>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8" name="Rectangle 53"/>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 name="Rectangle 54"/>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0" name="Rectangle 55"/>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1" name="Rectangle 56"/>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2" name="Line 57"/>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3" name="Line 58"/>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 name="Line 59"/>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5" name="Line 60"/>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6" name="Line 61"/>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7" name="Line 62"/>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8" name="Line 63"/>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9" name="Line 64"/>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0" name="Line 65"/>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1" name="Line 66"/>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2" name="Line 67"/>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3" name="Text Box 68"/>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94" name="Text Box 69"/>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95" name="Text Box 70"/>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96" name="Text Box 71"/>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197" name="AutoShape 72"/>
          <p:cNvSpPr/>
          <p:nvPr/>
        </p:nvSpPr>
        <p:spPr>
          <a:xfrm rot="-5396005">
            <a:off x="6869113" y="4575175"/>
            <a:ext cx="381000" cy="1752600"/>
          </a:xfrm>
          <a:prstGeom prst="rightBracket">
            <a:avLst>
              <a:gd name="adj" fmla="val 3833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198" name="AutoShape 73"/>
          <p:cNvSpPr>
            <a:spLocks noChangeArrowheads="1"/>
          </p:cNvSpPr>
          <p:nvPr/>
        </p:nvSpPr>
        <p:spPr bwMode="auto">
          <a:xfrm>
            <a:off x="2144713" y="4041775"/>
            <a:ext cx="304800" cy="15240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9" name="AutoShape 74"/>
          <p:cNvSpPr>
            <a:spLocks noChangeArrowheads="1"/>
          </p:cNvSpPr>
          <p:nvPr/>
        </p:nvSpPr>
        <p:spPr bwMode="auto">
          <a:xfrm>
            <a:off x="3516313" y="4041775"/>
            <a:ext cx="304800" cy="15240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00" name="Group 75"/>
          <p:cNvGrpSpPr/>
          <p:nvPr/>
        </p:nvGrpSpPr>
        <p:grpSpPr>
          <a:xfrm>
            <a:off x="315913" y="3355975"/>
            <a:ext cx="4724400" cy="2286000"/>
            <a:chOff x="2352" y="2208"/>
            <a:chExt cx="2976" cy="1440"/>
          </a:xfrm>
        </p:grpSpPr>
        <p:sp>
          <p:nvSpPr>
            <p:cNvPr id="201" name="Rectangle 76"/>
            <p:cNvSpPr>
              <a:spLocks noChangeArrowheads="1"/>
            </p:cNvSpPr>
            <p:nvPr/>
          </p:nvSpPr>
          <p:spPr bwMode="auto">
            <a:xfrm>
              <a:off x="4032"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2" name="Rectangle 77"/>
            <p:cNvSpPr>
              <a:spLocks noChangeArrowheads="1"/>
            </p:cNvSpPr>
            <p:nvPr/>
          </p:nvSpPr>
          <p:spPr bwMode="auto">
            <a:xfrm>
              <a:off x="4032"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3" name="Rectangle 78"/>
            <p:cNvSpPr>
              <a:spLocks noChangeArrowheads="1"/>
            </p:cNvSpPr>
            <p:nvPr/>
          </p:nvSpPr>
          <p:spPr bwMode="auto">
            <a:xfrm>
              <a:off x="4032"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4" name="Rectangle 79"/>
            <p:cNvSpPr>
              <a:spLocks noChangeArrowheads="1"/>
            </p:cNvSpPr>
            <p:nvPr/>
          </p:nvSpPr>
          <p:spPr bwMode="auto">
            <a:xfrm>
              <a:off x="4032"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 name="Rectangle 80"/>
            <p:cNvSpPr>
              <a:spLocks noChangeArrowheads="1"/>
            </p:cNvSpPr>
            <p:nvPr/>
          </p:nvSpPr>
          <p:spPr bwMode="auto">
            <a:xfrm>
              <a:off x="4320"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 name="Rectangle 81"/>
            <p:cNvSpPr>
              <a:spLocks noChangeArrowheads="1"/>
            </p:cNvSpPr>
            <p:nvPr/>
          </p:nvSpPr>
          <p:spPr bwMode="auto">
            <a:xfrm>
              <a:off x="4320"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7" name="Rectangle 82"/>
            <p:cNvSpPr>
              <a:spLocks noChangeArrowheads="1"/>
            </p:cNvSpPr>
            <p:nvPr/>
          </p:nvSpPr>
          <p:spPr bwMode="auto">
            <a:xfrm>
              <a:off x="4320"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8" name="Rectangle 83"/>
            <p:cNvSpPr>
              <a:spLocks noChangeArrowheads="1"/>
            </p:cNvSpPr>
            <p:nvPr/>
          </p:nvSpPr>
          <p:spPr bwMode="auto">
            <a:xfrm>
              <a:off x="4320"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9" name="Rectangle 84"/>
            <p:cNvSpPr>
              <a:spLocks noChangeArrowheads="1"/>
            </p:cNvSpPr>
            <p:nvPr/>
          </p:nvSpPr>
          <p:spPr bwMode="auto">
            <a:xfrm>
              <a:off x="4608"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0" name="Rectangle 85"/>
            <p:cNvSpPr>
              <a:spLocks noChangeArrowheads="1"/>
            </p:cNvSpPr>
            <p:nvPr/>
          </p:nvSpPr>
          <p:spPr bwMode="auto">
            <a:xfrm>
              <a:off x="4608"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1" name="Rectangle 86"/>
            <p:cNvSpPr>
              <a:spLocks noChangeArrowheads="1"/>
            </p:cNvSpPr>
            <p:nvPr/>
          </p:nvSpPr>
          <p:spPr bwMode="auto">
            <a:xfrm>
              <a:off x="4608"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2" name="Rectangle 87"/>
            <p:cNvSpPr>
              <a:spLocks noChangeArrowheads="1"/>
            </p:cNvSpPr>
            <p:nvPr/>
          </p:nvSpPr>
          <p:spPr bwMode="auto">
            <a:xfrm>
              <a:off x="4608"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3" name="Rectangle 88"/>
            <p:cNvSpPr>
              <a:spLocks noChangeArrowheads="1"/>
            </p:cNvSpPr>
            <p:nvPr/>
          </p:nvSpPr>
          <p:spPr bwMode="auto">
            <a:xfrm>
              <a:off x="4896"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4" name="Rectangle 89"/>
            <p:cNvSpPr>
              <a:spLocks noChangeArrowheads="1"/>
            </p:cNvSpPr>
            <p:nvPr/>
          </p:nvSpPr>
          <p:spPr bwMode="auto">
            <a:xfrm>
              <a:off x="4896"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5" name="Rectangle 90"/>
            <p:cNvSpPr>
              <a:spLocks noChangeArrowheads="1"/>
            </p:cNvSpPr>
            <p:nvPr/>
          </p:nvSpPr>
          <p:spPr bwMode="auto">
            <a:xfrm>
              <a:off x="4896"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6" name="Rectangle 91"/>
            <p:cNvSpPr>
              <a:spLocks noChangeArrowheads="1"/>
            </p:cNvSpPr>
            <p:nvPr/>
          </p:nvSpPr>
          <p:spPr bwMode="auto">
            <a:xfrm>
              <a:off x="4896"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7" name="Rectangle 92"/>
            <p:cNvSpPr>
              <a:spLocks noChangeArrowheads="1"/>
            </p:cNvSpPr>
            <p:nvPr/>
          </p:nvSpPr>
          <p:spPr bwMode="auto">
            <a:xfrm>
              <a:off x="3744"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8" name="Rectangle 93"/>
            <p:cNvSpPr>
              <a:spLocks noChangeArrowheads="1"/>
            </p:cNvSpPr>
            <p:nvPr/>
          </p:nvSpPr>
          <p:spPr bwMode="auto">
            <a:xfrm>
              <a:off x="3744"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9" name="Rectangle 94"/>
            <p:cNvSpPr>
              <a:spLocks noChangeArrowheads="1"/>
            </p:cNvSpPr>
            <p:nvPr/>
          </p:nvSpPr>
          <p:spPr bwMode="auto">
            <a:xfrm>
              <a:off x="3744"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0" name="Rectangle 95"/>
            <p:cNvSpPr>
              <a:spLocks noChangeArrowheads="1"/>
            </p:cNvSpPr>
            <p:nvPr/>
          </p:nvSpPr>
          <p:spPr bwMode="auto">
            <a:xfrm>
              <a:off x="3744"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1" name="Rectangle 96"/>
            <p:cNvSpPr>
              <a:spLocks noChangeArrowheads="1"/>
            </p:cNvSpPr>
            <p:nvPr/>
          </p:nvSpPr>
          <p:spPr bwMode="auto">
            <a:xfrm>
              <a:off x="3168"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2" name="Rectangle 97"/>
            <p:cNvSpPr>
              <a:spLocks noChangeArrowheads="1"/>
            </p:cNvSpPr>
            <p:nvPr/>
          </p:nvSpPr>
          <p:spPr bwMode="auto">
            <a:xfrm>
              <a:off x="3168"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3" name="Rectangle 98"/>
            <p:cNvSpPr>
              <a:spLocks noChangeArrowheads="1"/>
            </p:cNvSpPr>
            <p:nvPr/>
          </p:nvSpPr>
          <p:spPr bwMode="auto">
            <a:xfrm>
              <a:off x="3168"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4" name="Rectangle 99"/>
            <p:cNvSpPr>
              <a:spLocks noChangeArrowheads="1"/>
            </p:cNvSpPr>
            <p:nvPr/>
          </p:nvSpPr>
          <p:spPr bwMode="auto">
            <a:xfrm>
              <a:off x="3168"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 name="Rectangle 100"/>
            <p:cNvSpPr>
              <a:spLocks noChangeArrowheads="1"/>
            </p:cNvSpPr>
            <p:nvPr/>
          </p:nvSpPr>
          <p:spPr bwMode="auto">
            <a:xfrm>
              <a:off x="3456"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6" name="Rectangle 101"/>
            <p:cNvSpPr>
              <a:spLocks noChangeArrowheads="1"/>
            </p:cNvSpPr>
            <p:nvPr/>
          </p:nvSpPr>
          <p:spPr bwMode="auto">
            <a:xfrm>
              <a:off x="3456"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 name="Rectangle 102"/>
            <p:cNvSpPr>
              <a:spLocks noChangeArrowheads="1"/>
            </p:cNvSpPr>
            <p:nvPr/>
          </p:nvSpPr>
          <p:spPr bwMode="auto">
            <a:xfrm>
              <a:off x="3456"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8" name="Rectangle 103"/>
            <p:cNvSpPr>
              <a:spLocks noChangeArrowheads="1"/>
            </p:cNvSpPr>
            <p:nvPr/>
          </p:nvSpPr>
          <p:spPr bwMode="auto">
            <a:xfrm>
              <a:off x="3456"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9" name="Rectangle 104"/>
            <p:cNvSpPr>
              <a:spLocks noChangeArrowheads="1"/>
            </p:cNvSpPr>
            <p:nvPr/>
          </p:nvSpPr>
          <p:spPr bwMode="auto">
            <a:xfrm>
              <a:off x="2880" y="3362"/>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0" name="Rectangle 105"/>
            <p:cNvSpPr>
              <a:spLocks noChangeArrowheads="1"/>
            </p:cNvSpPr>
            <p:nvPr/>
          </p:nvSpPr>
          <p:spPr bwMode="auto">
            <a:xfrm>
              <a:off x="2880" y="288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 name="Rectangle 106"/>
            <p:cNvSpPr>
              <a:spLocks noChangeArrowheads="1"/>
            </p:cNvSpPr>
            <p:nvPr/>
          </p:nvSpPr>
          <p:spPr bwMode="auto">
            <a:xfrm>
              <a:off x="2880" y="3120"/>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2" name="Rectangle 107"/>
            <p:cNvSpPr>
              <a:spLocks noChangeArrowheads="1"/>
            </p:cNvSpPr>
            <p:nvPr/>
          </p:nvSpPr>
          <p:spPr bwMode="auto">
            <a:xfrm>
              <a:off x="2880" y="2640"/>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3" name="Line 108"/>
            <p:cNvSpPr>
              <a:spLocks noChangeShapeType="1"/>
            </p:cNvSpPr>
            <p:nvPr/>
          </p:nvSpPr>
          <p:spPr bwMode="auto">
            <a:xfrm>
              <a:off x="2880" y="2640"/>
              <a:ext cx="230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4" name="Line 109"/>
            <p:cNvSpPr>
              <a:spLocks noChangeShapeType="1"/>
            </p:cNvSpPr>
            <p:nvPr/>
          </p:nvSpPr>
          <p:spPr bwMode="auto">
            <a:xfrm>
              <a:off x="2880" y="3648"/>
              <a:ext cx="230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5" name="Line 110"/>
            <p:cNvSpPr>
              <a:spLocks noChangeShapeType="1"/>
            </p:cNvSpPr>
            <p:nvPr/>
          </p:nvSpPr>
          <p:spPr bwMode="auto">
            <a:xfrm>
              <a:off x="2880" y="2640"/>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6" name="Line 111"/>
            <p:cNvSpPr>
              <a:spLocks noChangeShapeType="1"/>
            </p:cNvSpPr>
            <p:nvPr/>
          </p:nvSpPr>
          <p:spPr bwMode="auto">
            <a:xfrm>
              <a:off x="5184" y="2640"/>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7" name="Line 112"/>
            <p:cNvSpPr>
              <a:spLocks noChangeShapeType="1"/>
            </p:cNvSpPr>
            <p:nvPr/>
          </p:nvSpPr>
          <p:spPr bwMode="auto">
            <a:xfrm>
              <a:off x="2880" y="3120"/>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8" name="Line 113"/>
            <p:cNvSpPr>
              <a:spLocks noChangeShapeType="1"/>
            </p:cNvSpPr>
            <p:nvPr/>
          </p:nvSpPr>
          <p:spPr bwMode="auto">
            <a:xfrm>
              <a:off x="2880" y="2880"/>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9" name="Line 114"/>
            <p:cNvSpPr>
              <a:spLocks noChangeShapeType="1"/>
            </p:cNvSpPr>
            <p:nvPr/>
          </p:nvSpPr>
          <p:spPr bwMode="auto">
            <a:xfrm>
              <a:off x="2880" y="3362"/>
              <a:ext cx="230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0" name="Line 115"/>
            <p:cNvSpPr>
              <a:spLocks noChangeShapeType="1"/>
            </p:cNvSpPr>
            <p:nvPr/>
          </p:nvSpPr>
          <p:spPr bwMode="auto">
            <a:xfrm>
              <a:off x="3456"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1" name="Line 116"/>
            <p:cNvSpPr>
              <a:spLocks noChangeShapeType="1"/>
            </p:cNvSpPr>
            <p:nvPr/>
          </p:nvSpPr>
          <p:spPr bwMode="auto">
            <a:xfrm>
              <a:off x="3168"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2" name="Line 117"/>
            <p:cNvSpPr>
              <a:spLocks noChangeShapeType="1"/>
            </p:cNvSpPr>
            <p:nvPr/>
          </p:nvSpPr>
          <p:spPr bwMode="auto">
            <a:xfrm>
              <a:off x="3744"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3" name="Line 118"/>
            <p:cNvSpPr>
              <a:spLocks noChangeShapeType="1"/>
            </p:cNvSpPr>
            <p:nvPr/>
          </p:nvSpPr>
          <p:spPr bwMode="auto">
            <a:xfrm>
              <a:off x="4896"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4" name="Line 119"/>
            <p:cNvSpPr>
              <a:spLocks noChangeShapeType="1"/>
            </p:cNvSpPr>
            <p:nvPr/>
          </p:nvSpPr>
          <p:spPr bwMode="auto">
            <a:xfrm>
              <a:off x="4608"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5" name="Line 120"/>
            <p:cNvSpPr>
              <a:spLocks noChangeShapeType="1"/>
            </p:cNvSpPr>
            <p:nvPr/>
          </p:nvSpPr>
          <p:spPr bwMode="auto">
            <a:xfrm>
              <a:off x="4320"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6" name="Line 121"/>
            <p:cNvSpPr>
              <a:spLocks noChangeShapeType="1"/>
            </p:cNvSpPr>
            <p:nvPr/>
          </p:nvSpPr>
          <p:spPr bwMode="auto">
            <a:xfrm>
              <a:off x="4032" y="2640"/>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7" name="Line 122"/>
            <p:cNvSpPr>
              <a:spLocks noChangeShapeType="1"/>
            </p:cNvSpPr>
            <p:nvPr/>
          </p:nvSpPr>
          <p:spPr bwMode="auto">
            <a:xfrm>
              <a:off x="2640" y="2400"/>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8" name="Text Box 123"/>
            <p:cNvSpPr txBox="1">
              <a:spLocks noChangeArrowheads="1"/>
            </p:cNvSpPr>
            <p:nvPr/>
          </p:nvSpPr>
          <p:spPr bwMode="auto">
            <a:xfrm>
              <a:off x="2352" y="2400"/>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49" name="Text Box 124"/>
            <p:cNvSpPr txBox="1">
              <a:spLocks noChangeArrowheads="1"/>
            </p:cNvSpPr>
            <p:nvPr/>
          </p:nvSpPr>
          <p:spPr bwMode="auto">
            <a:xfrm>
              <a:off x="2640" y="2208"/>
              <a:ext cx="48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CDE</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50" name="Text Box 125"/>
            <p:cNvSpPr txBox="1">
              <a:spLocks noChangeArrowheads="1"/>
            </p:cNvSpPr>
            <p:nvPr/>
          </p:nvSpPr>
          <p:spPr bwMode="auto">
            <a:xfrm>
              <a:off x="2880" y="2400"/>
              <a:ext cx="2448"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000  001   011   010   110    111   101  100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51" name="Text Box 126"/>
            <p:cNvSpPr txBox="1">
              <a:spLocks noChangeArrowheads="1"/>
            </p:cNvSpPr>
            <p:nvPr/>
          </p:nvSpPr>
          <p:spPr bwMode="auto">
            <a:xfrm>
              <a:off x="2640" y="2688"/>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cxnSp>
        <p:nvCxnSpPr>
          <p:cNvPr id="252" name="AutoShape 127"/>
          <p:cNvCxnSpPr>
            <a:stCxn id="198" idx="2"/>
            <a:endCxn id="199" idx="2"/>
          </p:cNvCxnSpPr>
          <p:nvPr/>
        </p:nvCxnSpPr>
        <p:spPr>
          <a:xfrm rot="-5400000" flipH="1">
            <a:off x="2981325" y="4889500"/>
            <a:ext cx="1588" cy="1371600"/>
          </a:xfrm>
          <a:prstGeom prst="curvedConnector3">
            <a:avLst>
              <a:gd name="adj1" fmla="val 13800000"/>
            </a:avLst>
          </a:prstGeom>
          <a:ln w="19050" cap="flat" cmpd="sng">
            <a:solidFill>
              <a:srgbClr val="CC3300"/>
            </a:solidFill>
            <a:prstDash val="solid"/>
            <a:headEnd type="none" w="med" len="med"/>
            <a:tailEnd type="none" w="med" len="med"/>
          </a:ln>
        </p:spPr>
      </p:cxnSp>
      <p:graphicFrame>
        <p:nvGraphicFramePr>
          <p:cNvPr id="253" name="Object 128"/>
          <p:cNvGraphicFramePr>
            <a:graphicFrameLocks noChangeAspect="1"/>
          </p:cNvGraphicFramePr>
          <p:nvPr/>
        </p:nvGraphicFramePr>
        <p:xfrm>
          <a:off x="2754313" y="5870575"/>
          <a:ext cx="457200" cy="282575"/>
        </p:xfrm>
        <a:graphic>
          <a:graphicData uri="http://schemas.openxmlformats.org/presentationml/2006/ole">
            <mc:AlternateContent xmlns:mc="http://schemas.openxmlformats.org/markup-compatibility/2006">
              <mc:Choice xmlns:v="urn:schemas-microsoft-com:vml" Requires="v">
                <p:oleObj spid="_x0000_s3282" name="" r:id="rId5" imgW="266065" imgH="165100" progId="Equation.3">
                  <p:embed/>
                </p:oleObj>
              </mc:Choice>
              <mc:Fallback>
                <p:oleObj name="" r:id="rId5" imgW="266065" imgH="165100" progId="Equation.3">
                  <p:embed/>
                  <p:pic>
                    <p:nvPicPr>
                      <p:cNvPr id="0" name="图片 3281"/>
                      <p:cNvPicPr/>
                      <p:nvPr/>
                    </p:nvPicPr>
                    <p:blipFill>
                      <a:blip r:embed="rId6"/>
                      <a:stretch>
                        <a:fillRect/>
                      </a:stretch>
                    </p:blipFill>
                    <p:spPr>
                      <a:xfrm>
                        <a:off x="2754313" y="5870575"/>
                        <a:ext cx="457200" cy="282575"/>
                      </a:xfrm>
                      <a:prstGeom prst="rect">
                        <a:avLst/>
                      </a:prstGeom>
                      <a:noFill/>
                      <a:ln w="38100">
                        <a:noFill/>
                        <a:miter/>
                      </a:ln>
                    </p:spPr>
                  </p:pic>
                </p:oleObj>
              </mc:Fallback>
            </mc:AlternateContent>
          </a:graphicData>
        </a:graphic>
      </p:graphicFrame>
      <p:sp>
        <p:nvSpPr>
          <p:cNvPr id="17716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716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0-#ppt_w/2"/>
                                          </p:val>
                                        </p:tav>
                                        <p:tav tm="100000">
                                          <p:val>
                                            <p:strVal val="#ppt_x"/>
                                          </p:val>
                                        </p:tav>
                                      </p:tavLst>
                                    </p:anim>
                                    <p:anim calcmode="lin" valueType="num">
                                      <p:cBhvr additive="base">
                                        <p:cTn id="8"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9"/>
                                        </p:tgtEl>
                                        <p:attrNameLst>
                                          <p:attrName>style.visibility</p:attrName>
                                        </p:attrNameLst>
                                      </p:cBhvr>
                                      <p:to>
                                        <p:strVal val="visible"/>
                                      </p:to>
                                    </p:set>
                                    <p:anim calcmode="lin" valueType="num">
                                      <p:cBhvr additive="base">
                                        <p:cTn id="13" dur="500" fill="hold"/>
                                        <p:tgtEl>
                                          <p:spTgt spid="129"/>
                                        </p:tgtEl>
                                        <p:attrNameLst>
                                          <p:attrName>ppt_x</p:attrName>
                                        </p:attrNameLst>
                                      </p:cBhvr>
                                      <p:tavLst>
                                        <p:tav tm="0">
                                          <p:val>
                                            <p:strVal val="0-#ppt_w/2"/>
                                          </p:val>
                                        </p:tav>
                                        <p:tav tm="100000">
                                          <p:val>
                                            <p:strVal val="#ppt_x"/>
                                          </p:val>
                                        </p:tav>
                                      </p:tavLst>
                                    </p:anim>
                                    <p:anim calcmode="lin" valueType="num">
                                      <p:cBhvr additive="base">
                                        <p:cTn id="14"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wipe(left)">
                                      <p:cBhvr>
                                        <p:cTn id="19" dur="500"/>
                                        <p:tgtEl>
                                          <p:spTgt spid="16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5"/>
                                        </p:tgtEl>
                                        <p:attrNameLst>
                                          <p:attrName>style.visibility</p:attrName>
                                        </p:attrNameLst>
                                      </p:cBhvr>
                                      <p:to>
                                        <p:strVal val="visible"/>
                                      </p:to>
                                    </p:set>
                                    <p:anim calcmode="lin" valueType="num">
                                      <p:cBhvr additive="base">
                                        <p:cTn id="24" dur="500" fill="hold"/>
                                        <p:tgtEl>
                                          <p:spTgt spid="165"/>
                                        </p:tgtEl>
                                        <p:attrNameLst>
                                          <p:attrName>ppt_x</p:attrName>
                                        </p:attrNameLst>
                                      </p:cBhvr>
                                      <p:tavLst>
                                        <p:tav tm="0">
                                          <p:val>
                                            <p:strVal val="0-#ppt_w/2"/>
                                          </p:val>
                                        </p:tav>
                                        <p:tav tm="100000">
                                          <p:val>
                                            <p:strVal val="#ppt_x"/>
                                          </p:val>
                                        </p:tav>
                                      </p:tavLst>
                                    </p:anim>
                                    <p:anim calcmode="lin" valueType="num">
                                      <p:cBhvr additive="base">
                                        <p:cTn id="25" dur="5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64"/>
                                        </p:tgtEl>
                                        <p:attrNameLst>
                                          <p:attrName>style.visibility</p:attrName>
                                        </p:attrNameLst>
                                      </p:cBhvr>
                                      <p:to>
                                        <p:strVal val="visible"/>
                                      </p:to>
                                    </p:set>
                                    <p:anim calcmode="lin" valueType="num">
                                      <p:cBhvr additive="base">
                                        <p:cTn id="30" dur="500" fill="hold"/>
                                        <p:tgtEl>
                                          <p:spTgt spid="164"/>
                                        </p:tgtEl>
                                        <p:attrNameLst>
                                          <p:attrName>ppt_x</p:attrName>
                                        </p:attrNameLst>
                                      </p:cBhvr>
                                      <p:tavLst>
                                        <p:tav tm="0">
                                          <p:val>
                                            <p:strVal val="0-#ppt_w/2"/>
                                          </p:val>
                                        </p:tav>
                                        <p:tav tm="100000">
                                          <p:val>
                                            <p:strVal val="#ppt_x"/>
                                          </p:val>
                                        </p:tav>
                                      </p:tavLst>
                                    </p:anim>
                                    <p:anim calcmode="lin" valueType="num">
                                      <p:cBhvr additive="base">
                                        <p:cTn id="31" dur="5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97"/>
                                        </p:tgtEl>
                                        <p:attrNameLst>
                                          <p:attrName>style.visibility</p:attrName>
                                        </p:attrNameLst>
                                      </p:cBhvr>
                                      <p:to>
                                        <p:strVal val="visible"/>
                                      </p:to>
                                    </p:set>
                                    <p:anim calcmode="lin" valueType="num">
                                      <p:cBhvr additive="base">
                                        <p:cTn id="36" dur="500" fill="hold"/>
                                        <p:tgtEl>
                                          <p:spTgt spid="197"/>
                                        </p:tgtEl>
                                        <p:attrNameLst>
                                          <p:attrName>ppt_x</p:attrName>
                                        </p:attrNameLst>
                                      </p:cBhvr>
                                      <p:tavLst>
                                        <p:tav tm="0">
                                          <p:val>
                                            <p:strVal val="0-#ppt_w/2"/>
                                          </p:val>
                                        </p:tav>
                                        <p:tav tm="100000">
                                          <p:val>
                                            <p:strVal val="#ppt_x"/>
                                          </p:val>
                                        </p:tav>
                                      </p:tavLst>
                                    </p:anim>
                                    <p:anim calcmode="lin" valueType="num">
                                      <p:cBhvr additive="base">
                                        <p:cTn id="37"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
                                        </p:tgtEl>
                                        <p:attrNameLst>
                                          <p:attrName>style.visibility</p:attrName>
                                        </p:attrNameLst>
                                      </p:cBhvr>
                                      <p:to>
                                        <p:strVal val="visible"/>
                                      </p:to>
                                    </p:set>
                                    <p:animEffect transition="in" filter="wipe(left)">
                                      <p:cBhvr>
                                        <p:cTn id="42" dur="500"/>
                                        <p:tgtEl>
                                          <p:spTgt spid="16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00"/>
                                        </p:tgtEl>
                                        <p:attrNameLst>
                                          <p:attrName>style.visibility</p:attrName>
                                        </p:attrNameLst>
                                      </p:cBhvr>
                                      <p:to>
                                        <p:strVal val="visible"/>
                                      </p:to>
                                    </p:set>
                                    <p:anim calcmode="lin" valueType="num">
                                      <p:cBhvr additive="base">
                                        <p:cTn id="47" dur="500" fill="hold"/>
                                        <p:tgtEl>
                                          <p:spTgt spid="200"/>
                                        </p:tgtEl>
                                        <p:attrNameLst>
                                          <p:attrName>ppt_x</p:attrName>
                                        </p:attrNameLst>
                                      </p:cBhvr>
                                      <p:tavLst>
                                        <p:tav tm="0">
                                          <p:val>
                                            <p:strVal val="0-#ppt_w/2"/>
                                          </p:val>
                                        </p:tav>
                                        <p:tav tm="100000">
                                          <p:val>
                                            <p:strVal val="#ppt_x"/>
                                          </p:val>
                                        </p:tav>
                                      </p:tavLst>
                                    </p:anim>
                                    <p:anim calcmode="lin" valueType="num">
                                      <p:cBhvr additive="base">
                                        <p:cTn id="48" dur="5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98"/>
                                        </p:tgtEl>
                                        <p:attrNameLst>
                                          <p:attrName>style.visibility</p:attrName>
                                        </p:attrNameLst>
                                      </p:cBhvr>
                                      <p:to>
                                        <p:strVal val="visible"/>
                                      </p:to>
                                    </p:set>
                                    <p:anim calcmode="lin" valueType="num">
                                      <p:cBhvr additive="base">
                                        <p:cTn id="53" dur="500" fill="hold"/>
                                        <p:tgtEl>
                                          <p:spTgt spid="198"/>
                                        </p:tgtEl>
                                        <p:attrNameLst>
                                          <p:attrName>ppt_x</p:attrName>
                                        </p:attrNameLst>
                                      </p:cBhvr>
                                      <p:tavLst>
                                        <p:tav tm="0">
                                          <p:val>
                                            <p:strVal val="0-#ppt_w/2"/>
                                          </p:val>
                                        </p:tav>
                                        <p:tav tm="100000">
                                          <p:val>
                                            <p:strVal val="#ppt_x"/>
                                          </p:val>
                                        </p:tav>
                                      </p:tavLst>
                                    </p:anim>
                                    <p:anim calcmode="lin" valueType="num">
                                      <p:cBhvr additive="base">
                                        <p:cTn id="54" dur="500" fill="hold"/>
                                        <p:tgtEl>
                                          <p:spTgt spid="19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99"/>
                                        </p:tgtEl>
                                        <p:attrNameLst>
                                          <p:attrName>style.visibility</p:attrName>
                                        </p:attrNameLst>
                                      </p:cBhvr>
                                      <p:to>
                                        <p:strVal val="visible"/>
                                      </p:to>
                                    </p:set>
                                    <p:anim calcmode="lin" valueType="num">
                                      <p:cBhvr additive="base">
                                        <p:cTn id="59" dur="500" fill="hold"/>
                                        <p:tgtEl>
                                          <p:spTgt spid="199"/>
                                        </p:tgtEl>
                                        <p:attrNameLst>
                                          <p:attrName>ppt_x</p:attrName>
                                        </p:attrNameLst>
                                      </p:cBhvr>
                                      <p:tavLst>
                                        <p:tav tm="0">
                                          <p:val>
                                            <p:strVal val="0-#ppt_w/2"/>
                                          </p:val>
                                        </p:tav>
                                        <p:tav tm="100000">
                                          <p:val>
                                            <p:strVal val="#ppt_x"/>
                                          </p:val>
                                        </p:tav>
                                      </p:tavLst>
                                    </p:anim>
                                    <p:anim calcmode="lin" valueType="num">
                                      <p:cBhvr additive="base">
                                        <p:cTn id="60" dur="500" fill="hold"/>
                                        <p:tgtEl>
                                          <p:spTgt spid="19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252"/>
                                        </p:tgtEl>
                                        <p:attrNameLst>
                                          <p:attrName>style.visibility</p:attrName>
                                        </p:attrNameLst>
                                      </p:cBhvr>
                                      <p:to>
                                        <p:strVal val="visible"/>
                                      </p:to>
                                    </p:set>
                                    <p:anim calcmode="lin" valueType="num">
                                      <p:cBhvr additive="base">
                                        <p:cTn id="65" dur="500" fill="hold"/>
                                        <p:tgtEl>
                                          <p:spTgt spid="252"/>
                                        </p:tgtEl>
                                        <p:attrNameLst>
                                          <p:attrName>ppt_x</p:attrName>
                                        </p:attrNameLst>
                                      </p:cBhvr>
                                      <p:tavLst>
                                        <p:tav tm="0">
                                          <p:val>
                                            <p:strVal val="0-#ppt_w/2"/>
                                          </p:val>
                                        </p:tav>
                                        <p:tav tm="100000">
                                          <p:val>
                                            <p:strVal val="#ppt_x"/>
                                          </p:val>
                                        </p:tav>
                                      </p:tavLst>
                                    </p:anim>
                                    <p:anim calcmode="lin" valueType="num">
                                      <p:cBhvr additive="base">
                                        <p:cTn id="66" dur="500" fill="hold"/>
                                        <p:tgtEl>
                                          <p:spTgt spid="25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left)">
                                      <p:cBhvr>
                                        <p:cTn id="71"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3"/>
          <p:cNvSpPr txBox="1"/>
          <p:nvPr/>
        </p:nvSpPr>
        <p:spPr>
          <a:xfrm>
            <a:off x="385763" y="1066800"/>
            <a:ext cx="8640762" cy="4724400"/>
          </a:xfrm>
          <a:prstGeom prst="rect">
            <a:avLst/>
          </a:prstGeom>
          <a:noFill/>
          <a:ln w="9525">
            <a:noFill/>
          </a:ln>
        </p:spPr>
        <p:txBody>
          <a:bodyPr lIns="54000" rIns="5400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用最小项卡诺图化简法求 </a:t>
            </a:r>
            <a:r>
              <a:rPr lang="zh-CN" altLang="en-US" sz="3200" dirty="0">
                <a:solidFill>
                  <a:srgbClr val="CC0000"/>
                </a:solidFill>
                <a:latin typeface="Tahoma" panose="020B0604030504040204" pitchFamily="34" charset="0"/>
                <a:ea typeface="黑体" panose="02010609060101010101" pitchFamily="49" charset="-122"/>
              </a:rPr>
              <a:t>最简与或表达式</a:t>
            </a:r>
            <a:endParaRPr lang="zh-CN" altLang="en-US" sz="3200" dirty="0">
              <a:solidFill>
                <a:srgbClr val="CC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步骤：</a:t>
            </a:r>
            <a:endParaRPr lang="zh-CN" altLang="en-US" sz="28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None/>
            </a:pPr>
            <a:r>
              <a:rPr lang="en-US" altLang="zh-CN" sz="2400" dirty="0">
                <a:solidFill>
                  <a:srgbClr val="000000"/>
                </a:solidFill>
                <a:latin typeface="Tahoma" panose="020B0604030504040204" pitchFamily="34" charset="0"/>
                <a:ea typeface="黑体" panose="02010609060101010101" pitchFamily="49" charset="-122"/>
              </a:rPr>
              <a:t>(1) </a:t>
            </a:r>
            <a:r>
              <a:rPr lang="zh-CN" altLang="en-US" sz="2400" dirty="0">
                <a:solidFill>
                  <a:srgbClr val="000000"/>
                </a:solidFill>
                <a:latin typeface="Tahoma" panose="020B0604030504040204" pitchFamily="34" charset="0"/>
                <a:ea typeface="黑体" panose="02010609060101010101" pitchFamily="49" charset="-122"/>
              </a:rPr>
              <a:t>建立逻辑函数的卡诺图；</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None/>
            </a:pPr>
            <a:r>
              <a:rPr lang="en-US" altLang="zh-CN" sz="2400" dirty="0">
                <a:solidFill>
                  <a:srgbClr val="000000"/>
                </a:solidFill>
                <a:latin typeface="Tahoma" panose="020B0604030504040204" pitchFamily="34" charset="0"/>
                <a:ea typeface="黑体" panose="02010609060101010101" pitchFamily="49" charset="-122"/>
              </a:rPr>
              <a:t>(2) </a:t>
            </a:r>
            <a:r>
              <a:rPr lang="zh-CN" altLang="en-US" sz="2400" dirty="0">
                <a:solidFill>
                  <a:srgbClr val="000000"/>
                </a:solidFill>
                <a:latin typeface="Tahoma" panose="020B0604030504040204" pitchFamily="34" charset="0"/>
                <a:ea typeface="黑体" panose="02010609060101010101" pitchFamily="49" charset="-122"/>
              </a:rPr>
              <a:t>合并最小项</a:t>
            </a:r>
            <a:r>
              <a:rPr lang="en-US" altLang="zh-CN" sz="2400" dirty="0">
                <a:solidFill>
                  <a:srgbClr val="000000"/>
                </a:solidFill>
                <a:latin typeface="Tahoma" panose="020B0604030504040204" pitchFamily="34" charset="0"/>
                <a:ea typeface="黑体" panose="02010609060101010101" pitchFamily="49" charset="-122"/>
              </a:rPr>
              <a:t>——</a:t>
            </a:r>
            <a:r>
              <a:rPr lang="zh-CN" altLang="en-US" sz="2400" dirty="0">
                <a:solidFill>
                  <a:srgbClr val="000000"/>
                </a:solidFill>
                <a:latin typeface="Tahoma" panose="020B0604030504040204" pitchFamily="34" charset="0"/>
                <a:ea typeface="黑体" panose="02010609060101010101" pitchFamily="49" charset="-122"/>
              </a:rPr>
              <a:t>反复利用互补律化简；</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None/>
            </a:pPr>
            <a:r>
              <a:rPr lang="en-US" altLang="zh-CN" sz="2400" dirty="0">
                <a:solidFill>
                  <a:srgbClr val="000000"/>
                </a:solidFill>
                <a:latin typeface="Tahoma" panose="020B0604030504040204" pitchFamily="34" charset="0"/>
                <a:ea typeface="黑体" panose="02010609060101010101" pitchFamily="49" charset="-122"/>
              </a:rPr>
              <a:t>(3) </a:t>
            </a:r>
            <a:r>
              <a:rPr lang="zh-CN" altLang="en-US" sz="2400" dirty="0">
                <a:solidFill>
                  <a:srgbClr val="000000"/>
                </a:solidFill>
                <a:latin typeface="Tahoma" panose="020B0604030504040204" pitchFamily="34" charset="0"/>
                <a:ea typeface="黑体" panose="02010609060101010101" pitchFamily="49" charset="-122"/>
              </a:rPr>
              <a:t>写出 </a:t>
            </a:r>
            <a:r>
              <a:rPr lang="zh-CN" altLang="en-US" sz="2400" dirty="0">
                <a:solidFill>
                  <a:srgbClr val="CC0000"/>
                </a:solidFill>
                <a:latin typeface="Tahoma" panose="020B0604030504040204" pitchFamily="34" charset="0"/>
                <a:ea typeface="黑体" panose="02010609060101010101" pitchFamily="49" charset="-122"/>
              </a:rPr>
              <a:t>最简与或表达式</a:t>
            </a:r>
            <a:r>
              <a:rPr lang="zh-CN" altLang="en-US" sz="2400" dirty="0">
                <a:solidFill>
                  <a:srgbClr val="000000"/>
                </a:solidFill>
                <a:latin typeface="Tahoma" panose="020B0604030504040204" pitchFamily="34" charset="0"/>
                <a:ea typeface="黑体" panose="02010609060101010101" pitchFamily="49" charset="-122"/>
              </a:rPr>
              <a:t>。 </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None/>
            </a:pPr>
            <a:endParaRPr lang="zh-CN" altLang="en-US" sz="2400"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CC0000"/>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楷体_GB2312" pitchFamily="49" charset="-122"/>
              </a:rPr>
              <a:t>问题在于：如何选择可合并的最小项，以达到最简？</a:t>
            </a:r>
            <a:endParaRPr lang="zh-CN" altLang="en-US" dirty="0">
              <a:solidFill>
                <a:srgbClr val="000000"/>
              </a:solidFill>
              <a:latin typeface="Tahoma" panose="020B0604030504040204" pitchFamily="34" charset="0"/>
              <a:ea typeface="楷体_GB2312"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技巧：</a:t>
            </a: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endParaRPr lang="zh-CN" altLang="en-US" sz="2400" dirty="0">
              <a:solidFill>
                <a:srgbClr val="000000"/>
              </a:solidFill>
              <a:latin typeface="Tahoma" panose="020B0604030504040204" pitchFamily="34" charset="0"/>
              <a:ea typeface="黑体" panose="02010609060101010101" pitchFamily="49" charset="-122"/>
            </a:endParaRPr>
          </a:p>
          <a:p>
            <a:pPr marL="1143000" lvl="2" indent="-2286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理论：找到</a:t>
            </a:r>
            <a:r>
              <a:rPr lang="zh-CN" altLang="en-US" sz="2400" b="1" dirty="0">
                <a:solidFill>
                  <a:srgbClr val="CC0000"/>
                </a:solidFill>
                <a:latin typeface="Tahoma" panose="020B0604030504040204" pitchFamily="34" charset="0"/>
                <a:ea typeface="黑体" panose="02010609060101010101" pitchFamily="49" charset="-122"/>
              </a:rPr>
              <a:t>实质蕴涵项</a:t>
            </a:r>
            <a:endParaRPr lang="zh-CN" altLang="en-US" sz="1800" dirty="0">
              <a:solidFill>
                <a:srgbClr val="0099CC"/>
              </a:solidFill>
              <a:latin typeface="Tahoma" panose="020B0604030504040204" pitchFamily="34" charset="0"/>
              <a:ea typeface="黑体" panose="02010609060101010101" pitchFamily="49" charset="-122"/>
            </a:endParaRPr>
          </a:p>
        </p:txBody>
      </p:sp>
      <p:grpSp>
        <p:nvGrpSpPr>
          <p:cNvPr id="179203" name="Group 4"/>
          <p:cNvGrpSpPr/>
          <p:nvPr/>
        </p:nvGrpSpPr>
        <p:grpSpPr>
          <a:xfrm>
            <a:off x="2349500" y="4191000"/>
            <a:ext cx="5181600" cy="1219200"/>
            <a:chOff x="1344" y="3456"/>
            <a:chExt cx="3264" cy="768"/>
          </a:xfrm>
        </p:grpSpPr>
        <p:sp>
          <p:nvSpPr>
            <p:cNvPr id="9" name="Text Box 5"/>
            <p:cNvSpPr txBox="1">
              <a:spLocks noChangeArrowheads="1"/>
            </p:cNvSpPr>
            <p:nvPr/>
          </p:nvSpPr>
          <p:spPr bwMode="auto">
            <a:xfrm>
              <a:off x="1920" y="3648"/>
              <a:ext cx="2112" cy="288"/>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1"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mn-cs"/>
                </a:rPr>
                <a:t>选择卡诺圈的技巧！</a:t>
              </a:r>
              <a:endParaRPr kumimoji="1" lang="zh-CN" altLang="en-US" sz="2400" b="1" i="1"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mn-cs"/>
              </a:endParaRPr>
            </a:p>
          </p:txBody>
        </p:sp>
        <p:sp>
          <p:nvSpPr>
            <p:cNvPr id="10" name="AutoShape 6"/>
            <p:cNvSpPr>
              <a:spLocks noChangeArrowheads="1"/>
            </p:cNvSpPr>
            <p:nvPr/>
          </p:nvSpPr>
          <p:spPr bwMode="auto">
            <a:xfrm>
              <a:off x="1344" y="3456"/>
              <a:ext cx="3264" cy="768"/>
            </a:xfrm>
            <a:prstGeom prst="irregularSeal1">
              <a:avLst/>
            </a:prstGeom>
            <a:noFill/>
            <a:ln w="9525">
              <a:solidFill>
                <a:srgbClr val="CC3399"/>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79204"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79205"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txBox="1"/>
          <p:nvPr/>
        </p:nvSpPr>
        <p:spPr>
          <a:xfrm>
            <a:off x="454025" y="600075"/>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4000" dirty="0">
                <a:solidFill>
                  <a:srgbClr val="FF0000"/>
                </a:solidFill>
                <a:latin typeface="Tahoma" panose="020B0604030504040204" pitchFamily="34" charset="0"/>
                <a:ea typeface="黑体" panose="02010609060101010101" pitchFamily="49" charset="-122"/>
              </a:rPr>
              <a:t>练习</a:t>
            </a:r>
            <a:endParaRPr lang="zh-CN" altLang="en-US" sz="4000" dirty="0">
              <a:solidFill>
                <a:srgbClr val="FF0000"/>
              </a:solidFill>
              <a:latin typeface="Tahoma" panose="020B0604030504040204" pitchFamily="34" charset="0"/>
              <a:ea typeface="黑体" panose="02010609060101010101" pitchFamily="49" charset="-122"/>
            </a:endParaRPr>
          </a:p>
        </p:txBody>
      </p:sp>
      <p:sp>
        <p:nvSpPr>
          <p:cNvPr id="4" name="Oval 3"/>
          <p:cNvSpPr>
            <a:spLocks noChangeArrowheads="1"/>
          </p:cNvSpPr>
          <p:nvPr/>
        </p:nvSpPr>
        <p:spPr bwMode="auto">
          <a:xfrm>
            <a:off x="3921125" y="3503613"/>
            <a:ext cx="304800" cy="304800"/>
          </a:xfrm>
          <a:prstGeom prst="ellipse">
            <a:avLst/>
          </a:prstGeom>
          <a:solidFill>
            <a:srgbClr val="FFFFFF"/>
          </a:solidFill>
          <a:ln w="19050">
            <a:solidFill>
              <a:srgbClr val="CC3300"/>
            </a:solid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mn-cs"/>
            </a:endParaRPr>
          </a:p>
        </p:txBody>
      </p:sp>
      <p:sp>
        <p:nvSpPr>
          <p:cNvPr id="5" name="AutoShape 4"/>
          <p:cNvSpPr>
            <a:spLocks noChangeArrowheads="1"/>
          </p:cNvSpPr>
          <p:nvPr/>
        </p:nvSpPr>
        <p:spPr bwMode="auto">
          <a:xfrm>
            <a:off x="4411663" y="3879850"/>
            <a:ext cx="685800" cy="685800"/>
          </a:xfrm>
          <a:prstGeom prst="roundRect">
            <a:avLst>
              <a:gd name="adj" fmla="val 27315"/>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81253" name="Object 5"/>
          <p:cNvGraphicFramePr>
            <a:graphicFrameLocks noChangeAspect="1"/>
          </p:cNvGraphicFramePr>
          <p:nvPr/>
        </p:nvGraphicFramePr>
        <p:xfrm>
          <a:off x="914400" y="1550988"/>
          <a:ext cx="7226300" cy="533400"/>
        </p:xfrm>
        <a:graphic>
          <a:graphicData uri="http://schemas.openxmlformats.org/presentationml/2006/ole">
            <mc:AlternateContent xmlns:mc="http://schemas.openxmlformats.org/markup-compatibility/2006">
              <mc:Choice xmlns:v="urn:schemas-microsoft-com:vml" Requires="v">
                <p:oleObj spid="_x0000_s3283" name="" r:id="rId1" imgW="3441700" imgH="254000" progId="Equation.3">
                  <p:embed/>
                </p:oleObj>
              </mc:Choice>
              <mc:Fallback>
                <p:oleObj name="" r:id="rId1" imgW="3441700" imgH="254000" progId="Equation.3">
                  <p:embed/>
                  <p:pic>
                    <p:nvPicPr>
                      <p:cNvPr id="0" name="图片 3282"/>
                      <p:cNvPicPr/>
                      <p:nvPr/>
                    </p:nvPicPr>
                    <p:blipFill>
                      <a:blip r:embed="rId2"/>
                      <a:stretch>
                        <a:fillRect/>
                      </a:stretch>
                    </p:blipFill>
                    <p:spPr>
                      <a:xfrm>
                        <a:off x="914400" y="1550988"/>
                        <a:ext cx="7226300" cy="533400"/>
                      </a:xfrm>
                      <a:prstGeom prst="rect">
                        <a:avLst/>
                      </a:prstGeom>
                      <a:noFill/>
                      <a:ln w="38100">
                        <a:noFill/>
                        <a:miter/>
                      </a:ln>
                    </p:spPr>
                  </p:pic>
                </p:oleObj>
              </mc:Fallback>
            </mc:AlternateContent>
          </a:graphicData>
        </a:graphic>
      </p:graphicFrame>
      <p:grpSp>
        <p:nvGrpSpPr>
          <p:cNvPr id="7" name="Group 6"/>
          <p:cNvGrpSpPr/>
          <p:nvPr/>
        </p:nvGrpSpPr>
        <p:grpSpPr>
          <a:xfrm>
            <a:off x="3173413" y="2465388"/>
            <a:ext cx="2895600" cy="2209800"/>
            <a:chOff x="3168" y="384"/>
            <a:chExt cx="1824" cy="1392"/>
          </a:xfrm>
        </p:grpSpPr>
        <p:sp>
          <p:nvSpPr>
            <p:cNvPr id="8" name="Rectangle 7"/>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9"/>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7"/>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8"/>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19"/>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20"/>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Rectangle 21"/>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Rectangle 22"/>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0"/>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1"/>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2"/>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33"/>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Text Box 34"/>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6" name="Text Box 35"/>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7" name="Text Box 36"/>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8" name="Text Box 37"/>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39" name="AutoShape 38"/>
          <p:cNvSpPr/>
          <p:nvPr/>
        </p:nvSpPr>
        <p:spPr>
          <a:xfrm rot="5418007">
            <a:off x="4302125" y="3040063"/>
            <a:ext cx="457200" cy="304800"/>
          </a:xfrm>
          <a:prstGeom prst="rightBracket">
            <a:avLst>
              <a:gd name="adj" fmla="val 50000"/>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40" name="AutoShape 39"/>
          <p:cNvSpPr/>
          <p:nvPr/>
        </p:nvSpPr>
        <p:spPr>
          <a:xfrm rot="-5381994">
            <a:off x="4302125" y="4368800"/>
            <a:ext cx="457200" cy="304800"/>
          </a:xfrm>
          <a:prstGeom prst="rightBracket">
            <a:avLst>
              <a:gd name="adj" fmla="val 36745"/>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41" name="AutoShape 40"/>
          <p:cNvSpPr/>
          <p:nvPr/>
        </p:nvSpPr>
        <p:spPr>
          <a:xfrm rot="-5381994">
            <a:off x="5229225" y="4370388"/>
            <a:ext cx="457200" cy="304800"/>
          </a:xfrm>
          <a:prstGeom prst="rightBracket">
            <a:avLst>
              <a:gd name="adj" fmla="val 41402"/>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42" name="AutoShape 41"/>
          <p:cNvSpPr/>
          <p:nvPr/>
        </p:nvSpPr>
        <p:spPr>
          <a:xfrm rot="5418007">
            <a:off x="5235575" y="3021013"/>
            <a:ext cx="457200" cy="344487"/>
          </a:xfrm>
          <a:prstGeom prst="rightBracket">
            <a:avLst>
              <a:gd name="adj" fmla="val 37587"/>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aphicFrame>
        <p:nvGraphicFramePr>
          <p:cNvPr id="43" name="Object 42"/>
          <p:cNvGraphicFramePr>
            <a:graphicFrameLocks noChangeAspect="1"/>
          </p:cNvGraphicFramePr>
          <p:nvPr/>
        </p:nvGraphicFramePr>
        <p:xfrm>
          <a:off x="1614488" y="5132388"/>
          <a:ext cx="5634037" cy="466725"/>
        </p:xfrm>
        <a:graphic>
          <a:graphicData uri="http://schemas.openxmlformats.org/presentationml/2006/ole">
            <mc:AlternateContent xmlns:mc="http://schemas.openxmlformats.org/markup-compatibility/2006">
              <mc:Choice xmlns:v="urn:schemas-microsoft-com:vml" Requires="v">
                <p:oleObj spid="_x0000_s3284" name="" r:id="rId3" imgW="2603500" imgH="215900" progId="Equation.3">
                  <p:embed/>
                </p:oleObj>
              </mc:Choice>
              <mc:Fallback>
                <p:oleObj name="" r:id="rId3" imgW="2603500" imgH="215900" progId="Equation.3">
                  <p:embed/>
                  <p:pic>
                    <p:nvPicPr>
                      <p:cNvPr id="0" name="图片 3283"/>
                      <p:cNvPicPr/>
                      <p:nvPr/>
                    </p:nvPicPr>
                    <p:blipFill>
                      <a:blip r:embed="rId4"/>
                      <a:stretch>
                        <a:fillRect/>
                      </a:stretch>
                    </p:blipFill>
                    <p:spPr>
                      <a:xfrm>
                        <a:off x="1614488" y="5132388"/>
                        <a:ext cx="5634037" cy="466725"/>
                      </a:xfrm>
                      <a:prstGeom prst="rect">
                        <a:avLst/>
                      </a:prstGeom>
                      <a:noFill/>
                      <a:ln w="38100">
                        <a:noFill/>
                        <a:miter/>
                      </a:ln>
                    </p:spPr>
                  </p:pic>
                </p:oleObj>
              </mc:Fallback>
            </mc:AlternateContent>
          </a:graphicData>
        </a:graphic>
      </p:graphicFrame>
      <p:sp>
        <p:nvSpPr>
          <p:cNvPr id="18126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8126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0-#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3"/>
          <p:cNvSpPr txBox="1"/>
          <p:nvPr/>
        </p:nvSpPr>
        <p:spPr>
          <a:xfrm>
            <a:off x="385763" y="1066800"/>
            <a:ext cx="8640762" cy="47244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609600" lvl="0" indent="-6096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画卡诺圈和选择卡诺圈的技巧</a:t>
            </a:r>
            <a:endParaRPr lang="zh-CN" altLang="en-US" sz="32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buClr>
                <a:srgbClr val="5490A8"/>
              </a:buClr>
              <a:buSzPct val="80000"/>
              <a:buFont typeface="Wingdings" panose="05000000000000000000" pitchFamily="2" charset="2"/>
              <a:buNone/>
            </a:pPr>
            <a:r>
              <a:rPr lang="zh-CN" altLang="en-US" sz="2800" dirty="0">
                <a:solidFill>
                  <a:srgbClr val="000000"/>
                </a:solidFill>
                <a:latin typeface="Tahoma" panose="020B0604030504040204" pitchFamily="34" charset="0"/>
                <a:ea typeface="黑体" panose="02010609060101010101" pitchFamily="49" charset="-122"/>
              </a:rPr>
              <a:t>五个原则：</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spcAft>
                <a:spcPct val="20000"/>
              </a:spcAft>
              <a:buClr>
                <a:srgbClr val="5490A8"/>
              </a:buClr>
              <a:buSzPct val="80000"/>
              <a:buFont typeface="Wingdings" panose="05000000000000000000" pitchFamily="2" charset="2"/>
              <a:buAutoNum type="arabicParenR"/>
            </a:pPr>
            <a:r>
              <a:rPr lang="zh-CN" altLang="en-US" sz="2800" dirty="0">
                <a:solidFill>
                  <a:srgbClr val="CC0000"/>
                </a:solidFill>
                <a:latin typeface="Times New Roman" panose="02020603050405020304" pitchFamily="18" charset="0"/>
                <a:ea typeface="黑体" panose="02010609060101010101" pitchFamily="49" charset="-122"/>
              </a:rPr>
              <a:t>“</a:t>
            </a:r>
            <a:r>
              <a:rPr lang="en-US" altLang="zh-CN" sz="2800" dirty="0">
                <a:solidFill>
                  <a:srgbClr val="CC0000"/>
                </a:solidFill>
                <a:latin typeface="Times New Roman" panose="02020603050405020304" pitchFamily="18" charset="0"/>
                <a:ea typeface="黑体" panose="02010609060101010101" pitchFamily="49" charset="-122"/>
              </a:rPr>
              <a:t>1</a:t>
            </a:r>
            <a:r>
              <a:rPr lang="zh-CN" altLang="en-US" sz="2800" dirty="0">
                <a:solidFill>
                  <a:srgbClr val="CC0000"/>
                </a:solidFill>
                <a:latin typeface="Tahoma" panose="020B0604030504040204" pitchFamily="34" charset="0"/>
                <a:ea typeface="黑体" panose="02010609060101010101" pitchFamily="49" charset="-122"/>
              </a:rPr>
              <a:t>格</a:t>
            </a:r>
            <a:r>
              <a:rPr lang="zh-CN" altLang="en-US" sz="2800" dirty="0">
                <a:solidFill>
                  <a:srgbClr val="CC0000"/>
                </a:solidFill>
                <a:latin typeface="Times New Roman" panose="02020603050405020304" pitchFamily="18" charset="0"/>
                <a:ea typeface="黑体" panose="02010609060101010101" pitchFamily="49" charset="-122"/>
              </a:rPr>
              <a:t>”</a:t>
            </a:r>
            <a:r>
              <a:rPr lang="zh-CN" altLang="en-US" sz="2800" dirty="0">
                <a:solidFill>
                  <a:srgbClr val="000000"/>
                </a:solidFill>
                <a:latin typeface="Tahoma" panose="020B0604030504040204" pitchFamily="34" charset="0"/>
                <a:ea typeface="黑体" panose="02010609060101010101" pitchFamily="49" charset="-122"/>
              </a:rPr>
              <a:t>不能漏圈； </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spcAft>
                <a:spcPct val="20000"/>
              </a:spcAft>
              <a:buClr>
                <a:srgbClr val="5490A8"/>
              </a:buClr>
              <a:buSzPct val="80000"/>
              <a:buFont typeface="Wingdings" panose="05000000000000000000" pitchFamily="2" charset="2"/>
              <a:buAutoNum type="arabicParenR"/>
            </a:pPr>
            <a:r>
              <a:rPr lang="zh-CN" altLang="en-US" sz="2800" dirty="0">
                <a:solidFill>
                  <a:srgbClr val="CC0000"/>
                </a:solidFill>
                <a:latin typeface="Times New Roman" panose="02020603050405020304" pitchFamily="18" charset="0"/>
                <a:ea typeface="黑体" panose="02010609060101010101" pitchFamily="49" charset="-122"/>
              </a:rPr>
              <a:t>“</a:t>
            </a:r>
            <a:r>
              <a:rPr lang="en-US" altLang="zh-CN" sz="2800" dirty="0">
                <a:solidFill>
                  <a:srgbClr val="CC0000"/>
                </a:solidFill>
                <a:latin typeface="Times New Roman" panose="02020603050405020304" pitchFamily="18" charset="0"/>
                <a:ea typeface="黑体" panose="02010609060101010101" pitchFamily="49" charset="-122"/>
              </a:rPr>
              <a:t>1</a:t>
            </a:r>
            <a:r>
              <a:rPr lang="zh-CN" altLang="en-US" sz="2800" dirty="0">
                <a:solidFill>
                  <a:srgbClr val="CC0000"/>
                </a:solidFill>
                <a:latin typeface="Tahoma" panose="020B0604030504040204" pitchFamily="34" charset="0"/>
                <a:ea typeface="黑体" panose="02010609060101010101" pitchFamily="49" charset="-122"/>
              </a:rPr>
              <a:t>格</a:t>
            </a:r>
            <a:r>
              <a:rPr lang="zh-CN" altLang="en-US" sz="2800" dirty="0">
                <a:solidFill>
                  <a:srgbClr val="CC0000"/>
                </a:solidFill>
                <a:latin typeface="Times New Roman" panose="02020603050405020304" pitchFamily="18" charset="0"/>
                <a:ea typeface="黑体" panose="02010609060101010101" pitchFamily="49" charset="-122"/>
              </a:rPr>
              <a:t>”</a:t>
            </a:r>
            <a:r>
              <a:rPr lang="zh-CN" altLang="en-US" sz="2800" dirty="0">
                <a:solidFill>
                  <a:srgbClr val="000000"/>
                </a:solidFill>
                <a:latin typeface="Tahoma" panose="020B0604030504040204" pitchFamily="34" charset="0"/>
                <a:ea typeface="黑体" panose="02010609060101010101" pitchFamily="49" charset="-122"/>
              </a:rPr>
              <a:t>允许被一个以上的圈所包围； </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spcAft>
                <a:spcPct val="20000"/>
              </a:spcAft>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圈的个数</a:t>
            </a:r>
            <a:r>
              <a:rPr lang="zh-CN" altLang="en-US" sz="2800" dirty="0">
                <a:solidFill>
                  <a:srgbClr val="006060"/>
                </a:solidFill>
                <a:latin typeface="Tahoma" panose="020B0604030504040204" pitchFamily="34" charset="0"/>
                <a:ea typeface="黑体" panose="02010609060101010101" pitchFamily="49" charset="-122"/>
              </a:rPr>
              <a:t>尽可能</a:t>
            </a:r>
            <a:r>
              <a:rPr lang="zh-CN" altLang="en-US" sz="2800" dirty="0">
                <a:solidFill>
                  <a:srgbClr val="000000"/>
                </a:solidFill>
                <a:latin typeface="Tahoma" panose="020B0604030504040204" pitchFamily="34" charset="0"/>
                <a:ea typeface="黑体" panose="02010609060101010101" pitchFamily="49" charset="-122"/>
              </a:rPr>
              <a:t>少； </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spcAft>
                <a:spcPct val="20000"/>
              </a:spcAft>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圈的面积</a:t>
            </a:r>
            <a:r>
              <a:rPr lang="zh-CN" altLang="en-US" sz="2800" dirty="0">
                <a:solidFill>
                  <a:srgbClr val="006060"/>
                </a:solidFill>
                <a:latin typeface="Tahoma" panose="020B0604030504040204" pitchFamily="34" charset="0"/>
                <a:ea typeface="黑体" panose="02010609060101010101" pitchFamily="49" charset="-122"/>
              </a:rPr>
              <a:t>尽可能</a:t>
            </a:r>
            <a:r>
              <a:rPr lang="zh-CN" altLang="en-US" sz="2800" dirty="0">
                <a:solidFill>
                  <a:srgbClr val="000000"/>
                </a:solidFill>
                <a:latin typeface="Tahoma" panose="020B0604030504040204" pitchFamily="34" charset="0"/>
                <a:ea typeface="黑体" panose="02010609060101010101" pitchFamily="49" charset="-122"/>
              </a:rPr>
              <a:t>大； </a:t>
            </a:r>
            <a:endParaRPr lang="zh-CN" altLang="en-US" sz="28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spcAft>
                <a:spcPct val="20000"/>
              </a:spcAft>
              <a:buClr>
                <a:srgbClr val="5490A8"/>
              </a:buClr>
              <a:buSzPct val="80000"/>
              <a:buFont typeface="Wingdings" panose="05000000000000000000" pitchFamily="2" charset="2"/>
              <a:buAutoNum type="arabicParenR"/>
            </a:pPr>
            <a:r>
              <a:rPr lang="zh-CN" altLang="en-US" sz="2800" dirty="0">
                <a:solidFill>
                  <a:srgbClr val="000000"/>
                </a:solidFill>
                <a:latin typeface="Tahoma" panose="020B0604030504040204" pitchFamily="34" charset="0"/>
                <a:ea typeface="黑体" panose="02010609060101010101" pitchFamily="49" charset="-122"/>
              </a:rPr>
              <a:t>每个圈至少应包含一个新的</a:t>
            </a:r>
            <a:r>
              <a:rPr lang="zh-CN" altLang="en-US" sz="2800" dirty="0">
                <a:solidFill>
                  <a:srgbClr val="CC0000"/>
                </a:solidFill>
                <a:latin typeface="Times New Roman" panose="02020603050405020304" pitchFamily="18" charset="0"/>
                <a:ea typeface="黑体" panose="02010609060101010101" pitchFamily="49" charset="-122"/>
              </a:rPr>
              <a:t>“</a:t>
            </a:r>
            <a:r>
              <a:rPr lang="en-US" altLang="zh-CN" sz="2800" dirty="0">
                <a:solidFill>
                  <a:srgbClr val="CC0000"/>
                </a:solidFill>
                <a:latin typeface="Times New Roman" panose="02020603050405020304" pitchFamily="18" charset="0"/>
                <a:ea typeface="黑体" panose="02010609060101010101" pitchFamily="49" charset="-122"/>
              </a:rPr>
              <a:t>1</a:t>
            </a:r>
            <a:r>
              <a:rPr lang="zh-CN" altLang="en-US" sz="2800" dirty="0">
                <a:solidFill>
                  <a:srgbClr val="CC0000"/>
                </a:solidFill>
                <a:latin typeface="Tahoma" panose="020B0604030504040204" pitchFamily="34" charset="0"/>
                <a:ea typeface="黑体" panose="02010609060101010101" pitchFamily="49" charset="-122"/>
              </a:rPr>
              <a:t>格</a:t>
            </a:r>
            <a:r>
              <a:rPr lang="zh-CN" altLang="en-US" sz="2800" dirty="0">
                <a:solidFill>
                  <a:srgbClr val="CC0000"/>
                </a:solidFill>
                <a:latin typeface="Times New Roman" panose="02020603050405020304" pitchFamily="18" charset="0"/>
                <a:ea typeface="黑体" panose="02010609060101010101" pitchFamily="49" charset="-122"/>
              </a:rPr>
              <a:t>”</a:t>
            </a:r>
            <a:r>
              <a:rPr lang="zh-CN" altLang="en-US" sz="2800" dirty="0">
                <a:solidFill>
                  <a:srgbClr val="CC0000"/>
                </a:solidFill>
                <a:latin typeface="Tahoma" panose="020B0604030504040204" pitchFamily="34" charset="0"/>
                <a:ea typeface="黑体" panose="02010609060101010101" pitchFamily="49" charset="-122"/>
              </a:rPr>
              <a:t> </a:t>
            </a:r>
            <a:r>
              <a:rPr lang="zh-CN" altLang="en-US" sz="2800" dirty="0">
                <a:solidFill>
                  <a:srgbClr val="000000"/>
                </a:solidFill>
                <a:latin typeface="Tahoma" panose="020B0604030504040204" pitchFamily="34" charset="0"/>
                <a:ea typeface="黑体" panose="02010609060101010101" pitchFamily="49" charset="-122"/>
              </a:rPr>
              <a:t>。</a:t>
            </a:r>
            <a:endParaRPr lang="zh-CN" altLang="en-US" sz="2800" dirty="0">
              <a:solidFill>
                <a:srgbClr val="000000"/>
              </a:solidFill>
              <a:latin typeface="Tahoma" panose="020B0604030504040204" pitchFamily="34" charset="0"/>
              <a:ea typeface="黑体" panose="02010609060101010101" pitchFamily="49" charset="-122"/>
            </a:endParaRPr>
          </a:p>
          <a:p>
            <a:pPr marL="1371600" lvl="2" indent="-457200" eaLnBrk="1" hangingPunct="1">
              <a:lnSpc>
                <a:spcPct val="100000"/>
              </a:lnSpc>
              <a:spcBef>
                <a:spcPct val="20000"/>
              </a:spcBef>
              <a:buClr>
                <a:srgbClr val="CC0000"/>
              </a:buClr>
              <a:buSzPct val="120000"/>
              <a:buFontTx/>
              <a:buChar char="•"/>
            </a:pPr>
            <a:r>
              <a:rPr lang="zh-CN" altLang="en-US" sz="2400" dirty="0">
                <a:solidFill>
                  <a:srgbClr val="000000"/>
                </a:solidFill>
                <a:latin typeface="Tahoma" panose="020B0604030504040204" pitchFamily="34" charset="0"/>
                <a:ea typeface="黑体" panose="02010609060101010101" pitchFamily="49" charset="-122"/>
              </a:rPr>
              <a:t>这个“新的</a:t>
            </a:r>
            <a:r>
              <a:rPr lang="zh-CN" altLang="en-US" sz="2400" dirty="0">
                <a:solidFill>
                  <a:srgbClr val="CC0000"/>
                </a:solidFill>
                <a:latin typeface="Times New Roman" panose="02020603050405020304" pitchFamily="18" charset="0"/>
                <a:ea typeface="黑体" panose="02010609060101010101" pitchFamily="49" charset="-122"/>
              </a:rPr>
              <a:t>‘</a:t>
            </a:r>
            <a:r>
              <a:rPr lang="en-US" altLang="zh-CN" sz="2400" dirty="0">
                <a:solidFill>
                  <a:srgbClr val="CC0000"/>
                </a:solidFill>
                <a:latin typeface="Times New Roman" panose="02020603050405020304" pitchFamily="18" charset="0"/>
                <a:ea typeface="黑体" panose="02010609060101010101" pitchFamily="49" charset="-122"/>
              </a:rPr>
              <a:t>1</a:t>
            </a:r>
            <a:r>
              <a:rPr lang="zh-CN" altLang="en-US" sz="2400" dirty="0">
                <a:solidFill>
                  <a:srgbClr val="CC0000"/>
                </a:solidFill>
                <a:latin typeface="Tahoma" panose="020B0604030504040204" pitchFamily="34" charset="0"/>
                <a:ea typeface="黑体" panose="02010609060101010101" pitchFamily="49" charset="-122"/>
              </a:rPr>
              <a:t>格</a:t>
            </a:r>
            <a:r>
              <a:rPr lang="zh-CN" altLang="en-US" sz="2400" dirty="0">
                <a:solidFill>
                  <a:srgbClr val="CC0000"/>
                </a:solidFill>
                <a:latin typeface="Times New Roman" panose="02020603050405020304" pitchFamily="18" charset="0"/>
                <a:ea typeface="黑体" panose="02010609060101010101" pitchFamily="49" charset="-122"/>
              </a:rPr>
              <a:t>’</a:t>
            </a:r>
            <a:r>
              <a:rPr lang="zh-CN" altLang="en-US" sz="2400" dirty="0">
                <a:solidFill>
                  <a:srgbClr val="000000"/>
                </a:solidFill>
                <a:latin typeface="Tahoma" panose="020B0604030504040204" pitchFamily="34" charset="0"/>
                <a:ea typeface="黑体" panose="02010609060101010101" pitchFamily="49" charset="-122"/>
              </a:rPr>
              <a:t>”</a:t>
            </a:r>
            <a:r>
              <a:rPr lang="en-US" altLang="zh-CN" sz="2400" dirty="0">
                <a:solidFill>
                  <a:srgbClr val="000000"/>
                </a:solidFill>
                <a:latin typeface="Tahoma" panose="020B0604030504040204" pitchFamily="34" charset="0"/>
                <a:ea typeface="黑体" panose="02010609060101010101" pitchFamily="49" charset="-122"/>
              </a:rPr>
              <a:t>——</a:t>
            </a:r>
            <a:r>
              <a:rPr lang="zh-CN" altLang="en-US" sz="2400" dirty="0">
                <a:solidFill>
                  <a:srgbClr val="000000"/>
                </a:solidFill>
                <a:latin typeface="Tahoma" panose="020B0604030504040204" pitchFamily="34" charset="0"/>
                <a:ea typeface="黑体" panose="02010609060101010101" pitchFamily="49" charset="-122"/>
              </a:rPr>
              <a:t>学名“实质最小项”</a:t>
            </a:r>
            <a:endParaRPr lang="zh-CN" altLang="en-US" sz="2400" dirty="0">
              <a:solidFill>
                <a:srgbClr val="000000"/>
              </a:solidFill>
              <a:latin typeface="Tahoma" panose="020B0604030504040204" pitchFamily="34" charset="0"/>
              <a:ea typeface="黑体" panose="02010609060101010101" pitchFamily="49" charset="-122"/>
            </a:endParaRPr>
          </a:p>
        </p:txBody>
      </p:sp>
      <p:sp>
        <p:nvSpPr>
          <p:cNvPr id="5" name="Text Box 4"/>
          <p:cNvSpPr txBox="1"/>
          <p:nvPr/>
        </p:nvSpPr>
        <p:spPr>
          <a:xfrm>
            <a:off x="5589588" y="2174875"/>
            <a:ext cx="3635375"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b="1" dirty="0">
                <a:solidFill>
                  <a:srgbClr val="FF0066"/>
                </a:solidFill>
                <a:latin typeface="楷体_GB2312" pitchFamily="49" charset="-122"/>
                <a:ea typeface="楷体_GB2312" pitchFamily="49" charset="-122"/>
              </a:rPr>
              <a:t>卡诺圈覆盖所有</a:t>
            </a:r>
            <a:r>
              <a:rPr lang="zh-CN" altLang="en-US" sz="2400" b="1" dirty="0">
                <a:solidFill>
                  <a:srgbClr val="FF0066"/>
                </a:solidFill>
                <a:latin typeface="Times New Roman" panose="02020603050405020304" pitchFamily="18" charset="0"/>
                <a:ea typeface="楷体_GB2312" pitchFamily="49" charset="-122"/>
              </a:rPr>
              <a:t>“</a:t>
            </a:r>
            <a:r>
              <a:rPr lang="en-US" altLang="zh-CN" sz="2400" b="1" dirty="0">
                <a:solidFill>
                  <a:srgbClr val="FF0066"/>
                </a:solidFill>
                <a:latin typeface="楷体_GB2312" pitchFamily="49" charset="-122"/>
                <a:ea typeface="楷体_GB2312" pitchFamily="49" charset="-122"/>
              </a:rPr>
              <a:t>1</a:t>
            </a:r>
            <a:r>
              <a:rPr lang="zh-CN" altLang="en-US" sz="2400" b="1" dirty="0">
                <a:solidFill>
                  <a:srgbClr val="FF0066"/>
                </a:solidFill>
                <a:latin typeface="楷体_GB2312" pitchFamily="49" charset="-122"/>
                <a:ea typeface="楷体_GB2312" pitchFamily="49" charset="-122"/>
              </a:rPr>
              <a:t>格</a:t>
            </a:r>
            <a:r>
              <a:rPr lang="zh-CN" altLang="en-US" sz="2400" b="1" dirty="0">
                <a:solidFill>
                  <a:srgbClr val="FF0066"/>
                </a:solidFill>
                <a:latin typeface="Times New Roman" panose="02020603050405020304" pitchFamily="18" charset="0"/>
                <a:ea typeface="楷体_GB2312" pitchFamily="49" charset="-122"/>
              </a:rPr>
              <a:t>”</a:t>
            </a:r>
            <a:endParaRPr lang="zh-CN" altLang="en-US" sz="2400" b="1" dirty="0">
              <a:solidFill>
                <a:srgbClr val="FF0066"/>
              </a:solidFill>
              <a:latin typeface="楷体_GB2312" pitchFamily="49" charset="-122"/>
              <a:ea typeface="楷体_GB2312" pitchFamily="49" charset="-122"/>
            </a:endParaRPr>
          </a:p>
        </p:txBody>
      </p:sp>
      <p:sp>
        <p:nvSpPr>
          <p:cNvPr id="6" name="Text Box 5"/>
          <p:cNvSpPr txBox="1"/>
          <p:nvPr/>
        </p:nvSpPr>
        <p:spPr>
          <a:xfrm>
            <a:off x="5589588" y="3400425"/>
            <a:ext cx="3635375"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b="1" dirty="0">
                <a:solidFill>
                  <a:srgbClr val="FF0066"/>
                </a:solidFill>
                <a:latin typeface="楷体_GB2312" pitchFamily="49" charset="-122"/>
                <a:ea typeface="楷体_GB2312" pitchFamily="49" charset="-122"/>
              </a:rPr>
              <a:t>最小覆盖</a:t>
            </a:r>
            <a:endParaRPr lang="zh-CN" altLang="en-US" sz="2400" b="1" dirty="0">
              <a:solidFill>
                <a:srgbClr val="FF0066"/>
              </a:solidFill>
              <a:latin typeface="楷体_GB2312" pitchFamily="49" charset="-122"/>
              <a:ea typeface="楷体_GB2312" pitchFamily="49" charset="-122"/>
            </a:endParaRPr>
          </a:p>
        </p:txBody>
      </p:sp>
      <p:sp>
        <p:nvSpPr>
          <p:cNvPr id="7" name="Text Box 6"/>
          <p:cNvSpPr txBox="1"/>
          <p:nvPr/>
        </p:nvSpPr>
        <p:spPr>
          <a:xfrm>
            <a:off x="5589588" y="4048125"/>
            <a:ext cx="3635375"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b="1" dirty="0">
                <a:solidFill>
                  <a:srgbClr val="FF0066"/>
                </a:solidFill>
                <a:latin typeface="楷体_GB2312" pitchFamily="49" charset="-122"/>
                <a:ea typeface="楷体_GB2312" pitchFamily="49" charset="-122"/>
              </a:rPr>
              <a:t>本原蕴含项</a:t>
            </a:r>
            <a:endParaRPr lang="zh-CN" altLang="en-US" sz="2400" b="1" dirty="0">
              <a:solidFill>
                <a:srgbClr val="FF0066"/>
              </a:solidFill>
              <a:latin typeface="楷体_GB2312" pitchFamily="49" charset="-122"/>
              <a:ea typeface="楷体_GB2312" pitchFamily="49" charset="-122"/>
            </a:endParaRPr>
          </a:p>
        </p:txBody>
      </p:sp>
      <p:sp>
        <p:nvSpPr>
          <p:cNvPr id="8" name="Text Box 7"/>
          <p:cNvSpPr txBox="1"/>
          <p:nvPr/>
        </p:nvSpPr>
        <p:spPr>
          <a:xfrm>
            <a:off x="7245350" y="4624388"/>
            <a:ext cx="1979613"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b="1" dirty="0">
                <a:solidFill>
                  <a:srgbClr val="FF0066"/>
                </a:solidFill>
                <a:latin typeface="楷体_GB2312" pitchFamily="49" charset="-122"/>
                <a:ea typeface="楷体_GB2312" pitchFamily="49" charset="-122"/>
              </a:rPr>
              <a:t>实质蕴</a:t>
            </a:r>
            <a:r>
              <a:rPr lang="zh-CN" altLang="en-US" sz="2400" b="1" dirty="0">
                <a:solidFill>
                  <a:srgbClr val="FF0066"/>
                </a:solidFill>
                <a:latin typeface="楷体_GB2312" pitchFamily="49" charset="-122"/>
                <a:ea typeface="楷体_GB2312" pitchFamily="49" charset="-122"/>
              </a:rPr>
              <a:t>含项</a:t>
            </a:r>
            <a:endParaRPr lang="zh-CN" altLang="en-US" sz="2400" b="1" dirty="0">
              <a:solidFill>
                <a:srgbClr val="FF0066"/>
              </a:solidFill>
              <a:latin typeface="楷体_GB2312" pitchFamily="49" charset="-122"/>
              <a:ea typeface="楷体_GB2312" pitchFamily="49" charset="-122"/>
            </a:endParaRPr>
          </a:p>
        </p:txBody>
      </p:sp>
      <p:sp>
        <p:nvSpPr>
          <p:cNvPr id="18330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8330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txBox="1"/>
          <p:nvPr/>
        </p:nvSpPr>
        <p:spPr>
          <a:xfrm>
            <a:off x="446088" y="881063"/>
            <a:ext cx="8640762"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4000" dirty="0">
                <a:solidFill>
                  <a:srgbClr val="FF0000"/>
                </a:solidFill>
                <a:latin typeface="Tahoma" panose="020B0604030504040204" pitchFamily="34" charset="0"/>
                <a:ea typeface="黑体" panose="02010609060101010101" pitchFamily="49" charset="-122"/>
              </a:rPr>
              <a:t>练习</a:t>
            </a:r>
            <a:endParaRPr lang="zh-CN" altLang="en-US" sz="4000" dirty="0">
              <a:solidFill>
                <a:srgbClr val="FF0000"/>
              </a:solidFill>
              <a:latin typeface="Tahoma" panose="020B0604030504040204" pitchFamily="34" charset="0"/>
              <a:ea typeface="黑体" panose="02010609060101010101" pitchFamily="49" charset="-122"/>
            </a:endParaRPr>
          </a:p>
        </p:txBody>
      </p:sp>
      <p:sp>
        <p:nvSpPr>
          <p:cNvPr id="4" name="AutoShape 3"/>
          <p:cNvSpPr>
            <a:spLocks noChangeArrowheads="1"/>
          </p:cNvSpPr>
          <p:nvPr/>
        </p:nvSpPr>
        <p:spPr bwMode="auto">
          <a:xfrm>
            <a:off x="1196975" y="3022600"/>
            <a:ext cx="782638" cy="336550"/>
          </a:xfrm>
          <a:prstGeom prst="roundRect">
            <a:avLst>
              <a:gd name="adj" fmla="val 50000"/>
            </a:avLst>
          </a:prstGeom>
          <a:solidFill>
            <a:srgbClr val="FFFFFF"/>
          </a:solidFill>
          <a:ln w="19050">
            <a:solidFill>
              <a:srgbClr val="333399"/>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5348" name="Rectangle 4"/>
          <p:cNvSpPr/>
          <p:nvPr/>
        </p:nvSpPr>
        <p:spPr>
          <a:xfrm>
            <a:off x="2546350" y="4229100"/>
            <a:ext cx="469900" cy="50165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49" name="Rectangle 5"/>
          <p:cNvSpPr/>
          <p:nvPr/>
        </p:nvSpPr>
        <p:spPr>
          <a:xfrm>
            <a:off x="2546350" y="3805238"/>
            <a:ext cx="469900" cy="423862"/>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0" name="Rectangle 6"/>
          <p:cNvSpPr/>
          <p:nvPr/>
        </p:nvSpPr>
        <p:spPr>
          <a:xfrm>
            <a:off x="2546350" y="3386138"/>
            <a:ext cx="469900" cy="4191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1" name="Rectangle 7"/>
          <p:cNvSpPr/>
          <p:nvPr/>
        </p:nvSpPr>
        <p:spPr>
          <a:xfrm>
            <a:off x="2546350" y="2965450"/>
            <a:ext cx="469900" cy="420688"/>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2" name="Rectangle 8"/>
          <p:cNvSpPr/>
          <p:nvPr/>
        </p:nvSpPr>
        <p:spPr>
          <a:xfrm>
            <a:off x="1608138" y="4229100"/>
            <a:ext cx="469900" cy="50165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53" name="Rectangle 9"/>
          <p:cNvSpPr/>
          <p:nvPr/>
        </p:nvSpPr>
        <p:spPr>
          <a:xfrm>
            <a:off x="1608138" y="3805238"/>
            <a:ext cx="469900" cy="423862"/>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54" name="Rectangle 10"/>
          <p:cNvSpPr/>
          <p:nvPr/>
        </p:nvSpPr>
        <p:spPr>
          <a:xfrm>
            <a:off x="1608138" y="3386138"/>
            <a:ext cx="469900" cy="4191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5" name="Rectangle 11"/>
          <p:cNvSpPr/>
          <p:nvPr/>
        </p:nvSpPr>
        <p:spPr>
          <a:xfrm>
            <a:off x="1608138" y="2965450"/>
            <a:ext cx="469900" cy="420688"/>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6" name="Rectangle 12"/>
          <p:cNvSpPr/>
          <p:nvPr/>
        </p:nvSpPr>
        <p:spPr>
          <a:xfrm>
            <a:off x="2078038" y="4229100"/>
            <a:ext cx="468312" cy="50165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57" name="Rectangle 13"/>
          <p:cNvSpPr/>
          <p:nvPr/>
        </p:nvSpPr>
        <p:spPr>
          <a:xfrm>
            <a:off x="2078038" y="3805238"/>
            <a:ext cx="468312" cy="423862"/>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8" name="Rectangle 14"/>
          <p:cNvSpPr/>
          <p:nvPr/>
        </p:nvSpPr>
        <p:spPr>
          <a:xfrm>
            <a:off x="2078038" y="3386138"/>
            <a:ext cx="468312" cy="4191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185359" name="Rectangle 15"/>
          <p:cNvSpPr/>
          <p:nvPr/>
        </p:nvSpPr>
        <p:spPr>
          <a:xfrm>
            <a:off x="2078038" y="2965450"/>
            <a:ext cx="468312" cy="420688"/>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60" name="Rectangle 16"/>
          <p:cNvSpPr/>
          <p:nvPr/>
        </p:nvSpPr>
        <p:spPr>
          <a:xfrm>
            <a:off x="1138238" y="4229100"/>
            <a:ext cx="469900" cy="50165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61" name="Rectangle 17"/>
          <p:cNvSpPr/>
          <p:nvPr/>
        </p:nvSpPr>
        <p:spPr>
          <a:xfrm>
            <a:off x="1138238" y="3386138"/>
            <a:ext cx="469900" cy="419100"/>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62" name="Rectangle 18"/>
          <p:cNvSpPr/>
          <p:nvPr/>
        </p:nvSpPr>
        <p:spPr>
          <a:xfrm>
            <a:off x="1138238" y="3805238"/>
            <a:ext cx="469900" cy="423862"/>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endParaRPr lang="zh-CN" altLang="zh-CN" sz="2000" dirty="0">
              <a:solidFill>
                <a:srgbClr val="000000"/>
              </a:solidFill>
              <a:latin typeface="Times New Roman" panose="02020603050405020304" pitchFamily="18" charset="0"/>
            </a:endParaRPr>
          </a:p>
        </p:txBody>
      </p:sp>
      <p:sp>
        <p:nvSpPr>
          <p:cNvPr id="185363" name="Rectangle 19"/>
          <p:cNvSpPr/>
          <p:nvPr/>
        </p:nvSpPr>
        <p:spPr>
          <a:xfrm>
            <a:off x="1138238" y="2965450"/>
            <a:ext cx="469900" cy="420688"/>
          </a:xfrm>
          <a:prstGeom prst="rect">
            <a:avLst/>
          </a:prstGeom>
          <a:noFill/>
          <a:ln w="19050">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en-US" altLang="zh-CN" sz="2000" dirty="0">
                <a:solidFill>
                  <a:srgbClr val="000000"/>
                </a:solidFill>
                <a:latin typeface="Times New Roman" panose="02020603050405020304" pitchFamily="18" charset="0"/>
              </a:rPr>
              <a:t>1</a:t>
            </a:r>
            <a:endParaRPr lang="en-US" altLang="zh-CN" sz="2000" dirty="0">
              <a:solidFill>
                <a:srgbClr val="000000"/>
              </a:solidFill>
              <a:latin typeface="Times New Roman" panose="02020603050405020304" pitchFamily="18" charset="0"/>
            </a:endParaRPr>
          </a:p>
        </p:txBody>
      </p:sp>
      <p:sp>
        <p:nvSpPr>
          <p:cNvPr id="21" name="Line 20"/>
          <p:cNvSpPr>
            <a:spLocks noChangeShapeType="1"/>
          </p:cNvSpPr>
          <p:nvPr/>
        </p:nvSpPr>
        <p:spPr bwMode="auto">
          <a:xfrm>
            <a:off x="1138238" y="2965450"/>
            <a:ext cx="1878013"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1"/>
          <p:cNvSpPr>
            <a:spLocks noChangeShapeType="1"/>
          </p:cNvSpPr>
          <p:nvPr/>
        </p:nvSpPr>
        <p:spPr bwMode="auto">
          <a:xfrm>
            <a:off x="1138238" y="4730750"/>
            <a:ext cx="1878013"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1138238" y="2965450"/>
            <a:ext cx="0" cy="176530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a:off x="3016250" y="2965450"/>
            <a:ext cx="0" cy="176530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1138238" y="3805238"/>
            <a:ext cx="187801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1138238" y="3386138"/>
            <a:ext cx="187801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1138238" y="4229100"/>
            <a:ext cx="187801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078038" y="2965450"/>
            <a:ext cx="0" cy="176530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1608138" y="2965450"/>
            <a:ext cx="0" cy="176530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a:off x="2546350" y="2965450"/>
            <a:ext cx="0" cy="176530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0"/>
          <p:cNvSpPr>
            <a:spLocks noChangeShapeType="1"/>
          </p:cNvSpPr>
          <p:nvPr/>
        </p:nvSpPr>
        <p:spPr bwMode="auto">
          <a:xfrm>
            <a:off x="747713" y="2544763"/>
            <a:ext cx="390525" cy="42068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5375" name="Text Box 31"/>
          <p:cNvSpPr txBox="1"/>
          <p:nvPr/>
        </p:nvSpPr>
        <p:spPr>
          <a:xfrm>
            <a:off x="434975" y="2544763"/>
            <a:ext cx="547688" cy="366712"/>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800" i="1" dirty="0">
                <a:solidFill>
                  <a:srgbClr val="000000"/>
                </a:solidFill>
                <a:latin typeface="Times New Roman" panose="02020603050405020304" pitchFamily="18" charset="0"/>
              </a:rPr>
              <a:t>AB</a:t>
            </a:r>
            <a:endParaRPr lang="en-US" altLang="zh-CN" sz="1800" i="1" dirty="0">
              <a:solidFill>
                <a:srgbClr val="000000"/>
              </a:solidFill>
              <a:latin typeface="Times New Roman" panose="02020603050405020304" pitchFamily="18" charset="0"/>
            </a:endParaRPr>
          </a:p>
        </p:txBody>
      </p:sp>
      <p:sp>
        <p:nvSpPr>
          <p:cNvPr id="185376" name="Text Box 32"/>
          <p:cNvSpPr txBox="1"/>
          <p:nvPr/>
        </p:nvSpPr>
        <p:spPr>
          <a:xfrm>
            <a:off x="747713" y="2292350"/>
            <a:ext cx="625475" cy="366713"/>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800" i="1" dirty="0">
                <a:solidFill>
                  <a:srgbClr val="000000"/>
                </a:solidFill>
                <a:latin typeface="Times New Roman" panose="02020603050405020304" pitchFamily="18" charset="0"/>
              </a:rPr>
              <a:t>CD</a:t>
            </a:r>
            <a:endParaRPr lang="en-US" altLang="zh-CN" sz="1800" i="1" dirty="0">
              <a:solidFill>
                <a:srgbClr val="000000"/>
              </a:solidFill>
              <a:latin typeface="Times New Roman" panose="02020603050405020304" pitchFamily="18" charset="0"/>
            </a:endParaRPr>
          </a:p>
        </p:txBody>
      </p:sp>
      <p:sp>
        <p:nvSpPr>
          <p:cNvPr id="185377" name="Text Box 33"/>
          <p:cNvSpPr txBox="1"/>
          <p:nvPr/>
        </p:nvSpPr>
        <p:spPr>
          <a:xfrm>
            <a:off x="747713" y="3049588"/>
            <a:ext cx="469900" cy="1606550"/>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800" dirty="0">
                <a:solidFill>
                  <a:srgbClr val="000000"/>
                </a:solidFill>
                <a:latin typeface="Times New Roman" panose="02020603050405020304" pitchFamily="18" charset="0"/>
              </a:rPr>
              <a:t>00</a:t>
            </a:r>
            <a:endParaRPr lang="en-US" altLang="zh-CN" sz="1800" dirty="0">
              <a:solidFill>
                <a:srgbClr val="000000"/>
              </a:solidFill>
              <a:latin typeface="Times New Roman" panose="02020603050405020304" pitchFamily="18" charset="0"/>
            </a:endParaRPr>
          </a:p>
          <a:p>
            <a:pPr marL="0" lvl="0" indent="0" eaLnBrk="1" hangingPunct="1">
              <a:lnSpc>
                <a:spcPct val="100000"/>
              </a:lnSpc>
              <a:spcBef>
                <a:spcPct val="50000"/>
              </a:spcBef>
              <a:buFontTx/>
              <a:buNone/>
            </a:pPr>
            <a:r>
              <a:rPr lang="en-US" altLang="zh-CN" sz="1800" dirty="0">
                <a:solidFill>
                  <a:srgbClr val="000000"/>
                </a:solidFill>
                <a:latin typeface="Times New Roman" panose="02020603050405020304" pitchFamily="18" charset="0"/>
              </a:rPr>
              <a:t>01</a:t>
            </a:r>
            <a:endParaRPr lang="en-US" altLang="zh-CN" sz="1800" dirty="0">
              <a:solidFill>
                <a:srgbClr val="000000"/>
              </a:solidFill>
              <a:latin typeface="Times New Roman" panose="02020603050405020304" pitchFamily="18" charset="0"/>
            </a:endParaRPr>
          </a:p>
          <a:p>
            <a:pPr marL="0" lvl="0" indent="0" eaLnBrk="1" hangingPunct="1">
              <a:lnSpc>
                <a:spcPct val="100000"/>
              </a:lnSpc>
              <a:spcBef>
                <a:spcPct val="50000"/>
              </a:spcBef>
              <a:buFontTx/>
              <a:buNone/>
            </a:pPr>
            <a:r>
              <a:rPr lang="en-US" altLang="zh-CN" sz="1800" dirty="0">
                <a:solidFill>
                  <a:srgbClr val="000000"/>
                </a:solidFill>
                <a:latin typeface="Times New Roman" panose="02020603050405020304" pitchFamily="18" charset="0"/>
              </a:rPr>
              <a:t>11</a:t>
            </a:r>
            <a:endParaRPr lang="en-US" altLang="zh-CN" sz="1800" dirty="0">
              <a:solidFill>
                <a:srgbClr val="000000"/>
              </a:solidFill>
              <a:latin typeface="Times New Roman" panose="02020603050405020304" pitchFamily="18" charset="0"/>
            </a:endParaRPr>
          </a:p>
          <a:p>
            <a:pPr marL="0" lvl="0" indent="0" eaLnBrk="1" hangingPunct="1">
              <a:lnSpc>
                <a:spcPct val="100000"/>
              </a:lnSpc>
              <a:spcBef>
                <a:spcPct val="50000"/>
              </a:spcBef>
              <a:buFontTx/>
              <a:buNone/>
            </a:pPr>
            <a:r>
              <a:rPr lang="en-US" altLang="zh-CN" sz="1800" dirty="0">
                <a:solidFill>
                  <a:srgbClr val="000000"/>
                </a:solidFill>
                <a:latin typeface="Times New Roman" panose="02020603050405020304" pitchFamily="18" charset="0"/>
              </a:rPr>
              <a:t>10</a:t>
            </a:r>
            <a:endParaRPr lang="en-US" altLang="zh-CN" sz="1800" dirty="0">
              <a:solidFill>
                <a:srgbClr val="000000"/>
              </a:solidFill>
              <a:latin typeface="Times New Roman" panose="02020603050405020304" pitchFamily="18" charset="0"/>
            </a:endParaRPr>
          </a:p>
        </p:txBody>
      </p:sp>
      <p:sp>
        <p:nvSpPr>
          <p:cNvPr id="185378" name="Text Box 34"/>
          <p:cNvSpPr txBox="1"/>
          <p:nvPr/>
        </p:nvSpPr>
        <p:spPr>
          <a:xfrm>
            <a:off x="1138238" y="2628900"/>
            <a:ext cx="2268537" cy="365125"/>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1800" dirty="0">
                <a:solidFill>
                  <a:srgbClr val="000000"/>
                </a:solidFill>
                <a:latin typeface="Times New Roman" panose="02020603050405020304" pitchFamily="18" charset="0"/>
              </a:rPr>
              <a:t>00     01     11     10</a:t>
            </a:r>
            <a:endParaRPr lang="en-US" altLang="zh-CN" sz="1800" dirty="0">
              <a:solidFill>
                <a:srgbClr val="000000"/>
              </a:solidFill>
              <a:latin typeface="Times New Roman" panose="02020603050405020304" pitchFamily="18" charset="0"/>
            </a:endParaRPr>
          </a:p>
        </p:txBody>
      </p:sp>
      <p:sp>
        <p:nvSpPr>
          <p:cNvPr id="36" name="AutoShape 35"/>
          <p:cNvSpPr/>
          <p:nvPr/>
        </p:nvSpPr>
        <p:spPr>
          <a:xfrm>
            <a:off x="1654175" y="3435350"/>
            <a:ext cx="782638" cy="336550"/>
          </a:xfrm>
          <a:prstGeom prst="roundRect">
            <a:avLst>
              <a:gd name="adj" fmla="val 50000"/>
            </a:avLst>
          </a:prstGeom>
          <a:noFill/>
          <a:ln w="19050" cap="flat" cmpd="sng">
            <a:solidFill>
              <a:srgbClr val="333399"/>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37" name="AutoShape 36"/>
          <p:cNvSpPr/>
          <p:nvPr/>
        </p:nvSpPr>
        <p:spPr>
          <a:xfrm>
            <a:off x="1654175" y="3054350"/>
            <a:ext cx="381000" cy="609600"/>
          </a:xfrm>
          <a:prstGeom prst="roundRect">
            <a:avLst>
              <a:gd name="adj" fmla="val 50000"/>
            </a:avLst>
          </a:prstGeom>
          <a:noFill/>
          <a:ln w="19050" cap="flat" cmpd="sng">
            <a:solidFill>
              <a:srgbClr val="990033"/>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38" name="Group 37"/>
          <p:cNvGrpSpPr/>
          <p:nvPr/>
        </p:nvGrpSpPr>
        <p:grpSpPr>
          <a:xfrm>
            <a:off x="1196975" y="2978150"/>
            <a:ext cx="1676400" cy="381000"/>
            <a:chOff x="1152" y="2832"/>
            <a:chExt cx="1056" cy="240"/>
          </a:xfrm>
        </p:grpSpPr>
        <p:grpSp>
          <p:nvGrpSpPr>
            <p:cNvPr id="185467" name="Group 38"/>
            <p:cNvGrpSpPr/>
            <p:nvPr/>
          </p:nvGrpSpPr>
          <p:grpSpPr>
            <a:xfrm>
              <a:off x="2064" y="2832"/>
              <a:ext cx="144" cy="240"/>
              <a:chOff x="2595" y="3504"/>
              <a:chExt cx="189" cy="192"/>
            </a:xfrm>
          </p:grpSpPr>
          <p:sp>
            <p:nvSpPr>
              <p:cNvPr id="185472" name="Line 39"/>
              <p:cNvSpPr/>
              <p:nvPr/>
            </p:nvSpPr>
            <p:spPr>
              <a:xfrm>
                <a:off x="2688" y="3504"/>
                <a:ext cx="96" cy="0"/>
              </a:xfrm>
              <a:prstGeom prst="line">
                <a:avLst/>
              </a:prstGeom>
              <a:ln w="19050" cap="flat" cmpd="sng">
                <a:solidFill>
                  <a:srgbClr val="990033"/>
                </a:solidFill>
                <a:prstDash val="solid"/>
                <a:headEnd type="none" w="med" len="med"/>
                <a:tailEnd type="none" w="med" len="med"/>
              </a:ln>
            </p:spPr>
          </p:sp>
          <p:sp>
            <p:nvSpPr>
              <p:cNvPr id="185473" name="Line 40"/>
              <p:cNvSpPr/>
              <p:nvPr/>
            </p:nvSpPr>
            <p:spPr>
              <a:xfrm>
                <a:off x="2688" y="3696"/>
                <a:ext cx="96" cy="0"/>
              </a:xfrm>
              <a:prstGeom prst="line">
                <a:avLst/>
              </a:prstGeom>
              <a:ln w="19050" cap="flat" cmpd="sng">
                <a:solidFill>
                  <a:srgbClr val="990033"/>
                </a:solidFill>
                <a:prstDash val="solid"/>
                <a:headEnd type="none" w="med" len="med"/>
                <a:tailEnd type="none" w="med" len="med"/>
              </a:ln>
            </p:spPr>
          </p:sp>
          <p:sp>
            <p:nvSpPr>
              <p:cNvPr id="185474" name="Freeform 41"/>
              <p:cNvSpPr/>
              <p:nvPr/>
            </p:nvSpPr>
            <p:spPr>
              <a:xfrm>
                <a:off x="2595" y="3504"/>
                <a:ext cx="93" cy="192"/>
              </a:xfrm>
              <a:custGeom>
                <a:avLst/>
                <a:gdLst/>
                <a:ahLst/>
                <a:cxnLst>
                  <a:cxn ang="0">
                    <a:pos x="93" y="0"/>
                  </a:cxn>
                  <a:cxn ang="0">
                    <a:pos x="36" y="24"/>
                  </a:cxn>
                  <a:cxn ang="0">
                    <a:pos x="0" y="96"/>
                  </a:cxn>
                  <a:cxn ang="0">
                    <a:pos x="36" y="165"/>
                  </a:cxn>
                  <a:cxn ang="0">
                    <a:pos x="90" y="192"/>
                  </a:cxn>
                </a:cxnLst>
                <a:pathLst>
                  <a:path w="93" h="192">
                    <a:moveTo>
                      <a:pt x="93" y="0"/>
                    </a:moveTo>
                    <a:cubicBezTo>
                      <a:pt x="84" y="4"/>
                      <a:pt x="51" y="8"/>
                      <a:pt x="36" y="24"/>
                    </a:cubicBezTo>
                    <a:cubicBezTo>
                      <a:pt x="21" y="40"/>
                      <a:pt x="0" y="73"/>
                      <a:pt x="0" y="96"/>
                    </a:cubicBezTo>
                    <a:cubicBezTo>
                      <a:pt x="0" y="119"/>
                      <a:pt x="21" y="149"/>
                      <a:pt x="36" y="165"/>
                    </a:cubicBezTo>
                    <a:cubicBezTo>
                      <a:pt x="51" y="181"/>
                      <a:pt x="79" y="187"/>
                      <a:pt x="90" y="192"/>
                    </a:cubicBezTo>
                  </a:path>
                </a:pathLst>
              </a:custGeom>
              <a:noFill/>
              <a:ln w="19050" cap="flat" cmpd="sng">
                <a:solidFill>
                  <a:srgbClr val="990033">
                    <a:alpha val="100000"/>
                  </a:srgbClr>
                </a:solidFill>
                <a:prstDash val="solid"/>
                <a:round/>
                <a:headEnd type="none" w="med" len="med"/>
                <a:tailEnd type="none" w="med" len="med"/>
              </a:ln>
            </p:spPr>
            <p:txBody>
              <a:bodyPr/>
              <a:p>
                <a:endParaRPr lang="zh-CN" altLang="en-US"/>
              </a:p>
            </p:txBody>
          </p:sp>
        </p:grpSp>
        <p:grpSp>
          <p:nvGrpSpPr>
            <p:cNvPr id="185468" name="Group 42"/>
            <p:cNvGrpSpPr/>
            <p:nvPr/>
          </p:nvGrpSpPr>
          <p:grpSpPr>
            <a:xfrm rot="10800000">
              <a:off x="1152" y="2832"/>
              <a:ext cx="192" cy="240"/>
              <a:chOff x="2595" y="3504"/>
              <a:chExt cx="189" cy="192"/>
            </a:xfrm>
          </p:grpSpPr>
          <p:sp>
            <p:nvSpPr>
              <p:cNvPr id="185469" name="Line 43"/>
              <p:cNvSpPr/>
              <p:nvPr/>
            </p:nvSpPr>
            <p:spPr>
              <a:xfrm>
                <a:off x="2688" y="3504"/>
                <a:ext cx="96" cy="0"/>
              </a:xfrm>
              <a:prstGeom prst="line">
                <a:avLst/>
              </a:prstGeom>
              <a:ln w="19050" cap="flat" cmpd="sng">
                <a:solidFill>
                  <a:srgbClr val="990033"/>
                </a:solidFill>
                <a:prstDash val="solid"/>
                <a:headEnd type="none" w="med" len="med"/>
                <a:tailEnd type="none" w="med" len="med"/>
              </a:ln>
            </p:spPr>
          </p:sp>
          <p:sp>
            <p:nvSpPr>
              <p:cNvPr id="185470" name="Line 44"/>
              <p:cNvSpPr/>
              <p:nvPr/>
            </p:nvSpPr>
            <p:spPr>
              <a:xfrm>
                <a:off x="2688" y="3696"/>
                <a:ext cx="96" cy="0"/>
              </a:xfrm>
              <a:prstGeom prst="line">
                <a:avLst/>
              </a:prstGeom>
              <a:ln w="19050" cap="flat" cmpd="sng">
                <a:solidFill>
                  <a:srgbClr val="990033"/>
                </a:solidFill>
                <a:prstDash val="solid"/>
                <a:headEnd type="none" w="med" len="med"/>
                <a:tailEnd type="none" w="med" len="med"/>
              </a:ln>
            </p:spPr>
          </p:sp>
          <p:sp>
            <p:nvSpPr>
              <p:cNvPr id="185471" name="Freeform 45"/>
              <p:cNvSpPr/>
              <p:nvPr/>
            </p:nvSpPr>
            <p:spPr>
              <a:xfrm>
                <a:off x="2595" y="3504"/>
                <a:ext cx="93" cy="192"/>
              </a:xfrm>
              <a:custGeom>
                <a:avLst/>
                <a:gdLst/>
                <a:ahLst/>
                <a:cxnLst>
                  <a:cxn ang="0">
                    <a:pos x="93" y="0"/>
                  </a:cxn>
                  <a:cxn ang="0">
                    <a:pos x="36" y="24"/>
                  </a:cxn>
                  <a:cxn ang="0">
                    <a:pos x="0" y="96"/>
                  </a:cxn>
                  <a:cxn ang="0">
                    <a:pos x="36" y="165"/>
                  </a:cxn>
                  <a:cxn ang="0">
                    <a:pos x="90" y="192"/>
                  </a:cxn>
                </a:cxnLst>
                <a:pathLst>
                  <a:path w="93" h="192">
                    <a:moveTo>
                      <a:pt x="93" y="0"/>
                    </a:moveTo>
                    <a:cubicBezTo>
                      <a:pt x="84" y="4"/>
                      <a:pt x="51" y="8"/>
                      <a:pt x="36" y="24"/>
                    </a:cubicBezTo>
                    <a:cubicBezTo>
                      <a:pt x="21" y="40"/>
                      <a:pt x="0" y="73"/>
                      <a:pt x="0" y="96"/>
                    </a:cubicBezTo>
                    <a:cubicBezTo>
                      <a:pt x="0" y="119"/>
                      <a:pt x="21" y="149"/>
                      <a:pt x="36" y="165"/>
                    </a:cubicBezTo>
                    <a:cubicBezTo>
                      <a:pt x="51" y="181"/>
                      <a:pt x="79" y="187"/>
                      <a:pt x="90" y="192"/>
                    </a:cubicBezTo>
                  </a:path>
                </a:pathLst>
              </a:custGeom>
              <a:noFill/>
              <a:ln w="19050" cap="flat" cmpd="sng">
                <a:solidFill>
                  <a:srgbClr val="990033">
                    <a:alpha val="100000"/>
                  </a:srgbClr>
                </a:solidFill>
                <a:prstDash val="solid"/>
                <a:round/>
                <a:headEnd type="none" w="med" len="med"/>
                <a:tailEnd type="none" w="med" len="med"/>
              </a:ln>
            </p:spPr>
            <p:txBody>
              <a:bodyPr/>
              <a:p>
                <a:endParaRPr lang="zh-CN" altLang="en-US"/>
              </a:p>
            </p:txBody>
          </p:sp>
        </p:grpSp>
      </p:grpSp>
      <p:sp>
        <p:nvSpPr>
          <p:cNvPr id="47" name="AutoShape 46"/>
          <p:cNvSpPr/>
          <p:nvPr/>
        </p:nvSpPr>
        <p:spPr>
          <a:xfrm>
            <a:off x="2111375" y="3435350"/>
            <a:ext cx="782638" cy="762000"/>
          </a:xfrm>
          <a:prstGeom prst="roundRect">
            <a:avLst>
              <a:gd name="adj" fmla="val 31458"/>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48" name="AutoShape 47"/>
          <p:cNvSpPr/>
          <p:nvPr/>
        </p:nvSpPr>
        <p:spPr>
          <a:xfrm>
            <a:off x="2611438" y="3054350"/>
            <a:ext cx="304800" cy="609600"/>
          </a:xfrm>
          <a:prstGeom prst="roundRect">
            <a:avLst>
              <a:gd name="adj" fmla="val 50000"/>
            </a:avLst>
          </a:prstGeom>
          <a:noFill/>
          <a:ln w="19050" cap="flat" cmpd="sng">
            <a:solidFill>
              <a:srgbClr val="333399"/>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49" name="Group 48"/>
          <p:cNvGrpSpPr/>
          <p:nvPr/>
        </p:nvGrpSpPr>
        <p:grpSpPr>
          <a:xfrm>
            <a:off x="2492375" y="3968750"/>
            <a:ext cx="2895600" cy="685800"/>
            <a:chOff x="1968" y="3456"/>
            <a:chExt cx="1824" cy="432"/>
          </a:xfrm>
        </p:grpSpPr>
        <p:sp>
          <p:nvSpPr>
            <p:cNvPr id="50" name="Oval 49"/>
            <p:cNvSpPr>
              <a:spLocks noChangeArrowheads="1"/>
            </p:cNvSpPr>
            <p:nvPr/>
          </p:nvSpPr>
          <p:spPr bwMode="auto">
            <a:xfrm>
              <a:off x="1968" y="3456"/>
              <a:ext cx="96" cy="96"/>
            </a:xfrm>
            <a:prstGeom prst="ellipse">
              <a:avLst/>
            </a:prstGeom>
            <a:solidFill>
              <a:srgbClr val="990033"/>
            </a:solidFill>
            <a:ln w="9525">
              <a:solidFill>
                <a:srgbClr val="990033"/>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Line 50"/>
            <p:cNvSpPr>
              <a:spLocks noChangeShapeType="1"/>
            </p:cNvSpPr>
            <p:nvPr/>
          </p:nvSpPr>
          <p:spPr bwMode="auto">
            <a:xfrm flipH="1" flipV="1">
              <a:off x="2064" y="3552"/>
              <a:ext cx="576" cy="192"/>
            </a:xfrm>
            <a:prstGeom prst="line">
              <a:avLst/>
            </a:prstGeom>
            <a:noFill/>
            <a:ln w="9525">
              <a:solidFill>
                <a:srgbClr val="003366"/>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Text Box 51"/>
            <p:cNvSpPr txBox="1">
              <a:spLocks noChangeArrowheads="1"/>
            </p:cNvSpPr>
            <p:nvPr/>
          </p:nvSpPr>
          <p:spPr bwMode="auto">
            <a:xfrm>
              <a:off x="2688" y="3600"/>
              <a:ext cx="1104" cy="288"/>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2400" kern="0" cap="none" spc="0" normalizeH="0" baseline="0" noProof="0">
                  <a:solidFill>
                    <a:srgbClr val="000000"/>
                  </a:solidFill>
                  <a:latin typeface="Tahoma" panose="020B0604030504040204" pitchFamily="34" charset="0"/>
                  <a:ea typeface="黑体" panose="02010609060101010101" pitchFamily="49" charset="-122"/>
                  <a:cs typeface="+mn-cs"/>
                </a:rPr>
                <a:t>“</a:t>
              </a:r>
              <a:r>
                <a:rPr kumimoji="1" lang="zh-CN" altLang="en-US" sz="2400" kern="0" cap="none" spc="0" normalizeH="0" baseline="0" noProof="0">
                  <a:solidFill>
                    <a:srgbClr val="000000"/>
                  </a:solidFill>
                  <a:latin typeface="Tahoma" panose="020B0604030504040204" pitchFamily="34" charset="0"/>
                  <a:ea typeface="黑体" panose="02010609060101010101" pitchFamily="49" charset="-122"/>
                  <a:cs typeface="+mn-cs"/>
                </a:rPr>
                <a:t>新的</a:t>
              </a:r>
              <a:r>
                <a:rPr kumimoji="1" lang="zh-CN" altLang="en-US" sz="2400" kern="0" cap="none" spc="0" normalizeH="0" baseline="0" noProof="0">
                  <a:solidFill>
                    <a:srgbClr val="000000"/>
                  </a:solidFill>
                  <a:latin typeface="Times New Roman" panose="02020603050405020304" pitchFamily="18" charset="0"/>
                  <a:ea typeface="黑体" panose="02010609060101010101" pitchFamily="49" charset="-122"/>
                  <a:cs typeface="+mn-cs"/>
                </a:rPr>
                <a:t>‘</a:t>
              </a:r>
              <a:r>
                <a:rPr kumimoji="1" lang="en-US" altLang="zh-CN" sz="2400" kern="0" cap="none" spc="0" normalizeH="0" baseline="0" noProof="0">
                  <a:solidFill>
                    <a:srgbClr val="000000"/>
                  </a:solidFill>
                  <a:latin typeface="Times New Roman" panose="02020603050405020304" pitchFamily="18" charset="0"/>
                  <a:ea typeface="黑体" panose="02010609060101010101" pitchFamily="49" charset="-122"/>
                  <a:cs typeface="+mn-cs"/>
                </a:rPr>
                <a:t>1’</a:t>
              </a:r>
              <a:r>
                <a:rPr kumimoji="1" lang="zh-CN" altLang="en-US" sz="2400" kern="0" cap="none" spc="0" normalizeH="0" baseline="0" noProof="0">
                  <a:solidFill>
                    <a:srgbClr val="000000"/>
                  </a:solidFill>
                  <a:latin typeface="Tahoma" panose="020B0604030504040204" pitchFamily="34" charset="0"/>
                  <a:ea typeface="黑体" panose="02010609060101010101" pitchFamily="49" charset="-122"/>
                  <a:cs typeface="+mn-cs"/>
                </a:rPr>
                <a:t>格”</a:t>
              </a:r>
              <a:endParaRPr kumimoji="1" lang="zh-CN" altLang="en-US" sz="2400" kern="0" cap="none" spc="0" normalizeH="0" baseline="0" noProof="0">
                <a:solidFill>
                  <a:srgbClr val="000000"/>
                </a:solidFill>
                <a:latin typeface="Tahoma" panose="020B0604030504040204" pitchFamily="34" charset="0"/>
                <a:ea typeface="黑体" panose="02010609060101010101" pitchFamily="49" charset="-122"/>
                <a:cs typeface="+mn-cs"/>
              </a:endParaRPr>
            </a:p>
          </p:txBody>
        </p:sp>
      </p:grpSp>
      <p:sp>
        <p:nvSpPr>
          <p:cNvPr id="53" name="AutoShape 52"/>
          <p:cNvSpPr/>
          <p:nvPr/>
        </p:nvSpPr>
        <p:spPr>
          <a:xfrm>
            <a:off x="2111375" y="3435350"/>
            <a:ext cx="782638" cy="762000"/>
          </a:xfrm>
          <a:prstGeom prst="roundRect">
            <a:avLst>
              <a:gd name="adj" fmla="val 31458"/>
            </a:avLst>
          </a:prstGeom>
          <a:noFill/>
          <a:ln w="571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54" name="Group 53"/>
          <p:cNvGrpSpPr/>
          <p:nvPr/>
        </p:nvGrpSpPr>
        <p:grpSpPr>
          <a:xfrm>
            <a:off x="5387975" y="615950"/>
            <a:ext cx="2971800" cy="2438400"/>
            <a:chOff x="3312" y="480"/>
            <a:chExt cx="1872" cy="1536"/>
          </a:xfrm>
        </p:grpSpPr>
        <p:sp>
          <p:nvSpPr>
            <p:cNvPr id="55" name="AutoShape 54"/>
            <p:cNvSpPr>
              <a:spLocks noChangeArrowheads="1"/>
            </p:cNvSpPr>
            <p:nvPr/>
          </p:nvSpPr>
          <p:spPr bwMode="auto">
            <a:xfrm>
              <a:off x="3844" y="940"/>
              <a:ext cx="493" cy="212"/>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AutoShape 55"/>
            <p:cNvSpPr>
              <a:spLocks noChangeArrowheads="1"/>
            </p:cNvSpPr>
            <p:nvPr/>
          </p:nvSpPr>
          <p:spPr bwMode="auto">
            <a:xfrm>
              <a:off x="4435" y="1169"/>
              <a:ext cx="444" cy="476"/>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85430" name="Group 56"/>
            <p:cNvGrpSpPr/>
            <p:nvPr/>
          </p:nvGrpSpPr>
          <p:grpSpPr>
            <a:xfrm>
              <a:off x="3312" y="480"/>
              <a:ext cx="1872" cy="1536"/>
              <a:chOff x="3168" y="384"/>
              <a:chExt cx="1824" cy="1392"/>
            </a:xfrm>
          </p:grpSpPr>
          <p:sp>
            <p:nvSpPr>
              <p:cNvPr id="60" name="Rectangle 57"/>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Rectangle 58"/>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Rectangle 59"/>
              <p:cNvSpPr>
                <a:spLocks noChangeArrowheads="1"/>
              </p:cNvSpPr>
              <p:nvPr/>
            </p:nvSpPr>
            <p:spPr bwMode="auto">
              <a:xfrm>
                <a:off x="4464"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60"/>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Rectangle 61"/>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Rectangle 62"/>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Rectangle 63"/>
              <p:cNvSpPr>
                <a:spLocks noChangeArrowheads="1"/>
              </p:cNvSpPr>
              <p:nvPr/>
            </p:nvSpPr>
            <p:spPr bwMode="auto">
              <a:xfrm>
                <a:off x="3888"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Rectangle 64"/>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Rectangle 65"/>
              <p:cNvSpPr>
                <a:spLocks noChangeArrowheads="1"/>
              </p:cNvSpPr>
              <p:nvPr/>
            </p:nvSpPr>
            <p:spPr bwMode="auto">
              <a:xfrm>
                <a:off x="4176" y="1490"/>
                <a:ext cx="285"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66"/>
              <p:cNvSpPr>
                <a:spLocks noChangeArrowheads="1"/>
              </p:cNvSpPr>
              <p:nvPr/>
            </p:nvSpPr>
            <p:spPr bwMode="auto">
              <a:xfrm>
                <a:off x="4176" y="1248"/>
                <a:ext cx="285"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Rectangle 67"/>
              <p:cNvSpPr>
                <a:spLocks noChangeArrowheads="1"/>
              </p:cNvSpPr>
              <p:nvPr/>
            </p:nvSpPr>
            <p:spPr bwMode="auto">
              <a:xfrm>
                <a:off x="4176" y="1008"/>
                <a:ext cx="285"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Rectangle 68"/>
              <p:cNvSpPr>
                <a:spLocks noChangeArrowheads="1"/>
              </p:cNvSpPr>
              <p:nvPr/>
            </p:nvSpPr>
            <p:spPr bwMode="auto">
              <a:xfrm>
                <a:off x="4176" y="768"/>
                <a:ext cx="285"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Rectangle 69"/>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Rectangle 70"/>
              <p:cNvSpPr>
                <a:spLocks noChangeArrowheads="1"/>
              </p:cNvSpPr>
              <p:nvPr/>
            </p:nvSpPr>
            <p:spPr bwMode="auto">
              <a:xfrm>
                <a:off x="3600"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Rectangle 71"/>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Rectangle 72"/>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Line 73"/>
              <p:cNvSpPr>
                <a:spLocks noChangeShapeType="1"/>
              </p:cNvSpPr>
              <p:nvPr/>
            </p:nvSpPr>
            <p:spPr bwMode="auto">
              <a:xfrm>
                <a:off x="3600" y="768"/>
                <a:ext cx="115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Line 74"/>
              <p:cNvSpPr>
                <a:spLocks noChangeShapeType="1"/>
              </p:cNvSpPr>
              <p:nvPr/>
            </p:nvSpPr>
            <p:spPr bwMode="auto">
              <a:xfrm>
                <a:off x="3600" y="1776"/>
                <a:ext cx="1156"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Line 75"/>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Line 76"/>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Line 77"/>
              <p:cNvSpPr>
                <a:spLocks noChangeShapeType="1"/>
              </p:cNvSpPr>
              <p:nvPr/>
            </p:nvSpPr>
            <p:spPr bwMode="auto">
              <a:xfrm>
                <a:off x="3600" y="1248"/>
                <a:ext cx="1156"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Line 78"/>
              <p:cNvSpPr>
                <a:spLocks noChangeShapeType="1"/>
              </p:cNvSpPr>
              <p:nvPr/>
            </p:nvSpPr>
            <p:spPr bwMode="auto">
              <a:xfrm>
                <a:off x="3600" y="1008"/>
                <a:ext cx="1156"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Line 79"/>
              <p:cNvSpPr>
                <a:spLocks noChangeShapeType="1"/>
              </p:cNvSpPr>
              <p:nvPr/>
            </p:nvSpPr>
            <p:spPr bwMode="auto">
              <a:xfrm>
                <a:off x="3600" y="1490"/>
                <a:ext cx="1156"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Line 80"/>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4" name="Line 81"/>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5" name="Line 82"/>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6" name="Line 83"/>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7" name="Text Box 84"/>
              <p:cNvSpPr txBox="1">
                <a:spLocks noChangeArrowheads="1"/>
              </p:cNvSpPr>
              <p:nvPr/>
            </p:nvSpPr>
            <p:spPr bwMode="auto">
              <a:xfrm>
                <a:off x="3168" y="528"/>
                <a:ext cx="336" cy="209"/>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88" name="Text Box 85"/>
              <p:cNvSpPr txBox="1">
                <a:spLocks noChangeArrowheads="1"/>
              </p:cNvSpPr>
              <p:nvPr/>
            </p:nvSpPr>
            <p:spPr bwMode="auto">
              <a:xfrm>
                <a:off x="3360" y="384"/>
                <a:ext cx="384" cy="209"/>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89" name="Text Box 86"/>
              <p:cNvSpPr txBox="1">
                <a:spLocks noChangeArrowheads="1"/>
              </p:cNvSpPr>
              <p:nvPr/>
            </p:nvSpPr>
            <p:spPr bwMode="auto">
              <a:xfrm>
                <a:off x="3360" y="816"/>
                <a:ext cx="288" cy="917"/>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90" name="Text Box 87"/>
              <p:cNvSpPr txBox="1">
                <a:spLocks noChangeArrowheads="1"/>
              </p:cNvSpPr>
              <p:nvPr/>
            </p:nvSpPr>
            <p:spPr bwMode="auto">
              <a:xfrm>
                <a:off x="3600" y="576"/>
                <a:ext cx="1392" cy="208"/>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58" name="AutoShape 88"/>
            <p:cNvSpPr>
              <a:spLocks noChangeArrowheads="1"/>
            </p:cNvSpPr>
            <p:nvPr/>
          </p:nvSpPr>
          <p:spPr bwMode="auto">
            <a:xfrm>
              <a:off x="4128" y="1180"/>
              <a:ext cx="493" cy="212"/>
            </a:xfrm>
            <a:prstGeom prst="roundRect">
              <a:avLst>
                <a:gd name="adj" fmla="val 16667"/>
              </a:avLst>
            </a:prstGeom>
            <a:no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AutoShape 89"/>
            <p:cNvSpPr>
              <a:spLocks noChangeArrowheads="1"/>
            </p:cNvSpPr>
            <p:nvPr/>
          </p:nvSpPr>
          <p:spPr bwMode="auto">
            <a:xfrm>
              <a:off x="4656" y="940"/>
              <a:ext cx="240" cy="500"/>
            </a:xfrm>
            <a:prstGeom prst="roundRect">
              <a:avLst>
                <a:gd name="adj" fmla="val 16667"/>
              </a:avLst>
            </a:prstGeom>
            <a:no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91" name="Group 90"/>
          <p:cNvGrpSpPr/>
          <p:nvPr/>
        </p:nvGrpSpPr>
        <p:grpSpPr>
          <a:xfrm>
            <a:off x="5387975" y="3359150"/>
            <a:ext cx="3048000" cy="2438400"/>
            <a:chOff x="3312" y="2208"/>
            <a:chExt cx="1920" cy="1536"/>
          </a:xfrm>
        </p:grpSpPr>
        <p:sp>
          <p:nvSpPr>
            <p:cNvPr id="92" name="AutoShape 91"/>
            <p:cNvSpPr>
              <a:spLocks noChangeArrowheads="1"/>
            </p:cNvSpPr>
            <p:nvPr/>
          </p:nvSpPr>
          <p:spPr bwMode="auto">
            <a:xfrm>
              <a:off x="4120" y="2688"/>
              <a:ext cx="200" cy="42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3" name="AutoShape 92"/>
            <p:cNvSpPr>
              <a:spLocks noChangeArrowheads="1"/>
            </p:cNvSpPr>
            <p:nvPr/>
          </p:nvSpPr>
          <p:spPr bwMode="auto">
            <a:xfrm>
              <a:off x="4424" y="2928"/>
              <a:ext cx="505" cy="432"/>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4" name="AutoShape 93"/>
            <p:cNvSpPr/>
            <p:nvPr/>
          </p:nvSpPr>
          <p:spPr bwMode="auto">
            <a:xfrm>
              <a:off x="3716" y="2640"/>
              <a:ext cx="303" cy="212"/>
            </a:xfrm>
            <a:prstGeom prst="rightBracket">
              <a:avLst>
                <a:gd name="adj" fmla="val 8333"/>
              </a:avLst>
            </a:prstGeom>
            <a:no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5" name="AutoShape 94"/>
            <p:cNvSpPr/>
            <p:nvPr/>
          </p:nvSpPr>
          <p:spPr bwMode="auto">
            <a:xfrm>
              <a:off x="4727" y="2640"/>
              <a:ext cx="303" cy="212"/>
            </a:xfrm>
            <a:prstGeom prst="leftBracket">
              <a:avLst>
                <a:gd name="adj" fmla="val 8333"/>
              </a:avLst>
            </a:prstGeom>
            <a:no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85396" name="Group 95"/>
            <p:cNvGrpSpPr/>
            <p:nvPr/>
          </p:nvGrpSpPr>
          <p:grpSpPr>
            <a:xfrm>
              <a:off x="3312" y="2208"/>
              <a:ext cx="1920" cy="1536"/>
              <a:chOff x="3168" y="384"/>
              <a:chExt cx="1824" cy="1392"/>
            </a:xfrm>
          </p:grpSpPr>
          <p:sp>
            <p:nvSpPr>
              <p:cNvPr id="97" name="Rectangle 96"/>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8" name="Rectangle 97"/>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9" name="Rectangle 98"/>
              <p:cNvSpPr>
                <a:spLocks noChangeArrowheads="1"/>
              </p:cNvSpPr>
              <p:nvPr/>
            </p:nvSpPr>
            <p:spPr bwMode="auto">
              <a:xfrm>
                <a:off x="4464"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0" name="Rectangle 99"/>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1" name="Rectangle 100"/>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 name="Rectangle 101"/>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 name="Rectangle 102"/>
              <p:cNvSpPr>
                <a:spLocks noChangeArrowheads="1"/>
              </p:cNvSpPr>
              <p:nvPr/>
            </p:nvSpPr>
            <p:spPr bwMode="auto">
              <a:xfrm>
                <a:off x="3888"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 name="Rectangle 103"/>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 name="Rectangle 104"/>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6" name="Rectangle 105"/>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7" name="Rectangle 106"/>
              <p:cNvSpPr>
                <a:spLocks noChangeArrowheads="1"/>
              </p:cNvSpPr>
              <p:nvPr/>
            </p:nvSpPr>
            <p:spPr bwMode="auto">
              <a:xfrm>
                <a:off x="4176"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8" name="Rectangle 107"/>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9" name="Rectangle 108"/>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0" name="Rectangle 109"/>
              <p:cNvSpPr>
                <a:spLocks noChangeArrowheads="1"/>
              </p:cNvSpPr>
              <p:nvPr/>
            </p:nvSpPr>
            <p:spPr bwMode="auto">
              <a:xfrm>
                <a:off x="3600" y="1008"/>
                <a:ext cx="288" cy="237"/>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1" name="Rectangle 110"/>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 name="Rectangle 111"/>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3" name="Line 112"/>
              <p:cNvSpPr>
                <a:spLocks noChangeShapeType="1"/>
              </p:cNvSpPr>
              <p:nvPr/>
            </p:nvSpPr>
            <p:spPr bwMode="auto">
              <a:xfrm>
                <a:off x="3600" y="768"/>
                <a:ext cx="1150"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4" name="Line 113"/>
              <p:cNvSpPr>
                <a:spLocks noChangeShapeType="1"/>
              </p:cNvSpPr>
              <p:nvPr/>
            </p:nvSpPr>
            <p:spPr bwMode="auto">
              <a:xfrm>
                <a:off x="3600" y="1776"/>
                <a:ext cx="1150"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5" name="Line 114"/>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6" name="Line 115"/>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7" name="Line 116"/>
              <p:cNvSpPr>
                <a:spLocks noChangeShapeType="1"/>
              </p:cNvSpPr>
              <p:nvPr/>
            </p:nvSpPr>
            <p:spPr bwMode="auto">
              <a:xfrm>
                <a:off x="3600" y="1248"/>
                <a:ext cx="1150"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8" name="Line 117"/>
              <p:cNvSpPr>
                <a:spLocks noChangeShapeType="1"/>
              </p:cNvSpPr>
              <p:nvPr/>
            </p:nvSpPr>
            <p:spPr bwMode="auto">
              <a:xfrm>
                <a:off x="3600" y="1008"/>
                <a:ext cx="1150"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9" name="Line 118"/>
              <p:cNvSpPr>
                <a:spLocks noChangeShapeType="1"/>
              </p:cNvSpPr>
              <p:nvPr/>
            </p:nvSpPr>
            <p:spPr bwMode="auto">
              <a:xfrm>
                <a:off x="3600" y="1490"/>
                <a:ext cx="1150"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0" name="Line 119"/>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1" name="Line 120"/>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2" name="Line 121"/>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3" name="Line 122"/>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4" name="Text Box 123"/>
              <p:cNvSpPr txBox="1">
                <a:spLocks noChangeArrowheads="1"/>
              </p:cNvSpPr>
              <p:nvPr/>
            </p:nvSpPr>
            <p:spPr bwMode="auto">
              <a:xfrm>
                <a:off x="3168" y="528"/>
                <a:ext cx="336" cy="209"/>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25" name="Text Box 124"/>
              <p:cNvSpPr txBox="1">
                <a:spLocks noChangeArrowheads="1"/>
              </p:cNvSpPr>
              <p:nvPr/>
            </p:nvSpPr>
            <p:spPr bwMode="auto">
              <a:xfrm>
                <a:off x="3360" y="384"/>
                <a:ext cx="384" cy="209"/>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26" name="Text Box 125"/>
              <p:cNvSpPr txBox="1">
                <a:spLocks noChangeArrowheads="1"/>
              </p:cNvSpPr>
              <p:nvPr/>
            </p:nvSpPr>
            <p:spPr bwMode="auto">
              <a:xfrm>
                <a:off x="3360" y="816"/>
                <a:ext cx="288" cy="917"/>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127" name="Text Box 126"/>
              <p:cNvSpPr txBox="1">
                <a:spLocks noChangeArrowheads="1"/>
              </p:cNvSpPr>
              <p:nvPr/>
            </p:nvSpPr>
            <p:spPr bwMode="auto">
              <a:xfrm>
                <a:off x="3600" y="576"/>
                <a:ext cx="1392" cy="208"/>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pSp>
      <p:sp>
        <p:nvSpPr>
          <p:cNvPr id="128" name="Text Box 127"/>
          <p:cNvSpPr txBox="1"/>
          <p:nvPr/>
        </p:nvSpPr>
        <p:spPr>
          <a:xfrm>
            <a:off x="6835775" y="5797550"/>
            <a:ext cx="6096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en-US" altLang="zh-CN" sz="2400" dirty="0">
                <a:solidFill>
                  <a:srgbClr val="CC0000"/>
                </a:solidFill>
                <a:latin typeface="Tahoma" panose="020B0604030504040204" pitchFamily="34" charset="0"/>
              </a:rPr>
              <a:t>OK</a:t>
            </a:r>
            <a:endParaRPr lang="en-US" altLang="zh-CN" sz="2400" dirty="0">
              <a:solidFill>
                <a:srgbClr val="CC0000"/>
              </a:solidFill>
              <a:latin typeface="Tahoma" panose="020B0604030504040204" pitchFamily="34" charset="0"/>
            </a:endParaRPr>
          </a:p>
        </p:txBody>
      </p:sp>
      <p:sp>
        <p:nvSpPr>
          <p:cNvPr id="129" name="Text Box 128"/>
          <p:cNvSpPr txBox="1"/>
          <p:nvPr/>
        </p:nvSpPr>
        <p:spPr>
          <a:xfrm>
            <a:off x="1030288" y="5514975"/>
            <a:ext cx="38100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50000"/>
              </a:spcBef>
              <a:buFontTx/>
              <a:buNone/>
            </a:pPr>
            <a:r>
              <a:rPr lang="zh-CN" altLang="en-US" dirty="0">
                <a:solidFill>
                  <a:srgbClr val="000000"/>
                </a:solidFill>
                <a:latin typeface="Tahoma" panose="020B0604030504040204" pitchFamily="34" charset="0"/>
                <a:ea typeface="黑体" panose="02010609060101010101" pitchFamily="49" charset="-122"/>
              </a:rPr>
              <a:t>圈的个数</a:t>
            </a:r>
            <a:r>
              <a:rPr lang="zh-CN" altLang="en-US" dirty="0">
                <a:solidFill>
                  <a:srgbClr val="FF0000"/>
                </a:solidFill>
                <a:latin typeface="Tahoma" panose="020B0604030504040204" pitchFamily="34" charset="0"/>
                <a:ea typeface="黑体" panose="02010609060101010101" pitchFamily="49" charset="-122"/>
              </a:rPr>
              <a:t>尽可能少</a:t>
            </a:r>
            <a:endParaRPr lang="zh-CN" altLang="en-US" dirty="0">
              <a:solidFill>
                <a:srgbClr val="FF0000"/>
              </a:solidFill>
              <a:latin typeface="Tahoma" panose="020B0604030504040204" pitchFamily="34" charset="0"/>
              <a:ea typeface="黑体" panose="02010609060101010101" pitchFamily="49" charset="-122"/>
            </a:endParaRPr>
          </a:p>
        </p:txBody>
      </p:sp>
      <p:sp>
        <p:nvSpPr>
          <p:cNvPr id="18539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8539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0-#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0-#ppt_w/2"/>
                                          </p:val>
                                        </p:tav>
                                        <p:tav tm="100000">
                                          <p:val>
                                            <p:strVal val="#ppt_x"/>
                                          </p:val>
                                        </p:tav>
                                      </p:tavLst>
                                    </p:anim>
                                    <p:anim calcmode="lin" valueType="num">
                                      <p:cBhvr additive="base">
                                        <p:cTn id="3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0-#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checkerboard(across)">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9"/>
                                        </p:tgtEl>
                                        <p:attrNameLst>
                                          <p:attrName>style.visibility</p:attrName>
                                        </p:attrNameLst>
                                      </p:cBhvr>
                                      <p:to>
                                        <p:strVal val="visible"/>
                                      </p:to>
                                    </p:set>
                                    <p:anim calcmode="lin" valueType="num">
                                      <p:cBhvr additive="base">
                                        <p:cTn id="57" dur="500" fill="hold"/>
                                        <p:tgtEl>
                                          <p:spTgt spid="129"/>
                                        </p:tgtEl>
                                        <p:attrNameLst>
                                          <p:attrName>ppt_x</p:attrName>
                                        </p:attrNameLst>
                                      </p:cBhvr>
                                      <p:tavLst>
                                        <p:tav tm="0">
                                          <p:val>
                                            <p:strVal val="#ppt_x"/>
                                          </p:val>
                                        </p:tav>
                                        <p:tav tm="100000">
                                          <p:val>
                                            <p:strVal val="#ppt_x"/>
                                          </p:val>
                                        </p:tav>
                                      </p:tavLst>
                                    </p:anim>
                                    <p:anim calcmode="lin" valueType="num">
                                      <p:cBhvr additive="base">
                                        <p:cTn id="5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checkerboard(across)">
                                      <p:cBhvr>
                                        <p:cTn id="63" dur="500"/>
                                        <p:tgtEl>
                                          <p:spTgt spid="9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28"/>
                                        </p:tgtEl>
                                        <p:attrNameLst>
                                          <p:attrName>style.visibility</p:attrName>
                                        </p:attrNameLst>
                                      </p:cBhvr>
                                      <p:to>
                                        <p:strVal val="visible"/>
                                      </p:to>
                                    </p:set>
                                    <p:anim calcmode="lin" valueType="num">
                                      <p:cBhvr additive="base">
                                        <p:cTn id="68" dur="500" fill="hold"/>
                                        <p:tgtEl>
                                          <p:spTgt spid="128"/>
                                        </p:tgtEl>
                                        <p:attrNameLst>
                                          <p:attrName>ppt_x</p:attrName>
                                        </p:attrNameLst>
                                      </p:cBhvr>
                                      <p:tavLst>
                                        <p:tav tm="0">
                                          <p:val>
                                            <p:strVal val="#ppt_x"/>
                                          </p:val>
                                        </p:tav>
                                        <p:tav tm="100000">
                                          <p:val>
                                            <p:strVal val="#ppt_x"/>
                                          </p:val>
                                        </p:tav>
                                      </p:tavLst>
                                    </p:anim>
                                    <p:anim calcmode="lin" valueType="num">
                                      <p:cBhvr additive="base">
                                        <p:cTn id="69"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txBox="1"/>
          <p:nvPr/>
        </p:nvSpPr>
        <p:spPr>
          <a:xfrm>
            <a:off x="365125" y="688975"/>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4000" dirty="0">
                <a:solidFill>
                  <a:srgbClr val="FF0000"/>
                </a:solidFill>
                <a:latin typeface="Tahoma" panose="020B0604030504040204" pitchFamily="34" charset="0"/>
                <a:ea typeface="黑体" panose="02010609060101010101" pitchFamily="49" charset="-122"/>
              </a:rPr>
              <a:t>练习</a:t>
            </a:r>
            <a:endParaRPr lang="zh-CN" altLang="en-US" sz="4000" dirty="0">
              <a:solidFill>
                <a:srgbClr val="FF0000"/>
              </a:solidFill>
              <a:latin typeface="Tahoma" panose="020B0604030504040204" pitchFamily="34" charset="0"/>
              <a:ea typeface="黑体" panose="02010609060101010101" pitchFamily="49" charset="-122"/>
            </a:endParaRPr>
          </a:p>
        </p:txBody>
      </p:sp>
      <p:sp>
        <p:nvSpPr>
          <p:cNvPr id="4" name="AutoShape 3"/>
          <p:cNvSpPr>
            <a:spLocks noChangeArrowheads="1"/>
          </p:cNvSpPr>
          <p:nvPr/>
        </p:nvSpPr>
        <p:spPr bwMode="auto">
          <a:xfrm>
            <a:off x="2962275" y="3543300"/>
            <a:ext cx="762000" cy="3810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AutoShape 4"/>
          <p:cNvSpPr>
            <a:spLocks noChangeArrowheads="1"/>
          </p:cNvSpPr>
          <p:nvPr/>
        </p:nvSpPr>
        <p:spPr bwMode="auto">
          <a:xfrm>
            <a:off x="2047875" y="2476500"/>
            <a:ext cx="1676400" cy="6096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6" name="Group 5"/>
          <p:cNvGrpSpPr/>
          <p:nvPr/>
        </p:nvGrpSpPr>
        <p:grpSpPr>
          <a:xfrm>
            <a:off x="1285875" y="1752600"/>
            <a:ext cx="2895600" cy="2209800"/>
            <a:chOff x="3168" y="384"/>
            <a:chExt cx="1824" cy="1392"/>
          </a:xfrm>
        </p:grpSpPr>
        <p:sp>
          <p:nvSpPr>
            <p:cNvPr id="7" name="Rectangle 6"/>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7"/>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9"/>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7"/>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8"/>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19"/>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20"/>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Rectangle 21"/>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2"/>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3"/>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0"/>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1"/>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2"/>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Text Box 33"/>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5" name="Text Box 34"/>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6" name="Text Box 35"/>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7" name="Text Box 36"/>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38" name="AutoShape 37"/>
          <p:cNvSpPr>
            <a:spLocks noChangeArrowheads="1"/>
          </p:cNvSpPr>
          <p:nvPr/>
        </p:nvSpPr>
        <p:spPr bwMode="auto">
          <a:xfrm>
            <a:off x="5857875" y="2400300"/>
            <a:ext cx="1676400" cy="685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AutoShape 38"/>
          <p:cNvSpPr/>
          <p:nvPr/>
        </p:nvSpPr>
        <p:spPr>
          <a:xfrm rot="-5400000">
            <a:off x="6962775" y="3429000"/>
            <a:ext cx="381000" cy="762000"/>
          </a:xfrm>
          <a:prstGeom prst="rightBracket">
            <a:avLst>
              <a:gd name="adj" fmla="val 16666"/>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40" name="AutoShape 39"/>
          <p:cNvSpPr/>
          <p:nvPr/>
        </p:nvSpPr>
        <p:spPr>
          <a:xfrm rot="5334719">
            <a:off x="6962775" y="2133600"/>
            <a:ext cx="381000" cy="762000"/>
          </a:xfrm>
          <a:prstGeom prst="rightBracket">
            <a:avLst>
              <a:gd name="adj" fmla="val 16666"/>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41" name="Group 40"/>
          <p:cNvGrpSpPr/>
          <p:nvPr/>
        </p:nvGrpSpPr>
        <p:grpSpPr>
          <a:xfrm>
            <a:off x="5095875" y="1752600"/>
            <a:ext cx="2895600" cy="2209800"/>
            <a:chOff x="3168" y="384"/>
            <a:chExt cx="1824" cy="1392"/>
          </a:xfrm>
        </p:grpSpPr>
        <p:sp>
          <p:nvSpPr>
            <p:cNvPr id="42" name="Rectangle 41"/>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42"/>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43"/>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Rectangle 44"/>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Rectangle 45"/>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Rectangle 46"/>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47"/>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Rectangle 48"/>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Rectangle 49"/>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50"/>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Rectangle 51"/>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Rectangle 52"/>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53"/>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54"/>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55"/>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56"/>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57"/>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Line 58"/>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59"/>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60"/>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61"/>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62"/>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63"/>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Line 64"/>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Line 65"/>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66"/>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Line 67"/>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Text Box 68"/>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0" name="Text Box 69"/>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1" name="Text Box 70"/>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2" name="Text Box 71"/>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73" name="Text Box 72"/>
          <p:cNvSpPr txBox="1"/>
          <p:nvPr/>
        </p:nvSpPr>
        <p:spPr>
          <a:xfrm>
            <a:off x="2124075" y="4800600"/>
            <a:ext cx="3810000" cy="519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50000"/>
              </a:spcBef>
              <a:buFontTx/>
              <a:buNone/>
            </a:pPr>
            <a:r>
              <a:rPr lang="zh-CN" altLang="en-US" dirty="0">
                <a:solidFill>
                  <a:srgbClr val="000000"/>
                </a:solidFill>
                <a:latin typeface="Tahoma" panose="020B0604030504040204" pitchFamily="34" charset="0"/>
                <a:ea typeface="黑体" panose="02010609060101010101" pitchFamily="49" charset="-122"/>
              </a:rPr>
              <a:t>圈的面积</a:t>
            </a:r>
            <a:r>
              <a:rPr lang="zh-CN" altLang="en-US" dirty="0">
                <a:solidFill>
                  <a:srgbClr val="003366"/>
                </a:solidFill>
                <a:latin typeface="Tahoma" panose="020B0604030504040204" pitchFamily="34" charset="0"/>
                <a:ea typeface="黑体" panose="02010609060101010101" pitchFamily="49" charset="-122"/>
              </a:rPr>
              <a:t>尽可能</a:t>
            </a:r>
            <a:r>
              <a:rPr lang="zh-CN" altLang="en-US" dirty="0">
                <a:solidFill>
                  <a:srgbClr val="000000"/>
                </a:solidFill>
                <a:latin typeface="Tahoma" panose="020B0604030504040204" pitchFamily="34" charset="0"/>
                <a:ea typeface="黑体" panose="02010609060101010101" pitchFamily="49" charset="-122"/>
              </a:rPr>
              <a:t>大</a:t>
            </a:r>
            <a:endParaRPr lang="zh-CN" altLang="en-US" dirty="0">
              <a:solidFill>
                <a:srgbClr val="000000"/>
              </a:solidFill>
              <a:latin typeface="Tahoma" panose="020B0604030504040204" pitchFamily="34" charset="0"/>
              <a:ea typeface="黑体" panose="02010609060101010101" pitchFamily="49" charset="-122"/>
            </a:endParaRPr>
          </a:p>
        </p:txBody>
      </p:sp>
      <p:sp>
        <p:nvSpPr>
          <p:cNvPr id="18740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8740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0-#ppt_w/2"/>
                                          </p:val>
                                        </p:tav>
                                        <p:tav tm="100000">
                                          <p:val>
                                            <p:strVal val="#ppt_x"/>
                                          </p:val>
                                        </p:tav>
                                      </p:tavLst>
                                    </p:anim>
                                    <p:anim calcmode="lin" valueType="num">
                                      <p:cBhvr additive="base">
                                        <p:cTn id="2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0-#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0-#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additive="base">
                                        <p:cTn id="49" dur="500" fill="hold"/>
                                        <p:tgtEl>
                                          <p:spTgt spid="73"/>
                                        </p:tgtEl>
                                        <p:attrNameLst>
                                          <p:attrName>ppt_x</p:attrName>
                                        </p:attrNameLst>
                                      </p:cBhvr>
                                      <p:tavLst>
                                        <p:tav tm="0">
                                          <p:val>
                                            <p:strVal val="#ppt_x"/>
                                          </p:val>
                                        </p:tav>
                                        <p:tav tm="100000">
                                          <p:val>
                                            <p:strVal val="#ppt_x"/>
                                          </p:val>
                                        </p:tav>
                                      </p:tavLst>
                                    </p:anim>
                                    <p:anim calcmode="lin" valueType="num">
                                      <p:cBhvr additive="base">
                                        <p:cTn id="5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2"/>
          <p:cNvSpPr txBox="1"/>
          <p:nvPr/>
        </p:nvSpPr>
        <p:spPr>
          <a:xfrm>
            <a:off x="488950" y="781050"/>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4000" dirty="0">
                <a:solidFill>
                  <a:srgbClr val="FF0000"/>
                </a:solidFill>
                <a:latin typeface="Tahoma" panose="020B0604030504040204" pitchFamily="34" charset="0"/>
                <a:ea typeface="黑体" panose="02010609060101010101" pitchFamily="49" charset="-122"/>
              </a:rPr>
              <a:t>练习</a:t>
            </a:r>
            <a:endParaRPr lang="zh-CN" altLang="en-US" sz="4000" dirty="0">
              <a:solidFill>
                <a:srgbClr val="FF0000"/>
              </a:solidFill>
              <a:latin typeface="Tahoma" panose="020B0604030504040204" pitchFamily="34" charset="0"/>
              <a:ea typeface="黑体" panose="02010609060101010101" pitchFamily="49" charset="-122"/>
            </a:endParaRPr>
          </a:p>
        </p:txBody>
      </p:sp>
      <p:sp>
        <p:nvSpPr>
          <p:cNvPr id="4" name="AutoShape 3"/>
          <p:cNvSpPr>
            <a:spLocks noChangeArrowheads="1"/>
          </p:cNvSpPr>
          <p:nvPr/>
        </p:nvSpPr>
        <p:spPr bwMode="auto">
          <a:xfrm>
            <a:off x="3109913" y="2814638"/>
            <a:ext cx="762000" cy="2286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AutoShape 4"/>
          <p:cNvSpPr>
            <a:spLocks noChangeArrowheads="1"/>
          </p:cNvSpPr>
          <p:nvPr/>
        </p:nvSpPr>
        <p:spPr bwMode="auto">
          <a:xfrm>
            <a:off x="2652713" y="2357438"/>
            <a:ext cx="304800" cy="685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AutoShape 5"/>
          <p:cNvSpPr>
            <a:spLocks noChangeArrowheads="1"/>
          </p:cNvSpPr>
          <p:nvPr/>
        </p:nvSpPr>
        <p:spPr bwMode="auto">
          <a:xfrm>
            <a:off x="2195513" y="3195638"/>
            <a:ext cx="762000" cy="2286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AutoShape 6"/>
          <p:cNvSpPr>
            <a:spLocks noChangeArrowheads="1"/>
          </p:cNvSpPr>
          <p:nvPr/>
        </p:nvSpPr>
        <p:spPr bwMode="auto">
          <a:xfrm>
            <a:off x="3109913" y="3195638"/>
            <a:ext cx="304800" cy="6096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AutoShape 7"/>
          <p:cNvSpPr/>
          <p:nvPr/>
        </p:nvSpPr>
        <p:spPr>
          <a:xfrm>
            <a:off x="3033713" y="2814638"/>
            <a:ext cx="381000" cy="609600"/>
          </a:xfrm>
          <a:prstGeom prst="rightBracket">
            <a:avLst>
              <a:gd name="adj" fmla="val 1333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9" name="AutoShape 8"/>
          <p:cNvSpPr/>
          <p:nvPr/>
        </p:nvSpPr>
        <p:spPr>
          <a:xfrm>
            <a:off x="2652713" y="2814638"/>
            <a:ext cx="381000" cy="609600"/>
          </a:xfrm>
          <a:prstGeom prst="leftBracket">
            <a:avLst>
              <a:gd name="adj" fmla="val 13333"/>
            </a:avLst>
          </a:prstGeom>
          <a:noFill/>
          <a:ln w="19050" cap="flat" cmpd="sng">
            <a:solidFill>
              <a:srgbClr val="CC3300"/>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grpSp>
        <p:nvGrpSpPr>
          <p:cNvPr id="10" name="Group 9"/>
          <p:cNvGrpSpPr/>
          <p:nvPr/>
        </p:nvGrpSpPr>
        <p:grpSpPr>
          <a:xfrm>
            <a:off x="1433513" y="1747838"/>
            <a:ext cx="2895600" cy="2209800"/>
            <a:chOff x="3168" y="384"/>
            <a:chExt cx="1824" cy="1392"/>
          </a:xfrm>
        </p:grpSpPr>
        <p:sp>
          <p:nvSpPr>
            <p:cNvPr id="11" name="Rectangle 10"/>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1"/>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6"/>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7"/>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8"/>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19"/>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20"/>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Rectangle 21"/>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Rectangle 22"/>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Rectangle 23"/>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Rectangle 24"/>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Rectangle 25"/>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29"/>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0"/>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1"/>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2"/>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33"/>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Line 34"/>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35"/>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36"/>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Text Box 37"/>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39" name="Text Box 38"/>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40" name="Text Box 39"/>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41" name="Text Box 40"/>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42" name="AutoShape 41"/>
          <p:cNvSpPr>
            <a:spLocks noChangeArrowheads="1"/>
          </p:cNvSpPr>
          <p:nvPr/>
        </p:nvSpPr>
        <p:spPr bwMode="auto">
          <a:xfrm>
            <a:off x="6157913" y="2357438"/>
            <a:ext cx="304800" cy="685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AutoShape 42"/>
          <p:cNvSpPr>
            <a:spLocks noChangeArrowheads="1"/>
          </p:cNvSpPr>
          <p:nvPr/>
        </p:nvSpPr>
        <p:spPr bwMode="auto">
          <a:xfrm>
            <a:off x="6615113" y="2738438"/>
            <a:ext cx="762000" cy="304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AutoShape 43"/>
          <p:cNvSpPr>
            <a:spLocks noChangeArrowheads="1"/>
          </p:cNvSpPr>
          <p:nvPr/>
        </p:nvSpPr>
        <p:spPr bwMode="auto">
          <a:xfrm>
            <a:off x="5700713" y="3119438"/>
            <a:ext cx="762000" cy="3048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AutoShape 44"/>
          <p:cNvSpPr>
            <a:spLocks noChangeArrowheads="1"/>
          </p:cNvSpPr>
          <p:nvPr/>
        </p:nvSpPr>
        <p:spPr bwMode="auto">
          <a:xfrm>
            <a:off x="6615113" y="3195638"/>
            <a:ext cx="304800" cy="609600"/>
          </a:xfrm>
          <a:prstGeom prst="roundRect">
            <a:avLst>
              <a:gd name="adj" fmla="val 16667"/>
            </a:avLst>
          </a:prstGeom>
          <a:solidFill>
            <a:srgbClr val="FFFFFF"/>
          </a:solidFill>
          <a:ln w="19050">
            <a:solidFill>
              <a:srgbClr val="CC33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6" name="Group 45"/>
          <p:cNvGrpSpPr/>
          <p:nvPr/>
        </p:nvGrpSpPr>
        <p:grpSpPr>
          <a:xfrm>
            <a:off x="4938713" y="1747838"/>
            <a:ext cx="2895600" cy="2209800"/>
            <a:chOff x="3168" y="384"/>
            <a:chExt cx="1824" cy="1392"/>
          </a:xfrm>
        </p:grpSpPr>
        <p:sp>
          <p:nvSpPr>
            <p:cNvPr id="47" name="Rectangle 46"/>
            <p:cNvSpPr>
              <a:spLocks noChangeArrowheads="1"/>
            </p:cNvSpPr>
            <p:nvPr/>
          </p:nvSpPr>
          <p:spPr bwMode="auto">
            <a:xfrm>
              <a:off x="4464"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47"/>
            <p:cNvSpPr>
              <a:spLocks noChangeArrowheads="1"/>
            </p:cNvSpPr>
            <p:nvPr/>
          </p:nvSpPr>
          <p:spPr bwMode="auto">
            <a:xfrm>
              <a:off x="4464"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Rectangle 48"/>
            <p:cNvSpPr>
              <a:spLocks noChangeArrowheads="1"/>
            </p:cNvSpPr>
            <p:nvPr/>
          </p:nvSpPr>
          <p:spPr bwMode="auto">
            <a:xfrm>
              <a:off x="4464"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Rectangle 49"/>
            <p:cNvSpPr>
              <a:spLocks noChangeArrowheads="1"/>
            </p:cNvSpPr>
            <p:nvPr/>
          </p:nvSpPr>
          <p:spPr bwMode="auto">
            <a:xfrm>
              <a:off x="4464"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50"/>
            <p:cNvSpPr>
              <a:spLocks noChangeArrowheads="1"/>
            </p:cNvSpPr>
            <p:nvPr/>
          </p:nvSpPr>
          <p:spPr bwMode="auto">
            <a:xfrm>
              <a:off x="3888"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Rectangle 51"/>
            <p:cNvSpPr>
              <a:spLocks noChangeArrowheads="1"/>
            </p:cNvSpPr>
            <p:nvPr/>
          </p:nvSpPr>
          <p:spPr bwMode="auto">
            <a:xfrm>
              <a:off x="3888"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Rectangle 52"/>
            <p:cNvSpPr>
              <a:spLocks noChangeArrowheads="1"/>
            </p:cNvSpPr>
            <p:nvPr/>
          </p:nvSpPr>
          <p:spPr bwMode="auto">
            <a:xfrm>
              <a:off x="3888"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53"/>
            <p:cNvSpPr>
              <a:spLocks noChangeArrowheads="1"/>
            </p:cNvSpPr>
            <p:nvPr/>
          </p:nvSpPr>
          <p:spPr bwMode="auto">
            <a:xfrm>
              <a:off x="3888"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54"/>
            <p:cNvSpPr>
              <a:spLocks noChangeArrowheads="1"/>
            </p:cNvSpPr>
            <p:nvPr/>
          </p:nvSpPr>
          <p:spPr bwMode="auto">
            <a:xfrm>
              <a:off x="4176"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55"/>
            <p:cNvSpPr>
              <a:spLocks noChangeArrowheads="1"/>
            </p:cNvSpPr>
            <p:nvPr/>
          </p:nvSpPr>
          <p:spPr bwMode="auto">
            <a:xfrm>
              <a:off x="4176"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56"/>
            <p:cNvSpPr>
              <a:spLocks noChangeArrowheads="1"/>
            </p:cNvSpPr>
            <p:nvPr/>
          </p:nvSpPr>
          <p:spPr bwMode="auto">
            <a:xfrm>
              <a:off x="4176"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57"/>
            <p:cNvSpPr>
              <a:spLocks noChangeArrowheads="1"/>
            </p:cNvSpPr>
            <p:nvPr/>
          </p:nvSpPr>
          <p:spPr bwMode="auto">
            <a:xfrm>
              <a:off x="4176"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Rectangle 58"/>
            <p:cNvSpPr>
              <a:spLocks noChangeArrowheads="1"/>
            </p:cNvSpPr>
            <p:nvPr/>
          </p:nvSpPr>
          <p:spPr bwMode="auto">
            <a:xfrm>
              <a:off x="3600" y="1490"/>
              <a:ext cx="288" cy="286"/>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Rectangle 59"/>
            <p:cNvSpPr>
              <a:spLocks noChangeArrowheads="1"/>
            </p:cNvSpPr>
            <p:nvPr/>
          </p:nvSpPr>
          <p:spPr bwMode="auto">
            <a:xfrm>
              <a:off x="3600" y="100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Rectangle 60"/>
            <p:cNvSpPr>
              <a:spLocks noChangeArrowheads="1"/>
            </p:cNvSpPr>
            <p:nvPr/>
          </p:nvSpPr>
          <p:spPr bwMode="auto">
            <a:xfrm>
              <a:off x="3600" y="1248"/>
              <a:ext cx="288" cy="242"/>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Rectangle 61"/>
            <p:cNvSpPr>
              <a:spLocks noChangeArrowheads="1"/>
            </p:cNvSpPr>
            <p:nvPr/>
          </p:nvSpPr>
          <p:spPr bwMode="auto">
            <a:xfrm>
              <a:off x="3600" y="768"/>
              <a:ext cx="288" cy="240"/>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Line 62"/>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63"/>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Line 64"/>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Line 65"/>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66"/>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Line 67"/>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Line 68"/>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 name="Line 69"/>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1" name="Line 70"/>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2" name="Line 71"/>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Line 72"/>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Text Box 73"/>
            <p:cNvSpPr txBox="1">
              <a:spLocks noChangeArrowheads="1"/>
            </p:cNvSpPr>
            <p:nvPr/>
          </p:nvSpPr>
          <p:spPr bwMode="auto">
            <a:xfrm>
              <a:off x="3168" y="528"/>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AB</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5" name="Text Box 74"/>
            <p:cNvSpPr txBox="1">
              <a:spLocks noChangeArrowheads="1"/>
            </p:cNvSpPr>
            <p:nvPr/>
          </p:nvSpPr>
          <p:spPr bwMode="auto">
            <a:xfrm>
              <a:off x="3360" y="384"/>
              <a:ext cx="384"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CD</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6" name="Text Box 75"/>
            <p:cNvSpPr txBox="1">
              <a:spLocks noChangeArrowheads="1"/>
            </p:cNvSpPr>
            <p:nvPr/>
          </p:nvSpPr>
          <p:spPr bwMode="auto">
            <a:xfrm>
              <a:off x="3360" y="816"/>
              <a:ext cx="288" cy="905"/>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77" name="Text Box 76"/>
            <p:cNvSpPr txBox="1">
              <a:spLocks noChangeArrowheads="1"/>
            </p:cNvSpPr>
            <p:nvPr/>
          </p:nvSpPr>
          <p:spPr bwMode="auto">
            <a:xfrm>
              <a:off x="3600" y="576"/>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sp>
        <p:nvSpPr>
          <p:cNvPr id="78" name="Text Box 77"/>
          <p:cNvSpPr txBox="1"/>
          <p:nvPr/>
        </p:nvSpPr>
        <p:spPr>
          <a:xfrm>
            <a:off x="2043113" y="4719638"/>
            <a:ext cx="5486400"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dirty="0">
                <a:solidFill>
                  <a:srgbClr val="000000"/>
                </a:solidFill>
                <a:latin typeface="Tahoma" panose="020B0604030504040204" pitchFamily="34" charset="0"/>
                <a:ea typeface="黑体" panose="02010609060101010101" pitchFamily="49" charset="-122"/>
              </a:rPr>
              <a:t>每个圈至少应包含一个新的</a:t>
            </a:r>
            <a:r>
              <a:rPr lang="zh-CN" altLang="en-US" dirty="0">
                <a:solidFill>
                  <a:srgbClr val="CC0000"/>
                </a:solidFill>
                <a:latin typeface="Times New Roman" panose="02020603050405020304" pitchFamily="18" charset="0"/>
                <a:ea typeface="黑体" panose="02010609060101010101" pitchFamily="49" charset="-122"/>
              </a:rPr>
              <a:t>“</a:t>
            </a:r>
            <a:r>
              <a:rPr lang="en-US" altLang="zh-CN" dirty="0">
                <a:solidFill>
                  <a:srgbClr val="CC0000"/>
                </a:solidFill>
                <a:latin typeface="Times New Roman" panose="02020603050405020304" pitchFamily="18" charset="0"/>
                <a:ea typeface="黑体" panose="02010609060101010101" pitchFamily="49" charset="-122"/>
              </a:rPr>
              <a:t>1</a:t>
            </a:r>
            <a:r>
              <a:rPr lang="zh-CN" altLang="en-US" dirty="0">
                <a:solidFill>
                  <a:srgbClr val="CC0000"/>
                </a:solidFill>
                <a:latin typeface="Tahoma" panose="020B0604030504040204" pitchFamily="34" charset="0"/>
                <a:ea typeface="黑体" panose="02010609060101010101" pitchFamily="49" charset="-122"/>
              </a:rPr>
              <a:t>格</a:t>
            </a:r>
            <a:r>
              <a:rPr lang="zh-CN" altLang="en-US" dirty="0">
                <a:solidFill>
                  <a:srgbClr val="CC0000"/>
                </a:solidFill>
                <a:latin typeface="Times New Roman" panose="02020603050405020304" pitchFamily="18" charset="0"/>
                <a:ea typeface="黑体" panose="02010609060101010101" pitchFamily="49" charset="-122"/>
              </a:rPr>
              <a:t>”</a:t>
            </a:r>
            <a:endParaRPr lang="zh-CN" altLang="en-US" dirty="0">
              <a:solidFill>
                <a:srgbClr val="CC0000"/>
              </a:solidFill>
              <a:latin typeface="Times New Roman" panose="02020603050405020304" pitchFamily="18" charset="0"/>
              <a:ea typeface="黑体" panose="02010609060101010101" pitchFamily="49" charset="-122"/>
            </a:endParaRPr>
          </a:p>
        </p:txBody>
      </p:sp>
      <p:sp>
        <p:nvSpPr>
          <p:cNvPr id="18945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8945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fill="hold"/>
                                        <p:tgtEl>
                                          <p:spTgt spid="46"/>
                                        </p:tgtEl>
                                        <p:attrNameLst>
                                          <p:attrName>ppt_x</p:attrName>
                                        </p:attrNameLst>
                                      </p:cBhvr>
                                      <p:tavLst>
                                        <p:tav tm="0">
                                          <p:val>
                                            <p:strVal val="0-#ppt_w/2"/>
                                          </p:val>
                                        </p:tav>
                                        <p:tav tm="100000">
                                          <p:val>
                                            <p:strVal val="#ppt_x"/>
                                          </p:val>
                                        </p:tav>
                                      </p:tavLst>
                                    </p:anim>
                                    <p:anim calcmode="lin" valueType="num">
                                      <p:cBhvr additive="base">
                                        <p:cTn id="50"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0-#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0-#ppt_w/2"/>
                                          </p:val>
                                        </p:tav>
                                        <p:tav tm="100000">
                                          <p:val>
                                            <p:strVal val="#ppt_x"/>
                                          </p:val>
                                        </p:tav>
                                      </p:tavLst>
                                    </p:anim>
                                    <p:anim calcmode="lin" valueType="num">
                                      <p:cBhvr additive="base">
                                        <p:cTn id="6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0-#ppt_w/2"/>
                                          </p:val>
                                        </p:tav>
                                        <p:tav tm="100000">
                                          <p:val>
                                            <p:strVal val="#ppt_x"/>
                                          </p:val>
                                        </p:tav>
                                      </p:tavLst>
                                    </p:anim>
                                    <p:anim calcmode="lin" valueType="num">
                                      <p:cBhvr additive="base">
                                        <p:cTn id="6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0-#ppt_w/2"/>
                                          </p:val>
                                        </p:tav>
                                        <p:tav tm="100000">
                                          <p:val>
                                            <p:strVal val="#ppt_x"/>
                                          </p:val>
                                        </p:tav>
                                      </p:tavLst>
                                    </p:anim>
                                    <p:anim calcmode="lin" valueType="num">
                                      <p:cBhvr additive="base">
                                        <p:cTn id="7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dissolve">
                                      <p:cBhvr>
                                        <p:cTn id="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5603" name="Rectangle 3"/>
          <p:cNvSpPr txBox="1"/>
          <p:nvPr/>
        </p:nvSpPr>
        <p:spPr>
          <a:xfrm>
            <a:off x="250825" y="762000"/>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685800" lvl="1" indent="-228600">
              <a:lnSpc>
                <a:spcPct val="150000"/>
              </a:lnSpc>
            </a:pPr>
            <a:r>
              <a:rPr lang="zh-CN" altLang="en-US" sz="2800" b="1" dirty="0">
                <a:latin typeface="Tahoma" panose="020B0604030504040204" pitchFamily="34" charset="0"/>
                <a:cs typeface="Tahoma" panose="020B0604030504040204" pitchFamily="34" charset="0"/>
              </a:rPr>
              <a:t>逻辑“与”的含义</a:t>
            </a:r>
            <a:endParaRPr lang="en-US" altLang="zh-CN" sz="2800" b="1" dirty="0">
              <a:latin typeface="Tahoma" panose="020B0604030504040204" pitchFamily="34" charset="0"/>
              <a:cs typeface="Tahoma" panose="020B0604030504040204" pitchFamily="34" charset="0"/>
            </a:endParaRPr>
          </a:p>
          <a:p>
            <a:pPr marL="685800" lvl="1" indent="-228600">
              <a:lnSpc>
                <a:spcPct val="150000"/>
              </a:lnSpc>
              <a:buNone/>
            </a:pPr>
            <a:r>
              <a:rPr lang="zh-CN" altLang="en-US" b="1" dirty="0">
                <a:latin typeface="Tahoma" panose="020B0604030504040204" pitchFamily="34" charset="0"/>
                <a:cs typeface="Tahoma" panose="020B0604030504040204" pitchFamily="34" charset="0"/>
              </a:rPr>
              <a:t>  只有当决定一件事情的所有条件都</a:t>
            </a:r>
            <a:r>
              <a:rPr lang="zh-CN" altLang="en-US" b="1" dirty="0">
                <a:solidFill>
                  <a:srgbClr val="FF0000"/>
                </a:solidFill>
                <a:latin typeface="Tahoma" panose="020B0604030504040204" pitchFamily="34" charset="0"/>
                <a:cs typeface="Tahoma" panose="020B0604030504040204" pitchFamily="34" charset="0"/>
              </a:rPr>
              <a:t>全部</a:t>
            </a:r>
            <a:r>
              <a:rPr lang="zh-CN" altLang="en-US" b="1" dirty="0">
                <a:latin typeface="Tahoma" panose="020B0604030504040204" pitchFamily="34" charset="0"/>
                <a:cs typeface="Tahoma" panose="020B0604030504040204" pitchFamily="34" charset="0"/>
              </a:rPr>
              <a:t>具备时，这件事情才会发生；</a:t>
            </a:r>
            <a:endParaRPr lang="en-US" altLang="zh-CN" b="1" dirty="0">
              <a:latin typeface="Tahoma" panose="020B0604030504040204" pitchFamily="34" charset="0"/>
              <a:cs typeface="Tahoma" panose="020B0604030504040204" pitchFamily="34" charset="0"/>
            </a:endParaRPr>
          </a:p>
          <a:p>
            <a:pPr marL="685800" lvl="1" indent="-228600">
              <a:lnSpc>
                <a:spcPct val="150000"/>
              </a:lnSpc>
            </a:pPr>
            <a:r>
              <a:rPr lang="zh-CN" altLang="en-US" sz="2800" b="1" dirty="0">
                <a:solidFill>
                  <a:srgbClr val="FF0000"/>
                </a:solidFill>
                <a:latin typeface="Tahoma" panose="020B0604030504040204" pitchFamily="34" charset="0"/>
                <a:cs typeface="Tahoma" panose="020B0604030504040204" pitchFamily="34" charset="0"/>
              </a:rPr>
              <a:t>与门</a:t>
            </a:r>
            <a:endParaRPr lang="zh-CN" altLang="en-US" sz="2800" b="1" dirty="0">
              <a:solidFill>
                <a:srgbClr val="FF0000"/>
              </a:solidFill>
              <a:latin typeface="Tahoma" panose="020B0604030504040204" pitchFamily="34" charset="0"/>
              <a:cs typeface="Tahoma" panose="020B0604030504040204" pitchFamily="34" charset="0"/>
            </a:endParaRPr>
          </a:p>
          <a:p>
            <a:pPr marL="914400" lvl="2" indent="0">
              <a:lnSpc>
                <a:spcPct val="150000"/>
              </a:lnSpc>
              <a:buNone/>
            </a:pPr>
            <a:r>
              <a:rPr lang="zh-CN" altLang="en-US" sz="2400" b="1" dirty="0">
                <a:latin typeface="Tahoma" panose="020B0604030504040204" pitchFamily="34" charset="0"/>
                <a:cs typeface="Tahoma" panose="020B0604030504040204" pitchFamily="34" charset="0"/>
              </a:rPr>
              <a:t>在</a:t>
            </a:r>
            <a:r>
              <a:rPr lang="zh-CN" altLang="en-US" sz="2400" b="1" dirty="0">
                <a:solidFill>
                  <a:srgbClr val="FF0000"/>
                </a:solidFill>
                <a:latin typeface="Tahoma" panose="020B0604030504040204" pitchFamily="34" charset="0"/>
                <a:cs typeface="Tahoma" panose="020B0604030504040204" pitchFamily="34" charset="0"/>
              </a:rPr>
              <a:t>逻辑电路</a:t>
            </a:r>
            <a:r>
              <a:rPr lang="zh-CN" altLang="en-US" sz="2400" b="1" dirty="0">
                <a:latin typeface="Tahoma" panose="020B0604030504040204" pitchFamily="34" charset="0"/>
                <a:cs typeface="Tahoma" panose="020B0604030504040204" pitchFamily="34" charset="0"/>
              </a:rPr>
              <a:t>中，能够实现“</a:t>
            </a:r>
            <a:r>
              <a:rPr lang="zh-CN" altLang="en-US" sz="2400" b="1" dirty="0">
                <a:solidFill>
                  <a:srgbClr val="FF0000"/>
                </a:solidFill>
                <a:latin typeface="Tahoma" panose="020B0604030504040204" pitchFamily="34" charset="0"/>
                <a:cs typeface="Tahoma" panose="020B0604030504040204" pitchFamily="34" charset="0"/>
              </a:rPr>
              <a:t>与</a:t>
            </a:r>
            <a:r>
              <a:rPr lang="zh-CN" altLang="en-US" sz="2400" b="1" dirty="0">
                <a:latin typeface="Tahoma" panose="020B0604030504040204" pitchFamily="34" charset="0"/>
                <a:cs typeface="Tahoma" panose="020B0604030504040204" pitchFamily="34" charset="0"/>
              </a:rPr>
              <a:t>”运算的</a:t>
            </a:r>
            <a:r>
              <a:rPr lang="zh-CN" altLang="en-US" sz="2400" b="1" dirty="0">
                <a:solidFill>
                  <a:srgbClr val="FF0000"/>
                </a:solidFill>
                <a:latin typeface="Tahoma" panose="020B0604030504040204" pitchFamily="34" charset="0"/>
                <a:cs typeface="Tahoma" panose="020B0604030504040204" pitchFamily="34" charset="0"/>
              </a:rPr>
              <a:t>基本单元</a:t>
            </a:r>
            <a:endParaRPr lang="en-US" altLang="zh-CN" sz="2400" b="1" dirty="0">
              <a:solidFill>
                <a:srgbClr val="FF0000"/>
              </a:solidFill>
              <a:latin typeface="Tahoma" panose="020B0604030504040204" pitchFamily="34" charset="0"/>
              <a:cs typeface="Tahoma" panose="020B0604030504040204" pitchFamily="34" charset="0"/>
            </a:endParaRPr>
          </a:p>
          <a:p>
            <a:pPr marL="685800" lvl="1" indent="-228600">
              <a:lnSpc>
                <a:spcPct val="150000"/>
              </a:lnSpc>
            </a:pPr>
            <a:r>
              <a:rPr lang="zh-CN" altLang="en-US" b="1" dirty="0">
                <a:latin typeface="Tahoma" panose="020B0604030504040204" pitchFamily="34" charset="0"/>
                <a:cs typeface="Tahoma" panose="020B0604030504040204" pitchFamily="34" charset="0"/>
              </a:rPr>
              <a:t>逻辑符号</a:t>
            </a:r>
            <a:endParaRPr lang="zh-CN" altLang="en-US" b="1" dirty="0">
              <a:latin typeface="Tahoma" panose="020B0604030504040204" pitchFamily="34" charset="0"/>
              <a:ea typeface="Tahoma" panose="020B0604030504040204" pitchFamily="34" charset="0"/>
            </a:endParaRPr>
          </a:p>
        </p:txBody>
      </p:sp>
      <p:grpSp>
        <p:nvGrpSpPr>
          <p:cNvPr id="5" name="Group 39"/>
          <p:cNvGrpSpPr/>
          <p:nvPr/>
        </p:nvGrpSpPr>
        <p:grpSpPr>
          <a:xfrm>
            <a:off x="2608263" y="4327525"/>
            <a:ext cx="2286000" cy="1589088"/>
            <a:chOff x="1259" y="2928"/>
            <a:chExt cx="1440" cy="1001"/>
          </a:xfrm>
        </p:grpSpPr>
        <p:sp>
          <p:nvSpPr>
            <p:cNvPr id="25612" name="Rectangle 7"/>
            <p:cNvSpPr/>
            <p:nvPr/>
          </p:nvSpPr>
          <p:spPr>
            <a:xfrm>
              <a:off x="1835" y="2976"/>
              <a:ext cx="336" cy="48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0"/>
                </a:spcBef>
                <a:buFontTx/>
                <a:buNone/>
              </a:pPr>
              <a:endParaRPr lang="zh-CN" altLang="en-US" sz="1800" dirty="0">
                <a:latin typeface="Tahoma" panose="020B0604030504040204" pitchFamily="34" charset="0"/>
                <a:ea typeface="Tahoma" panose="020B0604030504040204" pitchFamily="34" charset="0"/>
              </a:endParaRPr>
            </a:p>
          </p:txBody>
        </p:sp>
        <p:sp>
          <p:nvSpPr>
            <p:cNvPr id="25613" name="Line 8"/>
            <p:cNvSpPr/>
            <p:nvPr/>
          </p:nvSpPr>
          <p:spPr>
            <a:xfrm>
              <a:off x="2171" y="3216"/>
              <a:ext cx="288" cy="0"/>
            </a:xfrm>
            <a:prstGeom prst="line">
              <a:avLst/>
            </a:prstGeom>
            <a:ln w="28575" cap="flat" cmpd="sng">
              <a:solidFill>
                <a:schemeClr val="tx1"/>
              </a:solidFill>
              <a:prstDash val="solid"/>
              <a:headEnd type="none" w="med" len="med"/>
              <a:tailEnd type="none" w="med" len="med"/>
            </a:ln>
          </p:spPr>
        </p:sp>
        <p:sp>
          <p:nvSpPr>
            <p:cNvPr id="25614" name="Line 9"/>
            <p:cNvSpPr/>
            <p:nvPr/>
          </p:nvSpPr>
          <p:spPr>
            <a:xfrm>
              <a:off x="1499" y="3072"/>
              <a:ext cx="336" cy="0"/>
            </a:xfrm>
            <a:prstGeom prst="line">
              <a:avLst/>
            </a:prstGeom>
            <a:ln w="28575" cap="flat" cmpd="sng">
              <a:solidFill>
                <a:schemeClr val="tx1"/>
              </a:solidFill>
              <a:prstDash val="solid"/>
              <a:headEnd type="none" w="med" len="med"/>
              <a:tailEnd type="none" w="med" len="med"/>
            </a:ln>
          </p:spPr>
        </p:sp>
        <p:sp>
          <p:nvSpPr>
            <p:cNvPr id="25615" name="Line 10"/>
            <p:cNvSpPr/>
            <p:nvPr/>
          </p:nvSpPr>
          <p:spPr>
            <a:xfrm>
              <a:off x="1499" y="3360"/>
              <a:ext cx="336" cy="0"/>
            </a:xfrm>
            <a:prstGeom prst="line">
              <a:avLst/>
            </a:prstGeom>
            <a:ln w="28575" cap="flat" cmpd="sng">
              <a:solidFill>
                <a:schemeClr val="tx1"/>
              </a:solidFill>
              <a:prstDash val="solid"/>
              <a:headEnd type="none" w="med" len="med"/>
              <a:tailEnd type="none" w="med" len="med"/>
            </a:ln>
          </p:spPr>
        </p:sp>
        <p:sp>
          <p:nvSpPr>
            <p:cNvPr id="25616" name="Text Box 11"/>
            <p:cNvSpPr txBox="1"/>
            <p:nvPr/>
          </p:nvSpPr>
          <p:spPr>
            <a:xfrm>
              <a:off x="1259" y="2928"/>
              <a:ext cx="240" cy="233"/>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A</a:t>
              </a:r>
              <a:endParaRPr lang="en-US" altLang="zh-CN" sz="1800" i="1" dirty="0">
                <a:latin typeface="Tahoma" panose="020B0604030504040204" pitchFamily="34" charset="0"/>
                <a:ea typeface="Tahoma" panose="020B0604030504040204" pitchFamily="34" charset="0"/>
              </a:endParaRPr>
            </a:p>
          </p:txBody>
        </p:sp>
        <p:sp>
          <p:nvSpPr>
            <p:cNvPr id="25617" name="Text Box 12"/>
            <p:cNvSpPr txBox="1"/>
            <p:nvPr/>
          </p:nvSpPr>
          <p:spPr>
            <a:xfrm>
              <a:off x="1259" y="3264"/>
              <a:ext cx="240" cy="233"/>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B</a:t>
              </a:r>
              <a:endParaRPr lang="en-US" altLang="zh-CN" sz="1800" i="1" dirty="0">
                <a:latin typeface="Tahoma" panose="020B0604030504040204" pitchFamily="34" charset="0"/>
                <a:ea typeface="Tahoma" panose="020B0604030504040204" pitchFamily="34" charset="0"/>
              </a:endParaRPr>
            </a:p>
          </p:txBody>
        </p:sp>
        <p:sp>
          <p:nvSpPr>
            <p:cNvPr id="25618" name="Text Box 13"/>
            <p:cNvSpPr txBox="1"/>
            <p:nvPr/>
          </p:nvSpPr>
          <p:spPr>
            <a:xfrm>
              <a:off x="2459" y="3024"/>
              <a:ext cx="240" cy="233"/>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Y</a:t>
              </a:r>
              <a:endParaRPr lang="en-US" altLang="zh-CN" sz="1800" i="1" dirty="0">
                <a:latin typeface="Tahoma" panose="020B0604030504040204" pitchFamily="34" charset="0"/>
                <a:ea typeface="Tahoma" panose="020B0604030504040204" pitchFamily="34" charset="0"/>
              </a:endParaRPr>
            </a:p>
          </p:txBody>
        </p:sp>
        <p:sp>
          <p:nvSpPr>
            <p:cNvPr id="25619" name="Text Box 14"/>
            <p:cNvSpPr txBox="1"/>
            <p:nvPr/>
          </p:nvSpPr>
          <p:spPr>
            <a:xfrm>
              <a:off x="1872" y="2976"/>
              <a:ext cx="192" cy="233"/>
            </a:xfrm>
            <a:prstGeom prst="rect">
              <a:avLst/>
            </a:prstGeom>
            <a:noFill/>
            <a:ln w="1905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dirty="0">
                  <a:latin typeface="Tahoma" panose="020B0604030504040204" pitchFamily="34" charset="0"/>
                  <a:cs typeface="Tahoma" panose="020B0604030504040204" pitchFamily="34" charset="0"/>
                </a:rPr>
                <a:t>&amp;</a:t>
              </a:r>
              <a:endParaRPr lang="en-US" altLang="zh-CN" sz="1800" dirty="0">
                <a:latin typeface="Tahoma" panose="020B0604030504040204" pitchFamily="34" charset="0"/>
                <a:ea typeface="Tahoma" panose="020B0604030504040204" pitchFamily="34" charset="0"/>
              </a:endParaRPr>
            </a:p>
          </p:txBody>
        </p:sp>
        <p:sp>
          <p:nvSpPr>
            <p:cNvPr id="25620" name="Text Box 15"/>
            <p:cNvSpPr txBox="1"/>
            <p:nvPr/>
          </p:nvSpPr>
          <p:spPr>
            <a:xfrm>
              <a:off x="1739" y="3696"/>
              <a:ext cx="528" cy="2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zh-CN" altLang="en-US" sz="1800" dirty="0">
                  <a:latin typeface="Tahoma" panose="020B0604030504040204" pitchFamily="34" charset="0"/>
                  <a:ea typeface="黑体" panose="02010609060101010101" pitchFamily="49" charset="-122"/>
                </a:rPr>
                <a:t>国标</a:t>
              </a:r>
              <a:endParaRPr lang="zh-CN" altLang="en-US" sz="1800" dirty="0">
                <a:latin typeface="Tahoma" panose="020B0604030504040204" pitchFamily="34" charset="0"/>
                <a:ea typeface="黑体" panose="02010609060101010101" pitchFamily="49" charset="-122"/>
              </a:endParaRPr>
            </a:p>
          </p:txBody>
        </p:sp>
      </p:grpSp>
      <p:grpSp>
        <p:nvGrpSpPr>
          <p:cNvPr id="15" name="Group 38"/>
          <p:cNvGrpSpPr/>
          <p:nvPr/>
        </p:nvGrpSpPr>
        <p:grpSpPr>
          <a:xfrm>
            <a:off x="5202238" y="4281488"/>
            <a:ext cx="1905000" cy="1681162"/>
            <a:chOff x="3120" y="2870"/>
            <a:chExt cx="1200" cy="1059"/>
          </a:xfrm>
        </p:grpSpPr>
        <p:pic>
          <p:nvPicPr>
            <p:cNvPr id="25607" name="Picture 37" descr="02_01_ppt09"/>
            <p:cNvPicPr>
              <a:picLocks noChangeAspect="1"/>
            </p:cNvPicPr>
            <p:nvPr/>
          </p:nvPicPr>
          <p:blipFill>
            <a:blip r:embed="rId1"/>
            <a:stretch>
              <a:fillRect/>
            </a:stretch>
          </p:blipFill>
          <p:spPr>
            <a:xfrm>
              <a:off x="3168" y="2928"/>
              <a:ext cx="1008" cy="548"/>
            </a:xfrm>
            <a:prstGeom prst="rect">
              <a:avLst/>
            </a:prstGeom>
            <a:noFill/>
            <a:ln w="9525">
              <a:noFill/>
            </a:ln>
          </p:spPr>
        </p:pic>
        <p:sp>
          <p:nvSpPr>
            <p:cNvPr id="25608" name="Text Box 32"/>
            <p:cNvSpPr txBox="1"/>
            <p:nvPr/>
          </p:nvSpPr>
          <p:spPr>
            <a:xfrm>
              <a:off x="3120" y="2870"/>
              <a:ext cx="240" cy="2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A</a:t>
              </a:r>
              <a:endParaRPr lang="en-US" altLang="zh-CN" sz="1800" i="1" dirty="0">
                <a:latin typeface="Tahoma" panose="020B0604030504040204" pitchFamily="34" charset="0"/>
                <a:ea typeface="Tahoma" panose="020B0604030504040204" pitchFamily="34" charset="0"/>
              </a:endParaRPr>
            </a:p>
          </p:txBody>
        </p:sp>
        <p:sp>
          <p:nvSpPr>
            <p:cNvPr id="25609" name="Text Box 33"/>
            <p:cNvSpPr txBox="1"/>
            <p:nvPr/>
          </p:nvSpPr>
          <p:spPr>
            <a:xfrm>
              <a:off x="3120" y="3216"/>
              <a:ext cx="240" cy="2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B</a:t>
              </a:r>
              <a:endParaRPr lang="en-US" altLang="zh-CN" sz="1800" i="1" dirty="0">
                <a:latin typeface="Tahoma" panose="020B0604030504040204" pitchFamily="34" charset="0"/>
                <a:ea typeface="Tahoma" panose="020B0604030504040204" pitchFamily="34" charset="0"/>
              </a:endParaRPr>
            </a:p>
          </p:txBody>
        </p:sp>
        <p:sp>
          <p:nvSpPr>
            <p:cNvPr id="25610" name="Text Box 34"/>
            <p:cNvSpPr txBox="1"/>
            <p:nvPr/>
          </p:nvSpPr>
          <p:spPr>
            <a:xfrm>
              <a:off x="4080" y="3024"/>
              <a:ext cx="240" cy="2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nSpc>
                  <a:spcPct val="100000"/>
                </a:lnSpc>
                <a:spcBef>
                  <a:spcPct val="50000"/>
                </a:spcBef>
                <a:buFontTx/>
                <a:buNone/>
              </a:pPr>
              <a:r>
                <a:rPr lang="en-US" altLang="zh-CN" sz="1800" i="1" dirty="0">
                  <a:latin typeface="Tahoma" panose="020B0604030504040204" pitchFamily="34" charset="0"/>
                  <a:cs typeface="Tahoma" panose="020B0604030504040204" pitchFamily="34" charset="0"/>
                </a:rPr>
                <a:t>Y</a:t>
              </a:r>
              <a:endParaRPr lang="en-US" altLang="zh-CN" sz="1800" i="1" dirty="0">
                <a:latin typeface="Tahoma" panose="020B0604030504040204" pitchFamily="34" charset="0"/>
                <a:ea typeface="Tahoma" panose="020B0604030504040204" pitchFamily="34" charset="0"/>
              </a:endParaRPr>
            </a:p>
          </p:txBody>
        </p:sp>
        <p:sp>
          <p:nvSpPr>
            <p:cNvPr id="25611" name="Text Box 35"/>
            <p:cNvSpPr txBox="1"/>
            <p:nvPr/>
          </p:nvSpPr>
          <p:spPr>
            <a:xfrm>
              <a:off x="3216" y="3696"/>
              <a:ext cx="1056" cy="23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a:lnSpc>
                  <a:spcPct val="100000"/>
                </a:lnSpc>
                <a:spcBef>
                  <a:spcPct val="50000"/>
                </a:spcBef>
                <a:buFontTx/>
                <a:buNone/>
              </a:pPr>
              <a:r>
                <a:rPr lang="zh-CN" altLang="en-US" sz="1800" dirty="0">
                  <a:latin typeface="Tahoma" panose="020B0604030504040204" pitchFamily="34" charset="0"/>
                  <a:ea typeface="黑体" panose="02010609060101010101" pitchFamily="49" charset="-122"/>
                </a:rPr>
                <a:t>美标</a:t>
              </a:r>
              <a:endParaRPr lang="zh-CN" altLang="en-US" sz="1800" dirty="0">
                <a:latin typeface="Tahoma" panose="020B0604030504040204" pitchFamily="34" charset="0"/>
                <a:ea typeface="黑体" panose="02010609060101010101" pitchFamily="49" charset="-122"/>
              </a:endParaRPr>
            </a:p>
          </p:txBody>
        </p:sp>
      </p:grpSp>
      <p:sp>
        <p:nvSpPr>
          <p:cNvPr id="25606"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3"/>
          <p:cNvSpPr txBox="1"/>
          <p:nvPr/>
        </p:nvSpPr>
        <p:spPr>
          <a:xfrm>
            <a:off x="339725" y="979488"/>
            <a:ext cx="8640763" cy="4495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FF0000"/>
              </a:buClr>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注意：卡诺图化简得到的最简式一定是唯一的吗？</a:t>
            </a:r>
            <a:endParaRPr lang="zh-CN" altLang="en-US" sz="3200" dirty="0">
              <a:solidFill>
                <a:srgbClr val="000000"/>
              </a:solidFill>
              <a:latin typeface="Tahoma" panose="020B0604030504040204" pitchFamily="34" charset="0"/>
              <a:ea typeface="黑体" panose="02010609060101010101" pitchFamily="49" charset="-122"/>
            </a:endParaRPr>
          </a:p>
        </p:txBody>
      </p:sp>
      <p:grpSp>
        <p:nvGrpSpPr>
          <p:cNvPr id="4" name="Group 4"/>
          <p:cNvGrpSpPr/>
          <p:nvPr/>
        </p:nvGrpSpPr>
        <p:grpSpPr>
          <a:xfrm>
            <a:off x="1158875" y="2520950"/>
            <a:ext cx="2895600" cy="1524000"/>
            <a:chOff x="144" y="2304"/>
            <a:chExt cx="1824" cy="960"/>
          </a:xfrm>
        </p:grpSpPr>
        <p:sp>
          <p:nvSpPr>
            <p:cNvPr id="5" name="Rectangle 5"/>
            <p:cNvSpPr>
              <a:spLocks noChangeArrowheads="1"/>
            </p:cNvSpPr>
            <p:nvPr/>
          </p:nvSpPr>
          <p:spPr bwMode="auto">
            <a:xfrm>
              <a:off x="1536"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6"/>
            <p:cNvSpPr>
              <a:spLocks noChangeArrowheads="1"/>
            </p:cNvSpPr>
            <p:nvPr/>
          </p:nvSpPr>
          <p:spPr bwMode="auto">
            <a:xfrm>
              <a:off x="1536"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a:spLocks noChangeArrowheads="1"/>
            </p:cNvSpPr>
            <p:nvPr/>
          </p:nvSpPr>
          <p:spPr bwMode="auto">
            <a:xfrm>
              <a:off x="864"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8"/>
            <p:cNvSpPr>
              <a:spLocks noChangeArrowheads="1"/>
            </p:cNvSpPr>
            <p:nvPr/>
          </p:nvSpPr>
          <p:spPr bwMode="auto">
            <a:xfrm>
              <a:off x="864"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9"/>
            <p:cNvSpPr>
              <a:spLocks noChangeArrowheads="1"/>
            </p:cNvSpPr>
            <p:nvPr/>
          </p:nvSpPr>
          <p:spPr bwMode="auto">
            <a:xfrm>
              <a:off x="1200"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10"/>
            <p:cNvSpPr>
              <a:spLocks noChangeArrowheads="1"/>
            </p:cNvSpPr>
            <p:nvPr/>
          </p:nvSpPr>
          <p:spPr bwMode="auto">
            <a:xfrm>
              <a:off x="1200"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528"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528"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3"/>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15"/>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Line 16"/>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Line 17"/>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Line 18"/>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Line 19"/>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20"/>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Text Box 22"/>
            <p:cNvSpPr txBox="1">
              <a:spLocks noChangeArrowheads="1"/>
            </p:cNvSpPr>
            <p:nvPr/>
          </p:nvSpPr>
          <p:spPr bwMode="auto">
            <a:xfrm>
              <a:off x="144" y="240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3" name="Text Box 23"/>
            <p:cNvSpPr txBox="1">
              <a:spLocks noChangeArrowheads="1"/>
            </p:cNvSpPr>
            <p:nvPr/>
          </p:nvSpPr>
          <p:spPr bwMode="auto">
            <a:xfrm>
              <a:off x="288" y="2304"/>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BC</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4" name="Text Box 24"/>
            <p:cNvSpPr txBox="1">
              <a:spLocks noChangeArrowheads="1"/>
            </p:cNvSpPr>
            <p:nvPr/>
          </p:nvSpPr>
          <p:spPr bwMode="auto">
            <a:xfrm>
              <a:off x="576" y="2448"/>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25" name="Text Box 25"/>
            <p:cNvSpPr txBox="1">
              <a:spLocks noChangeArrowheads="1"/>
            </p:cNvSpPr>
            <p:nvPr/>
          </p:nvSpPr>
          <p:spPr bwMode="auto">
            <a:xfrm>
              <a:off x="336" y="273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pSp>
        <p:nvGrpSpPr>
          <p:cNvPr id="26" name="Group 26"/>
          <p:cNvGrpSpPr/>
          <p:nvPr/>
        </p:nvGrpSpPr>
        <p:grpSpPr>
          <a:xfrm>
            <a:off x="5121275" y="2520950"/>
            <a:ext cx="2895600" cy="1524000"/>
            <a:chOff x="144" y="2304"/>
            <a:chExt cx="1824" cy="960"/>
          </a:xfrm>
        </p:grpSpPr>
        <p:sp>
          <p:nvSpPr>
            <p:cNvPr id="27" name="Rectangle 27"/>
            <p:cNvSpPr>
              <a:spLocks noChangeArrowheads="1"/>
            </p:cNvSpPr>
            <p:nvPr/>
          </p:nvSpPr>
          <p:spPr bwMode="auto">
            <a:xfrm>
              <a:off x="1536"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Rectangle 28"/>
            <p:cNvSpPr>
              <a:spLocks noChangeArrowheads="1"/>
            </p:cNvSpPr>
            <p:nvPr/>
          </p:nvSpPr>
          <p:spPr bwMode="auto">
            <a:xfrm>
              <a:off x="1536"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Rectangle 29"/>
            <p:cNvSpPr>
              <a:spLocks noChangeArrowheads="1"/>
            </p:cNvSpPr>
            <p:nvPr/>
          </p:nvSpPr>
          <p:spPr bwMode="auto">
            <a:xfrm>
              <a:off x="864"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Rectangle 30"/>
            <p:cNvSpPr>
              <a:spLocks noChangeArrowheads="1"/>
            </p:cNvSpPr>
            <p:nvPr/>
          </p:nvSpPr>
          <p:spPr bwMode="auto">
            <a:xfrm>
              <a:off x="864"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Rectangle 31"/>
            <p:cNvSpPr>
              <a:spLocks noChangeArrowheads="1"/>
            </p:cNvSpPr>
            <p:nvPr/>
          </p:nvSpPr>
          <p:spPr bwMode="auto">
            <a:xfrm>
              <a:off x="1200"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32"/>
            <p:cNvSpPr>
              <a:spLocks noChangeArrowheads="1"/>
            </p:cNvSpPr>
            <p:nvPr/>
          </p:nvSpPr>
          <p:spPr bwMode="auto">
            <a:xfrm>
              <a:off x="1200"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Rectangle 33"/>
            <p:cNvSpPr>
              <a:spLocks noChangeArrowheads="1"/>
            </p:cNvSpPr>
            <p:nvPr/>
          </p:nvSpPr>
          <p:spPr bwMode="auto">
            <a:xfrm>
              <a:off x="528" y="2976"/>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34"/>
            <p:cNvSpPr>
              <a:spLocks noChangeArrowheads="1"/>
            </p:cNvSpPr>
            <p:nvPr/>
          </p:nvSpPr>
          <p:spPr bwMode="auto">
            <a:xfrm>
              <a:off x="528" y="2688"/>
              <a:ext cx="336" cy="288"/>
            </a:xfrm>
            <a:prstGeom prst="rect">
              <a:avLst/>
            </a:prstGeom>
            <a:noFill/>
            <a:ln>
              <a:noFill/>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Line 35"/>
            <p:cNvSpPr>
              <a:spLocks noChangeShapeType="1"/>
            </p:cNvSpPr>
            <p:nvPr/>
          </p:nvSpPr>
          <p:spPr bwMode="auto">
            <a:xfrm>
              <a:off x="528" y="2688"/>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36"/>
            <p:cNvSpPr>
              <a:spLocks noChangeShapeType="1"/>
            </p:cNvSpPr>
            <p:nvPr/>
          </p:nvSpPr>
          <p:spPr bwMode="auto">
            <a:xfrm>
              <a:off x="528" y="3264"/>
              <a:ext cx="1344"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37"/>
            <p:cNvSpPr>
              <a:spLocks noChangeShapeType="1"/>
            </p:cNvSpPr>
            <p:nvPr/>
          </p:nvSpPr>
          <p:spPr bwMode="auto">
            <a:xfrm>
              <a:off x="528"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Line 38"/>
            <p:cNvSpPr>
              <a:spLocks noChangeShapeType="1"/>
            </p:cNvSpPr>
            <p:nvPr/>
          </p:nvSpPr>
          <p:spPr bwMode="auto">
            <a:xfrm>
              <a:off x="1872" y="2688"/>
              <a:ext cx="0" cy="576"/>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Line 39"/>
            <p:cNvSpPr>
              <a:spLocks noChangeShapeType="1"/>
            </p:cNvSpPr>
            <p:nvPr/>
          </p:nvSpPr>
          <p:spPr bwMode="auto">
            <a:xfrm>
              <a:off x="528" y="2976"/>
              <a:ext cx="1344"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40"/>
            <p:cNvSpPr>
              <a:spLocks noChangeShapeType="1"/>
            </p:cNvSpPr>
            <p:nvPr/>
          </p:nvSpPr>
          <p:spPr bwMode="auto">
            <a:xfrm>
              <a:off x="1200"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41"/>
            <p:cNvSpPr>
              <a:spLocks noChangeShapeType="1"/>
            </p:cNvSpPr>
            <p:nvPr/>
          </p:nvSpPr>
          <p:spPr bwMode="auto">
            <a:xfrm>
              <a:off x="864"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42"/>
            <p:cNvSpPr>
              <a:spLocks noChangeShapeType="1"/>
            </p:cNvSpPr>
            <p:nvPr/>
          </p:nvSpPr>
          <p:spPr bwMode="auto">
            <a:xfrm>
              <a:off x="1536" y="2688"/>
              <a:ext cx="0" cy="576"/>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Line 43"/>
            <p:cNvSpPr>
              <a:spLocks noChangeShapeType="1"/>
            </p:cNvSpPr>
            <p:nvPr/>
          </p:nvSpPr>
          <p:spPr bwMode="auto">
            <a:xfrm>
              <a:off x="288" y="244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Text Box 44"/>
            <p:cNvSpPr txBox="1">
              <a:spLocks noChangeArrowheads="1"/>
            </p:cNvSpPr>
            <p:nvPr/>
          </p:nvSpPr>
          <p:spPr bwMode="auto">
            <a:xfrm>
              <a:off x="144" y="2400"/>
              <a:ext cx="240"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A</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45" name="Text Box 45"/>
            <p:cNvSpPr txBox="1">
              <a:spLocks noChangeArrowheads="1"/>
            </p:cNvSpPr>
            <p:nvPr/>
          </p:nvSpPr>
          <p:spPr bwMode="auto">
            <a:xfrm>
              <a:off x="288" y="2304"/>
              <a:ext cx="336" cy="231"/>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rPr>
                <a:t>BC</a:t>
              </a:r>
              <a:endParaRPr kumimoji="1" lang="en-US" altLang="zh-CN" i="1"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46" name="Text Box 46"/>
            <p:cNvSpPr txBox="1">
              <a:spLocks noChangeArrowheads="1"/>
            </p:cNvSpPr>
            <p:nvPr/>
          </p:nvSpPr>
          <p:spPr bwMode="auto">
            <a:xfrm>
              <a:off x="576" y="2448"/>
              <a:ext cx="1392" cy="21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00      01       11      10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sp>
          <p:nvSpPr>
            <p:cNvPr id="47" name="Text Box 47"/>
            <p:cNvSpPr txBox="1">
              <a:spLocks noChangeArrowheads="1"/>
            </p:cNvSpPr>
            <p:nvPr/>
          </p:nvSpPr>
          <p:spPr bwMode="auto">
            <a:xfrm>
              <a:off x="336" y="2736"/>
              <a:ext cx="192" cy="443"/>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0</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a:p>
              <a:pPr marR="0" defTabSz="914400" eaLnBrk="1" fontAlgn="auto" hangingPunct="1">
                <a:spcBef>
                  <a:spcPct val="50000"/>
                </a:spcBef>
                <a:spcAft>
                  <a:spcPts val="0"/>
                </a:spcAft>
                <a:buClrTx/>
                <a:buSzTx/>
                <a:buFontTx/>
                <a:defRPr/>
              </a:pPr>
              <a:r>
                <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rPr>
                <a:t>1</a:t>
              </a:r>
              <a:endParaRPr kumimoji="1" lang="en-US" altLang="zh-CN" sz="1600" kern="0" cap="none" spc="0" normalizeH="0" baseline="0" noProof="0">
                <a:solidFill>
                  <a:srgbClr val="000000"/>
                </a:solidFill>
                <a:latin typeface="Times New Roman" panose="02020603050405020304" pitchFamily="18" charset="0"/>
                <a:ea typeface="宋体" panose="02010600030101010101" pitchFamily="2" charset="-122"/>
                <a:cs typeface="+mn-cs"/>
              </a:endParaRPr>
            </a:p>
          </p:txBody>
        </p:sp>
      </p:grpSp>
      <p:graphicFrame>
        <p:nvGraphicFramePr>
          <p:cNvPr id="48" name="Object 48"/>
          <p:cNvGraphicFramePr>
            <a:graphicFrameLocks noChangeAspect="1"/>
          </p:cNvGraphicFramePr>
          <p:nvPr/>
        </p:nvGraphicFramePr>
        <p:xfrm>
          <a:off x="1670050" y="4654550"/>
          <a:ext cx="2482850" cy="465138"/>
        </p:xfrm>
        <a:graphic>
          <a:graphicData uri="http://schemas.openxmlformats.org/presentationml/2006/ole">
            <mc:AlternateContent xmlns:mc="http://schemas.openxmlformats.org/markup-compatibility/2006">
              <mc:Choice xmlns:v="urn:schemas-microsoft-com:vml" Requires="v">
                <p:oleObj spid="_x0000_s3285" name="" r:id="rId1" imgW="1167765" imgH="215900" progId="Equation.3">
                  <p:embed/>
                </p:oleObj>
              </mc:Choice>
              <mc:Fallback>
                <p:oleObj name="" r:id="rId1" imgW="1167765" imgH="215900" progId="Equation.3">
                  <p:embed/>
                  <p:pic>
                    <p:nvPicPr>
                      <p:cNvPr id="0" name="图片 3284"/>
                      <p:cNvPicPr/>
                      <p:nvPr/>
                    </p:nvPicPr>
                    <p:blipFill>
                      <a:blip r:embed="rId2"/>
                      <a:stretch>
                        <a:fillRect/>
                      </a:stretch>
                    </p:blipFill>
                    <p:spPr>
                      <a:xfrm>
                        <a:off x="1670050" y="4654550"/>
                        <a:ext cx="2482850" cy="465138"/>
                      </a:xfrm>
                      <a:prstGeom prst="rect">
                        <a:avLst/>
                      </a:prstGeom>
                      <a:noFill/>
                      <a:ln w="38100">
                        <a:noFill/>
                        <a:miter/>
                      </a:ln>
                    </p:spPr>
                  </p:pic>
                </p:oleObj>
              </mc:Fallback>
            </mc:AlternateContent>
          </a:graphicData>
        </a:graphic>
      </p:graphicFrame>
      <p:graphicFrame>
        <p:nvGraphicFramePr>
          <p:cNvPr id="49" name="Object 49"/>
          <p:cNvGraphicFramePr>
            <a:graphicFrameLocks noChangeAspect="1"/>
          </p:cNvGraphicFramePr>
          <p:nvPr/>
        </p:nvGraphicFramePr>
        <p:xfrm>
          <a:off x="5251450" y="4654550"/>
          <a:ext cx="2557463" cy="476250"/>
        </p:xfrm>
        <a:graphic>
          <a:graphicData uri="http://schemas.openxmlformats.org/presentationml/2006/ole">
            <mc:AlternateContent xmlns:mc="http://schemas.openxmlformats.org/markup-compatibility/2006">
              <mc:Choice xmlns:v="urn:schemas-microsoft-com:vml" Requires="v">
                <p:oleObj spid="_x0000_s3286" name="" r:id="rId3" imgW="1180465" imgH="215900" progId="Equation.3">
                  <p:embed/>
                </p:oleObj>
              </mc:Choice>
              <mc:Fallback>
                <p:oleObj name="" r:id="rId3" imgW="1180465" imgH="215900" progId="Equation.3">
                  <p:embed/>
                  <p:pic>
                    <p:nvPicPr>
                      <p:cNvPr id="0" name="图片 3285"/>
                      <p:cNvPicPr/>
                      <p:nvPr/>
                    </p:nvPicPr>
                    <p:blipFill>
                      <a:blip r:embed="rId4"/>
                      <a:stretch>
                        <a:fillRect/>
                      </a:stretch>
                    </p:blipFill>
                    <p:spPr>
                      <a:xfrm>
                        <a:off x="5251450" y="4654550"/>
                        <a:ext cx="2557463" cy="476250"/>
                      </a:xfrm>
                      <a:prstGeom prst="rect">
                        <a:avLst/>
                      </a:prstGeom>
                      <a:noFill/>
                      <a:ln w="38100">
                        <a:noFill/>
                        <a:miter/>
                      </a:ln>
                    </p:spPr>
                  </p:pic>
                </p:oleObj>
              </mc:Fallback>
            </mc:AlternateContent>
          </a:graphicData>
        </a:graphic>
      </p:graphicFrame>
      <p:sp>
        <p:nvSpPr>
          <p:cNvPr id="50" name="AutoShape 50"/>
          <p:cNvSpPr/>
          <p:nvPr/>
        </p:nvSpPr>
        <p:spPr>
          <a:xfrm>
            <a:off x="2378075" y="3206750"/>
            <a:ext cx="381000" cy="762000"/>
          </a:xfrm>
          <a:prstGeom prst="roundRect">
            <a:avLst>
              <a:gd name="adj" fmla="val 16667"/>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1" name="AutoShape 51"/>
          <p:cNvSpPr/>
          <p:nvPr/>
        </p:nvSpPr>
        <p:spPr>
          <a:xfrm>
            <a:off x="3521075" y="3663950"/>
            <a:ext cx="457200" cy="304800"/>
          </a:xfrm>
          <a:prstGeom prst="leftBracket">
            <a:avLst>
              <a:gd name="adj" fmla="val 8333"/>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2" name="AutoShape 52"/>
          <p:cNvSpPr/>
          <p:nvPr/>
        </p:nvSpPr>
        <p:spPr>
          <a:xfrm>
            <a:off x="1692275" y="3663950"/>
            <a:ext cx="457200" cy="304800"/>
          </a:xfrm>
          <a:prstGeom prst="rightBracket">
            <a:avLst>
              <a:gd name="adj" fmla="val 8333"/>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3" name="AutoShape 53"/>
          <p:cNvSpPr/>
          <p:nvPr/>
        </p:nvSpPr>
        <p:spPr>
          <a:xfrm>
            <a:off x="2911475" y="3206750"/>
            <a:ext cx="914400" cy="304800"/>
          </a:xfrm>
          <a:prstGeom prst="roundRect">
            <a:avLst>
              <a:gd name="adj" fmla="val 16667"/>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4" name="AutoShape 54"/>
          <p:cNvSpPr/>
          <p:nvPr/>
        </p:nvSpPr>
        <p:spPr>
          <a:xfrm>
            <a:off x="5807075" y="3663950"/>
            <a:ext cx="914400" cy="304800"/>
          </a:xfrm>
          <a:prstGeom prst="roundRect">
            <a:avLst>
              <a:gd name="adj" fmla="val 16667"/>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5" name="AutoShape 55"/>
          <p:cNvSpPr/>
          <p:nvPr/>
        </p:nvSpPr>
        <p:spPr>
          <a:xfrm>
            <a:off x="7407275" y="3206750"/>
            <a:ext cx="381000" cy="762000"/>
          </a:xfrm>
          <a:prstGeom prst="roundRect">
            <a:avLst>
              <a:gd name="adj" fmla="val 16667"/>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56" name="AutoShape 56"/>
          <p:cNvSpPr/>
          <p:nvPr/>
        </p:nvSpPr>
        <p:spPr>
          <a:xfrm>
            <a:off x="6340475" y="3206750"/>
            <a:ext cx="914400" cy="304800"/>
          </a:xfrm>
          <a:prstGeom prst="roundRect">
            <a:avLst>
              <a:gd name="adj" fmla="val 16667"/>
            </a:avLst>
          </a:prstGeom>
          <a:noFill/>
          <a:ln w="19050" cap="flat" cmpd="sng">
            <a:solidFill>
              <a:srgbClr val="CC3300"/>
            </a:solidFill>
            <a:prstDash val="solid"/>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endParaRPr lang="zh-CN" altLang="en-US" sz="2400" dirty="0">
              <a:solidFill>
                <a:srgbClr val="000000"/>
              </a:solidFill>
              <a:latin typeface="Times New Roman" panose="02020603050405020304" pitchFamily="18" charset="0"/>
            </a:endParaRPr>
          </a:p>
        </p:txBody>
      </p:sp>
      <p:sp>
        <p:nvSpPr>
          <p:cNvPr id="19150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9150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0-#ppt_w/2"/>
                                          </p:val>
                                        </p:tav>
                                        <p:tav tm="100000">
                                          <p:val>
                                            <p:strVal val="#ppt_x"/>
                                          </p:val>
                                        </p:tav>
                                      </p:tavLst>
                                    </p:anim>
                                    <p:anim calcmode="lin" valueType="num">
                                      <p:cBhvr additive="base">
                                        <p:cTn id="14"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0-#ppt_w/2"/>
                                          </p:val>
                                        </p:tav>
                                        <p:tav tm="100000">
                                          <p:val>
                                            <p:strVal val="#ppt_x"/>
                                          </p:val>
                                        </p:tav>
                                      </p:tavLst>
                                    </p:anim>
                                    <p:anim calcmode="lin" valueType="num">
                                      <p:cBhvr additive="base">
                                        <p:cTn id="26"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0-#ppt_w/2"/>
                                          </p:val>
                                        </p:tav>
                                        <p:tav tm="100000">
                                          <p:val>
                                            <p:strVal val="#ppt_x"/>
                                          </p:val>
                                        </p:tav>
                                      </p:tavLst>
                                    </p:anim>
                                    <p:anim calcmode="lin" valueType="num">
                                      <p:cBhvr additive="base">
                                        <p:cTn id="3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0-#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0-#ppt_w/2"/>
                                          </p:val>
                                        </p:tav>
                                        <p:tav tm="100000">
                                          <p:val>
                                            <p:strVal val="#ppt_x"/>
                                          </p:val>
                                        </p:tav>
                                      </p:tavLst>
                                    </p:anim>
                                    <p:anim calcmode="lin" valueType="num">
                                      <p:cBhvr additive="base">
                                        <p:cTn id="49"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additive="base">
                                        <p:cTn id="54" dur="500" fill="hold"/>
                                        <p:tgtEl>
                                          <p:spTgt spid="55"/>
                                        </p:tgtEl>
                                        <p:attrNameLst>
                                          <p:attrName>ppt_x</p:attrName>
                                        </p:attrNameLst>
                                      </p:cBhvr>
                                      <p:tavLst>
                                        <p:tav tm="0">
                                          <p:val>
                                            <p:strVal val="0-#ppt_w/2"/>
                                          </p:val>
                                        </p:tav>
                                        <p:tav tm="100000">
                                          <p:val>
                                            <p:strVal val="#ppt_x"/>
                                          </p:val>
                                        </p:tav>
                                      </p:tavLst>
                                    </p:anim>
                                    <p:anim calcmode="lin" valueType="num">
                                      <p:cBhvr additive="base">
                                        <p:cTn id="55"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0-#ppt_w/2"/>
                                          </p:val>
                                        </p:tav>
                                        <p:tav tm="100000">
                                          <p:val>
                                            <p:strVal val="#ppt_x"/>
                                          </p:val>
                                        </p:tav>
                                      </p:tavLst>
                                    </p:anim>
                                    <p:anim calcmode="lin" valueType="num">
                                      <p:cBhvr additive="base">
                                        <p:cTn id="61"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88950" y="835025"/>
            <a:ext cx="6956425" cy="5842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0099CC"/>
              </a:buClr>
              <a:buSzPct val="80000"/>
              <a:buFont typeface="Wingdings" panose="05000000000000000000" pitchFamily="2" charset="2"/>
              <a:buChar char="n"/>
              <a:defRPr/>
            </a:pPr>
            <a:r>
              <a:rPr kumimoji="1" lang="zh-CN" altLang="en-US" sz="32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用卡诺图化简法求</a:t>
            </a:r>
            <a:r>
              <a:rPr kumimoji="1" lang="zh-CN" altLang="en-US" sz="3200" b="0" i="0" u="none" strike="noStrike" kern="0" cap="none" spc="0" normalizeH="0" baseline="0" noProof="0" dirty="0">
                <a:ln>
                  <a:noFill/>
                </a:ln>
                <a:solidFill>
                  <a:srgbClr val="006060"/>
                </a:solidFill>
                <a:effectLst>
                  <a:outerShdw blurRad="38100" dist="38100" dir="2700000" algn="tl">
                    <a:srgbClr val="C0C0C0"/>
                  </a:outerShdw>
                </a:effectLst>
                <a:uLnTx/>
                <a:uFillTx/>
                <a:latin typeface="Tahoma" panose="020B0604030504040204"/>
                <a:ea typeface="黑体" panose="02010609060101010101" pitchFamily="49" charset="-122"/>
                <a:cs typeface="+mn-cs"/>
              </a:rPr>
              <a:t> </a:t>
            </a:r>
            <a:r>
              <a:rPr kumimoji="1" lang="zh-CN" altLang="en-US" sz="3200" b="0" i="0" u="none" strike="noStrike" kern="0" cap="none" spc="0" normalizeH="0" baseline="0" noProof="0" dirty="0">
                <a:ln>
                  <a:noFill/>
                </a:ln>
                <a:solidFill>
                  <a:srgbClr val="FF0000"/>
                </a:solidFill>
                <a:effectLst>
                  <a:outerShdw blurRad="38100" dist="38100" dir="2700000" algn="tl">
                    <a:srgbClr val="C0C0C0"/>
                  </a:outerShdw>
                </a:effectLst>
                <a:uLnTx/>
                <a:uFillTx/>
                <a:latin typeface="Tahoma" panose="020B0604030504040204"/>
                <a:ea typeface="黑体" panose="02010609060101010101" pitchFamily="49" charset="-122"/>
                <a:cs typeface="+mn-cs"/>
              </a:rPr>
              <a:t>最简或与表达式</a:t>
            </a:r>
            <a:endParaRPr kumimoji="1" lang="zh-CN" altLang="en-US" sz="3200" b="0" i="0" u="none" strike="noStrike" kern="0" cap="none" spc="0" normalizeH="0" baseline="0" noProof="0" dirty="0">
              <a:ln>
                <a:noFill/>
              </a:ln>
              <a:solidFill>
                <a:srgbClr val="FF0000"/>
              </a:solidFill>
              <a:effectLst>
                <a:outerShdw blurRad="38100" dist="38100" dir="2700000" algn="tl">
                  <a:srgbClr val="C0C0C0"/>
                </a:outerShdw>
              </a:effectLst>
              <a:uLnTx/>
              <a:uFillTx/>
              <a:latin typeface="Tahoma" panose="020B0604030504040204"/>
              <a:ea typeface="黑体" panose="02010609060101010101" pitchFamily="49" charset="-122"/>
              <a:cs typeface="+mn-cs"/>
            </a:endParaRPr>
          </a:p>
        </p:txBody>
      </p:sp>
      <p:sp>
        <p:nvSpPr>
          <p:cNvPr id="3" name="矩形 2"/>
          <p:cNvSpPr/>
          <p:nvPr/>
        </p:nvSpPr>
        <p:spPr>
          <a:xfrm>
            <a:off x="263525" y="1419225"/>
            <a:ext cx="6367463" cy="523875"/>
          </a:xfrm>
          <a:prstGeom prst="rect">
            <a:avLst/>
          </a:prstGeom>
        </p:spPr>
        <p:txBody>
          <a:bodyPr>
            <a:spAutoFit/>
          </a:bodyPr>
          <a:lstStyle/>
          <a:p>
            <a:pPr marL="742950" marR="0" lvl="1" indent="-285750" algn="l" defTabSz="914400" rtl="0" eaLnBrk="1" fontAlgn="base" latinLnBrk="0" hangingPunct="1">
              <a:lnSpc>
                <a:spcPct val="100000"/>
              </a:lnSpc>
              <a:spcBef>
                <a:spcPct val="20000"/>
              </a:spcBef>
              <a:spcAft>
                <a:spcPct val="0"/>
              </a:spcAft>
              <a:buClr>
                <a:srgbClr val="5490A8"/>
              </a:buClr>
              <a:buSzPct val="80000"/>
              <a:buFont typeface="Wingdings" panose="05000000000000000000" pitchFamily="2" charset="2"/>
              <a:buChar char="Ø"/>
              <a:defRPr/>
            </a:pPr>
            <a:r>
              <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rPr>
              <a:t>方法： 合并反函数的最小项</a:t>
            </a:r>
            <a:endParaRPr kumimoji="1" lang="zh-CN" altLang="en-US" sz="2800" b="0" i="0" u="none" strike="noStrike" kern="0" cap="none" spc="0" normalizeH="0" baseline="0" noProof="0" dirty="0">
              <a:ln>
                <a:noFill/>
              </a:ln>
              <a:solidFill>
                <a:srgbClr val="000000"/>
              </a:solidFill>
              <a:effectLst/>
              <a:uLnTx/>
              <a:uFillTx/>
              <a:latin typeface="Tahoma" panose="020B0604030504040204"/>
              <a:ea typeface="黑体" panose="02010609060101010101" pitchFamily="49" charset="-122"/>
              <a:cs typeface="+mn-cs"/>
            </a:endParaRPr>
          </a:p>
        </p:txBody>
      </p:sp>
      <p:sp>
        <p:nvSpPr>
          <p:cNvPr id="193540" name="Rectangle 3"/>
          <p:cNvSpPr txBox="1"/>
          <p:nvPr/>
        </p:nvSpPr>
        <p:spPr>
          <a:xfrm>
            <a:off x="488950" y="2133600"/>
            <a:ext cx="8185150" cy="37973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609600" lvl="0" indent="-609600" eaLnBrk="1" hangingPunct="1">
              <a:lnSpc>
                <a:spcPct val="100000"/>
              </a:lnSpc>
              <a:spcBef>
                <a:spcPct val="20000"/>
              </a:spcBef>
              <a:buClr>
                <a:srgbClr val="FF0000"/>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注意：反函数可以用真值表或者卡诺图中</a:t>
            </a:r>
            <a:r>
              <a:rPr lang="en-US" altLang="zh-CN" i="1" dirty="0">
                <a:solidFill>
                  <a:srgbClr val="000000"/>
                </a:solidFill>
                <a:latin typeface="Times New Roman" panose="02020603050405020304" pitchFamily="18" charset="0"/>
                <a:ea typeface="黑体" panose="02010609060101010101" pitchFamily="49" charset="-122"/>
              </a:rPr>
              <a:t>Y</a:t>
            </a:r>
            <a:r>
              <a:rPr lang="en-US" altLang="zh-CN" dirty="0">
                <a:solidFill>
                  <a:srgbClr val="000000"/>
                </a:solidFill>
                <a:latin typeface="Times New Roman" panose="02020603050405020304" pitchFamily="18" charset="0"/>
                <a:ea typeface="黑体" panose="02010609060101010101" pitchFamily="49" charset="-122"/>
              </a:rPr>
              <a:t>=0</a:t>
            </a:r>
            <a:r>
              <a:rPr lang="zh-CN" altLang="en-US" dirty="0">
                <a:solidFill>
                  <a:srgbClr val="000000"/>
                </a:solidFill>
                <a:latin typeface="Times New Roman" panose="02020603050405020304" pitchFamily="18" charset="0"/>
                <a:ea typeface="黑体" panose="02010609060101010101" pitchFamily="49" charset="-122"/>
              </a:rPr>
              <a:t>对应的</a:t>
            </a:r>
            <a:r>
              <a:rPr lang="zh-CN" altLang="en-US" dirty="0">
                <a:solidFill>
                  <a:srgbClr val="000000"/>
                </a:solidFill>
                <a:latin typeface="Tahoma" panose="020B0604030504040204" pitchFamily="34" charset="0"/>
                <a:ea typeface="黑体" panose="02010609060101010101" pitchFamily="49" charset="-122"/>
              </a:rPr>
              <a:t>的最小项之和来表示。</a:t>
            </a:r>
            <a:endParaRPr lang="zh-CN" altLang="en-US" dirty="0">
              <a:solidFill>
                <a:srgbClr val="000000"/>
              </a:solidFill>
              <a:latin typeface="Tahoma" panose="020B0604030504040204" pitchFamily="34" charset="0"/>
              <a:ea typeface="黑体" panose="02010609060101010101" pitchFamily="49" charset="-122"/>
            </a:endParaRPr>
          </a:p>
          <a:p>
            <a:pPr marL="609600" lvl="0" indent="-609600" eaLnBrk="1" hangingPunct="1">
              <a:lnSpc>
                <a:spcPct val="100000"/>
              </a:lnSpc>
              <a:spcBef>
                <a:spcPct val="20000"/>
              </a:spcBef>
              <a:buClr>
                <a:srgbClr val="0099CC"/>
              </a:buClr>
              <a:buSzPct val="80000"/>
              <a:buFont typeface="Wingdings" panose="05000000000000000000" pitchFamily="2" charset="2"/>
              <a:buChar char="n"/>
            </a:pPr>
            <a:endParaRPr lang="zh-CN" altLang="en-US" sz="1400"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画出逻辑函数</a:t>
            </a:r>
            <a:r>
              <a:rPr lang="en-US" altLang="zh-CN" i="1" dirty="0">
                <a:solidFill>
                  <a:srgbClr val="000000"/>
                </a:solidFill>
                <a:latin typeface="Times New Roman" panose="02020603050405020304" pitchFamily="18" charset="0"/>
                <a:ea typeface="黑体" panose="02010609060101010101" pitchFamily="49" charset="-122"/>
              </a:rPr>
              <a:t>Y</a:t>
            </a:r>
            <a:r>
              <a:rPr lang="zh-CN" altLang="en-US" dirty="0">
                <a:solidFill>
                  <a:srgbClr val="000000"/>
                </a:solidFill>
                <a:latin typeface="Tahoma" panose="020B0604030504040204" pitchFamily="34" charset="0"/>
                <a:ea typeface="黑体" panose="02010609060101010101" pitchFamily="49" charset="-122"/>
              </a:rPr>
              <a:t>的卡诺图； </a:t>
            </a:r>
            <a:endParaRPr lang="zh-CN" altLang="en-US"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CC0000"/>
                </a:solidFill>
                <a:latin typeface="Tahoma" panose="020B0604030504040204" pitchFamily="34" charset="0"/>
                <a:ea typeface="黑体" panose="02010609060101010101" pitchFamily="49" charset="-122"/>
              </a:rPr>
              <a:t>合并</a:t>
            </a:r>
            <a:r>
              <a:rPr lang="en-US" altLang="zh-CN" dirty="0">
                <a:solidFill>
                  <a:srgbClr val="CC0000"/>
                </a:solidFill>
                <a:latin typeface="Times New Roman" panose="02020603050405020304" pitchFamily="18" charset="0"/>
                <a:ea typeface="黑体" panose="02010609060101010101" pitchFamily="49" charset="-122"/>
              </a:rPr>
              <a:t>0</a:t>
            </a:r>
            <a:r>
              <a:rPr lang="zh-CN" altLang="en-US" dirty="0">
                <a:solidFill>
                  <a:srgbClr val="CC0000"/>
                </a:solidFill>
                <a:latin typeface="Tahoma" panose="020B0604030504040204" pitchFamily="34" charset="0"/>
                <a:ea typeface="黑体" panose="02010609060101010101" pitchFamily="49" charset="-122"/>
              </a:rPr>
              <a:t>方格</a:t>
            </a:r>
            <a:r>
              <a:rPr lang="zh-CN" altLang="en-US" dirty="0">
                <a:solidFill>
                  <a:srgbClr val="000000"/>
                </a:solidFill>
                <a:latin typeface="Tahoma" panose="020B0604030504040204" pitchFamily="34" charset="0"/>
                <a:ea typeface="黑体" panose="02010609060101010101" pitchFamily="49" charset="-122"/>
              </a:rPr>
              <a:t>（俗称</a:t>
            </a:r>
            <a:r>
              <a:rPr lang="zh-CN" altLang="en-US" dirty="0">
                <a:solidFill>
                  <a:srgbClr val="000000"/>
                </a:solidFill>
                <a:latin typeface="Times New Roman" panose="02020603050405020304" pitchFamily="18" charset="0"/>
                <a:ea typeface="黑体" panose="02010609060101010101" pitchFamily="49" charset="-122"/>
              </a:rPr>
              <a:t>“</a:t>
            </a:r>
            <a:r>
              <a:rPr lang="en-US" altLang="zh-CN" dirty="0">
                <a:solidFill>
                  <a:srgbClr val="000000"/>
                </a:solidFill>
                <a:latin typeface="Times New Roman" panose="02020603050405020304" pitchFamily="18" charset="0"/>
                <a:ea typeface="黑体" panose="02010609060101010101" pitchFamily="49" charset="-122"/>
              </a:rPr>
              <a:t>0</a:t>
            </a:r>
            <a:r>
              <a:rPr lang="zh-CN" altLang="en-US" dirty="0">
                <a:solidFill>
                  <a:srgbClr val="000000"/>
                </a:solidFill>
                <a:latin typeface="Tahoma" panose="020B0604030504040204" pitchFamily="34" charset="0"/>
                <a:ea typeface="黑体" panose="02010609060101010101" pitchFamily="49" charset="-122"/>
              </a:rPr>
              <a:t>格</a:t>
            </a:r>
            <a:r>
              <a:rPr lang="zh-CN" altLang="en-US" dirty="0">
                <a:solidFill>
                  <a:srgbClr val="000000"/>
                </a:solidFill>
                <a:latin typeface="Times New Roman" panose="02020603050405020304" pitchFamily="18"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 ）求得</a:t>
            </a:r>
            <a:r>
              <a:rPr lang="zh-CN" altLang="en-US" dirty="0">
                <a:solidFill>
                  <a:srgbClr val="CC0000"/>
                </a:solidFill>
                <a:latin typeface="Tahoma" panose="020B0604030504040204" pitchFamily="34" charset="0"/>
                <a:ea typeface="黑体" panose="02010609060101010101" pitchFamily="49" charset="-122"/>
              </a:rPr>
              <a:t>反函数</a:t>
            </a:r>
            <a:r>
              <a:rPr lang="zh-CN" altLang="en-US" dirty="0">
                <a:solidFill>
                  <a:srgbClr val="000000"/>
                </a:solidFill>
                <a:latin typeface="Tahoma" panose="020B0604030504040204" pitchFamily="34" charset="0"/>
                <a:ea typeface="黑体" panose="02010609060101010101" pitchFamily="49" charset="-122"/>
              </a:rPr>
              <a:t>的 </a:t>
            </a:r>
            <a:r>
              <a:rPr lang="zh-CN" altLang="en-US" b="1" dirty="0">
                <a:solidFill>
                  <a:srgbClr val="006060"/>
                </a:solidFill>
                <a:latin typeface="Tahoma" panose="020B0604030504040204" pitchFamily="34" charset="0"/>
                <a:ea typeface="黑体" panose="02010609060101010101" pitchFamily="49" charset="-122"/>
              </a:rPr>
              <a:t>最简与或表达式</a:t>
            </a:r>
            <a:r>
              <a:rPr lang="zh-CN" altLang="en-US" dirty="0">
                <a:solidFill>
                  <a:srgbClr val="000000"/>
                </a:solidFill>
                <a:latin typeface="Tahoma" panose="020B0604030504040204" pitchFamily="34" charset="0"/>
                <a:ea typeface="黑体" panose="02010609060101010101" pitchFamily="49" charset="-122"/>
              </a:rPr>
              <a:t> ； </a:t>
            </a:r>
            <a:endParaRPr lang="zh-CN" altLang="en-US" dirty="0">
              <a:solidFill>
                <a:srgbClr val="000000"/>
              </a:solidFill>
              <a:latin typeface="Tahoma" panose="020B0604030504040204" pitchFamily="34" charset="0"/>
              <a:ea typeface="黑体" panose="02010609060101010101" pitchFamily="49" charset="-122"/>
            </a:endParaRPr>
          </a:p>
          <a:p>
            <a:pPr marL="990600" lvl="1" indent="-5334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对反函数的最简“与或”式进行</a:t>
            </a:r>
            <a:r>
              <a:rPr lang="zh-CN" altLang="en-US" dirty="0">
                <a:solidFill>
                  <a:srgbClr val="CC0000"/>
                </a:solidFill>
                <a:latin typeface="Tahoma" panose="020B0604030504040204" pitchFamily="34" charset="0"/>
                <a:ea typeface="黑体" panose="02010609060101010101" pitchFamily="49" charset="-122"/>
              </a:rPr>
              <a:t>反演变换</a:t>
            </a:r>
            <a:r>
              <a:rPr lang="zh-CN" altLang="en-US" sz="1800" dirty="0">
                <a:solidFill>
                  <a:srgbClr val="000000"/>
                </a:solidFill>
                <a:latin typeface="Tahoma" panose="020B0604030504040204" pitchFamily="34" charset="0"/>
                <a:ea typeface="黑体" panose="02010609060101010101" pitchFamily="49" charset="-122"/>
              </a:rPr>
              <a:t>（</a:t>
            </a:r>
            <a:r>
              <a:rPr lang="en-US" altLang="zh-CN" sz="1800" dirty="0">
                <a:solidFill>
                  <a:srgbClr val="000000"/>
                </a:solidFill>
                <a:latin typeface="Tahoma" panose="020B0604030504040204" pitchFamily="34" charset="0"/>
                <a:ea typeface="黑体" panose="02010609060101010101" pitchFamily="49" charset="-122"/>
              </a:rPr>
              <a:t>DeMorgan</a:t>
            </a:r>
            <a:r>
              <a:rPr lang="zh-CN" altLang="en-US" sz="1800" dirty="0">
                <a:solidFill>
                  <a:srgbClr val="000000"/>
                </a:solidFill>
                <a:latin typeface="Tahoma" panose="020B0604030504040204" pitchFamily="34" charset="0"/>
                <a:ea typeface="黑体" panose="02010609060101010101" pitchFamily="49" charset="-122"/>
              </a:rPr>
              <a:t>公式），</a:t>
            </a:r>
            <a:r>
              <a:rPr lang="zh-CN" altLang="en-US" dirty="0">
                <a:solidFill>
                  <a:srgbClr val="000000"/>
                </a:solidFill>
                <a:latin typeface="Tahoma" panose="020B0604030504040204" pitchFamily="34" charset="0"/>
                <a:ea typeface="黑体" panose="02010609060101010101" pitchFamily="49" charset="-122"/>
              </a:rPr>
              <a:t>得函数的最简“或与”式。 </a:t>
            </a:r>
            <a:endParaRPr lang="zh-CN" altLang="en-US" dirty="0">
              <a:solidFill>
                <a:srgbClr val="000000"/>
              </a:solidFill>
              <a:latin typeface="Tahoma" panose="020B0604030504040204" pitchFamily="34" charset="0"/>
              <a:ea typeface="黑体" panose="02010609060101010101" pitchFamily="49" charset="-122"/>
            </a:endParaRPr>
          </a:p>
        </p:txBody>
      </p:sp>
      <p:sp>
        <p:nvSpPr>
          <p:cNvPr id="193541" name="灯片编号占位符 3"/>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93542"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txBox="1"/>
          <p:nvPr/>
        </p:nvSpPr>
        <p:spPr>
          <a:xfrm>
            <a:off x="309563" y="642938"/>
            <a:ext cx="8640762"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3200" dirty="0">
                <a:solidFill>
                  <a:srgbClr val="FF0000"/>
                </a:solidFill>
                <a:latin typeface="Tahoma" panose="020B0604030504040204" pitchFamily="34" charset="0"/>
                <a:ea typeface="黑体" panose="02010609060101010101" pitchFamily="49" charset="-122"/>
              </a:rPr>
              <a:t>练习：求 最简或与表达式</a:t>
            </a:r>
            <a:endParaRPr lang="zh-CN" altLang="en-US" sz="3200" dirty="0">
              <a:solidFill>
                <a:srgbClr val="FF0000"/>
              </a:solidFill>
              <a:latin typeface="Tahoma" panose="020B0604030504040204" pitchFamily="34" charset="0"/>
              <a:ea typeface="黑体" panose="02010609060101010101" pitchFamily="49" charset="-122"/>
            </a:endParaRPr>
          </a:p>
        </p:txBody>
      </p:sp>
      <p:graphicFrame>
        <p:nvGraphicFramePr>
          <p:cNvPr id="195587" name="Object 3"/>
          <p:cNvGraphicFramePr>
            <a:graphicFrameLocks noChangeAspect="1"/>
          </p:cNvGraphicFramePr>
          <p:nvPr/>
        </p:nvGraphicFramePr>
        <p:xfrm>
          <a:off x="981075" y="1901825"/>
          <a:ext cx="6543675" cy="552450"/>
        </p:xfrm>
        <a:graphic>
          <a:graphicData uri="http://schemas.openxmlformats.org/presentationml/2006/ole">
            <mc:AlternateContent xmlns:mc="http://schemas.openxmlformats.org/markup-compatibility/2006">
              <mc:Choice xmlns:v="urn:schemas-microsoft-com:vml" Requires="v">
                <p:oleObj spid="_x0000_s3287" name="" r:id="rId1" imgW="3009900" imgH="254000" progId="Equation.3">
                  <p:embed/>
                </p:oleObj>
              </mc:Choice>
              <mc:Fallback>
                <p:oleObj name="" r:id="rId1" imgW="3009900" imgH="254000" progId="Equation.3">
                  <p:embed/>
                  <p:pic>
                    <p:nvPicPr>
                      <p:cNvPr id="0" name="图片 3286"/>
                      <p:cNvPicPr/>
                      <p:nvPr/>
                    </p:nvPicPr>
                    <p:blipFill>
                      <a:blip r:embed="rId2"/>
                      <a:stretch>
                        <a:fillRect/>
                      </a:stretch>
                    </p:blipFill>
                    <p:spPr>
                      <a:xfrm>
                        <a:off x="981075" y="1901825"/>
                        <a:ext cx="6543675" cy="552450"/>
                      </a:xfrm>
                      <a:prstGeom prst="rect">
                        <a:avLst/>
                      </a:prstGeom>
                      <a:noFill/>
                      <a:ln w="38100">
                        <a:noFill/>
                        <a:miter/>
                      </a:ln>
                    </p:spPr>
                  </p:pic>
                </p:oleObj>
              </mc:Fallback>
            </mc:AlternateContent>
          </a:graphicData>
        </a:graphic>
      </p:graphicFrame>
      <p:sp>
        <p:nvSpPr>
          <p:cNvPr id="4" name="AutoShape 4"/>
          <p:cNvSpPr>
            <a:spLocks noChangeArrowheads="1"/>
          </p:cNvSpPr>
          <p:nvPr/>
        </p:nvSpPr>
        <p:spPr bwMode="auto">
          <a:xfrm>
            <a:off x="7126288" y="3349625"/>
            <a:ext cx="304800" cy="1447800"/>
          </a:xfrm>
          <a:prstGeom prst="roundRect">
            <a:avLst>
              <a:gd name="adj" fmla="val 16667"/>
            </a:avLst>
          </a:prstGeom>
          <a:solidFill>
            <a:srgbClr val="FFFFFF"/>
          </a:solid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AutoShape 5"/>
          <p:cNvSpPr/>
          <p:nvPr/>
        </p:nvSpPr>
        <p:spPr bwMode="auto">
          <a:xfrm>
            <a:off x="7050088" y="4116388"/>
            <a:ext cx="838200" cy="228600"/>
          </a:xfrm>
          <a:prstGeom prst="rightBracket">
            <a:avLst>
              <a:gd name="adj" fmla="val 8333"/>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AutoShape 6"/>
          <p:cNvSpPr/>
          <p:nvPr/>
        </p:nvSpPr>
        <p:spPr bwMode="auto">
          <a:xfrm>
            <a:off x="6211888" y="4116388"/>
            <a:ext cx="838200" cy="228600"/>
          </a:xfrm>
          <a:prstGeom prst="leftBracket">
            <a:avLst>
              <a:gd name="adj" fmla="val 8333"/>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AutoShape 7"/>
          <p:cNvSpPr/>
          <p:nvPr/>
        </p:nvSpPr>
        <p:spPr bwMode="auto">
          <a:xfrm>
            <a:off x="6135688" y="3735388"/>
            <a:ext cx="381000" cy="609600"/>
          </a:xfrm>
          <a:prstGeom prst="rightBracket">
            <a:avLst>
              <a:gd name="adj" fmla="val 13333"/>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AutoShape 8"/>
          <p:cNvSpPr/>
          <p:nvPr/>
        </p:nvSpPr>
        <p:spPr bwMode="auto">
          <a:xfrm>
            <a:off x="7583488" y="3735388"/>
            <a:ext cx="381000" cy="609600"/>
          </a:xfrm>
          <a:prstGeom prst="leftBracket">
            <a:avLst>
              <a:gd name="adj" fmla="val 13333"/>
            </a:avLst>
          </a:prstGeom>
          <a:noFill/>
          <a:ln w="19050">
            <a:solidFill>
              <a:srgbClr val="CC33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9" name="Group 9"/>
          <p:cNvGrpSpPr/>
          <p:nvPr/>
        </p:nvGrpSpPr>
        <p:grpSpPr>
          <a:xfrm>
            <a:off x="5449888" y="2668588"/>
            <a:ext cx="2895600" cy="2209800"/>
            <a:chOff x="3168" y="384"/>
            <a:chExt cx="1824" cy="1392"/>
          </a:xfrm>
        </p:grpSpPr>
        <p:sp>
          <p:nvSpPr>
            <p:cNvPr id="10" name="Rectangle 10"/>
            <p:cNvSpPr>
              <a:spLocks noChangeArrowheads="1"/>
            </p:cNvSpPr>
            <p:nvPr/>
          </p:nvSpPr>
          <p:spPr bwMode="auto">
            <a:xfrm>
              <a:off x="4464"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4464"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4464"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3"/>
            <p:cNvSpPr>
              <a:spLocks noChangeArrowheads="1"/>
            </p:cNvSpPr>
            <p:nvPr/>
          </p:nvSpPr>
          <p:spPr bwMode="auto">
            <a:xfrm>
              <a:off x="4464"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4"/>
            <p:cNvSpPr>
              <a:spLocks noChangeArrowheads="1"/>
            </p:cNvSpPr>
            <p:nvPr/>
          </p:nvSpPr>
          <p:spPr bwMode="auto">
            <a:xfrm>
              <a:off x="3888"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5"/>
            <p:cNvSpPr>
              <a:spLocks noChangeArrowheads="1"/>
            </p:cNvSpPr>
            <p:nvPr/>
          </p:nvSpPr>
          <p:spPr bwMode="auto">
            <a:xfrm>
              <a:off x="3888"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6"/>
            <p:cNvSpPr>
              <a:spLocks noChangeArrowheads="1"/>
            </p:cNvSpPr>
            <p:nvPr/>
          </p:nvSpPr>
          <p:spPr bwMode="auto">
            <a:xfrm>
              <a:off x="3888"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7"/>
            <p:cNvSpPr>
              <a:spLocks noChangeArrowheads="1"/>
            </p:cNvSpPr>
            <p:nvPr/>
          </p:nvSpPr>
          <p:spPr bwMode="auto">
            <a:xfrm>
              <a:off x="3888"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8"/>
            <p:cNvSpPr>
              <a:spLocks noChangeArrowheads="1"/>
            </p:cNvSpPr>
            <p:nvPr/>
          </p:nvSpPr>
          <p:spPr bwMode="auto">
            <a:xfrm>
              <a:off x="4176"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9"/>
            <p:cNvSpPr>
              <a:spLocks noChangeArrowheads="1"/>
            </p:cNvSpPr>
            <p:nvPr/>
          </p:nvSpPr>
          <p:spPr bwMode="auto">
            <a:xfrm>
              <a:off x="4176"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20"/>
            <p:cNvSpPr>
              <a:spLocks noChangeArrowheads="1"/>
            </p:cNvSpPr>
            <p:nvPr/>
          </p:nvSpPr>
          <p:spPr bwMode="auto">
            <a:xfrm>
              <a:off x="4176"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21"/>
            <p:cNvSpPr>
              <a:spLocks noChangeArrowheads="1"/>
            </p:cNvSpPr>
            <p:nvPr/>
          </p:nvSpPr>
          <p:spPr bwMode="auto">
            <a:xfrm>
              <a:off x="4176"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Rectangle 22"/>
            <p:cNvSpPr>
              <a:spLocks noChangeArrowheads="1"/>
            </p:cNvSpPr>
            <p:nvPr/>
          </p:nvSpPr>
          <p:spPr bwMode="auto">
            <a:xfrm>
              <a:off x="3600" y="1490"/>
              <a:ext cx="288" cy="28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Rectangle 23"/>
            <p:cNvSpPr>
              <a:spLocks noChangeArrowheads="1"/>
            </p:cNvSpPr>
            <p:nvPr/>
          </p:nvSpPr>
          <p:spPr bwMode="auto">
            <a:xfrm>
              <a:off x="3600" y="100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Rectangle 24"/>
            <p:cNvSpPr>
              <a:spLocks noChangeArrowheads="1"/>
            </p:cNvSpPr>
            <p:nvPr/>
          </p:nvSpPr>
          <p:spPr bwMode="auto">
            <a:xfrm>
              <a:off x="3600" y="1248"/>
              <a:ext cx="288" cy="242"/>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Rectangle 25"/>
            <p:cNvSpPr>
              <a:spLocks noChangeArrowheads="1"/>
            </p:cNvSpPr>
            <p:nvPr/>
          </p:nvSpPr>
          <p:spPr bwMode="auto">
            <a:xfrm>
              <a:off x="3600" y="768"/>
              <a:ext cx="288" cy="240"/>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6"/>
            <p:cNvSpPr>
              <a:spLocks noChangeShapeType="1"/>
            </p:cNvSpPr>
            <p:nvPr/>
          </p:nvSpPr>
          <p:spPr bwMode="auto">
            <a:xfrm>
              <a:off x="3600" y="768"/>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7"/>
            <p:cNvSpPr>
              <a:spLocks noChangeShapeType="1"/>
            </p:cNvSpPr>
            <p:nvPr/>
          </p:nvSpPr>
          <p:spPr bwMode="auto">
            <a:xfrm>
              <a:off x="3600" y="1776"/>
              <a:ext cx="1152"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a:off x="3600"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9"/>
            <p:cNvSpPr>
              <a:spLocks noChangeShapeType="1"/>
            </p:cNvSpPr>
            <p:nvPr/>
          </p:nvSpPr>
          <p:spPr bwMode="auto">
            <a:xfrm>
              <a:off x="4752" y="768"/>
              <a:ext cx="0" cy="1008"/>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30"/>
            <p:cNvSpPr>
              <a:spLocks noChangeShapeType="1"/>
            </p:cNvSpPr>
            <p:nvPr/>
          </p:nvSpPr>
          <p:spPr bwMode="auto">
            <a:xfrm>
              <a:off x="3600" y="124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1"/>
            <p:cNvSpPr>
              <a:spLocks noChangeShapeType="1"/>
            </p:cNvSpPr>
            <p:nvPr/>
          </p:nvSpPr>
          <p:spPr bwMode="auto">
            <a:xfrm>
              <a:off x="3600" y="1008"/>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32"/>
            <p:cNvSpPr>
              <a:spLocks noChangeShapeType="1"/>
            </p:cNvSpPr>
            <p:nvPr/>
          </p:nvSpPr>
          <p:spPr bwMode="auto">
            <a:xfrm>
              <a:off x="3600" y="1490"/>
              <a:ext cx="1152"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3"/>
            <p:cNvSpPr>
              <a:spLocks noChangeShapeType="1"/>
            </p:cNvSpPr>
            <p:nvPr/>
          </p:nvSpPr>
          <p:spPr bwMode="auto">
            <a:xfrm>
              <a:off x="4176"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34"/>
            <p:cNvSpPr>
              <a:spLocks noChangeShapeType="1"/>
            </p:cNvSpPr>
            <p:nvPr/>
          </p:nvSpPr>
          <p:spPr bwMode="auto">
            <a:xfrm>
              <a:off x="3888"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Line 35"/>
            <p:cNvSpPr>
              <a:spLocks noChangeShapeType="1"/>
            </p:cNvSpPr>
            <p:nvPr/>
          </p:nvSpPr>
          <p:spPr bwMode="auto">
            <a:xfrm>
              <a:off x="4464" y="768"/>
              <a:ext cx="0" cy="1008"/>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36"/>
            <p:cNvSpPr>
              <a:spLocks noChangeShapeType="1"/>
            </p:cNvSpPr>
            <p:nvPr/>
          </p:nvSpPr>
          <p:spPr bwMode="auto">
            <a:xfrm>
              <a:off x="3360" y="528"/>
              <a:ext cx="240" cy="24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Text Box 37"/>
            <p:cNvSpPr txBox="1">
              <a:spLocks noChangeArrowheads="1"/>
            </p:cNvSpPr>
            <p:nvPr/>
          </p:nvSpPr>
          <p:spPr bwMode="auto">
            <a:xfrm>
              <a:off x="3168" y="528"/>
              <a:ext cx="336"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Text Box 38"/>
            <p:cNvSpPr txBox="1">
              <a:spLocks noChangeArrowheads="1"/>
            </p:cNvSpPr>
            <p:nvPr/>
          </p:nvSpPr>
          <p:spPr bwMode="auto">
            <a:xfrm>
              <a:off x="3360" y="384"/>
              <a:ext cx="384"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Text Box 39"/>
            <p:cNvSpPr txBox="1">
              <a:spLocks noChangeArrowheads="1"/>
            </p:cNvSpPr>
            <p:nvPr/>
          </p:nvSpPr>
          <p:spPr bwMode="auto">
            <a:xfrm>
              <a:off x="3360" y="816"/>
              <a:ext cx="288" cy="905"/>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Text Box 40"/>
            <p:cNvSpPr txBox="1">
              <a:spLocks noChangeArrowheads="1"/>
            </p:cNvSpPr>
            <p:nvPr/>
          </p:nvSpPr>
          <p:spPr bwMode="auto">
            <a:xfrm>
              <a:off x="3600" y="576"/>
              <a:ext cx="1392" cy="212"/>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41" name="Object 41"/>
          <p:cNvGraphicFramePr>
            <a:graphicFrameLocks noChangeAspect="1"/>
          </p:cNvGraphicFramePr>
          <p:nvPr/>
        </p:nvGraphicFramePr>
        <p:xfrm>
          <a:off x="1654175" y="2973388"/>
          <a:ext cx="2638425" cy="473075"/>
        </p:xfrm>
        <a:graphic>
          <a:graphicData uri="http://schemas.openxmlformats.org/presentationml/2006/ole">
            <mc:AlternateContent xmlns:mc="http://schemas.openxmlformats.org/markup-compatibility/2006">
              <mc:Choice xmlns:v="urn:schemas-microsoft-com:vml" Requires="v">
                <p:oleObj spid="_x0000_s3291" name="" r:id="rId3" imgW="1205865" imgH="215900" progId="Equation.3">
                  <p:embed/>
                </p:oleObj>
              </mc:Choice>
              <mc:Fallback>
                <p:oleObj name="" r:id="rId3" imgW="1205865" imgH="215900" progId="Equation.3">
                  <p:embed/>
                  <p:pic>
                    <p:nvPicPr>
                      <p:cNvPr id="0" name="图片 3290"/>
                      <p:cNvPicPr/>
                      <p:nvPr/>
                    </p:nvPicPr>
                    <p:blipFill>
                      <a:blip r:embed="rId4"/>
                      <a:stretch>
                        <a:fillRect/>
                      </a:stretch>
                    </p:blipFill>
                    <p:spPr>
                      <a:xfrm>
                        <a:off x="1654175" y="2973388"/>
                        <a:ext cx="2638425" cy="473075"/>
                      </a:xfrm>
                      <a:prstGeom prst="rect">
                        <a:avLst/>
                      </a:prstGeom>
                      <a:noFill/>
                      <a:ln w="38100">
                        <a:noFill/>
                        <a:miter/>
                      </a:ln>
                    </p:spPr>
                  </p:pic>
                </p:oleObj>
              </mc:Fallback>
            </mc:AlternateContent>
          </a:graphicData>
        </a:graphic>
      </p:graphicFrame>
      <p:graphicFrame>
        <p:nvGraphicFramePr>
          <p:cNvPr id="42" name="Object 42"/>
          <p:cNvGraphicFramePr>
            <a:graphicFrameLocks noChangeAspect="1"/>
          </p:cNvGraphicFramePr>
          <p:nvPr/>
        </p:nvGraphicFramePr>
        <p:xfrm>
          <a:off x="1654175" y="3708400"/>
          <a:ext cx="2638425" cy="528638"/>
        </p:xfrm>
        <a:graphic>
          <a:graphicData uri="http://schemas.openxmlformats.org/presentationml/2006/ole">
            <mc:AlternateContent xmlns:mc="http://schemas.openxmlformats.org/markup-compatibility/2006">
              <mc:Choice xmlns:v="urn:schemas-microsoft-com:vml" Requires="v">
                <p:oleObj spid="_x0000_s3292" name="" r:id="rId5" imgW="1206500" imgH="241300" progId="Equation.3">
                  <p:embed/>
                </p:oleObj>
              </mc:Choice>
              <mc:Fallback>
                <p:oleObj name="" r:id="rId5" imgW="1206500" imgH="241300" progId="Equation.3">
                  <p:embed/>
                  <p:pic>
                    <p:nvPicPr>
                      <p:cNvPr id="0" name="图片 3291"/>
                      <p:cNvPicPr/>
                      <p:nvPr/>
                    </p:nvPicPr>
                    <p:blipFill>
                      <a:blip r:embed="rId6"/>
                      <a:stretch>
                        <a:fillRect/>
                      </a:stretch>
                    </p:blipFill>
                    <p:spPr>
                      <a:xfrm>
                        <a:off x="1654175" y="3708400"/>
                        <a:ext cx="2638425" cy="528638"/>
                      </a:xfrm>
                      <a:prstGeom prst="rect">
                        <a:avLst/>
                      </a:prstGeom>
                      <a:noFill/>
                      <a:ln w="38100">
                        <a:noFill/>
                        <a:miter/>
                      </a:ln>
                    </p:spPr>
                  </p:pic>
                </p:oleObj>
              </mc:Fallback>
            </mc:AlternateContent>
          </a:graphicData>
        </a:graphic>
      </p:graphicFrame>
      <p:graphicFrame>
        <p:nvGraphicFramePr>
          <p:cNvPr id="43" name="Object 43"/>
          <p:cNvGraphicFramePr>
            <a:graphicFrameLocks noChangeAspect="1"/>
          </p:cNvGraphicFramePr>
          <p:nvPr/>
        </p:nvGraphicFramePr>
        <p:xfrm>
          <a:off x="1944688" y="4416425"/>
          <a:ext cx="2609850" cy="528638"/>
        </p:xfrm>
        <a:graphic>
          <a:graphicData uri="http://schemas.openxmlformats.org/presentationml/2006/ole">
            <mc:AlternateContent xmlns:mc="http://schemas.openxmlformats.org/markup-compatibility/2006">
              <mc:Choice xmlns:v="urn:schemas-microsoft-com:vml" Requires="v">
                <p:oleObj spid="_x0000_s3293" name="" r:id="rId7" imgW="1193800" imgH="241300" progId="Equation.3">
                  <p:embed/>
                </p:oleObj>
              </mc:Choice>
              <mc:Fallback>
                <p:oleObj name="" r:id="rId7" imgW="1193800" imgH="241300" progId="Equation.3">
                  <p:embed/>
                  <p:pic>
                    <p:nvPicPr>
                      <p:cNvPr id="0" name="图片 3292"/>
                      <p:cNvPicPr/>
                      <p:nvPr/>
                    </p:nvPicPr>
                    <p:blipFill>
                      <a:blip r:embed="rId8"/>
                      <a:stretch>
                        <a:fillRect/>
                      </a:stretch>
                    </p:blipFill>
                    <p:spPr>
                      <a:xfrm>
                        <a:off x="1944688" y="4416425"/>
                        <a:ext cx="2609850" cy="528638"/>
                      </a:xfrm>
                      <a:prstGeom prst="rect">
                        <a:avLst/>
                      </a:prstGeom>
                      <a:noFill/>
                      <a:ln w="38100">
                        <a:noFill/>
                        <a:miter/>
                      </a:ln>
                    </p:spPr>
                  </p:pic>
                </p:oleObj>
              </mc:Fallback>
            </mc:AlternateContent>
          </a:graphicData>
        </a:graphic>
      </p:graphicFrame>
      <p:graphicFrame>
        <p:nvGraphicFramePr>
          <p:cNvPr id="44" name="Object 44"/>
          <p:cNvGraphicFramePr>
            <a:graphicFrameLocks noChangeAspect="1"/>
          </p:cNvGraphicFramePr>
          <p:nvPr/>
        </p:nvGraphicFramePr>
        <p:xfrm>
          <a:off x="1944688" y="5178425"/>
          <a:ext cx="3360737" cy="528638"/>
        </p:xfrm>
        <a:graphic>
          <a:graphicData uri="http://schemas.openxmlformats.org/presentationml/2006/ole">
            <mc:AlternateContent xmlns:mc="http://schemas.openxmlformats.org/markup-compatibility/2006">
              <mc:Choice xmlns:v="urn:schemas-microsoft-com:vml" Requires="v">
                <p:oleObj spid="_x0000_s3294" name="" r:id="rId9" imgW="1536700" imgH="241300" progId="Equation.3">
                  <p:embed/>
                </p:oleObj>
              </mc:Choice>
              <mc:Fallback>
                <p:oleObj name="" r:id="rId9" imgW="1536700" imgH="241300" progId="Equation.3">
                  <p:embed/>
                  <p:pic>
                    <p:nvPicPr>
                      <p:cNvPr id="0" name="图片 3293"/>
                      <p:cNvPicPr/>
                      <p:nvPr/>
                    </p:nvPicPr>
                    <p:blipFill>
                      <a:blip r:embed="rId10"/>
                      <a:stretch>
                        <a:fillRect/>
                      </a:stretch>
                    </p:blipFill>
                    <p:spPr>
                      <a:xfrm>
                        <a:off x="1944688" y="5178425"/>
                        <a:ext cx="3360737" cy="528638"/>
                      </a:xfrm>
                      <a:prstGeom prst="rect">
                        <a:avLst/>
                      </a:prstGeom>
                      <a:noFill/>
                      <a:ln w="38100">
                        <a:noFill/>
                        <a:miter/>
                      </a:ln>
                    </p:spPr>
                  </p:pic>
                </p:oleObj>
              </mc:Fallback>
            </mc:AlternateContent>
          </a:graphicData>
        </a:graphic>
      </p:graphicFrame>
      <p:sp>
        <p:nvSpPr>
          <p:cNvPr id="195598"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95599"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矩形 44"/>
          <p:cNvSpPr/>
          <p:nvPr/>
        </p:nvSpPr>
        <p:spPr>
          <a:xfrm>
            <a:off x="250825" y="588963"/>
            <a:ext cx="6292850" cy="7270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5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具有无关项的逻辑函数的化简</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197635" name="Rectangle 3"/>
          <p:cNvSpPr txBox="1"/>
          <p:nvPr/>
        </p:nvSpPr>
        <p:spPr>
          <a:xfrm>
            <a:off x="252413" y="1244600"/>
            <a:ext cx="8640762" cy="4876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dirty="0">
                <a:solidFill>
                  <a:srgbClr val="000000"/>
                </a:solidFill>
                <a:latin typeface="Tahoma" panose="020B0604030504040204" pitchFamily="34" charset="0"/>
                <a:ea typeface="黑体" panose="02010609060101010101" pitchFamily="49" charset="-122"/>
              </a:rPr>
              <a:t>无关项</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约束项：输入逻辑变量的某些取值组合禁止出现</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任意项：一些取值组合出现时，输出逻辑值可以是任意的</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这些取值组合对应的最小项称为</a:t>
            </a:r>
            <a:r>
              <a:rPr lang="zh-CN" altLang="en-US" b="1" dirty="0">
                <a:solidFill>
                  <a:srgbClr val="CC0000"/>
                </a:solidFill>
                <a:latin typeface="Tahoma" panose="020B0604030504040204" pitchFamily="34" charset="0"/>
                <a:ea typeface="黑体" panose="02010609060101010101" pitchFamily="49" charset="-122"/>
              </a:rPr>
              <a:t>约束项</a:t>
            </a:r>
            <a:r>
              <a:rPr lang="zh-CN" altLang="en-US" dirty="0">
                <a:solidFill>
                  <a:srgbClr val="000000"/>
                </a:solidFill>
                <a:latin typeface="Tahoma" panose="020B0604030504040204" pitchFamily="34" charset="0"/>
                <a:ea typeface="黑体" panose="02010609060101010101" pitchFamily="49" charset="-122"/>
              </a:rPr>
              <a:t>或</a:t>
            </a:r>
            <a:r>
              <a:rPr lang="zh-CN" altLang="en-US" b="1" dirty="0">
                <a:solidFill>
                  <a:srgbClr val="CC0000"/>
                </a:solidFill>
                <a:latin typeface="Tahoma" panose="020B0604030504040204" pitchFamily="34" charset="0"/>
                <a:ea typeface="黑体" panose="02010609060101010101" pitchFamily="49" charset="-122"/>
              </a:rPr>
              <a:t>任意项</a:t>
            </a:r>
            <a:r>
              <a:rPr lang="zh-CN" altLang="en-US" dirty="0">
                <a:solidFill>
                  <a:srgbClr val="000000"/>
                </a:solidFill>
                <a:latin typeface="Tahoma" panose="020B0604030504040204" pitchFamily="34" charset="0"/>
                <a:ea typeface="黑体" panose="02010609060101010101" pitchFamily="49" charset="-122"/>
              </a:rPr>
              <a:t>，统称为</a:t>
            </a:r>
            <a:r>
              <a:rPr lang="zh-CN" altLang="en-US" b="1" dirty="0">
                <a:solidFill>
                  <a:srgbClr val="CC0000"/>
                </a:solidFill>
                <a:latin typeface="Tahoma" panose="020B0604030504040204" pitchFamily="34" charset="0"/>
                <a:ea typeface="黑体" panose="02010609060101010101" pitchFamily="49" charset="-122"/>
              </a:rPr>
              <a:t>无关项</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在卡诺图的方格中，常使用符号“</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a:t>
            </a:r>
            <a:r>
              <a:rPr lang="en-US" altLang="zh-CN" i="1" dirty="0">
                <a:solidFill>
                  <a:srgbClr val="000000"/>
                </a:solidFill>
                <a:latin typeface="Tahoma" panose="020B0604030504040204" pitchFamily="34" charset="0"/>
                <a:ea typeface="黑体" panose="02010609060101010101" pitchFamily="49" charset="-122"/>
              </a:rPr>
              <a:t>φ</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）表示</a:t>
            </a:r>
            <a:endParaRPr lang="zh-CN" altLang="en-US" dirty="0">
              <a:solidFill>
                <a:srgbClr val="000000"/>
              </a:solidFill>
              <a:latin typeface="Tahoma" panose="020B0604030504040204" pitchFamily="34" charset="0"/>
              <a:ea typeface="黑体" panose="02010609060101010101" pitchFamily="49" charset="-122"/>
            </a:endParaRPr>
          </a:p>
          <a:p>
            <a:pPr marL="342900" lvl="0" indent="-342900" eaLnBrk="1" hangingPunct="1">
              <a:lnSpc>
                <a:spcPct val="100000"/>
              </a:lnSpc>
              <a:spcBef>
                <a:spcPct val="20000"/>
              </a:spcBef>
              <a:buClr>
                <a:srgbClr val="0099CC"/>
              </a:buClr>
              <a:buSzPct val="80000"/>
              <a:buFont typeface="Wingdings" panose="05000000000000000000" pitchFamily="2" charset="2"/>
              <a:buChar char="u"/>
            </a:pPr>
            <a:r>
              <a:rPr lang="zh-CN" altLang="en-US" dirty="0">
                <a:solidFill>
                  <a:srgbClr val="000000"/>
                </a:solidFill>
                <a:latin typeface="Tahoma" panose="020B0604030504040204" pitchFamily="34" charset="0"/>
                <a:ea typeface="黑体" panose="02010609060101010101" pitchFamily="49" charset="-122"/>
              </a:rPr>
              <a:t> 无关项在化简逻辑函数中的应用</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合理利用无关项，一般可得到更加简单的化简结果</a:t>
            </a:r>
            <a:endParaRPr lang="zh-CN" altLang="en-US"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在卡诺图中，无关项“</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可以被作为</a:t>
            </a:r>
            <a:r>
              <a:rPr lang="en-US" altLang="zh-CN" dirty="0">
                <a:solidFill>
                  <a:srgbClr val="000000"/>
                </a:solidFill>
                <a:latin typeface="Times New Roman" panose="02020603050405020304" pitchFamily="18" charset="0"/>
                <a:ea typeface="黑体" panose="02010609060101010101" pitchFamily="49" charset="-122"/>
              </a:rPr>
              <a:t>1</a:t>
            </a:r>
            <a:r>
              <a:rPr lang="zh-CN" altLang="en-US" dirty="0">
                <a:solidFill>
                  <a:srgbClr val="000000"/>
                </a:solidFill>
                <a:latin typeface="Tahoma" panose="020B0604030504040204" pitchFamily="34" charset="0"/>
                <a:ea typeface="黑体" panose="02010609060101010101" pitchFamily="49" charset="-122"/>
              </a:rPr>
              <a:t>，也可以被作为</a:t>
            </a:r>
            <a:r>
              <a:rPr lang="en-US" altLang="zh-CN" dirty="0">
                <a:solidFill>
                  <a:srgbClr val="000000"/>
                </a:solidFill>
                <a:latin typeface="Times New Roman" panose="02020603050405020304" pitchFamily="18" charset="0"/>
                <a:ea typeface="黑体" panose="02010609060101010101" pitchFamily="49" charset="-122"/>
              </a:rPr>
              <a:t>0</a:t>
            </a:r>
            <a:endParaRPr lang="en-US" altLang="zh-CN"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dirty="0">
                <a:solidFill>
                  <a:srgbClr val="000000"/>
                </a:solidFill>
                <a:latin typeface="Tahoma" panose="020B0604030504040204" pitchFamily="34" charset="0"/>
                <a:ea typeface="黑体" panose="02010609060101010101" pitchFamily="49" charset="-122"/>
              </a:rPr>
              <a:t>目的：参与化简操作的无关项应该与函数式中尽可能多的最小项具有逻辑相邻性</a:t>
            </a:r>
            <a:endParaRPr lang="zh-CN" altLang="en-US" dirty="0">
              <a:solidFill>
                <a:srgbClr val="000000"/>
              </a:solidFill>
              <a:latin typeface="Tahoma" panose="020B0604030504040204" pitchFamily="34" charset="0"/>
              <a:ea typeface="黑体" panose="02010609060101010101" pitchFamily="49" charset="-122"/>
            </a:endParaRPr>
          </a:p>
        </p:txBody>
      </p:sp>
      <p:sp>
        <p:nvSpPr>
          <p:cNvPr id="197636"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97637"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2"/>
          <p:cNvSpPr txBox="1"/>
          <p:nvPr/>
        </p:nvSpPr>
        <p:spPr>
          <a:xfrm>
            <a:off x="73025" y="444500"/>
            <a:ext cx="8640763" cy="9144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0"/>
              </a:spcBef>
              <a:buFontTx/>
              <a:buNone/>
            </a:pPr>
            <a:r>
              <a:rPr lang="zh-CN" altLang="en-US" sz="3200" dirty="0">
                <a:solidFill>
                  <a:srgbClr val="FF0000"/>
                </a:solidFill>
                <a:latin typeface="Tahoma" panose="020B0604030504040204" pitchFamily="34" charset="0"/>
                <a:ea typeface="黑体" panose="02010609060101010101" pitchFamily="49" charset="-122"/>
              </a:rPr>
              <a:t>例：带有无关项的逻辑函数和卡诺图</a:t>
            </a:r>
            <a:endParaRPr lang="zh-CN" altLang="en-US" sz="3200" dirty="0">
              <a:solidFill>
                <a:srgbClr val="FF0000"/>
              </a:solidFill>
              <a:latin typeface="Tahoma" panose="020B0604030504040204" pitchFamily="34" charset="0"/>
              <a:ea typeface="黑体" panose="02010609060101010101" pitchFamily="49" charset="-122"/>
            </a:endParaRPr>
          </a:p>
        </p:txBody>
      </p:sp>
      <p:graphicFrame>
        <p:nvGraphicFramePr>
          <p:cNvPr id="199683" name="Object 3"/>
          <p:cNvGraphicFramePr>
            <a:graphicFrameLocks noChangeAspect="1"/>
          </p:cNvGraphicFramePr>
          <p:nvPr/>
        </p:nvGraphicFramePr>
        <p:xfrm>
          <a:off x="603250" y="1250950"/>
          <a:ext cx="8029575" cy="557213"/>
        </p:xfrm>
        <a:graphic>
          <a:graphicData uri="http://schemas.openxmlformats.org/presentationml/2006/ole">
            <mc:AlternateContent xmlns:mc="http://schemas.openxmlformats.org/markup-compatibility/2006">
              <mc:Choice xmlns:v="urn:schemas-microsoft-com:vml" Requires="v">
                <p:oleObj spid="_x0000_s3295" name="" r:id="rId1" imgW="3657600" imgH="254000" progId="Equation.3">
                  <p:embed/>
                </p:oleObj>
              </mc:Choice>
              <mc:Fallback>
                <p:oleObj name="" r:id="rId1" imgW="3657600" imgH="254000" progId="Equation.3">
                  <p:embed/>
                  <p:pic>
                    <p:nvPicPr>
                      <p:cNvPr id="0" name="图片 3294"/>
                      <p:cNvPicPr/>
                      <p:nvPr/>
                    </p:nvPicPr>
                    <p:blipFill>
                      <a:blip r:embed="rId2"/>
                      <a:stretch>
                        <a:fillRect/>
                      </a:stretch>
                    </p:blipFill>
                    <p:spPr>
                      <a:xfrm>
                        <a:off x="603250" y="1250950"/>
                        <a:ext cx="8029575" cy="557213"/>
                      </a:xfrm>
                      <a:prstGeom prst="rect">
                        <a:avLst/>
                      </a:prstGeom>
                      <a:noFill/>
                      <a:ln w="38100">
                        <a:noFill/>
                        <a:miter/>
                      </a:ln>
                    </p:spPr>
                  </p:pic>
                </p:oleObj>
              </mc:Fallback>
            </mc:AlternateContent>
          </a:graphicData>
        </a:graphic>
      </p:graphicFrame>
      <p:grpSp>
        <p:nvGrpSpPr>
          <p:cNvPr id="4" name="Group 4"/>
          <p:cNvGrpSpPr/>
          <p:nvPr/>
        </p:nvGrpSpPr>
        <p:grpSpPr>
          <a:xfrm>
            <a:off x="5788025" y="2514600"/>
            <a:ext cx="3276600" cy="2514600"/>
            <a:chOff x="2784" y="1920"/>
            <a:chExt cx="2064" cy="1584"/>
          </a:xfrm>
        </p:grpSpPr>
        <p:sp>
          <p:nvSpPr>
            <p:cNvPr id="5" name="Rectangle 5"/>
            <p:cNvSpPr>
              <a:spLocks noChangeArrowheads="1"/>
            </p:cNvSpPr>
            <p:nvPr/>
          </p:nvSpPr>
          <p:spPr bwMode="auto">
            <a:xfrm>
              <a:off x="4251" y="3179"/>
              <a:ext cx="325" cy="325"/>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6"/>
            <p:cNvSpPr>
              <a:spLocks noChangeArrowheads="1"/>
            </p:cNvSpPr>
            <p:nvPr/>
          </p:nvSpPr>
          <p:spPr bwMode="auto">
            <a:xfrm>
              <a:off x="4251" y="2903"/>
              <a:ext cx="325" cy="27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a:spLocks noChangeArrowheads="1"/>
            </p:cNvSpPr>
            <p:nvPr/>
          </p:nvSpPr>
          <p:spPr bwMode="auto">
            <a:xfrm>
              <a:off x="4251" y="2630"/>
              <a:ext cx="325"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8"/>
            <p:cNvSpPr>
              <a:spLocks noChangeArrowheads="1"/>
            </p:cNvSpPr>
            <p:nvPr/>
          </p:nvSpPr>
          <p:spPr bwMode="auto">
            <a:xfrm>
              <a:off x="4251" y="2357"/>
              <a:ext cx="325"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x</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9" name="Rectangle 9"/>
            <p:cNvSpPr>
              <a:spLocks noChangeArrowheads="1"/>
            </p:cNvSpPr>
            <p:nvPr/>
          </p:nvSpPr>
          <p:spPr bwMode="auto">
            <a:xfrm>
              <a:off x="3599" y="3179"/>
              <a:ext cx="326" cy="325"/>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10"/>
            <p:cNvSpPr>
              <a:spLocks noChangeArrowheads="1"/>
            </p:cNvSpPr>
            <p:nvPr/>
          </p:nvSpPr>
          <p:spPr bwMode="auto">
            <a:xfrm>
              <a:off x="3599" y="2903"/>
              <a:ext cx="326" cy="27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3599" y="2630"/>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x</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12" name="Rectangle 12"/>
            <p:cNvSpPr>
              <a:spLocks noChangeArrowheads="1"/>
            </p:cNvSpPr>
            <p:nvPr/>
          </p:nvSpPr>
          <p:spPr bwMode="auto">
            <a:xfrm>
              <a:off x="3600" y="2352"/>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3"/>
            <p:cNvSpPr>
              <a:spLocks noChangeArrowheads="1"/>
            </p:cNvSpPr>
            <p:nvPr/>
          </p:nvSpPr>
          <p:spPr bwMode="auto">
            <a:xfrm>
              <a:off x="3925" y="3179"/>
              <a:ext cx="326" cy="325"/>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4"/>
            <p:cNvSpPr>
              <a:spLocks noChangeArrowheads="1"/>
            </p:cNvSpPr>
            <p:nvPr/>
          </p:nvSpPr>
          <p:spPr bwMode="auto">
            <a:xfrm>
              <a:off x="3925" y="2903"/>
              <a:ext cx="326" cy="27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5"/>
            <p:cNvSpPr>
              <a:spLocks noChangeArrowheads="1"/>
            </p:cNvSpPr>
            <p:nvPr/>
          </p:nvSpPr>
          <p:spPr bwMode="auto">
            <a:xfrm>
              <a:off x="3925" y="2630"/>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6"/>
            <p:cNvSpPr>
              <a:spLocks noChangeArrowheads="1"/>
            </p:cNvSpPr>
            <p:nvPr/>
          </p:nvSpPr>
          <p:spPr bwMode="auto">
            <a:xfrm>
              <a:off x="3936" y="2352"/>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7"/>
            <p:cNvSpPr>
              <a:spLocks noChangeArrowheads="1"/>
            </p:cNvSpPr>
            <p:nvPr/>
          </p:nvSpPr>
          <p:spPr bwMode="auto">
            <a:xfrm>
              <a:off x="3273" y="3179"/>
              <a:ext cx="326" cy="325"/>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 name="Rectangle 18"/>
            <p:cNvSpPr>
              <a:spLocks noChangeArrowheads="1"/>
            </p:cNvSpPr>
            <p:nvPr/>
          </p:nvSpPr>
          <p:spPr bwMode="auto">
            <a:xfrm>
              <a:off x="3273" y="2630"/>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 name="Rectangle 19"/>
            <p:cNvSpPr>
              <a:spLocks noChangeArrowheads="1"/>
            </p:cNvSpPr>
            <p:nvPr/>
          </p:nvSpPr>
          <p:spPr bwMode="auto">
            <a:xfrm>
              <a:off x="3273" y="2903"/>
              <a:ext cx="326" cy="276"/>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Rectangle 20"/>
            <p:cNvSpPr>
              <a:spLocks noChangeArrowheads="1"/>
            </p:cNvSpPr>
            <p:nvPr/>
          </p:nvSpPr>
          <p:spPr bwMode="auto">
            <a:xfrm>
              <a:off x="3273" y="2357"/>
              <a:ext cx="326" cy="273"/>
            </a:xfrm>
            <a:prstGeom prst="rect">
              <a:avLst/>
            </a:prstGeom>
            <a:noFill/>
            <a:ln>
              <a:noFill/>
            </a:ln>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x</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Line 21"/>
            <p:cNvSpPr>
              <a:spLocks noChangeShapeType="1"/>
            </p:cNvSpPr>
            <p:nvPr/>
          </p:nvSpPr>
          <p:spPr bwMode="auto">
            <a:xfrm>
              <a:off x="3273" y="2357"/>
              <a:ext cx="1303"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Line 22"/>
            <p:cNvSpPr>
              <a:spLocks noChangeShapeType="1"/>
            </p:cNvSpPr>
            <p:nvPr/>
          </p:nvSpPr>
          <p:spPr bwMode="auto">
            <a:xfrm>
              <a:off x="3273" y="3504"/>
              <a:ext cx="1303" cy="0"/>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Line 23"/>
            <p:cNvSpPr>
              <a:spLocks noChangeShapeType="1"/>
            </p:cNvSpPr>
            <p:nvPr/>
          </p:nvSpPr>
          <p:spPr bwMode="auto">
            <a:xfrm>
              <a:off x="3273" y="2357"/>
              <a:ext cx="0" cy="1147"/>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24"/>
            <p:cNvSpPr>
              <a:spLocks noChangeShapeType="1"/>
            </p:cNvSpPr>
            <p:nvPr/>
          </p:nvSpPr>
          <p:spPr bwMode="auto">
            <a:xfrm>
              <a:off x="4576" y="2357"/>
              <a:ext cx="0" cy="1147"/>
            </a:xfrm>
            <a:prstGeom prst="line">
              <a:avLst/>
            </a:prstGeom>
            <a:noFill/>
            <a:ln w="19050" cap="sq">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Line 25"/>
            <p:cNvSpPr>
              <a:spLocks noChangeShapeType="1"/>
            </p:cNvSpPr>
            <p:nvPr/>
          </p:nvSpPr>
          <p:spPr bwMode="auto">
            <a:xfrm>
              <a:off x="3273" y="2903"/>
              <a:ext cx="130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26"/>
            <p:cNvSpPr>
              <a:spLocks noChangeShapeType="1"/>
            </p:cNvSpPr>
            <p:nvPr/>
          </p:nvSpPr>
          <p:spPr bwMode="auto">
            <a:xfrm>
              <a:off x="3273" y="2630"/>
              <a:ext cx="130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Line 27"/>
            <p:cNvSpPr>
              <a:spLocks noChangeShapeType="1"/>
            </p:cNvSpPr>
            <p:nvPr/>
          </p:nvSpPr>
          <p:spPr bwMode="auto">
            <a:xfrm>
              <a:off x="3273" y="3179"/>
              <a:ext cx="1303" cy="0"/>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a:off x="3925" y="2357"/>
              <a:ext cx="0" cy="1147"/>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 name="Line 29"/>
            <p:cNvSpPr>
              <a:spLocks noChangeShapeType="1"/>
            </p:cNvSpPr>
            <p:nvPr/>
          </p:nvSpPr>
          <p:spPr bwMode="auto">
            <a:xfrm>
              <a:off x="3599" y="2357"/>
              <a:ext cx="0" cy="1147"/>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30"/>
            <p:cNvSpPr>
              <a:spLocks noChangeShapeType="1"/>
            </p:cNvSpPr>
            <p:nvPr/>
          </p:nvSpPr>
          <p:spPr bwMode="auto">
            <a:xfrm>
              <a:off x="4251" y="2357"/>
              <a:ext cx="0" cy="1147"/>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1"/>
            <p:cNvSpPr>
              <a:spLocks noChangeShapeType="1"/>
            </p:cNvSpPr>
            <p:nvPr/>
          </p:nvSpPr>
          <p:spPr bwMode="auto">
            <a:xfrm>
              <a:off x="3001" y="2084"/>
              <a:ext cx="272" cy="273"/>
            </a:xfrm>
            <a:prstGeom prst="line">
              <a:avLst/>
            </a:prstGeom>
            <a:noFill/>
            <a:ln w="19050">
              <a:solidFill>
                <a:srgbClr val="000000"/>
              </a:solidFill>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Text Box 32"/>
            <p:cNvSpPr txBox="1">
              <a:spLocks noChangeArrowheads="1"/>
            </p:cNvSpPr>
            <p:nvPr/>
          </p:nvSpPr>
          <p:spPr bwMode="auto">
            <a:xfrm>
              <a:off x="2784" y="2084"/>
              <a:ext cx="380"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AB</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Text Box 33"/>
            <p:cNvSpPr txBox="1">
              <a:spLocks noChangeArrowheads="1"/>
            </p:cNvSpPr>
            <p:nvPr/>
          </p:nvSpPr>
          <p:spPr bwMode="auto">
            <a:xfrm>
              <a:off x="3001" y="1920"/>
              <a:ext cx="435"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CD</a:t>
              </a:r>
              <a:endParaRPr kumimoji="1" lang="en-US" altLang="zh-CN" sz="18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Text Box 34"/>
            <p:cNvSpPr txBox="1">
              <a:spLocks noChangeArrowheads="1"/>
            </p:cNvSpPr>
            <p:nvPr/>
          </p:nvSpPr>
          <p:spPr bwMode="auto">
            <a:xfrm>
              <a:off x="3001" y="2412"/>
              <a:ext cx="326" cy="101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 name="Text Box 35"/>
            <p:cNvSpPr txBox="1">
              <a:spLocks noChangeArrowheads="1"/>
            </p:cNvSpPr>
            <p:nvPr/>
          </p:nvSpPr>
          <p:spPr bwMode="auto">
            <a:xfrm>
              <a:off x="3273" y="2138"/>
              <a:ext cx="1575" cy="231"/>
            </a:xfrm>
            <a:prstGeom prst="rect">
              <a:avLst/>
            </a:prstGeom>
            <a:no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00     01     11     10</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36" name="Object 36"/>
          <p:cNvGraphicFramePr>
            <a:graphicFrameLocks noChangeAspect="1"/>
          </p:cNvGraphicFramePr>
          <p:nvPr/>
        </p:nvGraphicFramePr>
        <p:xfrm>
          <a:off x="603250" y="1766888"/>
          <a:ext cx="1849438" cy="469900"/>
        </p:xfrm>
        <a:graphic>
          <a:graphicData uri="http://schemas.openxmlformats.org/presentationml/2006/ole">
            <mc:AlternateContent xmlns:mc="http://schemas.openxmlformats.org/markup-compatibility/2006">
              <mc:Choice xmlns:v="urn:schemas-microsoft-com:vml" Requires="v">
                <p:oleObj spid="_x0000_s3296" name="" r:id="rId3" imgW="850265" imgH="215900" progId="Equation.3">
                  <p:embed/>
                </p:oleObj>
              </mc:Choice>
              <mc:Fallback>
                <p:oleObj name="" r:id="rId3" imgW="850265" imgH="215900" progId="Equation.3">
                  <p:embed/>
                  <p:pic>
                    <p:nvPicPr>
                      <p:cNvPr id="0" name="图片 3295"/>
                      <p:cNvPicPr/>
                      <p:nvPr/>
                    </p:nvPicPr>
                    <p:blipFill>
                      <a:blip r:embed="rId4"/>
                      <a:stretch>
                        <a:fillRect/>
                      </a:stretch>
                    </p:blipFill>
                    <p:spPr>
                      <a:xfrm>
                        <a:off x="603250" y="1766888"/>
                        <a:ext cx="1849438" cy="469900"/>
                      </a:xfrm>
                      <a:prstGeom prst="rect">
                        <a:avLst/>
                      </a:prstGeom>
                      <a:noFill/>
                      <a:ln w="38100">
                        <a:noFill/>
                        <a:miter/>
                      </a:ln>
                    </p:spPr>
                  </p:pic>
                </p:oleObj>
              </mc:Fallback>
            </mc:AlternateContent>
          </a:graphicData>
        </a:graphic>
      </p:graphicFrame>
      <p:sp>
        <p:nvSpPr>
          <p:cNvPr id="37" name="AutoShape 37"/>
          <p:cNvSpPr>
            <a:spLocks noChangeArrowheads="1"/>
          </p:cNvSpPr>
          <p:nvPr/>
        </p:nvSpPr>
        <p:spPr bwMode="auto">
          <a:xfrm>
            <a:off x="7159625" y="3276600"/>
            <a:ext cx="838200" cy="762000"/>
          </a:xfrm>
          <a:prstGeom prst="roundRect">
            <a:avLst>
              <a:gd name="adj" fmla="val 16667"/>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AutoShape 38"/>
          <p:cNvSpPr>
            <a:spLocks noChangeArrowheads="1"/>
          </p:cNvSpPr>
          <p:nvPr/>
        </p:nvSpPr>
        <p:spPr bwMode="auto">
          <a:xfrm>
            <a:off x="7664450" y="3243263"/>
            <a:ext cx="381000" cy="1752600"/>
          </a:xfrm>
          <a:prstGeom prst="roundRect">
            <a:avLst>
              <a:gd name="adj" fmla="val 39583"/>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Text Box 39"/>
          <p:cNvSpPr txBox="1">
            <a:spLocks noChangeArrowheads="1"/>
          </p:cNvSpPr>
          <p:nvPr/>
        </p:nvSpPr>
        <p:spPr bwMode="auto">
          <a:xfrm>
            <a:off x="682625" y="2286000"/>
            <a:ext cx="5029200" cy="3260725"/>
          </a:xfrm>
          <a:prstGeom prst="rect">
            <a:avLst/>
          </a:prstGeom>
          <a:solidFill>
            <a:srgbClr val="FFFFCC"/>
          </a:solidFill>
          <a:ln w="9525">
            <a:solidFill>
              <a:srgbClr val="0099CC"/>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400" b="0" i="0" u="none" strike="noStrike" kern="0" cap="none" spc="0" normalizeH="0" baseline="0" noProof="0">
                <a:ln>
                  <a:noFill/>
                </a:ln>
                <a:solidFill>
                  <a:srgbClr val="006060"/>
                </a:solidFill>
                <a:effectLst/>
                <a:uLnTx/>
                <a:uFillTx/>
                <a:latin typeface="Tahoma" panose="020B0604030504040204" pitchFamily="34" charset="0"/>
                <a:ea typeface="黑体" panose="02010609060101010101" pitchFamily="49" charset="-122"/>
                <a:cs typeface="+mn-cs"/>
              </a:rPr>
              <a:t>合并包含无关项的最小项</a:t>
            </a:r>
            <a:endParaRPr kumimoji="1" lang="zh-CN" altLang="en-US" sz="2400" b="0" i="0" u="none" strike="noStrike" kern="0" cap="none" spc="0" normalizeH="0" baseline="0" noProof="0">
              <a:ln>
                <a:noFill/>
              </a:ln>
              <a:solidFill>
                <a:srgbClr val="006060"/>
              </a:solidFill>
              <a:effectLst/>
              <a:uLnTx/>
              <a:uFillTx/>
              <a:latin typeface="Tahoma" panose="020B060403050404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ct val="20000"/>
              </a:spcBef>
              <a:spcAft>
                <a:spcPts val="0"/>
              </a:spcAft>
              <a:buClr>
                <a:srgbClr val="0099CC"/>
              </a:buClr>
              <a:buSzTx/>
              <a:buFontTx/>
              <a:buChar char="•"/>
              <a:defRPr/>
            </a:pP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 将无关项</a:t>
            </a:r>
            <a:r>
              <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作为</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楷体_GB2312" pitchFamily="49" charset="-122"/>
                <a:cs typeface="+mn-cs"/>
              </a:rPr>
              <a:t>1</a:t>
            </a: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认为函数式包含此无关项；还是</a:t>
            </a:r>
            <a:endPar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20000"/>
              </a:spcBef>
              <a:spcAft>
                <a:spcPts val="0"/>
              </a:spcAft>
              <a:buClr>
                <a:srgbClr val="0099CC"/>
              </a:buClr>
              <a:buSzTx/>
              <a:buFontTx/>
              <a:buChar char="•"/>
              <a:defRPr/>
            </a:pP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 将无关项</a:t>
            </a:r>
            <a:r>
              <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a:t>
            </a: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作为</a:t>
            </a:r>
            <a:r>
              <a:rPr kumimoji="1" lang="en-US" altLang="zh-CN" sz="2400" b="0" i="0" u="none" strike="noStrike" kern="0" cap="none" spc="0" normalizeH="0" baseline="0" noProof="0">
                <a:ln>
                  <a:noFill/>
                </a:ln>
                <a:solidFill>
                  <a:srgbClr val="CC0000"/>
                </a:solidFill>
                <a:effectLst/>
                <a:uLnTx/>
                <a:uFillTx/>
                <a:latin typeface="Times New Roman" panose="02020603050405020304" pitchFamily="18" charset="0"/>
                <a:ea typeface="楷体_GB2312" pitchFamily="49" charset="-122"/>
                <a:cs typeface="+mn-cs"/>
              </a:rPr>
              <a:t>0</a:t>
            </a: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认为函数式</a:t>
            </a:r>
            <a:r>
              <a:rPr kumimoji="1" lang="zh-CN" altLang="en-US" sz="2400" b="0" i="0" u="none" strike="noStrike" kern="0" cap="none" spc="0" normalizeH="0" baseline="0" noProof="0">
                <a:ln>
                  <a:noFill/>
                </a:ln>
                <a:solidFill>
                  <a:srgbClr val="CC0000"/>
                </a:solidFill>
                <a:effectLst/>
                <a:uLnTx/>
                <a:uFillTx/>
                <a:latin typeface="楷体_GB2312" pitchFamily="49" charset="-122"/>
                <a:ea typeface="楷体_GB2312" pitchFamily="49" charset="-122"/>
                <a:cs typeface="+mn-cs"/>
              </a:rPr>
              <a:t>不</a:t>
            </a:r>
            <a:r>
              <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包含此无关项？</a:t>
            </a:r>
            <a:endParaRPr kumimoji="1" lang="zh-CN" altLang="en-US" sz="2400" b="0"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原则：应该使</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a:t>
            </a:r>
            <a:endPar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ct val="20000"/>
              </a:spcBef>
              <a:spcAft>
                <a:spcPts val="0"/>
              </a:spcAft>
              <a:buClr>
                <a:srgbClr val="CC0000"/>
              </a:buClr>
              <a:buSzTx/>
              <a:buFont typeface="Wingdings" panose="05000000000000000000" pitchFamily="2" charset="2"/>
              <a:buChar char="Ø"/>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相邻最小项矩形组合（“卡诺圈”）最大，</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a:p>
            <a:pPr marL="0" marR="0" lvl="0" indent="0" algn="l" defTabSz="914400" rtl="0" eaLnBrk="1" fontAlgn="auto" latinLnBrk="0" hangingPunct="1">
              <a:lnSpc>
                <a:spcPct val="100000"/>
              </a:lnSpc>
              <a:spcBef>
                <a:spcPct val="20000"/>
              </a:spcBef>
              <a:spcAft>
                <a:spcPts val="0"/>
              </a:spcAft>
              <a:buClr>
                <a:srgbClr val="CC0000"/>
              </a:buClr>
              <a:buSzTx/>
              <a:buFont typeface="Wingdings" panose="05000000000000000000" pitchFamily="2" charset="2"/>
              <a:buChar char="Ø"/>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并且，组合（“卡诺圈”）数目最少。</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sp>
        <p:nvSpPr>
          <p:cNvPr id="40" name="Text Box 41"/>
          <p:cNvSpPr txBox="1"/>
          <p:nvPr/>
        </p:nvSpPr>
        <p:spPr>
          <a:xfrm>
            <a:off x="74613" y="5683250"/>
            <a:ext cx="8101012"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50000"/>
              </a:spcBef>
              <a:buFontTx/>
              <a:buNone/>
            </a:pPr>
            <a:r>
              <a:rPr lang="zh-CN" altLang="en-US" sz="2400" b="1" dirty="0">
                <a:solidFill>
                  <a:srgbClr val="FF0000"/>
                </a:solidFill>
                <a:latin typeface="楷体_GB2312" pitchFamily="49" charset="-122"/>
                <a:ea typeface="楷体_GB2312" pitchFamily="49" charset="-122"/>
              </a:rPr>
              <a:t>无关项化简不唯一，并且有可能不同化简结果不相等</a:t>
            </a:r>
            <a:r>
              <a:rPr lang="en-US" altLang="zh-CN" sz="2400" b="1" dirty="0">
                <a:solidFill>
                  <a:srgbClr val="FF0000"/>
                </a:solidFill>
                <a:latin typeface="楷体_GB2312" pitchFamily="49" charset="-122"/>
                <a:ea typeface="楷体_GB2312" pitchFamily="49" charset="-122"/>
              </a:rPr>
              <a:t>!</a:t>
            </a:r>
            <a:endParaRPr lang="en-US" altLang="zh-CN" sz="2400" b="1" dirty="0">
              <a:solidFill>
                <a:srgbClr val="FF0000"/>
              </a:solidFill>
              <a:latin typeface="楷体_GB2312" pitchFamily="49" charset="-122"/>
              <a:ea typeface="楷体_GB2312" pitchFamily="49" charset="-122"/>
            </a:endParaRPr>
          </a:p>
        </p:txBody>
      </p:sp>
      <p:sp>
        <p:nvSpPr>
          <p:cNvPr id="199690"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199691"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0-#ppt_w/2"/>
                                          </p:val>
                                        </p:tav>
                                        <p:tav tm="100000">
                                          <p:val>
                                            <p:strVal val="#ppt_x"/>
                                          </p:val>
                                        </p:tav>
                                      </p:tavLst>
                                    </p:anim>
                                    <p:anim calcmode="lin" valueType="num">
                                      <p:cBhvr additive="base">
                                        <p:cTn id="19"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0-#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3"/>
          <p:cNvSpPr txBox="1"/>
          <p:nvPr/>
        </p:nvSpPr>
        <p:spPr>
          <a:xfrm>
            <a:off x="250825" y="1397000"/>
            <a:ext cx="8640763" cy="21717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最简与或表达式可用 </a:t>
            </a:r>
            <a:r>
              <a:rPr lang="zh-CN" altLang="en-US" dirty="0">
                <a:solidFill>
                  <a:srgbClr val="CC0000"/>
                </a:solidFill>
                <a:latin typeface="Tahoma" panose="020B0604030504040204" pitchFamily="34" charset="0"/>
                <a:ea typeface="黑体" panose="02010609060101010101" pitchFamily="49" charset="-122"/>
              </a:rPr>
              <a:t>与门</a:t>
            </a:r>
            <a:r>
              <a:rPr lang="zh-CN" altLang="en-US" dirty="0">
                <a:solidFill>
                  <a:srgbClr val="000000"/>
                </a:solidFill>
                <a:latin typeface="Tahoma" panose="020B0604030504040204" pitchFamily="34" charset="0"/>
                <a:ea typeface="黑体" panose="02010609060101010101" pitchFamily="49" charset="-122"/>
              </a:rPr>
              <a:t> 和 </a:t>
            </a:r>
            <a:r>
              <a:rPr lang="zh-CN" altLang="en-US" dirty="0">
                <a:solidFill>
                  <a:srgbClr val="CC0000"/>
                </a:solidFill>
                <a:latin typeface="Tahoma" panose="020B0604030504040204" pitchFamily="34" charset="0"/>
                <a:ea typeface="黑体" panose="02010609060101010101" pitchFamily="49" charset="-122"/>
              </a:rPr>
              <a:t>或门</a:t>
            </a:r>
            <a:r>
              <a:rPr lang="zh-CN" altLang="en-US" dirty="0">
                <a:solidFill>
                  <a:srgbClr val="000000"/>
                </a:solidFill>
                <a:latin typeface="Tahoma" panose="020B0604030504040204" pitchFamily="34" charset="0"/>
                <a:ea typeface="黑体" panose="02010609060101010101" pitchFamily="49" charset="-122"/>
              </a:rPr>
              <a:t> 来实现，但在数字电路系统中，广泛使用的有 </a:t>
            </a:r>
            <a:r>
              <a:rPr lang="zh-CN" altLang="en-US" dirty="0">
                <a:solidFill>
                  <a:srgbClr val="CC0000"/>
                </a:solidFill>
                <a:latin typeface="Tahoma" panose="020B0604030504040204" pitchFamily="34" charset="0"/>
                <a:ea typeface="黑体" panose="02010609060101010101" pitchFamily="49" charset="-122"/>
              </a:rPr>
              <a:t>与非门</a:t>
            </a:r>
            <a:r>
              <a:rPr lang="zh-CN" altLang="en-US" dirty="0">
                <a:solidFill>
                  <a:srgbClr val="000000"/>
                </a:solidFill>
                <a:latin typeface="Tahoma" panose="020B0604030504040204" pitchFamily="34" charset="0"/>
                <a:ea typeface="黑体" panose="02010609060101010101" pitchFamily="49" charset="-122"/>
              </a:rPr>
              <a:t>、 </a:t>
            </a:r>
            <a:r>
              <a:rPr lang="zh-CN" altLang="en-US" dirty="0">
                <a:solidFill>
                  <a:srgbClr val="CC0000"/>
                </a:solidFill>
                <a:latin typeface="Tahoma" panose="020B0604030504040204" pitchFamily="34" charset="0"/>
                <a:ea typeface="黑体" panose="02010609060101010101" pitchFamily="49" charset="-122"/>
              </a:rPr>
              <a:t>与或非门</a:t>
            </a:r>
            <a:r>
              <a:rPr lang="zh-CN" altLang="en-US" dirty="0">
                <a:solidFill>
                  <a:srgbClr val="000000"/>
                </a:solidFill>
                <a:latin typeface="Tahoma" panose="020B0604030504040204" pitchFamily="34" charset="0"/>
                <a:ea typeface="黑体" panose="02010609060101010101" pitchFamily="49" charset="-122"/>
              </a:rPr>
              <a:t> 及与 </a:t>
            </a:r>
            <a:r>
              <a:rPr lang="zh-CN" altLang="en-US" dirty="0">
                <a:solidFill>
                  <a:srgbClr val="CC0000"/>
                </a:solidFill>
                <a:latin typeface="Tahoma" panose="020B0604030504040204" pitchFamily="34" charset="0"/>
                <a:ea typeface="黑体" panose="02010609060101010101" pitchFamily="49" charset="-122"/>
              </a:rPr>
              <a:t>或非门</a:t>
            </a:r>
            <a:r>
              <a:rPr lang="zh-CN" altLang="en-US" dirty="0">
                <a:solidFill>
                  <a:srgbClr val="000000"/>
                </a:solidFill>
                <a:latin typeface="Tahoma" panose="020B0604030504040204" pitchFamily="34" charset="0"/>
                <a:ea typeface="黑体" panose="02010609060101010101" pitchFamily="49" charset="-122"/>
              </a:rPr>
              <a:t> 等。</a:t>
            </a:r>
            <a:endParaRPr lang="zh-CN" altLang="en-US" dirty="0">
              <a:solidFill>
                <a:srgbClr val="000000"/>
              </a:solidFill>
              <a:latin typeface="Tahoma" panose="020B0604030504040204" pitchFamily="34" charset="0"/>
              <a:ea typeface="黑体" panose="02010609060101010101" pitchFamily="49" charset="-122"/>
            </a:endParaRPr>
          </a:p>
        </p:txBody>
      </p:sp>
      <p:grpSp>
        <p:nvGrpSpPr>
          <p:cNvPr id="201731" name="Group 4"/>
          <p:cNvGrpSpPr/>
          <p:nvPr/>
        </p:nvGrpSpPr>
        <p:grpSpPr>
          <a:xfrm>
            <a:off x="479425" y="3063875"/>
            <a:ext cx="8229600" cy="2322513"/>
            <a:chOff x="336" y="2256"/>
            <a:chExt cx="5184" cy="1463"/>
          </a:xfrm>
        </p:grpSpPr>
        <p:sp>
          <p:nvSpPr>
            <p:cNvPr id="4" name="Text Box 5"/>
            <p:cNvSpPr txBox="1">
              <a:spLocks noChangeArrowheads="1"/>
            </p:cNvSpPr>
            <p:nvPr/>
          </p:nvSpPr>
          <p:spPr bwMode="auto">
            <a:xfrm>
              <a:off x="4080" y="3312"/>
              <a:ext cx="1440" cy="371"/>
            </a:xfrm>
            <a:prstGeom prst="rect">
              <a:avLst/>
            </a:prstGeom>
            <a:no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或非</a:t>
              </a: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或非</a:t>
              </a:r>
              <a:endPar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 name="Text Box 6"/>
            <p:cNvSpPr txBox="1">
              <a:spLocks noChangeArrowheads="1"/>
            </p:cNvSpPr>
            <p:nvPr/>
          </p:nvSpPr>
          <p:spPr bwMode="auto">
            <a:xfrm>
              <a:off x="4080" y="2784"/>
              <a:ext cx="1440" cy="371"/>
            </a:xfrm>
            <a:prstGeom prst="rect">
              <a:avLst/>
            </a:prstGeom>
            <a:no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与或非</a:t>
              </a:r>
              <a:endPar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 name="Text Box 7"/>
            <p:cNvSpPr txBox="1">
              <a:spLocks noChangeArrowheads="1"/>
            </p:cNvSpPr>
            <p:nvPr/>
          </p:nvSpPr>
          <p:spPr bwMode="auto">
            <a:xfrm>
              <a:off x="4080" y="2256"/>
              <a:ext cx="1440" cy="371"/>
            </a:xfrm>
            <a:prstGeom prst="rect">
              <a:avLst/>
            </a:prstGeom>
            <a:no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与非</a:t>
              </a:r>
              <a:r>
                <a:rPr kumimoji="1" lang="en-US" altLang="zh-CN" sz="32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a:t>
              </a:r>
              <a:r>
                <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与非</a:t>
              </a:r>
              <a:endParaRPr kumimoji="1" lang="zh-CN" altLang="en-US" sz="32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7" name="Text Box 8"/>
            <p:cNvSpPr txBox="1">
              <a:spLocks noChangeArrowheads="1"/>
            </p:cNvSpPr>
            <p:nvPr/>
          </p:nvSpPr>
          <p:spPr bwMode="auto">
            <a:xfrm>
              <a:off x="336" y="2256"/>
              <a:ext cx="720" cy="1463"/>
            </a:xfrm>
            <a:prstGeom prst="rect">
              <a:avLst/>
            </a:prstGeom>
            <a:no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一般形式的</a:t>
              </a:r>
              <a:endPar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逻辑函数</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01753" name="Group 9"/>
            <p:cNvGrpSpPr/>
            <p:nvPr/>
          </p:nvGrpSpPr>
          <p:grpSpPr>
            <a:xfrm>
              <a:off x="1680" y="2304"/>
              <a:ext cx="2064" cy="1362"/>
              <a:chOff x="1680" y="2304"/>
              <a:chExt cx="2064" cy="1362"/>
            </a:xfrm>
          </p:grpSpPr>
          <p:sp>
            <p:nvSpPr>
              <p:cNvPr id="9" name="AutoShape 10"/>
              <p:cNvSpPr>
                <a:spLocks noChangeArrowheads="1"/>
              </p:cNvSpPr>
              <p:nvPr/>
            </p:nvSpPr>
            <p:spPr bwMode="auto">
              <a:xfrm>
                <a:off x="2784" y="2304"/>
                <a:ext cx="960" cy="306"/>
              </a:xfrm>
              <a:prstGeom prst="rightArrow">
                <a:avLst>
                  <a:gd name="adj1" fmla="val 50000"/>
                  <a:gd name="adj2" fmla="val 78431"/>
                </a:avLst>
              </a:prstGeom>
              <a:noFill/>
              <a:ln w="19050">
                <a:solidFill>
                  <a:srgbClr val="0099CC"/>
                </a:solidFill>
                <a:prstDash val="lgDash"/>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AutoShape 11"/>
              <p:cNvSpPr>
                <a:spLocks noChangeArrowheads="1"/>
              </p:cNvSpPr>
              <p:nvPr/>
            </p:nvSpPr>
            <p:spPr bwMode="auto">
              <a:xfrm>
                <a:off x="2784" y="2832"/>
                <a:ext cx="960" cy="306"/>
              </a:xfrm>
              <a:prstGeom prst="rightArrow">
                <a:avLst>
                  <a:gd name="adj1" fmla="val 50000"/>
                  <a:gd name="adj2" fmla="val 78431"/>
                </a:avLst>
              </a:prstGeom>
              <a:noFill/>
              <a:ln w="19050">
                <a:solidFill>
                  <a:srgbClr val="0099CC"/>
                </a:solidFill>
                <a:prstDash val="lgDash"/>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AutoShape 12"/>
              <p:cNvSpPr>
                <a:spLocks noChangeArrowheads="1"/>
              </p:cNvSpPr>
              <p:nvPr/>
            </p:nvSpPr>
            <p:spPr bwMode="auto">
              <a:xfrm>
                <a:off x="2784" y="3360"/>
                <a:ext cx="960" cy="306"/>
              </a:xfrm>
              <a:prstGeom prst="rightArrow">
                <a:avLst>
                  <a:gd name="adj1" fmla="val 50000"/>
                  <a:gd name="adj2" fmla="val 78431"/>
                </a:avLst>
              </a:prstGeom>
              <a:noFill/>
              <a:ln w="19050">
                <a:solidFill>
                  <a:srgbClr val="0099CC"/>
                </a:solidFill>
                <a:prstDash val="lgDash"/>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AutoShape 13"/>
              <p:cNvSpPr>
                <a:spLocks noChangeArrowheads="1"/>
              </p:cNvSpPr>
              <p:nvPr/>
            </p:nvSpPr>
            <p:spPr bwMode="auto">
              <a:xfrm>
                <a:off x="1680" y="2352"/>
                <a:ext cx="1008" cy="1296"/>
              </a:xfrm>
              <a:prstGeom prst="cloudCallout">
                <a:avLst>
                  <a:gd name="adj1" fmla="val -93153"/>
                  <a:gd name="adj2" fmla="val 6866"/>
                </a:avLst>
              </a:prstGeom>
              <a:noFill/>
              <a:ln w="19050">
                <a:solidFill>
                  <a:srgbClr val="0099CC"/>
                </a:solidFill>
                <a:prstDash val="lgDash"/>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13" name="Group 14"/>
          <p:cNvGrpSpPr/>
          <p:nvPr/>
        </p:nvGrpSpPr>
        <p:grpSpPr>
          <a:xfrm>
            <a:off x="1851025" y="2911475"/>
            <a:ext cx="4343400" cy="2590800"/>
            <a:chOff x="1200" y="2160"/>
            <a:chExt cx="2736" cy="1632"/>
          </a:xfrm>
        </p:grpSpPr>
        <p:sp>
          <p:nvSpPr>
            <p:cNvPr id="14" name="Rectangle 15"/>
            <p:cNvSpPr>
              <a:spLocks noChangeArrowheads="1"/>
            </p:cNvSpPr>
            <p:nvPr/>
          </p:nvSpPr>
          <p:spPr bwMode="auto">
            <a:xfrm>
              <a:off x="1200" y="2160"/>
              <a:ext cx="2736" cy="1632"/>
            </a:xfrm>
            <a:prstGeom prst="rect">
              <a:avLst/>
            </a:prstGeom>
            <a:solidFill>
              <a:srgbClr val="99FF99"/>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Text Box 16"/>
            <p:cNvSpPr txBox="1">
              <a:spLocks noChangeArrowheads="1"/>
            </p:cNvSpPr>
            <p:nvPr/>
          </p:nvSpPr>
          <p:spPr bwMode="auto">
            <a:xfrm>
              <a:off x="1536" y="3312"/>
              <a:ext cx="2112" cy="371"/>
            </a:xfrm>
            <a:prstGeom prst="rect">
              <a:avLst/>
            </a:prstGeom>
            <a:solidFill>
              <a:srgbClr val="FFFFFF"/>
            </a:solid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
                  <a:srgbClr val="333399"/>
                </a:buClr>
                <a:buSzTx/>
                <a:buFont typeface="Wingdings" panose="05000000000000000000" pitchFamily="2" charset="2"/>
                <a:buNone/>
                <a:defRPr/>
              </a:pP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最简或与表达式</a:t>
              </a:r>
              <a:endParaRPr kumimoji="1" lang="zh-CN" altLang="en-US"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6" name="Text Box 17"/>
            <p:cNvSpPr txBox="1">
              <a:spLocks noChangeArrowheads="1"/>
            </p:cNvSpPr>
            <p:nvPr/>
          </p:nvSpPr>
          <p:spPr bwMode="auto">
            <a:xfrm>
              <a:off x="1536" y="2256"/>
              <a:ext cx="2112" cy="371"/>
            </a:xfrm>
            <a:prstGeom prst="rect">
              <a:avLst/>
            </a:prstGeom>
            <a:solidFill>
              <a:srgbClr val="FFFFFF"/>
            </a:solidFill>
            <a:ln w="9525">
              <a:solidFill>
                <a:srgbClr val="006060"/>
              </a:solidFill>
              <a:miter lim="800000"/>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
                  <a:srgbClr val="333399"/>
                </a:buClr>
                <a:buSzTx/>
                <a:buFont typeface="Wingdings" panose="05000000000000000000" pitchFamily="2" charset="2"/>
                <a:buNone/>
                <a:defRPr/>
              </a:pP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最简与或表达式</a:t>
              </a:r>
              <a:endParaRPr kumimoji="1" lang="zh-CN" altLang="en-US"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7" name="Text Box 18"/>
            <p:cNvSpPr txBox="1">
              <a:spLocks noChangeArrowheads="1"/>
            </p:cNvSpPr>
            <p:nvPr/>
          </p:nvSpPr>
          <p:spPr bwMode="auto">
            <a:xfrm>
              <a:off x="1536" y="2784"/>
              <a:ext cx="2112" cy="371"/>
            </a:xfrm>
            <a:prstGeom prst="rect">
              <a:avLst/>
            </a:prstGeom>
            <a:solidFill>
              <a:srgbClr val="FFFFFF"/>
            </a:solidFill>
            <a:ln w="9525">
              <a:solidFill>
                <a:srgbClr val="006060"/>
              </a:solidFill>
              <a:prstDash val="lgDash"/>
              <a:miter lim="800000"/>
            </a:ln>
            <a:effectLst/>
          </p:spPr>
          <p:txBody>
            <a:bodyPr lIns="0" r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
                  <a:srgbClr val="333399"/>
                </a:buClr>
                <a:buSzTx/>
                <a:buFont typeface="Wingdings" panose="05000000000000000000" pitchFamily="2" charset="2"/>
                <a:buNone/>
                <a:defRPr/>
              </a:pPr>
              <a:r>
                <a:rPr kumimoji="1" lang="en-US" altLang="zh-CN" sz="32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0" cap="none" spc="0" normalizeH="0" baseline="0" noProof="0">
                  <a:ln>
                    <a:noFill/>
                  </a:ln>
                  <a:solidFill>
                    <a:srgbClr val="0099CC"/>
                  </a:solidFill>
                  <a:effectLst/>
                  <a:uLnTx/>
                  <a:uFillTx/>
                  <a:latin typeface="Times New Roman" panose="02020603050405020304" pitchFamily="18" charset="0"/>
                  <a:ea typeface="黑体" panose="02010609060101010101" pitchFamily="49" charset="-122"/>
                  <a:cs typeface="+mn-cs"/>
                </a:rPr>
                <a:t>反函数的最简与或式</a:t>
              </a:r>
              <a:endParaRPr kumimoji="1" lang="zh-CN" altLang="en-US" sz="2800" b="0" i="0" u="none" strike="noStrike" kern="0" cap="none" spc="0" normalizeH="0" baseline="0" noProof="0">
                <a:ln>
                  <a:noFill/>
                </a:ln>
                <a:solidFill>
                  <a:srgbClr val="0099CC"/>
                </a:solidFill>
                <a:effectLst/>
                <a:uLnTx/>
                <a:uFillTx/>
                <a:latin typeface="Times New Roman" panose="02020603050405020304" pitchFamily="18" charset="0"/>
                <a:ea typeface="黑体" panose="02010609060101010101" pitchFamily="49" charset="-122"/>
                <a:cs typeface="+mn-cs"/>
              </a:endParaRPr>
            </a:p>
          </p:txBody>
        </p:sp>
      </p:grpSp>
      <p:grpSp>
        <p:nvGrpSpPr>
          <p:cNvPr id="18" name="Group 19"/>
          <p:cNvGrpSpPr/>
          <p:nvPr/>
        </p:nvGrpSpPr>
        <p:grpSpPr>
          <a:xfrm>
            <a:off x="1622425" y="3140075"/>
            <a:ext cx="4800600" cy="457200"/>
            <a:chOff x="1056" y="2304"/>
            <a:chExt cx="3024" cy="288"/>
          </a:xfrm>
        </p:grpSpPr>
        <p:sp>
          <p:nvSpPr>
            <p:cNvPr id="19" name="AutoShape 20"/>
            <p:cNvSpPr>
              <a:spLocks noChangeArrowheads="1"/>
            </p:cNvSpPr>
            <p:nvPr/>
          </p:nvSpPr>
          <p:spPr bwMode="auto">
            <a:xfrm>
              <a:off x="1056" y="2304"/>
              <a:ext cx="480" cy="288"/>
            </a:xfrm>
            <a:prstGeom prst="rightArrow">
              <a:avLst>
                <a:gd name="adj1" fmla="val 50000"/>
                <a:gd name="adj2" fmla="val 41667"/>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AutoShape 21"/>
            <p:cNvSpPr>
              <a:spLocks noChangeArrowheads="1"/>
            </p:cNvSpPr>
            <p:nvPr/>
          </p:nvSpPr>
          <p:spPr bwMode="auto">
            <a:xfrm>
              <a:off x="3648" y="2304"/>
              <a:ext cx="432" cy="288"/>
            </a:xfrm>
            <a:prstGeom prst="rightArrow">
              <a:avLst>
                <a:gd name="adj1" fmla="val 50000"/>
                <a:gd name="adj2" fmla="val 37500"/>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22"/>
          <p:cNvGrpSpPr/>
          <p:nvPr/>
        </p:nvGrpSpPr>
        <p:grpSpPr>
          <a:xfrm>
            <a:off x="3832225" y="3597275"/>
            <a:ext cx="2590800" cy="838200"/>
            <a:chOff x="2448" y="2592"/>
            <a:chExt cx="1632" cy="528"/>
          </a:xfrm>
        </p:grpSpPr>
        <p:sp>
          <p:nvSpPr>
            <p:cNvPr id="22" name="AutoShape 23"/>
            <p:cNvSpPr>
              <a:spLocks noChangeArrowheads="1"/>
            </p:cNvSpPr>
            <p:nvPr/>
          </p:nvSpPr>
          <p:spPr bwMode="auto">
            <a:xfrm>
              <a:off x="3648" y="2832"/>
              <a:ext cx="432" cy="288"/>
            </a:xfrm>
            <a:prstGeom prst="rightArrow">
              <a:avLst>
                <a:gd name="adj1" fmla="val 50000"/>
                <a:gd name="adj2" fmla="val 37500"/>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AutoShape 24"/>
            <p:cNvSpPr>
              <a:spLocks noChangeArrowheads="1"/>
            </p:cNvSpPr>
            <p:nvPr/>
          </p:nvSpPr>
          <p:spPr bwMode="auto">
            <a:xfrm>
              <a:off x="2448" y="2592"/>
              <a:ext cx="288" cy="192"/>
            </a:xfrm>
            <a:prstGeom prst="downArrow">
              <a:avLst>
                <a:gd name="adj1" fmla="val 50000"/>
                <a:gd name="adj2" fmla="val 44269"/>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4" name="Group 25"/>
          <p:cNvGrpSpPr/>
          <p:nvPr/>
        </p:nvGrpSpPr>
        <p:grpSpPr>
          <a:xfrm>
            <a:off x="3832225" y="4435475"/>
            <a:ext cx="2590800" cy="838200"/>
            <a:chOff x="2448" y="3120"/>
            <a:chExt cx="1632" cy="528"/>
          </a:xfrm>
        </p:grpSpPr>
        <p:sp>
          <p:nvSpPr>
            <p:cNvPr id="25" name="AutoShape 26"/>
            <p:cNvSpPr>
              <a:spLocks noChangeArrowheads="1"/>
            </p:cNvSpPr>
            <p:nvPr/>
          </p:nvSpPr>
          <p:spPr bwMode="auto">
            <a:xfrm>
              <a:off x="3648" y="3360"/>
              <a:ext cx="432" cy="288"/>
            </a:xfrm>
            <a:prstGeom prst="rightArrow">
              <a:avLst>
                <a:gd name="adj1" fmla="val 50000"/>
                <a:gd name="adj2" fmla="val 37500"/>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AutoShape 27"/>
            <p:cNvSpPr>
              <a:spLocks noChangeArrowheads="1"/>
            </p:cNvSpPr>
            <p:nvPr/>
          </p:nvSpPr>
          <p:spPr bwMode="auto">
            <a:xfrm>
              <a:off x="2448" y="3120"/>
              <a:ext cx="288" cy="192"/>
            </a:xfrm>
            <a:prstGeom prst="downArrow">
              <a:avLst>
                <a:gd name="adj1" fmla="val 50000"/>
                <a:gd name="adj2" fmla="val 44269"/>
              </a:avLst>
            </a:prstGeom>
            <a:solidFill>
              <a:srgbClr val="0099CC"/>
            </a:solidFill>
            <a:ln w="9525">
              <a:solidFill>
                <a:srgbClr val="00000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01736" name="矩形 26"/>
          <p:cNvSpPr/>
          <p:nvPr/>
        </p:nvSpPr>
        <p:spPr>
          <a:xfrm>
            <a:off x="34925" y="736600"/>
            <a:ext cx="4330700"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eaLnBrk="1" hangingPunct="1">
              <a:lnSpc>
                <a:spcPct val="100000"/>
              </a:lnSpc>
              <a:spcBef>
                <a:spcPct val="20000"/>
              </a:spcBef>
              <a:buClr>
                <a:srgbClr val="000000"/>
              </a:buClr>
              <a:buFont typeface="Wingdings" panose="05000000000000000000" pitchFamily="2" charset="2"/>
              <a:buChar char="Ø"/>
            </a:pPr>
            <a:r>
              <a:rPr lang="zh-CN" altLang="en-US" sz="3200" dirty="0">
                <a:solidFill>
                  <a:srgbClr val="000000"/>
                </a:solidFill>
                <a:latin typeface="Tahoma" panose="020B0604030504040204" pitchFamily="34" charset="0"/>
                <a:ea typeface="黑体" panose="02010609060101010101" pitchFamily="49" charset="-122"/>
              </a:rPr>
              <a:t>逻辑函数形式的转换 </a:t>
            </a:r>
            <a:endParaRPr lang="zh-CN" altLang="en-US" sz="3200" dirty="0">
              <a:solidFill>
                <a:srgbClr val="000000"/>
              </a:solidFill>
              <a:latin typeface="Tahoma" panose="020B0604030504040204" pitchFamily="34" charset="0"/>
              <a:ea typeface="黑体" panose="02010609060101010101" pitchFamily="49" charset="-122"/>
            </a:endParaRPr>
          </a:p>
        </p:txBody>
      </p:sp>
      <p:sp>
        <p:nvSpPr>
          <p:cNvPr id="201737"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01738"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3"/>
          <p:cNvSpPr txBox="1"/>
          <p:nvPr/>
        </p:nvSpPr>
        <p:spPr>
          <a:xfrm>
            <a:off x="250825" y="1019175"/>
            <a:ext cx="8640763" cy="1828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与或 → 与非</a:t>
            </a:r>
            <a:r>
              <a:rPr lang="en-US" altLang="zh-CN" sz="3200" dirty="0">
                <a:solidFill>
                  <a:srgbClr val="000000"/>
                </a:solidFill>
                <a:latin typeface="Tahoma" panose="020B0604030504040204" pitchFamily="34" charset="0"/>
                <a:ea typeface="黑体" panose="02010609060101010101" pitchFamily="49" charset="-122"/>
              </a:rPr>
              <a:t>—</a:t>
            </a:r>
            <a:r>
              <a:rPr lang="zh-CN" altLang="en-US" sz="3200" dirty="0">
                <a:solidFill>
                  <a:srgbClr val="000000"/>
                </a:solidFill>
                <a:latin typeface="Tahoma" panose="020B0604030504040204" pitchFamily="34" charset="0"/>
                <a:ea typeface="黑体" panose="02010609060101010101" pitchFamily="49" charset="-122"/>
              </a:rPr>
              <a:t>与非</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只要将 </a:t>
            </a:r>
            <a:r>
              <a:rPr lang="zh-CN" altLang="en-US" sz="2800" dirty="0">
                <a:solidFill>
                  <a:srgbClr val="003366"/>
                </a:solidFill>
                <a:latin typeface="Tahoma" panose="020B0604030504040204" pitchFamily="34" charset="0"/>
                <a:ea typeface="黑体" panose="02010609060101010101" pitchFamily="49" charset="-122"/>
              </a:rPr>
              <a:t>与或表达式</a:t>
            </a:r>
            <a:r>
              <a:rPr lang="zh-CN" altLang="en-US" sz="2800" dirty="0">
                <a:solidFill>
                  <a:srgbClr val="000000"/>
                </a:solidFill>
                <a:latin typeface="Tahoma" panose="020B0604030504040204" pitchFamily="34" charset="0"/>
                <a:ea typeface="黑体" panose="02010609060101010101" pitchFamily="49" charset="-122"/>
              </a:rPr>
              <a:t> 两次求反，再使用一次</a:t>
            </a:r>
            <a:r>
              <a:rPr lang="en-US" altLang="zh-CN" sz="2800" dirty="0">
                <a:solidFill>
                  <a:srgbClr val="000000"/>
                </a:solidFill>
                <a:latin typeface="Tahoma" panose="020B0604030504040204" pitchFamily="34" charset="0"/>
                <a:ea typeface="黑体" panose="02010609060101010101" pitchFamily="49" charset="-122"/>
              </a:rPr>
              <a:t>DeMorgan</a:t>
            </a:r>
            <a:r>
              <a:rPr lang="zh-CN" altLang="en-US" sz="2800" dirty="0">
                <a:solidFill>
                  <a:srgbClr val="000000"/>
                </a:solidFill>
                <a:latin typeface="Tahoma" panose="020B0604030504040204" pitchFamily="34" charset="0"/>
                <a:ea typeface="黑体" panose="02010609060101010101" pitchFamily="49" charset="-122"/>
              </a:rPr>
              <a:t>公式，就可以得到“</a:t>
            </a:r>
            <a:r>
              <a:rPr lang="zh-CN" altLang="en-US" sz="2800" dirty="0">
                <a:solidFill>
                  <a:srgbClr val="003366"/>
                </a:solidFill>
                <a:latin typeface="Tahoma" panose="020B0604030504040204" pitchFamily="34" charset="0"/>
                <a:ea typeface="黑体" panose="02010609060101010101" pitchFamily="49" charset="-122"/>
              </a:rPr>
              <a:t>与非</a:t>
            </a:r>
            <a:r>
              <a:rPr lang="en-US" altLang="zh-CN" sz="2800" dirty="0">
                <a:solidFill>
                  <a:srgbClr val="003366"/>
                </a:solidFill>
                <a:latin typeface="Tahoma" panose="020B0604030504040204" pitchFamily="34" charset="0"/>
                <a:ea typeface="黑体" panose="02010609060101010101" pitchFamily="49" charset="-122"/>
              </a:rPr>
              <a:t>—</a:t>
            </a:r>
            <a:r>
              <a:rPr lang="zh-CN" altLang="en-US" sz="2800" dirty="0">
                <a:solidFill>
                  <a:srgbClr val="003366"/>
                </a:solidFill>
                <a:latin typeface="Tahoma" panose="020B0604030504040204" pitchFamily="34" charset="0"/>
                <a:ea typeface="黑体" panose="02010609060101010101" pitchFamily="49" charset="-122"/>
              </a:rPr>
              <a:t>与非”表达式</a:t>
            </a:r>
            <a:endParaRPr lang="zh-CN" altLang="en-US" sz="2800" dirty="0">
              <a:solidFill>
                <a:srgbClr val="003366"/>
              </a:solidFill>
              <a:latin typeface="Tahoma" panose="020B0604030504040204" pitchFamily="34" charset="0"/>
              <a:ea typeface="黑体" panose="02010609060101010101" pitchFamily="49" charset="-122"/>
            </a:endParaRPr>
          </a:p>
        </p:txBody>
      </p:sp>
      <p:graphicFrame>
        <p:nvGraphicFramePr>
          <p:cNvPr id="203779" name="Object 4"/>
          <p:cNvGraphicFramePr>
            <a:graphicFrameLocks noChangeAspect="1"/>
          </p:cNvGraphicFramePr>
          <p:nvPr/>
        </p:nvGraphicFramePr>
        <p:xfrm>
          <a:off x="2754313" y="3001963"/>
          <a:ext cx="2152650" cy="554037"/>
        </p:xfrm>
        <a:graphic>
          <a:graphicData uri="http://schemas.openxmlformats.org/presentationml/2006/ole">
            <mc:AlternateContent xmlns:mc="http://schemas.openxmlformats.org/markup-compatibility/2006">
              <mc:Choice xmlns:v="urn:schemas-microsoft-com:vml" Requires="v">
                <p:oleObj spid="_x0000_s3288" name="" r:id="rId1" imgW="837565" imgH="215900" progId="Equation.3">
                  <p:embed/>
                </p:oleObj>
              </mc:Choice>
              <mc:Fallback>
                <p:oleObj name="" r:id="rId1" imgW="837565" imgH="215900" progId="Equation.3">
                  <p:embed/>
                  <p:pic>
                    <p:nvPicPr>
                      <p:cNvPr id="0" name="图片 3287"/>
                      <p:cNvPicPr/>
                      <p:nvPr/>
                    </p:nvPicPr>
                    <p:blipFill>
                      <a:blip r:embed="rId2"/>
                      <a:stretch>
                        <a:fillRect/>
                      </a:stretch>
                    </p:blipFill>
                    <p:spPr>
                      <a:xfrm>
                        <a:off x="2754313" y="3001963"/>
                        <a:ext cx="2152650" cy="554037"/>
                      </a:xfrm>
                      <a:prstGeom prst="rect">
                        <a:avLst/>
                      </a:prstGeom>
                      <a:noFill/>
                      <a:ln w="38100">
                        <a:noFill/>
                        <a:miter/>
                      </a:ln>
                    </p:spPr>
                  </p:pic>
                </p:oleObj>
              </mc:Fallback>
            </mc:AlternateContent>
          </a:graphicData>
        </a:graphic>
      </p:graphicFrame>
      <p:graphicFrame>
        <p:nvGraphicFramePr>
          <p:cNvPr id="4" name="Object 5"/>
          <p:cNvGraphicFramePr>
            <a:graphicFrameLocks noChangeAspect="1"/>
          </p:cNvGraphicFramePr>
          <p:nvPr/>
        </p:nvGraphicFramePr>
        <p:xfrm>
          <a:off x="3059113" y="3611563"/>
          <a:ext cx="1820862" cy="682625"/>
        </p:xfrm>
        <a:graphic>
          <a:graphicData uri="http://schemas.openxmlformats.org/presentationml/2006/ole">
            <mc:AlternateContent xmlns:mc="http://schemas.openxmlformats.org/markup-compatibility/2006">
              <mc:Choice xmlns:v="urn:schemas-microsoft-com:vml" Requires="v">
                <p:oleObj spid="_x0000_s3289" name="" r:id="rId3" imgW="711200" imgH="266700" progId="Equation.3">
                  <p:embed/>
                </p:oleObj>
              </mc:Choice>
              <mc:Fallback>
                <p:oleObj name="" r:id="rId3" imgW="711200" imgH="266700" progId="Equation.3">
                  <p:embed/>
                  <p:pic>
                    <p:nvPicPr>
                      <p:cNvPr id="0" name="图片 3288"/>
                      <p:cNvPicPr/>
                      <p:nvPr/>
                    </p:nvPicPr>
                    <p:blipFill>
                      <a:blip r:embed="rId4"/>
                      <a:stretch>
                        <a:fillRect/>
                      </a:stretch>
                    </p:blipFill>
                    <p:spPr>
                      <a:xfrm>
                        <a:off x="3059113" y="3611563"/>
                        <a:ext cx="1820862" cy="682625"/>
                      </a:xfrm>
                      <a:prstGeom prst="rect">
                        <a:avLst/>
                      </a:prstGeom>
                      <a:noFill/>
                      <a:ln w="38100">
                        <a:noFill/>
                        <a:miter/>
                      </a:ln>
                    </p:spPr>
                  </p:pic>
                </p:oleObj>
              </mc:Fallback>
            </mc:AlternateContent>
          </a:graphicData>
        </a:graphic>
      </p:graphicFrame>
      <p:graphicFrame>
        <p:nvGraphicFramePr>
          <p:cNvPr id="5" name="Object 6"/>
          <p:cNvGraphicFramePr>
            <a:graphicFrameLocks noChangeAspect="1"/>
          </p:cNvGraphicFramePr>
          <p:nvPr/>
        </p:nvGraphicFramePr>
        <p:xfrm>
          <a:off x="3059113" y="4379913"/>
          <a:ext cx="2039937" cy="679450"/>
        </p:xfrm>
        <a:graphic>
          <a:graphicData uri="http://schemas.openxmlformats.org/presentationml/2006/ole">
            <mc:AlternateContent xmlns:mc="http://schemas.openxmlformats.org/markup-compatibility/2006">
              <mc:Choice xmlns:v="urn:schemas-microsoft-com:vml" Requires="v">
                <p:oleObj spid="_x0000_s3290" name="" r:id="rId5" imgW="799465" imgH="266700" progId="Equation.3">
                  <p:embed/>
                </p:oleObj>
              </mc:Choice>
              <mc:Fallback>
                <p:oleObj name="" r:id="rId5" imgW="799465" imgH="266700" progId="Equation.3">
                  <p:embed/>
                  <p:pic>
                    <p:nvPicPr>
                      <p:cNvPr id="0" name="图片 3289"/>
                      <p:cNvPicPr/>
                      <p:nvPr/>
                    </p:nvPicPr>
                    <p:blipFill>
                      <a:blip r:embed="rId6"/>
                      <a:stretch>
                        <a:fillRect/>
                      </a:stretch>
                    </p:blipFill>
                    <p:spPr>
                      <a:xfrm>
                        <a:off x="3059113" y="4379913"/>
                        <a:ext cx="2039937" cy="679450"/>
                      </a:xfrm>
                      <a:prstGeom prst="rect">
                        <a:avLst/>
                      </a:prstGeom>
                      <a:noFill/>
                      <a:ln w="38100">
                        <a:noFill/>
                        <a:miter/>
                      </a:ln>
                    </p:spPr>
                  </p:pic>
                </p:oleObj>
              </mc:Fallback>
            </mc:AlternateContent>
          </a:graphicData>
        </a:graphic>
      </p:graphicFrame>
      <p:sp>
        <p:nvSpPr>
          <p:cNvPr id="6" name="Rectangle 7"/>
          <p:cNvSpPr/>
          <p:nvPr/>
        </p:nvSpPr>
        <p:spPr>
          <a:xfrm>
            <a:off x="2297113" y="5287963"/>
            <a:ext cx="4370387" cy="519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0" lvl="0" indent="0" algn="ctr" eaLnBrk="1" hangingPunct="1">
              <a:lnSpc>
                <a:spcPct val="100000"/>
              </a:lnSpc>
              <a:spcBef>
                <a:spcPct val="0"/>
              </a:spcBef>
              <a:buFontTx/>
              <a:buNone/>
            </a:pPr>
            <a:r>
              <a:rPr lang="zh-CN" altLang="en-US" dirty="0">
                <a:solidFill>
                  <a:srgbClr val="000000"/>
                </a:solidFill>
                <a:latin typeface="Times New Roman" panose="02020603050405020304" pitchFamily="18" charset="0"/>
                <a:ea typeface="黑体" panose="02010609060101010101" pitchFamily="49" charset="-122"/>
              </a:rPr>
              <a:t>用两级 </a:t>
            </a:r>
            <a:r>
              <a:rPr lang="zh-CN" altLang="en-US" b="1" dirty="0">
                <a:solidFill>
                  <a:srgbClr val="003366"/>
                </a:solidFill>
                <a:latin typeface="Times New Roman" panose="02020603050405020304" pitchFamily="18" charset="0"/>
                <a:ea typeface="黑体" panose="02010609060101010101" pitchFamily="49" charset="-122"/>
              </a:rPr>
              <a:t>与非门</a:t>
            </a:r>
            <a:r>
              <a:rPr lang="zh-CN" altLang="en-US" dirty="0">
                <a:solidFill>
                  <a:srgbClr val="003366"/>
                </a:solidFill>
                <a:latin typeface="Times New Roman" panose="02020603050405020304" pitchFamily="18" charset="0"/>
                <a:ea typeface="黑体" panose="02010609060101010101" pitchFamily="49" charset="-122"/>
              </a:rPr>
              <a:t> </a:t>
            </a:r>
            <a:r>
              <a:rPr lang="zh-CN" altLang="en-US" dirty="0">
                <a:solidFill>
                  <a:srgbClr val="000000"/>
                </a:solidFill>
                <a:latin typeface="Times New Roman" panose="02020603050405020304" pitchFamily="18" charset="0"/>
                <a:ea typeface="黑体" panose="02010609060101010101" pitchFamily="49" charset="-122"/>
              </a:rPr>
              <a:t>即可实现</a:t>
            </a:r>
            <a:endParaRPr lang="zh-CN" altLang="en-US" dirty="0">
              <a:solidFill>
                <a:srgbClr val="000000"/>
              </a:solidFill>
              <a:latin typeface="Times New Roman" panose="02020603050405020304" pitchFamily="18" charset="0"/>
              <a:ea typeface="黑体" panose="02010609060101010101" pitchFamily="49" charset="-122"/>
            </a:endParaRPr>
          </a:p>
        </p:txBody>
      </p:sp>
      <p:sp>
        <p:nvSpPr>
          <p:cNvPr id="20378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0378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3"/>
          <p:cNvSpPr txBox="1"/>
          <p:nvPr/>
        </p:nvSpPr>
        <p:spPr>
          <a:xfrm>
            <a:off x="250825" y="952500"/>
            <a:ext cx="8640763" cy="17526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342900" lvl="0" indent="-342900" eaLnBrk="1" hangingPunct="1">
              <a:lnSpc>
                <a:spcPct val="100000"/>
              </a:lnSpc>
              <a:spcBef>
                <a:spcPct val="20000"/>
              </a:spcBef>
              <a:buClr>
                <a:srgbClr val="0099CC"/>
              </a:buClr>
              <a:buSzPct val="80000"/>
              <a:buFont typeface="Wingdings" panose="05000000000000000000" pitchFamily="2" charset="2"/>
              <a:buChar char="n"/>
            </a:pPr>
            <a:r>
              <a:rPr lang="zh-CN" altLang="en-US" sz="3200" dirty="0">
                <a:solidFill>
                  <a:srgbClr val="000000"/>
                </a:solidFill>
                <a:latin typeface="Tahoma" panose="020B0604030504040204" pitchFamily="34" charset="0"/>
                <a:ea typeface="黑体" panose="02010609060101010101" pitchFamily="49" charset="-122"/>
              </a:rPr>
              <a:t>与或 → 与或非</a:t>
            </a:r>
            <a:endParaRPr lang="zh-CN" altLang="en-US" sz="3200" dirty="0">
              <a:solidFill>
                <a:srgbClr val="000000"/>
              </a:solidFill>
              <a:latin typeface="Tahoma" panose="020B0604030504040204" pitchFamily="34" charset="0"/>
              <a:ea typeface="黑体" panose="02010609060101010101" pitchFamily="49" charset="-122"/>
            </a:endParaRPr>
          </a:p>
          <a:p>
            <a:pPr marL="742950" lvl="1" indent="-285750" eaLnBrk="1" hangingPunct="1">
              <a:lnSpc>
                <a:spcPct val="100000"/>
              </a:lnSpc>
              <a:spcBef>
                <a:spcPct val="20000"/>
              </a:spcBef>
              <a:buClr>
                <a:srgbClr val="5490A8"/>
              </a:buClr>
              <a:buSzPct val="80000"/>
              <a:buFont typeface="Wingdings" panose="05000000000000000000" pitchFamily="2" charset="2"/>
              <a:buChar char="Ø"/>
            </a:pPr>
            <a:r>
              <a:rPr lang="zh-CN" altLang="en-US" sz="2800" dirty="0">
                <a:solidFill>
                  <a:srgbClr val="000000"/>
                </a:solidFill>
                <a:latin typeface="Tahoma" panose="020B0604030504040204" pitchFamily="34" charset="0"/>
                <a:ea typeface="黑体" panose="02010609060101010101" pitchFamily="49" charset="-122"/>
              </a:rPr>
              <a:t> 先求其 </a:t>
            </a:r>
            <a:r>
              <a:rPr lang="zh-CN" altLang="en-US" sz="2800" dirty="0">
                <a:solidFill>
                  <a:srgbClr val="CC0000"/>
                </a:solidFill>
                <a:latin typeface="Tahoma" panose="020B0604030504040204" pitchFamily="34" charset="0"/>
                <a:ea typeface="黑体" panose="02010609060101010101" pitchFamily="49" charset="-122"/>
              </a:rPr>
              <a:t>反</a:t>
            </a:r>
            <a:r>
              <a:rPr lang="zh-CN" altLang="en-US" sz="2800" dirty="0">
                <a:solidFill>
                  <a:srgbClr val="006060"/>
                </a:solidFill>
                <a:latin typeface="Tahoma" panose="020B0604030504040204" pitchFamily="34" charset="0"/>
                <a:ea typeface="黑体" panose="02010609060101010101" pitchFamily="49" charset="-122"/>
              </a:rPr>
              <a:t>函数</a:t>
            </a:r>
            <a:r>
              <a:rPr lang="zh-CN" altLang="en-US" sz="2800" dirty="0">
                <a:solidFill>
                  <a:srgbClr val="000000"/>
                </a:solidFill>
                <a:latin typeface="Tahoma" panose="020B0604030504040204" pitchFamily="34" charset="0"/>
                <a:ea typeface="黑体" panose="02010609060101010101" pitchFamily="49" charset="-122"/>
              </a:rPr>
              <a:t> 的 </a:t>
            </a:r>
            <a:r>
              <a:rPr lang="zh-CN" altLang="en-US" sz="2800" dirty="0">
                <a:solidFill>
                  <a:srgbClr val="006060"/>
                </a:solidFill>
                <a:latin typeface="Tahoma" panose="020B0604030504040204" pitchFamily="34" charset="0"/>
                <a:ea typeface="黑体" panose="02010609060101010101" pitchFamily="49" charset="-122"/>
              </a:rPr>
              <a:t>最简与或表达式</a:t>
            </a:r>
            <a:r>
              <a:rPr lang="zh-CN" altLang="en-US" sz="2800" dirty="0">
                <a:solidFill>
                  <a:srgbClr val="000000"/>
                </a:solidFill>
                <a:latin typeface="Tahoma" panose="020B0604030504040204" pitchFamily="34" charset="0"/>
                <a:ea typeface="黑体" panose="02010609060101010101" pitchFamily="49" charset="-122"/>
              </a:rPr>
              <a:t>，然后再 </a:t>
            </a:r>
            <a:r>
              <a:rPr lang="zh-CN" altLang="en-US" sz="2800" dirty="0">
                <a:solidFill>
                  <a:srgbClr val="CC0000"/>
                </a:solidFill>
                <a:latin typeface="Tahoma" panose="020B0604030504040204" pitchFamily="34" charset="0"/>
                <a:ea typeface="黑体" panose="02010609060101010101" pitchFamily="49" charset="-122"/>
              </a:rPr>
              <a:t>求反</a:t>
            </a:r>
            <a:r>
              <a:rPr lang="zh-CN" altLang="en-US" sz="2800" dirty="0">
                <a:solidFill>
                  <a:srgbClr val="000000"/>
                </a:solidFill>
                <a:latin typeface="Tahoma" panose="020B0604030504040204" pitchFamily="34" charset="0"/>
                <a:ea typeface="黑体" panose="02010609060101010101" pitchFamily="49" charset="-122"/>
              </a:rPr>
              <a:t> 即可得到 </a:t>
            </a:r>
            <a:r>
              <a:rPr lang="zh-CN" altLang="en-US" sz="2800" dirty="0">
                <a:solidFill>
                  <a:srgbClr val="006060"/>
                </a:solidFill>
                <a:latin typeface="Tahoma" panose="020B0604030504040204" pitchFamily="34" charset="0"/>
                <a:ea typeface="黑体" panose="02010609060101010101" pitchFamily="49" charset="-122"/>
              </a:rPr>
              <a:t>“与或非”表达式</a:t>
            </a:r>
            <a:r>
              <a:rPr lang="zh-CN" altLang="en-US" sz="2800" dirty="0">
                <a:solidFill>
                  <a:srgbClr val="000000"/>
                </a:solidFill>
                <a:latin typeface="Tahoma" panose="020B0604030504040204" pitchFamily="34" charset="0"/>
                <a:ea typeface="黑体" panose="02010609060101010101" pitchFamily="49" charset="-122"/>
              </a:rPr>
              <a:t>。</a:t>
            </a:r>
            <a:endParaRPr lang="zh-CN" altLang="en-US" sz="2800" dirty="0">
              <a:solidFill>
                <a:srgbClr val="000000"/>
              </a:solidFill>
              <a:latin typeface="Tahoma" panose="020B0604030504040204" pitchFamily="34" charset="0"/>
              <a:ea typeface="黑体" panose="02010609060101010101" pitchFamily="49" charset="-122"/>
            </a:endParaRPr>
          </a:p>
        </p:txBody>
      </p:sp>
      <p:graphicFrame>
        <p:nvGraphicFramePr>
          <p:cNvPr id="205827" name="Object 7"/>
          <p:cNvGraphicFramePr>
            <a:graphicFrameLocks noChangeAspect="1"/>
          </p:cNvGraphicFramePr>
          <p:nvPr/>
        </p:nvGraphicFramePr>
        <p:xfrm>
          <a:off x="1165225" y="2781300"/>
          <a:ext cx="2152650" cy="554038"/>
        </p:xfrm>
        <a:graphic>
          <a:graphicData uri="http://schemas.openxmlformats.org/presentationml/2006/ole">
            <mc:AlternateContent xmlns:mc="http://schemas.openxmlformats.org/markup-compatibility/2006">
              <mc:Choice xmlns:v="urn:schemas-microsoft-com:vml" Requires="v">
                <p:oleObj spid="_x0000_s3301" name="" r:id="rId1" imgW="837565" imgH="215900" progId="Equation.3">
                  <p:embed/>
                </p:oleObj>
              </mc:Choice>
              <mc:Fallback>
                <p:oleObj name="" r:id="rId1" imgW="837565" imgH="215900" progId="Equation.3">
                  <p:embed/>
                  <p:pic>
                    <p:nvPicPr>
                      <p:cNvPr id="0" name="图片 3300"/>
                      <p:cNvPicPr/>
                      <p:nvPr/>
                    </p:nvPicPr>
                    <p:blipFill>
                      <a:blip r:embed="rId2"/>
                      <a:stretch>
                        <a:fillRect/>
                      </a:stretch>
                    </p:blipFill>
                    <p:spPr>
                      <a:xfrm>
                        <a:off x="1165225" y="2781300"/>
                        <a:ext cx="2152650" cy="554038"/>
                      </a:xfrm>
                      <a:prstGeom prst="rect">
                        <a:avLst/>
                      </a:prstGeom>
                      <a:noFill/>
                      <a:ln w="38100">
                        <a:noFill/>
                        <a:miter/>
                      </a:ln>
                    </p:spPr>
                  </p:pic>
                </p:oleObj>
              </mc:Fallback>
            </mc:AlternateContent>
          </a:graphicData>
        </a:graphic>
      </p:graphicFrame>
      <p:grpSp>
        <p:nvGrpSpPr>
          <p:cNvPr id="4" name="Group 8"/>
          <p:cNvGrpSpPr/>
          <p:nvPr/>
        </p:nvGrpSpPr>
        <p:grpSpPr>
          <a:xfrm>
            <a:off x="4746625" y="2857500"/>
            <a:ext cx="3048000" cy="1905000"/>
            <a:chOff x="3024" y="2208"/>
            <a:chExt cx="1920" cy="1200"/>
          </a:xfrm>
        </p:grpSpPr>
        <p:sp>
          <p:nvSpPr>
            <p:cNvPr id="5" name="Rectangle 9"/>
            <p:cNvSpPr>
              <a:spLocks noChangeArrowheads="1"/>
            </p:cNvSpPr>
            <p:nvPr/>
          </p:nvSpPr>
          <p:spPr bwMode="auto">
            <a:xfrm>
              <a:off x="3408" y="264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10"/>
            <p:cNvSpPr>
              <a:spLocks noChangeArrowheads="1"/>
            </p:cNvSpPr>
            <p:nvPr/>
          </p:nvSpPr>
          <p:spPr bwMode="auto">
            <a:xfrm>
              <a:off x="3792" y="264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11"/>
            <p:cNvSpPr>
              <a:spLocks noChangeArrowheads="1"/>
            </p:cNvSpPr>
            <p:nvPr/>
          </p:nvSpPr>
          <p:spPr bwMode="auto">
            <a:xfrm>
              <a:off x="4176" y="264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12"/>
            <p:cNvSpPr>
              <a:spLocks noChangeArrowheads="1"/>
            </p:cNvSpPr>
            <p:nvPr/>
          </p:nvSpPr>
          <p:spPr bwMode="auto">
            <a:xfrm>
              <a:off x="4560" y="264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13"/>
            <p:cNvSpPr>
              <a:spLocks noChangeArrowheads="1"/>
            </p:cNvSpPr>
            <p:nvPr/>
          </p:nvSpPr>
          <p:spPr bwMode="auto">
            <a:xfrm>
              <a:off x="3408" y="302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14"/>
            <p:cNvSpPr>
              <a:spLocks noChangeArrowheads="1"/>
            </p:cNvSpPr>
            <p:nvPr/>
          </p:nvSpPr>
          <p:spPr bwMode="auto">
            <a:xfrm>
              <a:off x="3792" y="302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5"/>
            <p:cNvSpPr>
              <a:spLocks noChangeArrowheads="1"/>
            </p:cNvSpPr>
            <p:nvPr/>
          </p:nvSpPr>
          <p:spPr bwMode="auto">
            <a:xfrm>
              <a:off x="4176" y="302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6"/>
            <p:cNvSpPr>
              <a:spLocks noChangeArrowheads="1"/>
            </p:cNvSpPr>
            <p:nvPr/>
          </p:nvSpPr>
          <p:spPr bwMode="auto">
            <a:xfrm>
              <a:off x="4560" y="3024"/>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Line 17"/>
            <p:cNvSpPr>
              <a:spLocks noChangeShapeType="1"/>
            </p:cNvSpPr>
            <p:nvPr/>
          </p:nvSpPr>
          <p:spPr bwMode="auto">
            <a:xfrm>
              <a:off x="3024" y="2256"/>
              <a:ext cx="384" cy="384"/>
            </a:xfrm>
            <a:prstGeom prst="line">
              <a:avLst/>
            </a:prstGeom>
            <a:noFill/>
            <a:ln w="19050">
              <a:solidFill>
                <a:srgbClr val="00606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Text Box 18"/>
            <p:cNvSpPr txBox="1">
              <a:spLocks noChangeArrowheads="1"/>
            </p:cNvSpPr>
            <p:nvPr/>
          </p:nvSpPr>
          <p:spPr bwMode="auto">
            <a:xfrm>
              <a:off x="3072" y="2448"/>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A</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5" name="Text Box 19"/>
            <p:cNvSpPr txBox="1">
              <a:spLocks noChangeArrowheads="1"/>
            </p:cNvSpPr>
            <p:nvPr/>
          </p:nvSpPr>
          <p:spPr bwMode="auto">
            <a:xfrm>
              <a:off x="3168" y="2208"/>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BC</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6" name="Text Box 20"/>
            <p:cNvSpPr txBox="1">
              <a:spLocks noChangeArrowheads="1"/>
            </p:cNvSpPr>
            <p:nvPr/>
          </p:nvSpPr>
          <p:spPr bwMode="auto">
            <a:xfrm>
              <a:off x="3216" y="2688"/>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7" name="Text Box 21"/>
            <p:cNvSpPr txBox="1">
              <a:spLocks noChangeArrowheads="1"/>
            </p:cNvSpPr>
            <p:nvPr/>
          </p:nvSpPr>
          <p:spPr bwMode="auto">
            <a:xfrm>
              <a:off x="3216" y="3072"/>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8" name="Text Box 22"/>
            <p:cNvSpPr txBox="1">
              <a:spLocks noChangeArrowheads="1"/>
            </p:cNvSpPr>
            <p:nvPr/>
          </p:nvSpPr>
          <p:spPr bwMode="auto">
            <a:xfrm>
              <a:off x="3504" y="2352"/>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19" name="Text Box 23"/>
            <p:cNvSpPr txBox="1">
              <a:spLocks noChangeArrowheads="1"/>
            </p:cNvSpPr>
            <p:nvPr/>
          </p:nvSpPr>
          <p:spPr bwMode="auto">
            <a:xfrm>
              <a:off x="3888" y="2352"/>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0" name="Text Box 24"/>
            <p:cNvSpPr txBox="1">
              <a:spLocks noChangeArrowheads="1"/>
            </p:cNvSpPr>
            <p:nvPr/>
          </p:nvSpPr>
          <p:spPr bwMode="auto">
            <a:xfrm>
              <a:off x="4272" y="2352"/>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1" name="Text Box 25"/>
            <p:cNvSpPr txBox="1">
              <a:spLocks noChangeArrowheads="1"/>
            </p:cNvSpPr>
            <p:nvPr/>
          </p:nvSpPr>
          <p:spPr bwMode="auto">
            <a:xfrm>
              <a:off x="4656" y="2352"/>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2" name="Text Box 26"/>
            <p:cNvSpPr txBox="1">
              <a:spLocks noChangeArrowheads="1"/>
            </p:cNvSpPr>
            <p:nvPr/>
          </p:nvSpPr>
          <p:spPr bwMode="auto">
            <a:xfrm>
              <a:off x="3792" y="307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3" name="Text Box 27"/>
            <p:cNvSpPr txBox="1">
              <a:spLocks noChangeArrowheads="1"/>
            </p:cNvSpPr>
            <p:nvPr/>
          </p:nvSpPr>
          <p:spPr bwMode="auto">
            <a:xfrm>
              <a:off x="4176" y="3072"/>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4" name="Text Box 28"/>
            <p:cNvSpPr txBox="1">
              <a:spLocks noChangeArrowheads="1"/>
            </p:cNvSpPr>
            <p:nvPr/>
          </p:nvSpPr>
          <p:spPr bwMode="auto">
            <a:xfrm>
              <a:off x="4176" y="2688"/>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25" name="Text Box 29"/>
            <p:cNvSpPr txBox="1">
              <a:spLocks noChangeArrowheads="1"/>
            </p:cNvSpPr>
            <p:nvPr/>
          </p:nvSpPr>
          <p:spPr bwMode="auto">
            <a:xfrm>
              <a:off x="4560" y="2688"/>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grpSp>
      <p:grpSp>
        <p:nvGrpSpPr>
          <p:cNvPr id="26" name="Group 30"/>
          <p:cNvGrpSpPr/>
          <p:nvPr/>
        </p:nvGrpSpPr>
        <p:grpSpPr>
          <a:xfrm>
            <a:off x="5356225" y="3619500"/>
            <a:ext cx="2438400" cy="1066800"/>
            <a:chOff x="3408" y="2688"/>
            <a:chExt cx="1536" cy="672"/>
          </a:xfrm>
        </p:grpSpPr>
        <p:sp>
          <p:nvSpPr>
            <p:cNvPr id="27" name="AutoShape 31"/>
            <p:cNvSpPr>
              <a:spLocks noChangeArrowheads="1"/>
            </p:cNvSpPr>
            <p:nvPr/>
          </p:nvSpPr>
          <p:spPr bwMode="auto">
            <a:xfrm>
              <a:off x="3504" y="2688"/>
              <a:ext cx="576" cy="288"/>
            </a:xfrm>
            <a:prstGeom prst="roundRect">
              <a:avLst>
                <a:gd name="adj" fmla="val 42361"/>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05836" name="Group 32"/>
            <p:cNvGrpSpPr/>
            <p:nvPr/>
          </p:nvGrpSpPr>
          <p:grpSpPr>
            <a:xfrm>
              <a:off x="3408" y="3072"/>
              <a:ext cx="1536" cy="288"/>
              <a:chOff x="3408" y="3072"/>
              <a:chExt cx="1536" cy="288"/>
            </a:xfrm>
          </p:grpSpPr>
          <p:sp>
            <p:nvSpPr>
              <p:cNvPr id="29" name="Arc 33"/>
              <p:cNvSpPr/>
              <p:nvPr/>
            </p:nvSpPr>
            <p:spPr bwMode="auto">
              <a:xfrm>
                <a:off x="3600" y="3074"/>
                <a:ext cx="144" cy="286"/>
              </a:xfrm>
              <a:custGeom>
                <a:avLst/>
                <a:gdLst>
                  <a:gd name="T0" fmla="*/ 3 w 21993"/>
                  <a:gd name="T1" fmla="*/ 0 h 43200"/>
                  <a:gd name="T2" fmla="*/ 0 w 21993"/>
                  <a:gd name="T3" fmla="*/ 286 h 43200"/>
                  <a:gd name="T4" fmla="*/ 3 w 21993"/>
                  <a:gd name="T5" fmla="*/ 143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34"/>
              <p:cNvSpPr>
                <a:spLocks noChangeShapeType="1"/>
              </p:cNvSpPr>
              <p:nvPr/>
            </p:nvSpPr>
            <p:spPr bwMode="auto">
              <a:xfrm flipH="1">
                <a:off x="3408"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5"/>
              <p:cNvSpPr>
                <a:spLocks noChangeShapeType="1"/>
              </p:cNvSpPr>
              <p:nvPr/>
            </p:nvSpPr>
            <p:spPr bwMode="auto">
              <a:xfrm flipH="1">
                <a:off x="3408"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Arc 36"/>
              <p:cNvSpPr/>
              <p:nvPr/>
            </p:nvSpPr>
            <p:spPr bwMode="auto">
              <a:xfrm rot="10800000">
                <a:off x="4608" y="3072"/>
                <a:ext cx="144" cy="286"/>
              </a:xfrm>
              <a:custGeom>
                <a:avLst/>
                <a:gdLst>
                  <a:gd name="T0" fmla="*/ 3 w 21993"/>
                  <a:gd name="T1" fmla="*/ 0 h 43200"/>
                  <a:gd name="T2" fmla="*/ 0 w 21993"/>
                  <a:gd name="T3" fmla="*/ 286 h 43200"/>
                  <a:gd name="T4" fmla="*/ 3 w 21993"/>
                  <a:gd name="T5" fmla="*/ 143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7"/>
              <p:cNvSpPr>
                <a:spLocks noChangeShapeType="1"/>
              </p:cNvSpPr>
              <p:nvPr/>
            </p:nvSpPr>
            <p:spPr bwMode="auto">
              <a:xfrm flipH="1">
                <a:off x="4752"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38"/>
              <p:cNvSpPr>
                <a:spLocks noChangeShapeType="1"/>
              </p:cNvSpPr>
              <p:nvPr/>
            </p:nvSpPr>
            <p:spPr bwMode="auto">
              <a:xfrm flipH="1">
                <a:off x="4752"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aphicFrame>
        <p:nvGraphicFramePr>
          <p:cNvPr id="35" name="Object 39"/>
          <p:cNvGraphicFramePr>
            <a:graphicFrameLocks noChangeAspect="1"/>
          </p:cNvGraphicFramePr>
          <p:nvPr/>
        </p:nvGraphicFramePr>
        <p:xfrm>
          <a:off x="1165225" y="3619500"/>
          <a:ext cx="2541588" cy="554038"/>
        </p:xfrm>
        <a:graphic>
          <a:graphicData uri="http://schemas.openxmlformats.org/presentationml/2006/ole">
            <mc:AlternateContent xmlns:mc="http://schemas.openxmlformats.org/markup-compatibility/2006">
              <mc:Choice xmlns:v="urn:schemas-microsoft-com:vml" Requires="v">
                <p:oleObj spid="_x0000_s3302" name="" r:id="rId3" imgW="989965" imgH="215900" progId="Equation.3">
                  <p:embed/>
                </p:oleObj>
              </mc:Choice>
              <mc:Fallback>
                <p:oleObj name="" r:id="rId3" imgW="989965" imgH="215900" progId="Equation.3">
                  <p:embed/>
                  <p:pic>
                    <p:nvPicPr>
                      <p:cNvPr id="0" name="图片 3301"/>
                      <p:cNvPicPr/>
                      <p:nvPr/>
                    </p:nvPicPr>
                    <p:blipFill>
                      <a:blip r:embed="rId4"/>
                      <a:stretch>
                        <a:fillRect/>
                      </a:stretch>
                    </p:blipFill>
                    <p:spPr>
                      <a:xfrm>
                        <a:off x="1165225" y="3619500"/>
                        <a:ext cx="2541588" cy="554038"/>
                      </a:xfrm>
                      <a:prstGeom prst="rect">
                        <a:avLst/>
                      </a:prstGeom>
                      <a:noFill/>
                      <a:ln w="38100">
                        <a:noFill/>
                        <a:miter/>
                      </a:ln>
                    </p:spPr>
                  </p:pic>
                </p:oleObj>
              </mc:Fallback>
            </mc:AlternateContent>
          </a:graphicData>
        </a:graphic>
      </p:graphicFrame>
      <p:graphicFrame>
        <p:nvGraphicFramePr>
          <p:cNvPr id="36" name="Object 40"/>
          <p:cNvGraphicFramePr>
            <a:graphicFrameLocks noChangeAspect="1"/>
          </p:cNvGraphicFramePr>
          <p:nvPr/>
        </p:nvGraphicFramePr>
        <p:xfrm>
          <a:off x="974725" y="4502150"/>
          <a:ext cx="2868613" cy="619125"/>
        </p:xfrm>
        <a:graphic>
          <a:graphicData uri="http://schemas.openxmlformats.org/presentationml/2006/ole">
            <mc:AlternateContent xmlns:mc="http://schemas.openxmlformats.org/markup-compatibility/2006">
              <mc:Choice xmlns:v="urn:schemas-microsoft-com:vml" Requires="v">
                <p:oleObj spid="_x0000_s3303" name="" r:id="rId5" imgW="1117600" imgH="241300" progId="Equation.3">
                  <p:embed/>
                </p:oleObj>
              </mc:Choice>
              <mc:Fallback>
                <p:oleObj name="" r:id="rId5" imgW="1117600" imgH="241300" progId="Equation.3">
                  <p:embed/>
                  <p:pic>
                    <p:nvPicPr>
                      <p:cNvPr id="0" name="图片 3302"/>
                      <p:cNvPicPr/>
                      <p:nvPr/>
                    </p:nvPicPr>
                    <p:blipFill>
                      <a:blip r:embed="rId6"/>
                      <a:stretch>
                        <a:fillRect/>
                      </a:stretch>
                    </p:blipFill>
                    <p:spPr>
                      <a:xfrm>
                        <a:off x="974725" y="4502150"/>
                        <a:ext cx="2868613" cy="619125"/>
                      </a:xfrm>
                      <a:prstGeom prst="rect">
                        <a:avLst/>
                      </a:prstGeom>
                      <a:noFill/>
                      <a:ln w="38100">
                        <a:noFill/>
                        <a:miter/>
                      </a:ln>
                    </p:spPr>
                  </p:pic>
                </p:oleObj>
              </mc:Fallback>
            </mc:AlternateContent>
          </a:graphicData>
        </a:graphic>
      </p:graphicFrame>
      <p:sp>
        <p:nvSpPr>
          <p:cNvPr id="37" name="Rectangle 41"/>
          <p:cNvSpPr>
            <a:spLocks noChangeArrowheads="1"/>
          </p:cNvSpPr>
          <p:nvPr/>
        </p:nvSpPr>
        <p:spPr bwMode="auto">
          <a:xfrm>
            <a:off x="936625" y="5219700"/>
            <a:ext cx="4689475" cy="519113"/>
          </a:xfrm>
          <a:prstGeom prst="rect">
            <a:avLst/>
          </a:prstGeom>
          <a:noFill/>
          <a:ln>
            <a:noFill/>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
                <a:srgbClr val="333399"/>
              </a:buClr>
              <a:buSzTx/>
              <a:buFont typeface="Wingdings" panose="05000000000000000000" pitchFamily="2" charset="2"/>
              <a:buChar char="ü"/>
              <a:defRPr/>
            </a:pPr>
            <a:r>
              <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用一个“与或非”门即可实现</a:t>
            </a:r>
            <a:endParaRPr kumimoji="1"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83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0583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ChangeArrowheads="1"/>
          </p:cNvSpPr>
          <p:nvPr/>
        </p:nvSpPr>
        <p:spPr bwMode="auto">
          <a:xfrm>
            <a:off x="0" y="5153025"/>
            <a:ext cx="8001000" cy="914400"/>
          </a:xfrm>
          <a:prstGeom prst="rect">
            <a:avLst/>
          </a:prstGeom>
          <a:solidFill>
            <a:srgbClr val="FFFFFF"/>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7875" name="Rectangle 4"/>
          <p:cNvSpPr txBox="1"/>
          <p:nvPr/>
        </p:nvSpPr>
        <p:spPr>
          <a:xfrm>
            <a:off x="152400" y="809625"/>
            <a:ext cx="8991600" cy="2743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533400" lvl="0" indent="-5334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与或 →</a:t>
            </a:r>
            <a:r>
              <a:rPr lang="zh-CN" altLang="en-US" dirty="0">
                <a:solidFill>
                  <a:srgbClr val="5490A8"/>
                </a:solidFill>
                <a:latin typeface="Tahoma" panose="020B0604030504040204" pitchFamily="34" charset="0"/>
                <a:ea typeface="黑体" panose="02010609060101010101" pitchFamily="49" charset="-122"/>
              </a:rPr>
              <a:t>（或与）</a:t>
            </a:r>
            <a:r>
              <a:rPr lang="zh-CN" altLang="en-US" dirty="0">
                <a:solidFill>
                  <a:srgbClr val="000000"/>
                </a:solidFill>
                <a:latin typeface="Tahoma" panose="020B0604030504040204" pitchFamily="34" charset="0"/>
                <a:ea typeface="黑体" panose="02010609060101010101" pitchFamily="49" charset="-122"/>
              </a:rPr>
              <a:t>→ 或非</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或非</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作出原函数卡诺图，用合并 </a:t>
            </a:r>
            <a:r>
              <a:rPr lang="zh-CN" altLang="en-US" dirty="0">
                <a:solidFill>
                  <a:srgbClr val="003366"/>
                </a:solidFill>
                <a:latin typeface="Times New Roman" panose="02020603050405020304" pitchFamily="18" charset="0"/>
                <a:ea typeface="黑体" panose="02010609060101010101" pitchFamily="49" charset="-122"/>
              </a:rPr>
              <a:t>“</a:t>
            </a:r>
            <a:r>
              <a:rPr lang="en-US" altLang="zh-CN" dirty="0">
                <a:solidFill>
                  <a:srgbClr val="003366"/>
                </a:solidFill>
                <a:latin typeface="Times New Roman" panose="02020603050405020304" pitchFamily="18" charset="0"/>
                <a:ea typeface="黑体" panose="02010609060101010101" pitchFamily="49" charset="-122"/>
              </a:rPr>
              <a:t>0</a:t>
            </a:r>
            <a:r>
              <a:rPr lang="zh-CN" altLang="en-US" dirty="0">
                <a:solidFill>
                  <a:srgbClr val="003366"/>
                </a:solidFill>
                <a:latin typeface="Tahoma" panose="020B0604030504040204" pitchFamily="34" charset="0"/>
                <a:ea typeface="黑体" panose="02010609060101010101" pitchFamily="49" charset="-122"/>
              </a:rPr>
              <a:t>格</a:t>
            </a:r>
            <a:r>
              <a:rPr lang="zh-CN" altLang="en-US" dirty="0">
                <a:solidFill>
                  <a:srgbClr val="003366"/>
                </a:solidFill>
                <a:latin typeface="Times New Roman" panose="02020603050405020304" pitchFamily="18" charset="0"/>
                <a:ea typeface="黑体" panose="02010609060101010101" pitchFamily="49" charset="-122"/>
              </a:rPr>
              <a:t>” </a:t>
            </a:r>
            <a:r>
              <a:rPr lang="zh-CN" altLang="en-US" dirty="0">
                <a:solidFill>
                  <a:srgbClr val="000000"/>
                </a:solidFill>
                <a:latin typeface="Tahoma" panose="020B0604030504040204" pitchFamily="34" charset="0"/>
                <a:ea typeface="黑体" panose="02010609060101010101" pitchFamily="49" charset="-122"/>
              </a:rPr>
              <a:t>的方法先求出其 </a:t>
            </a:r>
            <a:r>
              <a:rPr lang="zh-CN" altLang="en-US" dirty="0">
                <a:solidFill>
                  <a:srgbClr val="CC0000"/>
                </a:solidFill>
                <a:latin typeface="Tahoma" panose="020B0604030504040204" pitchFamily="34" charset="0"/>
                <a:ea typeface="黑体" panose="02010609060101010101" pitchFamily="49" charset="-122"/>
              </a:rPr>
              <a:t>反函数 </a:t>
            </a:r>
            <a:r>
              <a:rPr lang="zh-CN" altLang="en-US" dirty="0">
                <a:solidFill>
                  <a:srgbClr val="000000"/>
                </a:solidFill>
                <a:latin typeface="Tahoma" panose="020B0604030504040204" pitchFamily="34" charset="0"/>
                <a:ea typeface="黑体" panose="02010609060101010101" pitchFamily="49" charset="-122"/>
              </a:rPr>
              <a:t>的</a:t>
            </a:r>
            <a:r>
              <a:rPr lang="zh-CN" altLang="en-US" dirty="0">
                <a:solidFill>
                  <a:srgbClr val="CC0000"/>
                </a:solidFill>
                <a:latin typeface="Tahoma" panose="020B0604030504040204" pitchFamily="34" charset="0"/>
                <a:ea typeface="黑体" panose="02010609060101010101" pitchFamily="49" charset="-122"/>
              </a:rPr>
              <a:t> </a:t>
            </a:r>
            <a:r>
              <a:rPr lang="zh-CN" altLang="en-US" dirty="0">
                <a:solidFill>
                  <a:srgbClr val="000000"/>
                </a:solidFill>
                <a:latin typeface="Tahoma" panose="020B0604030504040204" pitchFamily="34" charset="0"/>
                <a:ea typeface="黑体" panose="02010609060101010101" pitchFamily="49" charset="-122"/>
              </a:rPr>
              <a:t>最简</a:t>
            </a:r>
            <a:r>
              <a:rPr lang="zh-CN" altLang="en-US" dirty="0">
                <a:solidFill>
                  <a:srgbClr val="CC0000"/>
                </a:solidFill>
                <a:latin typeface="Tahoma" panose="020B0604030504040204" pitchFamily="34" charset="0"/>
                <a:ea typeface="黑体" panose="02010609060101010101" pitchFamily="49" charset="-122"/>
              </a:rPr>
              <a:t>与或</a:t>
            </a:r>
            <a:r>
              <a:rPr lang="zh-CN" altLang="en-US" dirty="0">
                <a:solidFill>
                  <a:srgbClr val="000000"/>
                </a:solidFill>
                <a:latin typeface="Tahoma" panose="020B0604030504040204" pitchFamily="34" charset="0"/>
                <a:ea typeface="黑体" panose="02010609060101010101" pitchFamily="49" charset="-122"/>
              </a:rPr>
              <a:t>表达式</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对所得“与或”表达式 </a:t>
            </a:r>
            <a:r>
              <a:rPr lang="zh-CN" altLang="en-US" dirty="0">
                <a:solidFill>
                  <a:srgbClr val="CC0000"/>
                </a:solidFill>
                <a:latin typeface="Tahoma" panose="020B0604030504040204" pitchFamily="34" charset="0"/>
                <a:ea typeface="黑体" panose="02010609060101010101" pitchFamily="49" charset="-122"/>
              </a:rPr>
              <a:t>求反</a:t>
            </a:r>
            <a:r>
              <a:rPr lang="zh-CN" altLang="en-US" dirty="0">
                <a:solidFill>
                  <a:srgbClr val="000000"/>
                </a:solidFill>
                <a:latin typeface="Tahoma" panose="020B0604030504040204" pitchFamily="34" charset="0"/>
                <a:ea typeface="黑体" panose="02010609060101010101" pitchFamily="49" charset="-122"/>
              </a:rPr>
              <a:t> 得到原函数的 </a:t>
            </a:r>
            <a:r>
              <a:rPr lang="zh-CN" altLang="en-US" dirty="0">
                <a:solidFill>
                  <a:srgbClr val="003366"/>
                </a:solidFill>
                <a:latin typeface="Tahoma" panose="020B0604030504040204" pitchFamily="34" charset="0"/>
                <a:ea typeface="黑体" panose="02010609060101010101" pitchFamily="49" charset="-122"/>
              </a:rPr>
              <a:t>最简</a:t>
            </a:r>
            <a:r>
              <a:rPr lang="zh-CN" altLang="en-US" dirty="0">
                <a:solidFill>
                  <a:srgbClr val="CC0000"/>
                </a:solidFill>
                <a:latin typeface="Tahoma" panose="020B0604030504040204" pitchFamily="34" charset="0"/>
                <a:ea typeface="黑体" panose="02010609060101010101" pitchFamily="49" charset="-122"/>
              </a:rPr>
              <a:t>或与</a:t>
            </a:r>
            <a:r>
              <a:rPr lang="zh-CN" altLang="en-US" dirty="0">
                <a:solidFill>
                  <a:srgbClr val="003366"/>
                </a:solidFill>
                <a:latin typeface="Tahoma" panose="020B0604030504040204" pitchFamily="34" charset="0"/>
                <a:ea typeface="黑体" panose="02010609060101010101" pitchFamily="49" charset="-122"/>
              </a:rPr>
              <a:t>表达式</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CC0000"/>
                </a:solidFill>
                <a:latin typeface="Tahoma" panose="020B0604030504040204" pitchFamily="34" charset="0"/>
                <a:ea typeface="黑体" panose="02010609060101010101" pitchFamily="49" charset="-122"/>
              </a:rPr>
              <a:t>两次求反</a:t>
            </a:r>
            <a:r>
              <a:rPr lang="zh-CN" altLang="en-US" dirty="0">
                <a:solidFill>
                  <a:srgbClr val="000000"/>
                </a:solidFill>
                <a:latin typeface="Tahoma" panose="020B0604030504040204" pitchFamily="34" charset="0"/>
                <a:ea typeface="黑体" panose="02010609060101010101" pitchFamily="49" charset="-122"/>
              </a:rPr>
              <a:t>，并利用</a:t>
            </a:r>
            <a:r>
              <a:rPr lang="en-US" altLang="zh-CN" dirty="0">
                <a:solidFill>
                  <a:srgbClr val="000000"/>
                </a:solidFill>
                <a:latin typeface="Tahoma" panose="020B0604030504040204" pitchFamily="34" charset="0"/>
                <a:ea typeface="黑体" panose="02010609060101010101" pitchFamily="49" charset="-122"/>
              </a:rPr>
              <a:t>DeMorgan</a:t>
            </a:r>
            <a:r>
              <a:rPr lang="zh-CN" altLang="en-US" dirty="0">
                <a:solidFill>
                  <a:srgbClr val="000000"/>
                </a:solidFill>
                <a:latin typeface="Tahoma" panose="020B0604030504040204" pitchFamily="34" charset="0"/>
                <a:ea typeface="黑体" panose="02010609060101010101" pitchFamily="49" charset="-122"/>
              </a:rPr>
              <a:t>公式，便可得到原函数的 </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或非</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或非” 表达式</a:t>
            </a:r>
            <a:endParaRPr lang="zh-CN" altLang="en-US" dirty="0">
              <a:solidFill>
                <a:srgbClr val="000000"/>
              </a:solidFill>
              <a:latin typeface="Tahoma" panose="020B0604030504040204" pitchFamily="34" charset="0"/>
              <a:ea typeface="黑体" panose="02010609060101010101" pitchFamily="49" charset="-122"/>
            </a:endParaRPr>
          </a:p>
        </p:txBody>
      </p:sp>
      <p:grpSp>
        <p:nvGrpSpPr>
          <p:cNvPr id="207876" name="Group 5"/>
          <p:cNvGrpSpPr/>
          <p:nvPr/>
        </p:nvGrpSpPr>
        <p:grpSpPr>
          <a:xfrm>
            <a:off x="5562600" y="3248025"/>
            <a:ext cx="3048000" cy="1905000"/>
            <a:chOff x="3504" y="2544"/>
            <a:chExt cx="1920" cy="1200"/>
          </a:xfrm>
        </p:grpSpPr>
        <p:sp>
          <p:nvSpPr>
            <p:cNvPr id="6" name="Rectangle 6"/>
            <p:cNvSpPr>
              <a:spLocks noChangeArrowheads="1"/>
            </p:cNvSpPr>
            <p:nvPr/>
          </p:nvSpPr>
          <p:spPr bwMode="auto">
            <a:xfrm>
              <a:off x="3888" y="2976"/>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a:spLocks noChangeArrowheads="1"/>
            </p:cNvSpPr>
            <p:nvPr/>
          </p:nvSpPr>
          <p:spPr bwMode="auto">
            <a:xfrm>
              <a:off x="4272" y="2976"/>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8"/>
            <p:cNvSpPr>
              <a:spLocks noChangeArrowheads="1"/>
            </p:cNvSpPr>
            <p:nvPr/>
          </p:nvSpPr>
          <p:spPr bwMode="auto">
            <a:xfrm>
              <a:off x="4656" y="2976"/>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9"/>
            <p:cNvSpPr>
              <a:spLocks noChangeArrowheads="1"/>
            </p:cNvSpPr>
            <p:nvPr/>
          </p:nvSpPr>
          <p:spPr bwMode="auto">
            <a:xfrm>
              <a:off x="5040" y="2976"/>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10"/>
            <p:cNvSpPr>
              <a:spLocks noChangeArrowheads="1"/>
            </p:cNvSpPr>
            <p:nvPr/>
          </p:nvSpPr>
          <p:spPr bwMode="auto">
            <a:xfrm>
              <a:off x="3888" y="3360"/>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11"/>
            <p:cNvSpPr>
              <a:spLocks noChangeArrowheads="1"/>
            </p:cNvSpPr>
            <p:nvPr/>
          </p:nvSpPr>
          <p:spPr bwMode="auto">
            <a:xfrm>
              <a:off x="4272" y="3360"/>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2"/>
            <p:cNvSpPr>
              <a:spLocks noChangeArrowheads="1"/>
            </p:cNvSpPr>
            <p:nvPr/>
          </p:nvSpPr>
          <p:spPr bwMode="auto">
            <a:xfrm>
              <a:off x="4656" y="3360"/>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3"/>
            <p:cNvSpPr>
              <a:spLocks noChangeArrowheads="1"/>
            </p:cNvSpPr>
            <p:nvPr/>
          </p:nvSpPr>
          <p:spPr bwMode="auto">
            <a:xfrm>
              <a:off x="5040" y="3360"/>
              <a:ext cx="384" cy="384"/>
            </a:xfrm>
            <a:prstGeom prst="rect">
              <a:avLst/>
            </a:prstGeom>
            <a:noFill/>
            <a:ln w="19050">
              <a:solidFill>
                <a:srgbClr val="003366"/>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3504" y="2592"/>
              <a:ext cx="384" cy="384"/>
            </a:xfrm>
            <a:prstGeom prst="line">
              <a:avLst/>
            </a:prstGeom>
            <a:noFill/>
            <a:ln w="19050">
              <a:solidFill>
                <a:srgbClr val="003366"/>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Text Box 15"/>
            <p:cNvSpPr txBox="1">
              <a:spLocks noChangeArrowheads="1"/>
            </p:cNvSpPr>
            <p:nvPr/>
          </p:nvSpPr>
          <p:spPr bwMode="auto">
            <a:xfrm>
              <a:off x="3552" y="2784"/>
              <a:ext cx="144" cy="269"/>
            </a:xfrm>
            <a:prstGeom prst="rect">
              <a:avLst/>
            </a:prstGeom>
            <a:noFill/>
            <a:ln>
              <a:noFill/>
            </a:ln>
            <a:effectLst/>
          </p:spPr>
          <p:txBody>
            <a:bodyPr lIns="0" tIns="0" rIns="0" bIns="0">
              <a:spAutoFit/>
            </a:bodyPr>
            <a:lstStyle/>
            <a:p>
              <a:pPr marR="0" defTabSz="914400" eaLnBrk="1" fontAlgn="auto" hangingPunct="1">
                <a:spcBef>
                  <a:spcPct val="50000"/>
                </a:spcBef>
                <a:spcAft>
                  <a:spcPts val="0"/>
                </a:spcAft>
                <a:buClrTx/>
                <a:buSzTx/>
                <a:buFontTx/>
                <a:defRPr/>
              </a:pPr>
              <a:r>
                <a:rPr kumimoji="1" lang="en-US" altLang="zh-CN" sz="2800" i="1" kern="0" cap="none" spc="0" normalizeH="0" baseline="0" noProof="0">
                  <a:solidFill>
                    <a:srgbClr val="003366"/>
                  </a:solidFill>
                  <a:latin typeface="Times New Roman" panose="02020603050405020304" pitchFamily="18" charset="0"/>
                  <a:ea typeface="宋体" panose="02010600030101010101" pitchFamily="2" charset="-122"/>
                  <a:cs typeface="+mn-cs"/>
                </a:rPr>
                <a:t>A</a:t>
              </a:r>
              <a:endParaRPr kumimoji="1" lang="en-US" altLang="zh-CN" sz="2800" i="1"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6" name="Text Box 16"/>
            <p:cNvSpPr txBox="1">
              <a:spLocks noChangeArrowheads="1"/>
            </p:cNvSpPr>
            <p:nvPr/>
          </p:nvSpPr>
          <p:spPr bwMode="auto">
            <a:xfrm>
              <a:off x="3648" y="2544"/>
              <a:ext cx="38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i="1" kern="0" cap="none" spc="0" normalizeH="0" baseline="0" noProof="0">
                  <a:solidFill>
                    <a:srgbClr val="003366"/>
                  </a:solidFill>
                  <a:latin typeface="Times New Roman" panose="02020603050405020304" pitchFamily="18" charset="0"/>
                  <a:ea typeface="宋体" panose="02010600030101010101" pitchFamily="2" charset="-122"/>
                  <a:cs typeface="+mn-cs"/>
                </a:rPr>
                <a:t>BC</a:t>
              </a:r>
              <a:endParaRPr kumimoji="1" lang="en-US" altLang="zh-CN" sz="2800" i="1"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7" name="Text Box 17"/>
            <p:cNvSpPr txBox="1">
              <a:spLocks noChangeArrowheads="1"/>
            </p:cNvSpPr>
            <p:nvPr/>
          </p:nvSpPr>
          <p:spPr bwMode="auto">
            <a:xfrm>
              <a:off x="3696" y="3024"/>
              <a:ext cx="14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0</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8" name="Text Box 18"/>
            <p:cNvSpPr txBox="1">
              <a:spLocks noChangeArrowheads="1"/>
            </p:cNvSpPr>
            <p:nvPr/>
          </p:nvSpPr>
          <p:spPr bwMode="auto">
            <a:xfrm>
              <a:off x="3696" y="3408"/>
              <a:ext cx="14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9" name="Text Box 19"/>
            <p:cNvSpPr txBox="1">
              <a:spLocks noChangeArrowheads="1"/>
            </p:cNvSpPr>
            <p:nvPr/>
          </p:nvSpPr>
          <p:spPr bwMode="auto">
            <a:xfrm>
              <a:off x="3984" y="2688"/>
              <a:ext cx="240"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00</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0" name="Text Box 20"/>
            <p:cNvSpPr txBox="1">
              <a:spLocks noChangeArrowheads="1"/>
            </p:cNvSpPr>
            <p:nvPr/>
          </p:nvSpPr>
          <p:spPr bwMode="auto">
            <a:xfrm>
              <a:off x="4368" y="2688"/>
              <a:ext cx="240"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01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1" name="Text Box 21"/>
            <p:cNvSpPr txBox="1">
              <a:spLocks noChangeArrowheads="1"/>
            </p:cNvSpPr>
            <p:nvPr/>
          </p:nvSpPr>
          <p:spPr bwMode="auto">
            <a:xfrm>
              <a:off x="4752" y="2688"/>
              <a:ext cx="240"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2" name="Text Box 22"/>
            <p:cNvSpPr txBox="1">
              <a:spLocks noChangeArrowheads="1"/>
            </p:cNvSpPr>
            <p:nvPr/>
          </p:nvSpPr>
          <p:spPr bwMode="auto">
            <a:xfrm>
              <a:off x="5136" y="2688"/>
              <a:ext cx="240"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10</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3" name="Text Box 23"/>
            <p:cNvSpPr txBox="1">
              <a:spLocks noChangeArrowheads="1"/>
            </p:cNvSpPr>
            <p:nvPr/>
          </p:nvSpPr>
          <p:spPr bwMode="auto">
            <a:xfrm>
              <a:off x="4272" y="3408"/>
              <a:ext cx="38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4" name="Text Box 24"/>
            <p:cNvSpPr txBox="1">
              <a:spLocks noChangeArrowheads="1"/>
            </p:cNvSpPr>
            <p:nvPr/>
          </p:nvSpPr>
          <p:spPr bwMode="auto">
            <a:xfrm>
              <a:off x="4656" y="3408"/>
              <a:ext cx="38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5" name="Text Box 25"/>
            <p:cNvSpPr txBox="1">
              <a:spLocks noChangeArrowheads="1"/>
            </p:cNvSpPr>
            <p:nvPr/>
          </p:nvSpPr>
          <p:spPr bwMode="auto">
            <a:xfrm>
              <a:off x="4656" y="3024"/>
              <a:ext cx="38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6" name="Text Box 26"/>
            <p:cNvSpPr txBox="1">
              <a:spLocks noChangeArrowheads="1"/>
            </p:cNvSpPr>
            <p:nvPr/>
          </p:nvSpPr>
          <p:spPr bwMode="auto">
            <a:xfrm>
              <a:off x="5040" y="3024"/>
              <a:ext cx="384" cy="269"/>
            </a:xfrm>
            <a:prstGeom prst="rect">
              <a:avLst/>
            </a:prstGeom>
            <a:noFill/>
            <a:ln>
              <a:noFill/>
            </a:ln>
            <a:effectLst/>
          </p:spPr>
          <p:txBody>
            <a:bodyPr lIns="0" tIns="0" rIns="0" bIns="0">
              <a:spAutoFit/>
            </a:bodyPr>
            <a:lstStyle/>
            <a:p>
              <a:pPr marR="0" algn="ctr" defTabSz="914400" eaLnBrk="1" fontAlgn="auto" hangingPunct="1">
                <a:spcBef>
                  <a:spcPct val="50000"/>
                </a:spcBef>
                <a:spcAft>
                  <a:spcPts val="0"/>
                </a:spcAft>
                <a:buClrTx/>
                <a:buSzTx/>
                <a:buFontTx/>
                <a:defRPr/>
              </a:pPr>
              <a:r>
                <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rPr>
                <a:t>1</a:t>
              </a:r>
              <a:endParaRPr kumimoji="1" lang="en-US" altLang="zh-CN" sz="28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27" name="AutoShape 27"/>
            <p:cNvSpPr>
              <a:spLocks noChangeArrowheads="1"/>
            </p:cNvSpPr>
            <p:nvPr/>
          </p:nvSpPr>
          <p:spPr bwMode="auto">
            <a:xfrm>
              <a:off x="3984" y="3024"/>
              <a:ext cx="576" cy="288"/>
            </a:xfrm>
            <a:prstGeom prst="roundRect">
              <a:avLst>
                <a:gd name="adj" fmla="val 42361"/>
              </a:avLst>
            </a:pr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07917" name="Group 28"/>
            <p:cNvGrpSpPr/>
            <p:nvPr/>
          </p:nvGrpSpPr>
          <p:grpSpPr>
            <a:xfrm>
              <a:off x="3888" y="3408"/>
              <a:ext cx="1536" cy="288"/>
              <a:chOff x="3408" y="3072"/>
              <a:chExt cx="1536" cy="288"/>
            </a:xfrm>
          </p:grpSpPr>
          <p:sp>
            <p:nvSpPr>
              <p:cNvPr id="29" name="Arc 29"/>
              <p:cNvSpPr/>
              <p:nvPr/>
            </p:nvSpPr>
            <p:spPr bwMode="auto">
              <a:xfrm>
                <a:off x="3600" y="3074"/>
                <a:ext cx="144" cy="286"/>
              </a:xfrm>
              <a:custGeom>
                <a:avLst/>
                <a:gdLst>
                  <a:gd name="G0" fmla="+- 393 0 0"/>
                  <a:gd name="G1" fmla="+- 21600 0 0"/>
                  <a:gd name="G2" fmla="+- 21600 0 0"/>
                  <a:gd name="T0" fmla="*/ 393 w 21993"/>
                  <a:gd name="T1" fmla="*/ 0 h 43200"/>
                  <a:gd name="T2" fmla="*/ 0 w 21993"/>
                  <a:gd name="T3" fmla="*/ 43196 h 43200"/>
                  <a:gd name="T4" fmla="*/ 393 w 21993"/>
                  <a:gd name="T5" fmla="*/ 21600 h 43200"/>
                </a:gdLst>
                <a:ahLst/>
                <a:cxnLst>
                  <a:cxn ang="0">
                    <a:pos x="T0" y="T1"/>
                  </a:cxn>
                  <a:cxn ang="0">
                    <a:pos x="T2" y="T3"/>
                  </a:cxn>
                  <a:cxn ang="0">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30"/>
              <p:cNvSpPr>
                <a:spLocks noChangeShapeType="1"/>
              </p:cNvSpPr>
              <p:nvPr/>
            </p:nvSpPr>
            <p:spPr bwMode="auto">
              <a:xfrm flipH="1">
                <a:off x="3408"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31"/>
              <p:cNvSpPr>
                <a:spLocks noChangeShapeType="1"/>
              </p:cNvSpPr>
              <p:nvPr/>
            </p:nvSpPr>
            <p:spPr bwMode="auto">
              <a:xfrm flipH="1">
                <a:off x="3408"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Arc 32"/>
              <p:cNvSpPr/>
              <p:nvPr/>
            </p:nvSpPr>
            <p:spPr bwMode="auto">
              <a:xfrm rot="10800000">
                <a:off x="4608" y="3072"/>
                <a:ext cx="144" cy="286"/>
              </a:xfrm>
              <a:custGeom>
                <a:avLst/>
                <a:gdLst>
                  <a:gd name="G0" fmla="+- 393 0 0"/>
                  <a:gd name="G1" fmla="+- 21600 0 0"/>
                  <a:gd name="G2" fmla="+- 21600 0 0"/>
                  <a:gd name="T0" fmla="*/ 393 w 21993"/>
                  <a:gd name="T1" fmla="*/ 0 h 43200"/>
                  <a:gd name="T2" fmla="*/ 0 w 21993"/>
                  <a:gd name="T3" fmla="*/ 43196 h 43200"/>
                  <a:gd name="T4" fmla="*/ 393 w 21993"/>
                  <a:gd name="T5" fmla="*/ 21600 h 43200"/>
                </a:gdLst>
                <a:ahLst/>
                <a:cxnLst>
                  <a:cxn ang="0">
                    <a:pos x="T0" y="T1"/>
                  </a:cxn>
                  <a:cxn ang="0">
                    <a:pos x="T2" y="T3"/>
                  </a:cxn>
                  <a:cxn ang="0">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33"/>
              <p:cNvSpPr>
                <a:spLocks noChangeShapeType="1"/>
              </p:cNvSpPr>
              <p:nvPr/>
            </p:nvSpPr>
            <p:spPr bwMode="auto">
              <a:xfrm flipH="1">
                <a:off x="4752"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Line 34"/>
              <p:cNvSpPr>
                <a:spLocks noChangeShapeType="1"/>
              </p:cNvSpPr>
              <p:nvPr/>
            </p:nvSpPr>
            <p:spPr bwMode="auto">
              <a:xfrm flipH="1">
                <a:off x="4752"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aphicFrame>
        <p:nvGraphicFramePr>
          <p:cNvPr id="207877" name="Object 35"/>
          <p:cNvGraphicFramePr>
            <a:graphicFrameLocks noChangeAspect="1"/>
          </p:cNvGraphicFramePr>
          <p:nvPr/>
        </p:nvGraphicFramePr>
        <p:xfrm>
          <a:off x="914400" y="3743325"/>
          <a:ext cx="2152650" cy="554038"/>
        </p:xfrm>
        <a:graphic>
          <a:graphicData uri="http://schemas.openxmlformats.org/presentationml/2006/ole">
            <mc:AlternateContent xmlns:mc="http://schemas.openxmlformats.org/markup-compatibility/2006">
              <mc:Choice xmlns:v="urn:schemas-microsoft-com:vml" Requires="v">
                <p:oleObj spid="_x0000_s3310" name="" r:id="rId1" imgW="837565" imgH="215900" progId="Equation.3">
                  <p:embed/>
                </p:oleObj>
              </mc:Choice>
              <mc:Fallback>
                <p:oleObj name="" r:id="rId1" imgW="837565" imgH="215900" progId="Equation.3">
                  <p:embed/>
                  <p:pic>
                    <p:nvPicPr>
                      <p:cNvPr id="0" name="图片 3309"/>
                      <p:cNvPicPr/>
                      <p:nvPr/>
                    </p:nvPicPr>
                    <p:blipFill>
                      <a:blip r:embed="rId2"/>
                      <a:stretch>
                        <a:fillRect/>
                      </a:stretch>
                    </p:blipFill>
                    <p:spPr>
                      <a:xfrm>
                        <a:off x="914400" y="3743325"/>
                        <a:ext cx="2152650" cy="554038"/>
                      </a:xfrm>
                      <a:prstGeom prst="rect">
                        <a:avLst/>
                      </a:prstGeom>
                      <a:noFill/>
                      <a:ln w="38100">
                        <a:noFill/>
                        <a:miter/>
                      </a:ln>
                    </p:spPr>
                  </p:pic>
                </p:oleObj>
              </mc:Fallback>
            </mc:AlternateContent>
          </a:graphicData>
        </a:graphic>
      </p:graphicFrame>
      <p:graphicFrame>
        <p:nvGraphicFramePr>
          <p:cNvPr id="207878" name="Object 36"/>
          <p:cNvGraphicFramePr>
            <a:graphicFrameLocks noChangeAspect="1"/>
          </p:cNvGraphicFramePr>
          <p:nvPr/>
        </p:nvGraphicFramePr>
        <p:xfrm>
          <a:off x="914400" y="4356100"/>
          <a:ext cx="2541588" cy="554038"/>
        </p:xfrm>
        <a:graphic>
          <a:graphicData uri="http://schemas.openxmlformats.org/presentationml/2006/ole">
            <mc:AlternateContent xmlns:mc="http://schemas.openxmlformats.org/markup-compatibility/2006">
              <mc:Choice xmlns:v="urn:schemas-microsoft-com:vml" Requires="v">
                <p:oleObj spid="_x0000_s3311" name="" r:id="rId3" imgW="989965" imgH="215900" progId="Equation.3">
                  <p:embed/>
                </p:oleObj>
              </mc:Choice>
              <mc:Fallback>
                <p:oleObj name="" r:id="rId3" imgW="989965" imgH="215900" progId="Equation.3">
                  <p:embed/>
                  <p:pic>
                    <p:nvPicPr>
                      <p:cNvPr id="0" name="图片 3310"/>
                      <p:cNvPicPr/>
                      <p:nvPr/>
                    </p:nvPicPr>
                    <p:blipFill>
                      <a:blip r:embed="rId4"/>
                      <a:stretch>
                        <a:fillRect/>
                      </a:stretch>
                    </p:blipFill>
                    <p:spPr>
                      <a:xfrm>
                        <a:off x="914400" y="4356100"/>
                        <a:ext cx="2541588" cy="554038"/>
                      </a:xfrm>
                      <a:prstGeom prst="rect">
                        <a:avLst/>
                      </a:prstGeom>
                      <a:noFill/>
                      <a:ln w="38100">
                        <a:noFill/>
                        <a:miter/>
                      </a:ln>
                    </p:spPr>
                  </p:pic>
                </p:oleObj>
              </mc:Fallback>
            </mc:AlternateContent>
          </a:graphicData>
        </a:graphic>
      </p:graphicFrame>
      <p:grpSp>
        <p:nvGrpSpPr>
          <p:cNvPr id="207879" name="Group 37"/>
          <p:cNvGrpSpPr/>
          <p:nvPr/>
        </p:nvGrpSpPr>
        <p:grpSpPr>
          <a:xfrm>
            <a:off x="533400" y="4279900"/>
            <a:ext cx="4572000" cy="685800"/>
            <a:chOff x="576" y="2928"/>
            <a:chExt cx="2880" cy="432"/>
          </a:xfrm>
        </p:grpSpPr>
        <p:sp>
          <p:nvSpPr>
            <p:cNvPr id="38" name="Rectangle 38"/>
            <p:cNvSpPr>
              <a:spLocks noChangeArrowheads="1"/>
            </p:cNvSpPr>
            <p:nvPr/>
          </p:nvSpPr>
          <p:spPr bwMode="auto">
            <a:xfrm>
              <a:off x="576" y="2976"/>
              <a:ext cx="1968" cy="384"/>
            </a:xfrm>
            <a:prstGeom prst="rect">
              <a:avLst/>
            </a:prstGeom>
            <a:noFill/>
            <a:ln w="9525">
              <a:solidFill>
                <a:srgbClr val="99CC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Freeform 39"/>
            <p:cNvSpPr/>
            <p:nvPr/>
          </p:nvSpPr>
          <p:spPr bwMode="auto">
            <a:xfrm>
              <a:off x="2544" y="2928"/>
              <a:ext cx="912" cy="192"/>
            </a:xfrm>
            <a:custGeom>
              <a:avLst/>
              <a:gdLst>
                <a:gd name="T0" fmla="*/ 912 w 912"/>
                <a:gd name="T1" fmla="*/ 192 h 192"/>
                <a:gd name="T2" fmla="*/ 528 w 912"/>
                <a:gd name="T3" fmla="*/ 0 h 192"/>
                <a:gd name="T4" fmla="*/ 0 w 912"/>
                <a:gd name="T5" fmla="*/ 192 h 192"/>
              </a:gdLst>
              <a:ahLst/>
              <a:cxnLst>
                <a:cxn ang="0">
                  <a:pos x="T0" y="T1"/>
                </a:cxn>
                <a:cxn ang="0">
                  <a:pos x="T2" y="T3"/>
                </a:cxn>
                <a:cxn ang="0">
                  <a:pos x="T4" y="T5"/>
                </a:cxn>
              </a:cxnLst>
              <a:rect l="0" t="0" r="r" b="b"/>
              <a:pathLst>
                <a:path w="912" h="192">
                  <a:moveTo>
                    <a:pt x="912" y="192"/>
                  </a:moveTo>
                  <a:cubicBezTo>
                    <a:pt x="796" y="96"/>
                    <a:pt x="680" y="0"/>
                    <a:pt x="528" y="0"/>
                  </a:cubicBezTo>
                  <a:cubicBezTo>
                    <a:pt x="376" y="0"/>
                    <a:pt x="188" y="96"/>
                    <a:pt x="0" y="192"/>
                  </a:cubicBezTo>
                </a:path>
              </a:pathLst>
            </a:custGeom>
            <a:noFill/>
            <a:ln w="9525" cap="flat" cmpd="sng">
              <a:solidFill>
                <a:srgbClr val="99CCFF"/>
              </a:solidFill>
              <a:prstDash val="solid"/>
              <a:round/>
              <a:tailEnd type="triangle" w="sm"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0" name="Rectangle 40"/>
          <p:cNvSpPr>
            <a:spLocks noChangeArrowheads="1"/>
          </p:cNvSpPr>
          <p:nvPr/>
        </p:nvSpPr>
        <p:spPr bwMode="auto">
          <a:xfrm>
            <a:off x="533400" y="4965700"/>
            <a:ext cx="3124200" cy="609600"/>
          </a:xfrm>
          <a:prstGeom prst="rect">
            <a:avLst/>
          </a:prstGeom>
          <a:noFill/>
          <a:ln w="9525">
            <a:solidFill>
              <a:srgbClr val="99CC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1" name="Group 41"/>
          <p:cNvGrpSpPr/>
          <p:nvPr/>
        </p:nvGrpSpPr>
        <p:grpSpPr>
          <a:xfrm>
            <a:off x="595313" y="4737100"/>
            <a:ext cx="4281487" cy="847725"/>
            <a:chOff x="375" y="3216"/>
            <a:chExt cx="2697" cy="534"/>
          </a:xfrm>
        </p:grpSpPr>
        <p:graphicFrame>
          <p:nvGraphicFramePr>
            <p:cNvPr id="207890" name="Object 42"/>
            <p:cNvGraphicFramePr>
              <a:graphicFrameLocks noChangeAspect="1"/>
            </p:cNvGraphicFramePr>
            <p:nvPr/>
          </p:nvGraphicFramePr>
          <p:xfrm>
            <a:off x="375" y="3360"/>
            <a:ext cx="1929" cy="390"/>
          </p:xfrm>
          <a:graphic>
            <a:graphicData uri="http://schemas.openxmlformats.org/presentationml/2006/ole">
              <mc:AlternateContent xmlns:mc="http://schemas.openxmlformats.org/markup-compatibility/2006">
                <mc:Choice xmlns:v="urn:schemas-microsoft-com:vml" Requires="v">
                  <p:oleObj spid="_x0000_s3304" name="" r:id="rId5" imgW="1193800" imgH="241300" progId="Equation.3">
                    <p:embed/>
                  </p:oleObj>
                </mc:Choice>
                <mc:Fallback>
                  <p:oleObj name="" r:id="rId5" imgW="1193800" imgH="241300" progId="Equation.3">
                    <p:embed/>
                    <p:pic>
                      <p:nvPicPr>
                        <p:cNvPr id="0" name="图片 3303"/>
                        <p:cNvPicPr/>
                        <p:nvPr/>
                      </p:nvPicPr>
                      <p:blipFill>
                        <a:blip r:embed="rId6"/>
                        <a:stretch>
                          <a:fillRect/>
                        </a:stretch>
                      </p:blipFill>
                      <p:spPr>
                        <a:xfrm>
                          <a:off x="375" y="3360"/>
                          <a:ext cx="1929" cy="390"/>
                        </a:xfrm>
                        <a:prstGeom prst="rect">
                          <a:avLst/>
                        </a:prstGeom>
                        <a:noFill/>
                        <a:ln w="38100">
                          <a:noFill/>
                          <a:miter/>
                        </a:ln>
                      </p:spPr>
                    </p:pic>
                  </p:oleObj>
                </mc:Fallback>
              </mc:AlternateContent>
            </a:graphicData>
          </a:graphic>
        </p:graphicFrame>
        <p:sp>
          <p:nvSpPr>
            <p:cNvPr id="43" name="Freeform 43"/>
            <p:cNvSpPr/>
            <p:nvPr/>
          </p:nvSpPr>
          <p:spPr bwMode="auto">
            <a:xfrm>
              <a:off x="2304" y="3216"/>
              <a:ext cx="144" cy="432"/>
            </a:xfrm>
            <a:custGeom>
              <a:avLst/>
              <a:gdLst>
                <a:gd name="T0" fmla="*/ 0 w 144"/>
                <a:gd name="T1" fmla="*/ 0 h 432"/>
                <a:gd name="T2" fmla="*/ 144 w 144"/>
                <a:gd name="T3" fmla="*/ 240 h 432"/>
                <a:gd name="T4" fmla="*/ 0 w 144"/>
                <a:gd name="T5" fmla="*/ 432 h 432"/>
              </a:gdLst>
              <a:ahLst/>
              <a:cxnLst>
                <a:cxn ang="0">
                  <a:pos x="T0" y="T1"/>
                </a:cxn>
                <a:cxn ang="0">
                  <a:pos x="T2" y="T3"/>
                </a:cxn>
                <a:cxn ang="0">
                  <a:pos x="T4" y="T5"/>
                </a:cxn>
              </a:cxnLst>
              <a:rect l="0" t="0" r="r" b="b"/>
              <a:pathLst>
                <a:path w="144" h="432">
                  <a:moveTo>
                    <a:pt x="0" y="0"/>
                  </a:moveTo>
                  <a:cubicBezTo>
                    <a:pt x="72" y="84"/>
                    <a:pt x="144" y="168"/>
                    <a:pt x="144" y="240"/>
                  </a:cubicBezTo>
                  <a:cubicBezTo>
                    <a:pt x="144" y="312"/>
                    <a:pt x="72" y="372"/>
                    <a:pt x="0" y="432"/>
                  </a:cubicBezTo>
                </a:path>
              </a:pathLst>
            </a:custGeom>
            <a:noFill/>
            <a:ln w="9525">
              <a:solidFill>
                <a:srgbClr val="99CCFF"/>
              </a:solidFill>
              <a:round/>
              <a:tailEnd type="triangle" w="sm" len="lg"/>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Text Box 44"/>
            <p:cNvSpPr txBox="1">
              <a:spLocks noChangeArrowheads="1"/>
            </p:cNvSpPr>
            <p:nvPr/>
          </p:nvSpPr>
          <p:spPr bwMode="auto">
            <a:xfrm>
              <a:off x="2448" y="3360"/>
              <a:ext cx="624" cy="192"/>
            </a:xfrm>
            <a:prstGeom prst="rect">
              <a:avLst/>
            </a:prstGeom>
            <a:noFill/>
            <a:ln>
              <a:noFill/>
            </a:ln>
            <a:effectLst/>
          </p:spPr>
          <p:txBody>
            <a:bodyPr>
              <a:spAutoFit/>
            </a:bodyPr>
            <a:lstStyle/>
            <a:p>
              <a:pPr marR="0" defTabSz="914400" eaLnBrk="1" fontAlgn="auto" hangingPunct="1">
                <a:spcBef>
                  <a:spcPct val="50000"/>
                </a:spcBef>
                <a:spcAft>
                  <a:spcPts val="0"/>
                </a:spcAft>
                <a:buClrTx/>
                <a:buSzTx/>
                <a:buFontTx/>
                <a:defRPr/>
              </a:pPr>
              <a:r>
                <a:rPr kumimoji="1" lang="en-US" altLang="zh-CN" sz="1400" kern="0" cap="none" spc="0" normalizeH="0" baseline="0" noProof="0">
                  <a:solidFill>
                    <a:srgbClr val="5490A8"/>
                  </a:solidFill>
                  <a:latin typeface="Tahoma" panose="020B0604030504040204" pitchFamily="34" charset="0"/>
                  <a:ea typeface="宋体" panose="02010600030101010101" pitchFamily="2" charset="-122"/>
                  <a:cs typeface="+mn-cs"/>
                </a:rPr>
                <a:t>DeMorgan</a:t>
              </a:r>
              <a:endParaRPr kumimoji="1" lang="en-US" altLang="zh-CN" sz="1400" kern="0" cap="none" spc="0" normalizeH="0" baseline="0" noProof="0">
                <a:solidFill>
                  <a:srgbClr val="5490A8"/>
                </a:solidFill>
                <a:latin typeface="Tahoma" panose="020B0604030504040204" pitchFamily="34" charset="0"/>
                <a:ea typeface="宋体" panose="02010600030101010101" pitchFamily="2" charset="-122"/>
                <a:cs typeface="+mn-cs"/>
              </a:endParaRPr>
            </a:p>
          </p:txBody>
        </p:sp>
      </p:grpSp>
      <p:grpSp>
        <p:nvGrpSpPr>
          <p:cNvPr id="45" name="Group 45"/>
          <p:cNvGrpSpPr/>
          <p:nvPr/>
        </p:nvGrpSpPr>
        <p:grpSpPr>
          <a:xfrm>
            <a:off x="609600" y="5586413"/>
            <a:ext cx="6550025" cy="750887"/>
            <a:chOff x="384" y="3751"/>
            <a:chExt cx="4126" cy="473"/>
          </a:xfrm>
        </p:grpSpPr>
        <p:graphicFrame>
          <p:nvGraphicFramePr>
            <p:cNvPr id="207885" name="Object 46"/>
            <p:cNvGraphicFramePr>
              <a:graphicFrameLocks noChangeAspect="1"/>
            </p:cNvGraphicFramePr>
            <p:nvPr/>
          </p:nvGraphicFramePr>
          <p:xfrm>
            <a:off x="384" y="3751"/>
            <a:ext cx="1929" cy="472"/>
          </p:xfrm>
          <a:graphic>
            <a:graphicData uri="http://schemas.openxmlformats.org/presentationml/2006/ole">
              <mc:AlternateContent xmlns:mc="http://schemas.openxmlformats.org/markup-compatibility/2006">
                <mc:Choice xmlns:v="urn:schemas-microsoft-com:vml" Requires="v">
                  <p:oleObj spid="_x0000_s3305" name="" r:id="rId7" imgW="1193800" imgH="292100" progId="Equation.3">
                    <p:embed/>
                  </p:oleObj>
                </mc:Choice>
                <mc:Fallback>
                  <p:oleObj name="" r:id="rId7" imgW="1193800" imgH="292100" progId="Equation.3">
                    <p:embed/>
                    <p:pic>
                      <p:nvPicPr>
                        <p:cNvPr id="0" name="图片 3304"/>
                        <p:cNvPicPr/>
                        <p:nvPr/>
                      </p:nvPicPr>
                      <p:blipFill>
                        <a:blip r:embed="rId8"/>
                        <a:stretch>
                          <a:fillRect/>
                        </a:stretch>
                      </p:blipFill>
                      <p:spPr>
                        <a:xfrm>
                          <a:off x="384" y="3751"/>
                          <a:ext cx="1929" cy="472"/>
                        </a:xfrm>
                        <a:prstGeom prst="rect">
                          <a:avLst/>
                        </a:prstGeom>
                        <a:noFill/>
                        <a:ln w="38100">
                          <a:noFill/>
                          <a:miter/>
                        </a:ln>
                      </p:spPr>
                    </p:pic>
                  </p:oleObj>
                </mc:Fallback>
              </mc:AlternateContent>
            </a:graphicData>
          </a:graphic>
        </p:graphicFrame>
        <p:grpSp>
          <p:nvGrpSpPr>
            <p:cNvPr id="207886" name="Group 47"/>
            <p:cNvGrpSpPr/>
            <p:nvPr/>
          </p:nvGrpSpPr>
          <p:grpSpPr>
            <a:xfrm>
              <a:off x="2400" y="3840"/>
              <a:ext cx="624" cy="192"/>
              <a:chOff x="2400" y="3840"/>
              <a:chExt cx="624" cy="192"/>
            </a:xfrm>
          </p:grpSpPr>
          <p:sp>
            <p:nvSpPr>
              <p:cNvPr id="49" name="Line 48"/>
              <p:cNvSpPr>
                <a:spLocks noChangeShapeType="1"/>
              </p:cNvSpPr>
              <p:nvPr/>
            </p:nvSpPr>
            <p:spPr bwMode="auto">
              <a:xfrm>
                <a:off x="2448" y="4032"/>
                <a:ext cx="576" cy="0"/>
              </a:xfrm>
              <a:prstGeom prst="line">
                <a:avLst/>
              </a:prstGeom>
              <a:noFill/>
              <a:ln w="38100" cmpd="dbl">
                <a:solidFill>
                  <a:srgbClr val="99CCFF"/>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Text Box 49"/>
              <p:cNvSpPr txBox="1">
                <a:spLocks noChangeArrowheads="1"/>
              </p:cNvSpPr>
              <p:nvPr/>
            </p:nvSpPr>
            <p:spPr bwMode="auto">
              <a:xfrm>
                <a:off x="2400" y="3840"/>
                <a:ext cx="624" cy="192"/>
              </a:xfrm>
              <a:prstGeom prst="rect">
                <a:avLst/>
              </a:prstGeom>
              <a:noFill/>
              <a:ln>
                <a:noFill/>
              </a:ln>
              <a:effectLst/>
            </p:spPr>
            <p:txBody>
              <a:bodyPr>
                <a:spAutoFit/>
              </a:bodyPr>
              <a:lstStyle/>
              <a:p>
                <a:pPr marR="0" algn="ctr" defTabSz="914400" eaLnBrk="1" fontAlgn="auto" hangingPunct="1">
                  <a:spcBef>
                    <a:spcPct val="50000"/>
                  </a:spcBef>
                  <a:spcAft>
                    <a:spcPts val="0"/>
                  </a:spcAft>
                  <a:buClrTx/>
                  <a:buSzTx/>
                  <a:buFontTx/>
                  <a:defRPr/>
                </a:pPr>
                <a:r>
                  <a:rPr kumimoji="1" lang="en-US" altLang="zh-CN" sz="1400" kern="0" cap="none" spc="0" normalizeH="0" baseline="0" noProof="0">
                    <a:solidFill>
                      <a:srgbClr val="5490A8"/>
                    </a:solidFill>
                    <a:latin typeface="Tahoma" panose="020B0604030504040204" pitchFamily="34" charset="0"/>
                    <a:ea typeface="宋体" panose="02010600030101010101" pitchFamily="2" charset="-122"/>
                    <a:cs typeface="+mn-cs"/>
                  </a:rPr>
                  <a:t>DeMorgan</a:t>
                </a:r>
                <a:endParaRPr kumimoji="1" lang="en-US" altLang="zh-CN" sz="1400" kern="0" cap="none" spc="0" normalizeH="0" baseline="0" noProof="0">
                  <a:solidFill>
                    <a:srgbClr val="5490A8"/>
                  </a:solidFill>
                  <a:latin typeface="Tahoma" panose="020B0604030504040204" pitchFamily="34" charset="0"/>
                  <a:ea typeface="宋体" panose="02010600030101010101" pitchFamily="2" charset="-122"/>
                  <a:cs typeface="+mn-cs"/>
                </a:endParaRPr>
              </a:p>
            </p:txBody>
          </p:sp>
        </p:grpSp>
        <p:graphicFrame>
          <p:nvGraphicFramePr>
            <p:cNvPr id="207887" name="Object 50"/>
            <p:cNvGraphicFramePr>
              <a:graphicFrameLocks noChangeAspect="1"/>
            </p:cNvGraphicFramePr>
            <p:nvPr/>
          </p:nvGraphicFramePr>
          <p:xfrm>
            <a:off x="3120" y="3795"/>
            <a:ext cx="1390" cy="429"/>
          </p:xfrm>
          <a:graphic>
            <a:graphicData uri="http://schemas.openxmlformats.org/presentationml/2006/ole">
              <mc:AlternateContent xmlns:mc="http://schemas.openxmlformats.org/markup-compatibility/2006">
                <mc:Choice xmlns:v="urn:schemas-microsoft-com:vml" Requires="v">
                  <p:oleObj spid="_x0000_s3306" name="" r:id="rId9" imgW="862965" imgH="266700" progId="Equation.3">
                    <p:embed/>
                  </p:oleObj>
                </mc:Choice>
                <mc:Fallback>
                  <p:oleObj name="" r:id="rId9" imgW="862965" imgH="266700" progId="Equation.3">
                    <p:embed/>
                    <p:pic>
                      <p:nvPicPr>
                        <p:cNvPr id="0" name="图片 3305"/>
                        <p:cNvPicPr/>
                        <p:nvPr/>
                      </p:nvPicPr>
                      <p:blipFill>
                        <a:blip r:embed="rId10"/>
                        <a:stretch>
                          <a:fillRect/>
                        </a:stretch>
                      </p:blipFill>
                      <p:spPr>
                        <a:xfrm>
                          <a:off x="3120" y="3795"/>
                          <a:ext cx="1390" cy="429"/>
                        </a:xfrm>
                        <a:prstGeom prst="rect">
                          <a:avLst/>
                        </a:prstGeom>
                        <a:noFill/>
                        <a:ln w="38100">
                          <a:noFill/>
                          <a:miter/>
                        </a:ln>
                      </p:spPr>
                    </p:pic>
                  </p:oleObj>
                </mc:Fallback>
              </mc:AlternateContent>
            </a:graphicData>
          </a:graphic>
        </p:graphicFrame>
      </p:grpSp>
      <p:sp>
        <p:nvSpPr>
          <p:cNvPr id="207883"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07884"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Rectangle 47"/>
          <p:cNvSpPr>
            <a:spLocks noChangeArrowheads="1"/>
          </p:cNvSpPr>
          <p:nvPr/>
        </p:nvSpPr>
        <p:spPr bwMode="auto">
          <a:xfrm>
            <a:off x="0" y="5199063"/>
            <a:ext cx="8001000" cy="914400"/>
          </a:xfrm>
          <a:prstGeom prst="rect">
            <a:avLst/>
          </a:prstGeom>
          <a:solidFill>
            <a:srgbClr val="FFFFFF"/>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9923" name="Rectangle 3"/>
          <p:cNvSpPr txBox="1"/>
          <p:nvPr/>
        </p:nvSpPr>
        <p:spPr>
          <a:xfrm>
            <a:off x="152400" y="855663"/>
            <a:ext cx="8991600" cy="27432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533400" lvl="0" indent="-533400" eaLnBrk="1" hangingPunct="1">
              <a:lnSpc>
                <a:spcPct val="100000"/>
              </a:lnSpc>
              <a:spcBef>
                <a:spcPct val="20000"/>
              </a:spcBef>
              <a:buClr>
                <a:srgbClr val="0099CC"/>
              </a:buClr>
              <a:buSzPct val="80000"/>
              <a:buFont typeface="Wingdings" panose="05000000000000000000" pitchFamily="2" charset="2"/>
              <a:buChar char="n"/>
            </a:pPr>
            <a:r>
              <a:rPr lang="zh-CN" altLang="en-US" dirty="0">
                <a:solidFill>
                  <a:srgbClr val="000000"/>
                </a:solidFill>
                <a:latin typeface="Tahoma" panose="020B0604030504040204" pitchFamily="34" charset="0"/>
                <a:ea typeface="黑体" panose="02010609060101010101" pitchFamily="49" charset="-122"/>
              </a:rPr>
              <a:t>与或 →</a:t>
            </a:r>
            <a:r>
              <a:rPr lang="zh-CN" altLang="en-US" dirty="0">
                <a:solidFill>
                  <a:srgbClr val="99FF99"/>
                </a:solidFill>
                <a:latin typeface="Tahoma" panose="020B0604030504040204" pitchFamily="34" charset="0"/>
                <a:ea typeface="黑体" panose="02010609060101010101" pitchFamily="49" charset="-122"/>
              </a:rPr>
              <a:t>（或与）</a:t>
            </a:r>
            <a:r>
              <a:rPr lang="zh-CN" altLang="en-US" dirty="0">
                <a:solidFill>
                  <a:srgbClr val="000000"/>
                </a:solidFill>
                <a:latin typeface="Tahoma" panose="020B0604030504040204" pitchFamily="34" charset="0"/>
                <a:ea typeface="黑体" panose="02010609060101010101" pitchFamily="49" charset="-122"/>
              </a:rPr>
              <a:t>→ 或非</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或非</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作出原函数卡诺图，用合并 </a:t>
            </a:r>
            <a:r>
              <a:rPr lang="zh-CN" altLang="en-US" dirty="0">
                <a:solidFill>
                  <a:srgbClr val="006060"/>
                </a:solidFill>
                <a:latin typeface="Times New Roman" panose="02020603050405020304" pitchFamily="18" charset="0"/>
                <a:ea typeface="黑体" panose="02010609060101010101" pitchFamily="49" charset="-122"/>
              </a:rPr>
              <a:t>“</a:t>
            </a:r>
            <a:r>
              <a:rPr lang="en-US" altLang="zh-CN" dirty="0">
                <a:solidFill>
                  <a:srgbClr val="006060"/>
                </a:solidFill>
                <a:latin typeface="Times New Roman" panose="02020603050405020304" pitchFamily="18" charset="0"/>
                <a:ea typeface="黑体" panose="02010609060101010101" pitchFamily="49" charset="-122"/>
              </a:rPr>
              <a:t>0”</a:t>
            </a:r>
            <a:r>
              <a:rPr lang="zh-CN" altLang="en-US" dirty="0">
                <a:solidFill>
                  <a:srgbClr val="006060"/>
                </a:solidFill>
                <a:latin typeface="Tahoma" panose="020B0604030504040204" pitchFamily="34" charset="0"/>
                <a:ea typeface="黑体" panose="02010609060101010101" pitchFamily="49" charset="-122"/>
              </a:rPr>
              <a:t>格</a:t>
            </a:r>
            <a:r>
              <a:rPr lang="zh-CN" altLang="en-US" dirty="0">
                <a:solidFill>
                  <a:srgbClr val="000000"/>
                </a:solidFill>
                <a:latin typeface="Tahoma" panose="020B0604030504040204" pitchFamily="34" charset="0"/>
                <a:ea typeface="黑体" panose="02010609060101010101" pitchFamily="49" charset="-122"/>
              </a:rPr>
              <a:t> 的方法先求出其 </a:t>
            </a:r>
            <a:r>
              <a:rPr lang="zh-CN" altLang="en-US" dirty="0">
                <a:solidFill>
                  <a:srgbClr val="CC0000"/>
                </a:solidFill>
                <a:latin typeface="Tahoma" panose="020B0604030504040204" pitchFamily="34" charset="0"/>
                <a:ea typeface="黑体" panose="02010609060101010101" pitchFamily="49" charset="-122"/>
              </a:rPr>
              <a:t>反函数 </a:t>
            </a:r>
            <a:r>
              <a:rPr lang="zh-CN" altLang="en-US" dirty="0">
                <a:solidFill>
                  <a:srgbClr val="000000"/>
                </a:solidFill>
                <a:latin typeface="Tahoma" panose="020B0604030504040204" pitchFamily="34" charset="0"/>
                <a:ea typeface="黑体" panose="02010609060101010101" pitchFamily="49" charset="-122"/>
              </a:rPr>
              <a:t>的 最简</a:t>
            </a:r>
            <a:r>
              <a:rPr lang="zh-CN" altLang="en-US" dirty="0">
                <a:solidFill>
                  <a:srgbClr val="CC0000"/>
                </a:solidFill>
                <a:latin typeface="Tahoma" panose="020B0604030504040204" pitchFamily="34" charset="0"/>
                <a:ea typeface="黑体" panose="02010609060101010101" pitchFamily="49" charset="-122"/>
              </a:rPr>
              <a:t>与或</a:t>
            </a:r>
            <a:r>
              <a:rPr lang="zh-CN" altLang="en-US" dirty="0">
                <a:solidFill>
                  <a:srgbClr val="000000"/>
                </a:solidFill>
                <a:latin typeface="Tahoma" panose="020B0604030504040204" pitchFamily="34" charset="0"/>
                <a:ea typeface="黑体" panose="02010609060101010101" pitchFamily="49" charset="-122"/>
              </a:rPr>
              <a:t>表达式；</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对所得的 与或表达式 求反 得到函数的 </a:t>
            </a:r>
            <a:r>
              <a:rPr lang="zh-CN" altLang="en-US" dirty="0">
                <a:solidFill>
                  <a:srgbClr val="006060"/>
                </a:solidFill>
                <a:latin typeface="Tahoma" panose="020B0604030504040204" pitchFamily="34" charset="0"/>
                <a:ea typeface="黑体" panose="02010609060101010101" pitchFamily="49" charset="-122"/>
              </a:rPr>
              <a:t>最简或与表达式</a:t>
            </a:r>
            <a:r>
              <a:rPr lang="zh-CN" altLang="en-US" dirty="0">
                <a:solidFill>
                  <a:srgbClr val="000000"/>
                </a:solidFill>
                <a:latin typeface="Tahoma" panose="020B0604030504040204" pitchFamily="34" charset="0"/>
                <a:ea typeface="黑体" panose="02010609060101010101" pitchFamily="49" charset="-122"/>
              </a:rPr>
              <a:t>；</a:t>
            </a:r>
            <a:endParaRPr lang="zh-CN" altLang="en-US" dirty="0">
              <a:solidFill>
                <a:srgbClr val="000000"/>
              </a:solidFill>
              <a:latin typeface="Tahoma" panose="020B0604030504040204" pitchFamily="34" charset="0"/>
              <a:ea typeface="黑体" panose="02010609060101010101" pitchFamily="49" charset="-122"/>
            </a:endParaRPr>
          </a:p>
          <a:p>
            <a:pPr marL="914400" lvl="1" indent="-457200" eaLnBrk="1" hangingPunct="1">
              <a:lnSpc>
                <a:spcPct val="100000"/>
              </a:lnSpc>
              <a:spcBef>
                <a:spcPct val="20000"/>
              </a:spcBef>
              <a:buClr>
                <a:srgbClr val="5490A8"/>
              </a:buClr>
              <a:buSzPct val="80000"/>
              <a:buFont typeface="Wingdings" panose="05000000000000000000" pitchFamily="2" charset="2"/>
              <a:buAutoNum type="arabicParenR"/>
            </a:pPr>
            <a:r>
              <a:rPr lang="zh-CN" altLang="en-US" dirty="0">
                <a:solidFill>
                  <a:srgbClr val="000000"/>
                </a:solidFill>
                <a:latin typeface="Tahoma" panose="020B0604030504040204" pitchFamily="34" charset="0"/>
                <a:ea typeface="黑体" panose="02010609060101010101" pitchFamily="49" charset="-122"/>
              </a:rPr>
              <a:t>二次求反，并利用</a:t>
            </a:r>
            <a:r>
              <a:rPr lang="en-US" altLang="zh-CN" dirty="0">
                <a:solidFill>
                  <a:srgbClr val="000000"/>
                </a:solidFill>
                <a:latin typeface="Tahoma" panose="020B0604030504040204" pitchFamily="34" charset="0"/>
                <a:ea typeface="黑体" panose="02010609060101010101" pitchFamily="49" charset="-122"/>
              </a:rPr>
              <a:t>DeMorgan</a:t>
            </a:r>
            <a:r>
              <a:rPr lang="zh-CN" altLang="en-US" dirty="0">
                <a:solidFill>
                  <a:srgbClr val="000000"/>
                </a:solidFill>
                <a:latin typeface="Tahoma" panose="020B0604030504040204" pitchFamily="34" charset="0"/>
                <a:ea typeface="黑体" panose="02010609060101010101" pitchFamily="49" charset="-122"/>
              </a:rPr>
              <a:t>律，便可得到原函数的 或非</a:t>
            </a:r>
            <a:r>
              <a:rPr lang="en-US" altLang="zh-CN" dirty="0">
                <a:solidFill>
                  <a:srgbClr val="000000"/>
                </a:solidFill>
                <a:latin typeface="Tahoma" panose="020B0604030504040204" pitchFamily="34" charset="0"/>
                <a:ea typeface="黑体" panose="02010609060101010101" pitchFamily="49" charset="-122"/>
              </a:rPr>
              <a:t>—</a:t>
            </a:r>
            <a:r>
              <a:rPr lang="zh-CN" altLang="en-US" dirty="0">
                <a:solidFill>
                  <a:srgbClr val="000000"/>
                </a:solidFill>
                <a:latin typeface="Tahoma" panose="020B0604030504040204" pitchFamily="34" charset="0"/>
                <a:ea typeface="黑体" panose="02010609060101010101" pitchFamily="49" charset="-122"/>
              </a:rPr>
              <a:t>或非 表达式。</a:t>
            </a:r>
            <a:endParaRPr lang="zh-CN" altLang="en-US" dirty="0">
              <a:solidFill>
                <a:srgbClr val="000000"/>
              </a:solidFill>
              <a:latin typeface="Tahoma" panose="020B0604030504040204" pitchFamily="34" charset="0"/>
              <a:ea typeface="黑体" panose="02010609060101010101" pitchFamily="49" charset="-122"/>
            </a:endParaRPr>
          </a:p>
        </p:txBody>
      </p:sp>
      <p:grpSp>
        <p:nvGrpSpPr>
          <p:cNvPr id="209924" name="Group 4"/>
          <p:cNvGrpSpPr/>
          <p:nvPr/>
        </p:nvGrpSpPr>
        <p:grpSpPr>
          <a:xfrm>
            <a:off x="5562600" y="3294063"/>
            <a:ext cx="3048000" cy="1905000"/>
            <a:chOff x="3504" y="2544"/>
            <a:chExt cx="1920" cy="1200"/>
          </a:xfrm>
        </p:grpSpPr>
        <p:sp>
          <p:nvSpPr>
            <p:cNvPr id="50" name="Rectangle 5"/>
            <p:cNvSpPr>
              <a:spLocks noChangeArrowheads="1"/>
            </p:cNvSpPr>
            <p:nvPr/>
          </p:nvSpPr>
          <p:spPr bwMode="auto">
            <a:xfrm>
              <a:off x="3888" y="297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6"/>
            <p:cNvSpPr>
              <a:spLocks noChangeArrowheads="1"/>
            </p:cNvSpPr>
            <p:nvPr/>
          </p:nvSpPr>
          <p:spPr bwMode="auto">
            <a:xfrm>
              <a:off x="4272" y="297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Rectangle 7"/>
            <p:cNvSpPr>
              <a:spLocks noChangeArrowheads="1"/>
            </p:cNvSpPr>
            <p:nvPr/>
          </p:nvSpPr>
          <p:spPr bwMode="auto">
            <a:xfrm>
              <a:off x="4656" y="297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Rectangle 8"/>
            <p:cNvSpPr>
              <a:spLocks noChangeArrowheads="1"/>
            </p:cNvSpPr>
            <p:nvPr/>
          </p:nvSpPr>
          <p:spPr bwMode="auto">
            <a:xfrm>
              <a:off x="5040" y="2976"/>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9"/>
            <p:cNvSpPr>
              <a:spLocks noChangeArrowheads="1"/>
            </p:cNvSpPr>
            <p:nvPr/>
          </p:nvSpPr>
          <p:spPr bwMode="auto">
            <a:xfrm>
              <a:off x="3888" y="336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5" name="Rectangle 10"/>
            <p:cNvSpPr>
              <a:spLocks noChangeArrowheads="1"/>
            </p:cNvSpPr>
            <p:nvPr/>
          </p:nvSpPr>
          <p:spPr bwMode="auto">
            <a:xfrm>
              <a:off x="4272" y="336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11"/>
            <p:cNvSpPr>
              <a:spLocks noChangeArrowheads="1"/>
            </p:cNvSpPr>
            <p:nvPr/>
          </p:nvSpPr>
          <p:spPr bwMode="auto">
            <a:xfrm>
              <a:off x="4656" y="336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Rectangle 12"/>
            <p:cNvSpPr>
              <a:spLocks noChangeArrowheads="1"/>
            </p:cNvSpPr>
            <p:nvPr/>
          </p:nvSpPr>
          <p:spPr bwMode="auto">
            <a:xfrm>
              <a:off x="5040" y="3360"/>
              <a:ext cx="384" cy="384"/>
            </a:xfrm>
            <a:prstGeom prst="rect">
              <a:avLst/>
            </a:prstGeom>
            <a:noFill/>
            <a:ln w="19050">
              <a:solidFill>
                <a:srgbClr val="006060"/>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13"/>
            <p:cNvSpPr>
              <a:spLocks noChangeShapeType="1"/>
            </p:cNvSpPr>
            <p:nvPr/>
          </p:nvSpPr>
          <p:spPr bwMode="auto">
            <a:xfrm>
              <a:off x="3504" y="2592"/>
              <a:ext cx="384" cy="384"/>
            </a:xfrm>
            <a:prstGeom prst="line">
              <a:avLst/>
            </a:prstGeom>
            <a:noFill/>
            <a:ln w="19050">
              <a:solidFill>
                <a:srgbClr val="00606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Text Box 14"/>
            <p:cNvSpPr txBox="1">
              <a:spLocks noChangeArrowheads="1"/>
            </p:cNvSpPr>
            <p:nvPr/>
          </p:nvSpPr>
          <p:spPr bwMode="auto">
            <a:xfrm>
              <a:off x="3552" y="2784"/>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A</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0" name="Text Box 15"/>
            <p:cNvSpPr txBox="1">
              <a:spLocks noChangeArrowheads="1"/>
            </p:cNvSpPr>
            <p:nvPr/>
          </p:nvSpPr>
          <p:spPr bwMode="auto">
            <a:xfrm>
              <a:off x="3648" y="2544"/>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BC</a:t>
              </a:r>
              <a:endParaRPr kumimoji="1" lang="en-US" altLang="zh-CN" sz="2800" b="0" i="1"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1" name="Text Box 16"/>
            <p:cNvSpPr txBox="1">
              <a:spLocks noChangeArrowheads="1"/>
            </p:cNvSpPr>
            <p:nvPr/>
          </p:nvSpPr>
          <p:spPr bwMode="auto">
            <a:xfrm>
              <a:off x="3696" y="3024"/>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2" name="Text Box 17"/>
            <p:cNvSpPr txBox="1">
              <a:spLocks noChangeArrowheads="1"/>
            </p:cNvSpPr>
            <p:nvPr/>
          </p:nvSpPr>
          <p:spPr bwMode="auto">
            <a:xfrm>
              <a:off x="3696" y="3408"/>
              <a:ext cx="14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3" name="Text Box 18"/>
            <p:cNvSpPr txBox="1">
              <a:spLocks noChangeArrowheads="1"/>
            </p:cNvSpPr>
            <p:nvPr/>
          </p:nvSpPr>
          <p:spPr bwMode="auto">
            <a:xfrm>
              <a:off x="3984" y="2688"/>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4" name="Text Box 19"/>
            <p:cNvSpPr txBox="1">
              <a:spLocks noChangeArrowheads="1"/>
            </p:cNvSpPr>
            <p:nvPr/>
          </p:nvSpPr>
          <p:spPr bwMode="auto">
            <a:xfrm>
              <a:off x="4368" y="2688"/>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01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5" name="Text Box 20"/>
            <p:cNvSpPr txBox="1">
              <a:spLocks noChangeArrowheads="1"/>
            </p:cNvSpPr>
            <p:nvPr/>
          </p:nvSpPr>
          <p:spPr bwMode="auto">
            <a:xfrm>
              <a:off x="4752" y="2688"/>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6" name="Text Box 21"/>
            <p:cNvSpPr txBox="1">
              <a:spLocks noChangeArrowheads="1"/>
            </p:cNvSpPr>
            <p:nvPr/>
          </p:nvSpPr>
          <p:spPr bwMode="auto">
            <a:xfrm>
              <a:off x="5136" y="2688"/>
              <a:ext cx="240"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10</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7" name="Text Box 22"/>
            <p:cNvSpPr txBox="1">
              <a:spLocks noChangeArrowheads="1"/>
            </p:cNvSpPr>
            <p:nvPr/>
          </p:nvSpPr>
          <p:spPr bwMode="auto">
            <a:xfrm>
              <a:off x="4272" y="3408"/>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8" name="Text Box 23"/>
            <p:cNvSpPr txBox="1">
              <a:spLocks noChangeArrowheads="1"/>
            </p:cNvSpPr>
            <p:nvPr/>
          </p:nvSpPr>
          <p:spPr bwMode="auto">
            <a:xfrm>
              <a:off x="4656" y="3408"/>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69" name="Text Box 24"/>
            <p:cNvSpPr txBox="1">
              <a:spLocks noChangeArrowheads="1"/>
            </p:cNvSpPr>
            <p:nvPr/>
          </p:nvSpPr>
          <p:spPr bwMode="auto">
            <a:xfrm>
              <a:off x="4656" y="3024"/>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70" name="Text Box 25"/>
            <p:cNvSpPr txBox="1">
              <a:spLocks noChangeArrowheads="1"/>
            </p:cNvSpPr>
            <p:nvPr/>
          </p:nvSpPr>
          <p:spPr bwMode="auto">
            <a:xfrm>
              <a:off x="5040" y="3024"/>
              <a:ext cx="384" cy="269"/>
            </a:xfrm>
            <a:prstGeom prst="rect">
              <a:avLst/>
            </a:prstGeom>
            <a:noFill/>
            <a:ln>
              <a:noFill/>
            </a:ln>
            <a:effec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0" cap="none" spc="0" normalizeH="0" baseline="0" noProof="0">
                <a:ln>
                  <a:noFill/>
                </a:ln>
                <a:solidFill>
                  <a:srgbClr val="006060"/>
                </a:solidFill>
                <a:effectLst/>
                <a:uLnTx/>
                <a:uFillTx/>
                <a:latin typeface="Times New Roman" panose="02020603050405020304" pitchFamily="18" charset="0"/>
                <a:ea typeface="宋体" panose="02010600030101010101" pitchFamily="2" charset="-122"/>
                <a:cs typeface="+mn-cs"/>
              </a:endParaRPr>
            </a:p>
          </p:txBody>
        </p:sp>
        <p:sp>
          <p:nvSpPr>
            <p:cNvPr id="71" name="AutoShape 26"/>
            <p:cNvSpPr>
              <a:spLocks noChangeArrowheads="1"/>
            </p:cNvSpPr>
            <p:nvPr/>
          </p:nvSpPr>
          <p:spPr bwMode="auto">
            <a:xfrm>
              <a:off x="3984" y="3024"/>
              <a:ext cx="576" cy="288"/>
            </a:xfrm>
            <a:prstGeom prst="roundRect">
              <a:avLst>
                <a:gd name="adj" fmla="val 42361"/>
              </a:avLst>
            </a:prstGeom>
            <a:noFill/>
            <a:ln w="19050">
              <a:solidFill>
                <a:srgbClr val="CC0000"/>
              </a:solidFill>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09962" name="Group 27"/>
            <p:cNvGrpSpPr/>
            <p:nvPr/>
          </p:nvGrpSpPr>
          <p:grpSpPr>
            <a:xfrm>
              <a:off x="3888" y="3408"/>
              <a:ext cx="1536" cy="288"/>
              <a:chOff x="3408" y="3072"/>
              <a:chExt cx="1536" cy="288"/>
            </a:xfrm>
          </p:grpSpPr>
          <p:sp>
            <p:nvSpPr>
              <p:cNvPr id="73" name="Arc 28"/>
              <p:cNvSpPr/>
              <p:nvPr/>
            </p:nvSpPr>
            <p:spPr bwMode="auto">
              <a:xfrm>
                <a:off x="3600" y="3074"/>
                <a:ext cx="144" cy="286"/>
              </a:xfrm>
              <a:custGeom>
                <a:avLst/>
                <a:gdLst>
                  <a:gd name="T0" fmla="*/ 3 w 21993"/>
                  <a:gd name="T1" fmla="*/ 0 h 43200"/>
                  <a:gd name="T2" fmla="*/ 0 w 21993"/>
                  <a:gd name="T3" fmla="*/ 286 h 43200"/>
                  <a:gd name="T4" fmla="*/ 3 w 21993"/>
                  <a:gd name="T5" fmla="*/ 143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Line 29"/>
              <p:cNvSpPr>
                <a:spLocks noChangeShapeType="1"/>
              </p:cNvSpPr>
              <p:nvPr/>
            </p:nvSpPr>
            <p:spPr bwMode="auto">
              <a:xfrm flipH="1">
                <a:off x="3408"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Line 30"/>
              <p:cNvSpPr>
                <a:spLocks noChangeShapeType="1"/>
              </p:cNvSpPr>
              <p:nvPr/>
            </p:nvSpPr>
            <p:spPr bwMode="auto">
              <a:xfrm flipH="1">
                <a:off x="3408"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Arc 31"/>
              <p:cNvSpPr/>
              <p:nvPr/>
            </p:nvSpPr>
            <p:spPr bwMode="auto">
              <a:xfrm rot="10800000">
                <a:off x="4608" y="3072"/>
                <a:ext cx="144" cy="286"/>
              </a:xfrm>
              <a:custGeom>
                <a:avLst/>
                <a:gdLst>
                  <a:gd name="T0" fmla="*/ 3 w 21993"/>
                  <a:gd name="T1" fmla="*/ 0 h 43200"/>
                  <a:gd name="T2" fmla="*/ 0 w 21993"/>
                  <a:gd name="T3" fmla="*/ 286 h 43200"/>
                  <a:gd name="T4" fmla="*/ 3 w 21993"/>
                  <a:gd name="T5" fmla="*/ 143 h 43200"/>
                  <a:gd name="T6" fmla="*/ 0 60000 65536"/>
                  <a:gd name="T7" fmla="*/ 0 60000 65536"/>
                  <a:gd name="T8" fmla="*/ 0 60000 65536"/>
                </a:gdLst>
                <a:ahLst/>
                <a:cxnLst>
                  <a:cxn ang="T6">
                    <a:pos x="T0" y="T1"/>
                  </a:cxn>
                  <a:cxn ang="T7">
                    <a:pos x="T2" y="T3"/>
                  </a:cxn>
                  <a:cxn ang="T8">
                    <a:pos x="T4" y="T5"/>
                  </a:cxn>
                </a:cxnLst>
                <a:rect l="0" t="0" r="r" b="b"/>
                <a:pathLst>
                  <a:path w="21993" h="43200" fill="none" extrusionOk="0">
                    <a:moveTo>
                      <a:pt x="392" y="0"/>
                    </a:moveTo>
                    <a:cubicBezTo>
                      <a:pt x="12322" y="0"/>
                      <a:pt x="21993" y="9670"/>
                      <a:pt x="21993" y="21600"/>
                    </a:cubicBezTo>
                    <a:cubicBezTo>
                      <a:pt x="21993" y="33529"/>
                      <a:pt x="12322" y="43200"/>
                      <a:pt x="393" y="43200"/>
                    </a:cubicBezTo>
                    <a:cubicBezTo>
                      <a:pt x="261" y="43200"/>
                      <a:pt x="130" y="43198"/>
                      <a:pt x="-1" y="43196"/>
                    </a:cubicBezTo>
                  </a:path>
                  <a:path w="21993" h="43200" stroke="0" extrusionOk="0">
                    <a:moveTo>
                      <a:pt x="392" y="0"/>
                    </a:moveTo>
                    <a:cubicBezTo>
                      <a:pt x="12322" y="0"/>
                      <a:pt x="21993" y="9670"/>
                      <a:pt x="21993" y="21600"/>
                    </a:cubicBezTo>
                    <a:cubicBezTo>
                      <a:pt x="21993" y="33529"/>
                      <a:pt x="12322" y="43200"/>
                      <a:pt x="393" y="43200"/>
                    </a:cubicBezTo>
                    <a:cubicBezTo>
                      <a:pt x="261" y="43200"/>
                      <a:pt x="130" y="43198"/>
                      <a:pt x="-1" y="43196"/>
                    </a:cubicBezTo>
                    <a:lnTo>
                      <a:pt x="393" y="21600"/>
                    </a:lnTo>
                    <a:lnTo>
                      <a:pt x="392" y="0"/>
                    </a:lnTo>
                    <a:close/>
                  </a:path>
                </a:pathLst>
              </a:custGeom>
              <a:noFill/>
              <a:ln w="19050">
                <a:solidFill>
                  <a:srgbClr val="CC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Line 32"/>
              <p:cNvSpPr>
                <a:spLocks noChangeShapeType="1"/>
              </p:cNvSpPr>
              <p:nvPr/>
            </p:nvSpPr>
            <p:spPr bwMode="auto">
              <a:xfrm flipH="1">
                <a:off x="4752" y="3360"/>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Line 33"/>
              <p:cNvSpPr>
                <a:spLocks noChangeShapeType="1"/>
              </p:cNvSpPr>
              <p:nvPr/>
            </p:nvSpPr>
            <p:spPr bwMode="auto">
              <a:xfrm flipH="1">
                <a:off x="4752" y="3072"/>
                <a:ext cx="192" cy="0"/>
              </a:xfrm>
              <a:prstGeom prst="line">
                <a:avLst/>
              </a:prstGeom>
              <a:noFill/>
              <a:ln w="19050">
                <a:solidFill>
                  <a:srgbClr val="CC0000"/>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aphicFrame>
        <p:nvGraphicFramePr>
          <p:cNvPr id="209925" name="Object 34"/>
          <p:cNvGraphicFramePr>
            <a:graphicFrameLocks noChangeAspect="1"/>
          </p:cNvGraphicFramePr>
          <p:nvPr/>
        </p:nvGraphicFramePr>
        <p:xfrm>
          <a:off x="914400" y="3446463"/>
          <a:ext cx="2152650" cy="554037"/>
        </p:xfrm>
        <a:graphic>
          <a:graphicData uri="http://schemas.openxmlformats.org/presentationml/2006/ole">
            <mc:AlternateContent xmlns:mc="http://schemas.openxmlformats.org/markup-compatibility/2006">
              <mc:Choice xmlns:v="urn:schemas-microsoft-com:vml" Requires="v">
                <p:oleObj spid="_x0000_s3307" name="" r:id="rId1" imgW="837565" imgH="215900" progId="Equation.3">
                  <p:embed/>
                </p:oleObj>
              </mc:Choice>
              <mc:Fallback>
                <p:oleObj name="" r:id="rId1" imgW="837565" imgH="215900" progId="Equation.3">
                  <p:embed/>
                  <p:pic>
                    <p:nvPicPr>
                      <p:cNvPr id="0" name="图片 3306"/>
                      <p:cNvPicPr/>
                      <p:nvPr/>
                    </p:nvPicPr>
                    <p:blipFill>
                      <a:blip r:embed="rId2"/>
                      <a:stretch>
                        <a:fillRect/>
                      </a:stretch>
                    </p:blipFill>
                    <p:spPr>
                      <a:xfrm>
                        <a:off x="914400" y="3446463"/>
                        <a:ext cx="2152650" cy="554037"/>
                      </a:xfrm>
                      <a:prstGeom prst="rect">
                        <a:avLst/>
                      </a:prstGeom>
                      <a:noFill/>
                      <a:ln w="38100">
                        <a:noFill/>
                        <a:miter/>
                      </a:ln>
                    </p:spPr>
                  </p:pic>
                </p:oleObj>
              </mc:Fallback>
            </mc:AlternateContent>
          </a:graphicData>
        </a:graphic>
      </p:graphicFrame>
      <p:graphicFrame>
        <p:nvGraphicFramePr>
          <p:cNvPr id="209926" name="Object 35"/>
          <p:cNvGraphicFramePr>
            <a:graphicFrameLocks noChangeAspect="1"/>
          </p:cNvGraphicFramePr>
          <p:nvPr/>
        </p:nvGraphicFramePr>
        <p:xfrm>
          <a:off x="914400" y="3979863"/>
          <a:ext cx="2541588" cy="554037"/>
        </p:xfrm>
        <a:graphic>
          <a:graphicData uri="http://schemas.openxmlformats.org/presentationml/2006/ole">
            <mc:AlternateContent xmlns:mc="http://schemas.openxmlformats.org/markup-compatibility/2006">
              <mc:Choice xmlns:v="urn:schemas-microsoft-com:vml" Requires="v">
                <p:oleObj spid="_x0000_s3308" name="" r:id="rId3" imgW="989965" imgH="215900" progId="Equation.3">
                  <p:embed/>
                </p:oleObj>
              </mc:Choice>
              <mc:Fallback>
                <p:oleObj name="" r:id="rId3" imgW="989965" imgH="215900" progId="Equation.3">
                  <p:embed/>
                  <p:pic>
                    <p:nvPicPr>
                      <p:cNvPr id="0" name="图片 3307"/>
                      <p:cNvPicPr/>
                      <p:nvPr/>
                    </p:nvPicPr>
                    <p:blipFill>
                      <a:blip r:embed="rId4"/>
                      <a:stretch>
                        <a:fillRect/>
                      </a:stretch>
                    </p:blipFill>
                    <p:spPr>
                      <a:xfrm>
                        <a:off x="914400" y="3979863"/>
                        <a:ext cx="2541588" cy="554037"/>
                      </a:xfrm>
                      <a:prstGeom prst="rect">
                        <a:avLst/>
                      </a:prstGeom>
                      <a:noFill/>
                      <a:ln w="38100">
                        <a:noFill/>
                        <a:miter/>
                      </a:ln>
                    </p:spPr>
                  </p:pic>
                </p:oleObj>
              </mc:Fallback>
            </mc:AlternateContent>
          </a:graphicData>
        </a:graphic>
      </p:graphicFrame>
      <p:grpSp>
        <p:nvGrpSpPr>
          <p:cNvPr id="209927" name="Group 36"/>
          <p:cNvGrpSpPr/>
          <p:nvPr/>
        </p:nvGrpSpPr>
        <p:grpSpPr>
          <a:xfrm>
            <a:off x="533400" y="3903663"/>
            <a:ext cx="4572000" cy="685800"/>
            <a:chOff x="576" y="2928"/>
            <a:chExt cx="2880" cy="432"/>
          </a:xfrm>
        </p:grpSpPr>
        <p:sp>
          <p:nvSpPr>
            <p:cNvPr id="82" name="Rectangle 37"/>
            <p:cNvSpPr>
              <a:spLocks noChangeArrowheads="1"/>
            </p:cNvSpPr>
            <p:nvPr/>
          </p:nvSpPr>
          <p:spPr bwMode="auto">
            <a:xfrm>
              <a:off x="576" y="2976"/>
              <a:ext cx="1968" cy="384"/>
            </a:xfrm>
            <a:prstGeom prst="rect">
              <a:avLst/>
            </a:prstGeom>
            <a:noFill/>
            <a:ln w="9525">
              <a:solidFill>
                <a:srgbClr val="33CCFF"/>
              </a:solidFill>
              <a:miter lim="800000"/>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Freeform 38"/>
            <p:cNvSpPr/>
            <p:nvPr/>
          </p:nvSpPr>
          <p:spPr bwMode="auto">
            <a:xfrm>
              <a:off x="2544" y="2928"/>
              <a:ext cx="912" cy="192"/>
            </a:xfrm>
            <a:custGeom>
              <a:avLst/>
              <a:gdLst>
                <a:gd name="T0" fmla="*/ 912 w 912"/>
                <a:gd name="T1" fmla="*/ 192 h 192"/>
                <a:gd name="T2" fmla="*/ 528 w 912"/>
                <a:gd name="T3" fmla="*/ 0 h 192"/>
                <a:gd name="T4" fmla="*/ 0 w 912"/>
                <a:gd name="T5" fmla="*/ 192 h 192"/>
                <a:gd name="T6" fmla="*/ 0 60000 65536"/>
                <a:gd name="T7" fmla="*/ 0 60000 65536"/>
                <a:gd name="T8" fmla="*/ 0 60000 65536"/>
              </a:gdLst>
              <a:ahLst/>
              <a:cxnLst>
                <a:cxn ang="T6">
                  <a:pos x="T0" y="T1"/>
                </a:cxn>
                <a:cxn ang="T7">
                  <a:pos x="T2" y="T3"/>
                </a:cxn>
                <a:cxn ang="T8">
                  <a:pos x="T4" y="T5"/>
                </a:cxn>
              </a:cxnLst>
              <a:rect l="0" t="0" r="r" b="b"/>
              <a:pathLst>
                <a:path w="912" h="192">
                  <a:moveTo>
                    <a:pt x="912" y="192"/>
                  </a:moveTo>
                  <a:cubicBezTo>
                    <a:pt x="796" y="96"/>
                    <a:pt x="680" y="0"/>
                    <a:pt x="528" y="0"/>
                  </a:cubicBezTo>
                  <a:cubicBezTo>
                    <a:pt x="376" y="0"/>
                    <a:pt x="188" y="96"/>
                    <a:pt x="0" y="192"/>
                  </a:cubicBezTo>
                </a:path>
              </a:pathLst>
            </a:custGeom>
            <a:noFill/>
            <a:ln w="9525" cap="flat" cmpd="sng">
              <a:solidFill>
                <a:srgbClr val="33CCFF"/>
              </a:solidFill>
              <a:prstDash val="solid"/>
              <a:round/>
              <a:tailEnd type="triangle" w="sm"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84" name="Rectangle 39"/>
          <p:cNvSpPr>
            <a:spLocks noChangeArrowheads="1"/>
          </p:cNvSpPr>
          <p:nvPr/>
        </p:nvSpPr>
        <p:spPr bwMode="auto">
          <a:xfrm>
            <a:off x="0" y="2151063"/>
            <a:ext cx="9144000" cy="1219200"/>
          </a:xfrm>
          <a:prstGeom prst="rect">
            <a:avLst/>
          </a:prstGeom>
          <a:solidFill>
            <a:srgbClr val="99FF99"/>
          </a:solidFill>
          <a:ln>
            <a:noFill/>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9929" name="Text Box 40"/>
          <p:cNvSpPr txBox="1"/>
          <p:nvPr/>
        </p:nvSpPr>
        <p:spPr>
          <a:xfrm>
            <a:off x="762000" y="2227263"/>
            <a:ext cx="8153400" cy="1004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宋体" panose="02010600030101010101"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宋体" panose="02010600030101010101" pitchFamily="2" charset="-122"/>
              </a:defRPr>
            </a:lvl5pPr>
          </a:lstStyle>
          <a:p>
            <a:pPr marL="457200" lvl="0" indent="-457200" eaLnBrk="1" hangingPunct="1">
              <a:lnSpc>
                <a:spcPct val="100000"/>
              </a:lnSpc>
              <a:spcBef>
                <a:spcPct val="50000"/>
              </a:spcBef>
              <a:buClr>
                <a:srgbClr val="5490A8"/>
              </a:buClr>
              <a:buSzPct val="80000"/>
              <a:buFontTx/>
              <a:buAutoNum type="arabicParenR" startAt="2"/>
            </a:pPr>
            <a:r>
              <a:rPr lang="zh-CN" altLang="en-US" sz="2400" dirty="0">
                <a:solidFill>
                  <a:srgbClr val="000000"/>
                </a:solidFill>
                <a:latin typeface="Tahoma" panose="020B0604030504040204" pitchFamily="34" charset="0"/>
                <a:ea typeface="黑体" panose="02010609060101010101" pitchFamily="49" charset="-122"/>
              </a:rPr>
              <a:t>反函数表达式两端分别求反；</a:t>
            </a:r>
            <a:endParaRPr lang="zh-CN" altLang="en-US" sz="2400" dirty="0">
              <a:solidFill>
                <a:srgbClr val="000000"/>
              </a:solidFill>
              <a:latin typeface="Tahoma" panose="020B0604030504040204" pitchFamily="34" charset="0"/>
              <a:ea typeface="黑体" panose="02010609060101010101" pitchFamily="49" charset="-122"/>
            </a:endParaRPr>
          </a:p>
          <a:p>
            <a:pPr marL="457200" lvl="0" indent="-457200" eaLnBrk="1" hangingPunct="1">
              <a:lnSpc>
                <a:spcPct val="100000"/>
              </a:lnSpc>
              <a:spcBef>
                <a:spcPct val="50000"/>
              </a:spcBef>
              <a:buClr>
                <a:srgbClr val="5490A8"/>
              </a:buClr>
              <a:buSzPct val="80000"/>
              <a:buFontTx/>
              <a:buAutoNum type="arabicParenR" startAt="2"/>
            </a:pPr>
            <a:r>
              <a:rPr lang="zh-CN" altLang="en-US" sz="2400" dirty="0">
                <a:solidFill>
                  <a:srgbClr val="000000"/>
                </a:solidFill>
                <a:latin typeface="Tahoma" panose="020B0604030504040204" pitchFamily="34" charset="0"/>
                <a:ea typeface="黑体" panose="02010609060101010101" pitchFamily="49" charset="-122"/>
              </a:rPr>
              <a:t>再对各个乘积项应用</a:t>
            </a:r>
            <a:r>
              <a:rPr lang="en-US" altLang="zh-CN" sz="2400" dirty="0">
                <a:solidFill>
                  <a:srgbClr val="000000"/>
                </a:solidFill>
                <a:latin typeface="Tahoma" panose="020B0604030504040204" pitchFamily="34" charset="0"/>
                <a:ea typeface="黑体" panose="02010609060101010101" pitchFamily="49" charset="-122"/>
              </a:rPr>
              <a:t>DeMorgan</a:t>
            </a:r>
            <a:r>
              <a:rPr lang="zh-CN" altLang="en-US" sz="2400" dirty="0">
                <a:solidFill>
                  <a:srgbClr val="000000"/>
                </a:solidFill>
                <a:latin typeface="Tahoma" panose="020B0604030504040204" pitchFamily="34" charset="0"/>
                <a:ea typeface="黑体" panose="02010609060101010101" pitchFamily="49" charset="-122"/>
              </a:rPr>
              <a:t>公式。</a:t>
            </a:r>
            <a:r>
              <a:rPr lang="zh-CN" altLang="en-US" sz="1600" b="1" dirty="0">
                <a:solidFill>
                  <a:srgbClr val="5490A8"/>
                </a:solidFill>
                <a:latin typeface="楷体_GB2312" pitchFamily="49" charset="-122"/>
                <a:ea typeface="楷体_GB2312" pitchFamily="49" charset="-122"/>
              </a:rPr>
              <a:t>（内层</a:t>
            </a:r>
            <a:r>
              <a:rPr lang="zh-CN" altLang="en-US" sz="1600" b="1" dirty="0">
                <a:solidFill>
                  <a:srgbClr val="5490A8"/>
                </a:solidFill>
                <a:latin typeface="Tahoma" panose="020B0604030504040204" pitchFamily="34" charset="0"/>
                <a:ea typeface="楷体_GB2312" pitchFamily="49" charset="-122"/>
              </a:rPr>
              <a:t>“</a:t>
            </a:r>
            <a:r>
              <a:rPr lang="zh-CN" altLang="en-US" sz="1600" b="1" dirty="0">
                <a:solidFill>
                  <a:srgbClr val="5490A8"/>
                </a:solidFill>
                <a:latin typeface="楷体_GB2312" pitchFamily="49" charset="-122"/>
                <a:ea typeface="楷体_GB2312" pitchFamily="49" charset="-122"/>
              </a:rPr>
              <a:t>反用</a:t>
            </a:r>
            <a:r>
              <a:rPr lang="zh-CN" altLang="en-US" sz="1600" b="1" dirty="0">
                <a:solidFill>
                  <a:srgbClr val="5490A8"/>
                </a:solidFill>
                <a:latin typeface="Tahoma" panose="020B0604030504040204" pitchFamily="34" charset="0"/>
                <a:ea typeface="楷体_GB2312" pitchFamily="49" charset="-122"/>
              </a:rPr>
              <a:t>”</a:t>
            </a:r>
            <a:r>
              <a:rPr lang="en-US" altLang="zh-CN" sz="1600" b="1" dirty="0">
                <a:solidFill>
                  <a:srgbClr val="5490A8"/>
                </a:solidFill>
                <a:latin typeface="楷体_GB2312" pitchFamily="49" charset="-122"/>
                <a:ea typeface="楷体_GB2312" pitchFamily="49" charset="-122"/>
              </a:rPr>
              <a:t>DeMorgan</a:t>
            </a:r>
            <a:r>
              <a:rPr lang="zh-CN" altLang="en-US" sz="1600" b="1" dirty="0">
                <a:solidFill>
                  <a:srgbClr val="5490A8"/>
                </a:solidFill>
                <a:latin typeface="楷体_GB2312" pitchFamily="49" charset="-122"/>
                <a:ea typeface="楷体_GB2312" pitchFamily="49" charset="-122"/>
              </a:rPr>
              <a:t>）</a:t>
            </a:r>
            <a:endParaRPr lang="zh-CN" altLang="en-US" sz="1600" b="1" dirty="0">
              <a:solidFill>
                <a:srgbClr val="5490A8"/>
              </a:solidFill>
              <a:latin typeface="楷体_GB2312" pitchFamily="49" charset="-122"/>
              <a:ea typeface="楷体_GB2312" pitchFamily="49" charset="-122"/>
            </a:endParaRPr>
          </a:p>
        </p:txBody>
      </p:sp>
      <p:sp>
        <p:nvSpPr>
          <p:cNvPr id="86" name="Text Box 41"/>
          <p:cNvSpPr txBox="1">
            <a:spLocks noChangeArrowheads="1"/>
          </p:cNvSpPr>
          <p:nvPr/>
        </p:nvSpPr>
        <p:spPr bwMode="auto">
          <a:xfrm>
            <a:off x="1600200" y="863600"/>
            <a:ext cx="2133600" cy="449263"/>
          </a:xfrm>
          <a:prstGeom prst="rect">
            <a:avLst/>
          </a:prstGeom>
          <a:solidFill>
            <a:srgbClr val="99FF99"/>
          </a:solidFill>
          <a:ln>
            <a:noFill/>
          </a:ln>
          <a:effectLst/>
        </p:spPr>
        <p:txBody>
          <a:bodyPr lIns="18000" tIns="10800" rIns="18000" bIns="10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rPr>
              <a:t>→</a:t>
            </a:r>
            <a:endParaRPr kumimoji="1" lang="en-US" altLang="zh-CN" sz="28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cs typeface="+mn-cs"/>
            </a:endParaRPr>
          </a:p>
        </p:txBody>
      </p:sp>
      <p:grpSp>
        <p:nvGrpSpPr>
          <p:cNvPr id="87" name="Group 42"/>
          <p:cNvGrpSpPr/>
          <p:nvPr/>
        </p:nvGrpSpPr>
        <p:grpSpPr>
          <a:xfrm>
            <a:off x="914400" y="4589463"/>
            <a:ext cx="2895600" cy="1289050"/>
            <a:chOff x="576" y="3360"/>
            <a:chExt cx="1824" cy="812"/>
          </a:xfrm>
        </p:grpSpPr>
        <p:graphicFrame>
          <p:nvGraphicFramePr>
            <p:cNvPr id="209934" name="Object 43"/>
            <p:cNvGraphicFramePr>
              <a:graphicFrameLocks noChangeAspect="1"/>
            </p:cNvGraphicFramePr>
            <p:nvPr/>
          </p:nvGraphicFramePr>
          <p:xfrm>
            <a:off x="576" y="3360"/>
            <a:ext cx="1601" cy="390"/>
          </p:xfrm>
          <a:graphic>
            <a:graphicData uri="http://schemas.openxmlformats.org/presentationml/2006/ole">
              <mc:AlternateContent xmlns:mc="http://schemas.openxmlformats.org/markup-compatibility/2006">
                <mc:Choice xmlns:v="urn:schemas-microsoft-com:vml" Requires="v">
                  <p:oleObj spid="_x0000_s3313" name="" r:id="rId5" imgW="989965" imgH="241300" progId="Equation.3">
                    <p:embed/>
                  </p:oleObj>
                </mc:Choice>
                <mc:Fallback>
                  <p:oleObj name="" r:id="rId5" imgW="989965" imgH="241300" progId="Equation.3">
                    <p:embed/>
                    <p:pic>
                      <p:nvPicPr>
                        <p:cNvPr id="0" name="图片 3312"/>
                        <p:cNvPicPr/>
                        <p:nvPr/>
                      </p:nvPicPr>
                      <p:blipFill>
                        <a:blip r:embed="rId6"/>
                        <a:stretch>
                          <a:fillRect/>
                        </a:stretch>
                      </p:blipFill>
                      <p:spPr>
                        <a:xfrm>
                          <a:off x="576" y="3360"/>
                          <a:ext cx="1601" cy="390"/>
                        </a:xfrm>
                        <a:prstGeom prst="rect">
                          <a:avLst/>
                        </a:prstGeom>
                        <a:noFill/>
                        <a:ln w="38100">
                          <a:noFill/>
                          <a:miter/>
                        </a:ln>
                      </p:spPr>
                    </p:pic>
                  </p:oleObj>
                </mc:Fallback>
              </mc:AlternateContent>
            </a:graphicData>
          </a:graphic>
        </p:graphicFrame>
        <p:sp>
          <p:nvSpPr>
            <p:cNvPr id="89" name="Oval 44"/>
            <p:cNvSpPr>
              <a:spLocks noChangeArrowheads="1"/>
            </p:cNvSpPr>
            <p:nvPr/>
          </p:nvSpPr>
          <p:spPr bwMode="auto">
            <a:xfrm>
              <a:off x="960" y="3408"/>
              <a:ext cx="528" cy="336"/>
            </a:xfrm>
            <a:prstGeom prst="ellipse">
              <a:avLst/>
            </a:prstGeom>
            <a:noFill/>
            <a:ln w="9525">
              <a:solidFill>
                <a:srgbClr val="CC0000"/>
              </a:solidFill>
              <a:prstDash val="lgDash"/>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0" name="Oval 45"/>
            <p:cNvSpPr>
              <a:spLocks noChangeArrowheads="1"/>
            </p:cNvSpPr>
            <p:nvPr/>
          </p:nvSpPr>
          <p:spPr bwMode="auto">
            <a:xfrm>
              <a:off x="1680" y="3408"/>
              <a:ext cx="528" cy="336"/>
            </a:xfrm>
            <a:prstGeom prst="ellipse">
              <a:avLst/>
            </a:prstGeom>
            <a:noFill/>
            <a:ln w="9525">
              <a:solidFill>
                <a:srgbClr val="CC0000"/>
              </a:solidFill>
              <a:prstDash val="lgDash"/>
              <a:rou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9937" name="Object 46"/>
            <p:cNvGraphicFramePr>
              <a:graphicFrameLocks noChangeAspect="1"/>
            </p:cNvGraphicFramePr>
            <p:nvPr/>
          </p:nvGraphicFramePr>
          <p:xfrm>
            <a:off x="809" y="3744"/>
            <a:ext cx="1591" cy="428"/>
          </p:xfrm>
          <a:graphic>
            <a:graphicData uri="http://schemas.openxmlformats.org/presentationml/2006/ole">
              <mc:AlternateContent xmlns:mc="http://schemas.openxmlformats.org/markup-compatibility/2006">
                <mc:Choice xmlns:v="urn:schemas-microsoft-com:vml" Requires="v">
                  <p:oleObj spid="_x0000_s3312" name="" r:id="rId7" imgW="989965" imgH="266700" progId="Equation.3">
                    <p:embed/>
                  </p:oleObj>
                </mc:Choice>
                <mc:Fallback>
                  <p:oleObj name="" r:id="rId7" imgW="989965" imgH="266700" progId="Equation.3">
                    <p:embed/>
                    <p:pic>
                      <p:nvPicPr>
                        <p:cNvPr id="0" name="图片 3311"/>
                        <p:cNvPicPr/>
                        <p:nvPr/>
                      </p:nvPicPr>
                      <p:blipFill>
                        <a:blip r:embed="rId8"/>
                        <a:stretch>
                          <a:fillRect/>
                        </a:stretch>
                      </p:blipFill>
                      <p:spPr>
                        <a:xfrm>
                          <a:off x="809" y="3744"/>
                          <a:ext cx="1591" cy="428"/>
                        </a:xfrm>
                        <a:prstGeom prst="rect">
                          <a:avLst/>
                        </a:prstGeom>
                        <a:noFill/>
                        <a:ln w="38100">
                          <a:noFill/>
                          <a:miter/>
                        </a:ln>
                      </p:spPr>
                    </p:pic>
                  </p:oleObj>
                </mc:Fallback>
              </mc:AlternateContent>
            </a:graphicData>
          </a:graphic>
        </p:graphicFrame>
      </p:grpSp>
      <p:sp>
        <p:nvSpPr>
          <p:cNvPr id="209932" name="灯片编号占位符 1"/>
          <p:cNvSpPr txBox="1">
            <a:spLocks noGrp="1"/>
          </p:cNvSpPr>
          <p:nvPr>
            <p:ph type="sldNum" sz="quarter" idx="4"/>
          </p:nvPr>
        </p:nvSpPr>
        <p:spPr>
          <a:noFill/>
          <a:ln>
            <a:noFill/>
          </a:ln>
        </p:spPr>
        <p:txBody>
          <a:bodyPr anchor="ctr"/>
          <a:p>
            <a:pPr marL="0" indent="0" algn="r" eaLnBrk="1" hangingPunct="1">
              <a:lnSpc>
                <a:spcPct val="100000"/>
              </a:lnSpc>
              <a:spcBef>
                <a:spcPct val="0"/>
              </a:spcBef>
              <a:buFontTx/>
              <a:buNone/>
            </a:pPr>
            <a:fld id="{9A0DB2DC-4C9A-4742-B13C-FB6460FD3503}" type="slidenum">
              <a:rPr lang="zh-CN" altLang="en-US" kern="1200" dirty="0">
                <a:solidFill>
                  <a:srgbClr val="17375E"/>
                </a:solidFill>
                <a:latin typeface="Georgia" panose="02040502050405020303" pitchFamily="18" charset="0"/>
                <a:ea typeface="+mn-ea"/>
                <a:cs typeface="宋体" panose="02010600030101010101" pitchFamily="2" charset="-122"/>
              </a:rPr>
            </a:fld>
            <a:endParaRPr lang="zh-CN" altLang="en-US" kern="1200" dirty="0">
              <a:solidFill>
                <a:srgbClr val="17375E"/>
              </a:solidFill>
              <a:latin typeface="Georgia" panose="02040502050405020303" pitchFamily="18" charset="0"/>
              <a:ea typeface="+mn-ea"/>
              <a:cs typeface="宋体" panose="02010600030101010101" pitchFamily="2" charset="-122"/>
            </a:endParaRPr>
          </a:p>
        </p:txBody>
      </p:sp>
      <p:sp>
        <p:nvSpPr>
          <p:cNvPr id="209933" name="标题 1"/>
          <p:cNvSpPr>
            <a:spLocks noGrp="1"/>
          </p:cNvSpPr>
          <p:nvPr>
            <p:ph type="title"/>
          </p:nvPr>
        </p:nvSpPr>
        <p:spPr>
          <a:xfrm>
            <a:off x="0" y="30163"/>
            <a:ext cx="8459788" cy="576262"/>
          </a:xfrm>
        </p:spPr>
        <p:txBody>
          <a:bodyPr vert="horz" wrap="square" lIns="91440" tIns="45720" rIns="91440" bIns="45720" anchor="ctr"/>
          <a:p>
            <a:r>
              <a:rPr lang="zh-CN" altLang="en-US" kern="1200" dirty="0">
                <a:latin typeface="Arial" panose="020B0604020202020204" pitchFamily="34" charset="0"/>
                <a:ea typeface="+mj-ea"/>
                <a:cs typeface="Arial" panose="020B0604020202020204" pitchFamily="34" charset="0"/>
              </a:rPr>
              <a:t>布尔代数与逻辑函数</a:t>
            </a:r>
            <a:endParaRPr lang="zh-CN" altLang="en-US" kern="1200" dirty="0">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13082</Words>
  <Application>WPS 演示</Application>
  <PresentationFormat>全屏显示(4:3)</PresentationFormat>
  <Paragraphs>3001</Paragraphs>
  <Slides>100</Slides>
  <Notes>100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242</vt:i4>
      </vt:variant>
      <vt:variant>
        <vt:lpstr>幻灯片标题</vt:lpstr>
      </vt:variant>
      <vt:variant>
        <vt:i4>100</vt:i4>
      </vt:variant>
    </vt:vector>
  </HeadingPairs>
  <TitlesOfParts>
    <vt:vector size="359" baseType="lpstr">
      <vt:lpstr>Arial</vt:lpstr>
      <vt:lpstr>宋体</vt:lpstr>
      <vt:lpstr>Wingdings</vt:lpstr>
      <vt:lpstr>Calibri</vt:lpstr>
      <vt:lpstr>Calibri Light</vt:lpstr>
      <vt:lpstr>Candara</vt:lpstr>
      <vt:lpstr>Georgia</vt:lpstr>
      <vt:lpstr>黑体</vt:lpstr>
      <vt:lpstr>Times New Roman</vt:lpstr>
      <vt:lpstr>Tahoma</vt:lpstr>
      <vt:lpstr>Tahoma</vt:lpstr>
      <vt:lpstr>微软雅黑</vt:lpstr>
      <vt:lpstr>Arial Unicode MS</vt:lpstr>
      <vt:lpstr>楷体_GB2312</vt:lpstr>
      <vt:lpstr>新宋体</vt:lpstr>
      <vt:lpstr>Office 主题</vt:lpstr>
      <vt:lpstr>1_Office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数字集成电路基础 			 				——布尔代数与逻辑函数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lpstr>布尔代数与逻辑函数</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spinws</dc:creator>
  <cp:lastModifiedBy>小仙女</cp:lastModifiedBy>
  <cp:revision>186</cp:revision>
  <dcterms:created xsi:type="dcterms:W3CDTF">2014-05-04T03:33:00Z</dcterms:created>
  <dcterms:modified xsi:type="dcterms:W3CDTF">2020-09-24T08:38:29Z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