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735" r:id="rId2"/>
    <p:sldId id="334" r:id="rId3"/>
    <p:sldId id="703" r:id="rId4"/>
    <p:sldId id="744" r:id="rId5"/>
    <p:sldId id="749" r:id="rId6"/>
    <p:sldId id="704" r:id="rId7"/>
    <p:sldId id="750" r:id="rId8"/>
    <p:sldId id="731" r:id="rId9"/>
    <p:sldId id="705" r:id="rId10"/>
    <p:sldId id="743" r:id="rId11"/>
    <p:sldId id="751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70203040403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70203040403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70203040403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7020304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17375E"/>
    <a:srgbClr val="006600"/>
    <a:srgbClr val="ED7D31"/>
    <a:srgbClr val="CC0000"/>
    <a:srgbClr val="FF0066"/>
    <a:srgbClr val="FF5D5D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3769" autoAdjust="0"/>
  </p:normalViewPr>
  <p:slideViewPr>
    <p:cSldViewPr snapToGrid="0">
      <p:cViewPr varScale="1">
        <p:scale>
          <a:sx n="63" d="100"/>
          <a:sy n="63" d="100"/>
        </p:scale>
        <p:origin x="1398" y="51"/>
      </p:cViewPr>
      <p:guideLst>
        <p:guide orient="horz" pos="2146"/>
        <p:guide pos="2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45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6C7EBD9-049E-42BA-B74A-BE7B9DDBB6FC}" type="datetimeFigureOut">
              <a:rPr lang="zh-CN" altLang="en-US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74DAC60-DB31-4500-B6F2-E49AA039113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6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 txBox="1">
            <a:spLocks noGrp="1" noChangeArrowheads="1"/>
          </p:cNvSpPr>
          <p:nvPr/>
        </p:nvSpPr>
        <p:spPr bwMode="auto">
          <a:xfrm>
            <a:off x="3775075" y="9428163"/>
            <a:ext cx="2886075" cy="4968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pPr algn="r" eaLnBrk="1" hangingPunct="1"/>
            <a:fld id="{AFB3D40E-4129-7B4A-898A-5242B40350AF}" type="slidenum">
              <a:rPr lang="en-US" altLang="zh-CN" sz="1200" b="0">
                <a:solidFill>
                  <a:srgbClr val="000000"/>
                </a:solidFill>
                <a:ea typeface="SimSun" panose="02010600030101010101" pitchFamily="2" charset="-122"/>
                <a:cs typeface="SimSun" panose="02010600030101010101" pitchFamily="2" charset="-122"/>
              </a:rPr>
              <a:t>2</a:t>
            </a:fld>
            <a:endParaRPr lang="en-US" altLang="zh-CN" sz="1200" b="0" dirty="0">
              <a:solidFill>
                <a:srgbClr val="000000"/>
              </a:solidFill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dirty="0">
              <a:ea typeface="SimSun" panose="02010600030101010101" pitchFamily="2" charset="-122"/>
            </a:endParaRPr>
          </a:p>
        </p:txBody>
      </p:sp>
      <p:sp>
        <p:nvSpPr>
          <p:cNvPr id="98308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r>
              <a:rPr lang="en-US" altLang="zh-CN" sz="1200" b="0" dirty="0">
                <a:ea typeface="SimSun" panose="02010600030101010101" pitchFamily="2" charset="-122"/>
                <a:cs typeface="SimSun" panose="02010600030101010101" pitchFamily="2" charset="-122"/>
              </a:rPr>
              <a:t>1,2,3...</a:t>
            </a:r>
          </a:p>
        </p:txBody>
      </p:sp>
      <p:sp>
        <p:nvSpPr>
          <p:cNvPr id="98309" name="幻灯片编号占位符 2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fld id="{01881A13-06B3-024B-AE50-D6F2AF529E90}" type="slidenum">
              <a:rPr lang="en-US" altLang="zh-CN" sz="1200" b="0">
                <a:ea typeface="SimSun" panose="02010600030101010101" pitchFamily="2" charset="-122"/>
                <a:cs typeface="SimSun" panose="02010600030101010101" pitchFamily="2" charset="-122"/>
              </a:rPr>
              <a:t>2</a:t>
            </a:fld>
            <a:endParaRPr lang="en-US" altLang="zh-CN" sz="1200" b="0" dirty="0"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4DAC60-DB31-4500-B6F2-E49AA03911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4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4DAC60-DB31-4500-B6F2-E49AA03911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8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88163"/>
          </a:xfrm>
          <a:prstGeom prst="rect">
            <a:avLst/>
          </a:prstGeom>
          <a:solidFill>
            <a:srgbClr val="F5F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17375E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257300"/>
            <a:ext cx="9144000" cy="2873375"/>
          </a:xfrm>
          <a:prstGeom prst="rect">
            <a:avLst/>
          </a:prstGeom>
          <a:solidFill>
            <a:srgbClr val="1838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/>
          </a:p>
        </p:txBody>
      </p:sp>
      <p:pic>
        <p:nvPicPr>
          <p:cNvPr id="6" name="Picture 4" descr="C:\Users\nanjiang\Desktop\123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68563" cy="124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265738"/>
            <a:ext cx="1460500" cy="145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100013"/>
            <a:ext cx="866775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57427"/>
            <a:ext cx="9144000" cy="2873205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0" y="4669602"/>
            <a:ext cx="9144000" cy="490227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17375E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3"/>
          </p:nvPr>
        </p:nvSpPr>
        <p:spPr>
          <a:xfrm>
            <a:off x="0" y="6523038"/>
            <a:ext cx="9144000" cy="365125"/>
          </a:xfrm>
        </p:spPr>
        <p:txBody>
          <a:bodyPr/>
          <a:lstStyle>
            <a:lvl1pPr algn="ctr">
              <a:defRPr sz="1800">
                <a:solidFill>
                  <a:srgbClr val="17375E"/>
                </a:solidFill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4"/>
          </p:nvPr>
        </p:nvSpPr>
        <p:spPr>
          <a:xfrm>
            <a:off x="0" y="6157913"/>
            <a:ext cx="9144000" cy="365125"/>
          </a:xfrm>
        </p:spPr>
        <p:txBody>
          <a:bodyPr/>
          <a:lstStyle>
            <a:lvl1pPr>
              <a:defRPr sz="1800">
                <a:solidFill>
                  <a:srgbClr val="17375E"/>
                </a:solidFill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23813"/>
            <a:ext cx="9144000" cy="684213"/>
          </a:xfrm>
          <a:prstGeom prst="rect">
            <a:avLst/>
          </a:prstGeom>
          <a:solidFill>
            <a:srgbClr val="1838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816975" y="-23813"/>
            <a:ext cx="327025" cy="684213"/>
          </a:xfrm>
          <a:prstGeom prst="rect">
            <a:avLst/>
          </a:prstGeom>
          <a:solidFill>
            <a:srgbClr val="17C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-23813"/>
            <a:ext cx="684212" cy="684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连接符 6"/>
          <p:cNvCxnSpPr/>
          <p:nvPr userDrawn="1"/>
        </p:nvCxnSpPr>
        <p:spPr>
          <a:xfrm>
            <a:off x="0" y="6467475"/>
            <a:ext cx="9144000" cy="0"/>
          </a:xfrm>
          <a:prstGeom prst="line">
            <a:avLst/>
          </a:prstGeom>
          <a:ln w="28575">
            <a:solidFill>
              <a:srgbClr val="14AE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99225"/>
            <a:ext cx="307975" cy="30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 descr="C:\Users\nanjiang\Desktop\1234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6467475"/>
            <a:ext cx="938212" cy="4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921"/>
            <a:ext cx="8460000" cy="57713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>
          <a:xfrm>
            <a:off x="155349" y="852763"/>
            <a:ext cx="8853184" cy="548030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17375E"/>
                </a:solidFill>
                <a:latin typeface="Candara" panose="020E0502030303020204" pitchFamily="34" charset="0"/>
              </a:defRPr>
            </a:lvl1pPr>
            <a:lvl2pPr>
              <a:defRPr sz="2000">
                <a:solidFill>
                  <a:srgbClr val="17375E"/>
                </a:solidFill>
                <a:latin typeface="Candara" panose="020E0502030303020204" pitchFamily="34" charset="0"/>
              </a:defRPr>
            </a:lvl2pPr>
            <a:lvl3pPr>
              <a:defRPr sz="1800">
                <a:solidFill>
                  <a:srgbClr val="17375E"/>
                </a:solidFill>
                <a:latin typeface="Candara" panose="020E0502030303020204" pitchFamily="34" charset="0"/>
              </a:defRPr>
            </a:lvl3pPr>
            <a:lvl4pPr>
              <a:defRPr sz="1600">
                <a:solidFill>
                  <a:srgbClr val="17375E"/>
                </a:solidFill>
                <a:latin typeface="Candara" panose="020E0502030303020204" pitchFamily="34" charset="0"/>
              </a:defRPr>
            </a:lvl4pPr>
            <a:lvl5pPr>
              <a:defRPr sz="1600">
                <a:solidFill>
                  <a:srgbClr val="17375E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4"/>
          </p:nvPr>
        </p:nvSpPr>
        <p:spPr>
          <a:xfrm>
            <a:off x="7086600" y="6467475"/>
            <a:ext cx="2057400" cy="390525"/>
          </a:xfrm>
        </p:spPr>
        <p:txBody>
          <a:bodyPr/>
          <a:lstStyle>
            <a:lvl1pPr>
              <a:defRPr sz="1400" b="1" smtClean="0">
                <a:solidFill>
                  <a:srgbClr val="17375E"/>
                </a:solidFill>
                <a:latin typeface="Georgia" panose="02040802050405020203" pitchFamily="18" charset="0"/>
              </a:defRPr>
            </a:lvl1pPr>
          </a:lstStyle>
          <a:p>
            <a:pPr>
              <a:defRPr/>
            </a:pPr>
            <a:fld id="{5F212BA3-27D4-44D2-9C05-54E337E4A1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图片1副本"/>
          <p:cNvPicPr>
            <a:picLocks noChangeAspect="1" noChangeArrowheads="1"/>
          </p:cNvPicPr>
          <p:nvPr/>
        </p:nvPicPr>
        <p:blipFill>
          <a:blip r:embed="rId3">
            <a:lum bright="1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96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0" y="6783388"/>
          <a:ext cx="9144000" cy="7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" name="Image" r:id="rId4" imgW="11328400" imgH="4572000" progId="">
                  <p:embed/>
                </p:oleObj>
              </mc:Choice>
              <mc:Fallback>
                <p:oleObj name="Image" r:id="rId4" imgW="11328400" imgH="45720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6000"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83388"/>
                        <a:ext cx="9144000" cy="7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3" descr="E:\MY DOC\北航简介\LOGO\BUAA LOGO.gif"/>
          <p:cNvPicPr>
            <a:picLocks noChangeAspect="1" noChangeArrowheads="1"/>
          </p:cNvPicPr>
          <p:nvPr userDrawn="1"/>
        </p:nvPicPr>
        <p:blipFill>
          <a:blip r:embed="rId6">
            <a:lum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133350"/>
            <a:ext cx="935037" cy="935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9BCE177-27C1-48DA-9ACA-8A4D34D3525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 baseline="0">
          <a:solidFill>
            <a:schemeClr val="tx1"/>
          </a:solidFill>
          <a:latin typeface="Times New Roman" panose="02020703060505090304" pitchFamily="18" charset="0"/>
          <a:ea typeface="SimHei" panose="02010609060101010101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 baseline="0">
          <a:solidFill>
            <a:schemeClr val="tx1"/>
          </a:solidFill>
          <a:latin typeface="Times New Roman" panose="02020703060505090304" pitchFamily="18" charset="0"/>
          <a:ea typeface="SimHei" panose="02010609060101010101" pitchFamily="49" charset="-122"/>
          <a:cs typeface="Times New Roman" panose="02020703060505090304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 baseline="0">
          <a:solidFill>
            <a:schemeClr val="tx1"/>
          </a:solidFill>
          <a:latin typeface="Times New Roman" panose="02020703060505090304" pitchFamily="18" charset="0"/>
          <a:ea typeface="SimHei" panose="02010609060101010101" pitchFamily="49" charset="-122"/>
          <a:cs typeface="Times New Roman" panose="02020703060505090304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 baseline="0">
          <a:solidFill>
            <a:schemeClr val="tx1"/>
          </a:solidFill>
          <a:latin typeface="Times New Roman" panose="02020703060505090304" pitchFamily="18" charset="0"/>
          <a:ea typeface="SimHei" panose="02010609060101010101" pitchFamily="49" charset="-122"/>
          <a:cs typeface="Times New Roman" panose="02020703060505090304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 baseline="0">
          <a:solidFill>
            <a:schemeClr val="tx1"/>
          </a:solidFill>
          <a:latin typeface="Times New Roman" panose="02020703060505090304" pitchFamily="18" charset="0"/>
          <a:ea typeface="SimHei" panose="02010609060101010101" pitchFamily="49" charset="-122"/>
          <a:cs typeface="Times New Roman" panose="02020703060505090304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 baseline="0">
          <a:solidFill>
            <a:schemeClr val="tx1"/>
          </a:solidFill>
          <a:latin typeface="Times New Roman" panose="02020703060505090304" pitchFamily="18" charset="0"/>
          <a:ea typeface="SimHei" panose="02010609060101010101" pitchFamily="49" charset="-122"/>
          <a:cs typeface="Times New Roman" panose="0202070306050509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0"/>
            <a:ext cx="9144000" cy="1187450"/>
          </a:xfrm>
          <a:prstGeom prst="rect">
            <a:avLst/>
          </a:prstGeom>
          <a:noFill/>
          <a:ln>
            <a:noFill/>
          </a:ln>
          <a:effectLst>
            <a:outerShdw blurRad="63500" dist="46662" dir="2115817" algn="ctr" rotWithShape="0">
              <a:schemeClr val="tx1">
                <a:alpha val="74997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400" b="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请扫码登记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C829BB-F3F5-4CF2-BE27-86CC93D9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6" y="2180672"/>
            <a:ext cx="3906450" cy="3420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34E3691-DA87-4B1B-BD5F-B807D40655C3}"/>
              </a:ext>
            </a:extLst>
          </p:cNvPr>
          <p:cNvSpPr txBox="1"/>
          <p:nvPr/>
        </p:nvSpPr>
        <p:spPr>
          <a:xfrm>
            <a:off x="686961" y="1318912"/>
            <a:ext cx="777007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5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无线网名称：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BUAA_SME3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 无线网密码：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sme41sme</a:t>
            </a:r>
            <a:endParaRPr lang="zh-CN" altLang="en-US" sz="28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D321FF-6EB5-4855-982A-DEF27D0F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793" y="1988983"/>
            <a:ext cx="3800513" cy="38040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2A50F7C-5698-46D3-BB72-0E670B86222B}"/>
              </a:ext>
            </a:extLst>
          </p:cNvPr>
          <p:cNvSpPr txBox="1"/>
          <p:nvPr/>
        </p:nvSpPr>
        <p:spPr>
          <a:xfrm>
            <a:off x="1696185" y="56013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扫码登记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10FF9D-10A2-4803-920D-1ABB3E84664B}"/>
              </a:ext>
            </a:extLst>
          </p:cNvPr>
          <p:cNvSpPr txBox="1"/>
          <p:nvPr/>
        </p:nvSpPr>
        <p:spPr>
          <a:xfrm>
            <a:off x="6063274" y="56013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课程微信群</a:t>
            </a:r>
          </a:p>
        </p:txBody>
      </p:sp>
    </p:spTree>
    <p:extLst>
      <p:ext uri="{BB962C8B-B14F-4D97-AF65-F5344CB8AC3E}">
        <p14:creationId xmlns:p14="http://schemas.microsoft.com/office/powerpoint/2010/main" val="105725526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4FCB354-45A5-4900-8A78-A330C181F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23" y="1478238"/>
            <a:ext cx="8028297" cy="23289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FF"/>
                </a:solidFill>
              </a:rPr>
              <a:t>课后思考</a:t>
            </a:r>
            <a:endParaRPr lang="en-US" altLang="zh-CN" dirty="0">
              <a:solidFill>
                <a:srgbClr val="0000FF"/>
              </a:solidFill>
            </a:endParaRPr>
          </a:p>
          <a:p>
            <a:pPr marL="997200" indent="-457200">
              <a:lnSpc>
                <a:spcPct val="150000"/>
              </a:lnSpc>
              <a:buAutoNum type="arabicPeriod"/>
            </a:pPr>
            <a:r>
              <a:rPr lang="zh-CN" altLang="en-US" sz="2400" dirty="0"/>
              <a:t>双极型晶体管的截止区、放大区、饱和区分别具有什么特点？</a:t>
            </a:r>
            <a:endParaRPr lang="en-US" altLang="zh-CN" sz="2400" dirty="0"/>
          </a:p>
          <a:p>
            <a:pPr marL="997200" indent="-457200">
              <a:lnSpc>
                <a:spcPct val="150000"/>
              </a:lnSpc>
              <a:buAutoNum type="arabicPeriod"/>
            </a:pPr>
            <a:r>
              <a:rPr lang="zh-CN" altLang="en-US" sz="2400" dirty="0"/>
              <a:t>当</a:t>
            </a:r>
            <a:r>
              <a:rPr lang="en-US" altLang="zh-CN" sz="2400" i="1" dirty="0"/>
              <a:t>V</a:t>
            </a:r>
            <a:r>
              <a:rPr lang="en-US" altLang="zh-CN" sz="2400" i="1" baseline="-25000" dirty="0"/>
              <a:t>CE</a:t>
            </a:r>
            <a:r>
              <a:rPr lang="zh-CN" altLang="en-US" sz="2400" dirty="0"/>
              <a:t>增大时，</a:t>
            </a:r>
            <a:r>
              <a:rPr lang="en-US" altLang="zh-CN" sz="2400" i="1" dirty="0"/>
              <a:t> I</a:t>
            </a:r>
            <a:r>
              <a:rPr lang="en-US" altLang="zh-CN" sz="2400" i="1" baseline="-25000" dirty="0"/>
              <a:t>B</a:t>
            </a:r>
            <a:r>
              <a:rPr lang="zh-CN" altLang="en-US" sz="2400" dirty="0"/>
              <a:t>如何变化？内在机理是什么？</a:t>
            </a:r>
            <a:endParaRPr lang="en-US" altLang="zh-CN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F27B46E-3696-40C8-B293-68236F099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9144000" cy="1187450"/>
          </a:xfrm>
          <a:prstGeom prst="rect">
            <a:avLst/>
          </a:prstGeom>
          <a:noFill/>
          <a:ln>
            <a:noFill/>
          </a:ln>
          <a:effectLst>
            <a:outerShdw blurRad="63500" dist="46662" dir="2115817" algn="ctr" rotWithShape="0">
              <a:schemeClr val="tx1">
                <a:alpha val="74997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课后思考</a:t>
            </a:r>
            <a:endParaRPr lang="zh-CN" altLang="en-US" sz="36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189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0"/>
            <a:ext cx="9144000" cy="1187450"/>
          </a:xfrm>
          <a:prstGeom prst="rect">
            <a:avLst/>
          </a:prstGeom>
          <a:noFill/>
          <a:ln>
            <a:noFill/>
          </a:ln>
          <a:effectLst>
            <a:outerShdw blurRad="63500" dist="46662" dir="2115817" algn="ctr" rotWithShape="0">
              <a:schemeClr val="tx1">
                <a:alpha val="74997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二、双极型晶体管的直流特性测量与分析 </a:t>
            </a:r>
            <a:endParaRPr lang="zh-CN" altLang="en-US" sz="36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1" y="1250953"/>
            <a:ext cx="3864118" cy="38209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输出特性曲线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0000FF"/>
                </a:solidFill>
              </a:rPr>
              <a:t>1.</a:t>
            </a:r>
            <a:r>
              <a:rPr lang="zh-CN" altLang="en-US" sz="2400" b="0" dirty="0">
                <a:solidFill>
                  <a:srgbClr val="0000FF"/>
                </a:solidFill>
              </a:rPr>
              <a:t>调节</a:t>
            </a:r>
            <a:r>
              <a:rPr lang="en-US" altLang="zh-CN" sz="2400" b="0" i="1" dirty="0">
                <a:solidFill>
                  <a:srgbClr val="0000FF"/>
                </a:solidFill>
              </a:rPr>
              <a:t>E</a:t>
            </a:r>
            <a:r>
              <a:rPr lang="en-US" altLang="zh-CN" sz="2400" b="0" i="1" baseline="-25000" dirty="0">
                <a:solidFill>
                  <a:srgbClr val="0000FF"/>
                </a:solidFill>
              </a:rPr>
              <a:t>B</a:t>
            </a:r>
            <a:r>
              <a:rPr lang="zh-CN" altLang="en-US" sz="2400" b="0" dirty="0">
                <a:solidFill>
                  <a:srgbClr val="0000FF"/>
                </a:solidFill>
              </a:rPr>
              <a:t>使   </a:t>
            </a:r>
            <a:endParaRPr lang="en-US" altLang="zh-CN" sz="2400" b="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1" dirty="0">
                <a:solidFill>
                  <a:srgbClr val="0000FF"/>
                </a:solidFill>
              </a:rPr>
              <a:t>    I</a:t>
            </a:r>
            <a:r>
              <a:rPr lang="en-US" altLang="zh-CN" sz="2400" b="0" i="1" baseline="-25000" dirty="0">
                <a:solidFill>
                  <a:srgbClr val="0000FF"/>
                </a:solidFill>
              </a:rPr>
              <a:t>B</a:t>
            </a:r>
            <a:r>
              <a:rPr lang="en-US" altLang="zh-CN" sz="2400" b="0" dirty="0">
                <a:solidFill>
                  <a:srgbClr val="0000FF"/>
                </a:solidFill>
              </a:rPr>
              <a:t>=20/40/60/80/100μA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0000FF"/>
                </a:solidFill>
              </a:rPr>
              <a:t>2.</a:t>
            </a:r>
            <a:r>
              <a:rPr lang="zh-CN" altLang="en-US" sz="2400" b="0" dirty="0">
                <a:solidFill>
                  <a:srgbClr val="0000FF"/>
                </a:solidFill>
              </a:rPr>
              <a:t>调节</a:t>
            </a:r>
            <a:r>
              <a:rPr lang="en-US" altLang="zh-CN" sz="2400" b="0" i="1" dirty="0">
                <a:solidFill>
                  <a:srgbClr val="0000FF"/>
                </a:solidFill>
              </a:rPr>
              <a:t>E</a:t>
            </a:r>
            <a:r>
              <a:rPr lang="en-US" altLang="zh-CN" sz="2400" b="0" i="1" baseline="-25000" dirty="0">
                <a:solidFill>
                  <a:srgbClr val="0000FF"/>
                </a:solidFill>
              </a:rPr>
              <a:t>C</a:t>
            </a:r>
            <a:r>
              <a:rPr lang="zh-CN" altLang="en-US" sz="2400" b="0" dirty="0">
                <a:solidFill>
                  <a:srgbClr val="0000FF"/>
                </a:solidFill>
              </a:rPr>
              <a:t>使</a:t>
            </a:r>
            <a:endParaRPr lang="en-US" altLang="zh-CN" sz="2400" b="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1" dirty="0">
                <a:solidFill>
                  <a:srgbClr val="0000FF"/>
                </a:solidFill>
              </a:rPr>
              <a:t>    E</a:t>
            </a:r>
            <a:r>
              <a:rPr lang="en-US" altLang="zh-CN" sz="2400" b="0" i="1" baseline="-25000" dirty="0">
                <a:solidFill>
                  <a:srgbClr val="0000FF"/>
                </a:solidFill>
              </a:rPr>
              <a:t>C </a:t>
            </a:r>
            <a:r>
              <a:rPr lang="en-US" altLang="zh-CN" sz="2400" b="0" dirty="0">
                <a:solidFill>
                  <a:srgbClr val="0000FF"/>
                </a:solidFill>
              </a:rPr>
              <a:t>=0.1-1V</a:t>
            </a:r>
            <a:r>
              <a:rPr lang="zh-CN" altLang="en-US" sz="2400" b="0" dirty="0">
                <a:solidFill>
                  <a:srgbClr val="0000FF"/>
                </a:solidFill>
              </a:rPr>
              <a:t>以及</a:t>
            </a:r>
            <a:r>
              <a:rPr lang="en-US" altLang="zh-CN" sz="2400" b="0" dirty="0">
                <a:solidFill>
                  <a:srgbClr val="0000FF"/>
                </a:solidFill>
              </a:rPr>
              <a:t>1-10V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0000FF"/>
                </a:solidFill>
              </a:rPr>
              <a:t>3.</a:t>
            </a:r>
            <a:r>
              <a:rPr lang="zh-CN" altLang="en-US" sz="2400" b="0" dirty="0">
                <a:solidFill>
                  <a:srgbClr val="0000FF"/>
                </a:solidFill>
              </a:rPr>
              <a:t>测量</a:t>
            </a:r>
            <a:r>
              <a:rPr lang="en-US" altLang="zh-CN" sz="2400" b="0" i="1" dirty="0">
                <a:solidFill>
                  <a:srgbClr val="0000FF"/>
                </a:solidFill>
              </a:rPr>
              <a:t>V</a:t>
            </a:r>
            <a:r>
              <a:rPr lang="en-US" altLang="zh-CN" sz="2400" b="0" i="1" baseline="-25000" dirty="0">
                <a:solidFill>
                  <a:srgbClr val="0000FF"/>
                </a:solidFill>
              </a:rPr>
              <a:t>CE</a:t>
            </a:r>
            <a:r>
              <a:rPr lang="zh-CN" altLang="en-US" sz="2400" b="0" dirty="0">
                <a:solidFill>
                  <a:srgbClr val="0000FF"/>
                </a:solidFill>
              </a:rPr>
              <a:t>和</a:t>
            </a:r>
            <a:r>
              <a:rPr lang="en-US" altLang="zh-CN" sz="2400" b="0" i="1" dirty="0">
                <a:solidFill>
                  <a:srgbClr val="0000FF"/>
                </a:solidFill>
              </a:rPr>
              <a:t>I</a:t>
            </a:r>
            <a:r>
              <a:rPr lang="en-US" altLang="zh-CN" sz="2400" b="0" i="1" baseline="-25000" dirty="0">
                <a:solidFill>
                  <a:srgbClr val="0000FF"/>
                </a:solidFill>
              </a:rPr>
              <a:t>C</a:t>
            </a:r>
            <a:r>
              <a:rPr lang="zh-CN" altLang="en-US" sz="2400" b="0" dirty="0">
                <a:solidFill>
                  <a:srgbClr val="0000FF"/>
                </a:solidFill>
              </a:rPr>
              <a:t>并画图</a:t>
            </a:r>
            <a:endParaRPr lang="en-US" altLang="zh-CN" sz="2400" b="0" dirty="0">
              <a:solidFill>
                <a:srgbClr val="0000FF"/>
              </a:solidFill>
            </a:endParaRPr>
          </a:p>
          <a:p>
            <a:pPr marL="540000" indent="4572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227F22-F317-4058-B138-28FD7F7E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426" y="2740231"/>
            <a:ext cx="587056" cy="1486745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9285BB65-B09D-4634-8467-B5C12B2BC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67" y="4943728"/>
            <a:ext cx="2396156" cy="1118206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C63C333C-EB85-4162-8A5D-FB7885041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510" y="4932947"/>
            <a:ext cx="2396156" cy="1139768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FF6F402-A960-46B7-9943-7EFCFF0C7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9826" y="4567898"/>
            <a:ext cx="912451" cy="1592989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A2FE52A3-F385-4419-BAF4-0F5D938D9414}"/>
              </a:ext>
            </a:extLst>
          </p:cNvPr>
          <p:cNvSpPr txBox="1"/>
          <p:nvPr/>
        </p:nvSpPr>
        <p:spPr>
          <a:xfrm>
            <a:off x="303087" y="6065637"/>
            <a:ext cx="1895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电压源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产生电压</a:t>
            </a:r>
            <a:r>
              <a:rPr lang="en-US" altLang="zh-CN" sz="2000" b="0" i="1" dirty="0"/>
              <a:t>E</a:t>
            </a:r>
            <a:r>
              <a:rPr lang="en-US" altLang="zh-CN" sz="2000" b="0" i="1" baseline="-25000" dirty="0"/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0" i="1" dirty="0"/>
              <a:t>E</a:t>
            </a:r>
            <a:r>
              <a:rPr lang="en-US" altLang="zh-CN" sz="2000" b="0" i="1" baseline="-25000" dirty="0"/>
              <a:t>C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9B316E4-4165-4269-87D8-3AF547F9C00E}"/>
              </a:ext>
            </a:extLst>
          </p:cNvPr>
          <p:cNvSpPr txBox="1"/>
          <p:nvPr/>
        </p:nvSpPr>
        <p:spPr>
          <a:xfrm>
            <a:off x="2620156" y="6065637"/>
            <a:ext cx="1851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手持式万用表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测量电压</a:t>
            </a:r>
            <a:r>
              <a:rPr lang="en-US" altLang="zh-CN" sz="2000" b="0" i="1" dirty="0"/>
              <a:t>V</a:t>
            </a:r>
            <a:r>
              <a:rPr lang="en-US" altLang="zh-CN" sz="2000" b="0" i="1" baseline="-25000" dirty="0"/>
              <a:t>CE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03785C1-E84C-4E70-8391-650113723FAD}"/>
              </a:ext>
            </a:extLst>
          </p:cNvPr>
          <p:cNvSpPr txBox="1"/>
          <p:nvPr/>
        </p:nvSpPr>
        <p:spPr>
          <a:xfrm>
            <a:off x="7061743" y="6054864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台式万用表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测量电流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i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2000" i="1" baseline="-25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D3D6EF52-1F18-46F4-A50D-60F78B27B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926" y="4567898"/>
            <a:ext cx="912451" cy="1592989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598E400F-78F5-420C-B48E-FB16E799F551}"/>
              </a:ext>
            </a:extLst>
          </p:cNvPr>
          <p:cNvSpPr txBox="1"/>
          <p:nvPr/>
        </p:nvSpPr>
        <p:spPr>
          <a:xfrm>
            <a:off x="4563256" y="6065637"/>
            <a:ext cx="1851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手持式万用表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测量电流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i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7853E6A-AF61-44DD-8E4B-1B29BE1C967B}"/>
              </a:ext>
            </a:extLst>
          </p:cNvPr>
          <p:cNvGrpSpPr/>
          <p:nvPr/>
        </p:nvGrpSpPr>
        <p:grpSpPr>
          <a:xfrm>
            <a:off x="4355232" y="1250953"/>
            <a:ext cx="4755121" cy="3529223"/>
            <a:chOff x="4008853" y="2457259"/>
            <a:chExt cx="4755121" cy="3529223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E135603C-0385-4370-BA58-8C7CB9B807C6}"/>
                </a:ext>
              </a:extLst>
            </p:cNvPr>
            <p:cNvGrpSpPr/>
            <p:nvPr/>
          </p:nvGrpSpPr>
          <p:grpSpPr>
            <a:xfrm>
              <a:off x="6155672" y="3257516"/>
              <a:ext cx="642998" cy="642998"/>
              <a:chOff x="9208396" y="2856287"/>
              <a:chExt cx="1929805" cy="1929805"/>
            </a:xfrm>
          </p:grpSpPr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1F32F44C-0440-448C-A09A-6B98AA905868}"/>
                  </a:ext>
                </a:extLst>
              </p:cNvPr>
              <p:cNvSpPr/>
              <p:nvPr/>
            </p:nvSpPr>
            <p:spPr>
              <a:xfrm>
                <a:off x="9208396" y="2856287"/>
                <a:ext cx="1929805" cy="192980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02160CCB-01C3-4CFC-A9E8-11665F0EB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2953" y="2988294"/>
                <a:ext cx="0" cy="16606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AB4D6535-C30E-448A-8452-4F339E67AAB9}"/>
                  </a:ext>
                </a:extLst>
              </p:cNvPr>
              <p:cNvCxnSpPr>
                <a:endCxn id="123" idx="7"/>
              </p:cNvCxnSpPr>
              <p:nvPr/>
            </p:nvCxnSpPr>
            <p:spPr>
              <a:xfrm flipV="1">
                <a:off x="9712953" y="3138900"/>
                <a:ext cx="1142635" cy="6906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B39ED236-379B-4146-A687-A81E2CA38A65}"/>
                  </a:ext>
                </a:extLst>
              </p:cNvPr>
              <p:cNvCxnSpPr>
                <a:endCxn id="123" idx="5"/>
              </p:cNvCxnSpPr>
              <p:nvPr/>
            </p:nvCxnSpPr>
            <p:spPr>
              <a:xfrm>
                <a:off x="9712953" y="3829550"/>
                <a:ext cx="1142635" cy="6739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EBED7961-B5A0-45E1-9956-660EBEC83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5460" y="3581801"/>
              <a:ext cx="3683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76547B9F-5640-448A-96E4-7A58B3EEA48D}"/>
                </a:ext>
              </a:extLst>
            </p:cNvPr>
            <p:cNvCxnSpPr>
              <a:cxnSpLocks/>
              <a:stCxn id="123" idx="7"/>
            </p:cNvCxnSpPr>
            <p:nvPr/>
          </p:nvCxnSpPr>
          <p:spPr>
            <a:xfrm flipV="1">
              <a:off x="6704505" y="2695575"/>
              <a:ext cx="0" cy="656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F02BD4F1-6B75-43A5-A01B-573751C2A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4505" y="3789504"/>
              <a:ext cx="0" cy="19703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9F0131AC-5E31-4ADD-8634-4ECC4F953E5C}"/>
                </a:ext>
              </a:extLst>
            </p:cNvPr>
            <p:cNvSpPr txBox="1"/>
            <p:nvPr/>
          </p:nvSpPr>
          <p:spPr>
            <a:xfrm>
              <a:off x="6656658" y="2999111"/>
              <a:ext cx="465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73BB9B3-ABCC-41F5-AC5F-4D274D55B3D9}"/>
                </a:ext>
              </a:extLst>
            </p:cNvPr>
            <p:cNvSpPr txBox="1"/>
            <p:nvPr/>
          </p:nvSpPr>
          <p:spPr>
            <a:xfrm>
              <a:off x="6680143" y="3667356"/>
              <a:ext cx="465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5F559FB-ACE1-4D61-A612-39A605092D43}"/>
                </a:ext>
              </a:extLst>
            </p:cNvPr>
            <p:cNvSpPr txBox="1"/>
            <p:nvPr/>
          </p:nvSpPr>
          <p:spPr>
            <a:xfrm>
              <a:off x="5822509" y="3135321"/>
              <a:ext cx="465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A3756F43-9483-43B2-AFE7-27AFF15C4146}"/>
                </a:ext>
              </a:extLst>
            </p:cNvPr>
            <p:cNvCxnSpPr>
              <a:cxnSpLocks/>
            </p:cNvCxnSpPr>
            <p:nvPr/>
          </p:nvCxnSpPr>
          <p:spPr>
            <a:xfrm>
              <a:off x="4278197" y="3580306"/>
              <a:ext cx="184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CF68919D-2F9E-4F85-A228-6991B7DB8BB4}"/>
                </a:ext>
              </a:extLst>
            </p:cNvPr>
            <p:cNvCxnSpPr>
              <a:cxnSpLocks/>
            </p:cNvCxnSpPr>
            <p:nvPr/>
          </p:nvCxnSpPr>
          <p:spPr>
            <a:xfrm>
              <a:off x="4282870" y="3570395"/>
              <a:ext cx="0" cy="9712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68A27BBD-AE01-4CCC-8F9D-D6C2CC0E9599}"/>
                </a:ext>
              </a:extLst>
            </p:cNvPr>
            <p:cNvSpPr/>
            <p:nvPr/>
          </p:nvSpPr>
          <p:spPr>
            <a:xfrm>
              <a:off x="5380955" y="3350543"/>
              <a:ext cx="476631" cy="4766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C92AD3D-E10B-460E-B2F9-66F7A4877931}"/>
                </a:ext>
              </a:extLst>
            </p:cNvPr>
            <p:cNvSpPr/>
            <p:nvPr/>
          </p:nvSpPr>
          <p:spPr>
            <a:xfrm>
              <a:off x="4568351" y="3471130"/>
              <a:ext cx="624277" cy="2354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A5F85EB-98CC-4D4D-A39E-650EE9EA8804}"/>
                </a:ext>
              </a:extLst>
            </p:cNvPr>
            <p:cNvCxnSpPr>
              <a:cxnSpLocks/>
            </p:cNvCxnSpPr>
            <p:nvPr/>
          </p:nvCxnSpPr>
          <p:spPr>
            <a:xfrm>
              <a:off x="4282870" y="4676019"/>
              <a:ext cx="0" cy="9749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33F73A5F-8F43-4C41-B50C-2FC1DD8809E4}"/>
                </a:ext>
              </a:extLst>
            </p:cNvPr>
            <p:cNvCxnSpPr>
              <a:cxnSpLocks/>
            </p:cNvCxnSpPr>
            <p:nvPr/>
          </p:nvCxnSpPr>
          <p:spPr>
            <a:xfrm>
              <a:off x="4278197" y="5637706"/>
              <a:ext cx="42164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1D6FC94E-E272-4048-819E-17B409C98E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04505" y="5750822"/>
              <a:ext cx="0" cy="262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37D34A4A-C14B-45DA-B4C3-9BCC683746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04505" y="5589759"/>
              <a:ext cx="0" cy="3754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269A9326-FB4A-4E8D-8AED-FA545D7E0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9332" y="5986482"/>
              <a:ext cx="1503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9C7DDDA0-00C6-4753-A0BC-EE4FE36052C8}"/>
                </a:ext>
              </a:extLst>
            </p:cNvPr>
            <p:cNvCxnSpPr>
              <a:cxnSpLocks/>
            </p:cNvCxnSpPr>
            <p:nvPr/>
          </p:nvCxnSpPr>
          <p:spPr>
            <a:xfrm>
              <a:off x="6690675" y="2695575"/>
              <a:ext cx="18039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38F4B5B7-6BA8-45CA-8264-832711DF7564}"/>
                </a:ext>
              </a:extLst>
            </p:cNvPr>
            <p:cNvSpPr/>
            <p:nvPr/>
          </p:nvSpPr>
          <p:spPr>
            <a:xfrm>
              <a:off x="7536992" y="2457259"/>
              <a:ext cx="476631" cy="4766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3933D6C2-357D-4C62-8B74-593C0EB7688A}"/>
                </a:ext>
              </a:extLst>
            </p:cNvPr>
            <p:cNvGrpSpPr/>
            <p:nvPr/>
          </p:nvGrpSpPr>
          <p:grpSpPr>
            <a:xfrm rot="5400000">
              <a:off x="4203440" y="4331918"/>
              <a:ext cx="149514" cy="538687"/>
              <a:chOff x="10237315" y="5595052"/>
              <a:chExt cx="208423" cy="750930"/>
            </a:xfrm>
          </p:grpSpPr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DD36863E-168B-4FA4-87EA-5960B6F33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5738" y="5708188"/>
                <a:ext cx="0" cy="5246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7C45D300-5F92-4721-85C5-7173E9799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7315" y="5595052"/>
                <a:ext cx="0" cy="7509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85D905C8-F1F0-4A28-9D82-83F0B9B3A9C5}"/>
                </a:ext>
              </a:extLst>
            </p:cNvPr>
            <p:cNvCxnSpPr>
              <a:cxnSpLocks/>
            </p:cNvCxnSpPr>
            <p:nvPr/>
          </p:nvCxnSpPr>
          <p:spPr>
            <a:xfrm>
              <a:off x="8494633" y="2681797"/>
              <a:ext cx="0" cy="1393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77F48C0-FECC-43BC-8B51-45DA5E37A273}"/>
                </a:ext>
              </a:extLst>
            </p:cNvPr>
            <p:cNvCxnSpPr>
              <a:cxnSpLocks/>
            </p:cNvCxnSpPr>
            <p:nvPr/>
          </p:nvCxnSpPr>
          <p:spPr>
            <a:xfrm>
              <a:off x="8494633" y="4224345"/>
              <a:ext cx="0" cy="14265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2E6D35D0-F04E-4532-9EF0-D4DD5E6BABCF}"/>
                </a:ext>
              </a:extLst>
            </p:cNvPr>
            <p:cNvGrpSpPr/>
            <p:nvPr/>
          </p:nvGrpSpPr>
          <p:grpSpPr>
            <a:xfrm rot="5400000">
              <a:off x="8419874" y="3880244"/>
              <a:ext cx="149514" cy="538687"/>
              <a:chOff x="10237315" y="5595052"/>
              <a:chExt cx="208423" cy="750930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24692C80-4C4F-463F-BE33-0DF253F895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5738" y="5708188"/>
                <a:ext cx="0" cy="5246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F6133819-B26E-4866-B545-4E26B8676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7315" y="5595052"/>
                <a:ext cx="0" cy="7509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C1E337E2-B6E0-41B0-AA02-F716F479A5C4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41" y="2681797"/>
              <a:ext cx="0" cy="1393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1942FDE4-F40E-4972-BAEF-E863C67E5C9E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41" y="4224345"/>
              <a:ext cx="0" cy="14265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D36BFBC-A3FB-459E-B2E2-5D8BD1709CCA}"/>
                </a:ext>
              </a:extLst>
            </p:cNvPr>
            <p:cNvSpPr/>
            <p:nvPr/>
          </p:nvSpPr>
          <p:spPr>
            <a:xfrm>
              <a:off x="7193115" y="3910920"/>
              <a:ext cx="476631" cy="4766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7F6FD99-EB7D-4933-AB6B-81FBDE81BD39}"/>
                </a:ext>
              </a:extLst>
            </p:cNvPr>
            <p:cNvSpPr txBox="1"/>
            <p:nvPr/>
          </p:nvSpPr>
          <p:spPr>
            <a:xfrm>
              <a:off x="7388928" y="4292105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2800" b="1" i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</a:t>
              </a:r>
              <a:endParaRPr lang="zh-CN" altLang="en-US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999A3242-9AE2-4185-AE55-AA133194162A}"/>
                </a:ext>
              </a:extLst>
            </p:cNvPr>
            <p:cNvSpPr txBox="1"/>
            <p:nvPr/>
          </p:nvSpPr>
          <p:spPr>
            <a:xfrm>
              <a:off x="7866653" y="2753496"/>
              <a:ext cx="457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sz="2800" b="1" i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DCA8D6A-010A-4C1A-A0EE-077CD8C1EFDE}"/>
                </a:ext>
              </a:extLst>
            </p:cNvPr>
            <p:cNvSpPr txBox="1"/>
            <p:nvPr/>
          </p:nvSpPr>
          <p:spPr>
            <a:xfrm>
              <a:off x="5448422" y="3783808"/>
              <a:ext cx="457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sz="2800" b="1" i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A18314AB-9EFF-4A6C-853C-97085AF48E70}"/>
                </a:ext>
              </a:extLst>
            </p:cNvPr>
            <p:cNvSpPr txBox="1"/>
            <p:nvPr/>
          </p:nvSpPr>
          <p:spPr>
            <a:xfrm>
              <a:off x="4580631" y="2935044"/>
              <a:ext cx="617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zh-CN" sz="2800" b="1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800" b="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D237F726-5EBF-4F18-B84B-58CD3FC09726}"/>
                </a:ext>
              </a:extLst>
            </p:cNvPr>
            <p:cNvSpPr txBox="1"/>
            <p:nvPr/>
          </p:nvSpPr>
          <p:spPr>
            <a:xfrm>
              <a:off x="4349718" y="3674860"/>
              <a:ext cx="1083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100kΩ</a:t>
              </a:r>
              <a:endParaRPr lang="zh-CN" altLang="en-US" sz="2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F8F732C-4B59-4AE4-AB8A-F5847F47854F}"/>
                </a:ext>
              </a:extLst>
            </p:cNvPr>
            <p:cNvSpPr txBox="1"/>
            <p:nvPr/>
          </p:nvSpPr>
          <p:spPr>
            <a:xfrm>
              <a:off x="4249222" y="4614456"/>
              <a:ext cx="596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2800" b="1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800" b="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9EEDEC55-D3B3-4FC0-BC8A-0DCC9EE7DFA3}"/>
                </a:ext>
              </a:extLst>
            </p:cNvPr>
            <p:cNvSpPr txBox="1"/>
            <p:nvPr/>
          </p:nvSpPr>
          <p:spPr>
            <a:xfrm>
              <a:off x="7935365" y="3558218"/>
              <a:ext cx="596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2800" b="1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2800" b="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4F1B8D1-51FA-44FC-A27B-A3156D0EA6B3}"/>
              </a:ext>
            </a:extLst>
          </p:cNvPr>
          <p:cNvSpPr txBox="1"/>
          <p:nvPr/>
        </p:nvSpPr>
        <p:spPr>
          <a:xfrm>
            <a:off x="3523525" y="2328864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S9018</a:t>
            </a:r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746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 txBox="1">
            <a:spLocks noGrp="1" noChangeArrowheads="1"/>
          </p:cNvSpPr>
          <p:nvPr/>
        </p:nvSpPr>
        <p:spPr bwMode="auto">
          <a:xfrm>
            <a:off x="7046913" y="6481763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pPr algn="r"/>
            <a:fld id="{D7BCC71D-EF05-5F45-97EA-EF298CC8593C}" type="slidenum">
              <a:rPr lang="zh-CN" altLang="en-US" sz="1400" b="0">
                <a:solidFill>
                  <a:srgbClr val="000000"/>
                </a:solidFill>
              </a:rPr>
              <a:t>2</a:t>
            </a:fld>
            <a:endParaRPr lang="en-US" altLang="zh-CN" sz="1400" b="0" dirty="0">
              <a:solidFill>
                <a:srgbClr val="000000"/>
              </a:solidFill>
            </a:endParaRPr>
          </a:p>
        </p:txBody>
      </p:sp>
      <p:sp>
        <p:nvSpPr>
          <p:cNvPr id="97282" name="灯片编号占位符 3"/>
          <p:cNvSpPr txBox="1">
            <a:spLocks noGrp="1"/>
          </p:cNvSpPr>
          <p:nvPr/>
        </p:nvSpPr>
        <p:spPr bwMode="auto">
          <a:xfrm>
            <a:off x="7046913" y="6481763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pPr algn="r"/>
            <a:fld id="{AAB7F7A2-B01F-FE40-B423-2DFE836EF3CA}" type="slidenum">
              <a:rPr lang="zh-CN" altLang="en-US" sz="1400" b="0">
                <a:solidFill>
                  <a:srgbClr val="000000"/>
                </a:solidFill>
              </a:rPr>
              <a:t>2</a:t>
            </a:fld>
            <a:endParaRPr lang="en-US" altLang="zh-CN" sz="1400" b="0" dirty="0">
              <a:solidFill>
                <a:srgbClr val="000000"/>
              </a:solidFill>
            </a:endParaRPr>
          </a:p>
        </p:txBody>
      </p:sp>
      <p:graphicFrame>
        <p:nvGraphicFramePr>
          <p:cNvPr id="97283" name="Object 20"/>
          <p:cNvGraphicFramePr>
            <a:graphicFrameLocks noChangeAspect="1"/>
          </p:cNvGraphicFramePr>
          <p:nvPr/>
        </p:nvGraphicFramePr>
        <p:xfrm>
          <a:off x="-1588" y="5589588"/>
          <a:ext cx="9144001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5" name="Image" r:id="rId4" imgW="11328400" imgH="4572000" progId="Photoshop.Image.9">
                  <p:embed/>
                </p:oleObj>
              </mc:Choice>
              <mc:Fallback>
                <p:oleObj name="Image" r:id="rId4" imgW="11328400" imgH="4572000" progId="Photoshop.Image.9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" contrast="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88" y="5589588"/>
                        <a:ext cx="9144001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820738" y="6084333"/>
            <a:ext cx="7502525" cy="3766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tx1">
                <a:alpha val="74997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2020</a:t>
            </a:r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月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21</a:t>
            </a:r>
            <a:r>
              <a:rPr lang="zh-CN" altLang="en-US" sz="20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日</a:t>
            </a:r>
          </a:p>
        </p:txBody>
      </p:sp>
      <p:graphicFrame>
        <p:nvGraphicFramePr>
          <p:cNvPr id="97287" name="Object 19"/>
          <p:cNvGraphicFramePr>
            <a:graphicFrameLocks noChangeAspect="1"/>
          </p:cNvGraphicFramePr>
          <p:nvPr/>
        </p:nvGraphicFramePr>
        <p:xfrm>
          <a:off x="-3175" y="0"/>
          <a:ext cx="9144000" cy="157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6" name="Image" r:id="rId6" imgW="11328400" imgH="4572000" progId="">
                  <p:embed/>
                </p:oleObj>
              </mc:Choice>
              <mc:Fallback>
                <p:oleObj name="Image" r:id="rId6" imgW="11328400" imgH="4572000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" contrast="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75" y="0"/>
                        <a:ext cx="9144000" cy="1579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标题 1"/>
          <p:cNvSpPr/>
          <p:nvPr/>
        </p:nvSpPr>
        <p:spPr bwMode="auto">
          <a:xfrm>
            <a:off x="179388" y="2301875"/>
            <a:ext cx="8785225" cy="31432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eaLnBrk="1" hangingPunct="1">
              <a:spcBef>
                <a:spcPts val="1200"/>
              </a:spcBef>
            </a:pPr>
            <a:endParaRPr kumimoji="1" lang="zh-CN" altLang="en-US" sz="4800"/>
          </a:p>
        </p:txBody>
      </p:sp>
      <p:sp>
        <p:nvSpPr>
          <p:cNvPr id="97291" name="文本框 3"/>
          <p:cNvSpPr txBox="1">
            <a:spLocks noChangeArrowheads="1"/>
          </p:cNvSpPr>
          <p:nvPr/>
        </p:nvSpPr>
        <p:spPr bwMode="auto">
          <a:xfrm>
            <a:off x="394565" y="2197773"/>
            <a:ext cx="8354870" cy="3776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pPr algn="ct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微电子器件实验</a:t>
            </a:r>
            <a:endParaRPr lang="fr-FR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彭守仲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北京航空航天大学 微电子学院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第一馆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203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办公室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shouzhong.peng@buaa.edu.cn</a:t>
            </a:r>
          </a:p>
          <a:p>
            <a:pPr algn="ctr"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9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8620"/>
            <a:ext cx="1098475" cy="10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03834" y="297152"/>
            <a:ext cx="5236158" cy="10917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tx1">
                <a:alpha val="74997"/>
              </a:schemeClr>
            </a:outerShdw>
          </a:effectLst>
        </p:spPr>
        <p:txBody>
          <a:bodyPr wrap="square" lIns="90000" tIns="46800" rIns="90000" bIns="46800" anchor="ctr">
            <a:spAutoFit/>
          </a:bodyPr>
          <a:lstStyle/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3600" dirty="0">
                <a:solidFill>
                  <a:srgbClr val="FFFFFF"/>
                </a:solidFill>
                <a:latin typeface="Times New Roman" panose="02020703060505090304" pitchFamily="18" charset="0"/>
                <a:ea typeface="SimHei" panose="02010609060101010101" pitchFamily="49" charset="-122"/>
                <a:cs typeface="Times New Roman" panose="02020703060505090304" pitchFamily="18" charset="0"/>
              </a:rPr>
              <a:t>核心专业课</a:t>
            </a:r>
            <a:endParaRPr lang="en-US" altLang="zh-CN" sz="3600" dirty="0">
              <a:solidFill>
                <a:srgbClr val="FFFFFF"/>
              </a:solidFill>
              <a:latin typeface="Times New Roman" panose="02020703060505090304" pitchFamily="18" charset="0"/>
              <a:ea typeface="SimHei" panose="02010609060101010101" pitchFamily="49" charset="-122"/>
              <a:cs typeface="Times New Roman" panose="02020703060505090304" pitchFamily="18" charset="0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GB" altLang="zh-CN" sz="3600" dirty="0">
                <a:solidFill>
                  <a:srgbClr val="FFFFFF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B3I493220</a:t>
            </a:r>
            <a:endParaRPr lang="zh-CN" altLang="en-US" sz="3600" dirty="0">
              <a:solidFill>
                <a:srgbClr val="FFFFFF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234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0"/>
            <a:ext cx="9144000" cy="1187450"/>
          </a:xfrm>
          <a:prstGeom prst="rect">
            <a:avLst/>
          </a:prstGeom>
          <a:noFill/>
          <a:ln>
            <a:noFill/>
          </a:ln>
          <a:effectLst>
            <a:outerShdw blurRad="63500" dist="46662" dir="2115817" algn="ctr" rotWithShape="0">
              <a:schemeClr val="tx1">
                <a:alpha val="74997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4400" dirty="0">
                <a:solidFill>
                  <a:srgbClr val="FFFFFF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直流特性测量与分析</a:t>
            </a:r>
            <a:endParaRPr lang="zh-CN" altLang="en-US" sz="4400" b="0" dirty="0">
              <a:solidFill>
                <a:srgbClr val="FFFFFF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1" y="1250953"/>
            <a:ext cx="9144000" cy="43722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</a:rPr>
              <a:t>直流特性实验内容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540000"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0000FF"/>
                </a:solidFill>
              </a:rPr>
              <a:t>二极管</a:t>
            </a:r>
            <a:r>
              <a:rPr lang="zh-CN" altLang="en-US" sz="2000" dirty="0"/>
              <a:t>的直流特性测量与分析</a:t>
            </a:r>
          </a:p>
          <a:p>
            <a:pPr marL="540000"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0000FF"/>
                </a:solidFill>
              </a:rPr>
              <a:t>双极型晶体管</a:t>
            </a:r>
            <a:r>
              <a:rPr lang="zh-CN" altLang="en-US" sz="2000" dirty="0"/>
              <a:t>的直流特性测量与分析 </a:t>
            </a:r>
          </a:p>
          <a:p>
            <a:pPr marL="540000"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0000FF"/>
                </a:solidFill>
              </a:rPr>
              <a:t>场效应晶体管</a:t>
            </a:r>
            <a:r>
              <a:rPr lang="zh-CN" altLang="en-US" sz="2000" dirty="0"/>
              <a:t>的直流特性测量与分析</a:t>
            </a:r>
            <a:endParaRPr lang="en-US" altLang="zh-CN" sz="2000" dirty="0"/>
          </a:p>
          <a:p>
            <a:pPr marL="540000">
              <a:lnSpc>
                <a:spcPct val="150000"/>
              </a:lnSpc>
            </a:pP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</a:rPr>
              <a:t>实验要求和目的：</a:t>
            </a:r>
          </a:p>
          <a:p>
            <a:pPr marL="540000"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、了解通用仪表的的基本原理和使用方法</a:t>
            </a:r>
          </a:p>
          <a:p>
            <a:pPr marL="540000"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、了解被测器件各项参数的定义和测量方法</a:t>
            </a:r>
          </a:p>
          <a:p>
            <a:pPr marL="540000"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、掌握被测器件直流特性和相关机理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920345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814B7BFA-7211-4BBF-AD48-47C071AA8C36}"/>
              </a:ext>
            </a:extLst>
          </p:cNvPr>
          <p:cNvGrpSpPr/>
          <p:nvPr/>
        </p:nvGrpSpPr>
        <p:grpSpPr>
          <a:xfrm>
            <a:off x="4781075" y="1827463"/>
            <a:ext cx="3841959" cy="2384165"/>
            <a:chOff x="634085" y="2969890"/>
            <a:chExt cx="3669543" cy="2277171"/>
          </a:xfrm>
        </p:grpSpPr>
        <p:pic>
          <p:nvPicPr>
            <p:cNvPr id="5" name="Picture 1031">
              <a:extLst>
                <a:ext uri="{FF2B5EF4-FFF2-40B4-BE49-F238E27FC236}">
                  <a16:creationId xmlns:a16="http://schemas.microsoft.com/office/drawing/2014/main" id="{6A5DB343-DA2A-4029-9726-3E97D5B33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474" y="2969890"/>
              <a:ext cx="3087974" cy="2277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9716DFA-F0B9-494E-81DF-73D49F5ADCFC}"/>
                </a:ext>
              </a:extLst>
            </p:cNvPr>
            <p:cNvGrpSpPr/>
            <p:nvPr/>
          </p:nvGrpSpPr>
          <p:grpSpPr>
            <a:xfrm rot="5400000">
              <a:off x="2515445" y="4124327"/>
              <a:ext cx="2114552" cy="0"/>
              <a:chOff x="2780047" y="4190789"/>
              <a:chExt cx="2834923" cy="0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C1DAF5BE-2476-4C48-96B5-8D995E9E6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5240" y="4190789"/>
                <a:ext cx="13097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3C63065A-5712-4116-A7B7-A3763479A9B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458143" y="3512693"/>
                <a:ext cx="0" cy="13561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DA0FFB7-FB8A-43CF-A243-62C6E022BEEB}"/>
                </a:ext>
              </a:extLst>
            </p:cNvPr>
            <p:cNvGrpSpPr/>
            <p:nvPr/>
          </p:nvGrpSpPr>
          <p:grpSpPr>
            <a:xfrm>
              <a:off x="1560692" y="3892390"/>
              <a:ext cx="808769" cy="871185"/>
              <a:chOff x="-1848780" y="3710150"/>
              <a:chExt cx="1082150" cy="1165663"/>
            </a:xfrm>
          </p:grpSpPr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11F4547-1EB3-440B-BE26-853D00958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838574" y="3710150"/>
                <a:ext cx="0" cy="9165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A7E0D11-5C25-4A61-858B-9F684544D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848780" y="4626706"/>
                <a:ext cx="10821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AE7AD0A1-B155-4B9D-8BFB-6D328017E1D6}"/>
                  </a:ext>
                </a:extLst>
              </p:cNvPr>
              <p:cNvSpPr/>
              <p:nvPr/>
            </p:nvSpPr>
            <p:spPr>
              <a:xfrm>
                <a:off x="-1537570" y="4409844"/>
                <a:ext cx="465970" cy="46596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endPara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A94412E-F9D0-4579-A9CD-ECEF6989B77E}"/>
                </a:ext>
              </a:extLst>
            </p:cNvPr>
            <p:cNvSpPr txBox="1"/>
            <p:nvPr/>
          </p:nvSpPr>
          <p:spPr>
            <a:xfrm>
              <a:off x="1678590" y="4710892"/>
              <a:ext cx="583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2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endParaRPr lang="zh-CN" altLang="en-US" sz="2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332A003-C949-49B6-8997-5A99EA5A84E8}"/>
                </a:ext>
              </a:extLst>
            </p:cNvPr>
            <p:cNvCxnSpPr>
              <a:cxnSpLocks/>
            </p:cNvCxnSpPr>
            <p:nvPr/>
          </p:nvCxnSpPr>
          <p:spPr>
            <a:xfrm>
              <a:off x="1145246" y="4823074"/>
              <a:ext cx="0" cy="3585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73A0786-8F19-4B6D-989D-5F8388FA91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38774" y="4689546"/>
              <a:ext cx="0" cy="267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323C9D4-6267-411E-9558-734C4E4363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38774" y="4525870"/>
              <a:ext cx="0" cy="3822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02CA79C-F892-4564-B0D9-21B492EC916E}"/>
                </a:ext>
              </a:extLst>
            </p:cNvPr>
            <p:cNvCxnSpPr>
              <a:cxnSpLocks/>
            </p:cNvCxnSpPr>
            <p:nvPr/>
          </p:nvCxnSpPr>
          <p:spPr>
            <a:xfrm>
              <a:off x="1145246" y="3893344"/>
              <a:ext cx="0" cy="8175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593BB09-2EE4-4083-8822-617AD6935935}"/>
                </a:ext>
              </a:extLst>
            </p:cNvPr>
            <p:cNvSpPr/>
            <p:nvPr/>
          </p:nvSpPr>
          <p:spPr>
            <a:xfrm>
              <a:off x="962185" y="4107942"/>
              <a:ext cx="345663" cy="34566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5AE6310-1CBE-4A45-BD2E-89490D6C7C9C}"/>
                </a:ext>
              </a:extLst>
            </p:cNvPr>
            <p:cNvSpPr/>
            <p:nvPr/>
          </p:nvSpPr>
          <p:spPr>
            <a:xfrm>
              <a:off x="1109663" y="38695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14B52969-04FC-4C4A-8B92-EBA4557D7CFA}"/>
                </a:ext>
              </a:extLst>
            </p:cNvPr>
            <p:cNvSpPr/>
            <p:nvPr/>
          </p:nvSpPr>
          <p:spPr>
            <a:xfrm>
              <a:off x="1122018" y="513588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5D04A40-50E9-416B-9D71-74D46EB4A0CE}"/>
                </a:ext>
              </a:extLst>
            </p:cNvPr>
            <p:cNvSpPr/>
            <p:nvPr/>
          </p:nvSpPr>
          <p:spPr>
            <a:xfrm>
              <a:off x="3515359" y="513588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2A425318-1DE0-4BC5-8696-9B476FD2C3A0}"/>
                </a:ext>
              </a:extLst>
            </p:cNvPr>
            <p:cNvSpPr/>
            <p:nvPr/>
          </p:nvSpPr>
          <p:spPr>
            <a:xfrm>
              <a:off x="3593511" y="306960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05ACA07-4BBE-46A3-9E6B-41221F415B41}"/>
                </a:ext>
              </a:extLst>
            </p:cNvPr>
            <p:cNvSpPr txBox="1"/>
            <p:nvPr/>
          </p:nvSpPr>
          <p:spPr>
            <a:xfrm>
              <a:off x="634085" y="4055269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sz="2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F8CB00B-5DBD-43F8-A359-75E32AD2C0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72721" y="4061171"/>
              <a:ext cx="0" cy="267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A53FACA-0737-40AC-94D3-C3D45AF075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72721" y="3897495"/>
              <a:ext cx="0" cy="3822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BB604D1-11CB-469F-917D-D7D7E3F9F9D2}"/>
                </a:ext>
              </a:extLst>
            </p:cNvPr>
            <p:cNvSpPr txBox="1"/>
            <p:nvPr/>
          </p:nvSpPr>
          <p:spPr>
            <a:xfrm>
              <a:off x="3710196" y="3994643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2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CE</a:t>
              </a:r>
              <a:endParaRPr lang="zh-CN" altLang="en-US" sz="2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0"/>
            <a:ext cx="9144000" cy="1187450"/>
          </a:xfrm>
          <a:prstGeom prst="rect">
            <a:avLst/>
          </a:prstGeom>
          <a:noFill/>
          <a:ln>
            <a:noFill/>
          </a:ln>
          <a:effectLst>
            <a:outerShdw blurRad="63500" dist="46662" dir="2115817" algn="ctr" rotWithShape="0">
              <a:schemeClr val="tx1">
                <a:alpha val="74997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回顾</a:t>
            </a:r>
            <a:endParaRPr lang="zh-CN" altLang="en-US" sz="36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4981457" y="1083935"/>
            <a:ext cx="3923156" cy="4818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实验二、双极型晶体管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输入特性</a:t>
            </a:r>
            <a:endParaRPr lang="en-US" altLang="zh-CN" sz="2000" b="1" i="1" baseline="-30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E432A2-E606-4DE0-9B83-25815FBB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705" y="1711794"/>
            <a:ext cx="342999" cy="868660"/>
          </a:xfrm>
          <a:prstGeom prst="rect">
            <a:avLst/>
          </a:prstGeom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id="{051374E9-AD27-41A2-BA0D-6AD3415501BA}"/>
              </a:ext>
            </a:extLst>
          </p:cNvPr>
          <p:cNvSpPr/>
          <p:nvPr/>
        </p:nvSpPr>
        <p:spPr>
          <a:xfrm>
            <a:off x="4781075" y="4248835"/>
            <a:ext cx="3762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=0V(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短路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=0.5V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063B9A9-8660-4F0F-8AFD-5B8F554FE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260" y="4830988"/>
            <a:ext cx="4830420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</a:rPr>
              <a:t>        注意事项：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997200" indent="-457200">
              <a:buAutoNum type="arabicPeriod"/>
            </a:pPr>
            <a:r>
              <a:rPr lang="en-US" altLang="zh-CN" sz="1800" dirty="0"/>
              <a:t>V</a:t>
            </a:r>
            <a:r>
              <a:rPr lang="en-US" altLang="zh-CN" sz="1800" baseline="-25000" dirty="0"/>
              <a:t>CE</a:t>
            </a:r>
            <a:r>
              <a:rPr lang="en-US" altLang="zh-CN" sz="1800" dirty="0"/>
              <a:t>=0V</a:t>
            </a:r>
            <a:r>
              <a:rPr lang="zh-CN" altLang="en-US" sz="1800" dirty="0"/>
              <a:t>时</a:t>
            </a:r>
            <a:r>
              <a:rPr lang="en-US" altLang="zh-CN" sz="1800" dirty="0"/>
              <a:t>CE</a:t>
            </a:r>
            <a:r>
              <a:rPr lang="zh-CN" altLang="en-US" sz="1800" dirty="0"/>
              <a:t>端不需要连接电压源，只需用导线连接</a:t>
            </a:r>
            <a:endParaRPr lang="en-US" altLang="zh-CN" sz="1800" dirty="0"/>
          </a:p>
          <a:p>
            <a:pPr marL="997200" indent="-457200">
              <a:buAutoNum type="arabicPeriod"/>
            </a:pPr>
            <a:r>
              <a:rPr lang="en-US" altLang="zh-CN" sz="1800" dirty="0"/>
              <a:t>V</a:t>
            </a:r>
            <a:r>
              <a:rPr lang="en-US" altLang="zh-CN" sz="1800" baseline="-25000" dirty="0"/>
              <a:t>CE</a:t>
            </a:r>
            <a:r>
              <a:rPr lang="zh-CN" altLang="en-US" sz="1800" dirty="0"/>
              <a:t>太大会烧毁器件（小心烫手），建议</a:t>
            </a:r>
            <a:r>
              <a:rPr lang="en-US" altLang="zh-CN" sz="1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8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=0.5V</a:t>
            </a:r>
            <a:endParaRPr lang="en-US" altLang="zh-CN" sz="1800" dirty="0"/>
          </a:p>
          <a:p>
            <a:pPr marL="997200" indent="-457200">
              <a:buAutoNum type="arabicPeriod"/>
            </a:pPr>
            <a:r>
              <a:rPr lang="zh-CN" altLang="en-US" sz="1800" dirty="0"/>
              <a:t>反向击穿电压约为</a:t>
            </a:r>
            <a:r>
              <a:rPr lang="en-US" altLang="zh-CN" sz="1800" dirty="0"/>
              <a:t>-12.5V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AB0F7D7-B3B4-4E6D-84CD-57789624DEAF}"/>
              </a:ext>
            </a:extLst>
          </p:cNvPr>
          <p:cNvCxnSpPr>
            <a:cxnSpLocks/>
          </p:cNvCxnSpPr>
          <p:nvPr/>
        </p:nvCxnSpPr>
        <p:spPr>
          <a:xfrm>
            <a:off x="2349844" y="2660436"/>
            <a:ext cx="1309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A7922D4-1E32-4954-B3BA-F4ADC157C4BF}"/>
              </a:ext>
            </a:extLst>
          </p:cNvPr>
          <p:cNvCxnSpPr>
            <a:cxnSpLocks/>
          </p:cNvCxnSpPr>
          <p:nvPr/>
        </p:nvCxnSpPr>
        <p:spPr>
          <a:xfrm>
            <a:off x="3659574" y="2660436"/>
            <a:ext cx="0" cy="1169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859064-35A1-469C-AF3B-F961EC1D9C25}"/>
              </a:ext>
            </a:extLst>
          </p:cNvPr>
          <p:cNvCxnSpPr>
            <a:cxnSpLocks/>
          </p:cNvCxnSpPr>
          <p:nvPr/>
        </p:nvCxnSpPr>
        <p:spPr>
          <a:xfrm>
            <a:off x="2349844" y="2434702"/>
            <a:ext cx="0" cy="512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BEFC67B-6D54-4279-935D-0804705BE919}"/>
              </a:ext>
            </a:extLst>
          </p:cNvPr>
          <p:cNvCxnSpPr>
            <a:cxnSpLocks/>
          </p:cNvCxnSpPr>
          <p:nvPr/>
        </p:nvCxnSpPr>
        <p:spPr>
          <a:xfrm>
            <a:off x="2146084" y="2324097"/>
            <a:ext cx="0" cy="7341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1AFC52C-A03E-454E-9070-B6DCBC86E9EB}"/>
              </a:ext>
            </a:extLst>
          </p:cNvPr>
          <p:cNvCxnSpPr>
            <a:cxnSpLocks/>
          </p:cNvCxnSpPr>
          <p:nvPr/>
        </p:nvCxnSpPr>
        <p:spPr>
          <a:xfrm>
            <a:off x="824651" y="2660436"/>
            <a:ext cx="1309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DB11690-30D8-4D82-8F4C-54B4A528EA61}"/>
              </a:ext>
            </a:extLst>
          </p:cNvPr>
          <p:cNvCxnSpPr>
            <a:cxnSpLocks/>
          </p:cNvCxnSpPr>
          <p:nvPr/>
        </p:nvCxnSpPr>
        <p:spPr>
          <a:xfrm>
            <a:off x="841445" y="2660436"/>
            <a:ext cx="0" cy="1591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5B2371C9-491E-466C-B14F-D5EE02F331FA}"/>
              </a:ext>
            </a:extLst>
          </p:cNvPr>
          <p:cNvSpPr/>
          <p:nvPr/>
        </p:nvSpPr>
        <p:spPr>
          <a:xfrm rot="5400000">
            <a:off x="1481915" y="3656436"/>
            <a:ext cx="382230" cy="329508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43E9594-BF67-4736-B08A-AB8A2A6CA588}"/>
              </a:ext>
            </a:extLst>
          </p:cNvPr>
          <p:cNvCxnSpPr>
            <a:cxnSpLocks/>
          </p:cNvCxnSpPr>
          <p:nvPr/>
        </p:nvCxnSpPr>
        <p:spPr>
          <a:xfrm>
            <a:off x="1881022" y="3564729"/>
            <a:ext cx="0" cy="512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089978A-2206-45F1-9662-F9286C3879DA}"/>
              </a:ext>
            </a:extLst>
          </p:cNvPr>
          <p:cNvCxnSpPr>
            <a:cxnSpLocks/>
          </p:cNvCxnSpPr>
          <p:nvPr/>
        </p:nvCxnSpPr>
        <p:spPr>
          <a:xfrm>
            <a:off x="1881022" y="3821190"/>
            <a:ext cx="1790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AA9271B-D2B7-4A30-8D82-677B8461E291}"/>
              </a:ext>
            </a:extLst>
          </p:cNvPr>
          <p:cNvCxnSpPr>
            <a:cxnSpLocks/>
          </p:cNvCxnSpPr>
          <p:nvPr/>
        </p:nvCxnSpPr>
        <p:spPr>
          <a:xfrm>
            <a:off x="827358" y="3821190"/>
            <a:ext cx="6925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C62F495-A559-4E11-BC18-A533A3F5729D}"/>
              </a:ext>
            </a:extLst>
          </p:cNvPr>
          <p:cNvCxnSpPr>
            <a:cxnSpLocks/>
          </p:cNvCxnSpPr>
          <p:nvPr/>
        </p:nvCxnSpPr>
        <p:spPr>
          <a:xfrm>
            <a:off x="841445" y="3719623"/>
            <a:ext cx="0" cy="9165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255079A-0563-428B-A543-FEA2EBF5B3D3}"/>
              </a:ext>
            </a:extLst>
          </p:cNvPr>
          <p:cNvSpPr/>
          <p:nvPr/>
        </p:nvSpPr>
        <p:spPr>
          <a:xfrm>
            <a:off x="1507206" y="4419317"/>
            <a:ext cx="465969" cy="46596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DAA1738-9C16-483D-ABE6-DCBA9B958329}"/>
              </a:ext>
            </a:extLst>
          </p:cNvPr>
          <p:cNvCxnSpPr>
            <a:cxnSpLocks/>
          </p:cNvCxnSpPr>
          <p:nvPr/>
        </p:nvCxnSpPr>
        <p:spPr>
          <a:xfrm>
            <a:off x="831239" y="4636179"/>
            <a:ext cx="6925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6E181C9-D75A-4C0A-A12C-BEDAB6B7649D}"/>
              </a:ext>
            </a:extLst>
          </p:cNvPr>
          <p:cNvCxnSpPr>
            <a:cxnSpLocks/>
          </p:cNvCxnSpPr>
          <p:nvPr/>
        </p:nvCxnSpPr>
        <p:spPr>
          <a:xfrm>
            <a:off x="2651845" y="3821190"/>
            <a:ext cx="0" cy="8311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436225B-A81E-4410-816F-5F60745029A3}"/>
              </a:ext>
            </a:extLst>
          </p:cNvPr>
          <p:cNvCxnSpPr>
            <a:cxnSpLocks/>
          </p:cNvCxnSpPr>
          <p:nvPr/>
        </p:nvCxnSpPr>
        <p:spPr>
          <a:xfrm>
            <a:off x="1976104" y="4636179"/>
            <a:ext cx="6925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C08D882-D659-4F18-ABDB-4D23DAF20E2D}"/>
              </a:ext>
            </a:extLst>
          </p:cNvPr>
          <p:cNvSpPr/>
          <p:nvPr/>
        </p:nvSpPr>
        <p:spPr>
          <a:xfrm>
            <a:off x="2943138" y="3596566"/>
            <a:ext cx="465969" cy="46596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5">
            <a:extLst>
              <a:ext uri="{FF2B5EF4-FFF2-40B4-BE49-F238E27FC236}">
                <a16:creationId xmlns:a16="http://schemas.microsoft.com/office/drawing/2014/main" id="{D19DD47D-7C2C-4F59-8474-FC7BBD877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03" y="5292314"/>
            <a:ext cx="4662820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FF"/>
                </a:solidFill>
              </a:rPr>
              <a:t>注意事项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997200" indent="-457200">
              <a:buFontTx/>
              <a:buAutoNum type="arabicPeriod"/>
            </a:pPr>
            <a:r>
              <a:rPr lang="zh-CN" altLang="en-US" sz="1800" dirty="0"/>
              <a:t>请测量发光二极管（小心烫手）</a:t>
            </a:r>
            <a:endParaRPr lang="en-US" altLang="zh-CN" sz="1800" dirty="0"/>
          </a:p>
          <a:p>
            <a:pPr marL="997200" indent="-457200">
              <a:buAutoNum type="arabicPeriod"/>
            </a:pPr>
            <a:r>
              <a:rPr lang="zh-CN" altLang="en-US" sz="1800" dirty="0"/>
              <a:t>反向击穿电压大于</a:t>
            </a:r>
            <a:r>
              <a:rPr lang="en-US" altLang="zh-CN" sz="1800" dirty="0"/>
              <a:t>30V</a:t>
            </a:r>
          </a:p>
        </p:txBody>
      </p:sp>
      <p:sp>
        <p:nvSpPr>
          <p:cNvPr id="64" name="TextBox 5">
            <a:extLst>
              <a:ext uri="{FF2B5EF4-FFF2-40B4-BE49-F238E27FC236}">
                <a16:creationId xmlns:a16="http://schemas.microsoft.com/office/drawing/2014/main" id="{EA9DB5C4-39B3-4A83-967B-C4B7DE323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03" y="1083935"/>
            <a:ext cx="3923156" cy="4818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</a:rPr>
              <a:t>实验一、二极管直流特性</a:t>
            </a:r>
            <a:endParaRPr lang="en-US" altLang="zh-CN" sz="2000" b="1" i="1" baseline="-30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0C0E9487-20CB-44E9-ABE4-3EB86CDC6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37" y="1727543"/>
            <a:ext cx="806601" cy="80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5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0"/>
            <a:ext cx="9144000" cy="1187450"/>
          </a:xfrm>
          <a:prstGeom prst="rect">
            <a:avLst/>
          </a:prstGeom>
          <a:noFill/>
          <a:ln>
            <a:noFill/>
          </a:ln>
          <a:effectLst>
            <a:outerShdw blurRad="63500" dist="46662" dir="2115817" algn="ctr" rotWithShape="0">
              <a:schemeClr val="tx1">
                <a:alpha val="74997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</a:t>
            </a:r>
            <a:endParaRPr lang="zh-CN" altLang="en-US" sz="36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B8C513A-9332-4B4D-9BC9-A2A57AAB0368}"/>
              </a:ext>
            </a:extLst>
          </p:cNvPr>
          <p:cNvGrpSpPr/>
          <p:nvPr/>
        </p:nvGrpSpPr>
        <p:grpSpPr>
          <a:xfrm>
            <a:off x="3278144" y="2346960"/>
            <a:ext cx="2911697" cy="2619790"/>
            <a:chOff x="550351" y="1920559"/>
            <a:chExt cx="2328804" cy="2095333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AB0F7D7-B3B4-4E6D-84CD-57789624DEAF}"/>
                </a:ext>
              </a:extLst>
            </p:cNvPr>
            <p:cNvCxnSpPr>
              <a:cxnSpLocks/>
            </p:cNvCxnSpPr>
            <p:nvPr/>
          </p:nvCxnSpPr>
          <p:spPr>
            <a:xfrm>
              <a:off x="1798126" y="2195721"/>
              <a:ext cx="1071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A7922D4-1E32-4954-B3BA-F4ADC157C4BF}"/>
                </a:ext>
              </a:extLst>
            </p:cNvPr>
            <p:cNvCxnSpPr>
              <a:cxnSpLocks/>
            </p:cNvCxnSpPr>
            <p:nvPr/>
          </p:nvCxnSpPr>
          <p:spPr>
            <a:xfrm>
              <a:off x="2869629" y="2195721"/>
              <a:ext cx="0" cy="956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F0859064-35A1-469C-AF3B-F961EC1D9C25}"/>
                </a:ext>
              </a:extLst>
            </p:cNvPr>
            <p:cNvCxnSpPr>
              <a:cxnSpLocks/>
            </p:cNvCxnSpPr>
            <p:nvPr/>
          </p:nvCxnSpPr>
          <p:spPr>
            <a:xfrm>
              <a:off x="1798126" y="2011046"/>
              <a:ext cx="0" cy="419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BEFC67B-6D54-4279-935D-0804705BE919}"/>
                </a:ext>
              </a:extLst>
            </p:cNvPr>
            <p:cNvCxnSpPr>
              <a:cxnSpLocks/>
            </p:cNvCxnSpPr>
            <p:nvPr/>
          </p:nvCxnSpPr>
          <p:spPr>
            <a:xfrm>
              <a:off x="1631428" y="1920559"/>
              <a:ext cx="0" cy="600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1AFC52C-A03E-454E-9070-B6DCBC86E9EB}"/>
                </a:ext>
              </a:extLst>
            </p:cNvPr>
            <p:cNvCxnSpPr>
              <a:cxnSpLocks/>
            </p:cNvCxnSpPr>
            <p:nvPr/>
          </p:nvCxnSpPr>
          <p:spPr>
            <a:xfrm>
              <a:off x="550351" y="2195721"/>
              <a:ext cx="10715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DB11690-30D8-4D82-8F4C-54B4A528EA61}"/>
                </a:ext>
              </a:extLst>
            </p:cNvPr>
            <p:cNvCxnSpPr>
              <a:cxnSpLocks/>
            </p:cNvCxnSpPr>
            <p:nvPr/>
          </p:nvCxnSpPr>
          <p:spPr>
            <a:xfrm>
              <a:off x="564090" y="2195721"/>
              <a:ext cx="0" cy="130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5B2371C9-491E-466C-B14F-D5EE02F331FA}"/>
                </a:ext>
              </a:extLst>
            </p:cNvPr>
            <p:cNvSpPr/>
            <p:nvPr/>
          </p:nvSpPr>
          <p:spPr>
            <a:xfrm rot="5400000">
              <a:off x="1088065" y="3010558"/>
              <a:ext cx="312706" cy="269574"/>
            </a:xfrm>
            <a:prstGeom prst="triangl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43E9594-BF67-4736-B08A-AB8A2A6CA588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78" y="2935532"/>
              <a:ext cx="0" cy="419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089978A-2206-45F1-9662-F9286C3879D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78" y="3145345"/>
              <a:ext cx="14645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AA9271B-D2B7-4A30-8D82-677B8461E291}"/>
                </a:ext>
              </a:extLst>
            </p:cNvPr>
            <p:cNvCxnSpPr>
              <a:cxnSpLocks/>
            </p:cNvCxnSpPr>
            <p:nvPr/>
          </p:nvCxnSpPr>
          <p:spPr>
            <a:xfrm>
              <a:off x="552566" y="3145345"/>
              <a:ext cx="566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C62F495-A559-4E11-BC18-A533A3F5729D}"/>
                </a:ext>
              </a:extLst>
            </p:cNvPr>
            <p:cNvCxnSpPr>
              <a:cxnSpLocks/>
            </p:cNvCxnSpPr>
            <p:nvPr/>
          </p:nvCxnSpPr>
          <p:spPr>
            <a:xfrm>
              <a:off x="564090" y="3062252"/>
              <a:ext cx="0" cy="7498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255079A-0563-428B-A543-FEA2EBF5B3D3}"/>
                </a:ext>
              </a:extLst>
            </p:cNvPr>
            <p:cNvSpPr/>
            <p:nvPr/>
          </p:nvSpPr>
          <p:spPr>
            <a:xfrm>
              <a:off x="1108756" y="3634678"/>
              <a:ext cx="381214" cy="3812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CDAA1738-9C16-483D-ABE6-DCBA9B958329}"/>
                </a:ext>
              </a:extLst>
            </p:cNvPr>
            <p:cNvCxnSpPr>
              <a:cxnSpLocks/>
            </p:cNvCxnSpPr>
            <p:nvPr/>
          </p:nvCxnSpPr>
          <p:spPr>
            <a:xfrm>
              <a:off x="555741" y="3812095"/>
              <a:ext cx="566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6E181C9-D75A-4C0A-A12C-BEDAB6B7649D}"/>
                </a:ext>
              </a:extLst>
            </p:cNvPr>
            <p:cNvCxnSpPr>
              <a:cxnSpLocks/>
            </p:cNvCxnSpPr>
            <p:nvPr/>
          </p:nvCxnSpPr>
          <p:spPr>
            <a:xfrm>
              <a:off x="2045196" y="3145345"/>
              <a:ext cx="0" cy="6799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436225B-A81E-4410-816F-5F60745029A3}"/>
                </a:ext>
              </a:extLst>
            </p:cNvPr>
            <p:cNvCxnSpPr>
              <a:cxnSpLocks/>
            </p:cNvCxnSpPr>
            <p:nvPr/>
          </p:nvCxnSpPr>
          <p:spPr>
            <a:xfrm>
              <a:off x="1492366" y="3812095"/>
              <a:ext cx="5665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C08D882-D659-4F18-ABDB-4D23DAF20E2D}"/>
                </a:ext>
              </a:extLst>
            </p:cNvPr>
            <p:cNvSpPr/>
            <p:nvPr/>
          </p:nvSpPr>
          <p:spPr>
            <a:xfrm>
              <a:off x="2283506" y="2961578"/>
              <a:ext cx="381214" cy="38121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5">
            <a:extLst>
              <a:ext uri="{FF2B5EF4-FFF2-40B4-BE49-F238E27FC236}">
                <a16:creationId xmlns:a16="http://schemas.microsoft.com/office/drawing/2014/main" id="{D15E1A5E-B0C8-4932-B6CD-0E54C1F7E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250953"/>
            <a:ext cx="9144000" cy="15126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</a:rPr>
              <a:t>二极管两端的电压测量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</a:p>
          <a:p>
            <a:pPr marL="88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万用表的二极管测量模式不能用于电压测量</a:t>
            </a:r>
            <a:endParaRPr lang="en-US" altLang="zh-CN" sz="2000" dirty="0"/>
          </a:p>
          <a:p>
            <a:pPr marL="540000" indent="4572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dirty="0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87311ADB-1F85-4D1A-BDAC-55D9B19DD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070310"/>
            <a:ext cx="9144000" cy="15126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</a:rPr>
              <a:t>测量结果随时间变化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</a:p>
          <a:p>
            <a:pPr marL="88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电容的充放电过程导致读数变化</a:t>
            </a:r>
            <a:endParaRPr lang="en-US" altLang="zh-CN" sz="2000" dirty="0"/>
          </a:p>
          <a:p>
            <a:pPr marL="88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交流电等带来的噪音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182125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0"/>
            <a:ext cx="9144000" cy="1187450"/>
          </a:xfrm>
          <a:prstGeom prst="rect">
            <a:avLst/>
          </a:prstGeom>
          <a:noFill/>
          <a:ln>
            <a:noFill/>
          </a:ln>
          <a:effectLst>
            <a:outerShdw blurRad="63500" dist="46662" dir="2115817" algn="ctr" rotWithShape="0">
              <a:schemeClr val="tx1">
                <a:alpha val="74997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FFFFFF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二、双极型晶体管的直流特性测量与分析 </a:t>
            </a:r>
            <a:endParaRPr lang="zh-CN" altLang="en-US" sz="3600" b="0" dirty="0">
              <a:solidFill>
                <a:srgbClr val="FFFFFF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1" y="1250953"/>
            <a:ext cx="9144000" cy="10509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</a:rPr>
              <a:t>输出特性曲线</a:t>
            </a:r>
          </a:p>
          <a:p>
            <a:pPr marL="540000" indent="4572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97AF8F-E04F-48F2-81A2-1C8210DE72D5}"/>
              </a:ext>
            </a:extLst>
          </p:cNvPr>
          <p:cNvSpPr txBox="1"/>
          <p:nvPr/>
        </p:nvSpPr>
        <p:spPr>
          <a:xfrm>
            <a:off x="5868172" y="5792613"/>
            <a:ext cx="1928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输出特性曲线</a:t>
            </a:r>
            <a:endParaRPr lang="en-US" altLang="zh-CN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A461D8A9-E087-44EC-87F7-66D6381C6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82" y="2138535"/>
            <a:ext cx="4742016" cy="3338381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B8E38700-E5E5-46DF-B2AE-C1C94CBEF525}"/>
              </a:ext>
            </a:extLst>
          </p:cNvPr>
          <p:cNvSpPr txBox="1"/>
          <p:nvPr/>
        </p:nvSpPr>
        <p:spPr>
          <a:xfrm>
            <a:off x="1354262" y="571210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测试器件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03BD1332-5169-47FE-97C8-81191E161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6" y="1807532"/>
            <a:ext cx="3642160" cy="3900800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4679CCB5-8DDE-4737-A57D-49236F9DC868}"/>
              </a:ext>
            </a:extLst>
          </p:cNvPr>
          <p:cNvGrpSpPr/>
          <p:nvPr/>
        </p:nvGrpSpPr>
        <p:grpSpPr>
          <a:xfrm>
            <a:off x="3367536" y="5399026"/>
            <a:ext cx="1646518" cy="1409045"/>
            <a:chOff x="3367536" y="5399026"/>
            <a:chExt cx="1646518" cy="140904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69741A6D-AFF5-465A-BEB8-3FA6CC5FA125}"/>
                </a:ext>
              </a:extLst>
            </p:cNvPr>
            <p:cNvGrpSpPr/>
            <p:nvPr/>
          </p:nvGrpSpPr>
          <p:grpSpPr>
            <a:xfrm>
              <a:off x="3980849" y="5787927"/>
              <a:ext cx="642998" cy="642998"/>
              <a:chOff x="9208396" y="2856287"/>
              <a:chExt cx="1929805" cy="1929805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FD0E3A1C-68E9-49FA-8056-CE4637D1E32E}"/>
                  </a:ext>
                </a:extLst>
              </p:cNvPr>
              <p:cNvSpPr/>
              <p:nvPr/>
            </p:nvSpPr>
            <p:spPr>
              <a:xfrm>
                <a:off x="9208396" y="2856287"/>
                <a:ext cx="1929805" cy="192980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208FA092-1F99-4849-9BB8-65FDC6647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2953" y="2988294"/>
                <a:ext cx="0" cy="16606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F9B1309D-16DF-4D85-9455-BF2545C05E9D}"/>
                  </a:ext>
                </a:extLst>
              </p:cNvPr>
              <p:cNvCxnSpPr>
                <a:endCxn id="68" idx="7"/>
              </p:cNvCxnSpPr>
              <p:nvPr/>
            </p:nvCxnSpPr>
            <p:spPr>
              <a:xfrm flipV="1">
                <a:off x="9712953" y="3138900"/>
                <a:ext cx="1142635" cy="6906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D82C609B-046A-4512-A738-870A58B7A4B8}"/>
                  </a:ext>
                </a:extLst>
              </p:cNvPr>
              <p:cNvCxnSpPr>
                <a:endCxn id="68" idx="5"/>
              </p:cNvCxnSpPr>
              <p:nvPr/>
            </p:nvCxnSpPr>
            <p:spPr>
              <a:xfrm>
                <a:off x="9712953" y="3829550"/>
                <a:ext cx="1142635" cy="6739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610AB1D-7C60-4898-B7EE-72A1D340BAD4}"/>
                </a:ext>
              </a:extLst>
            </p:cNvPr>
            <p:cNvCxnSpPr/>
            <p:nvPr/>
          </p:nvCxnSpPr>
          <p:spPr>
            <a:xfrm flipH="1">
              <a:off x="3780637" y="6112212"/>
              <a:ext cx="3683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438BED13-1247-46D2-B2BF-6E305B1BF7BD}"/>
                </a:ext>
              </a:extLst>
            </p:cNvPr>
            <p:cNvCxnSpPr>
              <a:stCxn id="68" idx="7"/>
            </p:cNvCxnSpPr>
            <p:nvPr/>
          </p:nvCxnSpPr>
          <p:spPr>
            <a:xfrm flipV="1">
              <a:off x="4529682" y="5599189"/>
              <a:ext cx="0" cy="2829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81BFE88-5B4A-46D5-BC71-6BCD7BAEDAA8}"/>
                </a:ext>
              </a:extLst>
            </p:cNvPr>
            <p:cNvCxnSpPr/>
            <p:nvPr/>
          </p:nvCxnSpPr>
          <p:spPr>
            <a:xfrm flipV="1">
              <a:off x="4529682" y="6319914"/>
              <a:ext cx="0" cy="2829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374BAFD-81C6-47DC-B99C-DF7DF666B548}"/>
                </a:ext>
              </a:extLst>
            </p:cNvPr>
            <p:cNvSpPr txBox="1"/>
            <p:nvPr/>
          </p:nvSpPr>
          <p:spPr>
            <a:xfrm>
              <a:off x="4548862" y="5399026"/>
              <a:ext cx="465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783D6F5-2E33-4C8E-8DED-BD1FAF3E1372}"/>
                </a:ext>
              </a:extLst>
            </p:cNvPr>
            <p:cNvSpPr txBox="1"/>
            <p:nvPr/>
          </p:nvSpPr>
          <p:spPr>
            <a:xfrm>
              <a:off x="4548862" y="6284851"/>
              <a:ext cx="465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A3CE6D2-10AB-4B5D-9379-297F97ED1F5C}"/>
                </a:ext>
              </a:extLst>
            </p:cNvPr>
            <p:cNvSpPr txBox="1"/>
            <p:nvPr/>
          </p:nvSpPr>
          <p:spPr>
            <a:xfrm>
              <a:off x="3367536" y="5846960"/>
              <a:ext cx="465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9066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0"/>
            <a:ext cx="9144000" cy="1187450"/>
          </a:xfrm>
          <a:prstGeom prst="rect">
            <a:avLst/>
          </a:prstGeom>
          <a:noFill/>
          <a:ln>
            <a:noFill/>
          </a:ln>
          <a:effectLst>
            <a:outerShdw blurRad="63500" dist="46662" dir="2115817" algn="ctr" rotWithShape="0">
              <a:schemeClr val="tx1">
                <a:alpha val="74997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FFFFFF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二、双极型晶体管的直流特性测量与分析 </a:t>
            </a:r>
            <a:endParaRPr lang="zh-CN" altLang="en-US" sz="3600" b="0" dirty="0">
              <a:solidFill>
                <a:srgbClr val="FFFFFF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1" y="1250953"/>
            <a:ext cx="9144000" cy="10509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</a:rPr>
              <a:t>输出特性曲线</a:t>
            </a:r>
          </a:p>
          <a:p>
            <a:pPr marL="540000" indent="4572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97AF8F-E04F-48F2-81A2-1C8210DE72D5}"/>
              </a:ext>
            </a:extLst>
          </p:cNvPr>
          <p:cNvSpPr txBox="1"/>
          <p:nvPr/>
        </p:nvSpPr>
        <p:spPr>
          <a:xfrm>
            <a:off x="5868172" y="5792613"/>
            <a:ext cx="1928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输出特性曲线</a:t>
            </a:r>
            <a:endParaRPr lang="en-US" altLang="zh-CN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5C9327-732B-4177-8435-5D390E2FF49C}"/>
              </a:ext>
            </a:extLst>
          </p:cNvPr>
          <p:cNvSpPr txBox="1"/>
          <p:nvPr/>
        </p:nvSpPr>
        <p:spPr>
          <a:xfrm>
            <a:off x="1354262" y="571210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测试器件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B426EA8-5D5C-4D5D-A1BA-02614958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6" y="1807532"/>
            <a:ext cx="3642160" cy="3900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8E654AF-C47C-40A7-9B21-549ADA227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83" y="1888043"/>
            <a:ext cx="4734586" cy="38867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CFCA75-02A1-48CC-874B-9F15190EA2D6}"/>
              </a:ext>
            </a:extLst>
          </p:cNvPr>
          <p:cNvSpPr txBox="1"/>
          <p:nvPr/>
        </p:nvSpPr>
        <p:spPr>
          <a:xfrm>
            <a:off x="7574290" y="3451860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800" b="1" i="1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DBA92F-DEE9-403F-8E5D-F7D952E59F84}"/>
              </a:ext>
            </a:extLst>
          </p:cNvPr>
          <p:cNvSpPr txBox="1"/>
          <p:nvPr/>
        </p:nvSpPr>
        <p:spPr>
          <a:xfrm>
            <a:off x="8331347" y="5260479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endParaRPr lang="zh-CN" altLang="en-US" sz="2800" b="1" i="1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B62D5F-A5C1-474D-BCF4-7F2078F4CA81}"/>
              </a:ext>
            </a:extLst>
          </p:cNvPr>
          <p:cNvSpPr txBox="1"/>
          <p:nvPr/>
        </p:nvSpPr>
        <p:spPr>
          <a:xfrm>
            <a:off x="4297982" y="2005318"/>
            <a:ext cx="64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800" b="1" i="1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615FEE8-5325-496E-9F02-09F77C27C11A}"/>
              </a:ext>
            </a:extLst>
          </p:cNvPr>
          <p:cNvGrpSpPr/>
          <p:nvPr/>
        </p:nvGrpSpPr>
        <p:grpSpPr>
          <a:xfrm>
            <a:off x="3367536" y="5399026"/>
            <a:ext cx="1646518" cy="1409045"/>
            <a:chOff x="3367536" y="5399026"/>
            <a:chExt cx="1646518" cy="140904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6FE7A1B-97A5-4C12-8841-E2C16A16A593}"/>
                </a:ext>
              </a:extLst>
            </p:cNvPr>
            <p:cNvGrpSpPr/>
            <p:nvPr/>
          </p:nvGrpSpPr>
          <p:grpSpPr>
            <a:xfrm>
              <a:off x="3980849" y="5787927"/>
              <a:ext cx="642998" cy="642998"/>
              <a:chOff x="9208396" y="2856287"/>
              <a:chExt cx="1929805" cy="1929805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07018C25-73FB-4AB1-8F95-6ECE474DA93E}"/>
                  </a:ext>
                </a:extLst>
              </p:cNvPr>
              <p:cNvSpPr/>
              <p:nvPr/>
            </p:nvSpPr>
            <p:spPr>
              <a:xfrm>
                <a:off x="9208396" y="2856287"/>
                <a:ext cx="1929805" cy="192980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C0EB6EE5-5F77-4087-9EB0-3BE3C9F64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2953" y="2988294"/>
                <a:ext cx="0" cy="16606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092C56B6-CA48-450E-8C4C-743B967BAF7D}"/>
                  </a:ext>
                </a:extLst>
              </p:cNvPr>
              <p:cNvCxnSpPr>
                <a:endCxn id="17" idx="7"/>
              </p:cNvCxnSpPr>
              <p:nvPr/>
            </p:nvCxnSpPr>
            <p:spPr>
              <a:xfrm flipV="1">
                <a:off x="9712953" y="3138900"/>
                <a:ext cx="1142635" cy="6906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82FFFD51-630D-496C-9698-161921AD57D2}"/>
                  </a:ext>
                </a:extLst>
              </p:cNvPr>
              <p:cNvCxnSpPr>
                <a:endCxn id="17" idx="5"/>
              </p:cNvCxnSpPr>
              <p:nvPr/>
            </p:nvCxnSpPr>
            <p:spPr>
              <a:xfrm>
                <a:off x="9712953" y="3829550"/>
                <a:ext cx="1142635" cy="6739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D3E550D-46F7-4A40-8D32-04A1F3A9E7E1}"/>
                </a:ext>
              </a:extLst>
            </p:cNvPr>
            <p:cNvCxnSpPr/>
            <p:nvPr/>
          </p:nvCxnSpPr>
          <p:spPr>
            <a:xfrm flipH="1">
              <a:off x="3780637" y="6112212"/>
              <a:ext cx="3683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5BD3235-7A22-4FE2-A524-386E38D1293D}"/>
                </a:ext>
              </a:extLst>
            </p:cNvPr>
            <p:cNvCxnSpPr>
              <a:stCxn id="17" idx="7"/>
            </p:cNvCxnSpPr>
            <p:nvPr/>
          </p:nvCxnSpPr>
          <p:spPr>
            <a:xfrm flipV="1">
              <a:off x="4529682" y="5599189"/>
              <a:ext cx="0" cy="2829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C3BF529D-1344-449D-A48F-A6B191FA503F}"/>
                </a:ext>
              </a:extLst>
            </p:cNvPr>
            <p:cNvCxnSpPr/>
            <p:nvPr/>
          </p:nvCxnSpPr>
          <p:spPr>
            <a:xfrm flipV="1">
              <a:off x="4529682" y="6319914"/>
              <a:ext cx="0" cy="2829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ADD815E-9629-4706-8FC5-D878D60C54BC}"/>
                </a:ext>
              </a:extLst>
            </p:cNvPr>
            <p:cNvSpPr txBox="1"/>
            <p:nvPr/>
          </p:nvSpPr>
          <p:spPr>
            <a:xfrm>
              <a:off x="4548862" y="5399026"/>
              <a:ext cx="465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2AF59EA-7697-4304-B1F5-CEE5BD1D01F1}"/>
                </a:ext>
              </a:extLst>
            </p:cNvPr>
            <p:cNvSpPr txBox="1"/>
            <p:nvPr/>
          </p:nvSpPr>
          <p:spPr>
            <a:xfrm>
              <a:off x="4548862" y="6284851"/>
              <a:ext cx="465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CE638CA-749D-47DD-80D0-459320C4733A}"/>
                </a:ext>
              </a:extLst>
            </p:cNvPr>
            <p:cNvSpPr txBox="1"/>
            <p:nvPr/>
          </p:nvSpPr>
          <p:spPr>
            <a:xfrm>
              <a:off x="3367536" y="5846960"/>
              <a:ext cx="465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D5E16C1-FC5D-4617-978F-9D6779A2A6BA}"/>
              </a:ext>
            </a:extLst>
          </p:cNvPr>
          <p:cNvSpPr txBox="1"/>
          <p:nvPr/>
        </p:nvSpPr>
        <p:spPr>
          <a:xfrm>
            <a:off x="5072863" y="1482098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S9018 NPN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型晶体管</a:t>
            </a:r>
          </a:p>
        </p:txBody>
      </p:sp>
    </p:spTree>
    <p:extLst>
      <p:ext uri="{BB962C8B-B14F-4D97-AF65-F5344CB8AC3E}">
        <p14:creationId xmlns:p14="http://schemas.microsoft.com/office/powerpoint/2010/main" val="24438478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0"/>
            <a:ext cx="9144000" cy="1187450"/>
          </a:xfrm>
          <a:prstGeom prst="rect">
            <a:avLst/>
          </a:prstGeom>
          <a:noFill/>
          <a:ln>
            <a:noFill/>
          </a:ln>
          <a:effectLst>
            <a:outerShdw blurRad="63500" dist="46662" dir="2115817" algn="ctr" rotWithShape="0">
              <a:schemeClr val="tx1">
                <a:alpha val="74997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FFFFFF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二、双极型晶体管的直流特性测量与分析 </a:t>
            </a:r>
            <a:endParaRPr lang="zh-CN" altLang="en-US" sz="3600" b="0" dirty="0">
              <a:solidFill>
                <a:srgbClr val="FFFFFF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1" y="1250953"/>
            <a:ext cx="9144000" cy="1974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</a:rPr>
              <a:t>输出特性曲线</a:t>
            </a:r>
          </a:p>
          <a:p>
            <a:pPr marL="540000" indent="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基本测试原理电路如右图所示，测试时用逐点测试的方法把一条条曲线描绘出来。 </a:t>
            </a:r>
          </a:p>
          <a:p>
            <a:pPr marL="540000" indent="4572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dirty="0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A411708F-E72E-4DE1-948F-C03480E2E38C}"/>
              </a:ext>
            </a:extLst>
          </p:cNvPr>
          <p:cNvGrpSpPr/>
          <p:nvPr/>
        </p:nvGrpSpPr>
        <p:grpSpPr>
          <a:xfrm>
            <a:off x="105618" y="2879312"/>
            <a:ext cx="7650386" cy="3483877"/>
            <a:chOff x="-700467" y="2383866"/>
            <a:chExt cx="9686682" cy="4411178"/>
          </a:xfrm>
        </p:grpSpPr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84EA1DD4-A161-463B-8270-69959DA6D16E}"/>
                </a:ext>
              </a:extLst>
            </p:cNvPr>
            <p:cNvSpPr txBox="1"/>
            <p:nvPr/>
          </p:nvSpPr>
          <p:spPr>
            <a:xfrm>
              <a:off x="588915" y="6288437"/>
              <a:ext cx="2209103" cy="506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输出特性曲线</a:t>
              </a:r>
              <a:endParaRPr lang="en-US" altLang="zh-CN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9C1A7153-B021-43E5-8261-CA81A635E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0466" y="2383866"/>
              <a:ext cx="4734586" cy="3886742"/>
            </a:xfrm>
            <a:prstGeom prst="rect">
              <a:avLst/>
            </a:prstGeom>
          </p:spPr>
        </p:pic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0FA5AA06-E378-45D0-869E-06846CB79770}"/>
                </a:ext>
              </a:extLst>
            </p:cNvPr>
            <p:cNvSpPr txBox="1"/>
            <p:nvPr/>
          </p:nvSpPr>
          <p:spPr>
            <a:xfrm>
              <a:off x="2575841" y="3947683"/>
              <a:ext cx="457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sz="2800" b="1" i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92C2FFA3-656D-4442-B8D9-36B935366127}"/>
                </a:ext>
              </a:extLst>
            </p:cNvPr>
            <p:cNvSpPr txBox="1"/>
            <p:nvPr/>
          </p:nvSpPr>
          <p:spPr>
            <a:xfrm>
              <a:off x="3332898" y="5756302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2800" b="1" i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</a:t>
              </a:r>
              <a:endParaRPr lang="zh-CN" altLang="en-US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C4388D95-937C-4EED-8A70-B908F0CFEC43}"/>
                </a:ext>
              </a:extLst>
            </p:cNvPr>
            <p:cNvSpPr txBox="1"/>
            <p:nvPr/>
          </p:nvSpPr>
          <p:spPr>
            <a:xfrm>
              <a:off x="-700467" y="2501141"/>
              <a:ext cx="6429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sz="2800" b="1" i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414439DD-16AF-4519-922A-D6E8E6368976}"/>
                </a:ext>
              </a:extLst>
            </p:cNvPr>
            <p:cNvSpPr txBox="1"/>
            <p:nvPr/>
          </p:nvSpPr>
          <p:spPr>
            <a:xfrm>
              <a:off x="6777112" y="6288437"/>
              <a:ext cx="2209103" cy="5066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测试电路图</a:t>
              </a:r>
              <a:endParaRPr lang="en-US" altLang="zh-CN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C11FEED-A54D-4806-95A9-2F50B3C27680}"/>
              </a:ext>
            </a:extLst>
          </p:cNvPr>
          <p:cNvGrpSpPr/>
          <p:nvPr/>
        </p:nvGrpSpPr>
        <p:grpSpPr>
          <a:xfrm>
            <a:off x="4183782" y="2349777"/>
            <a:ext cx="4755121" cy="3529223"/>
            <a:chOff x="4008853" y="2457259"/>
            <a:chExt cx="4755121" cy="3529223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ACB9D9FA-43E9-408A-ABC1-53FED2322BD9}"/>
                </a:ext>
              </a:extLst>
            </p:cNvPr>
            <p:cNvGrpSpPr/>
            <p:nvPr/>
          </p:nvGrpSpPr>
          <p:grpSpPr>
            <a:xfrm>
              <a:off x="6155672" y="3257516"/>
              <a:ext cx="642998" cy="642998"/>
              <a:chOff x="9208396" y="2856287"/>
              <a:chExt cx="1929805" cy="1929805"/>
            </a:xfrm>
          </p:grpSpPr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D8432EA-1868-48E8-85C8-BB797C245550}"/>
                  </a:ext>
                </a:extLst>
              </p:cNvPr>
              <p:cNvSpPr/>
              <p:nvPr/>
            </p:nvSpPr>
            <p:spPr>
              <a:xfrm>
                <a:off x="9208396" y="2856287"/>
                <a:ext cx="1929805" cy="192980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36646886-C331-453B-B5FD-6F48312F8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2953" y="2988294"/>
                <a:ext cx="0" cy="16606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DC5F0B07-07C6-46E5-84AE-AA008C43207F}"/>
                  </a:ext>
                </a:extLst>
              </p:cNvPr>
              <p:cNvCxnSpPr>
                <a:endCxn id="170" idx="7"/>
              </p:cNvCxnSpPr>
              <p:nvPr/>
            </p:nvCxnSpPr>
            <p:spPr>
              <a:xfrm flipV="1">
                <a:off x="9712953" y="3138900"/>
                <a:ext cx="1142635" cy="6906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>
                <a:extLst>
                  <a:ext uri="{FF2B5EF4-FFF2-40B4-BE49-F238E27FC236}">
                    <a16:creationId xmlns:a16="http://schemas.microsoft.com/office/drawing/2014/main" id="{83CCB95C-4FC6-4E08-8F85-0DDA1EC86B3A}"/>
                  </a:ext>
                </a:extLst>
              </p:cNvPr>
              <p:cNvCxnSpPr>
                <a:endCxn id="170" idx="5"/>
              </p:cNvCxnSpPr>
              <p:nvPr/>
            </p:nvCxnSpPr>
            <p:spPr>
              <a:xfrm>
                <a:off x="9712953" y="3829550"/>
                <a:ext cx="1142635" cy="6739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92272F54-C8FF-46E5-A698-2EF24C92C3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5460" y="3581801"/>
              <a:ext cx="3683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8B2BA903-39E1-4982-9F6B-8682CF48BF40}"/>
                </a:ext>
              </a:extLst>
            </p:cNvPr>
            <p:cNvCxnSpPr>
              <a:cxnSpLocks/>
              <a:stCxn id="170" idx="7"/>
            </p:cNvCxnSpPr>
            <p:nvPr/>
          </p:nvCxnSpPr>
          <p:spPr>
            <a:xfrm flipV="1">
              <a:off x="6704505" y="2695575"/>
              <a:ext cx="0" cy="656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AC5C1D1-1B39-4359-AB89-C3DE5B255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4505" y="3789504"/>
              <a:ext cx="0" cy="19703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833F6B1D-DAD4-4F03-9DF5-687DBD41CA9F}"/>
                </a:ext>
              </a:extLst>
            </p:cNvPr>
            <p:cNvSpPr txBox="1"/>
            <p:nvPr/>
          </p:nvSpPr>
          <p:spPr>
            <a:xfrm>
              <a:off x="6656658" y="2999111"/>
              <a:ext cx="465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7F341E7-7C42-4FDC-AA07-EC95006EF4C7}"/>
                </a:ext>
              </a:extLst>
            </p:cNvPr>
            <p:cNvSpPr txBox="1"/>
            <p:nvPr/>
          </p:nvSpPr>
          <p:spPr>
            <a:xfrm>
              <a:off x="6680143" y="3667356"/>
              <a:ext cx="465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63C54B4B-C8A9-4B4C-9999-49B1F976316A}"/>
                </a:ext>
              </a:extLst>
            </p:cNvPr>
            <p:cNvSpPr txBox="1"/>
            <p:nvPr/>
          </p:nvSpPr>
          <p:spPr>
            <a:xfrm>
              <a:off x="5822509" y="3135321"/>
              <a:ext cx="465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78E4CDC6-AF49-4E60-98E2-64E402CC6D80}"/>
                </a:ext>
              </a:extLst>
            </p:cNvPr>
            <p:cNvCxnSpPr>
              <a:cxnSpLocks/>
            </p:cNvCxnSpPr>
            <p:nvPr/>
          </p:nvCxnSpPr>
          <p:spPr>
            <a:xfrm>
              <a:off x="4278197" y="3580306"/>
              <a:ext cx="184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D83577AE-EE24-4534-8BD8-6533B3B96235}"/>
                </a:ext>
              </a:extLst>
            </p:cNvPr>
            <p:cNvCxnSpPr>
              <a:cxnSpLocks/>
            </p:cNvCxnSpPr>
            <p:nvPr/>
          </p:nvCxnSpPr>
          <p:spPr>
            <a:xfrm>
              <a:off x="4282870" y="3570395"/>
              <a:ext cx="0" cy="9712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1E5B556C-E269-46C3-A4E6-2A22B3700EC4}"/>
                </a:ext>
              </a:extLst>
            </p:cNvPr>
            <p:cNvSpPr/>
            <p:nvPr/>
          </p:nvSpPr>
          <p:spPr>
            <a:xfrm>
              <a:off x="5380955" y="3350543"/>
              <a:ext cx="476631" cy="4766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73EEF193-450F-421D-AF9B-D44BF843335A}"/>
                </a:ext>
              </a:extLst>
            </p:cNvPr>
            <p:cNvSpPr/>
            <p:nvPr/>
          </p:nvSpPr>
          <p:spPr>
            <a:xfrm>
              <a:off x="4568351" y="3471130"/>
              <a:ext cx="624277" cy="2354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120A2EA8-0354-4A19-8191-25A585DC2470}"/>
                </a:ext>
              </a:extLst>
            </p:cNvPr>
            <p:cNvCxnSpPr>
              <a:cxnSpLocks/>
            </p:cNvCxnSpPr>
            <p:nvPr/>
          </p:nvCxnSpPr>
          <p:spPr>
            <a:xfrm>
              <a:off x="4282870" y="4676019"/>
              <a:ext cx="0" cy="9749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AC79239-E41C-475F-937C-8D9C00371FC5}"/>
                </a:ext>
              </a:extLst>
            </p:cNvPr>
            <p:cNvCxnSpPr>
              <a:cxnSpLocks/>
            </p:cNvCxnSpPr>
            <p:nvPr/>
          </p:nvCxnSpPr>
          <p:spPr>
            <a:xfrm>
              <a:off x="4278197" y="5637706"/>
              <a:ext cx="42164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88A3D7AF-7297-4838-BE8E-EB6266DD08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04505" y="5750822"/>
              <a:ext cx="0" cy="262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858DECB5-635F-4F98-A562-1078449391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04505" y="5589759"/>
              <a:ext cx="0" cy="3754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A96A14F-184D-42FD-A6E0-D1E93BC80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9332" y="5986482"/>
              <a:ext cx="1503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9C84D69E-CC55-4BDE-8536-989DECED8715}"/>
                </a:ext>
              </a:extLst>
            </p:cNvPr>
            <p:cNvCxnSpPr>
              <a:cxnSpLocks/>
            </p:cNvCxnSpPr>
            <p:nvPr/>
          </p:nvCxnSpPr>
          <p:spPr>
            <a:xfrm>
              <a:off x="6690675" y="2695575"/>
              <a:ext cx="18039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D753F18E-EE0A-42C6-AAAC-6B09775B5233}"/>
                </a:ext>
              </a:extLst>
            </p:cNvPr>
            <p:cNvSpPr/>
            <p:nvPr/>
          </p:nvSpPr>
          <p:spPr>
            <a:xfrm>
              <a:off x="7536992" y="2457259"/>
              <a:ext cx="476631" cy="4766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3936B6EC-3930-4030-9ECC-F1C029E69722}"/>
                </a:ext>
              </a:extLst>
            </p:cNvPr>
            <p:cNvGrpSpPr/>
            <p:nvPr/>
          </p:nvGrpSpPr>
          <p:grpSpPr>
            <a:xfrm rot="5400000">
              <a:off x="4203440" y="4331918"/>
              <a:ext cx="149514" cy="538687"/>
              <a:chOff x="10237315" y="5595052"/>
              <a:chExt cx="208423" cy="750930"/>
            </a:xfrm>
          </p:grpSpPr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2504035E-C9D8-480F-A63A-8FA327864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5738" y="5708188"/>
                <a:ext cx="0" cy="5246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87332642-B1AC-4398-8A09-F6F9601402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7315" y="5595052"/>
                <a:ext cx="0" cy="7509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2AE922DD-8090-4FB3-9C16-92C63DBCB7EA}"/>
                </a:ext>
              </a:extLst>
            </p:cNvPr>
            <p:cNvCxnSpPr>
              <a:cxnSpLocks/>
            </p:cNvCxnSpPr>
            <p:nvPr/>
          </p:nvCxnSpPr>
          <p:spPr>
            <a:xfrm>
              <a:off x="8494633" y="2681797"/>
              <a:ext cx="0" cy="1393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2F38DAFF-9D8D-4C8D-A537-ECD2D5309691}"/>
                </a:ext>
              </a:extLst>
            </p:cNvPr>
            <p:cNvCxnSpPr>
              <a:cxnSpLocks/>
            </p:cNvCxnSpPr>
            <p:nvPr/>
          </p:nvCxnSpPr>
          <p:spPr>
            <a:xfrm>
              <a:off x="8494633" y="4224345"/>
              <a:ext cx="0" cy="14265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B4CC0A9B-E1F5-4771-B6E8-9E5E600416D1}"/>
                </a:ext>
              </a:extLst>
            </p:cNvPr>
            <p:cNvGrpSpPr/>
            <p:nvPr/>
          </p:nvGrpSpPr>
          <p:grpSpPr>
            <a:xfrm rot="5400000">
              <a:off x="8419874" y="3880244"/>
              <a:ext cx="149514" cy="538687"/>
              <a:chOff x="10237315" y="5595052"/>
              <a:chExt cx="208423" cy="750930"/>
            </a:xfrm>
          </p:grpSpPr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5B41C005-4519-4089-90AC-EC6BB5231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5738" y="5708188"/>
                <a:ext cx="0" cy="5246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53648C2B-D60B-4E2B-99D9-E57FB41A48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7315" y="5595052"/>
                <a:ext cx="0" cy="7509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2CF519B-F5A5-4E49-854C-B4AF604CFE45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41" y="2681797"/>
              <a:ext cx="0" cy="1393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BB83E584-66FD-4427-9FBF-12EB3299C505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41" y="4224345"/>
              <a:ext cx="0" cy="14265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B8D6F44C-5F52-4FDE-8E88-565FF68E0ED5}"/>
                </a:ext>
              </a:extLst>
            </p:cNvPr>
            <p:cNvSpPr/>
            <p:nvPr/>
          </p:nvSpPr>
          <p:spPr>
            <a:xfrm>
              <a:off x="7193115" y="3910920"/>
              <a:ext cx="476631" cy="4766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2088EEF1-1080-4F33-9796-4E66289B3DAE}"/>
                </a:ext>
              </a:extLst>
            </p:cNvPr>
            <p:cNvSpPr txBox="1"/>
            <p:nvPr/>
          </p:nvSpPr>
          <p:spPr>
            <a:xfrm>
              <a:off x="7388928" y="4292105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2800" b="1" i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</a:t>
              </a:r>
              <a:endParaRPr lang="zh-CN" altLang="en-US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29746BD2-A30D-4F20-821E-A11B652C0248}"/>
                </a:ext>
              </a:extLst>
            </p:cNvPr>
            <p:cNvSpPr txBox="1"/>
            <p:nvPr/>
          </p:nvSpPr>
          <p:spPr>
            <a:xfrm>
              <a:off x="7866653" y="2753496"/>
              <a:ext cx="457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sz="2800" b="1" i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9A921A9E-95C3-4B2D-A87A-1254748C6083}"/>
                </a:ext>
              </a:extLst>
            </p:cNvPr>
            <p:cNvSpPr txBox="1"/>
            <p:nvPr/>
          </p:nvSpPr>
          <p:spPr>
            <a:xfrm>
              <a:off x="5448422" y="3783808"/>
              <a:ext cx="457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sz="2800" b="1" i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BAF46B0E-02CC-4959-886C-ACF05C7CB80B}"/>
                </a:ext>
              </a:extLst>
            </p:cNvPr>
            <p:cNvSpPr txBox="1"/>
            <p:nvPr/>
          </p:nvSpPr>
          <p:spPr>
            <a:xfrm>
              <a:off x="4580631" y="2935044"/>
              <a:ext cx="617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zh-CN" sz="2800" b="1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800" b="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CF3964C9-1927-423B-8942-29D513490A5B}"/>
                </a:ext>
              </a:extLst>
            </p:cNvPr>
            <p:cNvSpPr txBox="1"/>
            <p:nvPr/>
          </p:nvSpPr>
          <p:spPr>
            <a:xfrm>
              <a:off x="4349718" y="3674860"/>
              <a:ext cx="1083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100kΩ</a:t>
              </a:r>
              <a:endParaRPr lang="zh-CN" altLang="en-US" sz="2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525F91C8-72AC-47EA-8C63-80E0AF706678}"/>
                </a:ext>
              </a:extLst>
            </p:cNvPr>
            <p:cNvSpPr txBox="1"/>
            <p:nvPr/>
          </p:nvSpPr>
          <p:spPr>
            <a:xfrm>
              <a:off x="4249222" y="4614456"/>
              <a:ext cx="596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2800" b="1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800" b="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D815AA01-BBA3-44CE-A78A-90D2752C248E}"/>
                </a:ext>
              </a:extLst>
            </p:cNvPr>
            <p:cNvSpPr txBox="1"/>
            <p:nvPr/>
          </p:nvSpPr>
          <p:spPr>
            <a:xfrm>
              <a:off x="7935365" y="3558218"/>
              <a:ext cx="596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2800" b="1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2800" b="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266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0"/>
            <a:ext cx="9144000" cy="1187450"/>
          </a:xfrm>
          <a:prstGeom prst="rect">
            <a:avLst/>
          </a:prstGeom>
          <a:noFill/>
          <a:ln>
            <a:noFill/>
          </a:ln>
          <a:effectLst>
            <a:outerShdw blurRad="63500" dist="46662" dir="2115817" algn="ctr" rotWithShape="0">
              <a:schemeClr val="tx1">
                <a:alpha val="74997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二、双极型晶体管的直流特性测量与分析 </a:t>
            </a:r>
            <a:endParaRPr lang="zh-CN" altLang="en-US" sz="3600" b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1" y="1250953"/>
            <a:ext cx="3864118" cy="38209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90204" pitchFamily="34" charset="0"/>
                <a:ea typeface="SimHei" panose="02010609060101010101" pitchFamily="49" charset="-122"/>
                <a:cs typeface="SimHei" panose="02010609060101010101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输出特性曲线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0000FF"/>
                </a:solidFill>
              </a:rPr>
              <a:t>1.</a:t>
            </a:r>
            <a:r>
              <a:rPr lang="zh-CN" altLang="en-US" sz="2400" b="0" dirty="0">
                <a:solidFill>
                  <a:srgbClr val="0000FF"/>
                </a:solidFill>
              </a:rPr>
              <a:t>调节</a:t>
            </a:r>
            <a:r>
              <a:rPr lang="en-US" altLang="zh-CN" sz="2400" b="0" i="1" dirty="0">
                <a:solidFill>
                  <a:srgbClr val="0000FF"/>
                </a:solidFill>
              </a:rPr>
              <a:t>E</a:t>
            </a:r>
            <a:r>
              <a:rPr lang="en-US" altLang="zh-CN" sz="2400" b="0" i="1" baseline="-25000" dirty="0">
                <a:solidFill>
                  <a:srgbClr val="0000FF"/>
                </a:solidFill>
              </a:rPr>
              <a:t>B</a:t>
            </a:r>
            <a:r>
              <a:rPr lang="zh-CN" altLang="en-US" sz="2400" b="0" dirty="0">
                <a:solidFill>
                  <a:srgbClr val="0000FF"/>
                </a:solidFill>
              </a:rPr>
              <a:t>使   </a:t>
            </a:r>
            <a:endParaRPr lang="en-US" altLang="zh-CN" sz="2400" b="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1" dirty="0">
                <a:solidFill>
                  <a:srgbClr val="0000FF"/>
                </a:solidFill>
              </a:rPr>
              <a:t>    I</a:t>
            </a:r>
            <a:r>
              <a:rPr lang="en-US" altLang="zh-CN" sz="2400" b="0" i="1" baseline="-25000" dirty="0">
                <a:solidFill>
                  <a:srgbClr val="0000FF"/>
                </a:solidFill>
              </a:rPr>
              <a:t>B</a:t>
            </a:r>
            <a:r>
              <a:rPr lang="en-US" altLang="zh-CN" sz="2400" b="0" dirty="0">
                <a:solidFill>
                  <a:srgbClr val="0000FF"/>
                </a:solidFill>
              </a:rPr>
              <a:t>=20/40/60/80/100μA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0000FF"/>
                </a:solidFill>
              </a:rPr>
              <a:t>2.</a:t>
            </a:r>
            <a:r>
              <a:rPr lang="zh-CN" altLang="en-US" sz="2400" b="0" dirty="0">
                <a:solidFill>
                  <a:srgbClr val="0000FF"/>
                </a:solidFill>
              </a:rPr>
              <a:t>调节</a:t>
            </a:r>
            <a:r>
              <a:rPr lang="en-US" altLang="zh-CN" sz="2400" b="0" i="1" dirty="0">
                <a:solidFill>
                  <a:srgbClr val="0000FF"/>
                </a:solidFill>
              </a:rPr>
              <a:t>E</a:t>
            </a:r>
            <a:r>
              <a:rPr lang="en-US" altLang="zh-CN" sz="2400" b="0" i="1" baseline="-25000" dirty="0">
                <a:solidFill>
                  <a:srgbClr val="0000FF"/>
                </a:solidFill>
              </a:rPr>
              <a:t>C</a:t>
            </a:r>
            <a:r>
              <a:rPr lang="zh-CN" altLang="en-US" sz="2400" b="0" dirty="0">
                <a:solidFill>
                  <a:srgbClr val="0000FF"/>
                </a:solidFill>
              </a:rPr>
              <a:t>使</a:t>
            </a:r>
            <a:endParaRPr lang="en-US" altLang="zh-CN" sz="2400" b="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0" i="1" dirty="0">
                <a:solidFill>
                  <a:srgbClr val="0000FF"/>
                </a:solidFill>
              </a:rPr>
              <a:t>    E</a:t>
            </a:r>
            <a:r>
              <a:rPr lang="en-US" altLang="zh-CN" sz="2400" b="0" i="1" baseline="-25000" dirty="0">
                <a:solidFill>
                  <a:srgbClr val="0000FF"/>
                </a:solidFill>
              </a:rPr>
              <a:t>C </a:t>
            </a:r>
            <a:r>
              <a:rPr lang="en-US" altLang="zh-CN" sz="2400" b="0" dirty="0">
                <a:solidFill>
                  <a:srgbClr val="0000FF"/>
                </a:solidFill>
              </a:rPr>
              <a:t>=0.1-1V</a:t>
            </a:r>
            <a:r>
              <a:rPr lang="zh-CN" altLang="en-US" sz="2400" b="0" dirty="0">
                <a:solidFill>
                  <a:srgbClr val="0000FF"/>
                </a:solidFill>
              </a:rPr>
              <a:t>以及</a:t>
            </a:r>
            <a:r>
              <a:rPr lang="en-US" altLang="zh-CN" sz="2400" b="0" dirty="0">
                <a:solidFill>
                  <a:srgbClr val="0000FF"/>
                </a:solidFill>
              </a:rPr>
              <a:t>1-10V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0000FF"/>
                </a:solidFill>
              </a:rPr>
              <a:t>3.</a:t>
            </a:r>
            <a:r>
              <a:rPr lang="zh-CN" altLang="en-US" sz="2400" b="0" dirty="0">
                <a:solidFill>
                  <a:srgbClr val="0000FF"/>
                </a:solidFill>
              </a:rPr>
              <a:t>测量</a:t>
            </a:r>
            <a:r>
              <a:rPr lang="en-US" altLang="zh-CN" sz="2400" b="0" i="1" dirty="0">
                <a:solidFill>
                  <a:srgbClr val="0000FF"/>
                </a:solidFill>
              </a:rPr>
              <a:t>V</a:t>
            </a:r>
            <a:r>
              <a:rPr lang="en-US" altLang="zh-CN" sz="2400" b="0" i="1" baseline="-25000" dirty="0">
                <a:solidFill>
                  <a:srgbClr val="0000FF"/>
                </a:solidFill>
              </a:rPr>
              <a:t>CE</a:t>
            </a:r>
            <a:r>
              <a:rPr lang="zh-CN" altLang="en-US" sz="2400" b="0" dirty="0">
                <a:solidFill>
                  <a:srgbClr val="0000FF"/>
                </a:solidFill>
              </a:rPr>
              <a:t>和</a:t>
            </a:r>
            <a:r>
              <a:rPr lang="en-US" altLang="zh-CN" sz="2400" b="0" i="1" dirty="0">
                <a:solidFill>
                  <a:srgbClr val="0000FF"/>
                </a:solidFill>
              </a:rPr>
              <a:t>I</a:t>
            </a:r>
            <a:r>
              <a:rPr lang="en-US" altLang="zh-CN" sz="2400" b="0" i="1" baseline="-25000" dirty="0">
                <a:solidFill>
                  <a:srgbClr val="0000FF"/>
                </a:solidFill>
              </a:rPr>
              <a:t>C</a:t>
            </a:r>
            <a:r>
              <a:rPr lang="zh-CN" altLang="en-US" sz="2400" b="0" dirty="0">
                <a:solidFill>
                  <a:srgbClr val="0000FF"/>
                </a:solidFill>
              </a:rPr>
              <a:t>并画图</a:t>
            </a:r>
            <a:endParaRPr lang="en-US" altLang="zh-CN" sz="2400" b="0" dirty="0">
              <a:solidFill>
                <a:srgbClr val="0000FF"/>
              </a:solidFill>
            </a:endParaRPr>
          </a:p>
          <a:p>
            <a:pPr marL="540000" indent="4572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227F22-F317-4058-B138-28FD7F7E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426" y="2740231"/>
            <a:ext cx="587056" cy="1486745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9285BB65-B09D-4634-8467-B5C12B2BC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67" y="4943728"/>
            <a:ext cx="2396156" cy="1118206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C63C333C-EB85-4162-8A5D-FB7885041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510" y="4932947"/>
            <a:ext cx="2396156" cy="1139768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FF6F402-A960-46B7-9943-7EFCFF0C7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9826" y="4567898"/>
            <a:ext cx="912451" cy="1592989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A2FE52A3-F385-4419-BAF4-0F5D938D9414}"/>
              </a:ext>
            </a:extLst>
          </p:cNvPr>
          <p:cNvSpPr txBox="1"/>
          <p:nvPr/>
        </p:nvSpPr>
        <p:spPr>
          <a:xfrm>
            <a:off x="303087" y="6065637"/>
            <a:ext cx="1895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电压源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产生电压</a:t>
            </a:r>
            <a:r>
              <a:rPr lang="en-US" altLang="zh-CN" sz="2000" b="0" i="1" dirty="0"/>
              <a:t>E</a:t>
            </a:r>
            <a:r>
              <a:rPr lang="en-US" altLang="zh-CN" sz="2000" b="0" i="1" baseline="-25000" dirty="0"/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0" i="1" dirty="0"/>
              <a:t>E</a:t>
            </a:r>
            <a:r>
              <a:rPr lang="en-US" altLang="zh-CN" sz="2000" b="0" i="1" baseline="-25000" dirty="0"/>
              <a:t>C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9B316E4-4165-4269-87D8-3AF547F9C00E}"/>
              </a:ext>
            </a:extLst>
          </p:cNvPr>
          <p:cNvSpPr txBox="1"/>
          <p:nvPr/>
        </p:nvSpPr>
        <p:spPr>
          <a:xfrm>
            <a:off x="2620156" y="6065637"/>
            <a:ext cx="1851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手持式万用表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测量电压</a:t>
            </a:r>
            <a:r>
              <a:rPr lang="en-US" altLang="zh-CN" sz="2000" b="0" i="1" dirty="0"/>
              <a:t>V</a:t>
            </a:r>
            <a:r>
              <a:rPr lang="en-US" altLang="zh-CN" sz="2000" b="0" i="1" baseline="-25000" dirty="0"/>
              <a:t>CE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03785C1-E84C-4E70-8391-650113723FAD}"/>
              </a:ext>
            </a:extLst>
          </p:cNvPr>
          <p:cNvSpPr txBox="1"/>
          <p:nvPr/>
        </p:nvSpPr>
        <p:spPr>
          <a:xfrm>
            <a:off x="7061743" y="6054864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台式万用表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测量电流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i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2000" i="1" baseline="-25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D3D6EF52-1F18-46F4-A50D-60F78B27B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926" y="4567898"/>
            <a:ext cx="912451" cy="1592989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598E400F-78F5-420C-B48E-FB16E799F551}"/>
              </a:ext>
            </a:extLst>
          </p:cNvPr>
          <p:cNvSpPr txBox="1"/>
          <p:nvPr/>
        </p:nvSpPr>
        <p:spPr>
          <a:xfrm>
            <a:off x="4563256" y="6065637"/>
            <a:ext cx="1851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手持式万用表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测量电流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i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7853E6A-AF61-44DD-8E4B-1B29BE1C967B}"/>
              </a:ext>
            </a:extLst>
          </p:cNvPr>
          <p:cNvGrpSpPr/>
          <p:nvPr/>
        </p:nvGrpSpPr>
        <p:grpSpPr>
          <a:xfrm>
            <a:off x="4355232" y="1250953"/>
            <a:ext cx="4755121" cy="3529223"/>
            <a:chOff x="4008853" y="2457259"/>
            <a:chExt cx="4755121" cy="3529223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E135603C-0385-4370-BA58-8C7CB9B807C6}"/>
                </a:ext>
              </a:extLst>
            </p:cNvPr>
            <p:cNvGrpSpPr/>
            <p:nvPr/>
          </p:nvGrpSpPr>
          <p:grpSpPr>
            <a:xfrm>
              <a:off x="6155672" y="3257516"/>
              <a:ext cx="642998" cy="642998"/>
              <a:chOff x="9208396" y="2856287"/>
              <a:chExt cx="1929805" cy="1929805"/>
            </a:xfrm>
          </p:grpSpPr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1F32F44C-0440-448C-A09A-6B98AA905868}"/>
                  </a:ext>
                </a:extLst>
              </p:cNvPr>
              <p:cNvSpPr/>
              <p:nvPr/>
            </p:nvSpPr>
            <p:spPr>
              <a:xfrm>
                <a:off x="9208396" y="2856287"/>
                <a:ext cx="1929805" cy="192980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02160CCB-01C3-4CFC-A9E8-11665F0EB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2953" y="2988294"/>
                <a:ext cx="0" cy="16606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AB4D6535-C30E-448A-8452-4F339E67AAB9}"/>
                  </a:ext>
                </a:extLst>
              </p:cNvPr>
              <p:cNvCxnSpPr>
                <a:endCxn id="123" idx="7"/>
              </p:cNvCxnSpPr>
              <p:nvPr/>
            </p:nvCxnSpPr>
            <p:spPr>
              <a:xfrm flipV="1">
                <a:off x="9712953" y="3138900"/>
                <a:ext cx="1142635" cy="6906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B39ED236-379B-4146-A687-A81E2CA38A65}"/>
                  </a:ext>
                </a:extLst>
              </p:cNvPr>
              <p:cNvCxnSpPr>
                <a:endCxn id="123" idx="5"/>
              </p:cNvCxnSpPr>
              <p:nvPr/>
            </p:nvCxnSpPr>
            <p:spPr>
              <a:xfrm>
                <a:off x="9712953" y="3829550"/>
                <a:ext cx="1142635" cy="6739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EBED7961-B5A0-45E1-9956-660EBEC83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5460" y="3581801"/>
              <a:ext cx="3683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76547B9F-5640-448A-96E4-7A58B3EEA48D}"/>
                </a:ext>
              </a:extLst>
            </p:cNvPr>
            <p:cNvCxnSpPr>
              <a:cxnSpLocks/>
              <a:stCxn id="123" idx="7"/>
            </p:cNvCxnSpPr>
            <p:nvPr/>
          </p:nvCxnSpPr>
          <p:spPr>
            <a:xfrm flipV="1">
              <a:off x="6704505" y="2695575"/>
              <a:ext cx="0" cy="656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F02BD4F1-6B75-43A5-A01B-573751C2A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4505" y="3789504"/>
              <a:ext cx="0" cy="19703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9F0131AC-5E31-4ADD-8634-4ECC4F953E5C}"/>
                </a:ext>
              </a:extLst>
            </p:cNvPr>
            <p:cNvSpPr txBox="1"/>
            <p:nvPr/>
          </p:nvSpPr>
          <p:spPr>
            <a:xfrm>
              <a:off x="6656658" y="2999111"/>
              <a:ext cx="465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73BB9B3-ABCC-41F5-AC5F-4D274D55B3D9}"/>
                </a:ext>
              </a:extLst>
            </p:cNvPr>
            <p:cNvSpPr txBox="1"/>
            <p:nvPr/>
          </p:nvSpPr>
          <p:spPr>
            <a:xfrm>
              <a:off x="6680143" y="3667356"/>
              <a:ext cx="465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5F559FB-ACE1-4D61-A612-39A605092D43}"/>
                </a:ext>
              </a:extLst>
            </p:cNvPr>
            <p:cNvSpPr txBox="1"/>
            <p:nvPr/>
          </p:nvSpPr>
          <p:spPr>
            <a:xfrm>
              <a:off x="5822509" y="3135321"/>
              <a:ext cx="465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8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A3756F43-9483-43B2-AFE7-27AFF15C4146}"/>
                </a:ext>
              </a:extLst>
            </p:cNvPr>
            <p:cNvCxnSpPr>
              <a:cxnSpLocks/>
            </p:cNvCxnSpPr>
            <p:nvPr/>
          </p:nvCxnSpPr>
          <p:spPr>
            <a:xfrm>
              <a:off x="4278197" y="3580306"/>
              <a:ext cx="1847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CF68919D-2F9E-4F85-A228-6991B7DB8BB4}"/>
                </a:ext>
              </a:extLst>
            </p:cNvPr>
            <p:cNvCxnSpPr>
              <a:cxnSpLocks/>
            </p:cNvCxnSpPr>
            <p:nvPr/>
          </p:nvCxnSpPr>
          <p:spPr>
            <a:xfrm>
              <a:off x="4282870" y="3570395"/>
              <a:ext cx="0" cy="9712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68A27BBD-AE01-4CCC-8F9D-D6C2CC0E9599}"/>
                </a:ext>
              </a:extLst>
            </p:cNvPr>
            <p:cNvSpPr/>
            <p:nvPr/>
          </p:nvSpPr>
          <p:spPr>
            <a:xfrm>
              <a:off x="5380955" y="3350543"/>
              <a:ext cx="476631" cy="4766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C92AD3D-E10B-460E-B2F9-66F7A4877931}"/>
                </a:ext>
              </a:extLst>
            </p:cNvPr>
            <p:cNvSpPr/>
            <p:nvPr/>
          </p:nvSpPr>
          <p:spPr>
            <a:xfrm>
              <a:off x="4568351" y="3471130"/>
              <a:ext cx="624277" cy="2354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A5F85EB-98CC-4D4D-A39E-650EE9EA8804}"/>
                </a:ext>
              </a:extLst>
            </p:cNvPr>
            <p:cNvCxnSpPr>
              <a:cxnSpLocks/>
            </p:cNvCxnSpPr>
            <p:nvPr/>
          </p:nvCxnSpPr>
          <p:spPr>
            <a:xfrm>
              <a:off x="4282870" y="4676019"/>
              <a:ext cx="0" cy="9749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33F73A5F-8F43-4C41-B50C-2FC1DD8809E4}"/>
                </a:ext>
              </a:extLst>
            </p:cNvPr>
            <p:cNvCxnSpPr>
              <a:cxnSpLocks/>
            </p:cNvCxnSpPr>
            <p:nvPr/>
          </p:nvCxnSpPr>
          <p:spPr>
            <a:xfrm>
              <a:off x="4278197" y="5637706"/>
              <a:ext cx="42164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1D6FC94E-E272-4048-819E-17B409C98E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04505" y="5750822"/>
              <a:ext cx="0" cy="2623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37D34A4A-C14B-45DA-B4C3-9BCC683746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04505" y="5589759"/>
              <a:ext cx="0" cy="3754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269A9326-FB4A-4E8D-8AED-FA545D7E0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9332" y="5986482"/>
              <a:ext cx="15034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9C7DDDA0-00C6-4753-A0BC-EE4FE36052C8}"/>
                </a:ext>
              </a:extLst>
            </p:cNvPr>
            <p:cNvCxnSpPr>
              <a:cxnSpLocks/>
            </p:cNvCxnSpPr>
            <p:nvPr/>
          </p:nvCxnSpPr>
          <p:spPr>
            <a:xfrm>
              <a:off x="6690675" y="2695575"/>
              <a:ext cx="18039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38F4B5B7-6BA8-45CA-8264-832711DF7564}"/>
                </a:ext>
              </a:extLst>
            </p:cNvPr>
            <p:cNvSpPr/>
            <p:nvPr/>
          </p:nvSpPr>
          <p:spPr>
            <a:xfrm>
              <a:off x="7536992" y="2457259"/>
              <a:ext cx="476631" cy="4766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3933D6C2-357D-4C62-8B74-593C0EB7688A}"/>
                </a:ext>
              </a:extLst>
            </p:cNvPr>
            <p:cNvGrpSpPr/>
            <p:nvPr/>
          </p:nvGrpSpPr>
          <p:grpSpPr>
            <a:xfrm rot="5400000">
              <a:off x="4203440" y="4331918"/>
              <a:ext cx="149514" cy="538687"/>
              <a:chOff x="10237315" y="5595052"/>
              <a:chExt cx="208423" cy="750930"/>
            </a:xfrm>
          </p:grpSpPr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DD36863E-168B-4FA4-87EA-5960B6F33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5738" y="5708188"/>
                <a:ext cx="0" cy="5246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7C45D300-5F92-4721-85C5-7173E9799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7315" y="5595052"/>
                <a:ext cx="0" cy="7509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85D905C8-F1F0-4A28-9D82-83F0B9B3A9C5}"/>
                </a:ext>
              </a:extLst>
            </p:cNvPr>
            <p:cNvCxnSpPr>
              <a:cxnSpLocks/>
            </p:cNvCxnSpPr>
            <p:nvPr/>
          </p:nvCxnSpPr>
          <p:spPr>
            <a:xfrm>
              <a:off x="8494633" y="2681797"/>
              <a:ext cx="0" cy="1393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177F48C0-FECC-43BC-8B51-45DA5E37A273}"/>
                </a:ext>
              </a:extLst>
            </p:cNvPr>
            <p:cNvCxnSpPr>
              <a:cxnSpLocks/>
            </p:cNvCxnSpPr>
            <p:nvPr/>
          </p:nvCxnSpPr>
          <p:spPr>
            <a:xfrm>
              <a:off x="8494633" y="4224345"/>
              <a:ext cx="0" cy="14265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2E6D35D0-F04E-4532-9EF0-D4DD5E6BABCF}"/>
                </a:ext>
              </a:extLst>
            </p:cNvPr>
            <p:cNvGrpSpPr/>
            <p:nvPr/>
          </p:nvGrpSpPr>
          <p:grpSpPr>
            <a:xfrm rot="5400000">
              <a:off x="8419874" y="3880244"/>
              <a:ext cx="149514" cy="538687"/>
              <a:chOff x="10237315" y="5595052"/>
              <a:chExt cx="208423" cy="750930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24692C80-4C4F-463F-BE33-0DF253F895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5738" y="5708188"/>
                <a:ext cx="0" cy="5246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F6133819-B26E-4866-B545-4E26B8676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7315" y="5595052"/>
                <a:ext cx="0" cy="7509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C1E337E2-B6E0-41B0-AA02-F716F479A5C4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41" y="2681797"/>
              <a:ext cx="0" cy="13930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1942FDE4-F40E-4972-BAEF-E863C67E5C9E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41" y="4224345"/>
              <a:ext cx="0" cy="14265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D36BFBC-A3FB-459E-B2E2-5D8BD1709CCA}"/>
                </a:ext>
              </a:extLst>
            </p:cNvPr>
            <p:cNvSpPr/>
            <p:nvPr/>
          </p:nvSpPr>
          <p:spPr>
            <a:xfrm>
              <a:off x="7193115" y="3910920"/>
              <a:ext cx="476631" cy="4766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7F6FD99-EB7D-4933-AB6B-81FBDE81BD39}"/>
                </a:ext>
              </a:extLst>
            </p:cNvPr>
            <p:cNvSpPr txBox="1"/>
            <p:nvPr/>
          </p:nvSpPr>
          <p:spPr>
            <a:xfrm>
              <a:off x="7388928" y="4292105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zh-CN" sz="2800" b="1" i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</a:t>
              </a:r>
              <a:endParaRPr lang="zh-CN" altLang="en-US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999A3242-9AE2-4185-AE55-AA133194162A}"/>
                </a:ext>
              </a:extLst>
            </p:cNvPr>
            <p:cNvSpPr txBox="1"/>
            <p:nvPr/>
          </p:nvSpPr>
          <p:spPr>
            <a:xfrm>
              <a:off x="7866653" y="2753496"/>
              <a:ext cx="457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sz="2800" b="1" i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DCA8D6A-010A-4C1A-A0EE-077CD8C1EFDE}"/>
                </a:ext>
              </a:extLst>
            </p:cNvPr>
            <p:cNvSpPr txBox="1"/>
            <p:nvPr/>
          </p:nvSpPr>
          <p:spPr>
            <a:xfrm>
              <a:off x="5448422" y="3783808"/>
              <a:ext cx="457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sz="2800" b="1" i="1" baseline="-25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800" b="1" i="1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A18314AB-9EFF-4A6C-853C-97085AF48E70}"/>
                </a:ext>
              </a:extLst>
            </p:cNvPr>
            <p:cNvSpPr txBox="1"/>
            <p:nvPr/>
          </p:nvSpPr>
          <p:spPr>
            <a:xfrm>
              <a:off x="4580631" y="2935044"/>
              <a:ext cx="617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zh-CN" sz="2800" b="1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800" b="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D237F726-5EBF-4F18-B84B-58CD3FC09726}"/>
                </a:ext>
              </a:extLst>
            </p:cNvPr>
            <p:cNvSpPr txBox="1"/>
            <p:nvPr/>
          </p:nvSpPr>
          <p:spPr>
            <a:xfrm>
              <a:off x="4349718" y="3674860"/>
              <a:ext cx="1083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100kΩ</a:t>
              </a:r>
              <a:endParaRPr lang="zh-CN" altLang="en-US" sz="2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F8F732C-4B59-4AE4-AB8A-F5847F47854F}"/>
                </a:ext>
              </a:extLst>
            </p:cNvPr>
            <p:cNvSpPr txBox="1"/>
            <p:nvPr/>
          </p:nvSpPr>
          <p:spPr>
            <a:xfrm>
              <a:off x="4249222" y="4614456"/>
              <a:ext cx="596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2800" b="1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800" b="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9EEDEC55-D3B3-4FC0-BC8A-0DCC9EE7DFA3}"/>
                </a:ext>
              </a:extLst>
            </p:cNvPr>
            <p:cNvSpPr txBox="1"/>
            <p:nvPr/>
          </p:nvSpPr>
          <p:spPr>
            <a:xfrm>
              <a:off x="7935365" y="3558218"/>
              <a:ext cx="5966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2800" b="1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sz="2800" b="1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4F1B8D1-51FA-44FC-A27B-A3156D0EA6B3}"/>
              </a:ext>
            </a:extLst>
          </p:cNvPr>
          <p:cNvSpPr txBox="1"/>
          <p:nvPr/>
        </p:nvSpPr>
        <p:spPr>
          <a:xfrm>
            <a:off x="3523525" y="2328864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S9018</a:t>
            </a:r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140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8138</TotalTime>
  <Words>551</Words>
  <Application>Microsoft Office PowerPoint</Application>
  <PresentationFormat>全屏显示(4:3)</PresentationFormat>
  <Paragraphs>157</Paragraphs>
  <Slides>11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黑体</vt:lpstr>
      <vt:lpstr>黑体</vt:lpstr>
      <vt:lpstr>宋体</vt:lpstr>
      <vt:lpstr>微软雅黑</vt:lpstr>
      <vt:lpstr>Arial</vt:lpstr>
      <vt:lpstr>Calibri</vt:lpstr>
      <vt:lpstr>Calibri Light</vt:lpstr>
      <vt:lpstr>Candara</vt:lpstr>
      <vt:lpstr>Georgia</vt:lpstr>
      <vt:lpstr>Times New Roman</vt:lpstr>
      <vt:lpstr>Wingdings</vt:lpstr>
      <vt:lpstr>Office 主题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spinws</dc:creator>
  <cp:lastModifiedBy>Peng</cp:lastModifiedBy>
  <cp:revision>1927</cp:revision>
  <dcterms:created xsi:type="dcterms:W3CDTF">2019-02-26T00:22:19Z</dcterms:created>
  <dcterms:modified xsi:type="dcterms:W3CDTF">2020-10-21T01:39:21Z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1033-2.5.0.931</vt:lpwstr>
  </property>
</Properties>
</file>