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6" r:id="rId4"/>
  </p:sldMasterIdLst>
  <p:notesMasterIdLst>
    <p:notesMasterId r:id="rId19"/>
  </p:notesMasterIdLst>
  <p:handoutMasterIdLst>
    <p:handoutMasterId r:id="rId20"/>
  </p:handoutMasterIdLst>
  <p:sldIdLst>
    <p:sldId id="283" r:id="rId5"/>
    <p:sldId id="260" r:id="rId6"/>
    <p:sldId id="261" r:id="rId7"/>
    <p:sldId id="262" r:id="rId8"/>
    <p:sldId id="286" r:id="rId9"/>
    <p:sldId id="264" r:id="rId10"/>
    <p:sldId id="284" r:id="rId11"/>
    <p:sldId id="285" r:id="rId12"/>
    <p:sldId id="266" r:id="rId13"/>
    <p:sldId id="267" r:id="rId14"/>
    <p:sldId id="269" r:id="rId15"/>
    <p:sldId id="287" r:id="rId16"/>
    <p:sldId id="28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26FED-B22D-41FB-B468-9ACFECBB748B}" v="24" dt="2024-04-18T22:52:42.696"/>
  </p1510:revLst>
</p1510:revInfo>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17.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17.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F1817-4687-45D1-A668-75551DF131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778811-54DD-4728-9B1D-D3C1661F2DFB}">
      <dgm:prSet/>
      <dgm:spPr/>
      <dgm:t>
        <a:bodyPr/>
        <a:lstStyle/>
        <a:p>
          <a:pPr>
            <a:lnSpc>
              <a:spcPct val="100000"/>
            </a:lnSpc>
          </a:pPr>
          <a:r>
            <a:rPr lang="en-US" b="0">
              <a:solidFill>
                <a:schemeClr val="tx1"/>
              </a:solidFill>
            </a:rPr>
            <a:t> RandomForestRegressor achieved the highest mean R^2 score of 0.6823 and the lowest mean MSE of 186,565.40, indicating superior overall performance.</a:t>
          </a:r>
          <a:endParaRPr lang="en-US">
            <a:solidFill>
              <a:schemeClr val="tx1"/>
            </a:solidFill>
          </a:endParaRPr>
        </a:p>
      </dgm:t>
    </dgm:pt>
    <dgm:pt modelId="{C472CD98-0FCE-4017-9A19-EF02B3B30FCE}" type="parTrans" cxnId="{0E7AC715-C27F-4193-B239-5C796E95CE8C}">
      <dgm:prSet/>
      <dgm:spPr/>
      <dgm:t>
        <a:bodyPr/>
        <a:lstStyle/>
        <a:p>
          <a:endParaRPr lang="en-US"/>
        </a:p>
      </dgm:t>
    </dgm:pt>
    <dgm:pt modelId="{6232F6AC-334F-455B-B18E-A605BDFCD323}" type="sibTrans" cxnId="{0E7AC715-C27F-4193-B239-5C796E95CE8C}">
      <dgm:prSet/>
      <dgm:spPr/>
      <dgm:t>
        <a:bodyPr/>
        <a:lstStyle/>
        <a:p>
          <a:endParaRPr lang="en-US"/>
        </a:p>
      </dgm:t>
    </dgm:pt>
    <dgm:pt modelId="{47D66410-68AB-41BD-8F39-7CBF50D82320}">
      <dgm:prSet/>
      <dgm:spPr/>
      <dgm:t>
        <a:bodyPr/>
        <a:lstStyle/>
        <a:p>
          <a:pPr>
            <a:lnSpc>
              <a:spcPct val="100000"/>
            </a:lnSpc>
          </a:pPr>
          <a:r>
            <a:rPr lang="en-US" b="0">
              <a:solidFill>
                <a:schemeClr val="tx1"/>
              </a:solidFill>
            </a:rPr>
            <a:t>Linear Regression performed well but had a slightly lower mean R^2 score and higher mean MSE compared to RandomForestRegressor and GradientBoostingRegressor.</a:t>
          </a:r>
          <a:endParaRPr lang="en-US">
            <a:solidFill>
              <a:schemeClr val="tx1"/>
            </a:solidFill>
          </a:endParaRPr>
        </a:p>
      </dgm:t>
    </dgm:pt>
    <dgm:pt modelId="{3D02EC8C-AA2A-4A05-9D1D-465938F7F536}" type="parTrans" cxnId="{61D334F3-4EB1-4FDD-9F5C-C162248BE1AC}">
      <dgm:prSet/>
      <dgm:spPr/>
      <dgm:t>
        <a:bodyPr/>
        <a:lstStyle/>
        <a:p>
          <a:endParaRPr lang="en-US"/>
        </a:p>
      </dgm:t>
    </dgm:pt>
    <dgm:pt modelId="{9175805D-2017-4B39-B852-71DD9557EB2F}" type="sibTrans" cxnId="{61D334F3-4EB1-4FDD-9F5C-C162248BE1AC}">
      <dgm:prSet/>
      <dgm:spPr/>
      <dgm:t>
        <a:bodyPr/>
        <a:lstStyle/>
        <a:p>
          <a:endParaRPr lang="en-US"/>
        </a:p>
      </dgm:t>
    </dgm:pt>
    <dgm:pt modelId="{95CEAAE2-7C5C-4812-9AA0-2D227C4F1016}">
      <dgm:prSet/>
      <dgm:spPr/>
      <dgm:t>
        <a:bodyPr/>
        <a:lstStyle/>
        <a:p>
          <a:pPr>
            <a:lnSpc>
              <a:spcPct val="100000"/>
            </a:lnSpc>
          </a:pPr>
          <a:r>
            <a:rPr lang="en-US" b="0">
              <a:solidFill>
                <a:schemeClr val="tx1">
                  <a:lumMod val="95000"/>
                  <a:lumOff val="5000"/>
                </a:schemeClr>
              </a:solidFill>
            </a:rPr>
            <a:t> DecisionTreeRegressor showed lower performance compared to RandomForestRegressor and GradientBoostingRegressor, with a lower mean R^2 score and higher mean MSE.</a:t>
          </a:r>
          <a:endParaRPr lang="en-US">
            <a:solidFill>
              <a:schemeClr val="tx1">
                <a:lumMod val="95000"/>
                <a:lumOff val="5000"/>
              </a:schemeClr>
            </a:solidFill>
          </a:endParaRPr>
        </a:p>
      </dgm:t>
    </dgm:pt>
    <dgm:pt modelId="{F63A5FF9-94AF-418F-8CC7-D7427920C4D0}" type="parTrans" cxnId="{9094801E-2752-4E73-8A2F-A9AC1FC3CF6B}">
      <dgm:prSet/>
      <dgm:spPr/>
      <dgm:t>
        <a:bodyPr/>
        <a:lstStyle/>
        <a:p>
          <a:endParaRPr lang="en-US"/>
        </a:p>
      </dgm:t>
    </dgm:pt>
    <dgm:pt modelId="{0403E1EC-0AD6-45D2-8887-919D6873EABA}" type="sibTrans" cxnId="{9094801E-2752-4E73-8A2F-A9AC1FC3CF6B}">
      <dgm:prSet/>
      <dgm:spPr/>
      <dgm:t>
        <a:bodyPr/>
        <a:lstStyle/>
        <a:p>
          <a:endParaRPr lang="en-US"/>
        </a:p>
      </dgm:t>
    </dgm:pt>
    <dgm:pt modelId="{3BD5EEB0-9225-477A-9892-A2E269E2A0DA}">
      <dgm:prSet/>
      <dgm:spPr/>
      <dgm:t>
        <a:bodyPr/>
        <a:lstStyle/>
        <a:p>
          <a:pPr>
            <a:lnSpc>
              <a:spcPct val="100000"/>
            </a:lnSpc>
          </a:pPr>
          <a:r>
            <a:rPr lang="en-US" b="0">
              <a:solidFill>
                <a:schemeClr val="tx1">
                  <a:lumMod val="95000"/>
                  <a:lumOff val="5000"/>
                </a:schemeClr>
              </a:solidFill>
            </a:rPr>
            <a:t> KNeighborsRegressor performed the poorest among the models, exhibiting the lowest mean R^2 score and highest mean MSE.</a:t>
          </a:r>
          <a:endParaRPr lang="en-US">
            <a:solidFill>
              <a:schemeClr val="tx1">
                <a:lumMod val="95000"/>
                <a:lumOff val="5000"/>
              </a:schemeClr>
            </a:solidFill>
          </a:endParaRPr>
        </a:p>
      </dgm:t>
    </dgm:pt>
    <dgm:pt modelId="{B6AB40B7-1F4C-41FA-A7EE-E0904023E40B}" type="parTrans" cxnId="{558D8DFE-C3BC-43AC-8D56-4DC45F3755EF}">
      <dgm:prSet/>
      <dgm:spPr/>
      <dgm:t>
        <a:bodyPr/>
        <a:lstStyle/>
        <a:p>
          <a:endParaRPr lang="en-US"/>
        </a:p>
      </dgm:t>
    </dgm:pt>
    <dgm:pt modelId="{9DA14838-5539-4C39-B38B-95138E1D27C7}" type="sibTrans" cxnId="{558D8DFE-C3BC-43AC-8D56-4DC45F3755EF}">
      <dgm:prSet/>
      <dgm:spPr/>
      <dgm:t>
        <a:bodyPr/>
        <a:lstStyle/>
        <a:p>
          <a:endParaRPr lang="en-US"/>
        </a:p>
      </dgm:t>
    </dgm:pt>
    <dgm:pt modelId="{CDD67303-684E-474E-B6AE-248F773C42DC}">
      <dgm:prSet/>
      <dgm:spPr/>
      <dgm:t>
        <a:bodyPr/>
        <a:lstStyle/>
        <a:p>
          <a:pPr>
            <a:lnSpc>
              <a:spcPct val="100000"/>
            </a:lnSpc>
          </a:pPr>
          <a:r>
            <a:rPr lang="en-US" b="0">
              <a:solidFill>
                <a:schemeClr val="tx1"/>
              </a:solidFill>
            </a:rPr>
            <a:t> GradientBoostingRegressor also demonstrated strong performance with a mean R^2 score of 0.6453 and a mean MSE of 208,269.18</a:t>
          </a:r>
          <a:r>
            <a:rPr lang="en-US" b="0"/>
            <a:t>.</a:t>
          </a:r>
          <a:endParaRPr lang="en-US"/>
        </a:p>
      </dgm:t>
    </dgm:pt>
    <dgm:pt modelId="{AA736E8F-4B46-4369-B5C0-EEE95F93C0DE}" type="sibTrans" cxnId="{C0793FC7-31B9-402E-A68C-371D12087F58}">
      <dgm:prSet/>
      <dgm:spPr/>
      <dgm:t>
        <a:bodyPr/>
        <a:lstStyle/>
        <a:p>
          <a:endParaRPr lang="en-US"/>
        </a:p>
      </dgm:t>
    </dgm:pt>
    <dgm:pt modelId="{8BA311D0-2696-4EF3-96FC-21F312441389}" type="parTrans" cxnId="{C0793FC7-31B9-402E-A68C-371D12087F58}">
      <dgm:prSet/>
      <dgm:spPr/>
      <dgm:t>
        <a:bodyPr/>
        <a:lstStyle/>
        <a:p>
          <a:endParaRPr lang="en-US"/>
        </a:p>
      </dgm:t>
    </dgm:pt>
    <dgm:pt modelId="{59A18562-66AC-4DF6-9FBD-5204DB3C6B52}" type="pres">
      <dgm:prSet presAssocID="{459F1817-4687-45D1-A668-75551DF1316D}" presName="root" presStyleCnt="0">
        <dgm:presLayoutVars>
          <dgm:dir/>
          <dgm:resizeHandles val="exact"/>
        </dgm:presLayoutVars>
      </dgm:prSet>
      <dgm:spPr/>
    </dgm:pt>
    <dgm:pt modelId="{097E7C90-E6FC-4A20-B0D2-0B7D099F7FEC}" type="pres">
      <dgm:prSet presAssocID="{15778811-54DD-4728-9B1D-D3C1661F2DFB}" presName="compNode" presStyleCnt="0"/>
      <dgm:spPr/>
    </dgm:pt>
    <dgm:pt modelId="{4ED209C4-7EC8-4C17-A2DD-CE23C12A0DCE}" type="pres">
      <dgm:prSet presAssocID="{15778811-54DD-4728-9B1D-D3C1661F2DFB}" presName="bgRect" presStyleLbl="bgShp" presStyleIdx="0" presStyleCnt="5"/>
      <dgm:spPr/>
    </dgm:pt>
    <dgm:pt modelId="{8C063D15-89AC-4C45-BCD1-EAFB152A97D7}" type="pres">
      <dgm:prSet presAssocID="{15778811-54DD-4728-9B1D-D3C1661F2D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94CEE673-D47F-46C9-8452-8556CD620646}" type="pres">
      <dgm:prSet presAssocID="{15778811-54DD-4728-9B1D-D3C1661F2DFB}" presName="spaceRect" presStyleCnt="0"/>
      <dgm:spPr/>
    </dgm:pt>
    <dgm:pt modelId="{B9C68F5A-CB00-4B24-B41E-0A5FB78C081C}" type="pres">
      <dgm:prSet presAssocID="{15778811-54DD-4728-9B1D-D3C1661F2DFB}" presName="parTx" presStyleLbl="revTx" presStyleIdx="0" presStyleCnt="5">
        <dgm:presLayoutVars>
          <dgm:chMax val="0"/>
          <dgm:chPref val="0"/>
        </dgm:presLayoutVars>
      </dgm:prSet>
      <dgm:spPr/>
    </dgm:pt>
    <dgm:pt modelId="{B72D74DF-DED1-4AA4-BB06-AF779435AD0D}" type="pres">
      <dgm:prSet presAssocID="{6232F6AC-334F-455B-B18E-A605BDFCD323}" presName="sibTrans" presStyleCnt="0"/>
      <dgm:spPr/>
    </dgm:pt>
    <dgm:pt modelId="{A31007E0-0F0B-4EF1-AC1A-7679814C69E6}" type="pres">
      <dgm:prSet presAssocID="{CDD67303-684E-474E-B6AE-248F773C42DC}" presName="compNode" presStyleCnt="0"/>
      <dgm:spPr/>
    </dgm:pt>
    <dgm:pt modelId="{95C26646-430C-4E35-B51F-016A515E030E}" type="pres">
      <dgm:prSet presAssocID="{CDD67303-684E-474E-B6AE-248F773C42DC}" presName="bgRect" presStyleLbl="bgShp" presStyleIdx="1" presStyleCnt="5"/>
      <dgm:spPr/>
    </dgm:pt>
    <dgm:pt modelId="{C11B3731-2CCC-4293-8062-E3F4770A49EB}" type="pres">
      <dgm:prSet presAssocID="{CDD67303-684E-474E-B6AE-248F773C42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F3E02FD-75C2-4986-BDA9-9698089BA1AD}" type="pres">
      <dgm:prSet presAssocID="{CDD67303-684E-474E-B6AE-248F773C42DC}" presName="spaceRect" presStyleCnt="0"/>
      <dgm:spPr/>
    </dgm:pt>
    <dgm:pt modelId="{DF2E26BE-D384-411F-9A8C-024399FC9374}" type="pres">
      <dgm:prSet presAssocID="{CDD67303-684E-474E-B6AE-248F773C42DC}" presName="parTx" presStyleLbl="revTx" presStyleIdx="1" presStyleCnt="5">
        <dgm:presLayoutVars>
          <dgm:chMax val="0"/>
          <dgm:chPref val="0"/>
        </dgm:presLayoutVars>
      </dgm:prSet>
      <dgm:spPr/>
    </dgm:pt>
    <dgm:pt modelId="{0C492450-E3DF-494C-8FA5-644E74A5937A}" type="pres">
      <dgm:prSet presAssocID="{AA736E8F-4B46-4369-B5C0-EEE95F93C0DE}" presName="sibTrans" presStyleCnt="0"/>
      <dgm:spPr/>
    </dgm:pt>
    <dgm:pt modelId="{1B22990D-92EA-472E-B50B-DA02B5589E17}" type="pres">
      <dgm:prSet presAssocID="{47D66410-68AB-41BD-8F39-7CBF50D82320}" presName="compNode" presStyleCnt="0"/>
      <dgm:spPr/>
    </dgm:pt>
    <dgm:pt modelId="{35E61DA7-5730-4FF6-9546-963E1A4ECDF3}" type="pres">
      <dgm:prSet presAssocID="{47D66410-68AB-41BD-8F39-7CBF50D82320}" presName="bgRect" presStyleLbl="bgShp" presStyleIdx="2" presStyleCnt="5"/>
      <dgm:spPr/>
    </dgm:pt>
    <dgm:pt modelId="{3BFD8AA8-1367-4311-9507-8D1E3DCE0A3A}" type="pres">
      <dgm:prSet presAssocID="{47D66410-68AB-41BD-8F39-7CBF50D823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76BAA190-F0F6-4399-B80F-4A25ECF64D55}" type="pres">
      <dgm:prSet presAssocID="{47D66410-68AB-41BD-8F39-7CBF50D82320}" presName="spaceRect" presStyleCnt="0"/>
      <dgm:spPr/>
    </dgm:pt>
    <dgm:pt modelId="{1CB5F929-89E6-4232-8B5D-9A4BCA758D40}" type="pres">
      <dgm:prSet presAssocID="{47D66410-68AB-41BD-8F39-7CBF50D82320}" presName="parTx" presStyleLbl="revTx" presStyleIdx="2" presStyleCnt="5">
        <dgm:presLayoutVars>
          <dgm:chMax val="0"/>
          <dgm:chPref val="0"/>
        </dgm:presLayoutVars>
      </dgm:prSet>
      <dgm:spPr/>
    </dgm:pt>
    <dgm:pt modelId="{8B96B9FD-C729-4683-B648-FCAC2E59BEEA}" type="pres">
      <dgm:prSet presAssocID="{9175805D-2017-4B39-B852-71DD9557EB2F}" presName="sibTrans" presStyleCnt="0"/>
      <dgm:spPr/>
    </dgm:pt>
    <dgm:pt modelId="{5181D610-F4AB-4877-8DD2-E831D52A16F3}" type="pres">
      <dgm:prSet presAssocID="{95CEAAE2-7C5C-4812-9AA0-2D227C4F1016}" presName="compNode" presStyleCnt="0"/>
      <dgm:spPr/>
    </dgm:pt>
    <dgm:pt modelId="{C9F4B723-8633-4E83-9996-46C324D8F851}" type="pres">
      <dgm:prSet presAssocID="{95CEAAE2-7C5C-4812-9AA0-2D227C4F1016}" presName="bgRect" presStyleLbl="bgShp" presStyleIdx="3" presStyleCnt="5"/>
      <dgm:spPr/>
    </dgm:pt>
    <dgm:pt modelId="{B41C5C82-D13A-43C9-ABA7-1FA332A3C012}" type="pres">
      <dgm:prSet presAssocID="{95CEAAE2-7C5C-4812-9AA0-2D227C4F10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C679E983-8210-4772-B637-BAB7E5886139}" type="pres">
      <dgm:prSet presAssocID="{95CEAAE2-7C5C-4812-9AA0-2D227C4F1016}" presName="spaceRect" presStyleCnt="0"/>
      <dgm:spPr/>
    </dgm:pt>
    <dgm:pt modelId="{69359837-83F6-4BB4-9E6E-04FF8FB00FC8}" type="pres">
      <dgm:prSet presAssocID="{95CEAAE2-7C5C-4812-9AA0-2D227C4F1016}" presName="parTx" presStyleLbl="revTx" presStyleIdx="3" presStyleCnt="5">
        <dgm:presLayoutVars>
          <dgm:chMax val="0"/>
          <dgm:chPref val="0"/>
        </dgm:presLayoutVars>
      </dgm:prSet>
      <dgm:spPr/>
    </dgm:pt>
    <dgm:pt modelId="{C6C257FB-A787-428C-8291-197B8E9544A2}" type="pres">
      <dgm:prSet presAssocID="{0403E1EC-0AD6-45D2-8887-919D6873EABA}" presName="sibTrans" presStyleCnt="0"/>
      <dgm:spPr/>
    </dgm:pt>
    <dgm:pt modelId="{270D0987-296B-4C61-BC9B-1633018034A7}" type="pres">
      <dgm:prSet presAssocID="{3BD5EEB0-9225-477A-9892-A2E269E2A0DA}" presName="compNode" presStyleCnt="0"/>
      <dgm:spPr/>
    </dgm:pt>
    <dgm:pt modelId="{A7BB92EE-6A5A-4D8F-B224-71225BC6C34A}" type="pres">
      <dgm:prSet presAssocID="{3BD5EEB0-9225-477A-9892-A2E269E2A0DA}" presName="bgRect" presStyleLbl="bgShp" presStyleIdx="4" presStyleCnt="5"/>
      <dgm:spPr/>
    </dgm:pt>
    <dgm:pt modelId="{9D07CB96-7DF4-45CF-9CA8-E8C40AEB9414}" type="pres">
      <dgm:prSet presAssocID="{3BD5EEB0-9225-477A-9892-A2E269E2A0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D57CDE57-E168-4CCD-8D4B-AB12DDD31AA7}" type="pres">
      <dgm:prSet presAssocID="{3BD5EEB0-9225-477A-9892-A2E269E2A0DA}" presName="spaceRect" presStyleCnt="0"/>
      <dgm:spPr/>
    </dgm:pt>
    <dgm:pt modelId="{885E8EFA-1829-4AEC-9446-8D978C27FBF6}" type="pres">
      <dgm:prSet presAssocID="{3BD5EEB0-9225-477A-9892-A2E269E2A0DA}" presName="parTx" presStyleLbl="revTx" presStyleIdx="4" presStyleCnt="5">
        <dgm:presLayoutVars>
          <dgm:chMax val="0"/>
          <dgm:chPref val="0"/>
        </dgm:presLayoutVars>
      </dgm:prSet>
      <dgm:spPr/>
    </dgm:pt>
  </dgm:ptLst>
  <dgm:cxnLst>
    <dgm:cxn modelId="{0E7AC715-C27F-4193-B239-5C796E95CE8C}" srcId="{459F1817-4687-45D1-A668-75551DF1316D}" destId="{15778811-54DD-4728-9B1D-D3C1661F2DFB}" srcOrd="0" destOrd="0" parTransId="{C472CD98-0FCE-4017-9A19-EF02B3B30FCE}" sibTransId="{6232F6AC-334F-455B-B18E-A605BDFCD323}"/>
    <dgm:cxn modelId="{9094801E-2752-4E73-8A2F-A9AC1FC3CF6B}" srcId="{459F1817-4687-45D1-A668-75551DF1316D}" destId="{95CEAAE2-7C5C-4812-9AA0-2D227C4F1016}" srcOrd="3" destOrd="0" parTransId="{F63A5FF9-94AF-418F-8CC7-D7427920C4D0}" sibTransId="{0403E1EC-0AD6-45D2-8887-919D6873EABA}"/>
    <dgm:cxn modelId="{AF699A61-A943-420B-BB08-AC84FEAFB05A}" type="presOf" srcId="{CDD67303-684E-474E-B6AE-248F773C42DC}" destId="{DF2E26BE-D384-411F-9A8C-024399FC9374}" srcOrd="0" destOrd="0" presId="urn:microsoft.com/office/officeart/2018/2/layout/IconVerticalSolidList"/>
    <dgm:cxn modelId="{4C8EF552-13B0-4A1F-A00D-A63352818A58}" type="presOf" srcId="{459F1817-4687-45D1-A668-75551DF1316D}" destId="{59A18562-66AC-4DF6-9FBD-5204DB3C6B52}" srcOrd="0" destOrd="0" presId="urn:microsoft.com/office/officeart/2018/2/layout/IconVerticalSolidList"/>
    <dgm:cxn modelId="{4D8CC598-BE9A-4773-BB58-406780D4C03E}" type="presOf" srcId="{15778811-54DD-4728-9B1D-D3C1661F2DFB}" destId="{B9C68F5A-CB00-4B24-B41E-0A5FB78C081C}" srcOrd="0" destOrd="0" presId="urn:microsoft.com/office/officeart/2018/2/layout/IconVerticalSolidList"/>
    <dgm:cxn modelId="{BF98D3A8-2E8C-4797-9842-8519D532767B}" type="presOf" srcId="{47D66410-68AB-41BD-8F39-7CBF50D82320}" destId="{1CB5F929-89E6-4232-8B5D-9A4BCA758D40}" srcOrd="0" destOrd="0" presId="urn:microsoft.com/office/officeart/2018/2/layout/IconVerticalSolidList"/>
    <dgm:cxn modelId="{C0793FC7-31B9-402E-A68C-371D12087F58}" srcId="{459F1817-4687-45D1-A668-75551DF1316D}" destId="{CDD67303-684E-474E-B6AE-248F773C42DC}" srcOrd="1" destOrd="0" parTransId="{8BA311D0-2696-4EF3-96FC-21F312441389}" sibTransId="{AA736E8F-4B46-4369-B5C0-EEE95F93C0DE}"/>
    <dgm:cxn modelId="{794649CF-3F26-45D7-8041-79902D995539}" type="presOf" srcId="{95CEAAE2-7C5C-4812-9AA0-2D227C4F1016}" destId="{69359837-83F6-4BB4-9E6E-04FF8FB00FC8}" srcOrd="0" destOrd="0" presId="urn:microsoft.com/office/officeart/2018/2/layout/IconVerticalSolidList"/>
    <dgm:cxn modelId="{87C8D4CF-0390-47A3-8F6F-FDD6C1C411F1}" type="presOf" srcId="{3BD5EEB0-9225-477A-9892-A2E269E2A0DA}" destId="{885E8EFA-1829-4AEC-9446-8D978C27FBF6}" srcOrd="0" destOrd="0" presId="urn:microsoft.com/office/officeart/2018/2/layout/IconVerticalSolidList"/>
    <dgm:cxn modelId="{61D334F3-4EB1-4FDD-9F5C-C162248BE1AC}" srcId="{459F1817-4687-45D1-A668-75551DF1316D}" destId="{47D66410-68AB-41BD-8F39-7CBF50D82320}" srcOrd="2" destOrd="0" parTransId="{3D02EC8C-AA2A-4A05-9D1D-465938F7F536}" sibTransId="{9175805D-2017-4B39-B852-71DD9557EB2F}"/>
    <dgm:cxn modelId="{558D8DFE-C3BC-43AC-8D56-4DC45F3755EF}" srcId="{459F1817-4687-45D1-A668-75551DF1316D}" destId="{3BD5EEB0-9225-477A-9892-A2E269E2A0DA}" srcOrd="4" destOrd="0" parTransId="{B6AB40B7-1F4C-41FA-A7EE-E0904023E40B}" sibTransId="{9DA14838-5539-4C39-B38B-95138E1D27C7}"/>
    <dgm:cxn modelId="{1AB54ACA-959D-4BBF-B195-1E7D32DD5F4C}" type="presParOf" srcId="{59A18562-66AC-4DF6-9FBD-5204DB3C6B52}" destId="{097E7C90-E6FC-4A20-B0D2-0B7D099F7FEC}" srcOrd="0" destOrd="0" presId="urn:microsoft.com/office/officeart/2018/2/layout/IconVerticalSolidList"/>
    <dgm:cxn modelId="{46B8F793-3C63-488F-B012-11343EE701D2}" type="presParOf" srcId="{097E7C90-E6FC-4A20-B0D2-0B7D099F7FEC}" destId="{4ED209C4-7EC8-4C17-A2DD-CE23C12A0DCE}" srcOrd="0" destOrd="0" presId="urn:microsoft.com/office/officeart/2018/2/layout/IconVerticalSolidList"/>
    <dgm:cxn modelId="{193E4981-B035-4B65-9CC2-4AAA5C1E4C4A}" type="presParOf" srcId="{097E7C90-E6FC-4A20-B0D2-0B7D099F7FEC}" destId="{8C063D15-89AC-4C45-BCD1-EAFB152A97D7}" srcOrd="1" destOrd="0" presId="urn:microsoft.com/office/officeart/2018/2/layout/IconVerticalSolidList"/>
    <dgm:cxn modelId="{1C36DFF4-76F2-4D2B-9C11-307CED538C2D}" type="presParOf" srcId="{097E7C90-E6FC-4A20-B0D2-0B7D099F7FEC}" destId="{94CEE673-D47F-46C9-8452-8556CD620646}" srcOrd="2" destOrd="0" presId="urn:microsoft.com/office/officeart/2018/2/layout/IconVerticalSolidList"/>
    <dgm:cxn modelId="{DA185222-167B-4721-87A1-22E5F7E78CF9}" type="presParOf" srcId="{097E7C90-E6FC-4A20-B0D2-0B7D099F7FEC}" destId="{B9C68F5A-CB00-4B24-B41E-0A5FB78C081C}" srcOrd="3" destOrd="0" presId="urn:microsoft.com/office/officeart/2018/2/layout/IconVerticalSolidList"/>
    <dgm:cxn modelId="{D06FB366-0B91-4BE2-BA93-C067811FB551}" type="presParOf" srcId="{59A18562-66AC-4DF6-9FBD-5204DB3C6B52}" destId="{B72D74DF-DED1-4AA4-BB06-AF779435AD0D}" srcOrd="1" destOrd="0" presId="urn:microsoft.com/office/officeart/2018/2/layout/IconVerticalSolidList"/>
    <dgm:cxn modelId="{BA86445F-5341-462C-84FF-0E48125FD420}" type="presParOf" srcId="{59A18562-66AC-4DF6-9FBD-5204DB3C6B52}" destId="{A31007E0-0F0B-4EF1-AC1A-7679814C69E6}" srcOrd="2" destOrd="0" presId="urn:microsoft.com/office/officeart/2018/2/layout/IconVerticalSolidList"/>
    <dgm:cxn modelId="{4EB5F704-F338-4A15-B333-E105FFD85507}" type="presParOf" srcId="{A31007E0-0F0B-4EF1-AC1A-7679814C69E6}" destId="{95C26646-430C-4E35-B51F-016A515E030E}" srcOrd="0" destOrd="0" presId="urn:microsoft.com/office/officeart/2018/2/layout/IconVerticalSolidList"/>
    <dgm:cxn modelId="{1A5FDDAD-D7EA-4A42-A989-9C8AC763C1DE}" type="presParOf" srcId="{A31007E0-0F0B-4EF1-AC1A-7679814C69E6}" destId="{C11B3731-2CCC-4293-8062-E3F4770A49EB}" srcOrd="1" destOrd="0" presId="urn:microsoft.com/office/officeart/2018/2/layout/IconVerticalSolidList"/>
    <dgm:cxn modelId="{2BA68E55-E00D-4EF8-ABF7-F2B469B92E8A}" type="presParOf" srcId="{A31007E0-0F0B-4EF1-AC1A-7679814C69E6}" destId="{8F3E02FD-75C2-4986-BDA9-9698089BA1AD}" srcOrd="2" destOrd="0" presId="urn:microsoft.com/office/officeart/2018/2/layout/IconVerticalSolidList"/>
    <dgm:cxn modelId="{DCF65150-087C-4274-8E4E-271C32F029C6}" type="presParOf" srcId="{A31007E0-0F0B-4EF1-AC1A-7679814C69E6}" destId="{DF2E26BE-D384-411F-9A8C-024399FC9374}" srcOrd="3" destOrd="0" presId="urn:microsoft.com/office/officeart/2018/2/layout/IconVerticalSolidList"/>
    <dgm:cxn modelId="{A1B30BBC-B0E2-4AA1-8A2C-EACB9D7097A7}" type="presParOf" srcId="{59A18562-66AC-4DF6-9FBD-5204DB3C6B52}" destId="{0C492450-E3DF-494C-8FA5-644E74A5937A}" srcOrd="3" destOrd="0" presId="urn:microsoft.com/office/officeart/2018/2/layout/IconVerticalSolidList"/>
    <dgm:cxn modelId="{3A182A6C-2B09-4145-87FD-9AB3EABF092A}" type="presParOf" srcId="{59A18562-66AC-4DF6-9FBD-5204DB3C6B52}" destId="{1B22990D-92EA-472E-B50B-DA02B5589E17}" srcOrd="4" destOrd="0" presId="urn:microsoft.com/office/officeart/2018/2/layout/IconVerticalSolidList"/>
    <dgm:cxn modelId="{492278C3-4856-4763-AFEF-CB5CB48344DB}" type="presParOf" srcId="{1B22990D-92EA-472E-B50B-DA02B5589E17}" destId="{35E61DA7-5730-4FF6-9546-963E1A4ECDF3}" srcOrd="0" destOrd="0" presId="urn:microsoft.com/office/officeart/2018/2/layout/IconVerticalSolidList"/>
    <dgm:cxn modelId="{7CF49FD5-B655-4257-8C0D-A5C491C9E3CF}" type="presParOf" srcId="{1B22990D-92EA-472E-B50B-DA02B5589E17}" destId="{3BFD8AA8-1367-4311-9507-8D1E3DCE0A3A}" srcOrd="1" destOrd="0" presId="urn:microsoft.com/office/officeart/2018/2/layout/IconVerticalSolidList"/>
    <dgm:cxn modelId="{B91A8C4E-AAD6-4D0C-A6E0-6D5D76ECCF2D}" type="presParOf" srcId="{1B22990D-92EA-472E-B50B-DA02B5589E17}" destId="{76BAA190-F0F6-4399-B80F-4A25ECF64D55}" srcOrd="2" destOrd="0" presId="urn:microsoft.com/office/officeart/2018/2/layout/IconVerticalSolidList"/>
    <dgm:cxn modelId="{D03C4513-7F8E-4CF1-8611-C470D45D69FC}" type="presParOf" srcId="{1B22990D-92EA-472E-B50B-DA02B5589E17}" destId="{1CB5F929-89E6-4232-8B5D-9A4BCA758D40}" srcOrd="3" destOrd="0" presId="urn:microsoft.com/office/officeart/2018/2/layout/IconVerticalSolidList"/>
    <dgm:cxn modelId="{B5EC68E3-D39F-4D74-A58F-A1C6CADF777C}" type="presParOf" srcId="{59A18562-66AC-4DF6-9FBD-5204DB3C6B52}" destId="{8B96B9FD-C729-4683-B648-FCAC2E59BEEA}" srcOrd="5" destOrd="0" presId="urn:microsoft.com/office/officeart/2018/2/layout/IconVerticalSolidList"/>
    <dgm:cxn modelId="{9053C96C-03AF-45FB-A2B9-969F12519268}" type="presParOf" srcId="{59A18562-66AC-4DF6-9FBD-5204DB3C6B52}" destId="{5181D610-F4AB-4877-8DD2-E831D52A16F3}" srcOrd="6" destOrd="0" presId="urn:microsoft.com/office/officeart/2018/2/layout/IconVerticalSolidList"/>
    <dgm:cxn modelId="{12F79923-B119-4952-86AC-D692FA3D4440}" type="presParOf" srcId="{5181D610-F4AB-4877-8DD2-E831D52A16F3}" destId="{C9F4B723-8633-4E83-9996-46C324D8F851}" srcOrd="0" destOrd="0" presId="urn:microsoft.com/office/officeart/2018/2/layout/IconVerticalSolidList"/>
    <dgm:cxn modelId="{EAB5E7F0-018A-4A9D-A81F-46EEDCEB4D11}" type="presParOf" srcId="{5181D610-F4AB-4877-8DD2-E831D52A16F3}" destId="{B41C5C82-D13A-43C9-ABA7-1FA332A3C012}" srcOrd="1" destOrd="0" presId="urn:microsoft.com/office/officeart/2018/2/layout/IconVerticalSolidList"/>
    <dgm:cxn modelId="{1EC52C2C-0329-443B-8E38-C1865E05D157}" type="presParOf" srcId="{5181D610-F4AB-4877-8DD2-E831D52A16F3}" destId="{C679E983-8210-4772-B637-BAB7E5886139}" srcOrd="2" destOrd="0" presId="urn:microsoft.com/office/officeart/2018/2/layout/IconVerticalSolidList"/>
    <dgm:cxn modelId="{25E89495-0330-4DEF-91BA-F7460C91DA4B}" type="presParOf" srcId="{5181D610-F4AB-4877-8DD2-E831D52A16F3}" destId="{69359837-83F6-4BB4-9E6E-04FF8FB00FC8}" srcOrd="3" destOrd="0" presId="urn:microsoft.com/office/officeart/2018/2/layout/IconVerticalSolidList"/>
    <dgm:cxn modelId="{8A1594DC-AA68-495B-9385-DC9A0FE59485}" type="presParOf" srcId="{59A18562-66AC-4DF6-9FBD-5204DB3C6B52}" destId="{C6C257FB-A787-428C-8291-197B8E9544A2}" srcOrd="7" destOrd="0" presId="urn:microsoft.com/office/officeart/2018/2/layout/IconVerticalSolidList"/>
    <dgm:cxn modelId="{05BAA46E-BBDE-4D14-9007-8785624482CB}" type="presParOf" srcId="{59A18562-66AC-4DF6-9FBD-5204DB3C6B52}" destId="{270D0987-296B-4C61-BC9B-1633018034A7}" srcOrd="8" destOrd="0" presId="urn:microsoft.com/office/officeart/2018/2/layout/IconVerticalSolidList"/>
    <dgm:cxn modelId="{D4AF7612-E6CF-4C8B-9E9E-F062D11FF07E}" type="presParOf" srcId="{270D0987-296B-4C61-BC9B-1633018034A7}" destId="{A7BB92EE-6A5A-4D8F-B224-71225BC6C34A}" srcOrd="0" destOrd="0" presId="urn:microsoft.com/office/officeart/2018/2/layout/IconVerticalSolidList"/>
    <dgm:cxn modelId="{486FAD50-9E6E-4140-82B8-729E7B5B0790}" type="presParOf" srcId="{270D0987-296B-4C61-BC9B-1633018034A7}" destId="{9D07CB96-7DF4-45CF-9CA8-E8C40AEB9414}" srcOrd="1" destOrd="0" presId="urn:microsoft.com/office/officeart/2018/2/layout/IconVerticalSolidList"/>
    <dgm:cxn modelId="{7F8A03C2-C99D-42EC-823B-41543EB45FB3}" type="presParOf" srcId="{270D0987-296B-4C61-BC9B-1633018034A7}" destId="{D57CDE57-E168-4CCD-8D4B-AB12DDD31AA7}" srcOrd="2" destOrd="0" presId="urn:microsoft.com/office/officeart/2018/2/layout/IconVerticalSolidList"/>
    <dgm:cxn modelId="{9FFCE62C-B1D2-444F-BDD9-63971A172588}" type="presParOf" srcId="{270D0987-296B-4C61-BC9B-1633018034A7}" destId="{885E8EFA-1829-4AEC-9446-8D978C27FBF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EF6AD-1E82-407D-A400-77F847252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F66703C-91CD-44C8-B806-0B74DEC804B9}">
      <dgm:prSet/>
      <dgm:spPr/>
      <dgm:t>
        <a:bodyPr/>
        <a:lstStyle/>
        <a:p>
          <a:r>
            <a:rPr lang="en-US" b="0" baseline="0"/>
            <a:t>Random Forest model achieved the lowest mean squared error (MSE) and highest R-squared value post cross-validation.</a:t>
          </a:r>
          <a:endParaRPr lang="en-US"/>
        </a:p>
      </dgm:t>
    </dgm:pt>
    <dgm:pt modelId="{DBBA5E88-7BEC-4CA1-A732-BF256500FD4F}" type="parTrans" cxnId="{8AB1285F-D71F-462D-91D4-0BAC8C77C479}">
      <dgm:prSet/>
      <dgm:spPr/>
      <dgm:t>
        <a:bodyPr/>
        <a:lstStyle/>
        <a:p>
          <a:endParaRPr lang="en-US"/>
        </a:p>
      </dgm:t>
    </dgm:pt>
    <dgm:pt modelId="{F6E4F8D7-F750-41F8-8012-88F9DC3C0951}" type="sibTrans" cxnId="{8AB1285F-D71F-462D-91D4-0BAC8C77C479}">
      <dgm:prSet/>
      <dgm:spPr/>
      <dgm:t>
        <a:bodyPr/>
        <a:lstStyle/>
        <a:p>
          <a:endParaRPr lang="en-US"/>
        </a:p>
      </dgm:t>
    </dgm:pt>
    <dgm:pt modelId="{26BEBE0B-DA16-44F4-B5AF-7AB5EAE387FE}">
      <dgm:prSet/>
      <dgm:spPr/>
      <dgm:t>
        <a:bodyPr/>
        <a:lstStyle/>
        <a:p>
          <a:r>
            <a:rPr lang="en-US" b="0" baseline="0"/>
            <a:t>It consistently provided accurate predictions and explained a significant portion of rental price variance.</a:t>
          </a:r>
          <a:endParaRPr lang="en-US"/>
        </a:p>
      </dgm:t>
    </dgm:pt>
    <dgm:pt modelId="{8E9D86F4-C71E-429F-BEBD-45CFC672385B}" type="parTrans" cxnId="{5FC688CC-A322-41E1-A66C-7ECD93D6492D}">
      <dgm:prSet/>
      <dgm:spPr/>
      <dgm:t>
        <a:bodyPr/>
        <a:lstStyle/>
        <a:p>
          <a:endParaRPr lang="en-US"/>
        </a:p>
      </dgm:t>
    </dgm:pt>
    <dgm:pt modelId="{EF5A8246-4E87-4EE9-B9FF-E5793D178F4F}" type="sibTrans" cxnId="{5FC688CC-A322-41E1-A66C-7ECD93D6492D}">
      <dgm:prSet/>
      <dgm:spPr/>
      <dgm:t>
        <a:bodyPr/>
        <a:lstStyle/>
        <a:p>
          <a:endParaRPr lang="en-US"/>
        </a:p>
      </dgm:t>
    </dgm:pt>
    <dgm:pt modelId="{4FEB6A2A-433C-47E2-9498-540CF3773448}">
      <dgm:prSet/>
      <dgm:spPr/>
      <dgm:t>
        <a:bodyPr/>
        <a:lstStyle/>
        <a:p>
          <a:r>
            <a:rPr lang="en-US" b="0" baseline="0"/>
            <a:t>The model offered valuable insights into feature importances, aiding in understanding key factors influencing rental prices.</a:t>
          </a:r>
          <a:endParaRPr lang="en-US"/>
        </a:p>
      </dgm:t>
    </dgm:pt>
    <dgm:pt modelId="{FDF1EFC6-9EF4-48C7-83EC-A34324B9EDD5}" type="parTrans" cxnId="{D254FC10-578E-45C5-8B46-CFD842727FD8}">
      <dgm:prSet/>
      <dgm:spPr/>
      <dgm:t>
        <a:bodyPr/>
        <a:lstStyle/>
        <a:p>
          <a:endParaRPr lang="en-US"/>
        </a:p>
      </dgm:t>
    </dgm:pt>
    <dgm:pt modelId="{796E51DF-638D-453B-8EAC-B41BB633A156}" type="sibTrans" cxnId="{D254FC10-578E-45C5-8B46-CFD842727FD8}">
      <dgm:prSet/>
      <dgm:spPr/>
      <dgm:t>
        <a:bodyPr/>
        <a:lstStyle/>
        <a:p>
          <a:endParaRPr lang="en-US"/>
        </a:p>
      </dgm:t>
    </dgm:pt>
    <dgm:pt modelId="{EA27BE3A-DD86-438A-8181-8BA75A49B416}">
      <dgm:prSet/>
      <dgm:spPr/>
      <dgm:t>
        <a:bodyPr/>
        <a:lstStyle/>
        <a:p>
          <a:r>
            <a:rPr lang="en-US" b="0" baseline="0"/>
            <a:t>Known for its robustness, it effectively handled complex data relationships.</a:t>
          </a:r>
          <a:endParaRPr lang="en-US"/>
        </a:p>
      </dgm:t>
    </dgm:pt>
    <dgm:pt modelId="{419AD0AA-B239-47B4-867F-E53E64594BCA}" type="parTrans" cxnId="{2F6C32B9-CED7-420A-BB58-CFB80093E8D9}">
      <dgm:prSet/>
      <dgm:spPr/>
      <dgm:t>
        <a:bodyPr/>
        <a:lstStyle/>
        <a:p>
          <a:endParaRPr lang="en-US"/>
        </a:p>
      </dgm:t>
    </dgm:pt>
    <dgm:pt modelId="{8392B325-400A-42F7-A407-5E8C04EAD9DA}" type="sibTrans" cxnId="{2F6C32B9-CED7-420A-BB58-CFB80093E8D9}">
      <dgm:prSet/>
      <dgm:spPr/>
      <dgm:t>
        <a:bodyPr/>
        <a:lstStyle/>
        <a:p>
          <a:endParaRPr lang="en-US"/>
        </a:p>
      </dgm:t>
    </dgm:pt>
    <dgm:pt modelId="{A12A7AAA-ADCD-4D56-BE38-B585A85D5DFE}">
      <dgm:prSet/>
      <dgm:spPr/>
      <dgm:t>
        <a:bodyPr/>
        <a:lstStyle/>
        <a:p>
          <a:r>
            <a:rPr lang="en-US" b="0" baseline="0"/>
            <a:t>Overall, the Random Forest model emerged as the top performer for predicting rental prices in the Ontario  market.</a:t>
          </a:r>
          <a:endParaRPr lang="en-US"/>
        </a:p>
      </dgm:t>
    </dgm:pt>
    <dgm:pt modelId="{C1718BD9-2B65-4280-B83D-2377BBD3CDE7}" type="parTrans" cxnId="{8DB466C7-4C36-45A2-890C-0706E6F9C687}">
      <dgm:prSet/>
      <dgm:spPr/>
      <dgm:t>
        <a:bodyPr/>
        <a:lstStyle/>
        <a:p>
          <a:endParaRPr lang="en-US"/>
        </a:p>
      </dgm:t>
    </dgm:pt>
    <dgm:pt modelId="{BFA11986-547B-4BFC-BC34-F2403A3DAB53}" type="sibTrans" cxnId="{8DB466C7-4C36-45A2-890C-0706E6F9C687}">
      <dgm:prSet/>
      <dgm:spPr/>
      <dgm:t>
        <a:bodyPr/>
        <a:lstStyle/>
        <a:p>
          <a:endParaRPr lang="en-US"/>
        </a:p>
      </dgm:t>
    </dgm:pt>
    <dgm:pt modelId="{95981A7D-E1F4-412A-A063-BAD9670D227C}" type="pres">
      <dgm:prSet presAssocID="{0A3EF6AD-1E82-407D-A400-77F84725206B}" presName="diagram" presStyleCnt="0">
        <dgm:presLayoutVars>
          <dgm:dir/>
          <dgm:resizeHandles val="exact"/>
        </dgm:presLayoutVars>
      </dgm:prSet>
      <dgm:spPr/>
    </dgm:pt>
    <dgm:pt modelId="{637CDD6B-80F2-4B8C-8D90-5CD3CC157B45}" type="pres">
      <dgm:prSet presAssocID="{0F66703C-91CD-44C8-B806-0B74DEC804B9}" presName="node" presStyleLbl="node1" presStyleIdx="0" presStyleCnt="5">
        <dgm:presLayoutVars>
          <dgm:bulletEnabled val="1"/>
        </dgm:presLayoutVars>
      </dgm:prSet>
      <dgm:spPr/>
    </dgm:pt>
    <dgm:pt modelId="{60E11764-7FFD-4F8F-85CF-62EB1DDF45C2}" type="pres">
      <dgm:prSet presAssocID="{F6E4F8D7-F750-41F8-8012-88F9DC3C0951}" presName="sibTrans" presStyleCnt="0"/>
      <dgm:spPr/>
    </dgm:pt>
    <dgm:pt modelId="{3714CB60-2310-47B3-BCB7-CC54B7AB74FB}" type="pres">
      <dgm:prSet presAssocID="{26BEBE0B-DA16-44F4-B5AF-7AB5EAE387FE}" presName="node" presStyleLbl="node1" presStyleIdx="1" presStyleCnt="5">
        <dgm:presLayoutVars>
          <dgm:bulletEnabled val="1"/>
        </dgm:presLayoutVars>
      </dgm:prSet>
      <dgm:spPr/>
    </dgm:pt>
    <dgm:pt modelId="{3AB0F63A-4D34-4AE7-9FFE-F8481742ACAC}" type="pres">
      <dgm:prSet presAssocID="{EF5A8246-4E87-4EE9-B9FF-E5793D178F4F}" presName="sibTrans" presStyleCnt="0"/>
      <dgm:spPr/>
    </dgm:pt>
    <dgm:pt modelId="{CDEA3F4E-9E81-4D46-BFD7-C14718216AFA}" type="pres">
      <dgm:prSet presAssocID="{4FEB6A2A-433C-47E2-9498-540CF3773448}" presName="node" presStyleLbl="node1" presStyleIdx="2" presStyleCnt="5">
        <dgm:presLayoutVars>
          <dgm:bulletEnabled val="1"/>
        </dgm:presLayoutVars>
      </dgm:prSet>
      <dgm:spPr/>
    </dgm:pt>
    <dgm:pt modelId="{8FE00B91-54F5-4758-BE23-D8D4BF0460E3}" type="pres">
      <dgm:prSet presAssocID="{796E51DF-638D-453B-8EAC-B41BB633A156}" presName="sibTrans" presStyleCnt="0"/>
      <dgm:spPr/>
    </dgm:pt>
    <dgm:pt modelId="{EC7E28FC-0346-43F0-9E6A-D9A1465A5B52}" type="pres">
      <dgm:prSet presAssocID="{EA27BE3A-DD86-438A-8181-8BA75A49B416}" presName="node" presStyleLbl="node1" presStyleIdx="3" presStyleCnt="5">
        <dgm:presLayoutVars>
          <dgm:bulletEnabled val="1"/>
        </dgm:presLayoutVars>
      </dgm:prSet>
      <dgm:spPr/>
    </dgm:pt>
    <dgm:pt modelId="{CA7CBDDA-C030-4D56-97F0-30E8CAF6CA94}" type="pres">
      <dgm:prSet presAssocID="{8392B325-400A-42F7-A407-5E8C04EAD9DA}" presName="sibTrans" presStyleCnt="0"/>
      <dgm:spPr/>
    </dgm:pt>
    <dgm:pt modelId="{F76044BE-0217-4603-ADBE-D86E7374394C}" type="pres">
      <dgm:prSet presAssocID="{A12A7AAA-ADCD-4D56-BE38-B585A85D5DFE}" presName="node" presStyleLbl="node1" presStyleIdx="4" presStyleCnt="5">
        <dgm:presLayoutVars>
          <dgm:bulletEnabled val="1"/>
        </dgm:presLayoutVars>
      </dgm:prSet>
      <dgm:spPr/>
    </dgm:pt>
  </dgm:ptLst>
  <dgm:cxnLst>
    <dgm:cxn modelId="{D254FC10-578E-45C5-8B46-CFD842727FD8}" srcId="{0A3EF6AD-1E82-407D-A400-77F84725206B}" destId="{4FEB6A2A-433C-47E2-9498-540CF3773448}" srcOrd="2" destOrd="0" parTransId="{FDF1EFC6-9EF4-48C7-83EC-A34324B9EDD5}" sibTransId="{796E51DF-638D-453B-8EAC-B41BB633A156}"/>
    <dgm:cxn modelId="{ECB1BA2A-29AD-4B35-B4DB-ED7E4E0DEA0B}" type="presOf" srcId="{0F66703C-91CD-44C8-B806-0B74DEC804B9}" destId="{637CDD6B-80F2-4B8C-8D90-5CD3CC157B45}" srcOrd="0" destOrd="0" presId="urn:microsoft.com/office/officeart/2005/8/layout/default"/>
    <dgm:cxn modelId="{A423A23E-EF61-40F9-B509-4CC852472C23}" type="presOf" srcId="{4FEB6A2A-433C-47E2-9498-540CF3773448}" destId="{CDEA3F4E-9E81-4D46-BFD7-C14718216AFA}" srcOrd="0" destOrd="0" presId="urn:microsoft.com/office/officeart/2005/8/layout/default"/>
    <dgm:cxn modelId="{4CAC503F-835C-46BC-BC17-875992A6123B}" type="presOf" srcId="{26BEBE0B-DA16-44F4-B5AF-7AB5EAE387FE}" destId="{3714CB60-2310-47B3-BCB7-CC54B7AB74FB}" srcOrd="0" destOrd="0" presId="urn:microsoft.com/office/officeart/2005/8/layout/default"/>
    <dgm:cxn modelId="{8AB1285F-D71F-462D-91D4-0BAC8C77C479}" srcId="{0A3EF6AD-1E82-407D-A400-77F84725206B}" destId="{0F66703C-91CD-44C8-B806-0B74DEC804B9}" srcOrd="0" destOrd="0" parTransId="{DBBA5E88-7BEC-4CA1-A732-BF256500FD4F}" sibTransId="{F6E4F8D7-F750-41F8-8012-88F9DC3C0951}"/>
    <dgm:cxn modelId="{0A69895A-E059-402A-B212-0B3AB9C8A7A6}" type="presOf" srcId="{EA27BE3A-DD86-438A-8181-8BA75A49B416}" destId="{EC7E28FC-0346-43F0-9E6A-D9A1465A5B52}" srcOrd="0" destOrd="0" presId="urn:microsoft.com/office/officeart/2005/8/layout/default"/>
    <dgm:cxn modelId="{2F6C32B9-CED7-420A-BB58-CFB80093E8D9}" srcId="{0A3EF6AD-1E82-407D-A400-77F84725206B}" destId="{EA27BE3A-DD86-438A-8181-8BA75A49B416}" srcOrd="3" destOrd="0" parTransId="{419AD0AA-B239-47B4-867F-E53E64594BCA}" sibTransId="{8392B325-400A-42F7-A407-5E8C04EAD9DA}"/>
    <dgm:cxn modelId="{29CF92C0-6546-4A40-B894-4356D967B269}" type="presOf" srcId="{0A3EF6AD-1E82-407D-A400-77F84725206B}" destId="{95981A7D-E1F4-412A-A063-BAD9670D227C}" srcOrd="0" destOrd="0" presId="urn:microsoft.com/office/officeart/2005/8/layout/default"/>
    <dgm:cxn modelId="{8DB466C7-4C36-45A2-890C-0706E6F9C687}" srcId="{0A3EF6AD-1E82-407D-A400-77F84725206B}" destId="{A12A7AAA-ADCD-4D56-BE38-B585A85D5DFE}" srcOrd="4" destOrd="0" parTransId="{C1718BD9-2B65-4280-B83D-2377BBD3CDE7}" sibTransId="{BFA11986-547B-4BFC-BC34-F2403A3DAB53}"/>
    <dgm:cxn modelId="{5FC688CC-A322-41E1-A66C-7ECD93D6492D}" srcId="{0A3EF6AD-1E82-407D-A400-77F84725206B}" destId="{26BEBE0B-DA16-44F4-B5AF-7AB5EAE387FE}" srcOrd="1" destOrd="0" parTransId="{8E9D86F4-C71E-429F-BEBD-45CFC672385B}" sibTransId="{EF5A8246-4E87-4EE9-B9FF-E5793D178F4F}"/>
    <dgm:cxn modelId="{F62A22FE-9D1F-430B-8FF7-A7677D978EA1}" type="presOf" srcId="{A12A7AAA-ADCD-4D56-BE38-B585A85D5DFE}" destId="{F76044BE-0217-4603-ADBE-D86E7374394C}" srcOrd="0" destOrd="0" presId="urn:microsoft.com/office/officeart/2005/8/layout/default"/>
    <dgm:cxn modelId="{F7656867-BD2F-413D-90EB-7830286B032D}" type="presParOf" srcId="{95981A7D-E1F4-412A-A063-BAD9670D227C}" destId="{637CDD6B-80F2-4B8C-8D90-5CD3CC157B45}" srcOrd="0" destOrd="0" presId="urn:microsoft.com/office/officeart/2005/8/layout/default"/>
    <dgm:cxn modelId="{21A0AE62-A0DB-48DB-B9A5-0673D1AB66D0}" type="presParOf" srcId="{95981A7D-E1F4-412A-A063-BAD9670D227C}" destId="{60E11764-7FFD-4F8F-85CF-62EB1DDF45C2}" srcOrd="1" destOrd="0" presId="urn:microsoft.com/office/officeart/2005/8/layout/default"/>
    <dgm:cxn modelId="{11FA9339-245B-4A0B-A1E9-B0F82942C544}" type="presParOf" srcId="{95981A7D-E1F4-412A-A063-BAD9670D227C}" destId="{3714CB60-2310-47B3-BCB7-CC54B7AB74FB}" srcOrd="2" destOrd="0" presId="urn:microsoft.com/office/officeart/2005/8/layout/default"/>
    <dgm:cxn modelId="{DD565835-537C-410C-A42C-FB74BF7FD4A5}" type="presParOf" srcId="{95981A7D-E1F4-412A-A063-BAD9670D227C}" destId="{3AB0F63A-4D34-4AE7-9FFE-F8481742ACAC}" srcOrd="3" destOrd="0" presId="urn:microsoft.com/office/officeart/2005/8/layout/default"/>
    <dgm:cxn modelId="{E02FCCED-07B4-4561-997B-506510EF3F03}" type="presParOf" srcId="{95981A7D-E1F4-412A-A063-BAD9670D227C}" destId="{CDEA3F4E-9E81-4D46-BFD7-C14718216AFA}" srcOrd="4" destOrd="0" presId="urn:microsoft.com/office/officeart/2005/8/layout/default"/>
    <dgm:cxn modelId="{235C9371-F2D2-40E0-8676-EA2ED65B6E48}" type="presParOf" srcId="{95981A7D-E1F4-412A-A063-BAD9670D227C}" destId="{8FE00B91-54F5-4758-BE23-D8D4BF0460E3}" srcOrd="5" destOrd="0" presId="urn:microsoft.com/office/officeart/2005/8/layout/default"/>
    <dgm:cxn modelId="{6506CED5-D9DB-4508-A6DA-30FD79F5B932}" type="presParOf" srcId="{95981A7D-E1F4-412A-A063-BAD9670D227C}" destId="{EC7E28FC-0346-43F0-9E6A-D9A1465A5B52}" srcOrd="6" destOrd="0" presId="urn:microsoft.com/office/officeart/2005/8/layout/default"/>
    <dgm:cxn modelId="{16E93A98-C228-4EE2-8830-4A822DD44878}" type="presParOf" srcId="{95981A7D-E1F4-412A-A063-BAD9670D227C}" destId="{CA7CBDDA-C030-4D56-97F0-30E8CAF6CA94}" srcOrd="7" destOrd="0" presId="urn:microsoft.com/office/officeart/2005/8/layout/default"/>
    <dgm:cxn modelId="{8AE13AB0-4E8F-4DA4-B598-2F4C7B762D11}" type="presParOf" srcId="{95981A7D-E1F4-412A-A063-BAD9670D227C}" destId="{F76044BE-0217-4603-ADBE-D86E7374394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08BFE6-9520-4F42-BDC8-78695BE9EB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5B9CD1-FF59-4429-9AFD-11352B82FC19}">
      <dgm:prSet/>
      <dgm:spPr/>
      <dgm:t>
        <a:bodyPr/>
        <a:lstStyle/>
        <a:p>
          <a:pPr>
            <a:lnSpc>
              <a:spcPct val="100000"/>
            </a:lnSpc>
          </a:pPr>
          <a:r>
            <a:rPr lang="en-US"/>
            <a:t>Despite facing various obstacles, such as managing missing data and dealing with a limited dataset size, we successfully conducted machine learning analysis on the small community dataset.</a:t>
          </a:r>
        </a:p>
      </dgm:t>
    </dgm:pt>
    <dgm:pt modelId="{9CD76856-C861-4DE5-9EF5-7B55CB0ABE13}" type="parTrans" cxnId="{8E92E320-7F68-4CF4-B08E-9906E84C9221}">
      <dgm:prSet/>
      <dgm:spPr/>
      <dgm:t>
        <a:bodyPr/>
        <a:lstStyle/>
        <a:p>
          <a:endParaRPr lang="en-US"/>
        </a:p>
      </dgm:t>
    </dgm:pt>
    <dgm:pt modelId="{207A313B-0398-4060-9CFD-926673F62F3A}" type="sibTrans" cxnId="{8E92E320-7F68-4CF4-B08E-9906E84C9221}">
      <dgm:prSet/>
      <dgm:spPr/>
      <dgm:t>
        <a:bodyPr/>
        <a:lstStyle/>
        <a:p>
          <a:endParaRPr lang="en-US"/>
        </a:p>
      </dgm:t>
    </dgm:pt>
    <dgm:pt modelId="{B8AD29EF-0D04-47AF-866B-548A677F14A9}">
      <dgm:prSet/>
      <dgm:spPr/>
      <dgm:t>
        <a:bodyPr/>
        <a:lstStyle/>
        <a:p>
          <a:pPr>
            <a:lnSpc>
              <a:spcPct val="100000"/>
            </a:lnSpc>
          </a:pPr>
          <a:r>
            <a:rPr lang="en-US"/>
            <a:t>This course has proven to be an invaluable resource, offering us essential insights that have deepened our understanding of machine learning principles.</a:t>
          </a:r>
        </a:p>
      </dgm:t>
    </dgm:pt>
    <dgm:pt modelId="{8715E2BF-E0C6-476E-81D8-8EAA7B2CA829}" type="parTrans" cxnId="{A9617F4F-91C3-4324-BA5C-23B2CFFDDD7C}">
      <dgm:prSet/>
      <dgm:spPr/>
      <dgm:t>
        <a:bodyPr/>
        <a:lstStyle/>
        <a:p>
          <a:endParaRPr lang="en-US"/>
        </a:p>
      </dgm:t>
    </dgm:pt>
    <dgm:pt modelId="{26FC401F-5087-4D95-9A49-5FF9887EE9BE}" type="sibTrans" cxnId="{A9617F4F-91C3-4324-BA5C-23B2CFFDDD7C}">
      <dgm:prSet/>
      <dgm:spPr/>
      <dgm:t>
        <a:bodyPr/>
        <a:lstStyle/>
        <a:p>
          <a:endParaRPr lang="en-US"/>
        </a:p>
      </dgm:t>
    </dgm:pt>
    <dgm:pt modelId="{2F7CC239-BBB3-4553-BE86-3E020C132303}">
      <dgm:prSet/>
      <dgm:spPr/>
      <dgm:t>
        <a:bodyPr/>
        <a:lstStyle/>
        <a:p>
          <a:pPr>
            <a:lnSpc>
              <a:spcPct val="100000"/>
            </a:lnSpc>
          </a:pPr>
          <a:r>
            <a:rPr lang="en-US"/>
            <a:t>Overcoming these challenges has not only been gratifying but has also strengthened our skills and knowledge in the field.</a:t>
          </a:r>
        </a:p>
      </dgm:t>
    </dgm:pt>
    <dgm:pt modelId="{E314CDAB-F4B4-45C7-BD3B-FB0595040C60}" type="parTrans" cxnId="{731F67C9-8FDC-4F24-880A-49460481755A}">
      <dgm:prSet/>
      <dgm:spPr/>
      <dgm:t>
        <a:bodyPr/>
        <a:lstStyle/>
        <a:p>
          <a:endParaRPr lang="en-US"/>
        </a:p>
      </dgm:t>
    </dgm:pt>
    <dgm:pt modelId="{14BC072B-1D99-424A-AD56-533422094A10}" type="sibTrans" cxnId="{731F67C9-8FDC-4F24-880A-49460481755A}">
      <dgm:prSet/>
      <dgm:spPr/>
      <dgm:t>
        <a:bodyPr/>
        <a:lstStyle/>
        <a:p>
          <a:endParaRPr lang="en-US"/>
        </a:p>
      </dgm:t>
    </dgm:pt>
    <dgm:pt modelId="{13A846B5-FB01-4527-A7F1-07CC7324C55A}">
      <dgm:prSet/>
      <dgm:spPr/>
      <dgm:t>
        <a:bodyPr/>
        <a:lstStyle/>
        <a:p>
          <a:pPr>
            <a:lnSpc>
              <a:spcPct val="100000"/>
            </a:lnSpc>
          </a:pPr>
          <a:r>
            <a:rPr lang="en-US"/>
            <a:t>Looking ahead, we are eager to apply the lessons learned from this experience to future projects.</a:t>
          </a:r>
        </a:p>
      </dgm:t>
    </dgm:pt>
    <dgm:pt modelId="{5DD9B2D3-CD92-4D04-AAAD-9DB0AA6E47DE}" type="parTrans" cxnId="{68CB3273-D758-42C5-B247-09362B27AFB7}">
      <dgm:prSet/>
      <dgm:spPr/>
      <dgm:t>
        <a:bodyPr/>
        <a:lstStyle/>
        <a:p>
          <a:endParaRPr lang="en-US"/>
        </a:p>
      </dgm:t>
    </dgm:pt>
    <dgm:pt modelId="{966930DF-258B-473C-A449-09F2BA32D17C}" type="sibTrans" cxnId="{68CB3273-D758-42C5-B247-09362B27AFB7}">
      <dgm:prSet/>
      <dgm:spPr/>
      <dgm:t>
        <a:bodyPr/>
        <a:lstStyle/>
        <a:p>
          <a:endParaRPr lang="en-US"/>
        </a:p>
      </dgm:t>
    </dgm:pt>
    <dgm:pt modelId="{709764C9-DB1F-4A65-83ED-F6E3459E015D}">
      <dgm:prSet/>
      <dgm:spPr/>
      <dgm:t>
        <a:bodyPr/>
        <a:lstStyle/>
        <a:p>
          <a:pPr>
            <a:lnSpc>
              <a:spcPct val="100000"/>
            </a:lnSpc>
          </a:pPr>
          <a:r>
            <a:rPr lang="en-US"/>
            <a:t>Our journey in machine learning continues, and we are committed to ongoing growth and exploration in this dynamic domain.</a:t>
          </a:r>
        </a:p>
      </dgm:t>
    </dgm:pt>
    <dgm:pt modelId="{321309F0-3579-4FEC-AD66-885DB93366E7}" type="parTrans" cxnId="{5A5F53F5-BED3-4BC3-BD96-4D9FD2B3C694}">
      <dgm:prSet/>
      <dgm:spPr/>
      <dgm:t>
        <a:bodyPr/>
        <a:lstStyle/>
        <a:p>
          <a:endParaRPr lang="en-US"/>
        </a:p>
      </dgm:t>
    </dgm:pt>
    <dgm:pt modelId="{D355B185-8455-403D-8664-57C5D1FDF703}" type="sibTrans" cxnId="{5A5F53F5-BED3-4BC3-BD96-4D9FD2B3C694}">
      <dgm:prSet/>
      <dgm:spPr/>
      <dgm:t>
        <a:bodyPr/>
        <a:lstStyle/>
        <a:p>
          <a:endParaRPr lang="en-US"/>
        </a:p>
      </dgm:t>
    </dgm:pt>
    <dgm:pt modelId="{B23A420E-4CB4-4119-AC13-FF333D979640}" type="pres">
      <dgm:prSet presAssocID="{0D08BFE6-9520-4F42-BDC8-78695BE9EB6C}" presName="root" presStyleCnt="0">
        <dgm:presLayoutVars>
          <dgm:dir/>
          <dgm:resizeHandles val="exact"/>
        </dgm:presLayoutVars>
      </dgm:prSet>
      <dgm:spPr/>
    </dgm:pt>
    <dgm:pt modelId="{5BCD4383-FEFC-40CA-B6A2-362F8D30BCDE}" type="pres">
      <dgm:prSet presAssocID="{665B9CD1-FF59-4429-9AFD-11352B82FC19}" presName="compNode" presStyleCnt="0"/>
      <dgm:spPr/>
    </dgm:pt>
    <dgm:pt modelId="{F068371F-1DCF-4FFA-9D7A-3B07E3F188D6}" type="pres">
      <dgm:prSet presAssocID="{665B9CD1-FF59-4429-9AFD-11352B82FC19}" presName="bgRect" presStyleLbl="bgShp" presStyleIdx="0" presStyleCnt="5"/>
      <dgm:spPr/>
    </dgm:pt>
    <dgm:pt modelId="{4493CF11-A8F4-4C27-865A-B68AEA2398AB}" type="pres">
      <dgm:prSet presAssocID="{665B9CD1-FF59-4429-9AFD-11352B82FC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6715026-E842-4247-AA35-144753B500D1}" type="pres">
      <dgm:prSet presAssocID="{665B9CD1-FF59-4429-9AFD-11352B82FC19}" presName="spaceRect" presStyleCnt="0"/>
      <dgm:spPr/>
    </dgm:pt>
    <dgm:pt modelId="{A989BA09-DE2E-492C-BE10-CFB57F9CC5A0}" type="pres">
      <dgm:prSet presAssocID="{665B9CD1-FF59-4429-9AFD-11352B82FC19}" presName="parTx" presStyleLbl="revTx" presStyleIdx="0" presStyleCnt="5">
        <dgm:presLayoutVars>
          <dgm:chMax val="0"/>
          <dgm:chPref val="0"/>
        </dgm:presLayoutVars>
      </dgm:prSet>
      <dgm:spPr/>
    </dgm:pt>
    <dgm:pt modelId="{922047F6-EBA5-49D5-AEC9-D3B805797BB9}" type="pres">
      <dgm:prSet presAssocID="{207A313B-0398-4060-9CFD-926673F62F3A}" presName="sibTrans" presStyleCnt="0"/>
      <dgm:spPr/>
    </dgm:pt>
    <dgm:pt modelId="{A22AC729-A442-4E62-BC77-87B73A4AA467}" type="pres">
      <dgm:prSet presAssocID="{B8AD29EF-0D04-47AF-866B-548A677F14A9}" presName="compNode" presStyleCnt="0"/>
      <dgm:spPr/>
    </dgm:pt>
    <dgm:pt modelId="{52381FC7-F3C3-4042-8730-A58FF16BB9D3}" type="pres">
      <dgm:prSet presAssocID="{B8AD29EF-0D04-47AF-866B-548A677F14A9}" presName="bgRect" presStyleLbl="bgShp" presStyleIdx="1" presStyleCnt="5"/>
      <dgm:spPr/>
    </dgm:pt>
    <dgm:pt modelId="{539B1F47-CF97-4E20-984D-AE6B18B86B28}" type="pres">
      <dgm:prSet presAssocID="{B8AD29EF-0D04-47AF-866B-548A677F14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B17F5F1-A314-4CCE-A100-EC8AC722378B}" type="pres">
      <dgm:prSet presAssocID="{B8AD29EF-0D04-47AF-866B-548A677F14A9}" presName="spaceRect" presStyleCnt="0"/>
      <dgm:spPr/>
    </dgm:pt>
    <dgm:pt modelId="{D579D54C-7B73-431D-A44E-A268B8675145}" type="pres">
      <dgm:prSet presAssocID="{B8AD29EF-0D04-47AF-866B-548A677F14A9}" presName="parTx" presStyleLbl="revTx" presStyleIdx="1" presStyleCnt="5">
        <dgm:presLayoutVars>
          <dgm:chMax val="0"/>
          <dgm:chPref val="0"/>
        </dgm:presLayoutVars>
      </dgm:prSet>
      <dgm:spPr/>
    </dgm:pt>
    <dgm:pt modelId="{80C3498F-4713-42C5-BF16-47878EA065B7}" type="pres">
      <dgm:prSet presAssocID="{26FC401F-5087-4D95-9A49-5FF9887EE9BE}" presName="sibTrans" presStyleCnt="0"/>
      <dgm:spPr/>
    </dgm:pt>
    <dgm:pt modelId="{9774BDA5-6CA7-4AC3-AD25-0A50E5325B4B}" type="pres">
      <dgm:prSet presAssocID="{2F7CC239-BBB3-4553-BE86-3E020C132303}" presName="compNode" presStyleCnt="0"/>
      <dgm:spPr/>
    </dgm:pt>
    <dgm:pt modelId="{582F27BF-2C47-4288-B74A-A5D595C64253}" type="pres">
      <dgm:prSet presAssocID="{2F7CC239-BBB3-4553-BE86-3E020C132303}" presName="bgRect" presStyleLbl="bgShp" presStyleIdx="2" presStyleCnt="5"/>
      <dgm:spPr/>
    </dgm:pt>
    <dgm:pt modelId="{6BF2DC2F-52B6-447C-91F3-B3831495C018}" type="pres">
      <dgm:prSet presAssocID="{2F7CC239-BBB3-4553-BE86-3E020C1323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18119129-2861-4156-881D-5FEC71E7EDF3}" type="pres">
      <dgm:prSet presAssocID="{2F7CC239-BBB3-4553-BE86-3E020C132303}" presName="spaceRect" presStyleCnt="0"/>
      <dgm:spPr/>
    </dgm:pt>
    <dgm:pt modelId="{EC320699-A8CF-47B2-B65D-97D3B9384720}" type="pres">
      <dgm:prSet presAssocID="{2F7CC239-BBB3-4553-BE86-3E020C132303}" presName="parTx" presStyleLbl="revTx" presStyleIdx="2" presStyleCnt="5">
        <dgm:presLayoutVars>
          <dgm:chMax val="0"/>
          <dgm:chPref val="0"/>
        </dgm:presLayoutVars>
      </dgm:prSet>
      <dgm:spPr/>
    </dgm:pt>
    <dgm:pt modelId="{DB7F36EA-B390-4F74-B1FF-9E6DDA19EA1F}" type="pres">
      <dgm:prSet presAssocID="{14BC072B-1D99-424A-AD56-533422094A10}" presName="sibTrans" presStyleCnt="0"/>
      <dgm:spPr/>
    </dgm:pt>
    <dgm:pt modelId="{F3FDE2A9-61C5-4AED-984D-C26C9E3D573F}" type="pres">
      <dgm:prSet presAssocID="{13A846B5-FB01-4527-A7F1-07CC7324C55A}" presName="compNode" presStyleCnt="0"/>
      <dgm:spPr/>
    </dgm:pt>
    <dgm:pt modelId="{AFF08FBC-419E-4EF9-85B6-CC2C4203BCFF}" type="pres">
      <dgm:prSet presAssocID="{13A846B5-FB01-4527-A7F1-07CC7324C55A}" presName="bgRect" presStyleLbl="bgShp" presStyleIdx="3" presStyleCnt="5"/>
      <dgm:spPr/>
    </dgm:pt>
    <dgm:pt modelId="{F92C007E-4510-45DF-B529-413FF9C2AE97}" type="pres">
      <dgm:prSet presAssocID="{13A846B5-FB01-4527-A7F1-07CC7324C5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A6A2F8B2-5947-4DC9-B091-00715AD050B9}" type="pres">
      <dgm:prSet presAssocID="{13A846B5-FB01-4527-A7F1-07CC7324C55A}" presName="spaceRect" presStyleCnt="0"/>
      <dgm:spPr/>
    </dgm:pt>
    <dgm:pt modelId="{37291E8A-B855-49D8-9D73-A66D88A21298}" type="pres">
      <dgm:prSet presAssocID="{13A846B5-FB01-4527-A7F1-07CC7324C55A}" presName="parTx" presStyleLbl="revTx" presStyleIdx="3" presStyleCnt="5">
        <dgm:presLayoutVars>
          <dgm:chMax val="0"/>
          <dgm:chPref val="0"/>
        </dgm:presLayoutVars>
      </dgm:prSet>
      <dgm:spPr/>
    </dgm:pt>
    <dgm:pt modelId="{7C3F1350-F47C-42E0-B176-AF6358208D5D}" type="pres">
      <dgm:prSet presAssocID="{966930DF-258B-473C-A449-09F2BA32D17C}" presName="sibTrans" presStyleCnt="0"/>
      <dgm:spPr/>
    </dgm:pt>
    <dgm:pt modelId="{8F5A1DFF-5793-4DF2-9EA4-26AFB932236E}" type="pres">
      <dgm:prSet presAssocID="{709764C9-DB1F-4A65-83ED-F6E3459E015D}" presName="compNode" presStyleCnt="0"/>
      <dgm:spPr/>
    </dgm:pt>
    <dgm:pt modelId="{1A3E5C6D-59C6-453B-B00B-3A1D5D871A4C}" type="pres">
      <dgm:prSet presAssocID="{709764C9-DB1F-4A65-83ED-F6E3459E015D}" presName="bgRect" presStyleLbl="bgShp" presStyleIdx="4" presStyleCnt="5"/>
      <dgm:spPr/>
    </dgm:pt>
    <dgm:pt modelId="{3509C820-91F3-4DB4-8D34-0EA950CC4027}" type="pres">
      <dgm:prSet presAssocID="{709764C9-DB1F-4A65-83ED-F6E3459E01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rrow Circle"/>
        </a:ext>
      </dgm:extLst>
    </dgm:pt>
    <dgm:pt modelId="{C10C7416-5181-4312-8648-B39ECA24445D}" type="pres">
      <dgm:prSet presAssocID="{709764C9-DB1F-4A65-83ED-F6E3459E015D}" presName="spaceRect" presStyleCnt="0"/>
      <dgm:spPr/>
    </dgm:pt>
    <dgm:pt modelId="{896CFF28-0975-44AE-9D88-6918B0B90BDD}" type="pres">
      <dgm:prSet presAssocID="{709764C9-DB1F-4A65-83ED-F6E3459E015D}" presName="parTx" presStyleLbl="revTx" presStyleIdx="4" presStyleCnt="5">
        <dgm:presLayoutVars>
          <dgm:chMax val="0"/>
          <dgm:chPref val="0"/>
        </dgm:presLayoutVars>
      </dgm:prSet>
      <dgm:spPr/>
    </dgm:pt>
  </dgm:ptLst>
  <dgm:cxnLst>
    <dgm:cxn modelId="{2C361C19-BDAA-412D-A573-18DA623974F7}" type="presOf" srcId="{709764C9-DB1F-4A65-83ED-F6E3459E015D}" destId="{896CFF28-0975-44AE-9D88-6918B0B90BDD}" srcOrd="0" destOrd="0" presId="urn:microsoft.com/office/officeart/2018/2/layout/IconVerticalSolidList"/>
    <dgm:cxn modelId="{8E92E320-7F68-4CF4-B08E-9906E84C9221}" srcId="{0D08BFE6-9520-4F42-BDC8-78695BE9EB6C}" destId="{665B9CD1-FF59-4429-9AFD-11352B82FC19}" srcOrd="0" destOrd="0" parTransId="{9CD76856-C861-4DE5-9EF5-7B55CB0ABE13}" sibTransId="{207A313B-0398-4060-9CFD-926673F62F3A}"/>
    <dgm:cxn modelId="{82986541-1496-4A83-B54A-2A418437CA1A}" type="presOf" srcId="{2F7CC239-BBB3-4553-BE86-3E020C132303}" destId="{EC320699-A8CF-47B2-B65D-97D3B9384720}" srcOrd="0" destOrd="0" presId="urn:microsoft.com/office/officeart/2018/2/layout/IconVerticalSolidList"/>
    <dgm:cxn modelId="{A9617F4F-91C3-4324-BA5C-23B2CFFDDD7C}" srcId="{0D08BFE6-9520-4F42-BDC8-78695BE9EB6C}" destId="{B8AD29EF-0D04-47AF-866B-548A677F14A9}" srcOrd="1" destOrd="0" parTransId="{8715E2BF-E0C6-476E-81D8-8EAA7B2CA829}" sibTransId="{26FC401F-5087-4D95-9A49-5FF9887EE9BE}"/>
    <dgm:cxn modelId="{68CB3273-D758-42C5-B247-09362B27AFB7}" srcId="{0D08BFE6-9520-4F42-BDC8-78695BE9EB6C}" destId="{13A846B5-FB01-4527-A7F1-07CC7324C55A}" srcOrd="3" destOrd="0" parTransId="{5DD9B2D3-CD92-4D04-AAAD-9DB0AA6E47DE}" sibTransId="{966930DF-258B-473C-A449-09F2BA32D17C}"/>
    <dgm:cxn modelId="{7766138F-F270-4235-B077-182E6BC000A1}" type="presOf" srcId="{13A846B5-FB01-4527-A7F1-07CC7324C55A}" destId="{37291E8A-B855-49D8-9D73-A66D88A21298}" srcOrd="0" destOrd="0" presId="urn:microsoft.com/office/officeart/2018/2/layout/IconVerticalSolidList"/>
    <dgm:cxn modelId="{8C5AE0AE-FF04-48FC-AD55-4D554C24A501}" type="presOf" srcId="{0D08BFE6-9520-4F42-BDC8-78695BE9EB6C}" destId="{B23A420E-4CB4-4119-AC13-FF333D979640}" srcOrd="0" destOrd="0" presId="urn:microsoft.com/office/officeart/2018/2/layout/IconVerticalSolidList"/>
    <dgm:cxn modelId="{211D8CC0-AE60-4DC5-B0D1-E215AE1ED55A}" type="presOf" srcId="{B8AD29EF-0D04-47AF-866B-548A677F14A9}" destId="{D579D54C-7B73-431D-A44E-A268B8675145}" srcOrd="0" destOrd="0" presId="urn:microsoft.com/office/officeart/2018/2/layout/IconVerticalSolidList"/>
    <dgm:cxn modelId="{731F67C9-8FDC-4F24-880A-49460481755A}" srcId="{0D08BFE6-9520-4F42-BDC8-78695BE9EB6C}" destId="{2F7CC239-BBB3-4553-BE86-3E020C132303}" srcOrd="2" destOrd="0" parTransId="{E314CDAB-F4B4-45C7-BD3B-FB0595040C60}" sibTransId="{14BC072B-1D99-424A-AD56-533422094A10}"/>
    <dgm:cxn modelId="{EC5E88D2-F82E-496F-B39D-3A6E1F5EB6FB}" type="presOf" srcId="{665B9CD1-FF59-4429-9AFD-11352B82FC19}" destId="{A989BA09-DE2E-492C-BE10-CFB57F9CC5A0}" srcOrd="0" destOrd="0" presId="urn:microsoft.com/office/officeart/2018/2/layout/IconVerticalSolidList"/>
    <dgm:cxn modelId="{5A5F53F5-BED3-4BC3-BD96-4D9FD2B3C694}" srcId="{0D08BFE6-9520-4F42-BDC8-78695BE9EB6C}" destId="{709764C9-DB1F-4A65-83ED-F6E3459E015D}" srcOrd="4" destOrd="0" parTransId="{321309F0-3579-4FEC-AD66-885DB93366E7}" sibTransId="{D355B185-8455-403D-8664-57C5D1FDF703}"/>
    <dgm:cxn modelId="{70750051-3FEF-454E-A10F-8FB662541340}" type="presParOf" srcId="{B23A420E-4CB4-4119-AC13-FF333D979640}" destId="{5BCD4383-FEFC-40CA-B6A2-362F8D30BCDE}" srcOrd="0" destOrd="0" presId="urn:microsoft.com/office/officeart/2018/2/layout/IconVerticalSolidList"/>
    <dgm:cxn modelId="{977F7F3B-1854-4EBB-A6FA-A191665FB011}" type="presParOf" srcId="{5BCD4383-FEFC-40CA-B6A2-362F8D30BCDE}" destId="{F068371F-1DCF-4FFA-9D7A-3B07E3F188D6}" srcOrd="0" destOrd="0" presId="urn:microsoft.com/office/officeart/2018/2/layout/IconVerticalSolidList"/>
    <dgm:cxn modelId="{A39DD538-B18A-4898-9223-1A7698929B7D}" type="presParOf" srcId="{5BCD4383-FEFC-40CA-B6A2-362F8D30BCDE}" destId="{4493CF11-A8F4-4C27-865A-B68AEA2398AB}" srcOrd="1" destOrd="0" presId="urn:microsoft.com/office/officeart/2018/2/layout/IconVerticalSolidList"/>
    <dgm:cxn modelId="{05C3FAAF-2481-46BE-954B-F4EECDB51FD5}" type="presParOf" srcId="{5BCD4383-FEFC-40CA-B6A2-362F8D30BCDE}" destId="{B6715026-E842-4247-AA35-144753B500D1}" srcOrd="2" destOrd="0" presId="urn:microsoft.com/office/officeart/2018/2/layout/IconVerticalSolidList"/>
    <dgm:cxn modelId="{556A2DA0-0A9D-478B-AB32-210B9EBD9347}" type="presParOf" srcId="{5BCD4383-FEFC-40CA-B6A2-362F8D30BCDE}" destId="{A989BA09-DE2E-492C-BE10-CFB57F9CC5A0}" srcOrd="3" destOrd="0" presId="urn:microsoft.com/office/officeart/2018/2/layout/IconVerticalSolidList"/>
    <dgm:cxn modelId="{9B95231D-C974-4CA5-9E82-6F9B5161D6B9}" type="presParOf" srcId="{B23A420E-4CB4-4119-AC13-FF333D979640}" destId="{922047F6-EBA5-49D5-AEC9-D3B805797BB9}" srcOrd="1" destOrd="0" presId="urn:microsoft.com/office/officeart/2018/2/layout/IconVerticalSolidList"/>
    <dgm:cxn modelId="{2C8AEDD4-6DA4-4486-8938-81D9FEF89577}" type="presParOf" srcId="{B23A420E-4CB4-4119-AC13-FF333D979640}" destId="{A22AC729-A442-4E62-BC77-87B73A4AA467}" srcOrd="2" destOrd="0" presId="urn:microsoft.com/office/officeart/2018/2/layout/IconVerticalSolidList"/>
    <dgm:cxn modelId="{99132B93-F671-4432-A9A9-F8F52B4473D0}" type="presParOf" srcId="{A22AC729-A442-4E62-BC77-87B73A4AA467}" destId="{52381FC7-F3C3-4042-8730-A58FF16BB9D3}" srcOrd="0" destOrd="0" presId="urn:microsoft.com/office/officeart/2018/2/layout/IconVerticalSolidList"/>
    <dgm:cxn modelId="{7B560866-56D0-4CE4-9AB7-07A0BF84C4EC}" type="presParOf" srcId="{A22AC729-A442-4E62-BC77-87B73A4AA467}" destId="{539B1F47-CF97-4E20-984D-AE6B18B86B28}" srcOrd="1" destOrd="0" presId="urn:microsoft.com/office/officeart/2018/2/layout/IconVerticalSolidList"/>
    <dgm:cxn modelId="{0D1BB130-FE36-4D84-A101-5C0FF0DED797}" type="presParOf" srcId="{A22AC729-A442-4E62-BC77-87B73A4AA467}" destId="{1B17F5F1-A314-4CCE-A100-EC8AC722378B}" srcOrd="2" destOrd="0" presId="urn:microsoft.com/office/officeart/2018/2/layout/IconVerticalSolidList"/>
    <dgm:cxn modelId="{F30C617D-8380-4063-BE07-A825B6778882}" type="presParOf" srcId="{A22AC729-A442-4E62-BC77-87B73A4AA467}" destId="{D579D54C-7B73-431D-A44E-A268B8675145}" srcOrd="3" destOrd="0" presId="urn:microsoft.com/office/officeart/2018/2/layout/IconVerticalSolidList"/>
    <dgm:cxn modelId="{F7B1764C-252F-48F3-9FA4-E102085D2F3C}" type="presParOf" srcId="{B23A420E-4CB4-4119-AC13-FF333D979640}" destId="{80C3498F-4713-42C5-BF16-47878EA065B7}" srcOrd="3" destOrd="0" presId="urn:microsoft.com/office/officeart/2018/2/layout/IconVerticalSolidList"/>
    <dgm:cxn modelId="{5EA6E80D-918B-47B6-9E18-B23A0C8F3840}" type="presParOf" srcId="{B23A420E-4CB4-4119-AC13-FF333D979640}" destId="{9774BDA5-6CA7-4AC3-AD25-0A50E5325B4B}" srcOrd="4" destOrd="0" presId="urn:microsoft.com/office/officeart/2018/2/layout/IconVerticalSolidList"/>
    <dgm:cxn modelId="{C6978589-9B31-4317-B943-17C24DB985C2}" type="presParOf" srcId="{9774BDA5-6CA7-4AC3-AD25-0A50E5325B4B}" destId="{582F27BF-2C47-4288-B74A-A5D595C64253}" srcOrd="0" destOrd="0" presId="urn:microsoft.com/office/officeart/2018/2/layout/IconVerticalSolidList"/>
    <dgm:cxn modelId="{5A7C8273-4DCD-483E-85DB-919B91AF8748}" type="presParOf" srcId="{9774BDA5-6CA7-4AC3-AD25-0A50E5325B4B}" destId="{6BF2DC2F-52B6-447C-91F3-B3831495C018}" srcOrd="1" destOrd="0" presId="urn:microsoft.com/office/officeart/2018/2/layout/IconVerticalSolidList"/>
    <dgm:cxn modelId="{4146AED1-86F1-4C03-B932-61C99828884F}" type="presParOf" srcId="{9774BDA5-6CA7-4AC3-AD25-0A50E5325B4B}" destId="{18119129-2861-4156-881D-5FEC71E7EDF3}" srcOrd="2" destOrd="0" presId="urn:microsoft.com/office/officeart/2018/2/layout/IconVerticalSolidList"/>
    <dgm:cxn modelId="{CFFDB7CB-AC16-49A8-81E0-F5DE79003133}" type="presParOf" srcId="{9774BDA5-6CA7-4AC3-AD25-0A50E5325B4B}" destId="{EC320699-A8CF-47B2-B65D-97D3B9384720}" srcOrd="3" destOrd="0" presId="urn:microsoft.com/office/officeart/2018/2/layout/IconVerticalSolidList"/>
    <dgm:cxn modelId="{10296697-69AE-4994-A0F6-559815F9473D}" type="presParOf" srcId="{B23A420E-4CB4-4119-AC13-FF333D979640}" destId="{DB7F36EA-B390-4F74-B1FF-9E6DDA19EA1F}" srcOrd="5" destOrd="0" presId="urn:microsoft.com/office/officeart/2018/2/layout/IconVerticalSolidList"/>
    <dgm:cxn modelId="{C74317DA-41C9-4945-91EF-CD627749677A}" type="presParOf" srcId="{B23A420E-4CB4-4119-AC13-FF333D979640}" destId="{F3FDE2A9-61C5-4AED-984D-C26C9E3D573F}" srcOrd="6" destOrd="0" presId="urn:microsoft.com/office/officeart/2018/2/layout/IconVerticalSolidList"/>
    <dgm:cxn modelId="{8A897C30-2F65-4709-8438-1F259D53141D}" type="presParOf" srcId="{F3FDE2A9-61C5-4AED-984D-C26C9E3D573F}" destId="{AFF08FBC-419E-4EF9-85B6-CC2C4203BCFF}" srcOrd="0" destOrd="0" presId="urn:microsoft.com/office/officeart/2018/2/layout/IconVerticalSolidList"/>
    <dgm:cxn modelId="{57EA78E5-7A70-4FF2-B563-C42DA1A5ABFC}" type="presParOf" srcId="{F3FDE2A9-61C5-4AED-984D-C26C9E3D573F}" destId="{F92C007E-4510-45DF-B529-413FF9C2AE97}" srcOrd="1" destOrd="0" presId="urn:microsoft.com/office/officeart/2018/2/layout/IconVerticalSolidList"/>
    <dgm:cxn modelId="{183D503C-8994-4E76-A3B8-965B7D0EFB35}" type="presParOf" srcId="{F3FDE2A9-61C5-4AED-984D-C26C9E3D573F}" destId="{A6A2F8B2-5947-4DC9-B091-00715AD050B9}" srcOrd="2" destOrd="0" presId="urn:microsoft.com/office/officeart/2018/2/layout/IconVerticalSolidList"/>
    <dgm:cxn modelId="{0A8837CC-0C07-495A-9948-ED40B0DCA62A}" type="presParOf" srcId="{F3FDE2A9-61C5-4AED-984D-C26C9E3D573F}" destId="{37291E8A-B855-49D8-9D73-A66D88A21298}" srcOrd="3" destOrd="0" presId="urn:microsoft.com/office/officeart/2018/2/layout/IconVerticalSolidList"/>
    <dgm:cxn modelId="{C4867858-1697-4808-B1A6-B440349DEA1D}" type="presParOf" srcId="{B23A420E-4CB4-4119-AC13-FF333D979640}" destId="{7C3F1350-F47C-42E0-B176-AF6358208D5D}" srcOrd="7" destOrd="0" presId="urn:microsoft.com/office/officeart/2018/2/layout/IconVerticalSolidList"/>
    <dgm:cxn modelId="{6E9A2FE3-3648-4269-BB7F-1CDFF4A8D322}" type="presParOf" srcId="{B23A420E-4CB4-4119-AC13-FF333D979640}" destId="{8F5A1DFF-5793-4DF2-9EA4-26AFB932236E}" srcOrd="8" destOrd="0" presId="urn:microsoft.com/office/officeart/2018/2/layout/IconVerticalSolidList"/>
    <dgm:cxn modelId="{4F105703-ADCF-4C9A-9D5F-437FEDBE276D}" type="presParOf" srcId="{8F5A1DFF-5793-4DF2-9EA4-26AFB932236E}" destId="{1A3E5C6D-59C6-453B-B00B-3A1D5D871A4C}" srcOrd="0" destOrd="0" presId="urn:microsoft.com/office/officeart/2018/2/layout/IconVerticalSolidList"/>
    <dgm:cxn modelId="{493C50F8-1D6A-4B43-8970-83A82E5DB322}" type="presParOf" srcId="{8F5A1DFF-5793-4DF2-9EA4-26AFB932236E}" destId="{3509C820-91F3-4DB4-8D34-0EA950CC4027}" srcOrd="1" destOrd="0" presId="urn:microsoft.com/office/officeart/2018/2/layout/IconVerticalSolidList"/>
    <dgm:cxn modelId="{018D8D2A-2C75-4757-BC31-B14C9F4DFF96}" type="presParOf" srcId="{8F5A1DFF-5793-4DF2-9EA4-26AFB932236E}" destId="{C10C7416-5181-4312-8648-B39ECA24445D}" srcOrd="2" destOrd="0" presId="urn:microsoft.com/office/officeart/2018/2/layout/IconVerticalSolidList"/>
    <dgm:cxn modelId="{0BDC960A-A36B-482E-BA10-EBB5A78020BE}" type="presParOf" srcId="{8F5A1DFF-5793-4DF2-9EA4-26AFB932236E}" destId="{896CFF28-0975-44AE-9D88-6918B0B90B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B9C7A-9754-4CE9-88BA-80CA5D44DDA9}"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32B1A2B9-65C8-4DD0-A9DC-D65B478AC614}">
      <dgm:prSet/>
      <dgm:spPr/>
      <dgm:t>
        <a:bodyPr/>
        <a:lstStyle/>
        <a:p>
          <a:pPr>
            <a:defRPr b="1"/>
          </a:pPr>
          <a:r>
            <a:rPr lang="en-US"/>
            <a:t>25–26 Jan. 2024</a:t>
          </a:r>
        </a:p>
      </dgm:t>
    </dgm:pt>
    <dgm:pt modelId="{56E170F1-1869-45C3-9158-C4026D2603D9}" type="parTrans" cxnId="{7BCF6109-0EA4-4C27-8489-23AEDD346745}">
      <dgm:prSet/>
      <dgm:spPr/>
      <dgm:t>
        <a:bodyPr/>
        <a:lstStyle/>
        <a:p>
          <a:endParaRPr lang="en-US"/>
        </a:p>
      </dgm:t>
    </dgm:pt>
    <dgm:pt modelId="{3868EA8E-5342-4E05-8363-291221C47704}" type="sibTrans" cxnId="{7BCF6109-0EA4-4C27-8489-23AEDD346745}">
      <dgm:prSet/>
      <dgm:spPr/>
      <dgm:t>
        <a:bodyPr/>
        <a:lstStyle/>
        <a:p>
          <a:endParaRPr lang="en-US"/>
        </a:p>
      </dgm:t>
    </dgm:pt>
    <dgm:pt modelId="{985313BB-F2CB-4785-9679-87B07E8B65EB}">
      <dgm:prSet/>
      <dgm:spPr/>
      <dgm:t>
        <a:bodyPr/>
        <a:lstStyle/>
        <a:p>
          <a:r>
            <a:rPr lang="en-US"/>
            <a:t>PREPARATION PHASE</a:t>
          </a:r>
        </a:p>
      </dgm:t>
    </dgm:pt>
    <dgm:pt modelId="{F7C2399F-AEC4-4BD9-983E-D7ECCC16F575}" type="parTrans" cxnId="{4565081E-4599-41E6-834B-3240805746B3}">
      <dgm:prSet/>
      <dgm:spPr/>
      <dgm:t>
        <a:bodyPr/>
        <a:lstStyle/>
        <a:p>
          <a:endParaRPr lang="en-US"/>
        </a:p>
      </dgm:t>
    </dgm:pt>
    <dgm:pt modelId="{4A4C1CFA-0901-4A7A-8BCB-E990BCF53105}" type="sibTrans" cxnId="{4565081E-4599-41E6-834B-3240805746B3}">
      <dgm:prSet/>
      <dgm:spPr/>
      <dgm:t>
        <a:bodyPr/>
        <a:lstStyle/>
        <a:p>
          <a:endParaRPr lang="en-US"/>
        </a:p>
      </dgm:t>
    </dgm:pt>
    <dgm:pt modelId="{69270870-04D8-43CE-9211-EE26E046A208}">
      <dgm:prSet/>
      <dgm:spPr/>
      <dgm:t>
        <a:bodyPr/>
        <a:lstStyle/>
        <a:p>
          <a:pPr>
            <a:defRPr b="1"/>
          </a:pPr>
          <a:r>
            <a:rPr lang="en-US"/>
            <a:t>28 Jan. – 3 Feb. 2024</a:t>
          </a:r>
        </a:p>
      </dgm:t>
    </dgm:pt>
    <dgm:pt modelId="{FAA43847-36C6-4C10-93CB-7554E707459F}" type="parTrans" cxnId="{1B5AC0D2-F6D1-4A03-8E7A-F2647E891D77}">
      <dgm:prSet/>
      <dgm:spPr/>
      <dgm:t>
        <a:bodyPr/>
        <a:lstStyle/>
        <a:p>
          <a:endParaRPr lang="en-US"/>
        </a:p>
      </dgm:t>
    </dgm:pt>
    <dgm:pt modelId="{308B2377-E60F-4BDA-BCFC-030B24387C2C}" type="sibTrans" cxnId="{1B5AC0D2-F6D1-4A03-8E7A-F2647E891D77}">
      <dgm:prSet/>
      <dgm:spPr/>
      <dgm:t>
        <a:bodyPr/>
        <a:lstStyle/>
        <a:p>
          <a:endParaRPr lang="en-US"/>
        </a:p>
      </dgm:t>
    </dgm:pt>
    <dgm:pt modelId="{AF0EB2DE-0ACC-4E61-81A7-4579B1F6B7B1}">
      <dgm:prSet/>
      <dgm:spPr/>
      <dgm:t>
        <a:bodyPr/>
        <a:lstStyle/>
        <a:p>
          <a:r>
            <a:rPr lang="en-US"/>
            <a:t>EXPLORATORY ANALYSIS</a:t>
          </a:r>
        </a:p>
      </dgm:t>
    </dgm:pt>
    <dgm:pt modelId="{C0CDFBB6-1FFD-4CA6-B174-2590D8F3C85B}" type="parTrans" cxnId="{7025FB3F-4C15-44DC-8527-C59AB269EE4E}">
      <dgm:prSet/>
      <dgm:spPr/>
      <dgm:t>
        <a:bodyPr/>
        <a:lstStyle/>
        <a:p>
          <a:endParaRPr lang="en-US"/>
        </a:p>
      </dgm:t>
    </dgm:pt>
    <dgm:pt modelId="{F2EA55C9-7A54-4800-9A53-4F3AF6F19359}" type="sibTrans" cxnId="{7025FB3F-4C15-44DC-8527-C59AB269EE4E}">
      <dgm:prSet/>
      <dgm:spPr/>
      <dgm:t>
        <a:bodyPr/>
        <a:lstStyle/>
        <a:p>
          <a:endParaRPr lang="en-US"/>
        </a:p>
      </dgm:t>
    </dgm:pt>
    <dgm:pt modelId="{7558CA5A-5AFA-4686-B4DF-892DDDC560C8}">
      <dgm:prSet/>
      <dgm:spPr/>
      <dgm:t>
        <a:bodyPr/>
        <a:lstStyle/>
        <a:p>
          <a:pPr>
            <a:defRPr b="1"/>
          </a:pPr>
          <a:r>
            <a:rPr lang="en-US"/>
            <a:t>6 Feb. – 15 Mar. 2024</a:t>
          </a:r>
        </a:p>
      </dgm:t>
    </dgm:pt>
    <dgm:pt modelId="{4038C0C9-F9E4-452B-B08C-524AC83782A4}" type="parTrans" cxnId="{6A6918A0-32F5-47C0-B43F-76D374FEF764}">
      <dgm:prSet/>
      <dgm:spPr/>
      <dgm:t>
        <a:bodyPr/>
        <a:lstStyle/>
        <a:p>
          <a:endParaRPr lang="en-US"/>
        </a:p>
      </dgm:t>
    </dgm:pt>
    <dgm:pt modelId="{E50FBBD1-AC35-44EE-8410-8C04185B5BCE}" type="sibTrans" cxnId="{6A6918A0-32F5-47C0-B43F-76D374FEF764}">
      <dgm:prSet/>
      <dgm:spPr/>
      <dgm:t>
        <a:bodyPr/>
        <a:lstStyle/>
        <a:p>
          <a:endParaRPr lang="en-US"/>
        </a:p>
      </dgm:t>
    </dgm:pt>
    <dgm:pt modelId="{EA51A1C0-AA28-4BE9-B134-816BE4880222}">
      <dgm:prSet/>
      <dgm:spPr/>
      <dgm:t>
        <a:bodyPr/>
        <a:lstStyle/>
        <a:p>
          <a:r>
            <a:rPr lang="en-US"/>
            <a:t>FEATURE ENGINEERING</a:t>
          </a:r>
        </a:p>
      </dgm:t>
    </dgm:pt>
    <dgm:pt modelId="{A6E13549-7E10-4E47-BB78-8FBFFE90E9E2}" type="parTrans" cxnId="{78F00773-2718-4905-949C-0A05546CFF99}">
      <dgm:prSet/>
      <dgm:spPr/>
      <dgm:t>
        <a:bodyPr/>
        <a:lstStyle/>
        <a:p>
          <a:endParaRPr lang="en-US"/>
        </a:p>
      </dgm:t>
    </dgm:pt>
    <dgm:pt modelId="{DDEA43FB-EAC5-4991-A037-EE1E7618A2D9}" type="sibTrans" cxnId="{78F00773-2718-4905-949C-0A05546CFF99}">
      <dgm:prSet/>
      <dgm:spPr/>
      <dgm:t>
        <a:bodyPr/>
        <a:lstStyle/>
        <a:p>
          <a:endParaRPr lang="en-US"/>
        </a:p>
      </dgm:t>
    </dgm:pt>
    <dgm:pt modelId="{FE374FFE-ED8D-4828-A6A9-A6005BC33D86}">
      <dgm:prSet/>
      <dgm:spPr/>
      <dgm:t>
        <a:bodyPr/>
        <a:lstStyle/>
        <a:p>
          <a:pPr>
            <a:defRPr b="1"/>
          </a:pPr>
          <a:r>
            <a:rPr lang="en-US"/>
            <a:t>29 Mar. – 18 Apr. 2024</a:t>
          </a:r>
        </a:p>
      </dgm:t>
    </dgm:pt>
    <dgm:pt modelId="{9314FC9D-1527-451E-BFA1-05B20BC193BD}" type="parTrans" cxnId="{CB9E5B56-15C7-44B4-B927-A3DC04A0007A}">
      <dgm:prSet/>
      <dgm:spPr/>
      <dgm:t>
        <a:bodyPr/>
        <a:lstStyle/>
        <a:p>
          <a:endParaRPr lang="en-US"/>
        </a:p>
      </dgm:t>
    </dgm:pt>
    <dgm:pt modelId="{EC84A22E-3473-42E5-BE04-47A95081056E}" type="sibTrans" cxnId="{CB9E5B56-15C7-44B4-B927-A3DC04A0007A}">
      <dgm:prSet/>
      <dgm:spPr/>
      <dgm:t>
        <a:bodyPr/>
        <a:lstStyle/>
        <a:p>
          <a:endParaRPr lang="en-US"/>
        </a:p>
      </dgm:t>
    </dgm:pt>
    <dgm:pt modelId="{4B38AAD2-4CB8-4DB6-80FD-9347DD4E75C1}">
      <dgm:prSet/>
      <dgm:spPr/>
      <dgm:t>
        <a:bodyPr/>
        <a:lstStyle/>
        <a:p>
          <a:r>
            <a:rPr lang="en-US"/>
            <a:t>MODEL DEPLOY</a:t>
          </a:r>
        </a:p>
      </dgm:t>
    </dgm:pt>
    <dgm:pt modelId="{D9275A1E-00B4-4F72-B377-327A8FD06AC1}" type="parTrans" cxnId="{46A06A6C-5515-47D6-AC67-012BA05234C7}">
      <dgm:prSet/>
      <dgm:spPr/>
      <dgm:t>
        <a:bodyPr/>
        <a:lstStyle/>
        <a:p>
          <a:endParaRPr lang="en-US"/>
        </a:p>
      </dgm:t>
    </dgm:pt>
    <dgm:pt modelId="{EFC6B518-D160-4720-BB34-4282949474D6}" type="sibTrans" cxnId="{46A06A6C-5515-47D6-AC67-012BA05234C7}">
      <dgm:prSet/>
      <dgm:spPr/>
      <dgm:t>
        <a:bodyPr/>
        <a:lstStyle/>
        <a:p>
          <a:endParaRPr lang="en-US"/>
        </a:p>
      </dgm:t>
    </dgm:pt>
    <dgm:pt modelId="{858643BD-1E9C-459C-8A59-0A1401B3E57E}" type="pres">
      <dgm:prSet presAssocID="{A1BB9C7A-9754-4CE9-88BA-80CA5D44DDA9}" presName="root" presStyleCnt="0">
        <dgm:presLayoutVars>
          <dgm:chMax/>
          <dgm:chPref/>
          <dgm:animLvl val="lvl"/>
        </dgm:presLayoutVars>
      </dgm:prSet>
      <dgm:spPr/>
    </dgm:pt>
    <dgm:pt modelId="{508755DC-F9D5-41DB-9FF3-305E7AA08B17}" type="pres">
      <dgm:prSet presAssocID="{A1BB9C7A-9754-4CE9-88BA-80CA5D44DDA9}" presName="divider" presStyleLbl="node1" presStyleIdx="0" presStyleCnt="1"/>
      <dgm:spPr/>
    </dgm:pt>
    <dgm:pt modelId="{B7614DD4-5868-4656-BCFA-F92173BAA43E}" type="pres">
      <dgm:prSet presAssocID="{A1BB9C7A-9754-4CE9-88BA-80CA5D44DDA9}" presName="nodes" presStyleCnt="0">
        <dgm:presLayoutVars>
          <dgm:chMax/>
          <dgm:chPref/>
          <dgm:animLvl val="lvl"/>
        </dgm:presLayoutVars>
      </dgm:prSet>
      <dgm:spPr/>
    </dgm:pt>
    <dgm:pt modelId="{9FFA4A4A-01AD-4F36-A3A3-A71C5F2EBA75}" type="pres">
      <dgm:prSet presAssocID="{32B1A2B9-65C8-4DD0-A9DC-D65B478AC614}" presName="composite" presStyleCnt="0"/>
      <dgm:spPr/>
    </dgm:pt>
    <dgm:pt modelId="{B2F44725-A26A-4CB2-8A47-E84F766FE0EA}" type="pres">
      <dgm:prSet presAssocID="{32B1A2B9-65C8-4DD0-A9DC-D65B478AC614}" presName="L1TextContainer" presStyleLbl="revTx" presStyleIdx="0" presStyleCnt="4">
        <dgm:presLayoutVars>
          <dgm:chMax val="1"/>
          <dgm:chPref val="1"/>
          <dgm:bulletEnabled val="1"/>
        </dgm:presLayoutVars>
      </dgm:prSet>
      <dgm:spPr/>
    </dgm:pt>
    <dgm:pt modelId="{7E408005-C61A-4029-A8F1-E77C5E08998E}" type="pres">
      <dgm:prSet presAssocID="{32B1A2B9-65C8-4DD0-A9DC-D65B478AC614}" presName="L2TextContainerWrapper" presStyleCnt="0">
        <dgm:presLayoutVars>
          <dgm:chMax val="0"/>
          <dgm:chPref val="0"/>
          <dgm:bulletEnabled val="1"/>
        </dgm:presLayoutVars>
      </dgm:prSet>
      <dgm:spPr/>
    </dgm:pt>
    <dgm:pt modelId="{E2D4D4B6-853E-4234-8047-91D52EC00091}" type="pres">
      <dgm:prSet presAssocID="{32B1A2B9-65C8-4DD0-A9DC-D65B478AC614}" presName="L2TextContainer" presStyleLbl="bgAccFollowNode1" presStyleIdx="0" presStyleCnt="4"/>
      <dgm:spPr/>
    </dgm:pt>
    <dgm:pt modelId="{D224CD7E-80E8-4C2C-BFC4-75C25D95C239}" type="pres">
      <dgm:prSet presAssocID="{32B1A2B9-65C8-4DD0-A9DC-D65B478AC614}" presName="FlexibleEmptyPlaceHolder" presStyleCnt="0"/>
      <dgm:spPr/>
    </dgm:pt>
    <dgm:pt modelId="{167FE583-D660-4F5C-99FC-93572B9CDD67}" type="pres">
      <dgm:prSet presAssocID="{32B1A2B9-65C8-4DD0-A9DC-D65B478AC614}" presName="ConnectLine" presStyleLbl="alignNode1" presStyleIdx="0" presStyleCnt="4"/>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8A99B8D3-E47E-48AA-886B-AB73F08289A0}" type="pres">
      <dgm:prSet presAssocID="{32B1A2B9-65C8-4DD0-A9DC-D65B478AC614}" presName="ConnectorPoint" presStyleLbl="fgAcc1" presStyleIdx="0" presStyleCnt="4"/>
      <dgm:spPr>
        <a:solidFill>
          <a:schemeClr val="lt1">
            <a:alpha val="90000"/>
            <a:hueOff val="0"/>
            <a:satOff val="0"/>
            <a:lumOff val="0"/>
            <a:alphaOff val="0"/>
          </a:schemeClr>
        </a:solidFill>
        <a:ln w="15875" cap="flat" cmpd="sng" algn="ctr">
          <a:noFill/>
          <a:prstDash val="solid"/>
        </a:ln>
        <a:effectLst/>
      </dgm:spPr>
    </dgm:pt>
    <dgm:pt modelId="{1F921F4F-87B5-4E3C-8CD4-37861160B204}" type="pres">
      <dgm:prSet presAssocID="{32B1A2B9-65C8-4DD0-A9DC-D65B478AC614}" presName="EmptyPlaceHolder" presStyleCnt="0"/>
      <dgm:spPr/>
    </dgm:pt>
    <dgm:pt modelId="{A03BD73E-71FC-4F5A-A4C7-E4310E39D80C}" type="pres">
      <dgm:prSet presAssocID="{3868EA8E-5342-4E05-8363-291221C47704}" presName="spaceBetweenRectangles" presStyleCnt="0"/>
      <dgm:spPr/>
    </dgm:pt>
    <dgm:pt modelId="{17E29422-AD5E-4E70-B0F5-01B40E3DBBC4}" type="pres">
      <dgm:prSet presAssocID="{69270870-04D8-43CE-9211-EE26E046A208}" presName="composite" presStyleCnt="0"/>
      <dgm:spPr/>
    </dgm:pt>
    <dgm:pt modelId="{FECD6709-C6AE-4BE3-A0F7-8C879EBF4DBC}" type="pres">
      <dgm:prSet presAssocID="{69270870-04D8-43CE-9211-EE26E046A208}" presName="L1TextContainer" presStyleLbl="revTx" presStyleIdx="1" presStyleCnt="4">
        <dgm:presLayoutVars>
          <dgm:chMax val="1"/>
          <dgm:chPref val="1"/>
          <dgm:bulletEnabled val="1"/>
        </dgm:presLayoutVars>
      </dgm:prSet>
      <dgm:spPr/>
    </dgm:pt>
    <dgm:pt modelId="{368864BE-9175-4DD0-897B-6165E1A5691D}" type="pres">
      <dgm:prSet presAssocID="{69270870-04D8-43CE-9211-EE26E046A208}" presName="L2TextContainerWrapper" presStyleCnt="0">
        <dgm:presLayoutVars>
          <dgm:chMax val="0"/>
          <dgm:chPref val="0"/>
          <dgm:bulletEnabled val="1"/>
        </dgm:presLayoutVars>
      </dgm:prSet>
      <dgm:spPr/>
    </dgm:pt>
    <dgm:pt modelId="{EF841233-3D5C-43F6-91C6-9E74096AAAC6}" type="pres">
      <dgm:prSet presAssocID="{69270870-04D8-43CE-9211-EE26E046A208}" presName="L2TextContainer" presStyleLbl="bgAccFollowNode1" presStyleIdx="1" presStyleCnt="4"/>
      <dgm:spPr/>
    </dgm:pt>
    <dgm:pt modelId="{955B7FB4-51F8-45BB-81B6-770A71EC9A38}" type="pres">
      <dgm:prSet presAssocID="{69270870-04D8-43CE-9211-EE26E046A208}" presName="FlexibleEmptyPlaceHolder" presStyleCnt="0"/>
      <dgm:spPr/>
    </dgm:pt>
    <dgm:pt modelId="{7BC63D7D-4B7A-4A2E-97F9-FB6EC918CCBE}" type="pres">
      <dgm:prSet presAssocID="{69270870-04D8-43CE-9211-EE26E046A208}" presName="ConnectLine" presStyleLbl="alignNode1" presStyleIdx="1" presStyleCnt="4"/>
      <dgm:spPr>
        <a:solidFill>
          <a:schemeClr val="accent5">
            <a:hueOff val="785595"/>
            <a:satOff val="-3757"/>
            <a:lumOff val="4118"/>
            <a:alphaOff val="0"/>
          </a:schemeClr>
        </a:solidFill>
        <a:ln w="6350" cap="flat" cmpd="sng" algn="ctr">
          <a:solidFill>
            <a:schemeClr val="accent5">
              <a:hueOff val="785595"/>
              <a:satOff val="-3757"/>
              <a:lumOff val="4118"/>
              <a:alphaOff val="0"/>
            </a:schemeClr>
          </a:solidFill>
          <a:prstDash val="dash"/>
        </a:ln>
        <a:effectLst/>
      </dgm:spPr>
    </dgm:pt>
    <dgm:pt modelId="{17323F42-21FB-4E70-824E-6680476F63EB}" type="pres">
      <dgm:prSet presAssocID="{69270870-04D8-43CE-9211-EE26E046A208}" presName="ConnectorPoint"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4614CF01-1D59-4446-BFB6-D650E35077BC}" type="pres">
      <dgm:prSet presAssocID="{69270870-04D8-43CE-9211-EE26E046A208}" presName="EmptyPlaceHolder" presStyleCnt="0"/>
      <dgm:spPr/>
    </dgm:pt>
    <dgm:pt modelId="{2576E19A-ABF7-4842-BC82-FF98A83D97BD}" type="pres">
      <dgm:prSet presAssocID="{308B2377-E60F-4BDA-BCFC-030B24387C2C}" presName="spaceBetweenRectangles" presStyleCnt="0"/>
      <dgm:spPr/>
    </dgm:pt>
    <dgm:pt modelId="{356E44D3-338E-4539-8D0B-9397505F6CC7}" type="pres">
      <dgm:prSet presAssocID="{7558CA5A-5AFA-4686-B4DF-892DDDC560C8}" presName="composite" presStyleCnt="0"/>
      <dgm:spPr/>
    </dgm:pt>
    <dgm:pt modelId="{7485904F-852B-4A6F-99C3-2261D68417B6}" type="pres">
      <dgm:prSet presAssocID="{7558CA5A-5AFA-4686-B4DF-892DDDC560C8}" presName="L1TextContainer" presStyleLbl="revTx" presStyleIdx="2" presStyleCnt="4">
        <dgm:presLayoutVars>
          <dgm:chMax val="1"/>
          <dgm:chPref val="1"/>
          <dgm:bulletEnabled val="1"/>
        </dgm:presLayoutVars>
      </dgm:prSet>
      <dgm:spPr/>
    </dgm:pt>
    <dgm:pt modelId="{D41A53FA-C599-4F6C-8CD0-A01A6F1844ED}" type="pres">
      <dgm:prSet presAssocID="{7558CA5A-5AFA-4686-B4DF-892DDDC560C8}" presName="L2TextContainerWrapper" presStyleCnt="0">
        <dgm:presLayoutVars>
          <dgm:chMax val="0"/>
          <dgm:chPref val="0"/>
          <dgm:bulletEnabled val="1"/>
        </dgm:presLayoutVars>
      </dgm:prSet>
      <dgm:spPr/>
    </dgm:pt>
    <dgm:pt modelId="{0CBCF632-9D47-40BD-BD99-0CAE89FFEEDA}" type="pres">
      <dgm:prSet presAssocID="{7558CA5A-5AFA-4686-B4DF-892DDDC560C8}" presName="L2TextContainer" presStyleLbl="bgAccFollowNode1" presStyleIdx="2" presStyleCnt="4"/>
      <dgm:spPr/>
    </dgm:pt>
    <dgm:pt modelId="{D9DA187F-DF31-4328-B8DE-00EB39DEB555}" type="pres">
      <dgm:prSet presAssocID="{7558CA5A-5AFA-4686-B4DF-892DDDC560C8}" presName="FlexibleEmptyPlaceHolder" presStyleCnt="0"/>
      <dgm:spPr/>
    </dgm:pt>
    <dgm:pt modelId="{F21110B2-4D4A-4543-806B-FBCFEBF44105}" type="pres">
      <dgm:prSet presAssocID="{7558CA5A-5AFA-4686-B4DF-892DDDC560C8}" presName="ConnectLine" presStyleLbl="alignNode1" presStyleIdx="2" presStyleCnt="4"/>
      <dgm:spPr>
        <a:solidFill>
          <a:schemeClr val="accent5">
            <a:hueOff val="1571189"/>
            <a:satOff val="-7513"/>
            <a:lumOff val="8235"/>
            <a:alphaOff val="0"/>
          </a:schemeClr>
        </a:solidFill>
        <a:ln w="6350" cap="flat" cmpd="sng" algn="ctr">
          <a:solidFill>
            <a:schemeClr val="accent5">
              <a:hueOff val="1571189"/>
              <a:satOff val="-7513"/>
              <a:lumOff val="8235"/>
              <a:alphaOff val="0"/>
            </a:schemeClr>
          </a:solidFill>
          <a:prstDash val="dash"/>
        </a:ln>
        <a:effectLst/>
      </dgm:spPr>
    </dgm:pt>
    <dgm:pt modelId="{4A291E52-C4B8-4CD8-8983-5127277FCA41}" type="pres">
      <dgm:prSet presAssocID="{7558CA5A-5AFA-4686-B4DF-892DDDC560C8}" presName="ConnectorPoint"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4F077DEE-6D53-4346-8C05-7378DA8F1E90}" type="pres">
      <dgm:prSet presAssocID="{7558CA5A-5AFA-4686-B4DF-892DDDC560C8}" presName="EmptyPlaceHolder" presStyleCnt="0"/>
      <dgm:spPr/>
    </dgm:pt>
    <dgm:pt modelId="{313986A5-34F2-4BA4-9C52-98322E06E2CF}" type="pres">
      <dgm:prSet presAssocID="{E50FBBD1-AC35-44EE-8410-8C04185B5BCE}" presName="spaceBetweenRectangles" presStyleCnt="0"/>
      <dgm:spPr/>
    </dgm:pt>
    <dgm:pt modelId="{1E3A7AE9-B610-426F-980F-CDA8952CFB64}" type="pres">
      <dgm:prSet presAssocID="{FE374FFE-ED8D-4828-A6A9-A6005BC33D86}" presName="composite" presStyleCnt="0"/>
      <dgm:spPr/>
    </dgm:pt>
    <dgm:pt modelId="{ADAE16B3-47AB-4F2E-A185-7A99934B4E7E}" type="pres">
      <dgm:prSet presAssocID="{FE374FFE-ED8D-4828-A6A9-A6005BC33D86}" presName="L1TextContainer" presStyleLbl="revTx" presStyleIdx="3" presStyleCnt="4">
        <dgm:presLayoutVars>
          <dgm:chMax val="1"/>
          <dgm:chPref val="1"/>
          <dgm:bulletEnabled val="1"/>
        </dgm:presLayoutVars>
      </dgm:prSet>
      <dgm:spPr/>
    </dgm:pt>
    <dgm:pt modelId="{273DE951-FDCF-4834-B7D5-1318221588EB}" type="pres">
      <dgm:prSet presAssocID="{FE374FFE-ED8D-4828-A6A9-A6005BC33D86}" presName="L2TextContainerWrapper" presStyleCnt="0">
        <dgm:presLayoutVars>
          <dgm:chMax val="0"/>
          <dgm:chPref val="0"/>
          <dgm:bulletEnabled val="1"/>
        </dgm:presLayoutVars>
      </dgm:prSet>
      <dgm:spPr/>
    </dgm:pt>
    <dgm:pt modelId="{D7A20EA7-3094-4879-8B5A-19964256B3B7}" type="pres">
      <dgm:prSet presAssocID="{FE374FFE-ED8D-4828-A6A9-A6005BC33D86}" presName="L2TextContainer" presStyleLbl="bgAccFollowNode1" presStyleIdx="3" presStyleCnt="4"/>
      <dgm:spPr/>
    </dgm:pt>
    <dgm:pt modelId="{661334BB-AC70-4F27-8EC1-51BDAA569F66}" type="pres">
      <dgm:prSet presAssocID="{FE374FFE-ED8D-4828-A6A9-A6005BC33D86}" presName="FlexibleEmptyPlaceHolder" presStyleCnt="0"/>
      <dgm:spPr/>
    </dgm:pt>
    <dgm:pt modelId="{6B7275D3-B39F-4752-AF3D-8B0FB70E2516}" type="pres">
      <dgm:prSet presAssocID="{FE374FFE-ED8D-4828-A6A9-A6005BC33D86}" presName="ConnectLine" presStyleLbl="alignNode1" presStyleIdx="3" presStyleCnt="4"/>
      <dgm:spPr>
        <a:solidFill>
          <a:schemeClr val="accent5">
            <a:hueOff val="2356783"/>
            <a:satOff val="-11270"/>
            <a:lumOff val="12353"/>
            <a:alphaOff val="0"/>
          </a:schemeClr>
        </a:solidFill>
        <a:ln w="6350" cap="flat" cmpd="sng" algn="ctr">
          <a:solidFill>
            <a:schemeClr val="accent5">
              <a:hueOff val="2356783"/>
              <a:satOff val="-11270"/>
              <a:lumOff val="12353"/>
              <a:alphaOff val="0"/>
            </a:schemeClr>
          </a:solidFill>
          <a:prstDash val="dash"/>
        </a:ln>
        <a:effectLst/>
      </dgm:spPr>
    </dgm:pt>
    <dgm:pt modelId="{3CDE936C-CE9F-455D-8F3F-E69D5A8E075D}" type="pres">
      <dgm:prSet presAssocID="{FE374FFE-ED8D-4828-A6A9-A6005BC33D86}" presName="ConnectorPoint"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3CE663DB-71C2-4F07-9F51-AD13C1ED42DD}" type="pres">
      <dgm:prSet presAssocID="{FE374FFE-ED8D-4828-A6A9-A6005BC33D86}" presName="EmptyPlaceHolder" presStyleCnt="0"/>
      <dgm:spPr/>
    </dgm:pt>
  </dgm:ptLst>
  <dgm:cxnLst>
    <dgm:cxn modelId="{7BCF6109-0EA4-4C27-8489-23AEDD346745}" srcId="{A1BB9C7A-9754-4CE9-88BA-80CA5D44DDA9}" destId="{32B1A2B9-65C8-4DD0-A9DC-D65B478AC614}" srcOrd="0" destOrd="0" parTransId="{56E170F1-1869-45C3-9158-C4026D2603D9}" sibTransId="{3868EA8E-5342-4E05-8363-291221C47704}"/>
    <dgm:cxn modelId="{4565081E-4599-41E6-834B-3240805746B3}" srcId="{32B1A2B9-65C8-4DD0-A9DC-D65B478AC614}" destId="{985313BB-F2CB-4785-9679-87B07E8B65EB}" srcOrd="0" destOrd="0" parTransId="{F7C2399F-AEC4-4BD9-983E-D7ECCC16F575}" sibTransId="{4A4C1CFA-0901-4A7A-8BCB-E990BCF53105}"/>
    <dgm:cxn modelId="{15E9E721-6DDD-4DF3-B9B2-1EF7E1AFBB92}" type="presOf" srcId="{7558CA5A-5AFA-4686-B4DF-892DDDC560C8}" destId="{7485904F-852B-4A6F-99C3-2261D68417B6}" srcOrd="0" destOrd="0" presId="urn:microsoft.com/office/officeart/2017/3/layout/HorizontalPathTimeline"/>
    <dgm:cxn modelId="{1D26682A-95CC-4FC9-84A6-3E5E54CA30E1}" type="presOf" srcId="{AF0EB2DE-0ACC-4E61-81A7-4579B1F6B7B1}" destId="{EF841233-3D5C-43F6-91C6-9E74096AAAC6}" srcOrd="0" destOrd="0" presId="urn:microsoft.com/office/officeart/2017/3/layout/HorizontalPathTimeline"/>
    <dgm:cxn modelId="{7025FB3F-4C15-44DC-8527-C59AB269EE4E}" srcId="{69270870-04D8-43CE-9211-EE26E046A208}" destId="{AF0EB2DE-0ACC-4E61-81A7-4579B1F6B7B1}" srcOrd="0" destOrd="0" parTransId="{C0CDFBB6-1FFD-4CA6-B174-2590D8F3C85B}" sibTransId="{F2EA55C9-7A54-4800-9A53-4F3AF6F19359}"/>
    <dgm:cxn modelId="{BDBBA540-F472-42B1-B7FB-D8B5D6CA47DD}" type="presOf" srcId="{EA51A1C0-AA28-4BE9-B134-816BE4880222}" destId="{0CBCF632-9D47-40BD-BD99-0CAE89FFEEDA}" srcOrd="0" destOrd="0" presId="urn:microsoft.com/office/officeart/2017/3/layout/HorizontalPathTimeline"/>
    <dgm:cxn modelId="{46A06A6C-5515-47D6-AC67-012BA05234C7}" srcId="{FE374FFE-ED8D-4828-A6A9-A6005BC33D86}" destId="{4B38AAD2-4CB8-4DB6-80FD-9347DD4E75C1}" srcOrd="0" destOrd="0" parTransId="{D9275A1E-00B4-4F72-B377-327A8FD06AC1}" sibTransId="{EFC6B518-D160-4720-BB34-4282949474D6}"/>
    <dgm:cxn modelId="{78F00773-2718-4905-949C-0A05546CFF99}" srcId="{7558CA5A-5AFA-4686-B4DF-892DDDC560C8}" destId="{EA51A1C0-AA28-4BE9-B134-816BE4880222}" srcOrd="0" destOrd="0" parTransId="{A6E13549-7E10-4E47-BB78-8FBFFE90E9E2}" sibTransId="{DDEA43FB-EAC5-4991-A037-EE1E7618A2D9}"/>
    <dgm:cxn modelId="{D9FC2273-20CD-4F13-8F32-E8A855ABA2F8}" type="presOf" srcId="{985313BB-F2CB-4785-9679-87B07E8B65EB}" destId="{E2D4D4B6-853E-4234-8047-91D52EC00091}" srcOrd="0" destOrd="0" presId="urn:microsoft.com/office/officeart/2017/3/layout/HorizontalPathTimeline"/>
    <dgm:cxn modelId="{CB9E5B56-15C7-44B4-B927-A3DC04A0007A}" srcId="{A1BB9C7A-9754-4CE9-88BA-80CA5D44DDA9}" destId="{FE374FFE-ED8D-4828-A6A9-A6005BC33D86}" srcOrd="3" destOrd="0" parTransId="{9314FC9D-1527-451E-BFA1-05B20BC193BD}" sibTransId="{EC84A22E-3473-42E5-BE04-47A95081056E}"/>
    <dgm:cxn modelId="{D80A5F76-13F0-47CB-A11C-995B9076FD40}" type="presOf" srcId="{A1BB9C7A-9754-4CE9-88BA-80CA5D44DDA9}" destId="{858643BD-1E9C-459C-8A59-0A1401B3E57E}" srcOrd="0" destOrd="0" presId="urn:microsoft.com/office/officeart/2017/3/layout/HorizontalPathTimeline"/>
    <dgm:cxn modelId="{2D149B8F-1B9E-4C80-A588-54E28E865CA7}" type="presOf" srcId="{69270870-04D8-43CE-9211-EE26E046A208}" destId="{FECD6709-C6AE-4BE3-A0F7-8C879EBF4DBC}" srcOrd="0" destOrd="0" presId="urn:microsoft.com/office/officeart/2017/3/layout/HorizontalPathTimeline"/>
    <dgm:cxn modelId="{6A6918A0-32F5-47C0-B43F-76D374FEF764}" srcId="{A1BB9C7A-9754-4CE9-88BA-80CA5D44DDA9}" destId="{7558CA5A-5AFA-4686-B4DF-892DDDC560C8}" srcOrd="2" destOrd="0" parTransId="{4038C0C9-F9E4-452B-B08C-524AC83782A4}" sibTransId="{E50FBBD1-AC35-44EE-8410-8C04185B5BCE}"/>
    <dgm:cxn modelId="{056B02AD-79C6-4E7C-AF2A-5491A12A5FF5}" type="presOf" srcId="{4B38AAD2-4CB8-4DB6-80FD-9347DD4E75C1}" destId="{D7A20EA7-3094-4879-8B5A-19964256B3B7}" srcOrd="0" destOrd="0" presId="urn:microsoft.com/office/officeart/2017/3/layout/HorizontalPathTimeline"/>
    <dgm:cxn modelId="{1B5AC0D2-F6D1-4A03-8E7A-F2647E891D77}" srcId="{A1BB9C7A-9754-4CE9-88BA-80CA5D44DDA9}" destId="{69270870-04D8-43CE-9211-EE26E046A208}" srcOrd="1" destOrd="0" parTransId="{FAA43847-36C6-4C10-93CB-7554E707459F}" sibTransId="{308B2377-E60F-4BDA-BCFC-030B24387C2C}"/>
    <dgm:cxn modelId="{046E37D4-0021-4DBC-B8AA-FD72E6BF47B6}" type="presOf" srcId="{FE374FFE-ED8D-4828-A6A9-A6005BC33D86}" destId="{ADAE16B3-47AB-4F2E-A185-7A99934B4E7E}" srcOrd="0" destOrd="0" presId="urn:microsoft.com/office/officeart/2017/3/layout/HorizontalPathTimeline"/>
    <dgm:cxn modelId="{A210A5F6-2435-4748-9F2E-45B8FD6DF8C1}" type="presOf" srcId="{32B1A2B9-65C8-4DD0-A9DC-D65B478AC614}" destId="{B2F44725-A26A-4CB2-8A47-E84F766FE0EA}" srcOrd="0" destOrd="0" presId="urn:microsoft.com/office/officeart/2017/3/layout/HorizontalPathTimeline"/>
    <dgm:cxn modelId="{8D43BE9A-F259-42A0-B4A1-1FDCA936264C}" type="presParOf" srcId="{858643BD-1E9C-459C-8A59-0A1401B3E57E}" destId="{508755DC-F9D5-41DB-9FF3-305E7AA08B17}" srcOrd="0" destOrd="0" presId="urn:microsoft.com/office/officeart/2017/3/layout/HorizontalPathTimeline"/>
    <dgm:cxn modelId="{A4998A0B-25BE-4D2D-A1AA-7432B0931CE9}" type="presParOf" srcId="{858643BD-1E9C-459C-8A59-0A1401B3E57E}" destId="{B7614DD4-5868-4656-BCFA-F92173BAA43E}" srcOrd="1" destOrd="0" presId="urn:microsoft.com/office/officeart/2017/3/layout/HorizontalPathTimeline"/>
    <dgm:cxn modelId="{DFA3068B-E113-49C0-ADCE-3492999619B7}" type="presParOf" srcId="{B7614DD4-5868-4656-BCFA-F92173BAA43E}" destId="{9FFA4A4A-01AD-4F36-A3A3-A71C5F2EBA75}" srcOrd="0" destOrd="0" presId="urn:microsoft.com/office/officeart/2017/3/layout/HorizontalPathTimeline"/>
    <dgm:cxn modelId="{65137058-F340-4E77-AEDF-C96BB048AA86}" type="presParOf" srcId="{9FFA4A4A-01AD-4F36-A3A3-A71C5F2EBA75}" destId="{B2F44725-A26A-4CB2-8A47-E84F766FE0EA}" srcOrd="0" destOrd="0" presId="urn:microsoft.com/office/officeart/2017/3/layout/HorizontalPathTimeline"/>
    <dgm:cxn modelId="{83251628-F9C6-40F4-BFA3-55B552583308}" type="presParOf" srcId="{9FFA4A4A-01AD-4F36-A3A3-A71C5F2EBA75}" destId="{7E408005-C61A-4029-A8F1-E77C5E08998E}" srcOrd="1" destOrd="0" presId="urn:microsoft.com/office/officeart/2017/3/layout/HorizontalPathTimeline"/>
    <dgm:cxn modelId="{9E7076E6-DD57-4F78-87D6-74F905755D65}" type="presParOf" srcId="{7E408005-C61A-4029-A8F1-E77C5E08998E}" destId="{E2D4D4B6-853E-4234-8047-91D52EC00091}" srcOrd="0" destOrd="0" presId="urn:microsoft.com/office/officeart/2017/3/layout/HorizontalPathTimeline"/>
    <dgm:cxn modelId="{6A799835-6C6B-48C3-B4D0-66AF2A2AF011}" type="presParOf" srcId="{7E408005-C61A-4029-A8F1-E77C5E08998E}" destId="{D224CD7E-80E8-4C2C-BFC4-75C25D95C239}" srcOrd="1" destOrd="0" presId="urn:microsoft.com/office/officeart/2017/3/layout/HorizontalPathTimeline"/>
    <dgm:cxn modelId="{74EB50D8-644B-4598-9DE2-015EBBE53FFB}" type="presParOf" srcId="{9FFA4A4A-01AD-4F36-A3A3-A71C5F2EBA75}" destId="{167FE583-D660-4F5C-99FC-93572B9CDD67}" srcOrd="2" destOrd="0" presId="urn:microsoft.com/office/officeart/2017/3/layout/HorizontalPathTimeline"/>
    <dgm:cxn modelId="{6DB2E4A2-CF07-4B22-8B5F-FB5A80BCEEDA}" type="presParOf" srcId="{9FFA4A4A-01AD-4F36-A3A3-A71C5F2EBA75}" destId="{8A99B8D3-E47E-48AA-886B-AB73F08289A0}" srcOrd="3" destOrd="0" presId="urn:microsoft.com/office/officeart/2017/3/layout/HorizontalPathTimeline"/>
    <dgm:cxn modelId="{F07AB87B-258B-4318-9296-3673150E6B81}" type="presParOf" srcId="{9FFA4A4A-01AD-4F36-A3A3-A71C5F2EBA75}" destId="{1F921F4F-87B5-4E3C-8CD4-37861160B204}" srcOrd="4" destOrd="0" presId="urn:microsoft.com/office/officeart/2017/3/layout/HorizontalPathTimeline"/>
    <dgm:cxn modelId="{CFF2BB93-AC6E-4278-B94D-90A504CB0D2A}" type="presParOf" srcId="{B7614DD4-5868-4656-BCFA-F92173BAA43E}" destId="{A03BD73E-71FC-4F5A-A4C7-E4310E39D80C}" srcOrd="1" destOrd="0" presId="urn:microsoft.com/office/officeart/2017/3/layout/HorizontalPathTimeline"/>
    <dgm:cxn modelId="{8EAC3EA1-19A9-47A5-B18A-359CB3F2D74D}" type="presParOf" srcId="{B7614DD4-5868-4656-BCFA-F92173BAA43E}" destId="{17E29422-AD5E-4E70-B0F5-01B40E3DBBC4}" srcOrd="2" destOrd="0" presId="urn:microsoft.com/office/officeart/2017/3/layout/HorizontalPathTimeline"/>
    <dgm:cxn modelId="{F501F2A7-CA1E-4B68-BD81-479F3661475F}" type="presParOf" srcId="{17E29422-AD5E-4E70-B0F5-01B40E3DBBC4}" destId="{FECD6709-C6AE-4BE3-A0F7-8C879EBF4DBC}" srcOrd="0" destOrd="0" presId="urn:microsoft.com/office/officeart/2017/3/layout/HorizontalPathTimeline"/>
    <dgm:cxn modelId="{89D7D4E4-A4C3-4226-914D-B3936DD8A89D}" type="presParOf" srcId="{17E29422-AD5E-4E70-B0F5-01B40E3DBBC4}" destId="{368864BE-9175-4DD0-897B-6165E1A5691D}" srcOrd="1" destOrd="0" presId="urn:microsoft.com/office/officeart/2017/3/layout/HorizontalPathTimeline"/>
    <dgm:cxn modelId="{67A56DCF-524B-4157-8CA9-AE26C7001BBF}" type="presParOf" srcId="{368864BE-9175-4DD0-897B-6165E1A5691D}" destId="{EF841233-3D5C-43F6-91C6-9E74096AAAC6}" srcOrd="0" destOrd="0" presId="urn:microsoft.com/office/officeart/2017/3/layout/HorizontalPathTimeline"/>
    <dgm:cxn modelId="{ECB65CD5-1CDF-423B-B3A7-7DA2D18D021D}" type="presParOf" srcId="{368864BE-9175-4DD0-897B-6165E1A5691D}" destId="{955B7FB4-51F8-45BB-81B6-770A71EC9A38}" srcOrd="1" destOrd="0" presId="urn:microsoft.com/office/officeart/2017/3/layout/HorizontalPathTimeline"/>
    <dgm:cxn modelId="{A3C343AB-F89E-40BB-8E75-2E535E940112}" type="presParOf" srcId="{17E29422-AD5E-4E70-B0F5-01B40E3DBBC4}" destId="{7BC63D7D-4B7A-4A2E-97F9-FB6EC918CCBE}" srcOrd="2" destOrd="0" presId="urn:microsoft.com/office/officeart/2017/3/layout/HorizontalPathTimeline"/>
    <dgm:cxn modelId="{24558EB0-D647-4731-A3DD-7FE2C08683A8}" type="presParOf" srcId="{17E29422-AD5E-4E70-B0F5-01B40E3DBBC4}" destId="{17323F42-21FB-4E70-824E-6680476F63EB}" srcOrd="3" destOrd="0" presId="urn:microsoft.com/office/officeart/2017/3/layout/HorizontalPathTimeline"/>
    <dgm:cxn modelId="{DE37D876-8738-4810-8CCF-63E1B0728A2F}" type="presParOf" srcId="{17E29422-AD5E-4E70-B0F5-01B40E3DBBC4}" destId="{4614CF01-1D59-4446-BFB6-D650E35077BC}" srcOrd="4" destOrd="0" presId="urn:microsoft.com/office/officeart/2017/3/layout/HorizontalPathTimeline"/>
    <dgm:cxn modelId="{44DEF0E2-EDB3-4379-8369-0C24A1CA8386}" type="presParOf" srcId="{B7614DD4-5868-4656-BCFA-F92173BAA43E}" destId="{2576E19A-ABF7-4842-BC82-FF98A83D97BD}" srcOrd="3" destOrd="0" presId="urn:microsoft.com/office/officeart/2017/3/layout/HorizontalPathTimeline"/>
    <dgm:cxn modelId="{4601BE04-37B2-466A-B8A0-D8A6782E4A46}" type="presParOf" srcId="{B7614DD4-5868-4656-BCFA-F92173BAA43E}" destId="{356E44D3-338E-4539-8D0B-9397505F6CC7}" srcOrd="4" destOrd="0" presId="urn:microsoft.com/office/officeart/2017/3/layout/HorizontalPathTimeline"/>
    <dgm:cxn modelId="{91408C98-A24D-4858-8272-7DD4252B0FB0}" type="presParOf" srcId="{356E44D3-338E-4539-8D0B-9397505F6CC7}" destId="{7485904F-852B-4A6F-99C3-2261D68417B6}" srcOrd="0" destOrd="0" presId="urn:microsoft.com/office/officeart/2017/3/layout/HorizontalPathTimeline"/>
    <dgm:cxn modelId="{BB922727-0954-442C-B9EE-9A154DF57333}" type="presParOf" srcId="{356E44D3-338E-4539-8D0B-9397505F6CC7}" destId="{D41A53FA-C599-4F6C-8CD0-A01A6F1844ED}" srcOrd="1" destOrd="0" presId="urn:microsoft.com/office/officeart/2017/3/layout/HorizontalPathTimeline"/>
    <dgm:cxn modelId="{2C8EF83B-07E3-474E-9F69-93D051BABD4D}" type="presParOf" srcId="{D41A53FA-C599-4F6C-8CD0-A01A6F1844ED}" destId="{0CBCF632-9D47-40BD-BD99-0CAE89FFEEDA}" srcOrd="0" destOrd="0" presId="urn:microsoft.com/office/officeart/2017/3/layout/HorizontalPathTimeline"/>
    <dgm:cxn modelId="{107F153E-5B46-446B-BCC3-993C11CB75F1}" type="presParOf" srcId="{D41A53FA-C599-4F6C-8CD0-A01A6F1844ED}" destId="{D9DA187F-DF31-4328-B8DE-00EB39DEB555}" srcOrd="1" destOrd="0" presId="urn:microsoft.com/office/officeart/2017/3/layout/HorizontalPathTimeline"/>
    <dgm:cxn modelId="{00C30BB4-100B-4629-B0BB-81A7AE7F4792}" type="presParOf" srcId="{356E44D3-338E-4539-8D0B-9397505F6CC7}" destId="{F21110B2-4D4A-4543-806B-FBCFEBF44105}" srcOrd="2" destOrd="0" presId="urn:microsoft.com/office/officeart/2017/3/layout/HorizontalPathTimeline"/>
    <dgm:cxn modelId="{4B3CC1B2-1C6A-493F-B2FA-793F60A13981}" type="presParOf" srcId="{356E44D3-338E-4539-8D0B-9397505F6CC7}" destId="{4A291E52-C4B8-4CD8-8983-5127277FCA41}" srcOrd="3" destOrd="0" presId="urn:microsoft.com/office/officeart/2017/3/layout/HorizontalPathTimeline"/>
    <dgm:cxn modelId="{D1399EFE-43FA-4B80-9E97-34E89EF3FA2D}" type="presParOf" srcId="{356E44D3-338E-4539-8D0B-9397505F6CC7}" destId="{4F077DEE-6D53-4346-8C05-7378DA8F1E90}" srcOrd="4" destOrd="0" presId="urn:microsoft.com/office/officeart/2017/3/layout/HorizontalPathTimeline"/>
    <dgm:cxn modelId="{D1D38516-6632-43E1-B42E-85C55A023356}" type="presParOf" srcId="{B7614DD4-5868-4656-BCFA-F92173BAA43E}" destId="{313986A5-34F2-4BA4-9C52-98322E06E2CF}" srcOrd="5" destOrd="0" presId="urn:microsoft.com/office/officeart/2017/3/layout/HorizontalPathTimeline"/>
    <dgm:cxn modelId="{9B167FB5-F1C3-43AA-B583-D1D1E4726DB7}" type="presParOf" srcId="{B7614DD4-5868-4656-BCFA-F92173BAA43E}" destId="{1E3A7AE9-B610-426F-980F-CDA8952CFB64}" srcOrd="6" destOrd="0" presId="urn:microsoft.com/office/officeart/2017/3/layout/HorizontalPathTimeline"/>
    <dgm:cxn modelId="{605A72FC-CDF8-49D3-8456-F6BAE214FEC3}" type="presParOf" srcId="{1E3A7AE9-B610-426F-980F-CDA8952CFB64}" destId="{ADAE16B3-47AB-4F2E-A185-7A99934B4E7E}" srcOrd="0" destOrd="0" presId="urn:microsoft.com/office/officeart/2017/3/layout/HorizontalPathTimeline"/>
    <dgm:cxn modelId="{F9E81F51-904F-4CE2-A5AC-5F5C43DD73E8}" type="presParOf" srcId="{1E3A7AE9-B610-426F-980F-CDA8952CFB64}" destId="{273DE951-FDCF-4834-B7D5-1318221588EB}" srcOrd="1" destOrd="0" presId="urn:microsoft.com/office/officeart/2017/3/layout/HorizontalPathTimeline"/>
    <dgm:cxn modelId="{1937FB2F-2D92-404A-BE86-4CA739D4B5AC}" type="presParOf" srcId="{273DE951-FDCF-4834-B7D5-1318221588EB}" destId="{D7A20EA7-3094-4879-8B5A-19964256B3B7}" srcOrd="0" destOrd="0" presId="urn:microsoft.com/office/officeart/2017/3/layout/HorizontalPathTimeline"/>
    <dgm:cxn modelId="{B819C502-D3A1-4159-B531-85EA7DC28625}" type="presParOf" srcId="{273DE951-FDCF-4834-B7D5-1318221588EB}" destId="{661334BB-AC70-4F27-8EC1-51BDAA569F66}" srcOrd="1" destOrd="0" presId="urn:microsoft.com/office/officeart/2017/3/layout/HorizontalPathTimeline"/>
    <dgm:cxn modelId="{76FE3B09-9820-45DD-B1D5-125F0BC57F3D}" type="presParOf" srcId="{1E3A7AE9-B610-426F-980F-CDA8952CFB64}" destId="{6B7275D3-B39F-4752-AF3D-8B0FB70E2516}" srcOrd="2" destOrd="0" presId="urn:microsoft.com/office/officeart/2017/3/layout/HorizontalPathTimeline"/>
    <dgm:cxn modelId="{36CE8129-B918-4AEF-89DF-8F62D6037CC1}" type="presParOf" srcId="{1E3A7AE9-B610-426F-980F-CDA8952CFB64}" destId="{3CDE936C-CE9F-455D-8F3F-E69D5A8E075D}" srcOrd="3" destOrd="0" presId="urn:microsoft.com/office/officeart/2017/3/layout/HorizontalPathTimeline"/>
    <dgm:cxn modelId="{3030B8D6-5EAA-4E70-ABA9-AE8320D0E730}" type="presParOf" srcId="{1E3A7AE9-B610-426F-980F-CDA8952CFB64}" destId="{3CE663DB-71C2-4F07-9F51-AD13C1ED42DD}" srcOrd="4" destOrd="0" presId="urn:microsoft.com/office/officeart/2017/3/layout/HorizontalPath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209C4-7EC8-4C17-A2DD-CE23C12A0DCE}">
      <dsp:nvSpPr>
        <dsp:cNvPr id="0" name=""/>
        <dsp:cNvSpPr/>
      </dsp:nvSpPr>
      <dsp:spPr>
        <a:xfrm>
          <a:off x="0" y="3327"/>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63D15-89AC-4C45-BCD1-EAFB152A97D7}">
      <dsp:nvSpPr>
        <dsp:cNvPr id="0" name=""/>
        <dsp:cNvSpPr/>
      </dsp:nvSpPr>
      <dsp:spPr>
        <a:xfrm>
          <a:off x="214374" y="162779"/>
          <a:ext cx="389771" cy="38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68F5A-CB00-4B24-B41E-0A5FB78C081C}">
      <dsp:nvSpPr>
        <dsp:cNvPr id="0" name=""/>
        <dsp:cNvSpPr/>
      </dsp:nvSpPr>
      <dsp:spPr>
        <a:xfrm>
          <a:off x="818519" y="3327"/>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solidFill>
            </a:rPr>
            <a:t> RandomForestRegressor achieved the highest mean R^2 score of 0.6823 and the lowest mean MSE of 186,565.40, indicating superior overall performance.</a:t>
          </a:r>
          <a:endParaRPr lang="en-US" sz="1500" kern="1200">
            <a:solidFill>
              <a:schemeClr val="tx1"/>
            </a:solidFill>
          </a:endParaRPr>
        </a:p>
      </dsp:txBody>
      <dsp:txXfrm>
        <a:off x="818519" y="3327"/>
        <a:ext cx="7280059" cy="708675"/>
      </dsp:txXfrm>
    </dsp:sp>
    <dsp:sp modelId="{95C26646-430C-4E35-B51F-016A515E030E}">
      <dsp:nvSpPr>
        <dsp:cNvPr id="0" name=""/>
        <dsp:cNvSpPr/>
      </dsp:nvSpPr>
      <dsp:spPr>
        <a:xfrm>
          <a:off x="0" y="889171"/>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B3731-2CCC-4293-8062-E3F4770A49EB}">
      <dsp:nvSpPr>
        <dsp:cNvPr id="0" name=""/>
        <dsp:cNvSpPr/>
      </dsp:nvSpPr>
      <dsp:spPr>
        <a:xfrm>
          <a:off x="214374" y="1048622"/>
          <a:ext cx="389771" cy="38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E26BE-D384-411F-9A8C-024399FC9374}">
      <dsp:nvSpPr>
        <dsp:cNvPr id="0" name=""/>
        <dsp:cNvSpPr/>
      </dsp:nvSpPr>
      <dsp:spPr>
        <a:xfrm>
          <a:off x="818519" y="889171"/>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solidFill>
            </a:rPr>
            <a:t> GradientBoostingRegressor also demonstrated strong performance with a mean R^2 score of 0.6453 and a mean MSE of 208,269.18</a:t>
          </a:r>
          <a:r>
            <a:rPr lang="en-US" sz="1500" b="0" kern="1200"/>
            <a:t>.</a:t>
          </a:r>
          <a:endParaRPr lang="en-US" sz="1500" kern="1200"/>
        </a:p>
      </dsp:txBody>
      <dsp:txXfrm>
        <a:off x="818519" y="889171"/>
        <a:ext cx="7280059" cy="708675"/>
      </dsp:txXfrm>
    </dsp:sp>
    <dsp:sp modelId="{35E61DA7-5730-4FF6-9546-963E1A4ECDF3}">
      <dsp:nvSpPr>
        <dsp:cNvPr id="0" name=""/>
        <dsp:cNvSpPr/>
      </dsp:nvSpPr>
      <dsp:spPr>
        <a:xfrm>
          <a:off x="0" y="1775014"/>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D8AA8-1367-4311-9507-8D1E3DCE0A3A}">
      <dsp:nvSpPr>
        <dsp:cNvPr id="0" name=""/>
        <dsp:cNvSpPr/>
      </dsp:nvSpPr>
      <dsp:spPr>
        <a:xfrm>
          <a:off x="214374" y="1934466"/>
          <a:ext cx="389771" cy="38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5F929-89E6-4232-8B5D-9A4BCA758D40}">
      <dsp:nvSpPr>
        <dsp:cNvPr id="0" name=""/>
        <dsp:cNvSpPr/>
      </dsp:nvSpPr>
      <dsp:spPr>
        <a:xfrm>
          <a:off x="818519" y="1775014"/>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solidFill>
            </a:rPr>
            <a:t>Linear Regression performed well but had a slightly lower mean R^2 score and higher mean MSE compared to RandomForestRegressor and GradientBoostingRegressor.</a:t>
          </a:r>
          <a:endParaRPr lang="en-US" sz="1500" kern="1200">
            <a:solidFill>
              <a:schemeClr val="tx1"/>
            </a:solidFill>
          </a:endParaRPr>
        </a:p>
      </dsp:txBody>
      <dsp:txXfrm>
        <a:off x="818519" y="1775014"/>
        <a:ext cx="7280059" cy="708675"/>
      </dsp:txXfrm>
    </dsp:sp>
    <dsp:sp modelId="{C9F4B723-8633-4E83-9996-46C324D8F851}">
      <dsp:nvSpPr>
        <dsp:cNvPr id="0" name=""/>
        <dsp:cNvSpPr/>
      </dsp:nvSpPr>
      <dsp:spPr>
        <a:xfrm>
          <a:off x="0" y="2660858"/>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C5C82-D13A-43C9-ABA7-1FA332A3C012}">
      <dsp:nvSpPr>
        <dsp:cNvPr id="0" name=""/>
        <dsp:cNvSpPr/>
      </dsp:nvSpPr>
      <dsp:spPr>
        <a:xfrm>
          <a:off x="214374" y="2820310"/>
          <a:ext cx="389771" cy="389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9837-83F6-4BB4-9E6E-04FF8FB00FC8}">
      <dsp:nvSpPr>
        <dsp:cNvPr id="0" name=""/>
        <dsp:cNvSpPr/>
      </dsp:nvSpPr>
      <dsp:spPr>
        <a:xfrm>
          <a:off x="818519" y="2660858"/>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lumMod val="95000"/>
                  <a:lumOff val="5000"/>
                </a:schemeClr>
              </a:solidFill>
            </a:rPr>
            <a:t> DecisionTreeRegressor showed lower performance compared to RandomForestRegressor and GradientBoostingRegressor, with a lower mean R^2 score and higher mean MSE.</a:t>
          </a:r>
          <a:endParaRPr lang="en-US" sz="1500" kern="1200">
            <a:solidFill>
              <a:schemeClr val="tx1">
                <a:lumMod val="95000"/>
                <a:lumOff val="5000"/>
              </a:schemeClr>
            </a:solidFill>
          </a:endParaRPr>
        </a:p>
      </dsp:txBody>
      <dsp:txXfrm>
        <a:off x="818519" y="2660858"/>
        <a:ext cx="7280059" cy="708675"/>
      </dsp:txXfrm>
    </dsp:sp>
    <dsp:sp modelId="{A7BB92EE-6A5A-4D8F-B224-71225BC6C34A}">
      <dsp:nvSpPr>
        <dsp:cNvPr id="0" name=""/>
        <dsp:cNvSpPr/>
      </dsp:nvSpPr>
      <dsp:spPr>
        <a:xfrm>
          <a:off x="0" y="3546702"/>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7CB96-7DF4-45CF-9CA8-E8C40AEB9414}">
      <dsp:nvSpPr>
        <dsp:cNvPr id="0" name=""/>
        <dsp:cNvSpPr/>
      </dsp:nvSpPr>
      <dsp:spPr>
        <a:xfrm>
          <a:off x="214374" y="3706154"/>
          <a:ext cx="389771" cy="389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E8EFA-1829-4AEC-9446-8D978C27FBF6}">
      <dsp:nvSpPr>
        <dsp:cNvPr id="0" name=""/>
        <dsp:cNvSpPr/>
      </dsp:nvSpPr>
      <dsp:spPr>
        <a:xfrm>
          <a:off x="818519" y="3546702"/>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lumMod val="95000"/>
                  <a:lumOff val="5000"/>
                </a:schemeClr>
              </a:solidFill>
            </a:rPr>
            <a:t> KNeighborsRegressor performed the poorest among the models, exhibiting the lowest mean R^2 score and highest mean MSE.</a:t>
          </a:r>
          <a:endParaRPr lang="en-US" sz="1500" kern="1200">
            <a:solidFill>
              <a:schemeClr val="tx1">
                <a:lumMod val="95000"/>
                <a:lumOff val="5000"/>
              </a:schemeClr>
            </a:solidFill>
          </a:endParaRPr>
        </a:p>
      </dsp:txBody>
      <dsp:txXfrm>
        <a:off x="818519" y="3546702"/>
        <a:ext cx="7280059" cy="708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CDD6B-80F2-4B8C-8D90-5CD3CC157B45}">
      <dsp:nvSpPr>
        <dsp:cNvPr id="0" name=""/>
        <dsp:cNvSpPr/>
      </dsp:nvSpPr>
      <dsp:spPr>
        <a:xfrm>
          <a:off x="0" y="36934"/>
          <a:ext cx="3037581" cy="182254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Random Forest model achieved the lowest mean squared error (MSE) and highest R-squared value post cross-validation.</a:t>
          </a:r>
          <a:endParaRPr lang="en-US" sz="2200" kern="1200"/>
        </a:p>
      </dsp:txBody>
      <dsp:txXfrm>
        <a:off x="0" y="36934"/>
        <a:ext cx="3037581" cy="1822549"/>
      </dsp:txXfrm>
    </dsp:sp>
    <dsp:sp modelId="{3714CB60-2310-47B3-BCB7-CC54B7AB74FB}">
      <dsp:nvSpPr>
        <dsp:cNvPr id="0" name=""/>
        <dsp:cNvSpPr/>
      </dsp:nvSpPr>
      <dsp:spPr>
        <a:xfrm>
          <a:off x="3341340" y="36934"/>
          <a:ext cx="3037581" cy="1822549"/>
        </a:xfrm>
        <a:prstGeom prst="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It consistently provided accurate predictions and explained a significant portion of rental price variance.</a:t>
          </a:r>
          <a:endParaRPr lang="en-US" sz="2200" kern="1200"/>
        </a:p>
      </dsp:txBody>
      <dsp:txXfrm>
        <a:off x="3341340" y="36934"/>
        <a:ext cx="3037581" cy="1822549"/>
      </dsp:txXfrm>
    </dsp:sp>
    <dsp:sp modelId="{CDEA3F4E-9E81-4D46-BFD7-C14718216AFA}">
      <dsp:nvSpPr>
        <dsp:cNvPr id="0" name=""/>
        <dsp:cNvSpPr/>
      </dsp:nvSpPr>
      <dsp:spPr>
        <a:xfrm>
          <a:off x="6682680" y="36934"/>
          <a:ext cx="3037581" cy="1822549"/>
        </a:xfrm>
        <a:prstGeom prst="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The model offered valuable insights into feature importances, aiding in understanding key factors influencing rental prices.</a:t>
          </a:r>
          <a:endParaRPr lang="en-US" sz="2200" kern="1200"/>
        </a:p>
      </dsp:txBody>
      <dsp:txXfrm>
        <a:off x="6682680" y="36934"/>
        <a:ext cx="3037581" cy="1822549"/>
      </dsp:txXfrm>
    </dsp:sp>
    <dsp:sp modelId="{EC7E28FC-0346-43F0-9E6A-D9A1465A5B52}">
      <dsp:nvSpPr>
        <dsp:cNvPr id="0" name=""/>
        <dsp:cNvSpPr/>
      </dsp:nvSpPr>
      <dsp:spPr>
        <a:xfrm>
          <a:off x="1670670" y="2163241"/>
          <a:ext cx="3037581" cy="1822549"/>
        </a:xfrm>
        <a:prstGeom prst="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Known for its robustness, it effectively handled complex data relationships.</a:t>
          </a:r>
          <a:endParaRPr lang="en-US" sz="2200" kern="1200"/>
        </a:p>
      </dsp:txBody>
      <dsp:txXfrm>
        <a:off x="1670670" y="2163241"/>
        <a:ext cx="3037581" cy="1822549"/>
      </dsp:txXfrm>
    </dsp:sp>
    <dsp:sp modelId="{F76044BE-0217-4603-ADBE-D86E7374394C}">
      <dsp:nvSpPr>
        <dsp:cNvPr id="0" name=""/>
        <dsp:cNvSpPr/>
      </dsp:nvSpPr>
      <dsp:spPr>
        <a:xfrm>
          <a:off x="5012010" y="2163241"/>
          <a:ext cx="3037581" cy="1822549"/>
        </a:xfrm>
        <a:prstGeom prst="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Overall, the Random Forest model emerged as the top performer for predicting rental prices in the Ontario  market.</a:t>
          </a:r>
          <a:endParaRPr lang="en-US" sz="2200" kern="1200"/>
        </a:p>
      </dsp:txBody>
      <dsp:txXfrm>
        <a:off x="5012010" y="2163241"/>
        <a:ext cx="3037581" cy="1822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8371F-1DCF-4FFA-9D7A-3B07E3F188D6}">
      <dsp:nvSpPr>
        <dsp:cNvPr id="0" name=""/>
        <dsp:cNvSpPr/>
      </dsp:nvSpPr>
      <dsp:spPr>
        <a:xfrm>
          <a:off x="0" y="4101"/>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3CF11-A8F4-4C27-865A-B68AEA2398AB}">
      <dsp:nvSpPr>
        <dsp:cNvPr id="0" name=""/>
        <dsp:cNvSpPr/>
      </dsp:nvSpPr>
      <dsp:spPr>
        <a:xfrm>
          <a:off x="264240" y="200643"/>
          <a:ext cx="480437" cy="48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89BA09-DE2E-492C-BE10-CFB57F9CC5A0}">
      <dsp:nvSpPr>
        <dsp:cNvPr id="0" name=""/>
        <dsp:cNvSpPr/>
      </dsp:nvSpPr>
      <dsp:spPr>
        <a:xfrm>
          <a:off x="1008917" y="4101"/>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Despite facing various obstacles, such as managing missing data and dealing with a limited dataset size, we successfully conducted machine learning analysis on the small community dataset.</a:t>
          </a:r>
        </a:p>
      </dsp:txBody>
      <dsp:txXfrm>
        <a:off x="1008917" y="4101"/>
        <a:ext cx="5248803" cy="873521"/>
      </dsp:txXfrm>
    </dsp:sp>
    <dsp:sp modelId="{52381FC7-F3C3-4042-8730-A58FF16BB9D3}">
      <dsp:nvSpPr>
        <dsp:cNvPr id="0" name=""/>
        <dsp:cNvSpPr/>
      </dsp:nvSpPr>
      <dsp:spPr>
        <a:xfrm>
          <a:off x="0" y="1096003"/>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B1F47-CF97-4E20-984D-AE6B18B86B28}">
      <dsp:nvSpPr>
        <dsp:cNvPr id="0" name=""/>
        <dsp:cNvSpPr/>
      </dsp:nvSpPr>
      <dsp:spPr>
        <a:xfrm>
          <a:off x="264240" y="1292545"/>
          <a:ext cx="480437" cy="48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9D54C-7B73-431D-A44E-A268B8675145}">
      <dsp:nvSpPr>
        <dsp:cNvPr id="0" name=""/>
        <dsp:cNvSpPr/>
      </dsp:nvSpPr>
      <dsp:spPr>
        <a:xfrm>
          <a:off x="1008917" y="1096003"/>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This course has proven to be an invaluable resource, offering us essential insights that have deepened our understanding of machine learning principles.</a:t>
          </a:r>
        </a:p>
      </dsp:txBody>
      <dsp:txXfrm>
        <a:off x="1008917" y="1096003"/>
        <a:ext cx="5248803" cy="873521"/>
      </dsp:txXfrm>
    </dsp:sp>
    <dsp:sp modelId="{582F27BF-2C47-4288-B74A-A5D595C64253}">
      <dsp:nvSpPr>
        <dsp:cNvPr id="0" name=""/>
        <dsp:cNvSpPr/>
      </dsp:nvSpPr>
      <dsp:spPr>
        <a:xfrm>
          <a:off x="0" y="2187906"/>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2DC2F-52B6-447C-91F3-B3831495C018}">
      <dsp:nvSpPr>
        <dsp:cNvPr id="0" name=""/>
        <dsp:cNvSpPr/>
      </dsp:nvSpPr>
      <dsp:spPr>
        <a:xfrm>
          <a:off x="264240" y="2384448"/>
          <a:ext cx="480437" cy="480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20699-A8CF-47B2-B65D-97D3B9384720}">
      <dsp:nvSpPr>
        <dsp:cNvPr id="0" name=""/>
        <dsp:cNvSpPr/>
      </dsp:nvSpPr>
      <dsp:spPr>
        <a:xfrm>
          <a:off x="1008917" y="2187906"/>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Overcoming these challenges has not only been gratifying but has also strengthened our skills and knowledge in the field.</a:t>
          </a:r>
        </a:p>
      </dsp:txBody>
      <dsp:txXfrm>
        <a:off x="1008917" y="2187906"/>
        <a:ext cx="5248803" cy="873521"/>
      </dsp:txXfrm>
    </dsp:sp>
    <dsp:sp modelId="{AFF08FBC-419E-4EF9-85B6-CC2C4203BCFF}">
      <dsp:nvSpPr>
        <dsp:cNvPr id="0" name=""/>
        <dsp:cNvSpPr/>
      </dsp:nvSpPr>
      <dsp:spPr>
        <a:xfrm>
          <a:off x="0" y="3279808"/>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C007E-4510-45DF-B529-413FF9C2AE97}">
      <dsp:nvSpPr>
        <dsp:cNvPr id="0" name=""/>
        <dsp:cNvSpPr/>
      </dsp:nvSpPr>
      <dsp:spPr>
        <a:xfrm>
          <a:off x="264240" y="3476350"/>
          <a:ext cx="480437" cy="480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91E8A-B855-49D8-9D73-A66D88A21298}">
      <dsp:nvSpPr>
        <dsp:cNvPr id="0" name=""/>
        <dsp:cNvSpPr/>
      </dsp:nvSpPr>
      <dsp:spPr>
        <a:xfrm>
          <a:off x="1008917" y="3279808"/>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Looking ahead, we are eager to apply the lessons learned from this experience to future projects.</a:t>
          </a:r>
        </a:p>
      </dsp:txBody>
      <dsp:txXfrm>
        <a:off x="1008917" y="3279808"/>
        <a:ext cx="5248803" cy="873521"/>
      </dsp:txXfrm>
    </dsp:sp>
    <dsp:sp modelId="{1A3E5C6D-59C6-453B-B00B-3A1D5D871A4C}">
      <dsp:nvSpPr>
        <dsp:cNvPr id="0" name=""/>
        <dsp:cNvSpPr/>
      </dsp:nvSpPr>
      <dsp:spPr>
        <a:xfrm>
          <a:off x="0" y="4371710"/>
          <a:ext cx="6257721" cy="873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9C820-91F3-4DB4-8D34-0EA950CC4027}">
      <dsp:nvSpPr>
        <dsp:cNvPr id="0" name=""/>
        <dsp:cNvSpPr/>
      </dsp:nvSpPr>
      <dsp:spPr>
        <a:xfrm>
          <a:off x="264240" y="4568253"/>
          <a:ext cx="480437" cy="4804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6CFF28-0975-44AE-9D88-6918B0B90BDD}">
      <dsp:nvSpPr>
        <dsp:cNvPr id="0" name=""/>
        <dsp:cNvSpPr/>
      </dsp:nvSpPr>
      <dsp:spPr>
        <a:xfrm>
          <a:off x="1008917" y="4371710"/>
          <a:ext cx="5248803" cy="873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a:t>Our journey in machine learning continues, and we are committed to ongoing growth and exploration in this dynamic domain.</a:t>
          </a:r>
        </a:p>
      </dsp:txBody>
      <dsp:txXfrm>
        <a:off x="1008917" y="4371710"/>
        <a:ext cx="5248803" cy="873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44725-A26A-4CB2-8A47-E84F766FE0EA}">
      <dsp:nvSpPr>
        <dsp:cNvPr id="0" name=""/>
        <dsp:cNvSpPr/>
      </dsp:nvSpPr>
      <dsp:spPr>
        <a:xfrm>
          <a:off x="437087" y="1801704"/>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25–26 Jan. 2024</a:t>
          </a:r>
        </a:p>
      </dsp:txBody>
      <dsp:txXfrm>
        <a:off x="437087" y="1801704"/>
        <a:ext cx="3486060" cy="379129"/>
      </dsp:txXfrm>
    </dsp:sp>
    <dsp:sp modelId="{508755DC-F9D5-41DB-9FF3-305E7AA08B17}">
      <dsp:nvSpPr>
        <dsp:cNvPr id="0" name=""/>
        <dsp:cNvSpPr/>
      </dsp:nvSpPr>
      <dsp:spPr>
        <a:xfrm>
          <a:off x="0" y="1610462"/>
          <a:ext cx="10896600" cy="13420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D4B6-853E-4234-8047-91D52EC00091}">
      <dsp:nvSpPr>
        <dsp:cNvPr id="0" name=""/>
        <dsp:cNvSpPr/>
      </dsp:nvSpPr>
      <dsp:spPr>
        <a:xfrm>
          <a:off x="262784" y="557423"/>
          <a:ext cx="3834666" cy="482666"/>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PREPARATION PHASE</a:t>
          </a:r>
        </a:p>
      </dsp:txBody>
      <dsp:txXfrm>
        <a:off x="262784" y="557423"/>
        <a:ext cx="3834666" cy="482666"/>
      </dsp:txXfrm>
    </dsp:sp>
    <dsp:sp modelId="{167FE583-D660-4F5C-99FC-93572B9CDD67}">
      <dsp:nvSpPr>
        <dsp:cNvPr id="0" name=""/>
        <dsp:cNvSpPr/>
      </dsp:nvSpPr>
      <dsp:spPr>
        <a:xfrm>
          <a:off x="2180118" y="1040090"/>
          <a:ext cx="0" cy="57037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ECD6709-C6AE-4BE3-A0F7-8C879EBF4DBC}">
      <dsp:nvSpPr>
        <dsp:cNvPr id="0" name=""/>
        <dsp:cNvSpPr/>
      </dsp:nvSpPr>
      <dsp:spPr>
        <a:xfrm>
          <a:off x="2615875" y="1174295"/>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28 Jan. – 3 Feb. 2024</a:t>
          </a:r>
        </a:p>
      </dsp:txBody>
      <dsp:txXfrm>
        <a:off x="2615875" y="1174295"/>
        <a:ext cx="3486060" cy="379129"/>
      </dsp:txXfrm>
    </dsp:sp>
    <dsp:sp modelId="{EF841233-3D5C-43F6-91C6-9E74096AAAC6}">
      <dsp:nvSpPr>
        <dsp:cNvPr id="0" name=""/>
        <dsp:cNvSpPr/>
      </dsp:nvSpPr>
      <dsp:spPr>
        <a:xfrm>
          <a:off x="2441572" y="2315039"/>
          <a:ext cx="3834666" cy="482666"/>
        </a:xfrm>
        <a:prstGeom prst="rect">
          <a:avLst/>
        </a:prstGeom>
        <a:solidFill>
          <a:schemeClr val="accent5">
            <a:tint val="40000"/>
            <a:alpha val="90000"/>
            <a:hueOff val="868450"/>
            <a:satOff val="1599"/>
            <a:lumOff val="708"/>
            <a:alphaOff val="0"/>
          </a:schemeClr>
        </a:solidFill>
        <a:ln w="15875" cap="flat" cmpd="sng" algn="ctr">
          <a:solidFill>
            <a:schemeClr val="accent5">
              <a:tint val="40000"/>
              <a:alpha val="90000"/>
              <a:hueOff val="868450"/>
              <a:satOff val="1599"/>
              <a:lumOff val="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EXPLORATORY ANALYSIS</a:t>
          </a:r>
        </a:p>
      </dsp:txBody>
      <dsp:txXfrm>
        <a:off x="2441572" y="2315039"/>
        <a:ext cx="3834666" cy="482666"/>
      </dsp:txXfrm>
    </dsp:sp>
    <dsp:sp modelId="{7BC63D7D-4B7A-4A2E-97F9-FB6EC918CCBE}">
      <dsp:nvSpPr>
        <dsp:cNvPr id="0" name=""/>
        <dsp:cNvSpPr/>
      </dsp:nvSpPr>
      <dsp:spPr>
        <a:xfrm>
          <a:off x="4358906" y="1744667"/>
          <a:ext cx="0" cy="570372"/>
        </a:xfrm>
        <a:prstGeom prst="line">
          <a:avLst/>
        </a:prstGeom>
        <a:solidFill>
          <a:schemeClr val="accent5">
            <a:hueOff val="785595"/>
            <a:satOff val="-3757"/>
            <a:lumOff val="4118"/>
            <a:alphaOff val="0"/>
          </a:schemeClr>
        </a:solidFill>
        <a:ln w="6350" cap="flat" cmpd="sng" algn="ctr">
          <a:solidFill>
            <a:schemeClr val="accent5">
              <a:hueOff val="785595"/>
              <a:satOff val="-3757"/>
              <a:lumOff val="4118"/>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A99B8D3-E47E-48AA-886B-AB73F08289A0}">
      <dsp:nvSpPr>
        <dsp:cNvPr id="0" name=""/>
        <dsp:cNvSpPr/>
      </dsp:nvSpPr>
      <dsp:spPr>
        <a:xfrm>
          <a:off x="2138178"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7323F42-21FB-4E70-824E-6680476F63EB}">
      <dsp:nvSpPr>
        <dsp:cNvPr id="0" name=""/>
        <dsp:cNvSpPr/>
      </dsp:nvSpPr>
      <dsp:spPr>
        <a:xfrm>
          <a:off x="4316966"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7485904F-852B-4A6F-99C3-2261D68417B6}">
      <dsp:nvSpPr>
        <dsp:cNvPr id="0" name=""/>
        <dsp:cNvSpPr/>
      </dsp:nvSpPr>
      <dsp:spPr>
        <a:xfrm>
          <a:off x="4794663" y="1801704"/>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6 Feb. – 15 Mar. 2024</a:t>
          </a:r>
        </a:p>
      </dsp:txBody>
      <dsp:txXfrm>
        <a:off x="4794663" y="1801704"/>
        <a:ext cx="3486060" cy="379129"/>
      </dsp:txXfrm>
    </dsp:sp>
    <dsp:sp modelId="{0CBCF632-9D47-40BD-BD99-0CAE89FFEEDA}">
      <dsp:nvSpPr>
        <dsp:cNvPr id="0" name=""/>
        <dsp:cNvSpPr/>
      </dsp:nvSpPr>
      <dsp:spPr>
        <a:xfrm>
          <a:off x="4620360" y="557423"/>
          <a:ext cx="3834666" cy="482666"/>
        </a:xfrm>
        <a:prstGeom prst="rect">
          <a:avLst/>
        </a:prstGeom>
        <a:solidFill>
          <a:schemeClr val="accent5">
            <a:tint val="40000"/>
            <a:alpha val="90000"/>
            <a:hueOff val="1736901"/>
            <a:satOff val="3197"/>
            <a:lumOff val="1417"/>
            <a:alphaOff val="0"/>
          </a:schemeClr>
        </a:solidFill>
        <a:ln w="15875" cap="flat" cmpd="sng" algn="ctr">
          <a:solidFill>
            <a:schemeClr val="accent5">
              <a:tint val="40000"/>
              <a:alpha val="90000"/>
              <a:hueOff val="1736901"/>
              <a:satOff val="3197"/>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FEATURE ENGINEERING</a:t>
          </a:r>
        </a:p>
      </dsp:txBody>
      <dsp:txXfrm>
        <a:off x="4620360" y="557423"/>
        <a:ext cx="3834666" cy="482666"/>
      </dsp:txXfrm>
    </dsp:sp>
    <dsp:sp modelId="{F21110B2-4D4A-4543-806B-FBCFEBF44105}">
      <dsp:nvSpPr>
        <dsp:cNvPr id="0" name=""/>
        <dsp:cNvSpPr/>
      </dsp:nvSpPr>
      <dsp:spPr>
        <a:xfrm>
          <a:off x="6537693" y="1040090"/>
          <a:ext cx="0" cy="570372"/>
        </a:xfrm>
        <a:prstGeom prst="line">
          <a:avLst/>
        </a:prstGeom>
        <a:solidFill>
          <a:schemeClr val="accent5">
            <a:hueOff val="1571189"/>
            <a:satOff val="-7513"/>
            <a:lumOff val="8235"/>
            <a:alphaOff val="0"/>
          </a:schemeClr>
        </a:solidFill>
        <a:ln w="6350" cap="flat" cmpd="sng" algn="ctr">
          <a:solidFill>
            <a:schemeClr val="accent5">
              <a:hueOff val="1571189"/>
              <a:satOff val="-7513"/>
              <a:lumOff val="8235"/>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ADAE16B3-47AB-4F2E-A185-7A99934B4E7E}">
      <dsp:nvSpPr>
        <dsp:cNvPr id="0" name=""/>
        <dsp:cNvSpPr/>
      </dsp:nvSpPr>
      <dsp:spPr>
        <a:xfrm>
          <a:off x="6973451" y="1174295"/>
          <a:ext cx="3486060" cy="3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29 Mar. – 18 Apr. 2024</a:t>
          </a:r>
        </a:p>
      </dsp:txBody>
      <dsp:txXfrm>
        <a:off x="6973451" y="1174295"/>
        <a:ext cx="3486060" cy="379129"/>
      </dsp:txXfrm>
    </dsp:sp>
    <dsp:sp modelId="{D7A20EA7-3094-4879-8B5A-19964256B3B7}">
      <dsp:nvSpPr>
        <dsp:cNvPr id="0" name=""/>
        <dsp:cNvSpPr/>
      </dsp:nvSpPr>
      <dsp:spPr>
        <a:xfrm>
          <a:off x="6799148" y="2315039"/>
          <a:ext cx="3834666" cy="482666"/>
        </a:xfrm>
        <a:prstGeom prst="rect">
          <a:avLst/>
        </a:prstGeom>
        <a:solidFill>
          <a:schemeClr val="accent5">
            <a:tint val="40000"/>
            <a:alpha val="90000"/>
            <a:hueOff val="2605351"/>
            <a:satOff val="4796"/>
            <a:lumOff val="2125"/>
            <a:alphaOff val="0"/>
          </a:schemeClr>
        </a:solidFill>
        <a:ln w="15875" cap="flat" cmpd="sng" algn="ctr">
          <a:solidFill>
            <a:schemeClr val="accent5">
              <a:tint val="40000"/>
              <a:alpha val="90000"/>
              <a:hueOff val="2605351"/>
              <a:satOff val="4796"/>
              <a:lumOff val="21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MODEL DEPLOY</a:t>
          </a:r>
        </a:p>
      </dsp:txBody>
      <dsp:txXfrm>
        <a:off x="6799148" y="2315039"/>
        <a:ext cx="3834666" cy="482666"/>
      </dsp:txXfrm>
    </dsp:sp>
    <dsp:sp modelId="{6B7275D3-B39F-4752-AF3D-8B0FB70E2516}">
      <dsp:nvSpPr>
        <dsp:cNvPr id="0" name=""/>
        <dsp:cNvSpPr/>
      </dsp:nvSpPr>
      <dsp:spPr>
        <a:xfrm>
          <a:off x="8716481" y="1744667"/>
          <a:ext cx="0" cy="570372"/>
        </a:xfrm>
        <a:prstGeom prst="line">
          <a:avLst/>
        </a:prstGeom>
        <a:solidFill>
          <a:schemeClr val="accent5">
            <a:hueOff val="2356783"/>
            <a:satOff val="-11270"/>
            <a:lumOff val="12353"/>
            <a:alphaOff val="0"/>
          </a:schemeClr>
        </a:solidFill>
        <a:ln w="6350" cap="flat" cmpd="sng" algn="ctr">
          <a:solidFill>
            <a:schemeClr val="accent5">
              <a:hueOff val="2356783"/>
              <a:satOff val="-11270"/>
              <a:lumOff val="12353"/>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A291E52-C4B8-4CD8-8983-5127277FCA41}">
      <dsp:nvSpPr>
        <dsp:cNvPr id="0" name=""/>
        <dsp:cNvSpPr/>
      </dsp:nvSpPr>
      <dsp:spPr>
        <a:xfrm>
          <a:off x="6495754"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CDE936C-CE9F-455D-8F3F-E69D5A8E075D}">
      <dsp:nvSpPr>
        <dsp:cNvPr id="0" name=""/>
        <dsp:cNvSpPr/>
      </dsp:nvSpPr>
      <dsp:spPr>
        <a:xfrm>
          <a:off x="8674542" y="1635625"/>
          <a:ext cx="83878" cy="8387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4/18/2024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4/18/2024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223786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262245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16949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425313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4035763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1473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138425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374718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392070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264905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289104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341567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40942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791E8B66-373C-63B4-5947-94C27D0298EC}"/>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Tree>
    <p:extLst>
      <p:ext uri="{BB962C8B-B14F-4D97-AF65-F5344CB8AC3E}">
        <p14:creationId xmlns:p14="http://schemas.microsoft.com/office/powerpoint/2010/main" val="412376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11112415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3693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618488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69323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4285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53729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387598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457505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822013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4184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954597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754748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644492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4152449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97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15616950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38797028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2359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39870652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sp>
        <p:nvSpPr>
          <p:cNvPr id="2" name="Freeform: Shape 1">
            <a:extLst>
              <a:ext uri="{FF2B5EF4-FFF2-40B4-BE49-F238E27FC236}">
                <a16:creationId xmlns:a16="http://schemas.microsoft.com/office/drawing/2014/main" id="{D128E075-77F6-349F-163C-8C65C71DDDD2}"/>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9" name="Freeform: Shape 8">
            <a:extLst>
              <a:ext uri="{FF2B5EF4-FFF2-40B4-BE49-F238E27FC236}">
                <a16:creationId xmlns:a16="http://schemas.microsoft.com/office/drawing/2014/main" id="{A1728E9C-E806-5ECD-8A83-4B18FFD0CB9E}"/>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Tree>
    <p:extLst>
      <p:ext uri="{BB962C8B-B14F-4D97-AF65-F5344CB8AC3E}">
        <p14:creationId xmlns:p14="http://schemas.microsoft.com/office/powerpoint/2010/main" val="379076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83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4/18/2024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7B645E-C5E5-4727-B977-D372A0AA71D9}" type="slidenum">
              <a:rPr lang="en-US" noProof="0" smtClean="0"/>
              <a:pPr/>
              <a:t>‹#›</a:t>
            </a:fld>
            <a:endParaRPr lang="en-US" noProof="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49DB9FE-F323-F955-CFFC-F02288E0E3D4}"/>
              </a:ext>
            </a:extLst>
          </p:cNvPr>
          <p:cNvPicPr>
            <a:picLocks noChangeAspect="1"/>
          </p:cNvPicPr>
          <p:nvPr userDrawn="1"/>
        </p:nvPicPr>
        <p:blipFill>
          <a:blip r:embed="rId3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911077211"/>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3" r:id="rId16"/>
    <p:sldLayoutId id="2147484124" r:id="rId17"/>
    <p:sldLayoutId id="2147484125" r:id="rId18"/>
    <p:sldLayoutId id="2147484126" r:id="rId19"/>
    <p:sldLayoutId id="2147484127" r:id="rId20"/>
    <p:sldLayoutId id="2147484129" r:id="rId21"/>
    <p:sldLayoutId id="2147484135" r:id="rId22"/>
    <p:sldLayoutId id="2147483675" r:id="rId23"/>
    <p:sldLayoutId id="2147483650" r:id="rId24"/>
    <p:sldLayoutId id="2147483652" r:id="rId25"/>
    <p:sldLayoutId id="2147483654" r:id="rId26"/>
    <p:sldLayoutId id="2147483655" r:id="rId27"/>
    <p:sldLayoutId id="2147483677" r:id="rId28"/>
    <p:sldLayoutId id="2147483678" r:id="rId29"/>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7.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hyperlink" Target="https://go.screenpal.com/watch/cZfF37VsWBe" TargetMode="External"/><Relationship Id="rId3" Type="http://schemas.openxmlformats.org/officeDocument/2006/relationships/image" Target="../media/image28.jpeg"/><Relationship Id="rId7" Type="http://schemas.openxmlformats.org/officeDocument/2006/relationships/hyperlink" Target="https://lookerstudio.google.com/reporting/9758bc61-0c8d-4759-8632-5facb0db2cf5"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hyperlink" Target="https://silver-icons-boil.loca.lt/" TargetMode="External"/><Relationship Id="rId5" Type="http://schemas.openxmlformats.org/officeDocument/2006/relationships/image" Target="../media/image25.png"/><Relationship Id="rId4" Type="http://schemas.openxmlformats.org/officeDocument/2006/relationships/hyperlink" Target="https://www.pexels.com/es-es/foto/texto-cartas-fondo-verde-conclusion-7186207/"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38.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hyperlink" Target="https://www.publicdomainpictures.net/view-image.php?image=165680&amp;picture=floare" TargetMode="Externa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publicdomainpictures.net/en/view-image.php?image=320063&amp;picture=production-technology" TargetMode="Externa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935589" y="621305"/>
            <a:ext cx="3473009" cy="5571066"/>
          </a:xfrm>
        </p:spPr>
        <p:txBody>
          <a:bodyPr vert="horz" lIns="91440" tIns="45720" rIns="91440" bIns="45720" rtlCol="0" anchor="ctr">
            <a:normAutofit/>
          </a:bodyPr>
          <a:lstStyle/>
          <a:p>
            <a:pPr algn="l">
              <a:lnSpc>
                <a:spcPct val="80000"/>
              </a:lnSpc>
            </a:pPr>
            <a: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Ontario Rental Market Data Analysis</a:t>
            </a:r>
            <a:b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Using Machine Learning</a:t>
            </a:r>
            <a:b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kumimoji="0" lang="en-US" sz="2800" i="0" u="none" strike="noStrike" kern="1200" cap="all" spc="100" normalizeH="0" baseline="0" noProof="0">
                <a:ln>
                  <a:noFill/>
                </a:ln>
                <a:solidFill>
                  <a:schemeClr val="tx1">
                    <a:lumMod val="95000"/>
                    <a:lumOff val="5000"/>
                  </a:schemeClr>
                </a:solidFill>
                <a:effectLst/>
                <a:uLnTx/>
                <a:uFillTx/>
                <a:latin typeface="Calibri" panose="020F0502020204030204" pitchFamily="34" charset="0"/>
                <a:ea typeface="Calibri" panose="020F0502020204030204" pitchFamily="34" charset="0"/>
                <a:cs typeface="Calibri" panose="020F0502020204030204" pitchFamily="34" charset="0"/>
              </a:rPr>
              <a:t>MODELLING and deployment</a:t>
            </a:r>
            <a:endParaRPr lang="en-US" sz="2800" kern="1200" cap="all" spc="100" baseline="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2258620-D380-473B-A288-E14928A16BDB}"/>
              </a:ext>
            </a:extLst>
          </p:cNvPr>
          <p:cNvSpPr>
            <a:spLocks/>
          </p:cNvSpPr>
          <p:nvPr/>
        </p:nvSpPr>
        <p:spPr>
          <a:xfrm>
            <a:off x="5067320" y="4612445"/>
            <a:ext cx="2471718" cy="632486"/>
          </a:xfrm>
          <a:prstGeom prst="rect">
            <a:avLst/>
          </a:prstGeom>
        </p:spPr>
        <p:txBody>
          <a:bodyPr/>
          <a:lstStyle/>
          <a:p>
            <a:pPr defTabSz="268936">
              <a:spcAft>
                <a:spcPts val="630"/>
              </a:spcAft>
            </a:pPr>
            <a:r>
              <a:rPr lang="en-US" sz="1058" kern="1200" noProof="1">
                <a:solidFill>
                  <a:schemeClr val="tx1"/>
                </a:solidFill>
                <a:latin typeface="+mn-lt"/>
                <a:ea typeface="+mn-ea"/>
                <a:cs typeface="+mn-cs"/>
              </a:rPr>
              <a:t>.</a:t>
            </a:r>
          </a:p>
          <a:p>
            <a:pPr>
              <a:spcAft>
                <a:spcPts val="600"/>
              </a:spcAft>
            </a:pPr>
            <a:endParaRPr lang="en-US"/>
          </a:p>
        </p:txBody>
      </p:sp>
      <p:pic>
        <p:nvPicPr>
          <p:cNvPr id="6" name="Picture Placeholder 5" descr="A person standing in front of a building">
            <a:extLst>
              <a:ext uri="{FF2B5EF4-FFF2-40B4-BE49-F238E27FC236}">
                <a16:creationId xmlns:a16="http://schemas.microsoft.com/office/drawing/2014/main" id="{178A0520-36DB-4CF2-AE3A-5DFDAF9E6BB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02458" y="1563857"/>
            <a:ext cx="3468311" cy="3560013"/>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p:spPr>
      </p:pic>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942975" y="2673979"/>
            <a:ext cx="1465718" cy="1465718"/>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8936">
              <a:spcAft>
                <a:spcPts val="630"/>
              </a:spcAft>
            </a:pPr>
            <a:r>
              <a:rPr lang="en-US" sz="1647" kern="1200" dirty="0">
                <a:solidFill>
                  <a:schemeClr val="tx1"/>
                </a:solidFill>
                <a:latin typeface="+mn-lt"/>
                <a:ea typeface="+mn-ea"/>
                <a:cs typeface="+mn-cs"/>
              </a:rPr>
              <a:t>Ontario</a:t>
            </a:r>
            <a:endParaRPr lang="en-US" sz="2800" dirty="0">
              <a:solidFill>
                <a:schemeClr val="tx1"/>
              </a:solidFill>
            </a:endParaRPr>
          </a:p>
        </p:txBody>
      </p:sp>
      <p:pic>
        <p:nvPicPr>
          <p:cNvPr id="45" name="Picture 44" descr="A close up of a sign&#10;&#10;Description automatically generated">
            <a:extLst>
              <a:ext uri="{FF2B5EF4-FFF2-40B4-BE49-F238E27FC236}">
                <a16:creationId xmlns:a16="http://schemas.microsoft.com/office/drawing/2014/main" id="{6EAA54A4-028C-EEBE-73C3-CE0F23E03F83}"/>
              </a:ext>
            </a:extLst>
          </p:cNvPr>
          <p:cNvPicPr>
            <a:picLocks noChangeAspect="1"/>
          </p:cNvPicPr>
          <p:nvPr/>
        </p:nvPicPr>
        <p:blipFill>
          <a:blip r:embed="rId4"/>
          <a:stretch>
            <a:fillRect/>
          </a:stretch>
        </p:blipFill>
        <p:spPr>
          <a:xfrm>
            <a:off x="10028649" y="205093"/>
            <a:ext cx="1771650" cy="514350"/>
          </a:xfrm>
          <a:prstGeom prst="rect">
            <a:avLst/>
          </a:prstGeom>
        </p:spPr>
      </p:pic>
      <p:pic>
        <p:nvPicPr>
          <p:cNvPr id="5" name="Picture 4" descr="A logo with a flower&#10;&#10;Description automatically generated">
            <a:extLst>
              <a:ext uri="{FF2B5EF4-FFF2-40B4-BE49-F238E27FC236}">
                <a16:creationId xmlns:a16="http://schemas.microsoft.com/office/drawing/2014/main" id="{D642B05A-20A8-5B84-4AFA-69366EC47788}"/>
              </a:ext>
            </a:extLst>
          </p:cNvPr>
          <p:cNvPicPr>
            <a:picLocks noChangeAspect="1"/>
          </p:cNvPicPr>
          <p:nvPr/>
        </p:nvPicPr>
        <p:blipFill>
          <a:blip r:embed="rId5"/>
          <a:stretch>
            <a:fillRect/>
          </a:stretch>
        </p:blipFill>
        <p:spPr>
          <a:xfrm>
            <a:off x="203414" y="5145621"/>
            <a:ext cx="1524213" cy="1624239"/>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a:t>Classification REPORT:</a:t>
            </a:r>
          </a:p>
        </p:txBody>
      </p:sp>
      <p:sp>
        <p:nvSpPr>
          <p:cNvPr id="26" name="Slide Number Placeholder 25">
            <a:extLst>
              <a:ext uri="{FF2B5EF4-FFF2-40B4-BE49-F238E27FC236}">
                <a16:creationId xmlns:a16="http://schemas.microsoft.com/office/drawing/2014/main" id="{96E20BBA-1DCF-4A24-9711-721D9BA30208}"/>
              </a:ext>
            </a:extLst>
          </p:cNvPr>
          <p:cNvSpPr>
            <a:spLocks noGrp="1"/>
          </p:cNvSpPr>
          <p:nvPr>
            <p:ph type="sldNum" sz="quarter" idx="21"/>
          </p:nvPr>
        </p:nvSpPr>
        <p:spPr/>
        <p:txBody>
          <a:bodyPr/>
          <a:lstStyle/>
          <a:p>
            <a:pPr algn="ctr"/>
            <a:fld id="{B67B645E-C5E5-4727-B977-D372A0AA71D9}" type="slidenum">
              <a:rPr lang="en-US" smtClean="0"/>
              <a:pPr algn="ctr"/>
              <a:t>10</a:t>
            </a:fld>
            <a:endParaRPr lang="en-US"/>
          </a:p>
        </p:txBody>
      </p:sp>
      <p:sp>
        <p:nvSpPr>
          <p:cNvPr id="12" name="Freeform: Shape 11">
            <a:extLst>
              <a:ext uri="{FF2B5EF4-FFF2-40B4-BE49-F238E27FC236}">
                <a16:creationId xmlns:a16="http://schemas.microsoft.com/office/drawing/2014/main" id="{F17CA28B-0AA7-44A3-A590-F3BC78D90D85}"/>
              </a:ext>
              <a:ext uri="{C183D7F6-B498-43B3-948B-1728B52AA6E4}">
                <adec:decorative xmlns:adec="http://schemas.microsoft.com/office/drawing/2017/decorative" val="1"/>
              </a:ext>
            </a:extLst>
          </p:cNvPr>
          <p:cNvSpPr>
            <a:spLocks noChangeAspect="1"/>
          </p:cNvSpPr>
          <p:nvPr/>
        </p:nvSpPr>
        <p:spPr>
          <a:xfrm>
            <a:off x="436314" y="2033289"/>
            <a:ext cx="959312" cy="946657"/>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E4FAF5A-0F31-4306-84A7-9FB1C04104AA}"/>
              </a:ext>
              <a:ext uri="{C183D7F6-B498-43B3-948B-1728B52AA6E4}">
                <adec:decorative xmlns:adec="http://schemas.microsoft.com/office/drawing/2017/decorative" val="1"/>
              </a:ext>
            </a:extLst>
          </p:cNvPr>
          <p:cNvSpPr>
            <a:spLocks noChangeAspect="1"/>
          </p:cNvSpPr>
          <p:nvPr/>
        </p:nvSpPr>
        <p:spPr>
          <a:xfrm>
            <a:off x="5727821" y="2033289"/>
            <a:ext cx="931694" cy="946657"/>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B6E89BFB-019A-79A0-2C5F-053B87EDF6AB}"/>
              </a:ext>
            </a:extLst>
          </p:cNvPr>
          <p:cNvSpPr txBox="1"/>
          <p:nvPr/>
        </p:nvSpPr>
        <p:spPr>
          <a:xfrm>
            <a:off x="8547652" y="2274942"/>
            <a:ext cx="3644348" cy="2862322"/>
          </a:xfrm>
          <a:prstGeom prst="rect">
            <a:avLst/>
          </a:prstGeom>
          <a:noFill/>
        </p:spPr>
        <p:txBody>
          <a:bodyPr wrap="square">
            <a:spAutoFit/>
          </a:bodyPr>
          <a:lstStyle/>
          <a:p>
            <a:r>
              <a:rPr lang="en-US" sz="2000"/>
              <a:t>The Decision Tree model achieved perfect accuracy and a perfect mean cross-validation score, making it the best model for this classification task. It doesn't just perform well on the training data but also generalizes effectively to unseen data, making it reliable for future predictions. </a:t>
            </a:r>
            <a:endParaRPr lang="en-CA" sz="2000"/>
          </a:p>
        </p:txBody>
      </p:sp>
      <p:pic>
        <p:nvPicPr>
          <p:cNvPr id="16" name="Picture 15" descr="A screenshot of a black and white screen&#10;&#10;Description automatically generated">
            <a:extLst>
              <a:ext uri="{FF2B5EF4-FFF2-40B4-BE49-F238E27FC236}">
                <a16:creationId xmlns:a16="http://schemas.microsoft.com/office/drawing/2014/main" id="{DE051C33-1513-2F5E-55B2-F895633E6ABF}"/>
              </a:ext>
            </a:extLst>
          </p:cNvPr>
          <p:cNvPicPr>
            <a:picLocks noChangeAspect="1"/>
          </p:cNvPicPr>
          <p:nvPr/>
        </p:nvPicPr>
        <p:blipFill>
          <a:blip r:embed="rId3"/>
          <a:stretch>
            <a:fillRect/>
          </a:stretch>
        </p:blipFill>
        <p:spPr>
          <a:xfrm>
            <a:off x="436314" y="1939125"/>
            <a:ext cx="7990473" cy="3388250"/>
          </a:xfrm>
          <a:prstGeom prst="rect">
            <a:avLst/>
          </a:prstGeom>
        </p:spPr>
      </p:pic>
      <p:pic>
        <p:nvPicPr>
          <p:cNvPr id="20" name="Picture 19">
            <a:extLst>
              <a:ext uri="{FF2B5EF4-FFF2-40B4-BE49-F238E27FC236}">
                <a16:creationId xmlns:a16="http://schemas.microsoft.com/office/drawing/2014/main" id="{6B7FE8F4-C54C-FEF1-84B8-996D8B3CA4CA}"/>
              </a:ext>
            </a:extLst>
          </p:cNvPr>
          <p:cNvPicPr>
            <a:picLocks noChangeAspect="1"/>
          </p:cNvPicPr>
          <p:nvPr/>
        </p:nvPicPr>
        <p:blipFill>
          <a:blip r:embed="rId4"/>
          <a:stretch>
            <a:fillRect/>
          </a:stretch>
        </p:blipFill>
        <p:spPr>
          <a:xfrm>
            <a:off x="10280164" y="6193587"/>
            <a:ext cx="1767993" cy="512108"/>
          </a:xfrm>
          <a:prstGeom prst="rect">
            <a:avLst/>
          </a:prstGeom>
        </p:spPr>
      </p:pic>
      <p:pic>
        <p:nvPicPr>
          <p:cNvPr id="2" name="Picture 1" descr="A logo with a flower&#10;&#10;Description automatically generated">
            <a:extLst>
              <a:ext uri="{FF2B5EF4-FFF2-40B4-BE49-F238E27FC236}">
                <a16:creationId xmlns:a16="http://schemas.microsoft.com/office/drawing/2014/main" id="{A16E1C2C-34C1-A858-05A7-602D13CF7EBF}"/>
              </a:ext>
            </a:extLst>
          </p:cNvPr>
          <p:cNvPicPr>
            <a:picLocks noChangeAspect="1"/>
          </p:cNvPicPr>
          <p:nvPr/>
        </p:nvPicPr>
        <p:blipFill>
          <a:blip r:embed="rId5"/>
          <a:stretch>
            <a:fillRect/>
          </a:stretch>
        </p:blipFill>
        <p:spPr>
          <a:xfrm>
            <a:off x="0" y="5657928"/>
            <a:ext cx="1189703" cy="1267777"/>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803061" y="2182004"/>
            <a:ext cx="6525391" cy="3118865"/>
          </a:xfrm>
        </p:spPr>
        <p:txBody>
          <a:bodyPr vert="horz" lIns="45720" tIns="45720" rIns="45720" bIns="45720" rtlCol="0" anchor="t">
            <a:noAutofit/>
          </a:bodyPr>
          <a:lstStyle/>
          <a:p>
            <a:r>
              <a:rPr lang="en-US" sz="2800" noProof="1">
                <a:solidFill>
                  <a:schemeClr val="tx1"/>
                </a:solidFill>
              </a:rPr>
              <a:t>Random Forest stood out as the top model for both predicting rental prices and classifying rental properties, even after parameter tuning, underscore its effectiveness in predicting rental prices and classifying properties. Its performance highlights its suitability for practical applications in the Ontario rental market.</a:t>
            </a:r>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3061" y="1146314"/>
            <a:ext cx="10143235" cy="432000"/>
          </a:xfrm>
        </p:spPr>
        <p:txBody>
          <a:bodyPr>
            <a:normAutofit fontScale="90000"/>
          </a:bodyPr>
          <a:lstStyle/>
          <a:p>
            <a:r>
              <a:rPr lang="en-US" dirty="0"/>
              <a:t>CONCLUSION:</a:t>
            </a:r>
          </a:p>
        </p:txBody>
      </p:sp>
      <p:pic>
        <p:nvPicPr>
          <p:cNvPr id="13" name="Picture 12" descr="A close-up of a word&#10;&#10;Description automatically generated">
            <a:extLst>
              <a:ext uri="{FF2B5EF4-FFF2-40B4-BE49-F238E27FC236}">
                <a16:creationId xmlns:a16="http://schemas.microsoft.com/office/drawing/2014/main" id="{A2880E29-F180-C5C3-BA84-422BFEB7B8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83836" y="3898793"/>
            <a:ext cx="4203992" cy="2804152"/>
          </a:xfrm>
          <a:prstGeom prst="rect">
            <a:avLst/>
          </a:prstGeom>
        </p:spPr>
      </p:pic>
      <p:pic>
        <p:nvPicPr>
          <p:cNvPr id="14" name="Picture 13">
            <a:extLst>
              <a:ext uri="{FF2B5EF4-FFF2-40B4-BE49-F238E27FC236}">
                <a16:creationId xmlns:a16="http://schemas.microsoft.com/office/drawing/2014/main" id="{78B3AA2B-5267-E6CC-53B6-E7D792F9546D}"/>
              </a:ext>
            </a:extLst>
          </p:cNvPr>
          <p:cNvPicPr>
            <a:picLocks noChangeAspect="1"/>
          </p:cNvPicPr>
          <p:nvPr/>
        </p:nvPicPr>
        <p:blipFill>
          <a:blip r:embed="rId5"/>
          <a:stretch>
            <a:fillRect/>
          </a:stretch>
        </p:blipFill>
        <p:spPr>
          <a:xfrm>
            <a:off x="10168128" y="286570"/>
            <a:ext cx="1767993" cy="512108"/>
          </a:xfrm>
          <a:prstGeom prst="rect">
            <a:avLst/>
          </a:prstGeom>
        </p:spPr>
      </p:pic>
      <p:sp>
        <p:nvSpPr>
          <p:cNvPr id="2" name="TextBox 1">
            <a:extLst>
              <a:ext uri="{FF2B5EF4-FFF2-40B4-BE49-F238E27FC236}">
                <a16:creationId xmlns:a16="http://schemas.microsoft.com/office/drawing/2014/main" id="{6E32FDFC-CCF5-0980-FFEF-5D1EBFDA07D4}"/>
              </a:ext>
            </a:extLst>
          </p:cNvPr>
          <p:cNvSpPr txBox="1"/>
          <p:nvPr/>
        </p:nvSpPr>
        <p:spPr>
          <a:xfrm>
            <a:off x="8462319" y="1140940"/>
            <a:ext cx="32889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6"/>
              </a:rPr>
              <a:t>https://silver-icons-boil.loca.lt</a:t>
            </a:r>
            <a:endParaRPr lang="en-US" dirty="0"/>
          </a:p>
          <a:p>
            <a:endParaRPr lang="en-US" dirty="0"/>
          </a:p>
        </p:txBody>
      </p:sp>
      <p:sp>
        <p:nvSpPr>
          <p:cNvPr id="4" name="TextBox 3">
            <a:extLst>
              <a:ext uri="{FF2B5EF4-FFF2-40B4-BE49-F238E27FC236}">
                <a16:creationId xmlns:a16="http://schemas.microsoft.com/office/drawing/2014/main" id="{A03C8D10-9F2A-D8D0-34BD-7327D41C4676}"/>
              </a:ext>
            </a:extLst>
          </p:cNvPr>
          <p:cNvSpPr txBox="1"/>
          <p:nvPr/>
        </p:nvSpPr>
        <p:spPr>
          <a:xfrm>
            <a:off x="7885670" y="54369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Model Deploy:</a:t>
            </a:r>
            <a:endParaRPr lang="en-US" dirty="0"/>
          </a:p>
        </p:txBody>
      </p:sp>
      <p:sp>
        <p:nvSpPr>
          <p:cNvPr id="5" name="TextBox 4">
            <a:extLst>
              <a:ext uri="{FF2B5EF4-FFF2-40B4-BE49-F238E27FC236}">
                <a16:creationId xmlns:a16="http://schemas.microsoft.com/office/drawing/2014/main" id="{B2650E21-6398-65B1-53ED-F3B687595057}"/>
              </a:ext>
            </a:extLst>
          </p:cNvPr>
          <p:cNvSpPr txBox="1"/>
          <p:nvPr/>
        </p:nvSpPr>
        <p:spPr>
          <a:xfrm>
            <a:off x="8143103" y="1511643"/>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Password </a:t>
            </a:r>
            <a:r>
              <a:rPr lang="en-US" sz="2800" dirty="0">
                <a:ea typeface="+mn-lt"/>
                <a:cs typeface="+mn-lt"/>
              </a:rPr>
              <a:t>34.121.177.15 </a:t>
            </a:r>
            <a:endParaRPr lang="en-US" dirty="0"/>
          </a:p>
        </p:txBody>
      </p:sp>
      <p:sp>
        <p:nvSpPr>
          <p:cNvPr id="9" name="TextBox 8">
            <a:extLst>
              <a:ext uri="{FF2B5EF4-FFF2-40B4-BE49-F238E27FC236}">
                <a16:creationId xmlns:a16="http://schemas.microsoft.com/office/drawing/2014/main" id="{85A8AF14-438F-AD01-97FA-0643315F5B22}"/>
              </a:ext>
            </a:extLst>
          </p:cNvPr>
          <p:cNvSpPr txBox="1"/>
          <p:nvPr/>
        </p:nvSpPr>
        <p:spPr>
          <a:xfrm>
            <a:off x="452284" y="5594555"/>
            <a:ext cx="6607277" cy="923330"/>
          </a:xfrm>
          <a:prstGeom prst="rect">
            <a:avLst/>
          </a:prstGeom>
          <a:noFill/>
        </p:spPr>
        <p:txBody>
          <a:bodyPr wrap="square" rtlCol="0">
            <a:spAutoFit/>
          </a:bodyPr>
          <a:lstStyle/>
          <a:p>
            <a:r>
              <a:rPr lang="en-CA" dirty="0">
                <a:highlight>
                  <a:srgbClr val="FFFF00"/>
                </a:highlight>
                <a:hlinkClick r:id="rId7"/>
              </a:rPr>
              <a:t> https://lookerstudio.google.com/reporting/9758bc61-0c8d-4759-8632-5facb0db2cf5 </a:t>
            </a:r>
            <a:endParaRPr lang="en-CA" dirty="0">
              <a:highlight>
                <a:srgbClr val="FFFF00"/>
              </a:highlight>
            </a:endParaRPr>
          </a:p>
          <a:p>
            <a:r>
              <a:rPr lang="en-CA" dirty="0"/>
              <a:t>Dashboard view</a:t>
            </a:r>
          </a:p>
        </p:txBody>
      </p:sp>
      <p:sp>
        <p:nvSpPr>
          <p:cNvPr id="10" name="TextBox 9">
            <a:extLst>
              <a:ext uri="{FF2B5EF4-FFF2-40B4-BE49-F238E27FC236}">
                <a16:creationId xmlns:a16="http://schemas.microsoft.com/office/drawing/2014/main" id="{1858E15C-82B9-A161-E324-98B12226FCAF}"/>
              </a:ext>
            </a:extLst>
          </p:cNvPr>
          <p:cNvSpPr txBox="1"/>
          <p:nvPr/>
        </p:nvSpPr>
        <p:spPr>
          <a:xfrm>
            <a:off x="7561006" y="2605548"/>
            <a:ext cx="3628104" cy="923330"/>
          </a:xfrm>
          <a:prstGeom prst="rect">
            <a:avLst/>
          </a:prstGeom>
          <a:noFill/>
        </p:spPr>
        <p:txBody>
          <a:bodyPr wrap="square" rtlCol="0">
            <a:spAutoFit/>
          </a:bodyPr>
          <a:lstStyle/>
          <a:p>
            <a:r>
              <a:rPr lang="en-CA" dirty="0">
                <a:hlinkClick r:id="rId8"/>
              </a:rPr>
              <a:t>https://go.screenpal.com/watch/cZfF37VsWBe</a:t>
            </a:r>
            <a:endParaRPr lang="en-CA" dirty="0"/>
          </a:p>
          <a:p>
            <a:endParaRPr lang="en-CA" dirty="0"/>
          </a:p>
        </p:txBody>
      </p:sp>
    </p:spTree>
    <p:extLst>
      <p:ext uri="{BB962C8B-B14F-4D97-AF65-F5344CB8AC3E}">
        <p14:creationId xmlns:p14="http://schemas.microsoft.com/office/powerpoint/2010/main" val="363586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dirty="0"/>
              <a:t>Learning Outcomes:</a:t>
            </a:r>
            <a:endParaRPr lang="en-US"/>
          </a:p>
        </p:txBody>
      </p:sp>
      <p:cxnSp>
        <p:nvCxnSpPr>
          <p:cNvPr id="48" name="Straight Connector 47">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2">
            <a:extLst>
              <a:ext uri="{FF2B5EF4-FFF2-40B4-BE49-F238E27FC236}">
                <a16:creationId xmlns:a16="http://schemas.microsoft.com/office/drawing/2014/main" id="{175961B4-2866-746B-7D75-ECEF1BCAFE5B}"/>
              </a:ext>
            </a:extLst>
          </p:cNvPr>
          <p:cNvGraphicFramePr>
            <a:graphicFrameLocks noGrp="1"/>
          </p:cNvGraphicFramePr>
          <p:nvPr>
            <p:ph sz="half" idx="2"/>
          </p:nvPr>
        </p:nvGraphicFramePr>
        <p:xfrm>
          <a:off x="4999330" y="804333"/>
          <a:ext cx="6257721" cy="5249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A close up of a sign&#10;&#10;Description automatically generated">
            <a:extLst>
              <a:ext uri="{FF2B5EF4-FFF2-40B4-BE49-F238E27FC236}">
                <a16:creationId xmlns:a16="http://schemas.microsoft.com/office/drawing/2014/main" id="{5D5C95A3-7D28-F765-F850-3CD5A34952A7}"/>
              </a:ext>
            </a:extLst>
          </p:cNvPr>
          <p:cNvPicPr>
            <a:picLocks noChangeAspect="1"/>
          </p:cNvPicPr>
          <p:nvPr/>
        </p:nvPicPr>
        <p:blipFill>
          <a:blip r:embed="rId8"/>
          <a:stretch>
            <a:fillRect/>
          </a:stretch>
        </p:blipFill>
        <p:spPr>
          <a:xfrm>
            <a:off x="10266451" y="6199779"/>
            <a:ext cx="1767993" cy="512108"/>
          </a:xfrm>
          <a:prstGeom prst="rect">
            <a:avLst/>
          </a:prstGeom>
        </p:spPr>
      </p:pic>
      <p:pic>
        <p:nvPicPr>
          <p:cNvPr id="4" name="Picture 3" descr="A logo with a flower&#10;&#10;Description automatically generated">
            <a:extLst>
              <a:ext uri="{FF2B5EF4-FFF2-40B4-BE49-F238E27FC236}">
                <a16:creationId xmlns:a16="http://schemas.microsoft.com/office/drawing/2014/main" id="{66159E40-FC84-7C1A-6A30-CDC17C35662A}"/>
              </a:ext>
            </a:extLst>
          </p:cNvPr>
          <p:cNvPicPr>
            <a:picLocks noChangeAspect="1"/>
          </p:cNvPicPr>
          <p:nvPr/>
        </p:nvPicPr>
        <p:blipFill>
          <a:blip r:embed="rId9"/>
          <a:stretch>
            <a:fillRect/>
          </a:stretch>
        </p:blipFill>
        <p:spPr>
          <a:xfrm>
            <a:off x="0" y="5657928"/>
            <a:ext cx="1189703" cy="1267777"/>
          </a:xfrm>
          <a:prstGeom prst="rect">
            <a:avLst/>
          </a:prstGeom>
        </p:spPr>
      </p:pic>
    </p:spTree>
    <p:extLst>
      <p:ext uri="{BB962C8B-B14F-4D97-AF65-F5344CB8AC3E}">
        <p14:creationId xmlns:p14="http://schemas.microsoft.com/office/powerpoint/2010/main" val="174621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1024128" y="4971088"/>
            <a:ext cx="9720072" cy="1499616"/>
          </a:xfrm>
        </p:spPr>
        <p:txBody>
          <a:bodyPr vert="horz" lIns="91440" tIns="45720" rIns="91440" bIns="45720" rtlCol="0" anchor="ctr">
            <a:normAutofit/>
          </a:bodyPr>
          <a:lstStyle/>
          <a:p>
            <a:pPr>
              <a:lnSpc>
                <a:spcPct val="80000"/>
              </a:lnSpc>
            </a:pPr>
            <a:r>
              <a:rPr lang="en-US" sz="5000" kern="1200" cap="all" spc="100" baseline="0">
                <a:solidFill>
                  <a:srgbClr val="FFFFFF"/>
                </a:solidFill>
                <a:highlight>
                  <a:srgbClr val="FFFF00"/>
                </a:highlight>
                <a:latin typeface="+mj-lt"/>
                <a:ea typeface="+mj-ea"/>
                <a:cs typeface="+mj-cs"/>
              </a:rPr>
              <a:t>UPDATED TIMELINE</a:t>
            </a:r>
          </a:p>
        </p:txBody>
      </p:sp>
      <p:cxnSp>
        <p:nvCxnSpPr>
          <p:cNvPr id="28" name="Straight Connector 27">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a:xfrm>
            <a:off x="10837333" y="6470704"/>
            <a:ext cx="973667" cy="274320"/>
          </a:xfrm>
        </p:spPr>
        <p:txBody>
          <a:bodyPr vert="horz" lIns="91440" tIns="45720" rIns="91440" bIns="45720" rtlCol="0" anchor="ctr">
            <a:normAutofit/>
          </a:bodyPr>
          <a:lstStyle/>
          <a:p>
            <a:pPr>
              <a:spcAft>
                <a:spcPts val="600"/>
              </a:spcAft>
            </a:pPr>
            <a:fld id="{B67B645E-C5E5-4727-B977-D372A0AA71D9}" type="slidenum">
              <a:rPr lang="en-US" kern="1200">
                <a:solidFill>
                  <a:srgbClr val="FFFFFF"/>
                </a:solidFill>
                <a:latin typeface="+mj-lt"/>
                <a:ea typeface="+mn-ea"/>
                <a:cs typeface="+mn-cs"/>
              </a:rPr>
              <a:pPr>
                <a:spcAft>
                  <a:spcPts val="600"/>
                </a:spcAft>
              </a:pPr>
              <a:t>13</a:t>
            </a:fld>
            <a:endParaRPr lang="en-US" kern="1200">
              <a:solidFill>
                <a:srgbClr val="FFFFFF"/>
              </a:solidFill>
              <a:latin typeface="+mj-lt"/>
              <a:ea typeface="+mn-ea"/>
              <a:cs typeface="+mn-cs"/>
            </a:endParaRPr>
          </a:p>
        </p:txBody>
      </p:sp>
      <p:pic>
        <p:nvPicPr>
          <p:cNvPr id="4" name="Picture 3" descr="A close up of a sign&#10;&#10;Description automatically generated">
            <a:extLst>
              <a:ext uri="{FF2B5EF4-FFF2-40B4-BE49-F238E27FC236}">
                <a16:creationId xmlns:a16="http://schemas.microsoft.com/office/drawing/2014/main" id="{98290F77-0EBD-67E8-13E1-D7A4EBA75E70}"/>
              </a:ext>
            </a:extLst>
          </p:cNvPr>
          <p:cNvPicPr>
            <a:picLocks noChangeAspect="1"/>
          </p:cNvPicPr>
          <p:nvPr/>
        </p:nvPicPr>
        <p:blipFill>
          <a:blip r:embed="rId3"/>
          <a:stretch>
            <a:fillRect/>
          </a:stretch>
        </p:blipFill>
        <p:spPr>
          <a:xfrm>
            <a:off x="10282047" y="126873"/>
            <a:ext cx="1771650" cy="514350"/>
          </a:xfrm>
          <a:prstGeom prst="rect">
            <a:avLst/>
          </a:prstGeom>
        </p:spPr>
      </p:pic>
      <p:graphicFrame>
        <p:nvGraphicFramePr>
          <p:cNvPr id="18" name="Text Placeholder 2">
            <a:extLst>
              <a:ext uri="{FF2B5EF4-FFF2-40B4-BE49-F238E27FC236}">
                <a16:creationId xmlns:a16="http://schemas.microsoft.com/office/drawing/2014/main" id="{229E1506-EC64-A96E-ABB4-964E5CFC1590}"/>
              </a:ext>
            </a:extLst>
          </p:cNvPr>
          <p:cNvGraphicFramePr/>
          <p:nvPr>
            <p:extLst>
              <p:ext uri="{D42A27DB-BD31-4B8C-83A1-F6EECF244321}">
                <p14:modId xmlns:p14="http://schemas.microsoft.com/office/powerpoint/2010/main" val="3433037636"/>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A logo with a flower&#10;&#10;Description automatically generated">
            <a:extLst>
              <a:ext uri="{FF2B5EF4-FFF2-40B4-BE49-F238E27FC236}">
                <a16:creationId xmlns:a16="http://schemas.microsoft.com/office/drawing/2014/main" id="{A9699351-8119-5BBE-BDC2-1F97E65FCCAC}"/>
              </a:ext>
            </a:extLst>
          </p:cNvPr>
          <p:cNvPicPr>
            <a:picLocks noChangeAspect="1"/>
          </p:cNvPicPr>
          <p:nvPr/>
        </p:nvPicPr>
        <p:blipFill>
          <a:blip r:embed="rId9"/>
          <a:stretch>
            <a:fillRect/>
          </a:stretch>
        </p:blipFill>
        <p:spPr>
          <a:xfrm>
            <a:off x="10702413" y="5581173"/>
            <a:ext cx="1189703" cy="1267777"/>
          </a:xfrm>
          <a:prstGeom prst="rect">
            <a:avLst/>
          </a:prstGeom>
        </p:spPr>
      </p:pic>
    </p:spTree>
    <p:extLst>
      <p:ext uri="{BB962C8B-B14F-4D97-AF65-F5344CB8AC3E}">
        <p14:creationId xmlns:p14="http://schemas.microsoft.com/office/powerpoint/2010/main" val="291395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14</a:t>
            </a:fld>
            <a:endParaRPr lang="en-US"/>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a:xfrm>
            <a:off x="7332465" y="4320173"/>
            <a:ext cx="4303959" cy="271807"/>
          </a:xfrm>
        </p:spPr>
        <p:txBody>
          <a:bodyPr>
            <a:normAutofit fontScale="92500" lnSpcReduction="20000"/>
          </a:bodyPr>
          <a:lstStyle/>
          <a:p>
            <a:r>
              <a:rPr lang="en-US" noProof="1"/>
              <a:t>Kawaldeep Kaur</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a:xfrm>
            <a:off x="7020207" y="3764512"/>
            <a:ext cx="4303959" cy="252000"/>
          </a:xfrm>
        </p:spPr>
        <p:txBody>
          <a:bodyPr>
            <a:normAutofit fontScale="85000" lnSpcReduction="20000"/>
          </a:bodyPr>
          <a:lstStyle/>
          <a:p>
            <a:r>
              <a:rPr lang="en-US" dirty="0"/>
              <a:t>Khushi</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a:xfrm>
            <a:off x="7235998" y="4023419"/>
            <a:ext cx="4303959" cy="252000"/>
          </a:xfrm>
        </p:spPr>
        <p:txBody>
          <a:bodyPr>
            <a:normAutofit fontScale="85000" lnSpcReduction="20000"/>
          </a:bodyPr>
          <a:lstStyle/>
          <a:p>
            <a:r>
              <a:rPr lang="en-US" dirty="0" err="1"/>
              <a:t>Anureet</a:t>
            </a:r>
            <a:r>
              <a:rPr lang="en-US" dirty="0"/>
              <a:t> Kaur</a:t>
            </a:r>
          </a:p>
        </p:txBody>
      </p:sp>
      <p:pic>
        <p:nvPicPr>
          <p:cNvPr id="5" name="Picture 4">
            <a:extLst>
              <a:ext uri="{FF2B5EF4-FFF2-40B4-BE49-F238E27FC236}">
                <a16:creationId xmlns:a16="http://schemas.microsoft.com/office/drawing/2014/main" id="{7EEC9762-3CEA-9380-A549-96C8FB133F0D}"/>
              </a:ext>
            </a:extLst>
          </p:cNvPr>
          <p:cNvPicPr>
            <a:picLocks noChangeAspect="1"/>
          </p:cNvPicPr>
          <p:nvPr/>
        </p:nvPicPr>
        <p:blipFill>
          <a:blip r:embed="rId3"/>
          <a:stretch>
            <a:fillRect/>
          </a:stretch>
        </p:blipFill>
        <p:spPr>
          <a:xfrm>
            <a:off x="10262671" y="6232916"/>
            <a:ext cx="1767993" cy="512108"/>
          </a:xfrm>
          <a:prstGeom prst="rect">
            <a:avLst/>
          </a:prstGeom>
        </p:spPr>
      </p:pic>
      <p:pic>
        <p:nvPicPr>
          <p:cNvPr id="8" name="Picture 7" descr="A logo with a flower&#10;&#10;Description automatically generated">
            <a:extLst>
              <a:ext uri="{FF2B5EF4-FFF2-40B4-BE49-F238E27FC236}">
                <a16:creationId xmlns:a16="http://schemas.microsoft.com/office/drawing/2014/main" id="{7D356433-C12E-B4D9-4E5B-C8742621D93F}"/>
              </a:ext>
            </a:extLst>
          </p:cNvPr>
          <p:cNvPicPr>
            <a:picLocks noChangeAspect="1"/>
          </p:cNvPicPr>
          <p:nvPr/>
        </p:nvPicPr>
        <p:blipFill>
          <a:blip r:embed="rId4"/>
          <a:stretch>
            <a:fillRect/>
          </a:stretch>
        </p:blipFill>
        <p:spPr>
          <a:xfrm>
            <a:off x="0" y="5657928"/>
            <a:ext cx="1189703" cy="1267777"/>
          </a:xfrm>
          <a:prstGeom prst="rect">
            <a:avLst/>
          </a:prstGeom>
        </p:spPr>
      </p:pic>
      <p:pic>
        <p:nvPicPr>
          <p:cNvPr id="12" name="Picture 11" descr="A group of women taking a selfie&#10;&#10;Description automatically generated">
            <a:extLst>
              <a:ext uri="{FF2B5EF4-FFF2-40B4-BE49-F238E27FC236}">
                <a16:creationId xmlns:a16="http://schemas.microsoft.com/office/drawing/2014/main" id="{C7397DD5-6CBC-9868-A3DF-D9B41D8E02DC}"/>
              </a:ext>
            </a:extLst>
          </p:cNvPr>
          <p:cNvPicPr>
            <a:picLocks noChangeAspect="1"/>
          </p:cNvPicPr>
          <p:nvPr/>
        </p:nvPicPr>
        <p:blipFill>
          <a:blip r:embed="rId5"/>
          <a:stretch>
            <a:fillRect/>
          </a:stretch>
        </p:blipFill>
        <p:spPr>
          <a:xfrm rot="5400000">
            <a:off x="1010473" y="607123"/>
            <a:ext cx="3746403" cy="4931233"/>
          </a:xfrm>
          <a:prstGeom prst="ellipse">
            <a:avLst/>
          </a:prstGeom>
          <a:ln>
            <a:noFill/>
          </a:ln>
          <a:effectLst>
            <a:softEdge rad="112500"/>
          </a:effectLst>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8E41F722-BA6E-4DCA-864E-876ECDFB5336}"/>
              </a:ext>
            </a:extLst>
          </p:cNvPr>
          <p:cNvSpPr>
            <a:spLocks/>
          </p:cNvSpPr>
          <p:nvPr/>
        </p:nvSpPr>
        <p:spPr bwMode="gray">
          <a:xfrm>
            <a:off x="8861832" y="2592294"/>
            <a:ext cx="4087450" cy="1415429"/>
          </a:xfrm>
          <a:prstGeom prst="rect">
            <a:avLst/>
          </a:prstGeom>
        </p:spPr>
        <p:txBody>
          <a:bodyPr>
            <a:normAutofit/>
          </a:bodyPr>
          <a:lstStyle/>
          <a:p>
            <a:endParaRPr lang="en-US" noProof="1"/>
          </a:p>
        </p:txBody>
      </p:sp>
      <p:sp>
        <p:nvSpPr>
          <p:cNvPr id="54" name="Rectangle 53">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9723"/>
            <a:ext cx="10905066" cy="4089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56" name="Rectangle 55">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013" y="1225268"/>
            <a:ext cx="9753975" cy="498300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319" y="1369154"/>
            <a:ext cx="9211360" cy="34542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2" name="Rectangle 3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6475" y="1855310"/>
            <a:ext cx="8239049" cy="420907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3161DAB-3A3E-48FC-9143-482C63BB1C02}"/>
              </a:ext>
            </a:extLst>
          </p:cNvPr>
          <p:cNvSpPr>
            <a:spLocks/>
          </p:cNvSpPr>
          <p:nvPr/>
        </p:nvSpPr>
        <p:spPr>
          <a:xfrm>
            <a:off x="2257470" y="2298912"/>
            <a:ext cx="5900782" cy="2877089"/>
          </a:xfrm>
          <a:prstGeom prst="rect">
            <a:avLst/>
          </a:prstGeom>
        </p:spPr>
        <p:txBody>
          <a:bodyPr>
            <a:normAutofit/>
          </a:bodyPr>
          <a:lstStyle/>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2848" kern="1200" noProof="1">
                <a:solidFill>
                  <a:schemeClr val="tx1"/>
                </a:solidFill>
                <a:latin typeface="+mn-lt"/>
                <a:ea typeface="+mn-ea"/>
                <a:cs typeface="+mn-cs"/>
              </a:rPr>
              <a:t>Problem Statement  </a:t>
            </a:r>
          </a:p>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1602" kern="1200" noProof="1">
                <a:solidFill>
                  <a:schemeClr val="tx1"/>
                </a:solidFill>
                <a:latin typeface="+mn-lt"/>
                <a:ea typeface="+mn-ea"/>
                <a:cs typeface="+mn-cs"/>
              </a:rPr>
              <a:t>"Developing an accurate housing price prediction model tailored for Canadian small communities through regression and classification techniques. The project focuses on implementing cross-validation and hyperparameter tuning to optimize model performance. The resulting application provides real-time price estimates and actionable insights, empowering community members to make informed decisions and address local housing needs effectively."</a:t>
            </a:r>
            <a:endParaRPr lang="en-US" noProof="1"/>
          </a:p>
        </p:txBody>
      </p:sp>
      <p:sp>
        <p:nvSpPr>
          <p:cNvPr id="25" name="Slide Number Placeholder 24">
            <a:extLst>
              <a:ext uri="{FF2B5EF4-FFF2-40B4-BE49-F238E27FC236}">
                <a16:creationId xmlns:a16="http://schemas.microsoft.com/office/drawing/2014/main" id="{247BA36B-90FB-47C0-BAF0-6F1E2FA5C763}"/>
              </a:ext>
            </a:extLst>
          </p:cNvPr>
          <p:cNvSpPr>
            <a:spLocks/>
          </p:cNvSpPr>
          <p:nvPr/>
        </p:nvSpPr>
        <p:spPr>
          <a:xfrm>
            <a:off x="7634189" y="5014561"/>
            <a:ext cx="302137" cy="161440"/>
          </a:xfrm>
          <a:prstGeom prst="rect">
            <a:avLst/>
          </a:prstGeom>
        </p:spPr>
        <p:txBody>
          <a:bodyPr/>
          <a:lstStyle/>
          <a:p>
            <a:pPr defTabSz="196947">
              <a:spcAft>
                <a:spcPts val="385"/>
              </a:spcAft>
            </a:pPr>
            <a:fld id="{B67B645E-C5E5-4727-B977-D372A0AA71D9}" type="slidenum">
              <a:rPr lang="en-US" sz="775" kern="1200" smtClean="0">
                <a:solidFill>
                  <a:schemeClr val="tx1"/>
                </a:solidFill>
                <a:latin typeface="+mn-lt"/>
                <a:ea typeface="+mn-ea"/>
                <a:cs typeface="+mn-cs"/>
              </a:rPr>
              <a:pPr defTabSz="196947">
                <a:spcAft>
                  <a:spcPts val="385"/>
                </a:spcAft>
              </a:pPr>
              <a:t>2</a:t>
            </a:fld>
            <a:endParaRPr lang="en-US"/>
          </a:p>
        </p:txBody>
      </p:sp>
      <p:pic>
        <p:nvPicPr>
          <p:cNvPr id="12" name="Picture Placeholder 11" descr="Laptop">
            <a:extLst>
              <a:ext uri="{FF2B5EF4-FFF2-40B4-BE49-F238E27FC236}">
                <a16:creationId xmlns:a16="http://schemas.microsoft.com/office/drawing/2014/main" id="{3E7237D6-2D71-4A63-9CB5-8ADCB63FC7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 r="22"/>
          <a:stretch/>
        </p:blipFill>
        <p:spPr>
          <a:xfrm>
            <a:off x="8368391" y="1972062"/>
            <a:ext cx="1536541" cy="1571946"/>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p:spPr>
      </p:pic>
      <p:pic>
        <p:nvPicPr>
          <p:cNvPr id="5" name="Picture 4" descr="A close up of a sign&#10;&#10;Description automatically generated">
            <a:extLst>
              <a:ext uri="{FF2B5EF4-FFF2-40B4-BE49-F238E27FC236}">
                <a16:creationId xmlns:a16="http://schemas.microsoft.com/office/drawing/2014/main" id="{30C972D5-345B-6B48-C7A0-A3083110F887}"/>
              </a:ext>
            </a:extLst>
          </p:cNvPr>
          <p:cNvPicPr>
            <a:picLocks noChangeAspect="1"/>
          </p:cNvPicPr>
          <p:nvPr/>
        </p:nvPicPr>
        <p:blipFill>
          <a:blip r:embed="rId4"/>
          <a:stretch>
            <a:fillRect/>
          </a:stretch>
        </p:blipFill>
        <p:spPr>
          <a:xfrm>
            <a:off x="10215524" y="50542"/>
            <a:ext cx="1771650" cy="51435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761999" y="479933"/>
            <a:ext cx="9720072" cy="1499616"/>
          </a:xfrm>
        </p:spPr>
        <p:txBody>
          <a:bodyPr vert="horz" lIns="91440" tIns="45720" rIns="91440" bIns="45720" rtlCol="0" anchor="ctr">
            <a:normAutofit/>
          </a:bodyPr>
          <a:lstStyle/>
          <a:p>
            <a:r>
              <a:rPr lang="en-US" kern="1200" cap="all" spc="100" baseline="0">
                <a:solidFill>
                  <a:schemeClr val="tx1">
                    <a:lumMod val="95000"/>
                    <a:lumOff val="5000"/>
                  </a:schemeClr>
                </a:solidFill>
                <a:latin typeface="+mj-lt"/>
                <a:ea typeface="+mj-ea"/>
                <a:cs typeface="+mj-cs"/>
              </a:rPr>
              <a:t>Steps Involved:</a:t>
            </a:r>
          </a:p>
        </p:txBody>
      </p:sp>
      <p:cxnSp>
        <p:nvCxnSpPr>
          <p:cNvPr id="62" name="Straight Connector 61">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Slide Number Placeholder 31">
            <a:extLst>
              <a:ext uri="{FF2B5EF4-FFF2-40B4-BE49-F238E27FC236}">
                <a16:creationId xmlns:a16="http://schemas.microsoft.com/office/drawing/2014/main" id="{E612258B-809C-4937-88CC-45880B3C8264}"/>
              </a:ext>
            </a:extLst>
          </p:cNvPr>
          <p:cNvSpPr>
            <a:spLocks/>
          </p:cNvSpPr>
          <p:nvPr/>
        </p:nvSpPr>
        <p:spPr>
          <a:xfrm>
            <a:off x="9867806" y="4362061"/>
            <a:ext cx="874753" cy="246452"/>
          </a:xfrm>
          <a:prstGeom prst="rect">
            <a:avLst/>
          </a:prstGeom>
        </p:spPr>
        <p:txBody>
          <a:bodyPr/>
          <a:lstStyle/>
          <a:p>
            <a:pPr defTabSz="406908">
              <a:spcAft>
                <a:spcPts val="600"/>
              </a:spcAft>
            </a:pPr>
            <a:fld id="{B67B645E-C5E5-4727-B977-D372A0AA71D9}" type="slidenum">
              <a:rPr lang="en-US" sz="1602" kern="1200" smtClean="0">
                <a:solidFill>
                  <a:schemeClr val="tx1"/>
                </a:solidFill>
                <a:latin typeface="+mn-lt"/>
                <a:ea typeface="+mn-ea"/>
                <a:cs typeface="+mn-cs"/>
              </a:rPr>
              <a:pPr defTabSz="406908">
                <a:spcAft>
                  <a:spcPts val="600"/>
                </a:spcAft>
              </a:pPr>
              <a:t>3</a:t>
            </a:fld>
            <a:endParaRPr lang="en-US"/>
          </a:p>
        </p:txBody>
      </p:sp>
      <p:pic>
        <p:nvPicPr>
          <p:cNvPr id="42" name="Picture 41" descr="A diagram of data preparation and modeling&#10;&#10;Description automatically generated">
            <a:extLst>
              <a:ext uri="{FF2B5EF4-FFF2-40B4-BE49-F238E27FC236}">
                <a16:creationId xmlns:a16="http://schemas.microsoft.com/office/drawing/2014/main" id="{87631881-70F6-A2EF-21D9-7E24670A0E89}"/>
              </a:ext>
            </a:extLst>
          </p:cNvPr>
          <p:cNvPicPr>
            <a:picLocks noChangeAspect="1"/>
          </p:cNvPicPr>
          <p:nvPr/>
        </p:nvPicPr>
        <p:blipFill>
          <a:blip r:embed="rId3"/>
          <a:stretch>
            <a:fillRect/>
          </a:stretch>
        </p:blipFill>
        <p:spPr>
          <a:xfrm>
            <a:off x="420540" y="2219038"/>
            <a:ext cx="11350919" cy="3319796"/>
          </a:xfrm>
          <a:prstGeom prst="rect">
            <a:avLst/>
          </a:prstGeom>
        </p:spPr>
      </p:pic>
      <p:pic>
        <p:nvPicPr>
          <p:cNvPr id="46" name="Picture 45" descr="A yellow rose with green leaves&#10;&#10;Description automatically generated">
            <a:extLst>
              <a:ext uri="{FF2B5EF4-FFF2-40B4-BE49-F238E27FC236}">
                <a16:creationId xmlns:a16="http://schemas.microsoft.com/office/drawing/2014/main" id="{60B43542-E915-AC07-8A91-65CC45AB6CC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11180887" y="2495938"/>
            <a:ext cx="386657" cy="257771"/>
          </a:xfrm>
          <a:prstGeom prst="rect">
            <a:avLst/>
          </a:prstGeom>
        </p:spPr>
      </p:pic>
      <p:pic>
        <p:nvPicPr>
          <p:cNvPr id="50" name="Picture 49" descr="A close up of a sign&#10;&#10;Description automatically generated">
            <a:extLst>
              <a:ext uri="{FF2B5EF4-FFF2-40B4-BE49-F238E27FC236}">
                <a16:creationId xmlns:a16="http://schemas.microsoft.com/office/drawing/2014/main" id="{F90F3774-8093-421A-E691-4B4404672E06}"/>
              </a:ext>
            </a:extLst>
          </p:cNvPr>
          <p:cNvPicPr>
            <a:picLocks noChangeAspect="1"/>
          </p:cNvPicPr>
          <p:nvPr/>
        </p:nvPicPr>
        <p:blipFill>
          <a:blip r:embed="rId6"/>
          <a:stretch>
            <a:fillRect/>
          </a:stretch>
        </p:blipFill>
        <p:spPr>
          <a:xfrm>
            <a:off x="10295062" y="103014"/>
            <a:ext cx="1771650" cy="514350"/>
          </a:xfrm>
          <a:prstGeom prst="rect">
            <a:avLst/>
          </a:prstGeom>
        </p:spPr>
      </p:pic>
      <p:pic>
        <p:nvPicPr>
          <p:cNvPr id="2" name="Picture 1" descr="A logo with a flower&#10;&#10;Description automatically generated">
            <a:extLst>
              <a:ext uri="{FF2B5EF4-FFF2-40B4-BE49-F238E27FC236}">
                <a16:creationId xmlns:a16="http://schemas.microsoft.com/office/drawing/2014/main" id="{839ABCF3-1937-CAC8-4D42-F35E808CBA77}"/>
              </a:ext>
            </a:extLst>
          </p:cNvPr>
          <p:cNvPicPr>
            <a:picLocks noChangeAspect="1"/>
          </p:cNvPicPr>
          <p:nvPr/>
        </p:nvPicPr>
        <p:blipFill>
          <a:blip r:embed="rId7"/>
          <a:stretch>
            <a:fillRect/>
          </a:stretch>
        </p:blipFill>
        <p:spPr>
          <a:xfrm>
            <a:off x="0" y="5618599"/>
            <a:ext cx="1189703" cy="1267777"/>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441643" y="150274"/>
            <a:ext cx="3473009" cy="1365807"/>
          </a:xfrm>
        </p:spPr>
        <p:txBody>
          <a:bodyPr vert="horz" lIns="91440" tIns="45720" rIns="91440" bIns="45720" rtlCol="0" anchor="ctr">
            <a:normAutofit/>
          </a:bodyPr>
          <a:lstStyle/>
          <a:p>
            <a:pPr algn="l"/>
            <a:r>
              <a:rPr lang="en-US" sz="5000">
                <a:solidFill>
                  <a:schemeClr val="tx1">
                    <a:lumMod val="95000"/>
                    <a:lumOff val="5000"/>
                  </a:schemeClr>
                </a:solidFill>
              </a:rPr>
              <a:t>DATA preparation</a:t>
            </a:r>
            <a:endParaRPr lang="en-US" sz="5000" kern="1200" cap="all" spc="100" baseline="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8" y="1666354"/>
            <a:ext cx="4043027" cy="4782572"/>
          </a:xfrm>
          <a:prstGeom prst="rect">
            <a:avLst/>
          </a:prstGeom>
        </p:spPr>
        <p:txBody>
          <a:bodyPr>
            <a:noAutofit/>
          </a:bodyPr>
          <a:lstStyle/>
          <a:p>
            <a:pPr defTabSz="260604">
              <a:lnSpc>
                <a:spcPct val="90000"/>
              </a:lnSpc>
              <a:spcAft>
                <a:spcPts val="600"/>
              </a:spcAft>
            </a:pPr>
            <a:r>
              <a:rPr lang="en-US" sz="2000" kern="1200" noProof="1">
                <a:solidFill>
                  <a:schemeClr val="tx1"/>
                </a:solidFill>
                <a:latin typeface="Arial Narrow" panose="020B0606020202030204" pitchFamily="34" charset="0"/>
              </a:rPr>
              <a:t>In the process of preparing the dataset for accurate modeling in our project, we began by loading two crucial datasets: "kijiji.csv," which contains housing listings, and "CSDpop.csv," which provides population data. Subsequently, we filtered out unnecessary columns from the housing listings dataset and performed essential data type conversions to ensure compatibility with our analysis tools. This initial step sets the foundation for a streamlined and efficient data preparation process, laying the groundwork for subsequent modeling efforts. </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4</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15" name="Picture 14" descr="A computer screen with white text&#10;&#10;Description automatically generated">
            <a:extLst>
              <a:ext uri="{FF2B5EF4-FFF2-40B4-BE49-F238E27FC236}">
                <a16:creationId xmlns:a16="http://schemas.microsoft.com/office/drawing/2014/main" id="{183D0484-FC64-46C8-D09E-99D69EA27897}"/>
              </a:ext>
            </a:extLst>
          </p:cNvPr>
          <p:cNvPicPr>
            <a:picLocks noChangeAspect="1"/>
          </p:cNvPicPr>
          <p:nvPr/>
        </p:nvPicPr>
        <p:blipFill>
          <a:blip r:embed="rId4"/>
          <a:stretch>
            <a:fillRect/>
          </a:stretch>
        </p:blipFill>
        <p:spPr>
          <a:xfrm>
            <a:off x="4632145" y="2514600"/>
            <a:ext cx="7477994" cy="2298720"/>
          </a:xfrm>
          <a:prstGeom prst="rect">
            <a:avLst/>
          </a:prstGeom>
        </p:spPr>
      </p:pic>
      <p:pic>
        <p:nvPicPr>
          <p:cNvPr id="2" name="Picture 1" descr="A logo with a flower&#10;&#10;Description automatically generated">
            <a:extLst>
              <a:ext uri="{FF2B5EF4-FFF2-40B4-BE49-F238E27FC236}">
                <a16:creationId xmlns:a16="http://schemas.microsoft.com/office/drawing/2014/main" id="{33A0FE34-F772-8415-92C9-811EAFD270DA}"/>
              </a:ext>
            </a:extLst>
          </p:cNvPr>
          <p:cNvPicPr>
            <a:picLocks noChangeAspect="1"/>
          </p:cNvPicPr>
          <p:nvPr/>
        </p:nvPicPr>
        <p:blipFill>
          <a:blip r:embed="rId5"/>
          <a:stretch>
            <a:fillRect/>
          </a:stretch>
        </p:blipFill>
        <p:spPr>
          <a:xfrm>
            <a:off x="10880298" y="5589188"/>
            <a:ext cx="1189703" cy="1267777"/>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589119" y="234495"/>
            <a:ext cx="3473009" cy="1197365"/>
          </a:xfrm>
        </p:spPr>
        <p:txBody>
          <a:bodyPr vert="horz" lIns="91440" tIns="45720" rIns="91440" bIns="45720" rtlCol="0" anchor="ctr">
            <a:normAutofit fontScale="90000"/>
          </a:bodyPr>
          <a:lstStyle/>
          <a:p>
            <a:pPr algn="l"/>
            <a:r>
              <a:rPr lang="en-US" sz="5000">
                <a:solidFill>
                  <a:schemeClr val="tx1">
                    <a:lumMod val="95000"/>
                    <a:lumOff val="5000"/>
                  </a:schemeClr>
                </a:solidFill>
              </a:rPr>
              <a:t>DATA preparation</a:t>
            </a:r>
            <a:endParaRPr lang="en-US" sz="5000" kern="1200" cap="all" spc="100" baseline="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9" y="1666354"/>
            <a:ext cx="3369259" cy="4553972"/>
          </a:xfrm>
          <a:prstGeom prst="rect">
            <a:avLst/>
          </a:prstGeom>
        </p:spPr>
        <p:txBody>
          <a:bodyPr>
            <a:noAutofit/>
          </a:bodyPr>
          <a:lstStyle/>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Handled missing values by replacing outliers and filling NaN values.</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Formatted price data by removing special characters and converting to numeric format. </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Merged datasets based on a common identifier and encoded categorical variables using a one-hot encoding technique.</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Ensured the dataset was cleaned, formatted, and ready for machine learning model training.</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5</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6AB6CCA9-CDB2-CB35-A65B-252D47A20118}"/>
              </a:ext>
            </a:extLst>
          </p:cNvPr>
          <p:cNvPicPr>
            <a:picLocks noChangeAspect="1"/>
          </p:cNvPicPr>
          <p:nvPr/>
        </p:nvPicPr>
        <p:blipFill>
          <a:blip r:embed="rId4"/>
          <a:stretch>
            <a:fillRect/>
          </a:stretch>
        </p:blipFill>
        <p:spPr>
          <a:xfrm>
            <a:off x="4003346" y="2514600"/>
            <a:ext cx="8112267" cy="2405317"/>
          </a:xfrm>
          <a:prstGeom prst="rect">
            <a:avLst/>
          </a:prstGeom>
        </p:spPr>
      </p:pic>
      <p:sp>
        <p:nvSpPr>
          <p:cNvPr id="12" name="TextBox 11">
            <a:extLst>
              <a:ext uri="{FF2B5EF4-FFF2-40B4-BE49-F238E27FC236}">
                <a16:creationId xmlns:a16="http://schemas.microsoft.com/office/drawing/2014/main" id="{CE1D9BBD-6616-81FB-BB74-A0F83ECA0BD3}"/>
              </a:ext>
            </a:extLst>
          </p:cNvPr>
          <p:cNvSpPr txBox="1"/>
          <p:nvPr/>
        </p:nvSpPr>
        <p:spPr>
          <a:xfrm>
            <a:off x="9423734" y="927058"/>
            <a:ext cx="6093994" cy="369332"/>
          </a:xfrm>
          <a:prstGeom prst="rect">
            <a:avLst/>
          </a:prstGeom>
          <a:noFill/>
        </p:spPr>
        <p:txBody>
          <a:bodyPr wrap="square">
            <a:spAutoFit/>
          </a:bodyPr>
          <a:lstStyle/>
          <a:p>
            <a:r>
              <a:rPr lang="en-CA"/>
              <a:t> 20,585 samples (rows)</a:t>
            </a:r>
          </a:p>
        </p:txBody>
      </p:sp>
      <p:sp>
        <p:nvSpPr>
          <p:cNvPr id="19" name="TextBox 18">
            <a:extLst>
              <a:ext uri="{FF2B5EF4-FFF2-40B4-BE49-F238E27FC236}">
                <a16:creationId xmlns:a16="http://schemas.microsoft.com/office/drawing/2014/main" id="{06076D3E-9D33-B861-9602-69062A766E5C}"/>
              </a:ext>
            </a:extLst>
          </p:cNvPr>
          <p:cNvSpPr txBox="1"/>
          <p:nvPr/>
        </p:nvSpPr>
        <p:spPr>
          <a:xfrm>
            <a:off x="9793238" y="1247194"/>
            <a:ext cx="2254560" cy="369332"/>
          </a:xfrm>
          <a:prstGeom prst="rect">
            <a:avLst/>
          </a:prstGeom>
          <a:noFill/>
        </p:spPr>
        <p:txBody>
          <a:bodyPr wrap="square">
            <a:spAutoFit/>
          </a:bodyPr>
          <a:lstStyle/>
          <a:p>
            <a:r>
              <a:rPr lang="en-CA"/>
              <a:t> 37 features (columns), </a:t>
            </a:r>
          </a:p>
        </p:txBody>
      </p:sp>
      <p:pic>
        <p:nvPicPr>
          <p:cNvPr id="2" name="Picture 1" descr="A logo with a flower&#10;&#10;Description automatically generated">
            <a:extLst>
              <a:ext uri="{FF2B5EF4-FFF2-40B4-BE49-F238E27FC236}">
                <a16:creationId xmlns:a16="http://schemas.microsoft.com/office/drawing/2014/main" id="{61EB1EA7-9B27-5184-FC94-824CB9A48916}"/>
              </a:ext>
            </a:extLst>
          </p:cNvPr>
          <p:cNvPicPr>
            <a:picLocks noChangeAspect="1"/>
          </p:cNvPicPr>
          <p:nvPr/>
        </p:nvPicPr>
        <p:blipFill>
          <a:blip r:embed="rId5"/>
          <a:stretch>
            <a:fillRect/>
          </a:stretch>
        </p:blipFill>
        <p:spPr>
          <a:xfrm>
            <a:off x="10088545" y="5342056"/>
            <a:ext cx="1189703" cy="1267777"/>
          </a:xfrm>
          <a:prstGeom prst="rect">
            <a:avLst/>
          </a:prstGeom>
        </p:spPr>
      </p:pic>
    </p:spTree>
    <p:extLst>
      <p:ext uri="{BB962C8B-B14F-4D97-AF65-F5344CB8AC3E}">
        <p14:creationId xmlns:p14="http://schemas.microsoft.com/office/powerpoint/2010/main" val="197267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person writing on a board&#10;&#10;Description automatically generated">
            <a:extLst>
              <a:ext uri="{FF2B5EF4-FFF2-40B4-BE49-F238E27FC236}">
                <a16:creationId xmlns:a16="http://schemas.microsoft.com/office/drawing/2014/main" id="{0EE94BE9-17F3-5323-3614-D92A27019988}"/>
              </a:ext>
            </a:extLst>
          </p:cNvPr>
          <p:cNvPicPr>
            <a:picLocks noGrp="1" noChangeAspect="1"/>
          </p:cNvPicPr>
          <p:nvPr>
            <p:ph type="pic" sz="quarter" idx="13"/>
          </p:nvPr>
        </p:nvPicPr>
        <p:blipFill rotWithShape="1">
          <a:blip r:embed="rId3">
            <a:duotone>
              <a:schemeClr val="bg2">
                <a:shade val="45000"/>
                <a:satMod val="135000"/>
              </a:schemeClr>
              <a:prstClr val="white"/>
            </a:duotone>
            <a:alphaModFix amt="35000"/>
            <a:extLst>
              <a:ext uri="{837473B0-CC2E-450A-ABE3-18F120FF3D39}">
                <a1611:picAttrSrcUrl xmlns:a1611="http://schemas.microsoft.com/office/drawing/2016/11/main" r:id="rId4"/>
              </a:ext>
            </a:extLst>
          </a:blip>
          <a:srcRect t="6364" r="-1" b="14110"/>
          <a:stretch/>
        </p:blipFill>
        <p:spPr>
          <a:xfrm>
            <a:off x="20" y="-1"/>
            <a:ext cx="12188932" cy="6858000"/>
          </a:xfrm>
          <a:prstGeom prst="rect">
            <a:avLst/>
          </a:prstGeom>
        </p:spPr>
      </p:pic>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643467" y="643467"/>
            <a:ext cx="3684437" cy="5571066"/>
          </a:xfrm>
        </p:spPr>
        <p:txBody>
          <a:bodyPr vert="horz" lIns="91440" tIns="45720" rIns="91440" bIns="45720" rtlCol="0" anchor="ctr">
            <a:normAutofit/>
          </a:bodyPr>
          <a:lstStyle/>
          <a:p>
            <a:r>
              <a:rPr lang="en-US" sz="5000">
                <a:solidFill>
                  <a:schemeClr val="tx1">
                    <a:lumMod val="95000"/>
                    <a:lumOff val="5000"/>
                  </a:schemeClr>
                </a:solidFill>
              </a:rPr>
              <a:t>ML MODELING</a:t>
            </a:r>
          </a:p>
        </p:txBody>
      </p:sp>
      <p:cxnSp>
        <p:nvCxnSpPr>
          <p:cNvPr id="17" name="Straight Connector 1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F606456-BEB8-424C-8C7C-E9B311D7C337}"/>
              </a:ext>
            </a:extLst>
          </p:cNvPr>
          <p:cNvSpPr>
            <a:spLocks noGrp="1"/>
          </p:cNvSpPr>
          <p:nvPr>
            <p:ph type="subTitle" idx="1"/>
          </p:nvPr>
        </p:nvSpPr>
        <p:spPr>
          <a:xfrm>
            <a:off x="4971371" y="643467"/>
            <a:ext cx="6574112" cy="5571066"/>
          </a:xfrm>
        </p:spPr>
        <p:txBody>
          <a:bodyPr vert="horz" lIns="45720" tIns="45720" rIns="45720" bIns="45720" rtlCol="0" anchor="ctr">
            <a:normAutofit/>
          </a:bodyPr>
          <a:lstStyle/>
          <a:p>
            <a:pPr algn="l"/>
            <a:r>
              <a:rPr lang="en-US" b="1" u="sng" noProof="1">
                <a:solidFill>
                  <a:schemeClr val="tx1"/>
                </a:solidFill>
              </a:rPr>
              <a:t>List of Models Used:</a:t>
            </a:r>
          </a:p>
          <a:p>
            <a:pPr algn="l"/>
            <a:endParaRPr lang="en-US" noProof="1">
              <a:solidFill>
                <a:schemeClr val="tx1"/>
              </a:solidFill>
            </a:endParaRPr>
          </a:p>
          <a:p>
            <a:pPr marL="342900" indent="-342900" algn="l">
              <a:buFont typeface="Wingdings" panose="05000000000000000000" pitchFamily="2" charset="2"/>
              <a:buChar char="Ø"/>
            </a:pPr>
            <a:r>
              <a:rPr lang="en-US" noProof="1">
                <a:solidFill>
                  <a:schemeClr val="tx1"/>
                </a:solidFill>
              </a:rPr>
              <a:t>RandomForestRegressor</a:t>
            </a:r>
          </a:p>
          <a:p>
            <a:pPr marL="342900" indent="-342900" algn="l">
              <a:buFont typeface="Wingdings" panose="05000000000000000000" pitchFamily="2" charset="2"/>
              <a:buChar char="Ø"/>
            </a:pPr>
            <a:r>
              <a:rPr lang="en-US" noProof="1">
                <a:solidFill>
                  <a:schemeClr val="tx1"/>
                </a:solidFill>
              </a:rPr>
              <a:t>GradientBoostingRegressor</a:t>
            </a:r>
          </a:p>
          <a:p>
            <a:pPr marL="342900" indent="-342900" algn="l">
              <a:buFont typeface="Wingdings" panose="05000000000000000000" pitchFamily="2" charset="2"/>
              <a:buChar char="Ø"/>
            </a:pPr>
            <a:r>
              <a:rPr lang="en-US" noProof="1">
                <a:solidFill>
                  <a:schemeClr val="tx1"/>
                </a:solidFill>
              </a:rPr>
              <a:t>Linear Regression</a:t>
            </a:r>
          </a:p>
          <a:p>
            <a:pPr marL="342900" indent="-342900" algn="l">
              <a:buFont typeface="Wingdings" panose="05000000000000000000" pitchFamily="2" charset="2"/>
              <a:buChar char="Ø"/>
            </a:pPr>
            <a:r>
              <a:rPr lang="en-US" noProof="1">
                <a:solidFill>
                  <a:schemeClr val="tx1"/>
                </a:solidFill>
              </a:rPr>
              <a:t>DecisionTreeRegressor</a:t>
            </a:r>
          </a:p>
          <a:p>
            <a:pPr marL="342900" indent="-342900" algn="l">
              <a:buFont typeface="Wingdings" panose="05000000000000000000" pitchFamily="2" charset="2"/>
              <a:buChar char="Ø"/>
            </a:pPr>
            <a:r>
              <a:rPr lang="en-US" noProof="1">
                <a:solidFill>
                  <a:schemeClr val="tx1"/>
                </a:solidFill>
              </a:rPr>
              <a:t>KNeighborsRegressor.</a:t>
            </a:r>
          </a:p>
        </p:txBody>
      </p:sp>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a:xfrm>
            <a:off x="10837333" y="6470704"/>
            <a:ext cx="973667" cy="274320"/>
          </a:xfrm>
        </p:spPr>
        <p:txBody>
          <a:bodyPr vert="horz" lIns="91440" tIns="45720" rIns="91440" bIns="45720" rtlCol="0" anchor="ctr">
            <a:normAutofit/>
          </a:bodyPr>
          <a:lstStyle/>
          <a:p>
            <a:pPr algn="l" defTabSz="914400">
              <a:spcAft>
                <a:spcPts val="600"/>
              </a:spcAft>
            </a:pPr>
            <a:fld id="{B67B645E-C5E5-4727-B977-D372A0AA71D9}" type="slidenum">
              <a:rPr lang="en-US" smtClean="0"/>
              <a:pPr algn="l" defTabSz="914400">
                <a:spcAft>
                  <a:spcPts val="600"/>
                </a:spcAft>
              </a:pPr>
              <a:t>6</a:t>
            </a:fld>
            <a:endParaRPr lang="en-US"/>
          </a:p>
        </p:txBody>
      </p:sp>
      <p:pic>
        <p:nvPicPr>
          <p:cNvPr id="9" name="Picture 8" descr="A close up of a sign&#10;&#10;Description automatically generated">
            <a:extLst>
              <a:ext uri="{FF2B5EF4-FFF2-40B4-BE49-F238E27FC236}">
                <a16:creationId xmlns:a16="http://schemas.microsoft.com/office/drawing/2014/main" id="{E57CDED9-6075-5E73-F102-B4A75D7E45BB}"/>
              </a:ext>
            </a:extLst>
          </p:cNvPr>
          <p:cNvPicPr>
            <a:picLocks noChangeAspect="1"/>
          </p:cNvPicPr>
          <p:nvPr/>
        </p:nvPicPr>
        <p:blipFill>
          <a:blip r:embed="rId5"/>
          <a:stretch>
            <a:fillRect/>
          </a:stretch>
        </p:blipFill>
        <p:spPr>
          <a:xfrm>
            <a:off x="10276161" y="218418"/>
            <a:ext cx="1771650" cy="514350"/>
          </a:xfrm>
          <a:prstGeom prst="rect">
            <a:avLst/>
          </a:prstGeom>
        </p:spPr>
      </p:pic>
      <p:pic>
        <p:nvPicPr>
          <p:cNvPr id="4" name="Picture 3" descr="A logo with a flower&#10;&#10;Description automatically generated">
            <a:extLst>
              <a:ext uri="{FF2B5EF4-FFF2-40B4-BE49-F238E27FC236}">
                <a16:creationId xmlns:a16="http://schemas.microsoft.com/office/drawing/2014/main" id="{4029008D-7FEF-6D33-4491-112265AF580E}"/>
              </a:ext>
            </a:extLst>
          </p:cNvPr>
          <p:cNvPicPr>
            <a:picLocks noChangeAspect="1"/>
          </p:cNvPicPr>
          <p:nvPr/>
        </p:nvPicPr>
        <p:blipFill>
          <a:blip r:embed="rId6"/>
          <a:stretch>
            <a:fillRect/>
          </a:stretch>
        </p:blipFill>
        <p:spPr>
          <a:xfrm>
            <a:off x="0" y="5618599"/>
            <a:ext cx="1189703" cy="1267777"/>
          </a:xfrm>
          <a:prstGeom prst="rect">
            <a:avLst/>
          </a:prstGeom>
        </p:spPr>
      </p:pic>
    </p:spTree>
    <p:extLst>
      <p:ext uri="{BB962C8B-B14F-4D97-AF65-F5344CB8AC3E}">
        <p14:creationId xmlns:p14="http://schemas.microsoft.com/office/powerpoint/2010/main" val="13446472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264694"/>
            <a:ext cx="4290933" cy="2135813"/>
          </a:xfrm>
        </p:spPr>
        <p:txBody>
          <a:bodyPr>
            <a:normAutofit/>
          </a:bodyPr>
          <a:lstStyle/>
          <a:p>
            <a:r>
              <a:rPr lang="en-US" noProof="1"/>
              <a:t>Model Performance Overview</a:t>
            </a:r>
            <a:br>
              <a:rPr lang="en-US" noProof="1"/>
            </a:br>
            <a:endParaRPr lang="en-US"/>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pPr algn="ctr"/>
            <a:fld id="{B67B645E-C5E5-4727-B977-D372A0AA71D9}" type="slidenum">
              <a:rPr lang="en-US" smtClean="0"/>
              <a:pPr algn="ctr"/>
              <a:t>7</a:t>
            </a:fld>
            <a:endParaRPr lang="en-US"/>
          </a:p>
        </p:txBody>
      </p:sp>
      <p:pic>
        <p:nvPicPr>
          <p:cNvPr id="9" name="Picture Placeholder 8" descr="A person standing on a sidewalk looking at his phone">
            <a:extLst>
              <a:ext uri="{FF2B5EF4-FFF2-40B4-BE49-F238E27FC236}">
                <a16:creationId xmlns:a16="http://schemas.microsoft.com/office/drawing/2014/main" id="{42799937-A44F-4FB1-A231-F54C02388DB3}"/>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t="35" b="35"/>
          <a:stretch>
            <a:fillRect/>
          </a:stretch>
        </p:blipFill>
        <p:spPr/>
      </p:pic>
      <p:sp>
        <p:nvSpPr>
          <p:cNvPr id="6" name="Oval 5">
            <a:extLst>
              <a:ext uri="{FF2B5EF4-FFF2-40B4-BE49-F238E27FC236}">
                <a16:creationId xmlns:a16="http://schemas.microsoft.com/office/drawing/2014/main" id="{05B0670B-BF1F-4BCF-B83C-74D893BF46CC}"/>
              </a:ext>
              <a:ext uri="{C183D7F6-B498-43B3-948B-1728B52AA6E4}">
                <adec:decorative xmlns:adec="http://schemas.microsoft.com/office/drawing/2017/decorative" val="1"/>
              </a:ext>
            </a:extLst>
          </p:cNvPr>
          <p:cNvSpPr/>
          <p:nvPr/>
        </p:nvSpPr>
        <p:spPr>
          <a:xfrm>
            <a:off x="9618755" y="676469"/>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ext Placeholder 2">
            <a:extLst>
              <a:ext uri="{FF2B5EF4-FFF2-40B4-BE49-F238E27FC236}">
                <a16:creationId xmlns:a16="http://schemas.microsoft.com/office/drawing/2014/main" id="{51620F66-4543-24E3-ED81-A4A67F388ABD}"/>
              </a:ext>
            </a:extLst>
          </p:cNvPr>
          <p:cNvGraphicFramePr/>
          <p:nvPr>
            <p:extLst>
              <p:ext uri="{D42A27DB-BD31-4B8C-83A1-F6EECF244321}">
                <p14:modId xmlns:p14="http://schemas.microsoft.com/office/powerpoint/2010/main" val="2954183507"/>
              </p:ext>
            </p:extLst>
          </p:nvPr>
        </p:nvGraphicFramePr>
        <p:xfrm>
          <a:off x="503999" y="1864895"/>
          <a:ext cx="8098579" cy="42587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053497CD-2CE3-7BED-F743-828D91B26380}"/>
              </a:ext>
            </a:extLst>
          </p:cNvPr>
          <p:cNvPicPr>
            <a:picLocks noChangeAspect="1"/>
          </p:cNvPicPr>
          <p:nvPr/>
        </p:nvPicPr>
        <p:blipFill>
          <a:blip r:embed="rId9"/>
          <a:stretch>
            <a:fillRect/>
          </a:stretch>
        </p:blipFill>
        <p:spPr>
          <a:xfrm>
            <a:off x="10281563" y="264694"/>
            <a:ext cx="1767993" cy="512108"/>
          </a:xfrm>
          <a:prstGeom prst="rect">
            <a:avLst/>
          </a:prstGeom>
        </p:spPr>
      </p:pic>
      <p:pic>
        <p:nvPicPr>
          <p:cNvPr id="3" name="Picture 2" descr="A logo with a flower&#10;&#10;Description automatically generated">
            <a:extLst>
              <a:ext uri="{FF2B5EF4-FFF2-40B4-BE49-F238E27FC236}">
                <a16:creationId xmlns:a16="http://schemas.microsoft.com/office/drawing/2014/main" id="{5C0E49E5-4116-8920-8C6E-F839211A9205}"/>
              </a:ext>
            </a:extLst>
          </p:cNvPr>
          <p:cNvPicPr>
            <a:picLocks noChangeAspect="1"/>
          </p:cNvPicPr>
          <p:nvPr/>
        </p:nvPicPr>
        <p:blipFill>
          <a:blip r:embed="rId10"/>
          <a:stretch>
            <a:fillRect/>
          </a:stretch>
        </p:blipFill>
        <p:spPr>
          <a:xfrm>
            <a:off x="10727304" y="5547642"/>
            <a:ext cx="1189703" cy="1267777"/>
          </a:xfrm>
          <a:prstGeom prst="rect">
            <a:avLst/>
          </a:prstGeom>
        </p:spPr>
      </p:pic>
    </p:spTree>
    <p:extLst>
      <p:ext uri="{BB962C8B-B14F-4D97-AF65-F5344CB8AC3E}">
        <p14:creationId xmlns:p14="http://schemas.microsoft.com/office/powerpoint/2010/main" val="27919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1024128" y="585216"/>
            <a:ext cx="9720072" cy="1499616"/>
          </a:xfrm>
        </p:spPr>
        <p:txBody>
          <a:bodyPr vert="horz" lIns="91440" tIns="45720" rIns="91440" bIns="45720" rtlCol="0" anchor="ctr">
            <a:normAutofit/>
          </a:bodyPr>
          <a:lstStyle/>
          <a:p>
            <a:pPr>
              <a:lnSpc>
                <a:spcPct val="80000"/>
              </a:lnSpc>
            </a:pPr>
            <a:r>
              <a:rPr lang="en-US" sz="3100" kern="1200" cap="all" spc="100" baseline="0">
                <a:solidFill>
                  <a:schemeClr val="tx1">
                    <a:lumMod val="95000"/>
                    <a:lumOff val="5000"/>
                  </a:schemeClr>
                </a:solidFill>
                <a:highlight>
                  <a:srgbClr val="FFFF00"/>
                </a:highlight>
                <a:latin typeface="+mj-lt"/>
                <a:ea typeface="+mj-ea"/>
                <a:cs typeface="+mj-cs"/>
              </a:rPr>
              <a:t>Among the models evaluated in the analysis, the Random Forest model emerged as the most effective for predicting rental prices in the Ontario market</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a:xfrm>
            <a:off x="10837333" y="6470704"/>
            <a:ext cx="973667" cy="274320"/>
          </a:xfrm>
        </p:spPr>
        <p:txBody>
          <a:bodyPr vert="horz" lIns="91440" tIns="45720" rIns="91440" bIns="45720" rtlCol="0" anchor="ctr">
            <a:normAutofit/>
          </a:bodyPr>
          <a:lstStyle/>
          <a:p>
            <a:pPr>
              <a:spcAft>
                <a:spcPts val="600"/>
              </a:spcAft>
            </a:pPr>
            <a:fld id="{B67B645E-C5E5-4727-B977-D372A0AA71D9}" type="slidenum">
              <a:rPr lang="en-US" kern="1200" dirty="0">
                <a:solidFill>
                  <a:schemeClr val="tx1">
                    <a:lumMod val="95000"/>
                    <a:lumOff val="5000"/>
                  </a:schemeClr>
                </a:solidFill>
                <a:latin typeface="+mj-lt"/>
                <a:ea typeface="+mn-ea"/>
                <a:cs typeface="+mn-cs"/>
              </a:rPr>
              <a:pPr>
                <a:spcAft>
                  <a:spcPts val="600"/>
                </a:spcAft>
              </a:pPr>
              <a:t>8</a:t>
            </a:fld>
            <a:endParaRPr lang="en-US" kern="1200">
              <a:solidFill>
                <a:schemeClr val="tx1">
                  <a:lumMod val="95000"/>
                  <a:lumOff val="5000"/>
                </a:schemeClr>
              </a:solidFill>
              <a:latin typeface="+mj-lt"/>
              <a:ea typeface="+mn-ea"/>
              <a:cs typeface="+mn-cs"/>
            </a:endParaRPr>
          </a:p>
        </p:txBody>
      </p:sp>
      <p:graphicFrame>
        <p:nvGraphicFramePr>
          <p:cNvPr id="11" name="Text Placeholder 2">
            <a:extLst>
              <a:ext uri="{FF2B5EF4-FFF2-40B4-BE49-F238E27FC236}">
                <a16:creationId xmlns:a16="http://schemas.microsoft.com/office/drawing/2014/main" id="{E77E55C8-1EA9-30AB-649B-7BAB5444AEBC}"/>
              </a:ext>
            </a:extLst>
          </p:cNvPr>
          <p:cNvGraphicFramePr/>
          <p:nvPr>
            <p:extLst>
              <p:ext uri="{D42A27DB-BD31-4B8C-83A1-F6EECF244321}">
                <p14:modId xmlns:p14="http://schemas.microsoft.com/office/powerpoint/2010/main" val="333112702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close up of a sign&#10;&#10;Description automatically generated">
            <a:extLst>
              <a:ext uri="{FF2B5EF4-FFF2-40B4-BE49-F238E27FC236}">
                <a16:creationId xmlns:a16="http://schemas.microsoft.com/office/drawing/2014/main" id="{98290F77-0EBD-67E8-13E1-D7A4EBA75E70}"/>
              </a:ext>
            </a:extLst>
          </p:cNvPr>
          <p:cNvPicPr>
            <a:picLocks noChangeAspect="1"/>
          </p:cNvPicPr>
          <p:nvPr/>
        </p:nvPicPr>
        <p:blipFill>
          <a:blip r:embed="rId8"/>
          <a:stretch>
            <a:fillRect/>
          </a:stretch>
        </p:blipFill>
        <p:spPr>
          <a:xfrm>
            <a:off x="10282047" y="126873"/>
            <a:ext cx="1771650" cy="514350"/>
          </a:xfrm>
          <a:prstGeom prst="rect">
            <a:avLst/>
          </a:prstGeom>
        </p:spPr>
      </p:pic>
      <p:pic>
        <p:nvPicPr>
          <p:cNvPr id="3" name="Picture 2" descr="A logo with a flower&#10;&#10;Description automatically generated">
            <a:extLst>
              <a:ext uri="{FF2B5EF4-FFF2-40B4-BE49-F238E27FC236}">
                <a16:creationId xmlns:a16="http://schemas.microsoft.com/office/drawing/2014/main" id="{5A3F002D-97D9-1A25-69FA-948914006E26}"/>
              </a:ext>
            </a:extLst>
          </p:cNvPr>
          <p:cNvPicPr>
            <a:picLocks noChangeAspect="1"/>
          </p:cNvPicPr>
          <p:nvPr/>
        </p:nvPicPr>
        <p:blipFill>
          <a:blip r:embed="rId9"/>
          <a:stretch>
            <a:fillRect/>
          </a:stretch>
        </p:blipFill>
        <p:spPr>
          <a:xfrm>
            <a:off x="0" y="5618599"/>
            <a:ext cx="1189703" cy="1267777"/>
          </a:xfrm>
          <a:prstGeom prst="rect">
            <a:avLst/>
          </a:prstGeom>
        </p:spPr>
      </p:pic>
    </p:spTree>
    <p:extLst>
      <p:ext uri="{BB962C8B-B14F-4D97-AF65-F5344CB8AC3E}">
        <p14:creationId xmlns:p14="http://schemas.microsoft.com/office/powerpoint/2010/main" val="366102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a:xfrm>
            <a:off x="762000" y="417050"/>
            <a:ext cx="5867061" cy="1499616"/>
          </a:xfrm>
        </p:spPr>
        <p:txBody>
          <a:bodyPr vert="horz" lIns="91440" tIns="45720" rIns="91440" bIns="45720" rtlCol="0" anchor="ctr">
            <a:normAutofit/>
          </a:bodyPr>
          <a:lstStyle/>
          <a:p>
            <a:r>
              <a:rPr lang="en-US"/>
              <a:t>Model’s Report:</a:t>
            </a:r>
          </a:p>
        </p:txBody>
      </p:sp>
      <p:sp>
        <p:nvSpPr>
          <p:cNvPr id="27" name="Rectangle 2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C50427C7-A041-4B55-8D81-9FEBA952ACF5}"/>
              </a:ext>
            </a:extLst>
          </p:cNvPr>
          <p:cNvSpPr>
            <a:spLocks/>
          </p:cNvSpPr>
          <p:nvPr/>
        </p:nvSpPr>
        <p:spPr>
          <a:xfrm>
            <a:off x="6015700" y="5118600"/>
            <a:ext cx="875489" cy="246659"/>
          </a:xfrm>
          <a:prstGeom prst="rect">
            <a:avLst/>
          </a:prstGeom>
        </p:spPr>
        <p:txBody>
          <a:bodyPr/>
          <a:lstStyle/>
          <a:p>
            <a:pPr defTabSz="406908">
              <a:spcAft>
                <a:spcPts val="600"/>
              </a:spcAft>
            </a:pPr>
            <a:fld id="{B67B645E-C5E5-4727-B977-D372A0AA71D9}" type="slidenum">
              <a:rPr lang="en-US" sz="1602" kern="1200" smtClean="0">
                <a:solidFill>
                  <a:schemeClr val="tx1"/>
                </a:solidFill>
                <a:latin typeface="+mn-lt"/>
                <a:ea typeface="+mn-ea"/>
                <a:cs typeface="+mn-cs"/>
              </a:rPr>
              <a:pPr defTabSz="406908">
                <a:spcAft>
                  <a:spcPts val="600"/>
                </a:spcAft>
              </a:pPr>
              <a:t>9</a:t>
            </a:fld>
            <a:endParaRPr lang="en-US"/>
          </a:p>
        </p:txBody>
      </p:sp>
      <p:pic>
        <p:nvPicPr>
          <p:cNvPr id="29" name="Picture 28" descr="A black and white table with white text&#10;&#10;Description automatically generated">
            <a:extLst>
              <a:ext uri="{FF2B5EF4-FFF2-40B4-BE49-F238E27FC236}">
                <a16:creationId xmlns:a16="http://schemas.microsoft.com/office/drawing/2014/main" id="{60B932BC-60B2-4F36-AB6E-68766269D069}"/>
              </a:ext>
            </a:extLst>
          </p:cNvPr>
          <p:cNvPicPr>
            <a:picLocks noChangeAspect="1"/>
          </p:cNvPicPr>
          <p:nvPr/>
        </p:nvPicPr>
        <p:blipFill>
          <a:blip r:embed="rId3"/>
          <a:stretch>
            <a:fillRect/>
          </a:stretch>
        </p:blipFill>
        <p:spPr>
          <a:xfrm>
            <a:off x="761999" y="1861082"/>
            <a:ext cx="10105697" cy="4579868"/>
          </a:xfrm>
          <a:prstGeom prst="rect">
            <a:avLst/>
          </a:prstGeom>
        </p:spPr>
      </p:pic>
      <p:pic>
        <p:nvPicPr>
          <p:cNvPr id="30" name="Picture 29" descr="A close up of a sign&#10;&#10;Description automatically generated">
            <a:extLst>
              <a:ext uri="{FF2B5EF4-FFF2-40B4-BE49-F238E27FC236}">
                <a16:creationId xmlns:a16="http://schemas.microsoft.com/office/drawing/2014/main" id="{E5457577-6841-580A-BC03-9FB927EDF041}"/>
              </a:ext>
            </a:extLst>
          </p:cNvPr>
          <p:cNvPicPr>
            <a:picLocks noChangeAspect="1"/>
          </p:cNvPicPr>
          <p:nvPr/>
        </p:nvPicPr>
        <p:blipFill>
          <a:blip r:embed="rId4"/>
          <a:stretch>
            <a:fillRect/>
          </a:stretch>
        </p:blipFill>
        <p:spPr>
          <a:xfrm>
            <a:off x="10264586" y="217250"/>
            <a:ext cx="1771650" cy="514350"/>
          </a:xfrm>
          <a:prstGeom prst="rect">
            <a:avLst/>
          </a:prstGeom>
        </p:spPr>
      </p:pic>
      <p:pic>
        <p:nvPicPr>
          <p:cNvPr id="3" name="Picture 2" descr="A logo with a flower&#10;&#10;Description automatically generated">
            <a:extLst>
              <a:ext uri="{FF2B5EF4-FFF2-40B4-BE49-F238E27FC236}">
                <a16:creationId xmlns:a16="http://schemas.microsoft.com/office/drawing/2014/main" id="{E6F36875-F6F8-D66D-95F3-21A708AA068E}"/>
              </a:ext>
            </a:extLst>
          </p:cNvPr>
          <p:cNvPicPr>
            <a:picLocks noChangeAspect="1"/>
          </p:cNvPicPr>
          <p:nvPr/>
        </p:nvPicPr>
        <p:blipFill>
          <a:blip r:embed="rId5"/>
          <a:stretch>
            <a:fillRect/>
          </a:stretch>
        </p:blipFill>
        <p:spPr>
          <a:xfrm>
            <a:off x="10934996" y="5393458"/>
            <a:ext cx="1189703" cy="1267777"/>
          </a:xfrm>
          <a:prstGeom prst="rect">
            <a:avLst/>
          </a:prstGeom>
        </p:spPr>
      </p:pic>
    </p:spTree>
    <p:extLst>
      <p:ext uri="{BB962C8B-B14F-4D97-AF65-F5344CB8AC3E}">
        <p14:creationId xmlns:p14="http://schemas.microsoft.com/office/powerpoint/2010/main" val="2690967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52eface-377f-4104-b45f-2c70fac53b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F99BD5F2690842A06C5C7358BE924B" ma:contentTypeVersion="15" ma:contentTypeDescription="Create a new document." ma:contentTypeScope="" ma:versionID="6a922b4a893fdfd9f1cdec6664666b3a">
  <xsd:schema xmlns:xsd="http://www.w3.org/2001/XMLSchema" xmlns:xs="http://www.w3.org/2001/XMLSchema" xmlns:p="http://schemas.microsoft.com/office/2006/metadata/properties" xmlns:ns3="552eface-377f-4104-b45f-2c70fac53bea" xmlns:ns4="e34c9d82-7de2-4ae2-8759-54eb9258556e" targetNamespace="http://schemas.microsoft.com/office/2006/metadata/properties" ma:root="true" ma:fieldsID="80fa5ad66918a6a8f0adfc97c2af18e9" ns3:_="" ns4:_="">
    <xsd:import namespace="552eface-377f-4104-b45f-2c70fac53bea"/>
    <xsd:import namespace="e34c9d82-7de2-4ae2-8759-54eb9258556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2eface-377f-4104-b45f-2c70fac53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4c9d82-7de2-4ae2-8759-54eb9258556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9686E-60BB-426D-9902-B37A45317C63}">
  <ds:schemaRefs>
    <ds:schemaRef ds:uri="http://schemas.microsoft.com/sharepoint/v3/contenttype/forms"/>
  </ds:schemaRefs>
</ds:datastoreItem>
</file>

<file path=customXml/itemProps2.xml><?xml version="1.0" encoding="utf-8"?>
<ds:datastoreItem xmlns:ds="http://schemas.openxmlformats.org/officeDocument/2006/customXml" ds:itemID="{6578E46C-0F2F-4D8F-8685-D890AF38A480}">
  <ds:schemaRefs>
    <ds:schemaRef ds:uri="http://schemas.openxmlformats.org/package/2006/metadata/core-properties"/>
    <ds:schemaRef ds:uri="http://schemas.microsoft.com/office/2006/documentManagement/types"/>
    <ds:schemaRef ds:uri="e34c9d82-7de2-4ae2-8759-54eb9258556e"/>
    <ds:schemaRef ds:uri="http://www.w3.org/XML/1998/namespace"/>
    <ds:schemaRef ds:uri="http://purl.org/dc/elements/1.1/"/>
    <ds:schemaRef ds:uri="http://schemas.microsoft.com/office/infopath/2007/PartnerControls"/>
    <ds:schemaRef ds:uri="http://schemas.microsoft.com/office/2006/metadata/properties"/>
    <ds:schemaRef ds:uri="552eface-377f-4104-b45f-2c70fac53bea"/>
    <ds:schemaRef ds:uri="http://purl.org/dc/dcmitype/"/>
    <ds:schemaRef ds:uri="http://purl.org/dc/terms/"/>
  </ds:schemaRefs>
</ds:datastoreItem>
</file>

<file path=customXml/itemProps3.xml><?xml version="1.0" encoding="utf-8"?>
<ds:datastoreItem xmlns:ds="http://schemas.openxmlformats.org/officeDocument/2006/customXml" ds:itemID="{BCB4A00A-E223-4391-BD4C-981CF5E40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2eface-377f-4104-b45f-2c70fac53bea"/>
    <ds:schemaRef ds:uri="e34c9d82-7de2-4ae2-8759-54eb925855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36</TotalTime>
  <Words>816</Words>
  <Application>Microsoft Office PowerPoint</Application>
  <PresentationFormat>Widescreen</PresentationFormat>
  <Paragraphs>92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Tw Cen MT</vt:lpstr>
      <vt:lpstr>Tw Cen MT Condensed</vt:lpstr>
      <vt:lpstr>Wingdings</vt:lpstr>
      <vt:lpstr>Wingdings 3</vt:lpstr>
      <vt:lpstr>Integral</vt:lpstr>
      <vt:lpstr>Ontario Rental Market Data Analysis   Using Machine Learning MODELLING and deployment</vt:lpstr>
      <vt:lpstr>PowerPoint Presentation</vt:lpstr>
      <vt:lpstr>Steps Involved:</vt:lpstr>
      <vt:lpstr>DATA preparation</vt:lpstr>
      <vt:lpstr>DATA preparation</vt:lpstr>
      <vt:lpstr>ML MODELING</vt:lpstr>
      <vt:lpstr>Model Performance Overview </vt:lpstr>
      <vt:lpstr>Among the models evaluated in the analysis, the Random Forest model emerged as the most effective for predicting rental prices in the Ontario market</vt:lpstr>
      <vt:lpstr>Model’s Report:</vt:lpstr>
      <vt:lpstr>Classification REPORT:</vt:lpstr>
      <vt:lpstr>CONCLUSION:</vt:lpstr>
      <vt:lpstr>Learning Outcomes:</vt:lpstr>
      <vt:lpstr>UPDATED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Ontario Rental Market Data Analysis   Using Machine Learning MODELLING and deployment</dc:title>
  <dc:creator>Kawaldeep Kaur</dc:creator>
  <cp:lastModifiedBy>Khushi Khushi</cp:lastModifiedBy>
  <cp:revision>111</cp:revision>
  <dcterms:created xsi:type="dcterms:W3CDTF">2024-04-18T15:13:51Z</dcterms:created>
  <dcterms:modified xsi:type="dcterms:W3CDTF">2024-04-18T22:56:04Z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0x010100AFF99BD5F2690842A06C5C7358BE924B</vt:lpwstr>
  </property>
</Properties>
</file>