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tif" ContentType="image/t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3" r:id="rId10"/>
    <p:sldId id="264"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6DF"/>
          </a:solidFill>
        </a:fill>
      </a:tcStyle>
    </a:wholeTbl>
    <a:band2H>
      <a:tcTxStyle/>
      <a:tcStyle>
        <a:tcBdr/>
        <a:fill>
          <a:solidFill>
            <a:srgbClr val="E7EC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1072" y="-8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35942962"/>
      </p:ext>
    </p:extLst>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txBox="1">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107" name="Google Shape;51;p13"/>
          <p:cNvSpPr/>
          <p:nvPr/>
        </p:nvSpPr>
        <p:spPr>
          <a:xfrm>
            <a:off x="8148918" y="201215"/>
            <a:ext cx="718201" cy="1234502"/>
          </a:xfrm>
          <a:prstGeom prst="rect">
            <a:avLst/>
          </a:prstGeom>
          <a:solidFill>
            <a:schemeClr val="accent1"/>
          </a:solidFill>
          <a:ln w="12700">
            <a:miter lim="400000"/>
          </a:ln>
        </p:spPr>
        <p:txBody>
          <a:bodyPr lIns="0" tIns="0" rIns="0" bIns="0" anchor="ctr"/>
          <a:lstStyle/>
          <a:p>
            <a:pPr algn="ctr">
              <a:defRPr sz="1800">
                <a:solidFill>
                  <a:srgbClr val="FFFFFF"/>
                </a:solidFill>
                <a:latin typeface="Century Gothic"/>
                <a:ea typeface="Century Gothic"/>
                <a:cs typeface="Century Gothic"/>
                <a:sym typeface="Century Gothic"/>
              </a:defRPr>
            </a:pPr>
            <a:endParaRPr/>
          </a:p>
        </p:txBody>
      </p:sp>
      <p:sp>
        <p:nvSpPr>
          <p:cNvPr id="108" name="Title Text"/>
          <p:cNvSpPr txBox="1">
            <a:spLocks noGrp="1"/>
          </p:cNvSpPr>
          <p:nvPr>
            <p:ph type="title"/>
          </p:nvPr>
        </p:nvSpPr>
        <p:spPr>
          <a:xfrm>
            <a:off x="457198" y="685800"/>
            <a:ext cx="7391401" cy="857400"/>
          </a:xfrm>
          <a:prstGeom prst="rect">
            <a:avLst/>
          </a:prstGeom>
        </p:spPr>
        <p:txBody>
          <a:bodyPr anchor="b"/>
          <a:lstStyle>
            <a:lvl1pPr>
              <a:defRPr sz="3600">
                <a:solidFill>
                  <a:schemeClr val="accent1"/>
                </a:solidFill>
                <a:latin typeface="Century Gothic"/>
                <a:ea typeface="Century Gothic"/>
                <a:cs typeface="Century Gothic"/>
                <a:sym typeface="Century Gothic"/>
              </a:defRPr>
            </a:lvl1pPr>
          </a:lstStyle>
          <a:p>
            <a:r>
              <a:t>Title Text</a:t>
            </a:r>
          </a:p>
        </p:txBody>
      </p:sp>
      <p:sp>
        <p:nvSpPr>
          <p:cNvPr id="109" name="Body Level One…"/>
          <p:cNvSpPr txBox="1">
            <a:spLocks noGrp="1"/>
          </p:cNvSpPr>
          <p:nvPr>
            <p:ph type="body" sz="half" idx="1"/>
          </p:nvPr>
        </p:nvSpPr>
        <p:spPr>
          <a:xfrm>
            <a:off x="457200" y="1660922"/>
            <a:ext cx="3566101" cy="2933701"/>
          </a:xfrm>
          <a:prstGeom prst="rect">
            <a:avLst/>
          </a:prstGeom>
        </p:spPr>
        <p:txBody>
          <a:bodyPr/>
          <a:lstStyle>
            <a:lvl1pPr>
              <a:spcBef>
                <a:spcPts val="1800"/>
              </a:spcBef>
              <a:buClr>
                <a:schemeClr val="accent1"/>
              </a:buClr>
              <a:buFont typeface="Helvetica"/>
              <a:buChar char="◼"/>
              <a:defRPr>
                <a:latin typeface="Century Gothic"/>
                <a:ea typeface="Century Gothic"/>
                <a:cs typeface="Century Gothic"/>
                <a:sym typeface="Century Gothic"/>
              </a:defRPr>
            </a:lvl1pPr>
            <a:lvl2pPr marL="914400" indent="-342900">
              <a:spcBef>
                <a:spcPts val="1800"/>
              </a:spcBef>
              <a:buClr>
                <a:schemeClr val="accent1"/>
              </a:buClr>
              <a:buFont typeface="Helvetica"/>
              <a:buChar char="◼"/>
              <a:defRPr>
                <a:latin typeface="Century Gothic"/>
                <a:ea typeface="Century Gothic"/>
                <a:cs typeface="Century Gothic"/>
                <a:sym typeface="Century Gothic"/>
              </a:defRPr>
            </a:lvl2pPr>
            <a:lvl3pPr marL="1371600" indent="-342900">
              <a:spcBef>
                <a:spcPts val="1800"/>
              </a:spcBef>
              <a:buClr>
                <a:schemeClr val="accent1"/>
              </a:buClr>
              <a:buFont typeface="Helvetica"/>
              <a:buChar char="◼"/>
              <a:defRPr>
                <a:latin typeface="Century Gothic"/>
                <a:ea typeface="Century Gothic"/>
                <a:cs typeface="Century Gothic"/>
                <a:sym typeface="Century Gothic"/>
              </a:defRPr>
            </a:lvl3pPr>
            <a:lvl4pPr marL="1828800" indent="-342900">
              <a:spcBef>
                <a:spcPts val="1800"/>
              </a:spcBef>
              <a:buClr>
                <a:schemeClr val="accent1"/>
              </a:buClr>
              <a:buFont typeface="Helvetica"/>
              <a:buChar char="◼"/>
              <a:defRPr>
                <a:latin typeface="Century Gothic"/>
                <a:ea typeface="Century Gothic"/>
                <a:cs typeface="Century Gothic"/>
                <a:sym typeface="Century Gothic"/>
              </a:defRPr>
            </a:lvl4pPr>
            <a:lvl5pPr marL="2286000" indent="-342900">
              <a:spcBef>
                <a:spcPts val="1800"/>
              </a:spcBef>
              <a:buClr>
                <a:schemeClr val="accent1"/>
              </a:buClr>
              <a:buFont typeface="Helvetica"/>
              <a:buChar char="◼"/>
              <a:defRPr>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10" name="Google Shape;54;p13"/>
          <p:cNvSpPr txBox="1">
            <a:spLocks noGrp="1"/>
          </p:cNvSpPr>
          <p:nvPr>
            <p:ph type="body" sz="half" idx="13"/>
          </p:nvPr>
        </p:nvSpPr>
        <p:spPr>
          <a:xfrm>
            <a:off x="4282440" y="1660922"/>
            <a:ext cx="3566101" cy="2933701"/>
          </a:xfrm>
          <a:prstGeom prst="rect">
            <a:avLst/>
          </a:prstGeom>
        </p:spPr>
        <p:txBody>
          <a:bodyPr/>
          <a:lstStyle/>
          <a:p>
            <a:pPr>
              <a:spcBef>
                <a:spcPts val="1800"/>
              </a:spcBef>
              <a:buClr>
                <a:schemeClr val="accent1"/>
              </a:buClr>
              <a:buFont typeface="Helvetica"/>
              <a:buChar char="◼"/>
              <a:defRPr>
                <a:latin typeface="Century Gothic"/>
                <a:ea typeface="Century Gothic"/>
                <a:cs typeface="Century Gothic"/>
                <a:sym typeface="Century Gothic"/>
              </a:defRPr>
            </a:pPr>
            <a:endParaRPr/>
          </a:p>
        </p:txBody>
      </p:sp>
      <p:sp>
        <p:nvSpPr>
          <p:cNvPr id="111" name="Slide Number"/>
          <p:cNvSpPr txBox="1">
            <a:spLocks noGrp="1"/>
          </p:cNvSpPr>
          <p:nvPr>
            <p:ph type="sldNum" sz="quarter" idx="2"/>
          </p:nvPr>
        </p:nvSpPr>
        <p:spPr>
          <a:xfrm>
            <a:off x="8345833" y="190562"/>
            <a:ext cx="417061" cy="434301"/>
          </a:xfrm>
          <a:prstGeom prst="rect">
            <a:avLst/>
          </a:prstGeom>
        </p:spPr>
        <p:txBody>
          <a:bodyPr lIns="45699" tIns="45699" rIns="45699" bIns="45699"/>
          <a:lstStyle>
            <a:lvl1pPr>
              <a:defRPr sz="2200" b="1">
                <a:solidFill>
                  <a:srgbClr val="FFFFFF"/>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118" name="Title Text"/>
          <p:cNvSpPr txBox="1">
            <a:spLocks noGrp="1"/>
          </p:cNvSpPr>
          <p:nvPr>
            <p:ph type="title"/>
          </p:nvPr>
        </p:nvSpPr>
        <p:spPr>
          <a:xfrm>
            <a:off x="457198" y="685800"/>
            <a:ext cx="6508501" cy="857400"/>
          </a:xfrm>
          <a:prstGeom prst="rect">
            <a:avLst/>
          </a:prstGeom>
        </p:spPr>
        <p:txBody>
          <a:bodyPr anchor="b"/>
          <a:lstStyle>
            <a:lvl1pPr>
              <a:defRPr sz="3600">
                <a:solidFill>
                  <a:schemeClr val="accent1"/>
                </a:solidFill>
                <a:latin typeface="Century Gothic"/>
                <a:ea typeface="Century Gothic"/>
                <a:cs typeface="Century Gothic"/>
                <a:sym typeface="Century Gothic"/>
              </a:defRPr>
            </a:lvl1pPr>
          </a:lstStyle>
          <a:p>
            <a:r>
              <a:t>Title Text</a:t>
            </a:r>
          </a:p>
        </p:txBody>
      </p:sp>
      <p:sp>
        <p:nvSpPr>
          <p:cNvPr id="119" name="Body Level One…"/>
          <p:cNvSpPr txBox="1">
            <a:spLocks noGrp="1"/>
          </p:cNvSpPr>
          <p:nvPr>
            <p:ph type="body" idx="1"/>
          </p:nvPr>
        </p:nvSpPr>
        <p:spPr>
          <a:xfrm>
            <a:off x="457198" y="1657350"/>
            <a:ext cx="6508501" cy="2937300"/>
          </a:xfrm>
          <a:prstGeom prst="rect">
            <a:avLst/>
          </a:prstGeom>
        </p:spPr>
        <p:txBody>
          <a:bodyPr/>
          <a:lstStyle>
            <a:lvl1pPr indent="-355600">
              <a:spcBef>
                <a:spcPts val="1800"/>
              </a:spcBef>
              <a:buClr>
                <a:schemeClr val="accent1"/>
              </a:buClr>
              <a:buSzPts val="2000"/>
              <a:buFont typeface="Helvetica"/>
              <a:buChar char="◼"/>
              <a:defRPr sz="2000">
                <a:latin typeface="Century Gothic"/>
                <a:ea typeface="Century Gothic"/>
                <a:cs typeface="Century Gothic"/>
                <a:sym typeface="Century Gothic"/>
              </a:defRPr>
            </a:lvl1pPr>
            <a:lvl2pPr marL="952500" indent="-381000">
              <a:spcBef>
                <a:spcPts val="1800"/>
              </a:spcBef>
              <a:buClr>
                <a:schemeClr val="accent1"/>
              </a:buClr>
              <a:buSzPts val="2000"/>
              <a:buFont typeface="Helvetica"/>
              <a:buChar char="◼"/>
              <a:defRPr sz="2000">
                <a:latin typeface="Century Gothic"/>
                <a:ea typeface="Century Gothic"/>
                <a:cs typeface="Century Gothic"/>
                <a:sym typeface="Century Gothic"/>
              </a:defRPr>
            </a:lvl2pPr>
            <a:lvl3pPr marL="1409700" indent="-381000">
              <a:spcBef>
                <a:spcPts val="1800"/>
              </a:spcBef>
              <a:buClr>
                <a:schemeClr val="accent1"/>
              </a:buClr>
              <a:buSzPts val="2000"/>
              <a:buFont typeface="Helvetica"/>
              <a:buChar char="◼"/>
              <a:defRPr sz="2000">
                <a:latin typeface="Century Gothic"/>
                <a:ea typeface="Century Gothic"/>
                <a:cs typeface="Century Gothic"/>
                <a:sym typeface="Century Gothic"/>
              </a:defRPr>
            </a:lvl3pPr>
            <a:lvl4pPr marL="1866900" indent="-381000">
              <a:spcBef>
                <a:spcPts val="1800"/>
              </a:spcBef>
              <a:buClr>
                <a:schemeClr val="accent1"/>
              </a:buClr>
              <a:buSzPts val="2000"/>
              <a:buFont typeface="Helvetica"/>
              <a:buChar char="◼"/>
              <a:defRPr sz="2000">
                <a:latin typeface="Century Gothic"/>
                <a:ea typeface="Century Gothic"/>
                <a:cs typeface="Century Gothic"/>
                <a:sym typeface="Century Gothic"/>
              </a:defRPr>
            </a:lvl4pPr>
            <a:lvl5pPr marL="2324100" indent="-381000">
              <a:spcBef>
                <a:spcPts val="1800"/>
              </a:spcBef>
              <a:buClr>
                <a:schemeClr val="accent1"/>
              </a:buClr>
              <a:buSzPts val="2000"/>
              <a:buFont typeface="Helvetica"/>
              <a:buChar char="◼"/>
              <a:defRPr sz="2000">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xfrm>
            <a:off x="8345833" y="190562"/>
            <a:ext cx="417061" cy="434301"/>
          </a:xfrm>
          <a:prstGeom prst="rect">
            <a:avLst/>
          </a:prstGeom>
        </p:spPr>
        <p:txBody>
          <a:bodyPr lIns="45699" tIns="45699" rIns="45699" bIns="45699"/>
          <a:lstStyle>
            <a:lvl1pPr>
              <a:defRPr sz="2200" b="1">
                <a:solidFill>
                  <a:srgbClr val="FFFFFF"/>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xmlns:p14="http://schemas.microsoft.com/office/powerpoint/2010/mai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9" Type="http://schemas.openxmlformats.org/officeDocument/2006/relationships/hyperlink" Target="http://www.linkedin.com/in/sardire" TargetMode="External"/><Relationship Id="rId20" Type="http://schemas.openxmlformats.org/officeDocument/2006/relationships/hyperlink" Target="https://www.linkedin.com/in/anthonychangmd/" TargetMode="External"/><Relationship Id="rId21" Type="http://schemas.openxmlformats.org/officeDocument/2006/relationships/image" Target="../media/image23.tif"/><Relationship Id="rId22" Type="http://schemas.openxmlformats.org/officeDocument/2006/relationships/hyperlink" Target="https://www.linkedin.com/in/ameyers/" TargetMode="External"/><Relationship Id="rId23" Type="http://schemas.openxmlformats.org/officeDocument/2006/relationships/image" Target="../media/image24.tif"/><Relationship Id="rId24" Type="http://schemas.openxmlformats.org/officeDocument/2006/relationships/hyperlink" Target="https://www.linkedin.com/in/aly-abayazeed-894ab0180/" TargetMode="External"/><Relationship Id="rId10" Type="http://schemas.openxmlformats.org/officeDocument/2006/relationships/image" Target="../media/image18.jpeg"/><Relationship Id="rId11" Type="http://schemas.openxmlformats.org/officeDocument/2006/relationships/hyperlink" Target="https://www.linkedin.com/in/marinelagombosev/" TargetMode="External"/><Relationship Id="rId12" Type="http://schemas.openxmlformats.org/officeDocument/2006/relationships/image" Target="../media/image19.tif"/><Relationship Id="rId13" Type="http://schemas.openxmlformats.org/officeDocument/2006/relationships/hyperlink" Target="http://nextcurveglobal.com/" TargetMode="External"/><Relationship Id="rId14" Type="http://schemas.openxmlformats.org/officeDocument/2006/relationships/hyperlink" Target="https://www.linkedin.com/in/melinapadayachy/" TargetMode="External"/><Relationship Id="rId15" Type="http://schemas.openxmlformats.org/officeDocument/2006/relationships/image" Target="../media/image20.tif"/><Relationship Id="rId16" Type="http://schemas.openxmlformats.org/officeDocument/2006/relationships/hyperlink" Target="https://www.linkedin.com/in/veenasomareddy/" TargetMode="External"/><Relationship Id="rId17" Type="http://schemas.openxmlformats.org/officeDocument/2006/relationships/image" Target="../media/image21.jpeg"/><Relationship Id="rId18" Type="http://schemas.openxmlformats.org/officeDocument/2006/relationships/hyperlink" Target="https://www.linkedin.com/in/madhumita-bhattacharyya-aa39b214" TargetMode="External"/><Relationship Id="rId19" Type="http://schemas.openxmlformats.org/officeDocument/2006/relationships/image" Target="../media/image22.tif"/><Relationship Id="rId1" Type="http://schemas.openxmlformats.org/officeDocument/2006/relationships/slideLayout" Target="../slideLayouts/slideLayout4.xml"/><Relationship Id="rId2" Type="http://schemas.openxmlformats.org/officeDocument/2006/relationships/hyperlink" Target="https://www.linkedin.com/in/karishma-muthukumar/" TargetMode="External"/><Relationship Id="rId3" Type="http://schemas.openxmlformats.org/officeDocument/2006/relationships/hyperlink" Target="https://pannumuthu.github.io/Pratyush-Muthukumar" TargetMode="External"/><Relationship Id="rId4" Type="http://schemas.openxmlformats.org/officeDocument/2006/relationships/image" Target="../media/image15.tif"/><Relationship Id="rId5" Type="http://schemas.openxmlformats.org/officeDocument/2006/relationships/image" Target="../media/image16.tif"/><Relationship Id="rId6" Type="http://schemas.openxmlformats.org/officeDocument/2006/relationships/image" Target="../media/image17.tif"/><Relationship Id="rId7" Type="http://schemas.openxmlformats.org/officeDocument/2006/relationships/hyperlink" Target="mailto:sardire@gmail.com" TargetMode="External"/><Relationship Id="rId8" Type="http://schemas.openxmlformats.org/officeDocument/2006/relationships/hyperlink" Target="https://www.forcemultipliersteveardi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hyperlink" Target="https://www.aphasia.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hyperlink" Target="https://www.aphasia.ca/aphasia-awareness-week" TargetMode="External"/><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neurosky.com/" TargetMode="External"/><Relationship Id="rId4" Type="http://schemas.openxmlformats.org/officeDocument/2006/relationships/hyperlink" Target="https://www.controlbionics.com/" TargetMode="External"/><Relationship Id="rId5" Type="http://schemas.openxmlformats.org/officeDocument/2006/relationships/hyperlink" Target="https://eyegaze.com/products/eyegaze-edge/" TargetMode="External"/><Relationship Id="rId6" Type="http://schemas.openxmlformats.org/officeDocument/2006/relationships/hyperlink" Target="https://www.nidcd.nih.gov/health/statistics/quick-statistics-voice-speech-language" TargetMode="External"/><Relationship Id="rId1" Type="http://schemas.openxmlformats.org/officeDocument/2006/relationships/slideLayout" Target="../slideLayouts/slideLayout13.xml"/><Relationship Id="rId2" Type="http://schemas.openxmlformats.org/officeDocument/2006/relationships/hyperlink" Target="https://www.eyecontrol.co.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next-mind.com/" TargetMode="External"/><Relationship Id="rId3" Type="http://schemas.openxmlformats.org/officeDocument/2006/relationships/hyperlink" Target="https://www.ctrl-lab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joypixe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rovide a simple yet powerful voice…"/>
          <p:cNvSpPr txBox="1"/>
          <p:nvPr/>
        </p:nvSpPr>
        <p:spPr>
          <a:xfrm>
            <a:off x="118934" y="3912728"/>
            <a:ext cx="8690893"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2100" i="1">
                <a:latin typeface="Roboto Bold"/>
                <a:ea typeface="Roboto Bold"/>
                <a:cs typeface="Roboto Bold"/>
                <a:sym typeface="Roboto Bold"/>
              </a:defRPr>
            </a:pPr>
            <a:r>
              <a:t>provide a simple yet powerful voice </a:t>
            </a:r>
          </a:p>
          <a:p>
            <a:pPr algn="ctr">
              <a:defRPr sz="2100" i="1">
                <a:latin typeface="Roboto Bold"/>
                <a:ea typeface="Roboto Bold"/>
                <a:cs typeface="Roboto Bold"/>
                <a:sym typeface="Roboto Bold"/>
              </a:defRPr>
            </a:pPr>
            <a:r>
              <a:t>to disabled people unable to communicate</a:t>
            </a:r>
          </a:p>
        </p:txBody>
      </p:sp>
      <p:pic>
        <p:nvPicPr>
          <p:cNvPr id="7" name="Picture 6" descr="Outloud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907" y="-128267"/>
            <a:ext cx="6858000" cy="5117843"/>
          </a:xfrm>
          <a:prstGeom prst="rect">
            <a:avLst/>
          </a:prstGeom>
        </p:spPr>
      </p:pic>
      <p:pic>
        <p:nvPicPr>
          <p:cNvPr id="9" name="Picture 8" descr="OutLoud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762" y="-192405"/>
            <a:ext cx="6858000" cy="5143500"/>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158;p26"/>
          <p:cNvSpPr txBox="1">
            <a:spLocks noGrp="1"/>
          </p:cNvSpPr>
          <p:nvPr>
            <p:ph type="title"/>
          </p:nvPr>
        </p:nvSpPr>
        <p:spPr>
          <a:xfrm>
            <a:off x="419099" y="-252550"/>
            <a:ext cx="6508499" cy="857400"/>
          </a:xfrm>
          <a:prstGeom prst="rect">
            <a:avLst/>
          </a:prstGeom>
        </p:spPr>
        <p:txBody>
          <a:bodyPr lIns="45699" tIns="45699" rIns="45699" bIns="45699"/>
          <a:lstStyle>
            <a:lvl1pPr defTabSz="841247">
              <a:defRPr sz="2944">
                <a:solidFill>
                  <a:srgbClr val="000000"/>
                </a:solidFill>
                <a:latin typeface="Roboto Bold"/>
                <a:ea typeface="Roboto Bold"/>
                <a:cs typeface="Roboto Bold"/>
                <a:sym typeface="Roboto Bold"/>
              </a:defRPr>
            </a:lvl1pPr>
          </a:lstStyle>
          <a:p>
            <a:r>
              <a:rPr dirty="0"/>
              <a:t>Outloud Simple Process Methodology</a:t>
            </a:r>
          </a:p>
        </p:txBody>
      </p:sp>
      <p:grpSp>
        <p:nvGrpSpPr>
          <p:cNvPr id="217" name="Group"/>
          <p:cNvGrpSpPr/>
          <p:nvPr/>
        </p:nvGrpSpPr>
        <p:grpSpPr>
          <a:xfrm>
            <a:off x="214271" y="646314"/>
            <a:ext cx="7808007" cy="3290685"/>
            <a:chOff x="0" y="1645777"/>
            <a:chExt cx="8154109" cy="4955157"/>
          </a:xfrm>
        </p:grpSpPr>
        <p:grpSp>
          <p:nvGrpSpPr>
            <p:cNvPr id="197" name="Google Shape;159;p26"/>
            <p:cNvGrpSpPr/>
            <p:nvPr/>
          </p:nvGrpSpPr>
          <p:grpSpPr>
            <a:xfrm>
              <a:off x="1979913" y="1645777"/>
              <a:ext cx="6085297" cy="720677"/>
              <a:chOff x="-1" y="0"/>
              <a:chExt cx="6085296" cy="720676"/>
            </a:xfrm>
          </p:grpSpPr>
          <p:sp>
            <p:nvSpPr>
              <p:cNvPr id="189" name="Google Shape;160;p26"/>
              <p:cNvSpPr/>
              <p:nvPr/>
            </p:nvSpPr>
            <p:spPr>
              <a:xfrm>
                <a:off x="-1" y="0"/>
                <a:ext cx="1601402"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90" name="Google Shape;161;p26"/>
              <p:cNvSpPr txBox="1"/>
              <p:nvPr/>
            </p:nvSpPr>
            <p:spPr>
              <a:xfrm>
                <a:off x="28143" y="17636"/>
                <a:ext cx="1545000" cy="6853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rPr sz="1300" dirty="0"/>
                  <a:t>Given message by experimenter</a:t>
                </a:r>
              </a:p>
            </p:txBody>
          </p:sp>
          <p:sp>
            <p:nvSpPr>
              <p:cNvPr id="191" name="Google Shape;162;p26"/>
              <p:cNvSpPr/>
              <p:nvPr/>
            </p:nvSpPr>
            <p:spPr>
              <a:xfrm>
                <a:off x="1761530" y="211383"/>
                <a:ext cx="339601" cy="297901"/>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92" name="Google Shape;164;p26"/>
              <p:cNvSpPr/>
              <p:nvPr/>
            </p:nvSpPr>
            <p:spPr>
              <a:xfrm>
                <a:off x="2241947" y="0"/>
                <a:ext cx="1601401"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93" name="Google Shape;165;p26"/>
              <p:cNvSpPr txBox="1"/>
              <p:nvPr/>
            </p:nvSpPr>
            <p:spPr>
              <a:xfrm>
                <a:off x="2270089" y="90438"/>
                <a:ext cx="1545001" cy="539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Generates “phrase”</a:t>
                </a:r>
              </a:p>
            </p:txBody>
          </p:sp>
          <p:sp>
            <p:nvSpPr>
              <p:cNvPr id="194" name="Google Shape;166;p26"/>
              <p:cNvSpPr/>
              <p:nvPr/>
            </p:nvSpPr>
            <p:spPr>
              <a:xfrm>
                <a:off x="4003476" y="211383"/>
                <a:ext cx="339601" cy="297901"/>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95" name="Google Shape;168;p26"/>
              <p:cNvSpPr/>
              <p:nvPr/>
            </p:nvSpPr>
            <p:spPr>
              <a:xfrm>
                <a:off x="4483894" y="0"/>
                <a:ext cx="1601401"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96" name="Google Shape;169;p26"/>
              <p:cNvSpPr txBox="1"/>
              <p:nvPr/>
            </p:nvSpPr>
            <p:spPr>
              <a:xfrm>
                <a:off x="4512036" y="143143"/>
                <a:ext cx="1545001" cy="434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sz="2000">
                    <a:solidFill>
                      <a:srgbClr val="FFFFFF"/>
                    </a:solidFill>
                    <a:latin typeface="Century Gothic"/>
                    <a:ea typeface="Century Gothic"/>
                    <a:cs typeface="Century Gothic"/>
                    <a:sym typeface="Century Gothic"/>
                  </a:defRPr>
                </a:lvl1pPr>
              </a:lstStyle>
              <a:p>
                <a:r>
                  <a:t>Send</a:t>
                </a:r>
              </a:p>
            </p:txBody>
          </p:sp>
        </p:grpSp>
        <p:grpSp>
          <p:nvGrpSpPr>
            <p:cNvPr id="206" name="Google Shape;170;p26"/>
            <p:cNvGrpSpPr/>
            <p:nvPr/>
          </p:nvGrpSpPr>
          <p:grpSpPr>
            <a:xfrm>
              <a:off x="2068814" y="2526030"/>
              <a:ext cx="6085295" cy="720676"/>
              <a:chOff x="0" y="0"/>
              <a:chExt cx="6085294" cy="720675"/>
            </a:xfrm>
          </p:grpSpPr>
          <p:sp>
            <p:nvSpPr>
              <p:cNvPr id="198" name="Google Shape;171;p26"/>
              <p:cNvSpPr/>
              <p:nvPr/>
            </p:nvSpPr>
            <p:spPr>
              <a:xfrm>
                <a:off x="-1" y="0"/>
                <a:ext cx="1601402"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p>
            </p:txBody>
          </p:sp>
          <p:sp>
            <p:nvSpPr>
              <p:cNvPr id="199" name="Google Shape;172;p26"/>
              <p:cNvSpPr txBox="1"/>
              <p:nvPr/>
            </p:nvSpPr>
            <p:spPr>
              <a:xfrm>
                <a:off x="28142" y="160918"/>
                <a:ext cx="15450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Reads message</a:t>
                </a:r>
              </a:p>
            </p:txBody>
          </p:sp>
          <p:sp>
            <p:nvSpPr>
              <p:cNvPr id="200" name="Google Shape;173;p26"/>
              <p:cNvSpPr/>
              <p:nvPr/>
            </p:nvSpPr>
            <p:spPr>
              <a:xfrm>
                <a:off x="1761530" y="211383"/>
                <a:ext cx="339601" cy="297901"/>
              </a:xfrm>
              <a:prstGeom prst="rightArrow">
                <a:avLst>
                  <a:gd name="adj1" fmla="val 60000"/>
                  <a:gd name="adj2" fmla="val 50000"/>
                </a:avLst>
              </a:prstGeom>
              <a:solidFill>
                <a:srgbClr val="BFD7A7"/>
              </a:solidFill>
              <a:ln w="12700" cap="flat">
                <a:noFill/>
                <a:miter lim="400000"/>
              </a:ln>
              <a:effectLst/>
            </p:spPr>
            <p:txBody>
              <a:bodyPr wrap="square" lIns="0" tIns="0" rIns="0" bIns="0" numCol="1" anchor="ctr">
                <a:noAutofit/>
              </a:bodyPr>
              <a:lstStyle/>
              <a:p>
                <a:endParaRPr/>
              </a:p>
            </p:txBody>
          </p:sp>
          <p:sp>
            <p:nvSpPr>
              <p:cNvPr id="201" name="Google Shape;175;p26"/>
              <p:cNvSpPr/>
              <p:nvPr/>
            </p:nvSpPr>
            <p:spPr>
              <a:xfrm>
                <a:off x="2241947" y="0"/>
                <a:ext cx="1601401"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p>
            </p:txBody>
          </p:sp>
          <p:sp>
            <p:nvSpPr>
              <p:cNvPr id="202" name="Google Shape;176;p26"/>
              <p:cNvSpPr txBox="1"/>
              <p:nvPr/>
            </p:nvSpPr>
            <p:spPr>
              <a:xfrm>
                <a:off x="2270093" y="160906"/>
                <a:ext cx="1681801"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Interprets</a:t>
                </a:r>
              </a:p>
            </p:txBody>
          </p:sp>
          <p:sp>
            <p:nvSpPr>
              <p:cNvPr id="203" name="Google Shape;177;p26"/>
              <p:cNvSpPr/>
              <p:nvPr/>
            </p:nvSpPr>
            <p:spPr>
              <a:xfrm>
                <a:off x="4003476" y="211383"/>
                <a:ext cx="339601" cy="297901"/>
              </a:xfrm>
              <a:prstGeom prst="rightArrow">
                <a:avLst>
                  <a:gd name="adj1" fmla="val 60000"/>
                  <a:gd name="adj2" fmla="val 50000"/>
                </a:avLst>
              </a:prstGeom>
              <a:solidFill>
                <a:srgbClr val="BFD7A7"/>
              </a:solidFill>
              <a:ln w="12700" cap="flat">
                <a:noFill/>
                <a:miter lim="400000"/>
              </a:ln>
              <a:effectLst/>
            </p:spPr>
            <p:txBody>
              <a:bodyPr wrap="square" lIns="0" tIns="0" rIns="0" bIns="0" numCol="1" anchor="ctr">
                <a:noAutofit/>
              </a:bodyPr>
              <a:lstStyle/>
              <a:p>
                <a:endParaRPr/>
              </a:p>
            </p:txBody>
          </p:sp>
          <p:sp>
            <p:nvSpPr>
              <p:cNvPr id="204" name="Google Shape;179;p26"/>
              <p:cNvSpPr/>
              <p:nvPr/>
            </p:nvSpPr>
            <p:spPr>
              <a:xfrm>
                <a:off x="4483894" y="0"/>
                <a:ext cx="1601401"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p>
            </p:txBody>
          </p:sp>
          <p:sp>
            <p:nvSpPr>
              <p:cNvPr id="205" name="Google Shape;180;p26"/>
              <p:cNvSpPr txBox="1"/>
              <p:nvPr/>
            </p:nvSpPr>
            <p:spPr>
              <a:xfrm>
                <a:off x="4512036" y="116468"/>
                <a:ext cx="1545001" cy="487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sz="2000">
                    <a:solidFill>
                      <a:srgbClr val="FFFFFF"/>
                    </a:solidFill>
                    <a:latin typeface="Century Gothic"/>
                    <a:ea typeface="Century Gothic"/>
                    <a:cs typeface="Century Gothic"/>
                    <a:sym typeface="Century Gothic"/>
                  </a:defRPr>
                </a:lvl1pPr>
              </a:lstStyle>
              <a:p>
                <a:r>
                  <a:t>Send</a:t>
                </a:r>
              </a:p>
            </p:txBody>
          </p:sp>
        </p:grpSp>
        <p:sp>
          <p:nvSpPr>
            <p:cNvPr id="207" name="Google Shape;181;p26"/>
            <p:cNvSpPr txBox="1"/>
            <p:nvPr/>
          </p:nvSpPr>
          <p:spPr>
            <a:xfrm>
              <a:off x="401975" y="1849936"/>
              <a:ext cx="1439451" cy="45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rPr dirty="0"/>
                <a:t>PATIENT:</a:t>
              </a:r>
            </a:p>
          </p:txBody>
        </p:sp>
        <p:sp>
          <p:nvSpPr>
            <p:cNvPr id="208" name="Google Shape;182;p26"/>
            <p:cNvSpPr txBox="1"/>
            <p:nvPr/>
          </p:nvSpPr>
          <p:spPr>
            <a:xfrm>
              <a:off x="0" y="2792441"/>
              <a:ext cx="2393451" cy="45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t>CAREGIVER:</a:t>
              </a:r>
            </a:p>
          </p:txBody>
        </p:sp>
        <p:grpSp>
          <p:nvGrpSpPr>
            <p:cNvPr id="214" name="Google Shape;183;p26"/>
            <p:cNvGrpSpPr/>
            <p:nvPr/>
          </p:nvGrpSpPr>
          <p:grpSpPr>
            <a:xfrm>
              <a:off x="1454363" y="3691795"/>
              <a:ext cx="6467598" cy="2909139"/>
              <a:chOff x="-610284" y="96364"/>
              <a:chExt cx="6467597" cy="2909137"/>
            </a:xfrm>
          </p:grpSpPr>
          <p:sp>
            <p:nvSpPr>
              <p:cNvPr id="209" name="Google Shape;184;p26"/>
              <p:cNvSpPr/>
              <p:nvPr/>
            </p:nvSpPr>
            <p:spPr>
              <a:xfrm>
                <a:off x="-1" y="96366"/>
                <a:ext cx="2157214" cy="111033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210" name="Google Shape;185;p26"/>
              <p:cNvSpPr txBox="1"/>
              <p:nvPr/>
            </p:nvSpPr>
            <p:spPr>
              <a:xfrm>
                <a:off x="-610284" y="1598981"/>
                <a:ext cx="2406880" cy="1406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3800" tIns="83800" rIns="83800" bIns="83800" numCol="1" anchor="ctr">
                <a:spAutoFit/>
              </a:bodyPr>
              <a:lstStyle/>
              <a:p>
                <a:pPr algn="ctr">
                  <a:lnSpc>
                    <a:spcPct val="90000"/>
                  </a:lnSpc>
                  <a:defRPr>
                    <a:solidFill>
                      <a:srgbClr val="FFFFFF"/>
                    </a:solidFill>
                    <a:latin typeface="Century Gothic"/>
                    <a:ea typeface="Century Gothic"/>
                    <a:cs typeface="Century Gothic"/>
                    <a:sym typeface="Century Gothic"/>
                  </a:defRPr>
                </a:pPr>
                <a:r>
                  <a:rPr dirty="0"/>
                  <a:t>1) Correct</a:t>
                </a:r>
              </a:p>
              <a:p>
                <a:pPr algn="ctr">
                  <a:lnSpc>
                    <a:spcPct val="90000"/>
                  </a:lnSpc>
                  <a:spcBef>
                    <a:spcPts val="700"/>
                  </a:spcBef>
                  <a:defRPr>
                    <a:solidFill>
                      <a:srgbClr val="FFFFFF"/>
                    </a:solidFill>
                    <a:latin typeface="Century Gothic"/>
                    <a:ea typeface="Century Gothic"/>
                    <a:cs typeface="Century Gothic"/>
                    <a:sym typeface="Century Gothic"/>
                  </a:defRPr>
                </a:pPr>
                <a:r>
                  <a:rPr dirty="0"/>
                  <a:t>2) Incorrect</a:t>
                </a:r>
              </a:p>
              <a:p>
                <a:pPr algn="ctr">
                  <a:lnSpc>
                    <a:spcPct val="90000"/>
                  </a:lnSpc>
                  <a:spcBef>
                    <a:spcPts val="700"/>
                  </a:spcBef>
                  <a:defRPr>
                    <a:solidFill>
                      <a:srgbClr val="FFFFFF"/>
                    </a:solidFill>
                    <a:latin typeface="Century Gothic"/>
                    <a:ea typeface="Century Gothic"/>
                    <a:cs typeface="Century Gothic"/>
                    <a:sym typeface="Century Gothic"/>
                  </a:defRPr>
                </a:pPr>
                <a:r>
                  <a:rPr dirty="0"/>
                  <a:t>3) Let’s move on</a:t>
                </a:r>
              </a:p>
            </p:txBody>
          </p:sp>
          <p:sp>
            <p:nvSpPr>
              <p:cNvPr id="211" name="Google Shape;186;p26"/>
              <p:cNvSpPr/>
              <p:nvPr/>
            </p:nvSpPr>
            <p:spPr>
              <a:xfrm>
                <a:off x="2523807" y="236465"/>
                <a:ext cx="538201" cy="472276"/>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212" name="Google Shape;188;p26"/>
              <p:cNvSpPr/>
              <p:nvPr/>
            </p:nvSpPr>
            <p:spPr>
              <a:xfrm>
                <a:off x="3542639" y="96364"/>
                <a:ext cx="2140670" cy="1110338"/>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213" name="Google Shape;189;p26"/>
              <p:cNvSpPr txBox="1"/>
              <p:nvPr/>
            </p:nvSpPr>
            <p:spPr>
              <a:xfrm>
                <a:off x="3407512" y="344194"/>
                <a:ext cx="2449801" cy="574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3800" tIns="83800" rIns="83800" bIns="83800" numCol="1" anchor="ctr">
                <a:spAutoFit/>
              </a:bodyPr>
              <a:lstStyle>
                <a:lvl1pPr algn="ctr">
                  <a:lnSpc>
                    <a:spcPct val="90000"/>
                  </a:lnSpc>
                  <a:defRPr sz="2600">
                    <a:solidFill>
                      <a:srgbClr val="FFFFFF"/>
                    </a:solidFill>
                    <a:latin typeface="Century Gothic"/>
                    <a:ea typeface="Century Gothic"/>
                    <a:cs typeface="Century Gothic"/>
                    <a:sym typeface="Century Gothic"/>
                  </a:defRPr>
                </a:lvl1pPr>
              </a:lstStyle>
              <a:p>
                <a:r>
                  <a:rPr dirty="0"/>
                  <a:t>Send</a:t>
                </a:r>
              </a:p>
            </p:txBody>
          </p:sp>
        </p:grpSp>
        <p:sp>
          <p:nvSpPr>
            <p:cNvPr id="215" name="Google Shape;190;p26"/>
            <p:cNvSpPr txBox="1"/>
            <p:nvPr/>
          </p:nvSpPr>
          <p:spPr>
            <a:xfrm>
              <a:off x="401975" y="3786288"/>
              <a:ext cx="1439451" cy="45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t>PATIENT:</a:t>
              </a:r>
            </a:p>
          </p:txBody>
        </p:sp>
      </p:grpSp>
      <p:pic>
        <p:nvPicPr>
          <p:cNvPr id="32" name="Google Shape;197;p27" descr="Google Shape;197;p27"/>
          <p:cNvPicPr>
            <a:picLocks noChangeAspect="1"/>
          </p:cNvPicPr>
          <p:nvPr/>
        </p:nvPicPr>
        <p:blipFill rotWithShape="1">
          <a:blip r:embed="rId2">
            <a:extLst/>
          </a:blip>
          <a:srcRect l="3999" t="12080" r="4580" b="7289"/>
          <a:stretch/>
        </p:blipFill>
        <p:spPr>
          <a:xfrm>
            <a:off x="2796763" y="3132113"/>
            <a:ext cx="3294754" cy="1844640"/>
          </a:xfrm>
          <a:prstGeom prst="rect">
            <a:avLst/>
          </a:prstGeom>
          <a:ln w="12700">
            <a:miter lim="400000"/>
          </a:ln>
        </p:spPr>
      </p:pic>
      <p:grpSp>
        <p:nvGrpSpPr>
          <p:cNvPr id="33" name="Google Shape;199;p27"/>
          <p:cNvGrpSpPr/>
          <p:nvPr/>
        </p:nvGrpSpPr>
        <p:grpSpPr>
          <a:xfrm>
            <a:off x="7355699" y="2866938"/>
            <a:ext cx="1423501" cy="644701"/>
            <a:chOff x="0" y="0"/>
            <a:chExt cx="1423500" cy="644699"/>
          </a:xfrm>
        </p:grpSpPr>
        <p:sp>
          <p:nvSpPr>
            <p:cNvPr id="34" name="Rectangle"/>
            <p:cNvSpPr/>
            <p:nvPr/>
          </p:nvSpPr>
          <p:spPr>
            <a:xfrm>
              <a:off x="-1" y="0"/>
              <a:ext cx="1423502" cy="6447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35" name="Caregiver interpretation"/>
            <p:cNvSpPr txBox="1"/>
            <p:nvPr/>
          </p:nvSpPr>
          <p:spPr>
            <a:xfrm>
              <a:off x="-1" y="15025"/>
              <a:ext cx="1423502" cy="614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rPr dirty="0"/>
                <a:t>Caregiver interpretation</a:t>
              </a:r>
            </a:p>
          </p:txBody>
        </p:sp>
      </p:grpSp>
      <p:grpSp>
        <p:nvGrpSpPr>
          <p:cNvPr id="36" name="Google Shape;202;p27"/>
          <p:cNvGrpSpPr/>
          <p:nvPr/>
        </p:nvGrpSpPr>
        <p:grpSpPr>
          <a:xfrm>
            <a:off x="365937" y="3615535"/>
            <a:ext cx="1611600" cy="644701"/>
            <a:chOff x="0" y="0"/>
            <a:chExt cx="1611599" cy="644699"/>
          </a:xfrm>
        </p:grpSpPr>
        <p:sp>
          <p:nvSpPr>
            <p:cNvPr id="37" name="Rectangle"/>
            <p:cNvSpPr/>
            <p:nvPr/>
          </p:nvSpPr>
          <p:spPr>
            <a:xfrm>
              <a:off x="0" y="0"/>
              <a:ext cx="1611600" cy="6447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38" name="Patient decides"/>
            <p:cNvSpPr txBox="1"/>
            <p:nvPr/>
          </p:nvSpPr>
          <p:spPr>
            <a:xfrm>
              <a:off x="0" y="122975"/>
              <a:ext cx="16116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rPr dirty="0"/>
                <a:t>Patient decides</a:t>
              </a:r>
            </a:p>
          </p:txBody>
        </p:sp>
      </p:grpSp>
      <p:grpSp>
        <p:nvGrpSpPr>
          <p:cNvPr id="39" name="Google Shape;204;p27"/>
          <p:cNvGrpSpPr/>
          <p:nvPr/>
        </p:nvGrpSpPr>
        <p:grpSpPr>
          <a:xfrm>
            <a:off x="7254099" y="3723294"/>
            <a:ext cx="1826401" cy="592201"/>
            <a:chOff x="0" y="0"/>
            <a:chExt cx="1826399" cy="592199"/>
          </a:xfrm>
        </p:grpSpPr>
        <p:sp>
          <p:nvSpPr>
            <p:cNvPr id="40" name="Rectangle"/>
            <p:cNvSpPr/>
            <p:nvPr/>
          </p:nvSpPr>
          <p:spPr>
            <a:xfrm>
              <a:off x="0" y="0"/>
              <a:ext cx="1826400" cy="5922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41" name="What patient sent"/>
            <p:cNvSpPr txBox="1"/>
            <p:nvPr/>
          </p:nvSpPr>
          <p:spPr>
            <a:xfrm>
              <a:off x="0" y="96725"/>
              <a:ext cx="18264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t>What patient sent</a:t>
              </a:r>
            </a:p>
          </p:txBody>
        </p:sp>
      </p:grpSp>
      <p:sp>
        <p:nvSpPr>
          <p:cNvPr id="42" name="Google Shape;198;p27"/>
          <p:cNvSpPr/>
          <p:nvPr/>
        </p:nvSpPr>
        <p:spPr>
          <a:xfrm flipV="1">
            <a:off x="3616518" y="3086872"/>
            <a:ext cx="3739180" cy="489974"/>
          </a:xfrm>
          <a:prstGeom prst="line">
            <a:avLst/>
          </a:prstGeom>
          <a:ln>
            <a:solidFill>
              <a:schemeClr val="accent2">
                <a:lumOff val="21764"/>
              </a:schemeClr>
            </a:solidFill>
          </a:ln>
        </p:spPr>
        <p:txBody>
          <a:bodyPr lIns="0" tIns="0" rIns="0" bIns="0"/>
          <a:lstStyle/>
          <a:p>
            <a:endParaRPr/>
          </a:p>
        </p:txBody>
      </p:sp>
      <p:sp>
        <p:nvSpPr>
          <p:cNvPr id="43" name="Google Shape;203;p27"/>
          <p:cNvSpPr/>
          <p:nvPr/>
        </p:nvSpPr>
        <p:spPr>
          <a:xfrm>
            <a:off x="3576975" y="3937000"/>
            <a:ext cx="3677123" cy="102736"/>
          </a:xfrm>
          <a:prstGeom prst="line">
            <a:avLst/>
          </a:prstGeom>
          <a:ln>
            <a:solidFill>
              <a:schemeClr val="accent2">
                <a:lumOff val="21764"/>
              </a:schemeClr>
            </a:solidFill>
          </a:ln>
        </p:spPr>
        <p:txBody>
          <a:bodyPr lIns="0" tIns="0" rIns="0" bIns="0"/>
          <a:lstStyle/>
          <a:p>
            <a:endParaRPr/>
          </a:p>
        </p:txBody>
      </p:sp>
      <p:sp>
        <p:nvSpPr>
          <p:cNvPr id="44" name="Google Shape;200;p27"/>
          <p:cNvSpPr/>
          <p:nvPr/>
        </p:nvSpPr>
        <p:spPr>
          <a:xfrm flipH="1" flipV="1">
            <a:off x="1977537" y="3937000"/>
            <a:ext cx="1223812" cy="652968"/>
          </a:xfrm>
          <a:prstGeom prst="line">
            <a:avLst/>
          </a:prstGeom>
          <a:ln>
            <a:solidFill>
              <a:schemeClr val="accent2">
                <a:lumOff val="21764"/>
              </a:schemeClr>
            </a:solidFill>
          </a:ln>
        </p:spPr>
        <p:txBody>
          <a:bodyPr lIns="0" tIns="0" rIns="0" bIns="0"/>
          <a:lstStyle/>
          <a:p>
            <a:endParaRPr/>
          </a:p>
        </p:txBody>
      </p:sp>
      <p:sp>
        <p:nvSpPr>
          <p:cNvPr id="45" name="Google Shape;201;p27"/>
          <p:cNvSpPr/>
          <p:nvPr/>
        </p:nvSpPr>
        <p:spPr>
          <a:xfrm>
            <a:off x="3201351" y="4392279"/>
            <a:ext cx="2589014" cy="400425"/>
          </a:xfrm>
          <a:prstGeom prst="rect">
            <a:avLst/>
          </a:prstGeom>
          <a:ln>
            <a:solidFill>
              <a:schemeClr val="accent2">
                <a:lumOff val="21764"/>
              </a:schemeClr>
            </a:solidFill>
          </a:ln>
        </p:spPr>
        <p:txBody>
          <a:bodyPr lIns="0" tIns="0" rIns="0" bIns="0" anchor="ctr"/>
          <a:lstStyle/>
          <a:p>
            <a:endParaRPr/>
          </a:p>
        </p:txBody>
      </p:sp>
      <p:sp>
        <p:nvSpPr>
          <p:cNvPr id="2" name="Rectangle 1"/>
          <p:cNvSpPr/>
          <p:nvPr/>
        </p:nvSpPr>
        <p:spPr>
          <a:xfrm>
            <a:off x="2278321" y="2003764"/>
            <a:ext cx="1941731" cy="738664"/>
          </a:xfrm>
          <a:prstGeom prst="rect">
            <a:avLst/>
          </a:prstGeom>
        </p:spPr>
        <p:txBody>
          <a:bodyPr wrap="square">
            <a:spAutoFit/>
          </a:bodyPr>
          <a:lstStyle/>
          <a:p>
            <a:r>
              <a:rPr lang="en-US" dirty="0">
                <a:solidFill>
                  <a:schemeClr val="bg1"/>
                </a:solidFill>
              </a:rPr>
              <a:t>1) Correct</a:t>
            </a:r>
          </a:p>
          <a:p>
            <a:r>
              <a:rPr lang="en-US" dirty="0">
                <a:solidFill>
                  <a:schemeClr val="bg1"/>
                </a:solidFill>
              </a:rPr>
              <a:t>2) Incorrect</a:t>
            </a:r>
          </a:p>
          <a:p>
            <a:r>
              <a:rPr lang="en-US" dirty="0">
                <a:solidFill>
                  <a:schemeClr val="bg1"/>
                </a:solidFill>
              </a:rPr>
              <a:t>3) Let’s move 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 name="Google Shape;213;p28"/>
          <p:cNvGraphicFramePr/>
          <p:nvPr>
            <p:extLst>
              <p:ext uri="{D42A27DB-BD31-4B8C-83A1-F6EECF244321}">
                <p14:modId xmlns:p14="http://schemas.microsoft.com/office/powerpoint/2010/main" val="2506833229"/>
              </p:ext>
            </p:extLst>
          </p:nvPr>
        </p:nvGraphicFramePr>
        <p:xfrm>
          <a:off x="2313730" y="123649"/>
          <a:ext cx="5433522" cy="1850310"/>
        </p:xfrm>
        <a:graphic>
          <a:graphicData uri="http://schemas.openxmlformats.org/drawingml/2006/table">
            <a:tbl>
              <a:tblPr firstRow="1" bandRow="1">
                <a:tableStyleId>{4C3C2611-4C71-4FC5-86AE-919BDF0F9419}</a:tableStyleId>
              </a:tblPr>
              <a:tblGrid>
                <a:gridCol w="1811174"/>
                <a:gridCol w="1811174"/>
                <a:gridCol w="1811174"/>
              </a:tblGrid>
              <a:tr h="369312">
                <a:tc>
                  <a:txBody>
                    <a:bodyPr/>
                    <a:lstStyle/>
                    <a:p>
                      <a:pPr algn="l">
                        <a:defRPr sz="1800" b="0">
                          <a:solidFill>
                            <a:srgbClr val="000000"/>
                          </a:solidFill>
                        </a:defRPr>
                      </a:pPr>
                      <a:r>
                        <a:rPr sz="1400" b="1">
                          <a:solidFill>
                            <a:srgbClr val="FFFFFF"/>
                          </a:solidFill>
                        </a:rPr>
                        <a:t>N=12</a:t>
                      </a:r>
                    </a:p>
                  </a:txBody>
                  <a:tcPr marL="34300" marR="34300" marT="34300" marB="34300" horzOverflow="overflow"/>
                </a:tc>
                <a:tc>
                  <a:txBody>
                    <a:bodyPr/>
                    <a:lstStyle/>
                    <a:p>
                      <a:pPr algn="l">
                        <a:defRPr sz="1800" b="0">
                          <a:solidFill>
                            <a:srgbClr val="000000"/>
                          </a:solidFill>
                        </a:defRPr>
                      </a:pPr>
                      <a:r>
                        <a:rPr sz="1400" b="1">
                          <a:solidFill>
                            <a:srgbClr val="FFFFFF"/>
                          </a:solidFill>
                        </a:rPr>
                        <a:t>Emoji</a:t>
                      </a:r>
                    </a:p>
                  </a:txBody>
                  <a:tcPr marL="34300" marR="34300" marT="34300" marB="34300" horzOverflow="overflow"/>
                </a:tc>
                <a:tc>
                  <a:txBody>
                    <a:bodyPr/>
                    <a:lstStyle/>
                    <a:p>
                      <a:pPr algn="l">
                        <a:defRPr sz="1800" b="0">
                          <a:solidFill>
                            <a:srgbClr val="000000"/>
                          </a:solidFill>
                        </a:defRPr>
                      </a:pPr>
                      <a:r>
                        <a:rPr sz="1400" b="1" dirty="0" smtClean="0">
                          <a:solidFill>
                            <a:srgbClr val="FFFFFF"/>
                          </a:solidFill>
                        </a:rPr>
                        <a:t>Standard</a:t>
                      </a:r>
                      <a:r>
                        <a:rPr lang="en-US" sz="1400" b="1" dirty="0" smtClean="0">
                          <a:solidFill>
                            <a:srgbClr val="FFFFFF"/>
                          </a:solidFill>
                        </a:rPr>
                        <a:t> (picture-based)</a:t>
                      </a:r>
                      <a:endParaRPr sz="1400" b="1" dirty="0">
                        <a:solidFill>
                          <a:srgbClr val="FFFFFF"/>
                        </a:solidFill>
                      </a:endParaRPr>
                    </a:p>
                  </a:txBody>
                  <a:tcPr marL="34300" marR="34300" marT="34300" marB="34300" horzOverflow="overflow"/>
                </a:tc>
              </a:tr>
              <a:tr h="364351">
                <a:tc>
                  <a:txBody>
                    <a:bodyPr/>
                    <a:lstStyle/>
                    <a:p>
                      <a:pPr algn="l">
                        <a:defRPr sz="1800"/>
                      </a:pPr>
                      <a:r>
                        <a:rPr sz="1400"/>
                        <a:t>% correct</a:t>
                      </a:r>
                    </a:p>
                  </a:txBody>
                  <a:tcPr marL="34300" marR="34300" marT="34300" marB="34300" horzOverflow="overflow"/>
                </a:tc>
                <a:tc>
                  <a:txBody>
                    <a:bodyPr/>
                    <a:lstStyle/>
                    <a:p>
                      <a:pPr algn="l">
                        <a:defRPr sz="1800"/>
                      </a:pPr>
                      <a:r>
                        <a:rPr sz="1400"/>
                        <a:t>63.33%</a:t>
                      </a:r>
                    </a:p>
                  </a:txBody>
                  <a:tcPr marL="34300" marR="34300" marT="34300" marB="34300" horzOverflow="overflow"/>
                </a:tc>
                <a:tc>
                  <a:txBody>
                    <a:bodyPr/>
                    <a:lstStyle/>
                    <a:p>
                      <a:pPr algn="l">
                        <a:defRPr sz="1800"/>
                      </a:pPr>
                      <a:r>
                        <a:rPr sz="1400" dirty="0"/>
                        <a:t>43.33%</a:t>
                      </a:r>
                    </a:p>
                  </a:txBody>
                  <a:tcPr marL="34300" marR="34300" marT="34300" marB="34300" horzOverflow="overflow"/>
                </a:tc>
              </a:tr>
              <a:tr h="481883">
                <a:tc>
                  <a:txBody>
                    <a:bodyPr/>
                    <a:lstStyle/>
                    <a:p>
                      <a:pPr algn="l">
                        <a:defRPr sz="1800"/>
                      </a:pPr>
                      <a:r>
                        <a:rPr sz="1400"/>
                        <a:t>Mean time to correct interpretation</a:t>
                      </a:r>
                    </a:p>
                  </a:txBody>
                  <a:tcPr marL="34300" marR="34300" marT="34300" marB="34300" horzOverflow="overflow"/>
                </a:tc>
                <a:tc>
                  <a:txBody>
                    <a:bodyPr/>
                    <a:lstStyle/>
                    <a:p>
                      <a:pPr algn="l">
                        <a:defRPr sz="1800"/>
                      </a:pPr>
                      <a:r>
                        <a:rPr sz="1400"/>
                        <a:t>112.45+/- 67.93 s</a:t>
                      </a:r>
                    </a:p>
                  </a:txBody>
                  <a:tcPr marL="34300" marR="34300" marT="34300" marB="34300" horzOverflow="overflow"/>
                </a:tc>
                <a:tc>
                  <a:txBody>
                    <a:bodyPr/>
                    <a:lstStyle/>
                    <a:p>
                      <a:pPr algn="l">
                        <a:defRPr sz="1800"/>
                      </a:pPr>
                      <a:r>
                        <a:rPr sz="1400" dirty="0"/>
                        <a:t>146.62 +/- 103.01 s</a:t>
                      </a:r>
                    </a:p>
                  </a:txBody>
                  <a:tcPr marL="34300" marR="34300" marT="34300" marB="34300" horzOverflow="overflow"/>
                </a:tc>
              </a:tr>
              <a:tr h="481883">
                <a:tc>
                  <a:txBody>
                    <a:bodyPr/>
                    <a:lstStyle/>
                    <a:p>
                      <a:pPr algn="l">
                        <a:defRPr sz="1800"/>
                      </a:pPr>
                      <a:r>
                        <a:rPr sz="1400"/>
                        <a:t>Average frustration level</a:t>
                      </a:r>
                    </a:p>
                  </a:txBody>
                  <a:tcPr marL="34300" marR="34300" marT="34300" marB="34300" horzOverflow="overflow"/>
                </a:tc>
                <a:tc>
                  <a:txBody>
                    <a:bodyPr/>
                    <a:lstStyle/>
                    <a:p>
                      <a:pPr algn="l">
                        <a:defRPr sz="1400"/>
                      </a:pPr>
                      <a:r>
                        <a:t>2.81+/-1.50</a:t>
                      </a:r>
                    </a:p>
                  </a:txBody>
                  <a:tcPr marL="34300" marR="34300" marT="34300" marB="34300" horzOverflow="overflow"/>
                </a:tc>
                <a:tc>
                  <a:txBody>
                    <a:bodyPr/>
                    <a:lstStyle/>
                    <a:p>
                      <a:pPr algn="l">
                        <a:defRPr sz="1800"/>
                      </a:pPr>
                      <a:r>
                        <a:rPr sz="1400" dirty="0"/>
                        <a:t>3.27 +/- 1.60</a:t>
                      </a:r>
                    </a:p>
                  </a:txBody>
                  <a:tcPr marL="34300" marR="34300" marT="34300" marB="34300" horzOverflow="overflow"/>
                </a:tc>
              </a:tr>
            </a:tbl>
          </a:graphicData>
        </a:graphic>
      </p:graphicFrame>
      <p:sp>
        <p:nvSpPr>
          <p:cNvPr id="237" name="Our…"/>
          <p:cNvSpPr txBox="1"/>
          <p:nvPr/>
        </p:nvSpPr>
        <p:spPr>
          <a:xfrm>
            <a:off x="462248" y="339458"/>
            <a:ext cx="1222574" cy="1181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defRPr sz="2800">
                <a:latin typeface="Roboto Bold"/>
                <a:ea typeface="Roboto Bold"/>
                <a:cs typeface="Roboto Bold"/>
                <a:sym typeface="Roboto Bold"/>
              </a:defRPr>
            </a:pPr>
            <a:r>
              <a:rPr dirty="0"/>
              <a:t>Our</a:t>
            </a:r>
          </a:p>
          <a:p>
            <a:pPr algn="ctr">
              <a:defRPr sz="2800">
                <a:latin typeface="Roboto Bold"/>
                <a:ea typeface="Roboto Bold"/>
                <a:cs typeface="Roboto Bold"/>
                <a:sym typeface="Roboto Bold"/>
              </a:defRPr>
            </a:pPr>
            <a:r>
              <a:rPr dirty="0"/>
              <a:t>Results</a:t>
            </a:r>
          </a:p>
        </p:txBody>
      </p:sp>
      <p:pic>
        <p:nvPicPr>
          <p:cNvPr id="238" name="Google Shape;221;p29" descr="Google Shape;221;p29"/>
          <p:cNvPicPr>
            <a:picLocks noChangeAspect="1"/>
          </p:cNvPicPr>
          <p:nvPr/>
        </p:nvPicPr>
        <p:blipFill>
          <a:blip r:embed="rId2">
            <a:extLst/>
          </a:blip>
          <a:srcRect l="3004" t="2530" b="3030"/>
          <a:stretch>
            <a:fillRect/>
          </a:stretch>
        </p:blipFill>
        <p:spPr>
          <a:xfrm>
            <a:off x="0" y="2085562"/>
            <a:ext cx="4592129" cy="3070967"/>
          </a:xfrm>
          <a:prstGeom prst="rect">
            <a:avLst/>
          </a:prstGeom>
          <a:ln w="12700">
            <a:miter lim="400000"/>
          </a:ln>
        </p:spPr>
      </p:pic>
      <p:pic>
        <p:nvPicPr>
          <p:cNvPr id="239" name="Google Shape;222;p29" descr="Google Shape;222;p29"/>
          <p:cNvPicPr>
            <a:picLocks noChangeAspect="1"/>
          </p:cNvPicPr>
          <p:nvPr/>
        </p:nvPicPr>
        <p:blipFill>
          <a:blip r:embed="rId3">
            <a:extLst/>
          </a:blip>
          <a:srcRect l="2257" t="2410"/>
          <a:stretch>
            <a:fillRect/>
          </a:stretch>
        </p:blipFill>
        <p:spPr>
          <a:xfrm>
            <a:off x="4551537" y="2076431"/>
            <a:ext cx="4643779" cy="3089199"/>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oogle Shape;246;p32"/>
          <p:cNvSpPr txBox="1">
            <a:spLocks noGrp="1"/>
          </p:cNvSpPr>
          <p:nvPr>
            <p:ph type="title"/>
          </p:nvPr>
        </p:nvSpPr>
        <p:spPr>
          <a:xfrm>
            <a:off x="431799" y="-228976"/>
            <a:ext cx="6508499" cy="857401"/>
          </a:xfrm>
          <a:prstGeom prst="rect">
            <a:avLst/>
          </a:prstGeom>
        </p:spPr>
        <p:txBody>
          <a:bodyPr lIns="45699" tIns="45699" rIns="45699" bIns="45699"/>
          <a:lstStyle>
            <a:lvl1pPr>
              <a:defRPr sz="3000">
                <a:latin typeface="Roboto Bold"/>
                <a:ea typeface="Roboto Bold"/>
                <a:cs typeface="Roboto Bold"/>
                <a:sym typeface="Roboto Bold"/>
              </a:defRPr>
            </a:lvl1pPr>
          </a:lstStyle>
          <a:p>
            <a:r>
              <a:t>Takeaways from our research</a:t>
            </a:r>
          </a:p>
        </p:txBody>
      </p:sp>
      <p:sp>
        <p:nvSpPr>
          <p:cNvPr id="242" name="Google Shape;247;p32"/>
          <p:cNvSpPr txBox="1">
            <a:spLocks noGrp="1"/>
          </p:cNvSpPr>
          <p:nvPr>
            <p:ph type="body" idx="1"/>
          </p:nvPr>
        </p:nvSpPr>
        <p:spPr>
          <a:xfrm>
            <a:off x="442436" y="942399"/>
            <a:ext cx="8259128" cy="4329964"/>
          </a:xfrm>
          <a:prstGeom prst="rect">
            <a:avLst/>
          </a:prstGeom>
        </p:spPr>
        <p:txBody>
          <a:bodyPr lIns="45699" tIns="45699" rIns="45699" bIns="45699">
            <a:noAutofit/>
          </a:bodyPr>
          <a:lstStyle/>
          <a:p>
            <a:pPr marL="228599" indent="-228599">
              <a:spcBef>
                <a:spcPts val="0"/>
              </a:spcBef>
              <a:buClr>
                <a:srgbClr val="000000"/>
              </a:buClr>
              <a:buSzPts val="2200"/>
              <a:defRPr sz="2200">
                <a:solidFill>
                  <a:srgbClr val="000000"/>
                </a:solidFill>
                <a:latin typeface="Roboto Bold"/>
                <a:ea typeface="Roboto Bold"/>
                <a:cs typeface="Roboto Bold"/>
                <a:sym typeface="Roboto Bold"/>
              </a:defRPr>
            </a:pPr>
            <a:r>
              <a:t>Goal: More accurate, less frustrating, less time</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Need a system that addresses inadequacies of modern communication board</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Better communication → Fewer medical errors </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Optimize time using health-specific emojis</a:t>
            </a:r>
          </a:p>
          <a:p>
            <a:pPr marL="685800" lvl="2" indent="-228600">
              <a:spcBef>
                <a:spcPts val="600"/>
              </a:spcBef>
              <a:buClr>
                <a:srgbClr val="000000"/>
              </a:buClr>
              <a:buSzPts val="1600"/>
              <a:defRPr sz="1600">
                <a:solidFill>
                  <a:srgbClr val="000000"/>
                </a:solidFill>
                <a:latin typeface="Roboto Regular"/>
                <a:ea typeface="Roboto Regular"/>
                <a:cs typeface="Roboto Regular"/>
                <a:sym typeface="Roboto Regular"/>
              </a:defRPr>
            </a:pPr>
            <a:r>
              <a:t>No time difference as of now</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Will not be using a custom EEG setup </a:t>
            </a:r>
          </a:p>
          <a:p>
            <a:pPr marL="685800" lvl="2" indent="-228600">
              <a:spcBef>
                <a:spcPts val="600"/>
              </a:spcBef>
              <a:buClr>
                <a:srgbClr val="000000"/>
              </a:buClr>
              <a:buSzPts val="1600"/>
              <a:defRPr sz="1600">
                <a:solidFill>
                  <a:srgbClr val="000000"/>
                </a:solidFill>
                <a:latin typeface="Roboto Regular"/>
                <a:ea typeface="Roboto Regular"/>
                <a:cs typeface="Roboto Regular"/>
                <a:sym typeface="Roboto Regular"/>
              </a:defRPr>
            </a:pPr>
            <a:r>
              <a:t>Research shows lack of speed</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Will be redesigning the emoji board (Visual Basic —&gt; Python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258;p34"/>
          <p:cNvSpPr txBox="1">
            <a:spLocks noGrp="1"/>
          </p:cNvSpPr>
          <p:nvPr>
            <p:ph type="body" sz="quarter" idx="1"/>
          </p:nvPr>
        </p:nvSpPr>
        <p:spPr>
          <a:xfrm>
            <a:off x="1224091" y="445540"/>
            <a:ext cx="3999901" cy="1013075"/>
          </a:xfrm>
          <a:prstGeom prst="rect">
            <a:avLst/>
          </a:prstGeom>
        </p:spPr>
        <p:txBody>
          <a:bodyPr>
            <a:normAutofit fontScale="92500" lnSpcReduction="20000"/>
          </a:bodyPr>
          <a:lstStyle/>
          <a:p>
            <a:pPr marL="0" indent="0" defTabSz="777240">
              <a:buSzTx/>
              <a:buNone/>
              <a:defRPr sz="1190">
                <a:solidFill>
                  <a:srgbClr val="000000"/>
                </a:solidFill>
                <a:latin typeface="Roboto Bold"/>
                <a:ea typeface="Roboto Bold"/>
                <a:cs typeface="Roboto Bold"/>
                <a:sym typeface="Roboto Bold"/>
              </a:defRPr>
            </a:pPr>
            <a:r>
              <a:rPr dirty="0"/>
              <a:t>Karishma Muthukumar </a:t>
            </a:r>
          </a:p>
          <a:p>
            <a:pPr marL="0" indent="0" defTabSz="777240">
              <a:buSzTx/>
              <a:buNone/>
              <a:defRPr sz="1190">
                <a:solidFill>
                  <a:srgbClr val="000000"/>
                </a:solidFill>
                <a:latin typeface="Roboto Bold"/>
                <a:ea typeface="Roboto Bold"/>
                <a:cs typeface="Roboto Bold"/>
                <a:sym typeface="Roboto Bold"/>
              </a:defRPr>
            </a:pPr>
            <a:r>
              <a:rPr dirty="0"/>
              <a:t>CEO/ co founder</a:t>
            </a:r>
          </a:p>
          <a:p>
            <a:pPr marL="0" indent="0" defTabSz="777240">
              <a:buSzTx/>
              <a:buNone/>
              <a:defRPr sz="1190">
                <a:solidFill>
                  <a:srgbClr val="000000"/>
                </a:solidFill>
                <a:latin typeface="Roboto Regular"/>
                <a:ea typeface="Roboto Regular"/>
                <a:cs typeface="Roboto Regular"/>
                <a:sym typeface="Roboto Regular"/>
              </a:defRPr>
            </a:pPr>
            <a:r>
              <a:rPr dirty="0"/>
              <a:t>2nd year, UCI Cognitive Sciences</a:t>
            </a:r>
          </a:p>
          <a:p>
            <a:pPr marL="0" indent="0" defTabSz="388620">
              <a:lnSpc>
                <a:spcPts val="2400"/>
              </a:lnSpc>
              <a:buClrTx/>
              <a:buSzTx/>
              <a:buFontTx/>
              <a:buNone/>
              <a:defRPr sz="102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2"/>
              </a:rPr>
              <a:t>https://www.linkedin.com/in/karishma-muthukumar/</a:t>
            </a:r>
          </a:p>
        </p:txBody>
      </p:sp>
      <p:sp>
        <p:nvSpPr>
          <p:cNvPr id="245" name="Team"/>
          <p:cNvSpPr txBox="1"/>
          <p:nvPr/>
        </p:nvSpPr>
        <p:spPr>
          <a:xfrm>
            <a:off x="111025" y="-40476"/>
            <a:ext cx="823517"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b="1">
                <a:latin typeface="Century Gothic"/>
                <a:ea typeface="Century Gothic"/>
                <a:cs typeface="Century Gothic"/>
                <a:sym typeface="Century Gothic"/>
              </a:defRPr>
            </a:lvl1pPr>
          </a:lstStyle>
          <a:p>
            <a:r>
              <a:rPr dirty="0"/>
              <a:t>Team</a:t>
            </a:r>
          </a:p>
        </p:txBody>
      </p:sp>
      <p:sp>
        <p:nvSpPr>
          <p:cNvPr id="246" name="Google Shape;258;p34"/>
          <p:cNvSpPr txBox="1"/>
          <p:nvPr/>
        </p:nvSpPr>
        <p:spPr>
          <a:xfrm>
            <a:off x="5264330" y="451890"/>
            <a:ext cx="4394097" cy="10003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pPr>
              <a:lnSpc>
                <a:spcPct val="115000"/>
              </a:lnSpc>
              <a:buClr>
                <a:schemeClr val="accent2">
                  <a:lumOff val="21764"/>
                </a:schemeClr>
              </a:buClr>
              <a:buFont typeface="Arial"/>
              <a:defRPr sz="1200">
                <a:latin typeface="Roboto Bold"/>
                <a:ea typeface="Roboto Bold"/>
                <a:cs typeface="Roboto Bold"/>
                <a:sym typeface="Roboto Bold"/>
              </a:defRPr>
            </a:pPr>
            <a:r>
              <a:rPr sz="1100" dirty="0"/>
              <a:t>Pratyush Muthukumar CTO/ co founder</a:t>
            </a:r>
          </a:p>
          <a:p>
            <a:pPr>
              <a:lnSpc>
                <a:spcPct val="115000"/>
              </a:lnSpc>
              <a:buClr>
                <a:schemeClr val="accent2">
                  <a:lumOff val="21764"/>
                </a:schemeClr>
              </a:buClr>
              <a:buFont typeface="Arial"/>
              <a:defRPr sz="1200">
                <a:latin typeface="Roboto Regular"/>
                <a:ea typeface="Roboto Regular"/>
                <a:cs typeface="Roboto Regular"/>
                <a:sym typeface="Roboto Regular"/>
              </a:defRPr>
            </a:pPr>
            <a:r>
              <a:rPr sz="1100" dirty="0"/>
              <a:t>2nd year, CSULA Computer Science and </a:t>
            </a:r>
            <a:r>
              <a:rPr sz="1100" dirty="0" smtClean="0"/>
              <a:t>Math</a:t>
            </a:r>
            <a:endParaRPr lang="en-US" sz="1100" dirty="0" smtClean="0"/>
          </a:p>
          <a:p>
            <a:pPr>
              <a:lnSpc>
                <a:spcPct val="115000"/>
              </a:lnSpc>
              <a:buClr>
                <a:schemeClr val="accent2">
                  <a:lumOff val="21764"/>
                </a:schemeClr>
              </a:buClr>
              <a:buFont typeface="Arial"/>
              <a:defRPr sz="1200">
                <a:latin typeface="Roboto Regular"/>
                <a:ea typeface="Roboto Regular"/>
                <a:cs typeface="Roboto Regular"/>
                <a:sym typeface="Roboto Regular"/>
              </a:defRPr>
            </a:pPr>
            <a:endParaRPr sz="1100" dirty="0"/>
          </a:p>
          <a:p>
            <a:pPr>
              <a:lnSpc>
                <a:spcPct val="115000"/>
              </a:lnSpc>
              <a:buClr>
                <a:schemeClr val="accent2">
                  <a:lumOff val="21764"/>
                </a:schemeClr>
              </a:buClr>
              <a:buFont typeface="Arial"/>
              <a:defRPr sz="1000">
                <a:latin typeface="Roboto Regular"/>
                <a:ea typeface="Roboto Regular"/>
                <a:cs typeface="Roboto Regular"/>
                <a:sym typeface="Roboto Regular"/>
              </a:defRPr>
            </a:pPr>
            <a:r>
              <a:rPr sz="1100" u="sng" smtClean="0">
                <a:solidFill>
                  <a:schemeClr val="accent5"/>
                </a:solidFill>
                <a:uFill>
                  <a:solidFill>
                    <a:schemeClr val="accent5"/>
                  </a:solidFill>
                </a:uFill>
                <a:hlinkClick r:id="rId3"/>
              </a:rPr>
              <a:t>ht</a:t>
            </a:r>
            <a:r>
              <a:rPr lang="en-US" sz="1100" u="sng" smtClean="0">
                <a:solidFill>
                  <a:schemeClr val="accent5"/>
                </a:solidFill>
                <a:uFill>
                  <a:solidFill>
                    <a:schemeClr val="accent5"/>
                  </a:solidFill>
                </a:uFill>
                <a:hlinkClick r:id="rId3"/>
              </a:rPr>
              <a:t>tps:</a:t>
            </a:r>
            <a:r>
              <a:rPr lang="en-US" sz="1100" u="sng" dirty="0" smtClean="0">
                <a:solidFill>
                  <a:schemeClr val="accent5"/>
                </a:solidFill>
                <a:uFill>
                  <a:solidFill>
                    <a:schemeClr val="accent5"/>
                  </a:solidFill>
                </a:uFill>
                <a:hlinkClick r:id="rId3"/>
              </a:rPr>
              <a:t>//pratyushmuthukumar.ml</a:t>
            </a:r>
            <a:endParaRPr sz="1100" u="sng" dirty="0">
              <a:solidFill>
                <a:schemeClr val="accent5"/>
              </a:solidFill>
              <a:uFill>
                <a:solidFill>
                  <a:schemeClr val="accent5"/>
                </a:solidFill>
              </a:uFill>
              <a:hlinkClick r:id="rId3"/>
            </a:endParaRPr>
          </a:p>
        </p:txBody>
      </p:sp>
      <p:sp>
        <p:nvSpPr>
          <p:cNvPr id="247" name="Board of Directors and Advisors"/>
          <p:cNvSpPr txBox="1"/>
          <p:nvPr/>
        </p:nvSpPr>
        <p:spPr>
          <a:xfrm>
            <a:off x="115944" y="1589471"/>
            <a:ext cx="4350124" cy="3385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b="1">
                <a:latin typeface="Century Gothic"/>
                <a:ea typeface="Century Gothic"/>
                <a:cs typeface="Century Gothic"/>
                <a:sym typeface="Century Gothic"/>
              </a:defRPr>
            </a:lvl1pPr>
          </a:lstStyle>
          <a:p>
            <a:r>
              <a:rPr dirty="0" smtClean="0"/>
              <a:t>Board </a:t>
            </a:r>
            <a:r>
              <a:rPr dirty="0"/>
              <a:t>of Directors and Advisors</a:t>
            </a:r>
          </a:p>
        </p:txBody>
      </p:sp>
      <p:pic>
        <p:nvPicPr>
          <p:cNvPr id="248" name="Image" descr="Image"/>
          <p:cNvPicPr>
            <a:picLocks noChangeAspect="1"/>
          </p:cNvPicPr>
          <p:nvPr/>
        </p:nvPicPr>
        <p:blipFill>
          <a:blip r:embed="rId4">
            <a:extLst/>
          </a:blip>
          <a:stretch>
            <a:fillRect/>
          </a:stretch>
        </p:blipFill>
        <p:spPr>
          <a:xfrm>
            <a:off x="65384" y="393078"/>
            <a:ext cx="1117999" cy="1117999"/>
          </a:xfrm>
          <a:prstGeom prst="rect">
            <a:avLst/>
          </a:prstGeom>
          <a:ln w="12700">
            <a:miter lim="400000"/>
          </a:ln>
        </p:spPr>
      </p:pic>
      <p:pic>
        <p:nvPicPr>
          <p:cNvPr id="249" name="Image" descr="Image"/>
          <p:cNvPicPr>
            <a:picLocks noChangeAspect="1"/>
          </p:cNvPicPr>
          <p:nvPr/>
        </p:nvPicPr>
        <p:blipFill>
          <a:blip r:embed="rId5">
            <a:extLst/>
          </a:blip>
          <a:stretch>
            <a:fillRect/>
          </a:stretch>
        </p:blipFill>
        <p:spPr>
          <a:xfrm>
            <a:off x="4160723" y="408865"/>
            <a:ext cx="1100969" cy="1076558"/>
          </a:xfrm>
          <a:prstGeom prst="rect">
            <a:avLst/>
          </a:prstGeom>
          <a:ln w="12700">
            <a:miter lim="400000"/>
          </a:ln>
        </p:spPr>
      </p:pic>
      <p:pic>
        <p:nvPicPr>
          <p:cNvPr id="250" name="Image" descr="Image"/>
          <p:cNvPicPr>
            <a:picLocks noChangeAspect="1"/>
          </p:cNvPicPr>
          <p:nvPr/>
        </p:nvPicPr>
        <p:blipFill>
          <a:blip r:embed="rId6">
            <a:extLst/>
          </a:blip>
          <a:stretch>
            <a:fillRect/>
          </a:stretch>
        </p:blipFill>
        <p:spPr>
          <a:xfrm>
            <a:off x="141656" y="2048388"/>
            <a:ext cx="941861" cy="941861"/>
          </a:xfrm>
          <a:prstGeom prst="rect">
            <a:avLst/>
          </a:prstGeom>
          <a:ln w="12700">
            <a:miter lim="400000"/>
          </a:ln>
        </p:spPr>
      </p:pic>
      <p:sp>
        <p:nvSpPr>
          <p:cNvPr id="251" name="Steve Ardire…"/>
          <p:cNvSpPr txBox="1"/>
          <p:nvPr/>
        </p:nvSpPr>
        <p:spPr>
          <a:xfrm>
            <a:off x="1169807" y="2057399"/>
            <a:ext cx="2380249" cy="8933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lnSpc>
                <a:spcPct val="130000"/>
              </a:lnSpc>
              <a:defRPr sz="900">
                <a:latin typeface="Roboto Bold"/>
                <a:ea typeface="Roboto Bold"/>
                <a:cs typeface="Roboto Bold"/>
                <a:sym typeface="Roboto Bold"/>
              </a:defRPr>
            </a:pPr>
            <a:r>
              <a:rPr dirty="0"/>
              <a:t>Steve </a:t>
            </a:r>
            <a:r>
              <a:rPr dirty="0" smtClean="0"/>
              <a:t>Ardire</a:t>
            </a:r>
            <a:r>
              <a:rPr lang="en-US" dirty="0"/>
              <a:t> </a:t>
            </a:r>
            <a:r>
              <a:rPr lang="en-US" dirty="0" smtClean="0"/>
              <a:t>  </a:t>
            </a:r>
          </a:p>
          <a:p>
            <a:pPr defTabSz="457200">
              <a:lnSpc>
                <a:spcPct val="130000"/>
              </a:lnSpc>
              <a:defRPr sz="900">
                <a:latin typeface="Roboto Bold"/>
                <a:ea typeface="Roboto Bold"/>
                <a:cs typeface="Roboto Bold"/>
                <a:sym typeface="Roboto Bold"/>
              </a:defRPr>
            </a:pPr>
            <a:r>
              <a:rPr dirty="0" smtClean="0"/>
              <a:t>AI </a:t>
            </a:r>
            <a:r>
              <a:rPr dirty="0"/>
              <a:t>startup advisor  &amp; 'Merchant of Light' </a:t>
            </a:r>
          </a:p>
          <a:p>
            <a:pPr defTabSz="457200">
              <a:lnSpc>
                <a:spcPct val="130000"/>
              </a:lnSpc>
              <a:defRPr sz="90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7"/>
              </a:rPr>
              <a:t>sardire@gmail.com</a:t>
            </a:r>
            <a:r>
              <a:rPr u="none" dirty="0">
                <a:solidFill>
                  <a:srgbClr val="000000"/>
                </a:solidFill>
              </a:rPr>
              <a:t> </a:t>
            </a:r>
          </a:p>
          <a:p>
            <a:pPr defTabSz="457200">
              <a:lnSpc>
                <a:spcPct val="130000"/>
              </a:lnSpc>
              <a:defRPr sz="90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8"/>
              </a:rPr>
              <a:t>https://www.forcemultipliersteveardire.com/</a:t>
            </a:r>
            <a:endParaRPr u="none" dirty="0">
              <a:solidFill>
                <a:srgbClr val="000000"/>
              </a:solidFill>
            </a:endParaRPr>
          </a:p>
          <a:p>
            <a:pPr defTabSz="457200">
              <a:lnSpc>
                <a:spcPct val="130000"/>
              </a:lnSpc>
              <a:defRPr sz="90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9"/>
              </a:rPr>
              <a:t>http://www.linkedin.com/in/sardire</a:t>
            </a:r>
            <a:endParaRPr u="none" dirty="0">
              <a:solidFill>
                <a:srgbClr val="000000"/>
              </a:solidFill>
            </a:endParaRPr>
          </a:p>
        </p:txBody>
      </p:sp>
      <p:pic>
        <p:nvPicPr>
          <p:cNvPr id="25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2044" y="2082800"/>
            <a:ext cx="907449" cy="907449"/>
          </a:xfrm>
          <a:prstGeom prst="rect">
            <a:avLst/>
          </a:prstGeom>
          <a:ln w="12700">
            <a:miter lim="400000"/>
          </a:ln>
        </p:spPr>
      </p:pic>
      <p:sp>
        <p:nvSpPr>
          <p:cNvPr id="253" name="Marinela Gombosev…"/>
          <p:cNvSpPr txBox="1"/>
          <p:nvPr/>
        </p:nvSpPr>
        <p:spPr>
          <a:xfrm>
            <a:off x="4368620" y="2139822"/>
            <a:ext cx="1883520"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Marinela </a:t>
            </a:r>
            <a:r>
              <a:rPr dirty="0" smtClean="0"/>
              <a:t>Gombosev</a:t>
            </a:r>
            <a:r>
              <a:rPr lang="en-US" dirty="0" smtClean="0"/>
              <a:t> </a:t>
            </a:r>
            <a:endParaRPr dirty="0"/>
          </a:p>
          <a:p>
            <a:pPr>
              <a:defRPr sz="900">
                <a:latin typeface="Roboto Regular"/>
                <a:ea typeface="Roboto Regular"/>
                <a:cs typeface="Roboto Regular"/>
                <a:sym typeface="Roboto Regular"/>
              </a:defRPr>
            </a:pPr>
            <a:r>
              <a:rPr dirty="0"/>
              <a:t>President, CEO at Evoke Neuroscience | Early Alzheimer's Diagnosis and Prevention Advocate</a:t>
            </a:r>
          </a:p>
          <a:p>
            <a:pPr>
              <a:defRPr sz="900">
                <a:latin typeface="Roboto Regular"/>
                <a:ea typeface="Roboto Regular"/>
                <a:cs typeface="Roboto Regular"/>
                <a:sym typeface="Roboto Regular"/>
              </a:defRPr>
            </a:pPr>
            <a:r>
              <a:rPr u="sng" dirty="0">
                <a:solidFill>
                  <a:schemeClr val="accent5"/>
                </a:solidFill>
                <a:uFill>
                  <a:solidFill>
                    <a:schemeClr val="accent5"/>
                  </a:solidFill>
                </a:uFill>
                <a:hlinkClick r:id="rId11"/>
              </a:rPr>
              <a:t>https://www.linkedin.com/in/marinelagombosev/</a:t>
            </a:r>
            <a:r>
              <a:rPr dirty="0"/>
              <a:t> </a:t>
            </a:r>
          </a:p>
        </p:txBody>
      </p:sp>
      <p:pic>
        <p:nvPicPr>
          <p:cNvPr id="254" name="Image" descr="Image"/>
          <p:cNvPicPr>
            <a:picLocks noChangeAspect="1"/>
          </p:cNvPicPr>
          <p:nvPr/>
        </p:nvPicPr>
        <p:blipFill>
          <a:blip r:embed="rId12">
            <a:extLst/>
          </a:blip>
          <a:stretch>
            <a:fillRect/>
          </a:stretch>
        </p:blipFill>
        <p:spPr>
          <a:xfrm>
            <a:off x="153454" y="3106266"/>
            <a:ext cx="912432" cy="912432"/>
          </a:xfrm>
          <a:prstGeom prst="rect">
            <a:avLst/>
          </a:prstGeom>
          <a:ln w="12700">
            <a:miter lim="400000"/>
          </a:ln>
        </p:spPr>
      </p:pic>
      <p:sp>
        <p:nvSpPr>
          <p:cNvPr id="255" name="Melina Padayachy…"/>
          <p:cNvSpPr txBox="1"/>
          <p:nvPr/>
        </p:nvSpPr>
        <p:spPr>
          <a:xfrm>
            <a:off x="1175354" y="3183216"/>
            <a:ext cx="2215208" cy="769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000">
                <a:latin typeface="Roboto Bold"/>
                <a:ea typeface="Roboto Bold"/>
                <a:cs typeface="Roboto Bold"/>
                <a:sym typeface="Roboto Bold"/>
              </a:defRPr>
            </a:pPr>
            <a:r>
              <a:rPr dirty="0"/>
              <a:t>Melina </a:t>
            </a:r>
            <a:r>
              <a:rPr dirty="0" smtClean="0"/>
              <a:t>Padayachy</a:t>
            </a:r>
            <a:r>
              <a:rPr lang="en-US" dirty="0"/>
              <a:t> </a:t>
            </a:r>
            <a:r>
              <a:rPr lang="en-US" dirty="0" smtClean="0"/>
              <a:t>  </a:t>
            </a:r>
          </a:p>
          <a:p>
            <a:pPr>
              <a:defRPr sz="1000">
                <a:latin typeface="Roboto Bold"/>
                <a:ea typeface="Roboto Bold"/>
                <a:cs typeface="Roboto Bold"/>
                <a:sym typeface="Roboto Bold"/>
              </a:defRPr>
            </a:pPr>
            <a:r>
              <a:rPr dirty="0" smtClean="0"/>
              <a:t>Innovation </a:t>
            </a:r>
            <a:r>
              <a:rPr dirty="0"/>
              <a:t>Strategy Consultant</a:t>
            </a:r>
          </a:p>
          <a:p>
            <a:pPr>
              <a:defRPr sz="1000">
                <a:latin typeface="Roboto Regular"/>
                <a:ea typeface="Roboto Regular"/>
                <a:cs typeface="Roboto Regular"/>
                <a:sym typeface="Roboto Regular"/>
              </a:defRPr>
            </a:pPr>
            <a:r>
              <a:rPr u="sng" dirty="0">
                <a:solidFill>
                  <a:schemeClr val="accent5"/>
                </a:solidFill>
                <a:uFill>
                  <a:solidFill>
                    <a:schemeClr val="accent5"/>
                  </a:solidFill>
                </a:uFill>
                <a:hlinkClick r:id="rId13"/>
              </a:rPr>
              <a:t>http://nextcurveglobal.com/</a:t>
            </a:r>
          </a:p>
          <a:p>
            <a:pPr>
              <a:defRPr sz="1000">
                <a:latin typeface="Roboto Regular"/>
                <a:ea typeface="Roboto Regular"/>
                <a:cs typeface="Roboto Regular"/>
                <a:sym typeface="Roboto Regular"/>
              </a:defRPr>
            </a:pPr>
            <a:r>
              <a:rPr dirty="0">
                <a:hlinkClick r:id="rId14"/>
              </a:rPr>
              <a:t>https://www.linkedin.com/in/melinapadayachy/</a:t>
            </a:r>
            <a:endParaRPr dirty="0"/>
          </a:p>
        </p:txBody>
      </p:sp>
      <p:pic>
        <p:nvPicPr>
          <p:cNvPr id="256" name="Image" descr="Image"/>
          <p:cNvPicPr>
            <a:picLocks noChangeAspect="1"/>
          </p:cNvPicPr>
          <p:nvPr/>
        </p:nvPicPr>
        <p:blipFill>
          <a:blip r:embed="rId15">
            <a:extLst/>
          </a:blip>
          <a:stretch>
            <a:fillRect/>
          </a:stretch>
        </p:blipFill>
        <p:spPr>
          <a:xfrm>
            <a:off x="3403391" y="3123298"/>
            <a:ext cx="903226" cy="903226"/>
          </a:xfrm>
          <a:prstGeom prst="rect">
            <a:avLst/>
          </a:prstGeom>
          <a:ln w="12700">
            <a:miter lim="400000"/>
          </a:ln>
        </p:spPr>
      </p:pic>
      <p:sp>
        <p:nvSpPr>
          <p:cNvPr id="257" name="Veena Somareddy…"/>
          <p:cNvSpPr txBox="1"/>
          <p:nvPr/>
        </p:nvSpPr>
        <p:spPr>
          <a:xfrm>
            <a:off x="4371641" y="3194017"/>
            <a:ext cx="1954452"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Veena </a:t>
            </a:r>
            <a:r>
              <a:rPr dirty="0" smtClean="0"/>
              <a:t>Somareddy</a:t>
            </a:r>
            <a:r>
              <a:rPr lang="en-US" dirty="0" smtClean="0"/>
              <a:t> </a:t>
            </a:r>
            <a:endParaRPr lang="en-US" dirty="0"/>
          </a:p>
          <a:p>
            <a:pPr>
              <a:defRPr sz="900">
                <a:latin typeface="Roboto Regular"/>
                <a:ea typeface="Roboto Regular"/>
                <a:cs typeface="Roboto Regular"/>
                <a:sym typeface="Roboto Regular"/>
              </a:defRPr>
            </a:pPr>
            <a:r>
              <a:rPr dirty="0" smtClean="0"/>
              <a:t>Co</a:t>
            </a:r>
            <a:r>
              <a:rPr dirty="0"/>
              <a:t>-Founder at Neuro Rehab VR | Merging healthcare &amp; technology to enhance patient care</a:t>
            </a:r>
          </a:p>
          <a:p>
            <a:pPr>
              <a:defRPr sz="900">
                <a:latin typeface="Roboto Regular"/>
                <a:ea typeface="Roboto Regular"/>
                <a:cs typeface="Roboto Regular"/>
                <a:sym typeface="Roboto Regular"/>
              </a:defRPr>
            </a:pPr>
            <a:r>
              <a:rPr dirty="0">
                <a:hlinkClick r:id="rId16"/>
              </a:rPr>
              <a:t>https://www.linkedin.com/in/veenasomareddy/</a:t>
            </a:r>
            <a:endParaRPr dirty="0"/>
          </a:p>
        </p:txBody>
      </p:sp>
      <p:pic>
        <p:nvPicPr>
          <p:cNvPr id="258"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4196" y="4137887"/>
            <a:ext cx="917321" cy="917321"/>
          </a:xfrm>
          <a:prstGeom prst="rect">
            <a:avLst/>
          </a:prstGeom>
          <a:ln w="12700">
            <a:miter lim="400000"/>
          </a:ln>
        </p:spPr>
      </p:pic>
      <p:sp>
        <p:nvSpPr>
          <p:cNvPr id="259" name="Rashmi Joshi…"/>
          <p:cNvSpPr txBox="1"/>
          <p:nvPr/>
        </p:nvSpPr>
        <p:spPr>
          <a:xfrm>
            <a:off x="1174838" y="4185954"/>
            <a:ext cx="2164408" cy="10772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000">
                <a:latin typeface="Roboto Bold"/>
                <a:ea typeface="Roboto Bold"/>
                <a:cs typeface="Roboto Bold"/>
                <a:sym typeface="Roboto Bold"/>
              </a:defRPr>
            </a:pPr>
            <a:r>
              <a:rPr lang="en-US" dirty="0" err="1" smtClean="0"/>
              <a:t>Madhu</a:t>
            </a:r>
            <a:r>
              <a:rPr lang="en-US" dirty="0" smtClean="0"/>
              <a:t> Bhattacharyya  </a:t>
            </a:r>
          </a:p>
          <a:p>
            <a:pPr>
              <a:defRPr sz="1000">
                <a:latin typeface="Roboto Bold"/>
                <a:ea typeface="Roboto Bold"/>
                <a:cs typeface="Roboto Bold"/>
                <a:sym typeface="Roboto Bold"/>
              </a:defRPr>
            </a:pPr>
            <a:r>
              <a:rPr lang="en-US" sz="1000" dirty="0" smtClean="0">
                <a:latin typeface="Roboto Regular"/>
                <a:ea typeface="Roboto Regular"/>
                <a:cs typeface="Roboto Regular"/>
              </a:rPr>
              <a:t>Practice </a:t>
            </a:r>
            <a:r>
              <a:rPr lang="en-US" sz="1000" dirty="0">
                <a:latin typeface="Roboto Regular"/>
                <a:ea typeface="Roboto Regular"/>
                <a:cs typeface="Roboto Regular"/>
              </a:rPr>
              <a:t>Leader, Advanced Analytics, Technology Consulting at </a:t>
            </a:r>
            <a:r>
              <a:rPr lang="en-US" sz="1000" dirty="0" err="1">
                <a:latin typeface="Roboto Regular"/>
                <a:ea typeface="Roboto Regular"/>
                <a:cs typeface="Roboto Regular"/>
              </a:rPr>
              <a:t>Protiviti</a:t>
            </a:r>
            <a:endParaRPr lang="en-US" sz="1000" dirty="0">
              <a:latin typeface="Roboto Regular"/>
              <a:ea typeface="Roboto Regular"/>
              <a:cs typeface="Roboto Regular"/>
            </a:endParaRPr>
          </a:p>
          <a:p>
            <a:pPr>
              <a:defRPr sz="1000">
                <a:latin typeface="Roboto Regular"/>
                <a:ea typeface="Roboto Regular"/>
                <a:cs typeface="Roboto Regular"/>
                <a:sym typeface="Roboto Regular"/>
              </a:defRPr>
            </a:pPr>
            <a:r>
              <a:rPr lang="en-US" sz="1000" dirty="0">
                <a:latin typeface="Roboto Regular"/>
                <a:ea typeface="Roboto Regular"/>
                <a:cs typeface="Roboto Regular"/>
                <a:hlinkClick r:id="rId18"/>
              </a:rPr>
              <a:t>https://</a:t>
            </a:r>
            <a:r>
              <a:rPr lang="en-US" sz="1000" dirty="0" err="1">
                <a:latin typeface="Roboto Regular"/>
                <a:ea typeface="Roboto Regular"/>
                <a:cs typeface="Roboto Regular"/>
                <a:hlinkClick r:id="rId18"/>
              </a:rPr>
              <a:t>www.linkedin.com</a:t>
            </a:r>
            <a:r>
              <a:rPr lang="en-US" sz="1000" dirty="0">
                <a:latin typeface="Roboto Regular"/>
                <a:ea typeface="Roboto Regular"/>
                <a:cs typeface="Roboto Regular"/>
                <a:hlinkClick r:id="rId18"/>
              </a:rPr>
              <a:t>/in/madhumita-bhattacharyya-aa39b214</a:t>
            </a:r>
            <a:r>
              <a:rPr lang="en-US" sz="1000" dirty="0">
                <a:latin typeface="Roboto Regular"/>
                <a:ea typeface="Roboto Regular"/>
                <a:cs typeface="Roboto Regular"/>
              </a:rPr>
              <a:t>/ </a:t>
            </a:r>
          </a:p>
          <a:p>
            <a:pPr>
              <a:defRPr sz="1000">
                <a:latin typeface="Roboto Bold"/>
                <a:ea typeface="Roboto Bold"/>
                <a:cs typeface="Roboto Bold"/>
                <a:sym typeface="Roboto Bold"/>
              </a:defRPr>
            </a:pPr>
            <a:endParaRPr lang="en-US" dirty="0">
              <a:solidFill>
                <a:srgbClr val="FF0000"/>
              </a:solidFill>
            </a:endParaRPr>
          </a:p>
          <a:p>
            <a:pPr>
              <a:defRPr sz="1000">
                <a:latin typeface="Roboto Bold"/>
                <a:ea typeface="Roboto Bold"/>
                <a:cs typeface="Roboto Bold"/>
                <a:sym typeface="Roboto Bold"/>
              </a:defRPr>
            </a:pPr>
            <a:endParaRPr dirty="0"/>
          </a:p>
        </p:txBody>
      </p:sp>
      <p:pic>
        <p:nvPicPr>
          <p:cNvPr id="260" name="Image" descr="Image"/>
          <p:cNvPicPr>
            <a:picLocks noChangeAspect="1"/>
          </p:cNvPicPr>
          <p:nvPr/>
        </p:nvPicPr>
        <p:blipFill>
          <a:blip r:embed="rId19">
            <a:extLst/>
          </a:blip>
          <a:stretch>
            <a:fillRect/>
          </a:stretch>
        </p:blipFill>
        <p:spPr>
          <a:xfrm>
            <a:off x="3403392" y="4181357"/>
            <a:ext cx="870562" cy="870561"/>
          </a:xfrm>
          <a:prstGeom prst="rect">
            <a:avLst/>
          </a:prstGeom>
          <a:ln w="12700">
            <a:miter lim="400000"/>
          </a:ln>
        </p:spPr>
      </p:pic>
      <p:sp>
        <p:nvSpPr>
          <p:cNvPr id="261" name="Anthony Chang, MD, MBA, MPH, MS…"/>
          <p:cNvSpPr txBox="1"/>
          <p:nvPr/>
        </p:nvSpPr>
        <p:spPr>
          <a:xfrm>
            <a:off x="4373256" y="4199670"/>
            <a:ext cx="1977637" cy="830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Anthony Chang, MD, MBA, MPH, MS</a:t>
            </a:r>
          </a:p>
          <a:p>
            <a:pPr>
              <a:defRPr sz="900">
                <a:latin typeface="Roboto Regular"/>
                <a:ea typeface="Roboto Regular"/>
                <a:cs typeface="Roboto Regular"/>
                <a:sym typeface="Roboto Regular"/>
              </a:defRPr>
            </a:pPr>
            <a:r>
              <a:rPr dirty="0"/>
              <a:t>Founder of AIMed and Global </a:t>
            </a:r>
            <a:r>
              <a:rPr dirty="0" smtClean="0"/>
              <a:t>Convener </a:t>
            </a:r>
            <a:r>
              <a:rPr dirty="0"/>
              <a:t>of Passionate People for </a:t>
            </a:r>
            <a:r>
              <a:rPr dirty="0" smtClean="0"/>
              <a:t>Transformation</a:t>
            </a:r>
            <a:r>
              <a:rPr lang="en-US" dirty="0" smtClean="0"/>
              <a:t>  </a:t>
            </a:r>
            <a:endParaRPr dirty="0"/>
          </a:p>
          <a:p>
            <a:pPr>
              <a:defRPr sz="900">
                <a:latin typeface="Roboto Regular"/>
                <a:ea typeface="Roboto Regular"/>
                <a:cs typeface="Roboto Regular"/>
                <a:sym typeface="Roboto Regular"/>
              </a:defRPr>
            </a:pPr>
            <a:r>
              <a:rPr dirty="0">
                <a:hlinkClick r:id="rId20"/>
              </a:rPr>
              <a:t>https://www.linkedin.com/in/anthonychangmd/</a:t>
            </a:r>
            <a:endParaRPr dirty="0"/>
          </a:p>
        </p:txBody>
      </p:sp>
      <p:pic>
        <p:nvPicPr>
          <p:cNvPr id="262" name="Image" descr="Image"/>
          <p:cNvPicPr>
            <a:picLocks noChangeAspect="1"/>
          </p:cNvPicPr>
          <p:nvPr/>
        </p:nvPicPr>
        <p:blipFill>
          <a:blip r:embed="rId21">
            <a:extLst/>
          </a:blip>
          <a:stretch>
            <a:fillRect/>
          </a:stretch>
        </p:blipFill>
        <p:spPr>
          <a:xfrm>
            <a:off x="6219835" y="2050034"/>
            <a:ext cx="953615" cy="953615"/>
          </a:xfrm>
          <a:prstGeom prst="rect">
            <a:avLst/>
          </a:prstGeom>
          <a:ln w="12700">
            <a:miter lim="400000"/>
          </a:ln>
        </p:spPr>
      </p:pic>
      <p:sp>
        <p:nvSpPr>
          <p:cNvPr id="263" name="Arlen Meyers, MD, MBA…"/>
          <p:cNvSpPr txBox="1"/>
          <p:nvPr/>
        </p:nvSpPr>
        <p:spPr>
          <a:xfrm>
            <a:off x="7243027" y="2082800"/>
            <a:ext cx="1883521" cy="830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Arlen Meyers, MD, </a:t>
            </a:r>
            <a:r>
              <a:rPr dirty="0" smtClean="0"/>
              <a:t>MBA</a:t>
            </a:r>
            <a:r>
              <a:rPr lang="en-US" dirty="0"/>
              <a:t> </a:t>
            </a:r>
            <a:r>
              <a:rPr lang="en-US" dirty="0" smtClean="0"/>
              <a:t>  </a:t>
            </a:r>
            <a:endParaRPr dirty="0"/>
          </a:p>
          <a:p>
            <a:pPr>
              <a:defRPr sz="900">
                <a:latin typeface="Roboto Regular"/>
                <a:ea typeface="Roboto Regular"/>
                <a:cs typeface="Roboto Regular"/>
                <a:sym typeface="Roboto Regular"/>
              </a:defRPr>
            </a:pPr>
            <a:r>
              <a:rPr dirty="0"/>
              <a:t>President and CEO, Society of Physician Entrepreneurs</a:t>
            </a:r>
          </a:p>
          <a:p>
            <a:pPr>
              <a:defRPr sz="900">
                <a:latin typeface="Roboto Regular"/>
                <a:ea typeface="Roboto Regular"/>
                <a:cs typeface="Roboto Regular"/>
                <a:sym typeface="Roboto Regular"/>
              </a:defRPr>
            </a:pPr>
            <a:r>
              <a:rPr dirty="0"/>
              <a:t>https://sopenet.org/</a:t>
            </a:r>
          </a:p>
          <a:p>
            <a:pPr>
              <a:defRPr sz="900">
                <a:latin typeface="Roboto Regular"/>
                <a:ea typeface="Roboto Regular"/>
                <a:cs typeface="Roboto Regular"/>
                <a:sym typeface="Roboto Regular"/>
              </a:defRPr>
            </a:pPr>
            <a:r>
              <a:rPr dirty="0">
                <a:hlinkClick r:id="rId22"/>
              </a:rPr>
              <a:t>https://www.linkedin.com/in/ameyers/</a:t>
            </a:r>
            <a:endParaRPr dirty="0"/>
          </a:p>
          <a:p>
            <a:pPr>
              <a:defRPr sz="900">
                <a:latin typeface="Roboto Regular"/>
                <a:ea typeface="Roboto Regular"/>
                <a:cs typeface="Roboto Regular"/>
                <a:sym typeface="Roboto Regular"/>
              </a:defRPr>
            </a:pPr>
            <a:r>
              <a:rPr dirty="0"/>
              <a:t>Denver, Colorado</a:t>
            </a:r>
          </a:p>
        </p:txBody>
      </p:sp>
      <p:pic>
        <p:nvPicPr>
          <p:cNvPr id="264" name="Image" descr="Image"/>
          <p:cNvPicPr>
            <a:picLocks noChangeAspect="1"/>
          </p:cNvPicPr>
          <p:nvPr/>
        </p:nvPicPr>
        <p:blipFill>
          <a:blip r:embed="rId23">
            <a:extLst/>
          </a:blip>
          <a:stretch>
            <a:fillRect/>
          </a:stretch>
        </p:blipFill>
        <p:spPr>
          <a:xfrm>
            <a:off x="6232617" y="3125558"/>
            <a:ext cx="940833" cy="881241"/>
          </a:xfrm>
          <a:prstGeom prst="rect">
            <a:avLst/>
          </a:prstGeom>
          <a:ln w="12700">
            <a:miter lim="400000"/>
          </a:ln>
        </p:spPr>
      </p:pic>
      <p:sp>
        <p:nvSpPr>
          <p:cNvPr id="265" name="Aly Abayazeed, MD…"/>
          <p:cNvSpPr txBox="1"/>
          <p:nvPr/>
        </p:nvSpPr>
        <p:spPr>
          <a:xfrm>
            <a:off x="7230198" y="3187700"/>
            <a:ext cx="1977637" cy="830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900">
                <a:latin typeface="Roboto Bold"/>
                <a:ea typeface="Roboto Bold"/>
                <a:cs typeface="Roboto Bold"/>
                <a:sym typeface="Roboto Bold"/>
              </a:defRPr>
            </a:pPr>
            <a:r>
              <a:rPr dirty="0"/>
              <a:t>Aly Abayazeed, </a:t>
            </a:r>
            <a:r>
              <a:rPr dirty="0" smtClean="0"/>
              <a:t>MD</a:t>
            </a:r>
            <a:r>
              <a:rPr lang="en-US" dirty="0" smtClean="0"/>
              <a:t>   </a:t>
            </a:r>
            <a:endParaRPr dirty="0">
              <a:latin typeface="Roboto Regular"/>
              <a:ea typeface="Roboto Regular"/>
              <a:cs typeface="Roboto Regular"/>
              <a:sym typeface="Roboto Regular"/>
            </a:endParaRPr>
          </a:p>
          <a:p>
            <a:pPr defTabSz="457200">
              <a:defRPr sz="900">
                <a:latin typeface="Roboto Regular"/>
                <a:ea typeface="Roboto Regular"/>
                <a:cs typeface="Roboto Regular"/>
                <a:sym typeface="Roboto Regular"/>
              </a:defRPr>
            </a:pPr>
            <a:r>
              <a:rPr dirty="0"/>
              <a:t>Assistant Professor of Neuroradiology UMass Medical Center and Chief Medical Officer Neosoma, Inc.</a:t>
            </a:r>
          </a:p>
          <a:p>
            <a:pPr defTabSz="457200">
              <a:defRPr sz="900" u="sng">
                <a:solidFill>
                  <a:srgbClr val="1155CC"/>
                </a:solidFill>
                <a:latin typeface="Roboto Regular"/>
                <a:ea typeface="Roboto Regular"/>
                <a:cs typeface="Roboto Regular"/>
                <a:sym typeface="Roboto Regular"/>
              </a:defRPr>
            </a:pPr>
            <a:r>
              <a:rPr dirty="0">
                <a:solidFill>
                  <a:schemeClr val="accent5"/>
                </a:solidFill>
                <a:uFill>
                  <a:solidFill>
                    <a:schemeClr val="accent5"/>
                  </a:solidFill>
                </a:uFill>
                <a:hlinkClick r:id="rId24"/>
              </a:rPr>
              <a:t>https://www.linkedin.com/in/aly-abayazeed-894ab0180/</a:t>
            </a:r>
            <a:endParaRPr u="none" dirty="0">
              <a:solidFill>
                <a:srgbClr val="000000"/>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18732520_web.jpg" descr="18732520_web.jpg"/>
          <p:cNvPicPr>
            <a:picLocks noChangeAspect="1"/>
          </p:cNvPicPr>
          <p:nvPr/>
        </p:nvPicPr>
        <p:blipFill>
          <a:blip r:embed="rId2">
            <a:extLst/>
          </a:blip>
          <a:stretch>
            <a:fillRect/>
          </a:stretch>
        </p:blipFill>
        <p:spPr>
          <a:xfrm>
            <a:off x="3747757" y="339743"/>
            <a:ext cx="2651473" cy="1263593"/>
          </a:xfrm>
          <a:prstGeom prst="rect">
            <a:avLst/>
          </a:prstGeom>
          <a:ln>
            <a:noFill/>
          </a:ln>
          <a:effectLst>
            <a:outerShdw blurRad="292100" dist="139700" dir="2700000" algn="tl" rotWithShape="0">
              <a:srgbClr val="333333">
                <a:alpha val="65000"/>
              </a:srgbClr>
            </a:outerShdw>
          </a:effectLst>
        </p:spPr>
      </p:pic>
      <p:sp>
        <p:nvSpPr>
          <p:cNvPr id="144" name="Meet John Doe who has Aphasia"/>
          <p:cNvSpPr txBox="1"/>
          <p:nvPr/>
        </p:nvSpPr>
        <p:spPr>
          <a:xfrm>
            <a:off x="287808" y="148958"/>
            <a:ext cx="1804493" cy="191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2700" b="1"/>
            </a:pPr>
            <a:r>
              <a:rPr b="0" dirty="0">
                <a:latin typeface="Roboto Regular"/>
                <a:ea typeface="Roboto Regular"/>
                <a:cs typeface="Roboto Regular"/>
                <a:sym typeface="Roboto Regular"/>
              </a:rPr>
              <a:t>Meet John Doe who has </a:t>
            </a:r>
            <a:r>
              <a:rPr sz="3500" b="0" dirty="0">
                <a:latin typeface="Roboto Bold"/>
                <a:ea typeface="Roboto Bold"/>
                <a:cs typeface="Roboto Bold"/>
                <a:sym typeface="Roboto Bold"/>
              </a:rPr>
              <a:t>Aphasia</a:t>
            </a:r>
            <a:r>
              <a:rPr dirty="0"/>
              <a:t> </a:t>
            </a:r>
          </a:p>
        </p:txBody>
      </p:sp>
      <p:sp>
        <p:nvSpPr>
          <p:cNvPr id="145" name="Aphasia https://www.aphasia.org/ affects about 2 million Americans and is more common than Parkinson's Disease, cerebral palsy or muscular dystrophy. Nearly 180,000 Americans acquire the disorder each year.…"/>
          <p:cNvSpPr txBox="1"/>
          <p:nvPr/>
        </p:nvSpPr>
        <p:spPr>
          <a:xfrm>
            <a:off x="294952" y="2244458"/>
            <a:ext cx="8888314" cy="28007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300">
                <a:latin typeface="Roboto Regular"/>
                <a:ea typeface="Roboto Regular"/>
                <a:cs typeface="Roboto Regular"/>
                <a:sym typeface="Roboto Regular"/>
              </a:defRPr>
            </a:pPr>
            <a:r>
              <a:rPr dirty="0"/>
              <a:t>Aphasia </a:t>
            </a:r>
            <a:r>
              <a:rPr dirty="0" smtClean="0"/>
              <a:t>affects </a:t>
            </a:r>
            <a:r>
              <a:rPr dirty="0"/>
              <a:t>about 2 million Americans and is more common than Parkinson's Disease, cerebral palsy or muscular dystrophy. Nearly 180,000 Americans acquire the disorder each year. </a:t>
            </a:r>
          </a:p>
          <a:p>
            <a:pPr>
              <a:defRPr sz="1300">
                <a:latin typeface="Roboto Regular"/>
                <a:ea typeface="Roboto Regular"/>
                <a:cs typeface="Roboto Regular"/>
                <a:sym typeface="Roboto Regular"/>
              </a:defRPr>
            </a:pPr>
            <a:endParaRPr dirty="0"/>
          </a:p>
          <a:p>
            <a:pPr>
              <a:defRPr sz="1300">
                <a:latin typeface="Roboto Regular"/>
                <a:ea typeface="Roboto Regular"/>
                <a:cs typeface="Roboto Regular"/>
                <a:sym typeface="Roboto Regular"/>
              </a:defRPr>
            </a:pPr>
            <a:r>
              <a:rPr dirty="0" smtClean="0"/>
              <a:t>Aphasia</a:t>
            </a:r>
            <a:r>
              <a:rPr lang="en-US" dirty="0" smtClean="0"/>
              <a:t> </a:t>
            </a:r>
            <a:r>
              <a:rPr dirty="0" smtClean="0"/>
              <a:t>refers </a:t>
            </a:r>
            <a:r>
              <a:rPr dirty="0"/>
              <a:t>to a family of language disorders that usually stem from injury, lesion, or atrophy to the left side of the brain that result in reception, perception, and recall of language; in addition, language formation and expressive capacities may be inhibited.</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comprehend language</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pronounce, not due to muscle paralysis or weakness</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speak spontaneously</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form words</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name objects (anomia)</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Poor</a:t>
            </a:r>
            <a:r>
              <a:rPr dirty="0"/>
              <a:t> </a:t>
            </a:r>
            <a:r>
              <a:rPr dirty="0" smtClean="0"/>
              <a:t>enunciation</a:t>
            </a:r>
            <a:endParaRPr lang="en-US" dirty="0" smtClean="0"/>
          </a:p>
          <a:p>
            <a:pPr>
              <a:defRPr sz="1300">
                <a:latin typeface="Roboto Regular"/>
                <a:ea typeface="Roboto Regular"/>
                <a:cs typeface="Roboto Regular"/>
                <a:sym typeface="Roboto Regular"/>
              </a:defRPr>
            </a:pPr>
            <a:endParaRPr lang="en-US" dirty="0"/>
          </a:p>
          <a:p>
            <a:pPr>
              <a:defRPr sz="1300">
                <a:latin typeface="Roboto Regular"/>
                <a:ea typeface="Roboto Regular"/>
                <a:cs typeface="Roboto Regular"/>
                <a:sym typeface="Roboto Regular"/>
              </a:defRPr>
            </a:pPr>
            <a:r>
              <a:rPr lang="en-US" sz="1100" dirty="0" smtClean="0"/>
              <a:t>Source: National Aphasia </a:t>
            </a:r>
            <a:r>
              <a:rPr lang="en-US" sz="1100" dirty="0" err="1" smtClean="0"/>
              <a:t>Association,</a:t>
            </a:r>
            <a:r>
              <a:rPr lang="en-US" sz="1100" dirty="0" err="1" smtClean="0">
                <a:hlinkClick r:id="rId3"/>
              </a:rPr>
              <a:t>https</a:t>
            </a:r>
            <a:r>
              <a:rPr lang="en-US" sz="1100" dirty="0" smtClean="0">
                <a:hlinkClick r:id="rId3"/>
              </a:rPr>
              <a:t>://www.aphasia.org</a:t>
            </a:r>
            <a:endParaRPr lang="en-US" sz="11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Aphasia is most often caused by stroke, but any disease or damage to the parts of the brain that control language can cause aphasia. Some of these can include brain tumors, traumatic brain injury, and progressive neurological disorders.…"/>
          <p:cNvSpPr txBox="1"/>
          <p:nvPr/>
        </p:nvSpPr>
        <p:spPr>
          <a:xfrm>
            <a:off x="279400" y="110858"/>
            <a:ext cx="8585201" cy="1815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latin typeface="Roboto Bold"/>
                <a:ea typeface="Roboto Bold"/>
                <a:cs typeface="Roboto Bold"/>
                <a:sym typeface="Roboto Bold"/>
              </a:defRPr>
            </a:pPr>
            <a:r>
              <a:rPr dirty="0"/>
              <a:t>Aphasia is most often caused by stroke, but any disease or damage to the parts of the brain that control language can cause aphasia. Some of these can include brain tumors, traumatic brain injury, and progressive neurological disorders.</a:t>
            </a:r>
          </a:p>
          <a:p>
            <a:pPr>
              <a:defRPr>
                <a:latin typeface="Roboto Regular"/>
                <a:ea typeface="Roboto Regular"/>
                <a:cs typeface="Roboto Regular"/>
                <a:sym typeface="Roboto Regular"/>
              </a:defRPr>
            </a:pPr>
            <a:endParaRPr dirty="0"/>
          </a:p>
          <a:p>
            <a:pPr>
              <a:defRPr sz="1600" u="sng">
                <a:latin typeface="Roboto Regular"/>
                <a:ea typeface="Roboto Regular"/>
                <a:cs typeface="Roboto Regular"/>
                <a:sym typeface="Roboto Regular"/>
              </a:defRPr>
            </a:pPr>
            <a:endParaRPr lang="en-US" dirty="0" smtClean="0"/>
          </a:p>
        </p:txBody>
      </p:sp>
      <p:pic>
        <p:nvPicPr>
          <p:cNvPr id="2" name="Picture 1" descr="Screen Shot 2020-01-03 at 10.16.25 AM.png"/>
          <p:cNvPicPr>
            <a:picLocks noChangeAspect="1"/>
          </p:cNvPicPr>
          <p:nvPr/>
        </p:nvPicPr>
        <p:blipFill rotWithShape="1">
          <a:blip r:embed="rId2">
            <a:extLst>
              <a:ext uri="{28A0092B-C50C-407E-A947-70E740481C1C}">
                <a14:useLocalDpi xmlns:a14="http://schemas.microsoft.com/office/drawing/2010/main" val="0"/>
              </a:ext>
            </a:extLst>
          </a:blip>
          <a:srcRect t="1905"/>
          <a:stretch/>
        </p:blipFill>
        <p:spPr>
          <a:xfrm>
            <a:off x="3323387" y="3363319"/>
            <a:ext cx="2048357" cy="1544889"/>
          </a:xfrm>
          <a:prstGeom prst="rect">
            <a:avLst/>
          </a:prstGeom>
        </p:spPr>
      </p:pic>
      <p:pic>
        <p:nvPicPr>
          <p:cNvPr id="3" name="Picture 2" descr="Screen Shot 2020-01-03 at 10.16.01 AM.png"/>
          <p:cNvPicPr>
            <a:picLocks noChangeAspect="1"/>
          </p:cNvPicPr>
          <p:nvPr/>
        </p:nvPicPr>
        <p:blipFill rotWithShape="1">
          <a:blip r:embed="rId3">
            <a:extLst>
              <a:ext uri="{28A0092B-C50C-407E-A947-70E740481C1C}">
                <a14:useLocalDpi xmlns:a14="http://schemas.microsoft.com/office/drawing/2010/main" val="0"/>
              </a:ext>
            </a:extLst>
          </a:blip>
          <a:srcRect t="6166" b="8725"/>
          <a:stretch/>
        </p:blipFill>
        <p:spPr>
          <a:xfrm>
            <a:off x="6297969" y="3331829"/>
            <a:ext cx="2160218" cy="1488074"/>
          </a:xfrm>
          <a:prstGeom prst="rect">
            <a:avLst/>
          </a:prstGeom>
        </p:spPr>
      </p:pic>
      <p:pic>
        <p:nvPicPr>
          <p:cNvPr id="4" name="Picture 3" descr="Screen Shot 2020-01-03 at 10.15.28 AM.png"/>
          <p:cNvPicPr>
            <a:picLocks noChangeAspect="1"/>
          </p:cNvPicPr>
          <p:nvPr/>
        </p:nvPicPr>
        <p:blipFill rotWithShape="1">
          <a:blip r:embed="rId4">
            <a:extLst>
              <a:ext uri="{28A0092B-C50C-407E-A947-70E740481C1C}">
                <a14:useLocalDpi xmlns:a14="http://schemas.microsoft.com/office/drawing/2010/main" val="0"/>
              </a:ext>
            </a:extLst>
          </a:blip>
          <a:srcRect t="2111"/>
          <a:stretch/>
        </p:blipFill>
        <p:spPr>
          <a:xfrm>
            <a:off x="6297969" y="1567116"/>
            <a:ext cx="2048357" cy="1553926"/>
          </a:xfrm>
          <a:prstGeom prst="rect">
            <a:avLst/>
          </a:prstGeom>
        </p:spPr>
      </p:pic>
      <p:pic>
        <p:nvPicPr>
          <p:cNvPr id="5" name="Picture 4" descr="Screen Shot 2020-01-03 at 10.14.40 AM.png"/>
          <p:cNvPicPr>
            <a:picLocks noChangeAspect="1"/>
          </p:cNvPicPr>
          <p:nvPr/>
        </p:nvPicPr>
        <p:blipFill rotWithShape="1">
          <a:blip r:embed="rId5">
            <a:extLst>
              <a:ext uri="{28A0092B-C50C-407E-A947-70E740481C1C}">
                <a14:useLocalDpi xmlns:a14="http://schemas.microsoft.com/office/drawing/2010/main" val="0"/>
              </a:ext>
            </a:extLst>
          </a:blip>
          <a:srcRect t="2091"/>
          <a:stretch/>
        </p:blipFill>
        <p:spPr>
          <a:xfrm>
            <a:off x="279400" y="3352822"/>
            <a:ext cx="2119338" cy="1607773"/>
          </a:xfrm>
          <a:prstGeom prst="rect">
            <a:avLst/>
          </a:prstGeom>
        </p:spPr>
      </p:pic>
      <p:pic>
        <p:nvPicPr>
          <p:cNvPr id="6" name="Picture 5" descr="Screen Shot 2020-01-03 at 10.14.19 AM.png"/>
          <p:cNvPicPr>
            <a:picLocks noChangeAspect="1"/>
          </p:cNvPicPr>
          <p:nvPr/>
        </p:nvPicPr>
        <p:blipFill rotWithShape="1">
          <a:blip r:embed="rId6">
            <a:extLst>
              <a:ext uri="{28A0092B-C50C-407E-A947-70E740481C1C}">
                <a14:useLocalDpi xmlns:a14="http://schemas.microsoft.com/office/drawing/2010/main" val="0"/>
              </a:ext>
            </a:extLst>
          </a:blip>
          <a:srcRect l="1389" t="1613" r="1508" b="2517"/>
          <a:stretch/>
        </p:blipFill>
        <p:spPr>
          <a:xfrm>
            <a:off x="3247208" y="1588110"/>
            <a:ext cx="2124536" cy="1577642"/>
          </a:xfrm>
          <a:prstGeom prst="rect">
            <a:avLst/>
          </a:prstGeom>
        </p:spPr>
      </p:pic>
      <p:pic>
        <p:nvPicPr>
          <p:cNvPr id="7" name="Picture 6" descr="Screen Shot 2020-01-03 at 10.13.46 AM.png"/>
          <p:cNvPicPr>
            <a:picLocks noChangeAspect="1"/>
          </p:cNvPicPr>
          <p:nvPr/>
        </p:nvPicPr>
        <p:blipFill rotWithShape="1">
          <a:blip r:embed="rId7">
            <a:extLst>
              <a:ext uri="{28A0092B-C50C-407E-A947-70E740481C1C}">
                <a14:useLocalDpi xmlns:a14="http://schemas.microsoft.com/office/drawing/2010/main" val="0"/>
              </a:ext>
            </a:extLst>
          </a:blip>
          <a:srcRect l="1649" t="2087" b="-1"/>
          <a:stretch/>
        </p:blipFill>
        <p:spPr>
          <a:xfrm>
            <a:off x="279400" y="1652399"/>
            <a:ext cx="2119337" cy="1584661"/>
          </a:xfrm>
          <a:prstGeom prst="rect">
            <a:avLst/>
          </a:prstGeom>
        </p:spPr>
      </p:pic>
      <p:sp>
        <p:nvSpPr>
          <p:cNvPr id="11" name="TextBox 10"/>
          <p:cNvSpPr txBox="1"/>
          <p:nvPr/>
        </p:nvSpPr>
        <p:spPr>
          <a:xfrm>
            <a:off x="324276" y="4914150"/>
            <a:ext cx="7295287"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1100" dirty="0" smtClean="0">
                <a:latin typeface="Roboto Regular"/>
                <a:ea typeface="Roboto Regular"/>
                <a:cs typeface="Roboto Regular"/>
              </a:rPr>
              <a:t>Source: Aphasia Awareness Week, Aphasia Institute,  </a:t>
            </a:r>
            <a:r>
              <a:rPr lang="en-US" sz="1100" dirty="0" smtClean="0">
                <a:latin typeface="Roboto Regular"/>
                <a:ea typeface="Roboto Regular"/>
                <a:cs typeface="Roboto Regular"/>
                <a:hlinkClick r:id="rId8"/>
              </a:rPr>
              <a:t>https://</a:t>
            </a:r>
            <a:r>
              <a:rPr lang="en-US" sz="1100" dirty="0" err="1" smtClean="0">
                <a:latin typeface="Roboto Regular"/>
                <a:ea typeface="Roboto Regular"/>
                <a:cs typeface="Roboto Regular"/>
                <a:hlinkClick r:id="rId8"/>
              </a:rPr>
              <a:t>www.aphasia.ca</a:t>
            </a:r>
            <a:r>
              <a:rPr lang="en-US" sz="1100" dirty="0" smtClean="0">
                <a:latin typeface="Roboto Regular"/>
                <a:ea typeface="Roboto Regular"/>
                <a:cs typeface="Roboto Regular"/>
                <a:hlinkClick r:id="rId8"/>
              </a:rPr>
              <a:t>/aphasia-awareness-week</a:t>
            </a:r>
            <a:endParaRPr lang="en-US" sz="1100" dirty="0">
              <a:latin typeface="Roboto Regular"/>
              <a:ea typeface="Roboto Regular"/>
              <a:cs typeface="Roboto Regula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14;p19"/>
          <p:cNvSpPr txBox="1">
            <a:spLocks noGrp="1"/>
          </p:cNvSpPr>
          <p:nvPr>
            <p:ph type="title"/>
          </p:nvPr>
        </p:nvSpPr>
        <p:spPr>
          <a:xfrm>
            <a:off x="165099" y="-107125"/>
            <a:ext cx="6508499" cy="857400"/>
          </a:xfrm>
          <a:prstGeom prst="rect">
            <a:avLst/>
          </a:prstGeom>
        </p:spPr>
        <p:txBody>
          <a:bodyPr/>
          <a:lstStyle>
            <a:lvl1pPr>
              <a:defRPr sz="2800">
                <a:solidFill>
                  <a:srgbClr val="000000"/>
                </a:solidFill>
                <a:latin typeface="Roboto Bold"/>
                <a:ea typeface="Roboto Bold"/>
                <a:cs typeface="Roboto Bold"/>
                <a:sym typeface="Roboto Bold"/>
              </a:defRPr>
            </a:lvl1pPr>
          </a:lstStyle>
          <a:p>
            <a:r>
              <a:t>Problem</a:t>
            </a:r>
          </a:p>
        </p:txBody>
      </p:sp>
      <p:sp>
        <p:nvSpPr>
          <p:cNvPr id="150" name="Google Shape;115;p19"/>
          <p:cNvSpPr txBox="1">
            <a:spLocks noGrp="1"/>
          </p:cNvSpPr>
          <p:nvPr>
            <p:ph type="body" idx="1"/>
          </p:nvPr>
        </p:nvSpPr>
        <p:spPr>
          <a:xfrm>
            <a:off x="366193" y="1980250"/>
            <a:ext cx="8411614" cy="3684000"/>
          </a:xfrm>
          <a:prstGeom prst="rect">
            <a:avLst/>
          </a:prstGeom>
        </p:spPr>
        <p:txBody>
          <a:bodyPr/>
          <a:lstStyle/>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2"/>
              </a:rPr>
              <a:t>EyeControl</a:t>
            </a:r>
            <a:r>
              <a:rPr u="none" dirty="0">
                <a:solidFill>
                  <a:schemeClr val="accent2">
                    <a:lumOff val="21764"/>
                  </a:schemeClr>
                </a:solidFill>
              </a:rPr>
              <a:t> - Wearable eye-tracking continuous communication tool</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3"/>
              </a:rPr>
              <a:t>NeuroSky</a:t>
            </a:r>
            <a:r>
              <a:rPr u="none" dirty="0">
                <a:solidFill>
                  <a:schemeClr val="accent2">
                    <a:lumOff val="21764"/>
                  </a:schemeClr>
                </a:solidFill>
              </a:rPr>
              <a:t> - Wearable EEG communication tool which detects “yes”, “no”, “happy”, “sad”</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4"/>
              </a:rPr>
              <a:t>ControlBionics</a:t>
            </a:r>
            <a:r>
              <a:rPr u="none" dirty="0">
                <a:solidFill>
                  <a:schemeClr val="accent2">
                    <a:lumOff val="21764"/>
                  </a:schemeClr>
                </a:solidFill>
              </a:rPr>
              <a:t> - Wearable EMG tool for single button communication</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5"/>
              </a:rPr>
              <a:t>Eyegaze Edge</a:t>
            </a:r>
            <a:r>
              <a:rPr u="none" dirty="0">
                <a:solidFill>
                  <a:schemeClr val="accent2">
                    <a:lumOff val="21764"/>
                  </a:schemeClr>
                </a:solidFill>
              </a:rPr>
              <a:t> - Eye-tracking camera observes eyes (60x / second). Nothing attached</a:t>
            </a:r>
          </a:p>
        </p:txBody>
      </p:sp>
      <p:sp>
        <p:nvSpPr>
          <p:cNvPr id="151" name="Wearable EEG communication players do not have a simple communication method for people with Aphasia nor the 7.5 million people in the United States who have trouble using their voices https://www.nidcd.nih.gov/health/statistics/quick-statistics-voice-speech-language"/>
          <p:cNvSpPr txBox="1"/>
          <p:nvPr/>
        </p:nvSpPr>
        <p:spPr>
          <a:xfrm>
            <a:off x="255473" y="910970"/>
            <a:ext cx="8094242" cy="7078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500">
                <a:latin typeface="Roboto Bold"/>
                <a:ea typeface="Roboto Bold"/>
                <a:cs typeface="Roboto Bold"/>
                <a:sym typeface="Roboto Bold"/>
              </a:defRPr>
            </a:pPr>
            <a:r>
              <a:rPr dirty="0"/>
              <a:t>Wearable EEG communication players do not have a simple communication method for people with Aphasia nor the 7.5 million people in the United States who have trouble using their </a:t>
            </a:r>
            <a:r>
              <a:rPr dirty="0" smtClean="0"/>
              <a:t>voices </a:t>
            </a:r>
            <a:r>
              <a:rPr u="sng" dirty="0">
                <a:solidFill>
                  <a:schemeClr val="accent5"/>
                </a:solidFill>
                <a:uFill>
                  <a:solidFill>
                    <a:schemeClr val="accent5"/>
                  </a:solidFill>
                </a:uFill>
                <a:hlinkClick r:id="rId6"/>
              </a:rPr>
              <a:t>https://www.nidcd.nih.gov/health/statistics/quick-statistics-voice-speech-language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82;p17"/>
          <p:cNvSpPr txBox="1">
            <a:spLocks noGrp="1"/>
          </p:cNvSpPr>
          <p:nvPr>
            <p:ph type="body" sz="quarter" idx="1"/>
          </p:nvPr>
        </p:nvSpPr>
        <p:spPr>
          <a:xfrm>
            <a:off x="457199" y="1398946"/>
            <a:ext cx="3566102" cy="838201"/>
          </a:xfrm>
          <a:prstGeom prst="rect">
            <a:avLst/>
          </a:prstGeom>
        </p:spPr>
        <p:txBody>
          <a:bodyPr lIns="45699" tIns="45699" rIns="45699" bIns="45699"/>
          <a:lstStyle/>
          <a:p>
            <a:pPr marL="166878" indent="-166878" defTabSz="667512">
              <a:lnSpc>
                <a:spcPct val="90000"/>
              </a:lnSpc>
              <a:spcBef>
                <a:spcPts val="1100"/>
              </a:spcBef>
              <a:buSzPts val="2600"/>
              <a:defRPr sz="2628"/>
            </a:pPr>
            <a:r>
              <a:rPr dirty="0"/>
              <a:t>37.7% </a:t>
            </a:r>
            <a:r>
              <a:rPr sz="1314" dirty="0"/>
              <a:t>of nurse-patient communication sessions in ICU unsuccessful</a:t>
            </a:r>
          </a:p>
        </p:txBody>
      </p:sp>
      <p:sp>
        <p:nvSpPr>
          <p:cNvPr id="154" name="Google Shape;83;p17"/>
          <p:cNvSpPr txBox="1">
            <a:spLocks noGrp="1"/>
          </p:cNvSpPr>
          <p:nvPr>
            <p:ph type="body" idx="13"/>
          </p:nvPr>
        </p:nvSpPr>
        <p:spPr>
          <a:xfrm>
            <a:off x="4282490" y="1398946"/>
            <a:ext cx="3566101" cy="838201"/>
          </a:xfrm>
          <a:prstGeom prst="rect">
            <a:avLst/>
          </a:prstGeom>
          <a:extLst>
            <a:ext uri="{C572A759-6A51-4108-AA02-DFA0A04FC94B}">
              <ma14:wrappingTextBoxFlag xmlns:ma14="http://schemas.microsoft.com/office/mac/drawingml/2011/main" val="1"/>
            </a:ext>
          </a:extLst>
        </p:spPr>
        <p:txBody>
          <a:bodyPr lIns="45699" tIns="45699" rIns="45699" bIns="45699"/>
          <a:lstStyle/>
          <a:p>
            <a:pPr marL="198881" indent="-198881" defTabSz="795527">
              <a:lnSpc>
                <a:spcPct val="90000"/>
              </a:lnSpc>
              <a:spcBef>
                <a:spcPts val="1300"/>
              </a:spcBef>
              <a:buClr>
                <a:schemeClr val="accent1"/>
              </a:buClr>
              <a:buSzPts val="3100"/>
              <a:buFont typeface="Helvetica"/>
              <a:buChar char="◼"/>
              <a:defRPr sz="3132">
                <a:latin typeface="Century Gothic"/>
                <a:ea typeface="Century Gothic"/>
                <a:cs typeface="Century Gothic"/>
                <a:sym typeface="Century Gothic"/>
              </a:defRPr>
            </a:pPr>
            <a:r>
              <a:rPr dirty="0"/>
              <a:t>62% </a:t>
            </a:r>
            <a:r>
              <a:rPr sz="1566" dirty="0"/>
              <a:t>of patients in ICU reported a high level of frustration</a:t>
            </a:r>
          </a:p>
        </p:txBody>
      </p:sp>
      <p:sp>
        <p:nvSpPr>
          <p:cNvPr id="155" name="Google Shape;84;p17"/>
          <p:cNvSpPr txBox="1"/>
          <p:nvPr/>
        </p:nvSpPr>
        <p:spPr>
          <a:xfrm>
            <a:off x="502924" y="2665868"/>
            <a:ext cx="7743951" cy="4597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228600" indent="-228600">
              <a:buClr>
                <a:schemeClr val="accent1"/>
              </a:buClr>
              <a:buSzPts val="2400"/>
              <a:buFont typeface="Helvetica"/>
              <a:buChar char="◼"/>
              <a:defRPr sz="2400">
                <a:solidFill>
                  <a:schemeClr val="accent2">
                    <a:lumOff val="21764"/>
                  </a:schemeClr>
                </a:solidFill>
                <a:latin typeface="Century Gothic"/>
                <a:ea typeface="Century Gothic"/>
                <a:cs typeface="Century Gothic"/>
                <a:sym typeface="Century Gothic"/>
              </a:defRPr>
            </a:lvl1pPr>
          </a:lstStyle>
          <a:p>
            <a:r>
              <a:rPr dirty="0"/>
              <a:t>Need for alternative</a:t>
            </a:r>
          </a:p>
        </p:txBody>
      </p:sp>
      <p:grpSp>
        <p:nvGrpSpPr>
          <p:cNvPr id="167" name="Google Shape;85;p17"/>
          <p:cNvGrpSpPr/>
          <p:nvPr/>
        </p:nvGrpSpPr>
        <p:grpSpPr>
          <a:xfrm>
            <a:off x="4574587" y="2642399"/>
            <a:ext cx="4147989" cy="1796753"/>
            <a:chOff x="0" y="0"/>
            <a:chExt cx="4147987" cy="1796752"/>
          </a:xfrm>
        </p:grpSpPr>
        <p:sp>
          <p:nvSpPr>
            <p:cNvPr id="156" name="Google Shape;86;p17"/>
            <p:cNvSpPr/>
            <p:nvPr/>
          </p:nvSpPr>
          <p:spPr>
            <a:xfrm>
              <a:off x="15275" y="984468"/>
              <a:ext cx="3670217" cy="812285"/>
            </a:xfrm>
            <a:prstGeom prst="ellipse">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57" name="Google Shape;87;p17"/>
            <p:cNvSpPr txBox="1"/>
            <p:nvPr/>
          </p:nvSpPr>
          <p:spPr>
            <a:xfrm>
              <a:off x="552771" y="1233129"/>
              <a:ext cx="2595253" cy="314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75" tIns="17775" rIns="17775" bIns="17775"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Communication Board</a:t>
              </a:r>
            </a:p>
          </p:txBody>
        </p:sp>
        <p:sp>
          <p:nvSpPr>
            <p:cNvPr id="158" name="Google Shape;88;p17"/>
            <p:cNvSpPr/>
            <p:nvPr/>
          </p:nvSpPr>
          <p:spPr>
            <a:xfrm rot="13462090">
              <a:off x="472106" y="664129"/>
              <a:ext cx="874315" cy="231408"/>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59" name="Google Shape;89;p17"/>
            <p:cNvSpPr/>
            <p:nvPr/>
          </p:nvSpPr>
          <p:spPr>
            <a:xfrm>
              <a:off x="0" y="100071"/>
              <a:ext cx="1163104" cy="617331"/>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0" name="Google Shape;90;p17"/>
            <p:cNvSpPr txBox="1"/>
            <p:nvPr/>
          </p:nvSpPr>
          <p:spPr>
            <a:xfrm>
              <a:off x="27156" y="188426"/>
              <a:ext cx="1108808"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Speed</a:t>
              </a:r>
            </a:p>
          </p:txBody>
        </p:sp>
        <p:sp>
          <p:nvSpPr>
            <p:cNvPr id="161" name="Google Shape;91;p17"/>
            <p:cNvSpPr/>
            <p:nvPr/>
          </p:nvSpPr>
          <p:spPr>
            <a:xfrm rot="16437946">
              <a:off x="1674059" y="534361"/>
              <a:ext cx="495114" cy="349011"/>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62" name="Google Shape;92;p17"/>
            <p:cNvSpPr/>
            <p:nvPr/>
          </p:nvSpPr>
          <p:spPr>
            <a:xfrm>
              <a:off x="1314949" y="-1"/>
              <a:ext cx="1414376" cy="617331"/>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3" name="Google Shape;93;p17"/>
            <p:cNvSpPr txBox="1"/>
            <p:nvPr/>
          </p:nvSpPr>
          <p:spPr>
            <a:xfrm>
              <a:off x="1375148" y="128961"/>
              <a:ext cx="1266827"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Accuracy</a:t>
              </a:r>
            </a:p>
          </p:txBody>
        </p:sp>
        <p:sp>
          <p:nvSpPr>
            <p:cNvPr id="164" name="Google Shape;94;p17"/>
            <p:cNvSpPr/>
            <p:nvPr/>
          </p:nvSpPr>
          <p:spPr>
            <a:xfrm rot="19240944">
              <a:off x="2478738" y="678029"/>
              <a:ext cx="940691" cy="231508"/>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65" name="Google Shape;95;p17"/>
            <p:cNvSpPr/>
            <p:nvPr/>
          </p:nvSpPr>
          <p:spPr>
            <a:xfrm>
              <a:off x="2881161" y="59475"/>
              <a:ext cx="1266827" cy="617330"/>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6" name="Google Shape;96;p17"/>
            <p:cNvSpPr txBox="1"/>
            <p:nvPr/>
          </p:nvSpPr>
          <p:spPr>
            <a:xfrm>
              <a:off x="2960174" y="188431"/>
              <a:ext cx="1108808"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Reliability</a:t>
              </a:r>
            </a:p>
          </p:txBody>
        </p:sp>
      </p:grpSp>
      <p:sp>
        <p:nvSpPr>
          <p:cNvPr id="168" name="Google Shape;97;p17"/>
          <p:cNvSpPr/>
          <p:nvPr/>
        </p:nvSpPr>
        <p:spPr>
          <a:xfrm>
            <a:off x="7715250" y="37999"/>
            <a:ext cx="1266900" cy="1849502"/>
          </a:xfrm>
          <a:prstGeom prst="rect">
            <a:avLst/>
          </a:prstGeom>
          <a:solidFill>
            <a:srgbClr val="FFFFFF"/>
          </a:solidFill>
          <a:ln w="12700">
            <a:miter lim="400000"/>
          </a:ln>
        </p:spPr>
        <p:txBody>
          <a:bodyPr lIns="0" tIns="0" rIns="0" bIns="0" anchor="ctr"/>
          <a:lstStyle/>
          <a:p>
            <a:endParaRPr/>
          </a:p>
        </p:txBody>
      </p:sp>
      <p:sp>
        <p:nvSpPr>
          <p:cNvPr id="169" name="Google Shape;98;p17"/>
          <p:cNvSpPr txBox="1"/>
          <p:nvPr/>
        </p:nvSpPr>
        <p:spPr>
          <a:xfrm>
            <a:off x="215799" y="4639950"/>
            <a:ext cx="5191502"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Century Gothic"/>
                <a:ea typeface="Century Gothic"/>
                <a:cs typeface="Century Gothic"/>
                <a:sym typeface="Century Gothic"/>
              </a:defRPr>
            </a:pPr>
            <a:r>
              <a:t>Patak, </a:t>
            </a:r>
            <a:r>
              <a:rPr i="1"/>
              <a:t>Applied Nursing Research, </a:t>
            </a:r>
            <a:r>
              <a:t>2006 </a:t>
            </a:r>
          </a:p>
        </p:txBody>
      </p:sp>
      <p:sp>
        <p:nvSpPr>
          <p:cNvPr id="170" name="Why current solutions are subpar ?"/>
          <p:cNvSpPr txBox="1"/>
          <p:nvPr/>
        </p:nvSpPr>
        <p:spPr>
          <a:xfrm>
            <a:off x="409364" y="234265"/>
            <a:ext cx="6835618" cy="53860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500">
                <a:latin typeface="Roboto Bold"/>
                <a:ea typeface="Roboto Bold"/>
                <a:cs typeface="Roboto Bold"/>
                <a:sym typeface="Roboto Bold"/>
              </a:defRPr>
            </a:lvl1pPr>
          </a:lstStyle>
          <a:p>
            <a:r>
              <a:rPr dirty="0"/>
              <a:t>Why current solutions are </a:t>
            </a:r>
            <a:r>
              <a:rPr dirty="0" smtClean="0"/>
              <a:t>subpar?</a:t>
            </a:r>
            <a:r>
              <a:rPr lang="en-US" dirty="0" smtClean="0"/>
              <a:t> </a:t>
            </a: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513053"/>
            <a:ext cx="8686802" cy="504239"/>
          </a:xfrm>
          <a:solidFill>
            <a:schemeClr val="bg1"/>
          </a:solidFill>
          <a:ln>
            <a:noFill/>
          </a:ln>
        </p:spPr>
        <p:txBody>
          <a:bodyPr>
            <a:noAutofit/>
          </a:bodyPr>
          <a:lstStyle/>
          <a:p>
            <a:r>
              <a:rPr lang="en-US" sz="2800" dirty="0">
                <a:ln>
                  <a:solidFill>
                    <a:srgbClr val="000000"/>
                  </a:solidFill>
                </a:ln>
                <a:solidFill>
                  <a:schemeClr val="tx1"/>
                </a:solidFill>
              </a:rPr>
              <a:t>R</a:t>
            </a:r>
            <a:r>
              <a:rPr lang="en-US" sz="2800" dirty="0" smtClean="0">
                <a:ln>
                  <a:solidFill>
                    <a:srgbClr val="000000"/>
                  </a:solidFill>
                </a:ln>
                <a:solidFill>
                  <a:schemeClr val="tx1"/>
                </a:solidFill>
              </a:rPr>
              <a:t>ecent advances with EEG/Eye Tracking?</a:t>
            </a:r>
            <a:endParaRPr lang="en-US" sz="2800" dirty="0">
              <a:ln>
                <a:solidFill>
                  <a:srgbClr val="000000"/>
                </a:solidFill>
              </a:ln>
              <a:solidFill>
                <a:schemeClr val="tx1"/>
              </a:solidFill>
            </a:endParaRPr>
          </a:p>
        </p:txBody>
      </p:sp>
      <p:sp>
        <p:nvSpPr>
          <p:cNvPr id="3" name="Text Placeholder 2"/>
          <p:cNvSpPr>
            <a:spLocks noGrp="1"/>
          </p:cNvSpPr>
          <p:nvPr>
            <p:ph type="body" sz="half" idx="1"/>
          </p:nvPr>
        </p:nvSpPr>
        <p:spPr>
          <a:xfrm>
            <a:off x="457200" y="1218536"/>
            <a:ext cx="3566101" cy="3376088"/>
          </a:xfrm>
        </p:spPr>
        <p:txBody>
          <a:bodyPr/>
          <a:lstStyle/>
          <a:p>
            <a:r>
              <a:rPr lang="en-US" dirty="0" smtClean="0">
                <a:hlinkClick r:id="rId2"/>
              </a:rPr>
              <a:t>NextMind</a:t>
            </a:r>
            <a:r>
              <a:rPr lang="en-US" dirty="0" smtClean="0"/>
              <a:t>: Brain-sensing wearable for real-time device control</a:t>
            </a:r>
          </a:p>
          <a:p>
            <a:r>
              <a:rPr lang="en-US" dirty="0" smtClean="0">
                <a:hlinkClick r:id="rId3"/>
              </a:rPr>
              <a:t>CTRL-Labs</a:t>
            </a:r>
            <a:r>
              <a:rPr lang="en-US" dirty="0" smtClean="0"/>
              <a:t>: Wearable EMG system for single button communication</a:t>
            </a:r>
          </a:p>
          <a:p>
            <a:endParaRPr lang="en-US" dirty="0"/>
          </a:p>
        </p:txBody>
      </p:sp>
      <p:sp>
        <p:nvSpPr>
          <p:cNvPr id="4" name="Text Placeholder 3"/>
          <p:cNvSpPr>
            <a:spLocks noGrp="1"/>
          </p:cNvSpPr>
          <p:nvPr>
            <p:ph type="body" sz="half" idx="13"/>
          </p:nvPr>
        </p:nvSpPr>
        <p:spPr>
          <a:xfrm>
            <a:off x="4282440" y="1218536"/>
            <a:ext cx="3566101" cy="3376087"/>
          </a:xfrm>
        </p:spPr>
        <p:txBody>
          <a:bodyPr/>
          <a:lstStyle/>
          <a:p>
            <a:r>
              <a:rPr lang="en-US" dirty="0" smtClean="0"/>
              <a:t>Not able to creatively produce communication, needs to increase accuracy</a:t>
            </a:r>
          </a:p>
          <a:p>
            <a:endParaRPr lang="en-US" dirty="0"/>
          </a:p>
          <a:p>
            <a:r>
              <a:rPr lang="en-US" dirty="0" smtClean="0"/>
              <a:t>Ineffective for paralyzed, </a:t>
            </a:r>
            <a:r>
              <a:rPr lang="en-US" dirty="0" err="1" smtClean="0"/>
              <a:t>LiS</a:t>
            </a:r>
            <a:r>
              <a:rPr lang="en-US" dirty="0" smtClean="0"/>
              <a:t> patients</a:t>
            </a:r>
            <a:endParaRPr lang="en-US" dirty="0"/>
          </a:p>
        </p:txBody>
      </p:sp>
      <p:sp>
        <p:nvSpPr>
          <p:cNvPr id="5" name="Google Shape;97;p17"/>
          <p:cNvSpPr/>
          <p:nvPr/>
        </p:nvSpPr>
        <p:spPr>
          <a:xfrm>
            <a:off x="7877100" y="80477"/>
            <a:ext cx="1266900" cy="1849502"/>
          </a:xfrm>
          <a:prstGeom prst="rect">
            <a:avLst/>
          </a:prstGeom>
          <a:solidFill>
            <a:srgbClr val="FFFFFF"/>
          </a:solidFill>
          <a:ln w="12700">
            <a:miter lim="400000"/>
          </a:ln>
        </p:spPr>
        <p:txBody>
          <a:bodyPr lIns="0" tIns="0" rIns="0" bIns="0" anchor="ctr"/>
          <a:lstStyle/>
          <a:p>
            <a:endParaRPr/>
          </a:p>
        </p:txBody>
      </p:sp>
    </p:spTree>
    <p:extLst>
      <p:ext uri="{BB962C8B-B14F-4D97-AF65-F5344CB8AC3E}">
        <p14:creationId xmlns:p14="http://schemas.microsoft.com/office/powerpoint/2010/main" val="4046294819"/>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20;p20"/>
          <p:cNvSpPr txBox="1">
            <a:spLocks noGrp="1"/>
          </p:cNvSpPr>
          <p:nvPr>
            <p:ph type="title"/>
          </p:nvPr>
        </p:nvSpPr>
        <p:spPr>
          <a:xfrm>
            <a:off x="311699" y="102125"/>
            <a:ext cx="8520602" cy="572701"/>
          </a:xfrm>
          <a:prstGeom prst="rect">
            <a:avLst/>
          </a:prstGeom>
        </p:spPr>
        <p:txBody>
          <a:bodyPr>
            <a:noAutofit/>
          </a:bodyPr>
          <a:lstStyle>
            <a:lvl1pPr>
              <a:defRPr sz="3000">
                <a:latin typeface="Roboto Bold"/>
                <a:ea typeface="Roboto Bold"/>
                <a:cs typeface="Roboto Bold"/>
                <a:sym typeface="Roboto Bold"/>
              </a:defRPr>
            </a:lvl1pPr>
          </a:lstStyle>
          <a:p>
            <a:r>
              <a:t>Outloud Solution</a:t>
            </a:r>
          </a:p>
        </p:txBody>
      </p:sp>
      <p:sp>
        <p:nvSpPr>
          <p:cNvPr id="173" name="Google Shape;121;p20"/>
          <p:cNvSpPr txBox="1">
            <a:spLocks noGrp="1"/>
          </p:cNvSpPr>
          <p:nvPr>
            <p:ph type="body" idx="1"/>
          </p:nvPr>
        </p:nvSpPr>
        <p:spPr>
          <a:xfrm>
            <a:off x="311699" y="974675"/>
            <a:ext cx="8520602" cy="3416400"/>
          </a:xfrm>
          <a:prstGeom prst="rect">
            <a:avLst/>
          </a:prstGeom>
        </p:spPr>
        <p:txBody>
          <a:bodyPr>
            <a:noAutofit/>
          </a:bodyPr>
          <a:lstStyle/>
          <a:p>
            <a:pPr marL="180473" indent="-180473">
              <a:lnSpc>
                <a:spcPct val="100000"/>
              </a:lnSpc>
              <a:spcBef>
                <a:spcPts val="800"/>
              </a:spcBef>
              <a:buClrTx/>
              <a:buSzPct val="100000"/>
              <a:buFontTx/>
              <a:buChar char="•"/>
              <a:defRPr sz="2100">
                <a:solidFill>
                  <a:srgbClr val="2A2A2A"/>
                </a:solidFill>
                <a:latin typeface="Roboto Regular"/>
                <a:ea typeface="Roboto Regular"/>
                <a:cs typeface="Roboto Regular"/>
                <a:sym typeface="Roboto Regular"/>
              </a:defRPr>
            </a:pPr>
            <a:r>
              <a:rPr dirty="0"/>
              <a:t>An electronic communication board that consists of </a:t>
            </a:r>
            <a:r>
              <a:rPr i="1" dirty="0">
                <a:latin typeface="Roboto Bold"/>
                <a:ea typeface="Roboto Bold"/>
                <a:cs typeface="Roboto Bold"/>
                <a:sym typeface="Roboto Bold"/>
              </a:rPr>
              <a:t>emojis</a:t>
            </a:r>
            <a:r>
              <a:rPr dirty="0"/>
              <a:t> (rather than letters)</a:t>
            </a:r>
          </a:p>
          <a:p>
            <a:pPr marL="180473" indent="-180473">
              <a:lnSpc>
                <a:spcPct val="100000"/>
              </a:lnSpc>
              <a:spcBef>
                <a:spcPts val="800"/>
              </a:spcBef>
              <a:buClrTx/>
              <a:buSzPct val="100000"/>
              <a:buFontTx/>
              <a:buChar char="•"/>
              <a:defRPr sz="2100">
                <a:solidFill>
                  <a:srgbClr val="2A2A2A"/>
                </a:solidFill>
                <a:latin typeface="Roboto Regular"/>
                <a:ea typeface="Roboto Regular"/>
                <a:cs typeface="Roboto Regular"/>
                <a:sym typeface="Roboto Regular"/>
              </a:defRPr>
            </a:pPr>
            <a:r>
              <a:rPr dirty="0"/>
              <a:t>A system that will </a:t>
            </a:r>
            <a:r>
              <a:rPr dirty="0">
                <a:latin typeface="Roboto Bold"/>
                <a:ea typeface="Roboto Bold"/>
                <a:cs typeface="Roboto Bold"/>
                <a:sym typeface="Roboto Bold"/>
              </a:rPr>
              <a:t>monitor brain signals</a:t>
            </a:r>
            <a:r>
              <a:rPr dirty="0"/>
              <a:t> for motionless communication</a:t>
            </a:r>
          </a:p>
          <a:p>
            <a:pPr marL="180473" indent="-180473">
              <a:lnSpc>
                <a:spcPct val="100000"/>
              </a:lnSpc>
              <a:spcBef>
                <a:spcPts val="800"/>
              </a:spcBef>
              <a:buClrTx/>
              <a:buSzPct val="100000"/>
              <a:buFontTx/>
              <a:buChar char="•"/>
              <a:defRPr sz="2100" i="1">
                <a:solidFill>
                  <a:srgbClr val="2A2A2A"/>
                </a:solidFill>
                <a:latin typeface="Roboto Regular"/>
                <a:ea typeface="Roboto Regular"/>
                <a:cs typeface="Roboto Regular"/>
                <a:sym typeface="Roboto Regular"/>
              </a:defRPr>
            </a:pPr>
            <a:r>
              <a:rPr dirty="0">
                <a:latin typeface="Roboto Bold"/>
                <a:ea typeface="Roboto Bold"/>
                <a:cs typeface="Roboto Bold"/>
                <a:sym typeface="Roboto Bold"/>
              </a:rPr>
              <a:t>Brain-Computer Interface </a:t>
            </a:r>
            <a:r>
              <a:rPr i="0" dirty="0"/>
              <a:t>that allows users to "visually select" an emoji of their choice</a:t>
            </a:r>
          </a:p>
          <a:p>
            <a:pPr marL="180473" indent="-180473">
              <a:lnSpc>
                <a:spcPct val="100000"/>
              </a:lnSpc>
              <a:spcBef>
                <a:spcPts val="800"/>
              </a:spcBef>
              <a:buClrTx/>
              <a:buSzPct val="100000"/>
              <a:buFontTx/>
              <a:buChar char="•"/>
              <a:defRPr sz="2100" i="1">
                <a:solidFill>
                  <a:srgbClr val="2A2A2A"/>
                </a:solidFill>
                <a:latin typeface="Roboto Regular"/>
                <a:ea typeface="Roboto Regular"/>
                <a:cs typeface="Roboto Regular"/>
                <a:sym typeface="Roboto Regular"/>
              </a:defRPr>
            </a:pPr>
            <a:r>
              <a:rPr dirty="0">
                <a:latin typeface="Roboto Bold"/>
                <a:ea typeface="Roboto Bold"/>
                <a:cs typeface="Roboto Bold"/>
                <a:sym typeface="Roboto Bold"/>
              </a:rPr>
              <a:t>Artificial Intelligence</a:t>
            </a:r>
            <a:r>
              <a:rPr i="0" dirty="0"/>
              <a:t> to track most frequently used emojis and increase efficiency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03;p18"/>
          <p:cNvSpPr txBox="1">
            <a:spLocks noGrp="1"/>
          </p:cNvSpPr>
          <p:nvPr>
            <p:ph type="title"/>
          </p:nvPr>
        </p:nvSpPr>
        <p:spPr>
          <a:xfrm>
            <a:off x="355599" y="-168251"/>
            <a:ext cx="6508499" cy="857401"/>
          </a:xfrm>
          <a:prstGeom prst="rect">
            <a:avLst/>
          </a:prstGeom>
        </p:spPr>
        <p:txBody>
          <a:bodyPr lIns="45699" tIns="45699" rIns="45699" bIns="45699"/>
          <a:lstStyle>
            <a:lvl1pPr>
              <a:defRPr sz="2800">
                <a:solidFill>
                  <a:srgbClr val="000000"/>
                </a:solidFill>
                <a:latin typeface="Roboto Bold"/>
                <a:ea typeface="Roboto Bold"/>
                <a:cs typeface="Roboto Bold"/>
                <a:sym typeface="Roboto Bold"/>
              </a:defRPr>
            </a:lvl1pPr>
          </a:lstStyle>
          <a:p>
            <a:r>
              <a:t>The right Emojis with AI engine</a:t>
            </a:r>
          </a:p>
        </p:txBody>
      </p:sp>
      <p:sp>
        <p:nvSpPr>
          <p:cNvPr id="176" name="Google Shape;104;p18"/>
          <p:cNvSpPr txBox="1">
            <a:spLocks noGrp="1"/>
          </p:cNvSpPr>
          <p:nvPr>
            <p:ph type="body" idx="1"/>
          </p:nvPr>
        </p:nvSpPr>
        <p:spPr>
          <a:xfrm>
            <a:off x="254209" y="682695"/>
            <a:ext cx="8713102" cy="2937301"/>
          </a:xfrm>
          <a:prstGeom prst="rect">
            <a:avLst/>
          </a:prstGeom>
        </p:spPr>
        <p:txBody>
          <a:bodyPr lIns="45699" tIns="45699" rIns="45699" bIns="45699">
            <a:noAutofit/>
          </a:bodyPr>
          <a:lstStyle/>
          <a:p>
            <a:pPr marL="228599" indent="-228599">
              <a:spcBef>
                <a:spcPts val="0"/>
              </a:spcBef>
              <a:buSzPts val="1600"/>
              <a:defRPr sz="1600">
                <a:latin typeface="Roboto Regular"/>
                <a:ea typeface="Roboto Regular"/>
                <a:cs typeface="Roboto Regular"/>
                <a:sym typeface="Roboto Regular"/>
              </a:defRPr>
            </a:pPr>
            <a:r>
              <a:rPr dirty="0"/>
              <a:t>Emojis that personify Facial Expressions</a:t>
            </a:r>
          </a:p>
          <a:p>
            <a:pPr marL="457200" lvl="1" indent="-228600">
              <a:spcBef>
                <a:spcPts val="600"/>
              </a:spcBef>
              <a:buClr>
                <a:srgbClr val="153D4F"/>
              </a:buClr>
              <a:buSzPts val="1400"/>
              <a:defRPr sz="1400"/>
            </a:pPr>
            <a:r>
              <a:rPr dirty="0">
                <a:latin typeface="Roboto Regular"/>
                <a:ea typeface="Roboto Regular"/>
                <a:cs typeface="Roboto Regular"/>
                <a:sym typeface="Roboto Regular"/>
              </a:rPr>
              <a:t>Punctuation, Emphasis, Replacement for Words with expressions that cross language barriers</a:t>
            </a:r>
            <a:r>
              <a:rPr dirty="0"/>
              <a:t>.</a:t>
            </a:r>
          </a:p>
        </p:txBody>
      </p:sp>
      <p:pic>
        <p:nvPicPr>
          <p:cNvPr id="177" name="Google Shape;108;p18" descr="Google Shape;108;p18"/>
          <p:cNvPicPr>
            <a:picLocks noChangeAspect="1"/>
          </p:cNvPicPr>
          <p:nvPr/>
        </p:nvPicPr>
        <p:blipFill>
          <a:blip r:embed="rId2">
            <a:extLst/>
          </a:blip>
          <a:stretch>
            <a:fillRect/>
          </a:stretch>
        </p:blipFill>
        <p:spPr>
          <a:xfrm>
            <a:off x="6158418" y="67466"/>
            <a:ext cx="857575" cy="857400"/>
          </a:xfrm>
          <a:prstGeom prst="rect">
            <a:avLst/>
          </a:prstGeom>
          <a:ln w="12700">
            <a:miter lim="400000"/>
          </a:ln>
        </p:spPr>
      </p:pic>
      <p:pic>
        <p:nvPicPr>
          <p:cNvPr id="178" name="Google Shape;139;p23" descr="Google Shape;139;p23"/>
          <p:cNvPicPr>
            <a:picLocks noChangeAspect="1"/>
          </p:cNvPicPr>
          <p:nvPr/>
        </p:nvPicPr>
        <p:blipFill>
          <a:blip r:embed="rId3">
            <a:extLst/>
          </a:blip>
          <a:stretch>
            <a:fillRect/>
          </a:stretch>
        </p:blipFill>
        <p:spPr>
          <a:xfrm>
            <a:off x="819203" y="2105480"/>
            <a:ext cx="4127391" cy="1917202"/>
          </a:xfrm>
          <a:prstGeom prst="rect">
            <a:avLst/>
          </a:prstGeom>
          <a:ln w="12700">
            <a:miter lim="400000"/>
          </a:ln>
        </p:spPr>
      </p:pic>
      <p:sp>
        <p:nvSpPr>
          <p:cNvPr id="179" name="Artificial Intelligence…"/>
          <p:cNvSpPr txBox="1"/>
          <p:nvPr/>
        </p:nvSpPr>
        <p:spPr>
          <a:xfrm>
            <a:off x="392133" y="4022682"/>
            <a:ext cx="8437254" cy="9784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28599" indent="-228599">
              <a:lnSpc>
                <a:spcPct val="115000"/>
              </a:lnSpc>
              <a:spcBef>
                <a:spcPts val="1800"/>
              </a:spcBef>
              <a:buClr>
                <a:schemeClr val="accent1"/>
              </a:buClr>
              <a:buSzPts val="1600"/>
              <a:buFont typeface="Helvetica"/>
              <a:buChar char="◼"/>
              <a:defRPr sz="1600">
                <a:solidFill>
                  <a:schemeClr val="accent2">
                    <a:lumOff val="21764"/>
                  </a:schemeClr>
                </a:solidFill>
                <a:latin typeface="Roboto Regular"/>
                <a:ea typeface="Roboto Regular"/>
                <a:cs typeface="Roboto Regular"/>
                <a:sym typeface="Roboto Regular"/>
              </a:defRPr>
            </a:lvl1pPr>
            <a:lvl2pPr marL="457200" indent="-228600">
              <a:lnSpc>
                <a:spcPct val="115000"/>
              </a:lnSpc>
              <a:spcBef>
                <a:spcPts val="1600"/>
              </a:spcBef>
              <a:buClr>
                <a:srgbClr val="153D4F"/>
              </a:buClr>
              <a:buSzPts val="1400"/>
              <a:buFont typeface="Helvetica"/>
              <a:buChar char="◼"/>
              <a:defRPr>
                <a:solidFill>
                  <a:schemeClr val="accent2">
                    <a:lumOff val="21764"/>
                  </a:schemeClr>
                </a:solidFill>
                <a:latin typeface="Roboto Regular"/>
                <a:ea typeface="Roboto Regular"/>
                <a:cs typeface="Roboto Regular"/>
                <a:sym typeface="Roboto Regular"/>
              </a:defRPr>
            </a:lvl2pPr>
          </a:lstStyle>
          <a:p>
            <a:r>
              <a:rPr dirty="0"/>
              <a:t>Artificial Intelligence</a:t>
            </a:r>
          </a:p>
          <a:p>
            <a:pPr lvl="1"/>
            <a:r>
              <a:rPr dirty="0"/>
              <a:t>Convolutional Neural Networks (CNNs) for Video Parsing </a:t>
            </a:r>
            <a:r>
              <a:rPr lang="en-US" dirty="0" smtClean="0"/>
              <a:t>which </a:t>
            </a:r>
            <a:r>
              <a:rPr dirty="0" smtClean="0"/>
              <a:t>increase </a:t>
            </a:r>
            <a:r>
              <a:rPr dirty="0"/>
              <a:t>accuracy of eye-tracking system</a:t>
            </a:r>
          </a:p>
        </p:txBody>
      </p:sp>
      <p:sp>
        <p:nvSpPr>
          <p:cNvPr id="180" name="Emoji Communication Board"/>
          <p:cNvSpPr txBox="1"/>
          <p:nvPr/>
        </p:nvSpPr>
        <p:spPr>
          <a:xfrm>
            <a:off x="1151408" y="1826079"/>
            <a:ext cx="3176378"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b="1">
                <a:latin typeface="Century Gothic"/>
                <a:ea typeface="Century Gothic"/>
                <a:cs typeface="Century Gothic"/>
                <a:sym typeface="Century Gothic"/>
              </a:defRPr>
            </a:lvl1pPr>
          </a:lstStyle>
          <a:p>
            <a:r>
              <a:rPr dirty="0"/>
              <a:t>Emoji Communication Board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51;p25"/>
          <p:cNvSpPr txBox="1">
            <a:spLocks noGrp="1"/>
          </p:cNvSpPr>
          <p:nvPr>
            <p:ph type="body" sz="half" idx="1"/>
          </p:nvPr>
        </p:nvSpPr>
        <p:spPr>
          <a:xfrm>
            <a:off x="419100" y="641350"/>
            <a:ext cx="8305800" cy="1668094"/>
          </a:xfrm>
          <a:prstGeom prst="rect">
            <a:avLst/>
          </a:prstGeom>
        </p:spPr>
        <p:txBody>
          <a:bodyPr lIns="45699" tIns="45699" rIns="45699" bIns="45699"/>
          <a:lstStyle/>
          <a:p>
            <a:pPr marL="285750" indent="-285750">
              <a:lnSpc>
                <a:spcPct val="100000"/>
              </a:lnSpc>
              <a:spcBef>
                <a:spcPts val="0"/>
              </a:spcBef>
              <a:buSzPts val="1700"/>
              <a:defRPr sz="1700">
                <a:latin typeface="Roboto Regular"/>
                <a:ea typeface="Roboto Regular"/>
                <a:cs typeface="Roboto Regular"/>
                <a:sym typeface="Roboto Regular"/>
              </a:defRPr>
            </a:pPr>
            <a:r>
              <a:rPr dirty="0"/>
              <a:t>Generating &amp; Decoding in a Patient-Caregiver setting</a:t>
            </a:r>
          </a:p>
          <a:p>
            <a:pPr marL="285750" indent="-285750">
              <a:lnSpc>
                <a:spcPct val="100000"/>
              </a:lnSpc>
              <a:spcBef>
                <a:spcPts val="0"/>
              </a:spcBef>
              <a:buSzPts val="1700"/>
              <a:defRPr sz="1700">
                <a:latin typeface="Roboto Regular"/>
                <a:ea typeface="Roboto Regular"/>
                <a:cs typeface="Roboto Regular"/>
                <a:sym typeface="Roboto Regular"/>
              </a:defRPr>
            </a:pPr>
            <a:r>
              <a:rPr dirty="0"/>
              <a:t>Tested hypothesis by designing board and recruiting able-bodied participants</a:t>
            </a:r>
          </a:p>
          <a:p>
            <a:pPr marL="285750" indent="-285750">
              <a:lnSpc>
                <a:spcPct val="100000"/>
              </a:lnSpc>
              <a:spcBef>
                <a:spcPts val="0"/>
              </a:spcBef>
              <a:buSzPts val="1700"/>
              <a:defRPr sz="1700">
                <a:latin typeface="Roboto Regular"/>
                <a:ea typeface="Roboto Regular"/>
                <a:cs typeface="Roboto Regular"/>
                <a:sym typeface="Roboto Regular"/>
              </a:defRPr>
            </a:pPr>
            <a:r>
              <a:rPr dirty="0"/>
              <a:t>Comparative: standard board and computerized emoji board</a:t>
            </a:r>
          </a:p>
          <a:p>
            <a:pPr marL="285750" indent="-285750">
              <a:lnSpc>
                <a:spcPct val="100000"/>
              </a:lnSpc>
              <a:spcBef>
                <a:spcPts val="0"/>
              </a:spcBef>
              <a:buSzPts val="1700"/>
              <a:defRPr sz="1700">
                <a:latin typeface="Roboto Regular"/>
                <a:ea typeface="Roboto Regular"/>
                <a:cs typeface="Roboto Regular"/>
                <a:sym typeface="Roboto Regular"/>
              </a:defRPr>
            </a:pPr>
            <a:r>
              <a:rPr dirty="0"/>
              <a:t>Number correct and speed </a:t>
            </a:r>
            <a:r>
              <a:rPr dirty="0" smtClean="0"/>
              <a:t>recorded</a:t>
            </a:r>
            <a:endParaRPr dirty="0"/>
          </a:p>
          <a:p>
            <a:pPr marL="0" indent="0">
              <a:lnSpc>
                <a:spcPct val="100000"/>
              </a:lnSpc>
              <a:spcBef>
                <a:spcPts val="0"/>
              </a:spcBef>
              <a:buClrTx/>
              <a:buSzTx/>
              <a:buFontTx/>
              <a:buNone/>
              <a:defRPr sz="1400">
                <a:solidFill>
                  <a:srgbClr val="000000"/>
                </a:solidFill>
                <a:latin typeface="Roboto Bold"/>
                <a:ea typeface="Roboto Bold"/>
                <a:cs typeface="Roboto Bold"/>
                <a:sym typeface="Roboto Bold"/>
              </a:defRPr>
            </a:pPr>
            <a:r>
              <a:rPr dirty="0" smtClean="0"/>
              <a:t>Skiba, </a:t>
            </a:r>
            <a:r>
              <a:rPr i="1" dirty="0" smtClean="0"/>
              <a:t>Nursing Education Perspectives,</a:t>
            </a:r>
            <a:r>
              <a:rPr dirty="0" smtClean="0"/>
              <a:t> 2016 and Kraus, </a:t>
            </a:r>
            <a:r>
              <a:rPr i="1" dirty="0" smtClean="0"/>
              <a:t>Basic and Applied Social Psychology</a:t>
            </a:r>
            <a:r>
              <a:rPr dirty="0" smtClean="0"/>
              <a:t>,1983</a:t>
            </a:r>
            <a:endParaRPr dirty="0"/>
          </a:p>
        </p:txBody>
      </p:sp>
      <p:sp>
        <p:nvSpPr>
          <p:cNvPr id="183" name="Google Shape;152;p25"/>
          <p:cNvSpPr/>
          <p:nvPr/>
        </p:nvSpPr>
        <p:spPr>
          <a:xfrm>
            <a:off x="6575074" y="38000"/>
            <a:ext cx="2407201" cy="1505100"/>
          </a:xfrm>
          <a:prstGeom prst="rect">
            <a:avLst/>
          </a:prstGeom>
          <a:solidFill>
            <a:srgbClr val="FFFFFF"/>
          </a:solidFill>
          <a:ln w="12700">
            <a:miter lim="400000"/>
          </a:ln>
        </p:spPr>
        <p:txBody>
          <a:bodyPr lIns="0" tIns="0" rIns="0" bIns="0" anchor="ctr"/>
          <a:lstStyle/>
          <a:p>
            <a:endParaRPr/>
          </a:p>
        </p:txBody>
      </p:sp>
      <p:sp>
        <p:nvSpPr>
          <p:cNvPr id="184" name="Our Research"/>
          <p:cNvSpPr txBox="1"/>
          <p:nvPr/>
        </p:nvSpPr>
        <p:spPr>
          <a:xfrm>
            <a:off x="479871" y="95250"/>
            <a:ext cx="2478287" cy="5461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atin typeface="Roboto Regular"/>
                <a:ea typeface="Roboto Regular"/>
                <a:cs typeface="Roboto Regular"/>
                <a:sym typeface="Roboto Regular"/>
              </a:defRPr>
            </a:lvl1pPr>
          </a:lstStyle>
          <a:p>
            <a:r>
              <a:t>Our Research</a:t>
            </a:r>
          </a:p>
        </p:txBody>
      </p:sp>
      <p:sp>
        <p:nvSpPr>
          <p:cNvPr id="185" name="Google Shape;133;p22"/>
          <p:cNvSpPr txBox="1"/>
          <p:nvPr/>
        </p:nvSpPr>
        <p:spPr>
          <a:xfrm>
            <a:off x="197399" y="2803856"/>
            <a:ext cx="8520602" cy="18035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Autofit/>
          </a:bodyPr>
          <a:lstStyle/>
          <a:p>
            <a:pPr marL="105155" defTabSz="841247">
              <a:lnSpc>
                <a:spcPct val="120000"/>
              </a:lnSpc>
              <a:buClr>
                <a:schemeClr val="accent2">
                  <a:lumOff val="21764"/>
                </a:schemeClr>
              </a:buClr>
              <a:buSzPts val="1300"/>
              <a:defRPr sz="1380">
                <a:solidFill>
                  <a:schemeClr val="accent2">
                    <a:lumOff val="21764"/>
                  </a:schemeClr>
                </a:solidFill>
                <a:latin typeface="Roboto Regular"/>
                <a:ea typeface="Roboto Regular"/>
                <a:cs typeface="Roboto Regular"/>
                <a:sym typeface="Roboto Regular"/>
              </a:defRPr>
            </a:pPr>
            <a:endParaRPr lang="en-US" dirty="0" smtClean="0"/>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Designed Emoji communication board with </a:t>
            </a:r>
            <a:r>
              <a:rPr lang="en-US" dirty="0" smtClean="0">
                <a:solidFill>
                  <a:schemeClr val="accent2">
                    <a:lumOff val="21764"/>
                  </a:schemeClr>
                </a:solidFill>
                <a:latin typeface="Roboto Regular"/>
                <a:ea typeface="Roboto Regular"/>
                <a:cs typeface="Roboto Regular"/>
                <a:sym typeface="Century Gothic"/>
              </a:rPr>
              <a:t>JoyPixels (</a:t>
            </a:r>
            <a:r>
              <a:rPr dirty="0" smtClean="0">
                <a:solidFill>
                  <a:schemeClr val="accent2">
                    <a:lumOff val="21764"/>
                  </a:schemeClr>
                </a:solidFill>
                <a:latin typeface="Roboto Regular"/>
                <a:ea typeface="Roboto Regular"/>
                <a:cs typeface="Roboto Regular"/>
                <a:sym typeface="Century Gothic"/>
                <a:hlinkClick r:id="rId2"/>
              </a:rPr>
              <a:t>https</a:t>
            </a:r>
            <a:r>
              <a:rPr dirty="0">
                <a:solidFill>
                  <a:schemeClr val="accent2">
                    <a:lumOff val="21764"/>
                  </a:schemeClr>
                </a:solidFill>
                <a:latin typeface="Roboto Regular"/>
                <a:ea typeface="Roboto Regular"/>
                <a:cs typeface="Roboto Regular"/>
                <a:sym typeface="Century Gothic"/>
                <a:hlinkClick r:id="rId2"/>
              </a:rPr>
              <a:t>://</a:t>
            </a:r>
            <a:r>
              <a:rPr dirty="0" smtClean="0">
                <a:solidFill>
                  <a:schemeClr val="accent2">
                    <a:lumOff val="21764"/>
                  </a:schemeClr>
                </a:solidFill>
                <a:latin typeface="Roboto Regular"/>
                <a:ea typeface="Roboto Regular"/>
                <a:cs typeface="Roboto Regular"/>
                <a:sym typeface="Century Gothic"/>
                <a:hlinkClick r:id="rId2"/>
              </a:rPr>
              <a:t>www.joypixels.com</a:t>
            </a:r>
            <a:r>
              <a:rPr lang="en-US" dirty="0">
                <a:solidFill>
                  <a:schemeClr val="accent2">
                    <a:lumOff val="21764"/>
                  </a:schemeClr>
                </a:solidFill>
                <a:latin typeface="Roboto Regular"/>
                <a:ea typeface="Roboto Regular"/>
                <a:cs typeface="Roboto Regular"/>
                <a:sym typeface="Century Gothic"/>
              </a:rPr>
              <a:t>)</a:t>
            </a:r>
            <a:endParaRPr dirty="0">
              <a:solidFill>
                <a:schemeClr val="accent2">
                  <a:lumOff val="21764"/>
                </a:schemeClr>
              </a:solidFill>
              <a:latin typeface="Roboto Regular"/>
              <a:ea typeface="Roboto Regular"/>
              <a:cs typeface="Roboto Regular"/>
              <a:sym typeface="Century Gothic"/>
            </a:endParaRPr>
          </a:p>
          <a:p>
            <a:pPr marL="285750" lvl="1"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Developed with Microsoft Visual Basic </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8 categories: Emotions, Food, Nature, Items, Hands, Self-Care, Alphabet, Symbols</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Click to select emojis. 7 emojis max/message</a:t>
            </a:r>
          </a:p>
          <a:p>
            <a:pPr marL="285750" lvl="1"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 7 based on Miller’s Law on human memory span</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Able to refresh the screen. Also able to send and receive messages. </a:t>
            </a:r>
          </a:p>
        </p:txBody>
      </p:sp>
      <p:sp>
        <p:nvSpPr>
          <p:cNvPr id="186" name="Validation"/>
          <p:cNvSpPr txBox="1"/>
          <p:nvPr/>
        </p:nvSpPr>
        <p:spPr>
          <a:xfrm>
            <a:off x="471735" y="2545346"/>
            <a:ext cx="1848049" cy="546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atin typeface="Roboto Regular"/>
                <a:ea typeface="Roboto Regular"/>
                <a:cs typeface="Roboto Regular"/>
                <a:sym typeface="Roboto Regular"/>
              </a:defRPr>
            </a:lvl1pPr>
          </a:lstStyle>
          <a:p>
            <a:r>
              <a:rPr dirty="0"/>
              <a:t>Validation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4062</TotalTime>
  <Words>973</Words>
  <Application>Microsoft Macintosh PowerPoint</Application>
  <PresentationFormat>On-screen Show (16:9)</PresentationFormat>
  <Paragraphs>144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PowerPoint Presentation</vt:lpstr>
      <vt:lpstr>Problem</vt:lpstr>
      <vt:lpstr>PowerPoint Presentation</vt:lpstr>
      <vt:lpstr>Recent advances with EEG/Eye Tracking?</vt:lpstr>
      <vt:lpstr>Outloud Solution</vt:lpstr>
      <vt:lpstr>The right Emojis with AI engine</vt:lpstr>
      <vt:lpstr>PowerPoint Presentation</vt:lpstr>
      <vt:lpstr>Outloud Simple Process Methodology</vt:lpstr>
      <vt:lpstr>PowerPoint Presentation</vt:lpstr>
      <vt:lpstr>Takeaways from our research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OutLoud</dc:title>
  <cp:lastModifiedBy>Microsoft Office User</cp:lastModifiedBy>
  <cp:revision>24</cp:revision>
  <dcterms:modified xsi:type="dcterms:W3CDTF">2020-02-07T23:22:29Z</dcterms:modified>
</cp:coreProperties>
</file>