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tif" ContentType="image/t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71" r:id="rId4"/>
    <p:sldId id="259" r:id="rId5"/>
    <p:sldId id="260" r:id="rId6"/>
    <p:sldId id="270" r:id="rId7"/>
    <p:sldId id="261" r:id="rId8"/>
    <p:sldId id="262" r:id="rId9"/>
    <p:sldId id="263" r:id="rId10"/>
    <p:sldId id="264" r:id="rId11"/>
    <p:sldId id="266" r:id="rId12"/>
    <p:sldId id="267" r:id="rId13"/>
    <p:sldId id="268" r:id="rId1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6DF"/>
          </a:solidFill>
        </a:fill>
      </a:tcStyle>
    </a:wholeTbl>
    <a:band2H>
      <a:tcTxStyle/>
      <a:tcStyle>
        <a:tcBdr/>
        <a:fill>
          <a:solidFill>
            <a:srgbClr val="E7EC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9" d="100"/>
          <a:sy n="99" d="100"/>
        </p:scale>
        <p:origin x="-1344" y="-2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6" name="Shape 136"/>
          <p:cNvSpPr>
            <a:spLocks noGrp="1" noRot="1" noChangeAspect="1"/>
          </p:cNvSpPr>
          <p:nvPr>
            <p:ph type="sldImg"/>
          </p:nvPr>
        </p:nvSpPr>
        <p:spPr>
          <a:xfrm>
            <a:off x="1143000" y="685800"/>
            <a:ext cx="4572000" cy="3429000"/>
          </a:xfrm>
          <a:prstGeom prst="rect">
            <a:avLst/>
          </a:prstGeom>
        </p:spPr>
        <p:txBody>
          <a:bodyPr/>
          <a:lstStyle/>
          <a:p>
            <a:endParaRPr/>
          </a:p>
        </p:txBody>
      </p:sp>
      <p:sp>
        <p:nvSpPr>
          <p:cNvPr id="137" name="Shape 13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935942962"/>
      </p:ext>
    </p:extLst>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txBox="1">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WO_OBJECTS">
    <p:spTree>
      <p:nvGrpSpPr>
        <p:cNvPr id="1" name=""/>
        <p:cNvGrpSpPr/>
        <p:nvPr/>
      </p:nvGrpSpPr>
      <p:grpSpPr>
        <a:xfrm>
          <a:off x="0" y="0"/>
          <a:ext cx="0" cy="0"/>
          <a:chOff x="0" y="0"/>
          <a:chExt cx="0" cy="0"/>
        </a:xfrm>
      </p:grpSpPr>
      <p:sp>
        <p:nvSpPr>
          <p:cNvPr id="107" name="Google Shape;51;p13"/>
          <p:cNvSpPr/>
          <p:nvPr/>
        </p:nvSpPr>
        <p:spPr>
          <a:xfrm>
            <a:off x="8148918" y="201215"/>
            <a:ext cx="718201" cy="1234502"/>
          </a:xfrm>
          <a:prstGeom prst="rect">
            <a:avLst/>
          </a:prstGeom>
          <a:solidFill>
            <a:schemeClr val="accent1"/>
          </a:solidFill>
          <a:ln w="12700">
            <a:miter lim="400000"/>
          </a:ln>
        </p:spPr>
        <p:txBody>
          <a:bodyPr lIns="0" tIns="0" rIns="0" bIns="0" anchor="ctr"/>
          <a:lstStyle/>
          <a:p>
            <a:pPr algn="ctr">
              <a:defRPr sz="1800">
                <a:solidFill>
                  <a:srgbClr val="FFFFFF"/>
                </a:solidFill>
                <a:latin typeface="Century Gothic"/>
                <a:ea typeface="Century Gothic"/>
                <a:cs typeface="Century Gothic"/>
                <a:sym typeface="Century Gothic"/>
              </a:defRPr>
            </a:pPr>
            <a:endParaRPr/>
          </a:p>
        </p:txBody>
      </p:sp>
      <p:sp>
        <p:nvSpPr>
          <p:cNvPr id="108" name="Title Text"/>
          <p:cNvSpPr txBox="1">
            <a:spLocks noGrp="1"/>
          </p:cNvSpPr>
          <p:nvPr>
            <p:ph type="title"/>
          </p:nvPr>
        </p:nvSpPr>
        <p:spPr>
          <a:xfrm>
            <a:off x="457198" y="685800"/>
            <a:ext cx="7391401" cy="857400"/>
          </a:xfrm>
          <a:prstGeom prst="rect">
            <a:avLst/>
          </a:prstGeom>
        </p:spPr>
        <p:txBody>
          <a:bodyPr anchor="b"/>
          <a:lstStyle>
            <a:lvl1pPr>
              <a:defRPr sz="3600">
                <a:solidFill>
                  <a:schemeClr val="accent1"/>
                </a:solidFill>
                <a:latin typeface="Century Gothic"/>
                <a:ea typeface="Century Gothic"/>
                <a:cs typeface="Century Gothic"/>
                <a:sym typeface="Century Gothic"/>
              </a:defRPr>
            </a:lvl1pPr>
          </a:lstStyle>
          <a:p>
            <a:r>
              <a:t>Title Text</a:t>
            </a:r>
          </a:p>
        </p:txBody>
      </p:sp>
      <p:sp>
        <p:nvSpPr>
          <p:cNvPr id="109" name="Body Level One…"/>
          <p:cNvSpPr txBox="1">
            <a:spLocks noGrp="1"/>
          </p:cNvSpPr>
          <p:nvPr>
            <p:ph type="body" sz="half" idx="1"/>
          </p:nvPr>
        </p:nvSpPr>
        <p:spPr>
          <a:xfrm>
            <a:off x="457200" y="1660922"/>
            <a:ext cx="3566101" cy="2933701"/>
          </a:xfrm>
          <a:prstGeom prst="rect">
            <a:avLst/>
          </a:prstGeom>
        </p:spPr>
        <p:txBody>
          <a:bodyPr/>
          <a:lstStyle>
            <a:lvl1pPr>
              <a:spcBef>
                <a:spcPts val="1800"/>
              </a:spcBef>
              <a:buClr>
                <a:schemeClr val="accent1"/>
              </a:buClr>
              <a:buFont typeface="Helvetica"/>
              <a:buChar char="◼"/>
              <a:defRPr>
                <a:latin typeface="Century Gothic"/>
                <a:ea typeface="Century Gothic"/>
                <a:cs typeface="Century Gothic"/>
                <a:sym typeface="Century Gothic"/>
              </a:defRPr>
            </a:lvl1pPr>
            <a:lvl2pPr marL="914400" indent="-342900">
              <a:spcBef>
                <a:spcPts val="1800"/>
              </a:spcBef>
              <a:buClr>
                <a:schemeClr val="accent1"/>
              </a:buClr>
              <a:buFont typeface="Helvetica"/>
              <a:buChar char="◼"/>
              <a:defRPr>
                <a:latin typeface="Century Gothic"/>
                <a:ea typeface="Century Gothic"/>
                <a:cs typeface="Century Gothic"/>
                <a:sym typeface="Century Gothic"/>
              </a:defRPr>
            </a:lvl2pPr>
            <a:lvl3pPr marL="1371600" indent="-342900">
              <a:spcBef>
                <a:spcPts val="1800"/>
              </a:spcBef>
              <a:buClr>
                <a:schemeClr val="accent1"/>
              </a:buClr>
              <a:buFont typeface="Helvetica"/>
              <a:buChar char="◼"/>
              <a:defRPr>
                <a:latin typeface="Century Gothic"/>
                <a:ea typeface="Century Gothic"/>
                <a:cs typeface="Century Gothic"/>
                <a:sym typeface="Century Gothic"/>
              </a:defRPr>
            </a:lvl3pPr>
            <a:lvl4pPr marL="1828800" indent="-342900">
              <a:spcBef>
                <a:spcPts val="1800"/>
              </a:spcBef>
              <a:buClr>
                <a:schemeClr val="accent1"/>
              </a:buClr>
              <a:buFont typeface="Helvetica"/>
              <a:buChar char="◼"/>
              <a:defRPr>
                <a:latin typeface="Century Gothic"/>
                <a:ea typeface="Century Gothic"/>
                <a:cs typeface="Century Gothic"/>
                <a:sym typeface="Century Gothic"/>
              </a:defRPr>
            </a:lvl4pPr>
            <a:lvl5pPr marL="2286000" indent="-342900">
              <a:spcBef>
                <a:spcPts val="1800"/>
              </a:spcBef>
              <a:buClr>
                <a:schemeClr val="accent1"/>
              </a:buClr>
              <a:buFont typeface="Helvetica"/>
              <a:buChar char="◼"/>
              <a:defRPr>
                <a:latin typeface="Century Gothic"/>
                <a:ea typeface="Century Gothic"/>
                <a:cs typeface="Century Gothic"/>
                <a:sym typeface="Century Gothic"/>
              </a:defRPr>
            </a:lvl5pPr>
          </a:lstStyle>
          <a:p>
            <a:r>
              <a:t>Body Level One</a:t>
            </a:r>
          </a:p>
          <a:p>
            <a:pPr lvl="1"/>
            <a:r>
              <a:t>Body Level Two</a:t>
            </a:r>
          </a:p>
          <a:p>
            <a:pPr lvl="2"/>
            <a:r>
              <a:t>Body Level Three</a:t>
            </a:r>
          </a:p>
          <a:p>
            <a:pPr lvl="3"/>
            <a:r>
              <a:t>Body Level Four</a:t>
            </a:r>
          </a:p>
          <a:p>
            <a:pPr lvl="4"/>
            <a:r>
              <a:t>Body Level Five</a:t>
            </a:r>
          </a:p>
        </p:txBody>
      </p:sp>
      <p:sp>
        <p:nvSpPr>
          <p:cNvPr id="110" name="Google Shape;54;p13"/>
          <p:cNvSpPr txBox="1">
            <a:spLocks noGrp="1"/>
          </p:cNvSpPr>
          <p:nvPr>
            <p:ph type="body" sz="half" idx="13"/>
          </p:nvPr>
        </p:nvSpPr>
        <p:spPr>
          <a:xfrm>
            <a:off x="4282440" y="1660922"/>
            <a:ext cx="3566101" cy="2933701"/>
          </a:xfrm>
          <a:prstGeom prst="rect">
            <a:avLst/>
          </a:prstGeom>
        </p:spPr>
        <p:txBody>
          <a:bodyPr/>
          <a:lstStyle/>
          <a:p>
            <a:pPr>
              <a:spcBef>
                <a:spcPts val="1800"/>
              </a:spcBef>
              <a:buClr>
                <a:schemeClr val="accent1"/>
              </a:buClr>
              <a:buFont typeface="Helvetica"/>
              <a:buChar char="◼"/>
              <a:defRPr>
                <a:latin typeface="Century Gothic"/>
                <a:ea typeface="Century Gothic"/>
                <a:cs typeface="Century Gothic"/>
                <a:sym typeface="Century Gothic"/>
              </a:defRPr>
            </a:pPr>
            <a:endParaRPr/>
          </a:p>
        </p:txBody>
      </p:sp>
      <p:sp>
        <p:nvSpPr>
          <p:cNvPr id="111" name="Slide Number"/>
          <p:cNvSpPr txBox="1">
            <a:spLocks noGrp="1"/>
          </p:cNvSpPr>
          <p:nvPr>
            <p:ph type="sldNum" sz="quarter" idx="2"/>
          </p:nvPr>
        </p:nvSpPr>
        <p:spPr>
          <a:xfrm>
            <a:off x="8345833" y="190562"/>
            <a:ext cx="417061" cy="434301"/>
          </a:xfrm>
          <a:prstGeom prst="rect">
            <a:avLst/>
          </a:prstGeom>
        </p:spPr>
        <p:txBody>
          <a:bodyPr lIns="45699" tIns="45699" rIns="45699" bIns="45699"/>
          <a:lstStyle>
            <a:lvl1pPr>
              <a:defRPr sz="2200" b="1">
                <a:solidFill>
                  <a:srgbClr val="FFFFFF"/>
                </a:solidFill>
                <a:latin typeface="Century Gothic"/>
                <a:ea typeface="Century Gothic"/>
                <a:cs typeface="Century Gothic"/>
                <a:sym typeface="Century Gothic"/>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OBJECT">
    <p:spTree>
      <p:nvGrpSpPr>
        <p:cNvPr id="1" name=""/>
        <p:cNvGrpSpPr/>
        <p:nvPr/>
      </p:nvGrpSpPr>
      <p:grpSpPr>
        <a:xfrm>
          <a:off x="0" y="0"/>
          <a:ext cx="0" cy="0"/>
          <a:chOff x="0" y="0"/>
          <a:chExt cx="0" cy="0"/>
        </a:xfrm>
      </p:grpSpPr>
      <p:sp>
        <p:nvSpPr>
          <p:cNvPr id="118" name="Title Text"/>
          <p:cNvSpPr txBox="1">
            <a:spLocks noGrp="1"/>
          </p:cNvSpPr>
          <p:nvPr>
            <p:ph type="title"/>
          </p:nvPr>
        </p:nvSpPr>
        <p:spPr>
          <a:xfrm>
            <a:off x="457198" y="685800"/>
            <a:ext cx="6508501" cy="857400"/>
          </a:xfrm>
          <a:prstGeom prst="rect">
            <a:avLst/>
          </a:prstGeom>
        </p:spPr>
        <p:txBody>
          <a:bodyPr anchor="b"/>
          <a:lstStyle>
            <a:lvl1pPr>
              <a:defRPr sz="3600">
                <a:solidFill>
                  <a:schemeClr val="accent1"/>
                </a:solidFill>
                <a:latin typeface="Century Gothic"/>
                <a:ea typeface="Century Gothic"/>
                <a:cs typeface="Century Gothic"/>
                <a:sym typeface="Century Gothic"/>
              </a:defRPr>
            </a:lvl1pPr>
          </a:lstStyle>
          <a:p>
            <a:r>
              <a:t>Title Text</a:t>
            </a:r>
          </a:p>
        </p:txBody>
      </p:sp>
      <p:sp>
        <p:nvSpPr>
          <p:cNvPr id="119" name="Body Level One…"/>
          <p:cNvSpPr txBox="1">
            <a:spLocks noGrp="1"/>
          </p:cNvSpPr>
          <p:nvPr>
            <p:ph type="body" idx="1"/>
          </p:nvPr>
        </p:nvSpPr>
        <p:spPr>
          <a:xfrm>
            <a:off x="457198" y="1657350"/>
            <a:ext cx="6508501" cy="2937300"/>
          </a:xfrm>
          <a:prstGeom prst="rect">
            <a:avLst/>
          </a:prstGeom>
        </p:spPr>
        <p:txBody>
          <a:bodyPr/>
          <a:lstStyle>
            <a:lvl1pPr indent="-355600">
              <a:spcBef>
                <a:spcPts val="1800"/>
              </a:spcBef>
              <a:buClr>
                <a:schemeClr val="accent1"/>
              </a:buClr>
              <a:buSzPts val="2000"/>
              <a:buFont typeface="Helvetica"/>
              <a:buChar char="◼"/>
              <a:defRPr sz="2000">
                <a:latin typeface="Century Gothic"/>
                <a:ea typeface="Century Gothic"/>
                <a:cs typeface="Century Gothic"/>
                <a:sym typeface="Century Gothic"/>
              </a:defRPr>
            </a:lvl1pPr>
            <a:lvl2pPr marL="952500" indent="-381000">
              <a:spcBef>
                <a:spcPts val="1800"/>
              </a:spcBef>
              <a:buClr>
                <a:schemeClr val="accent1"/>
              </a:buClr>
              <a:buSzPts val="2000"/>
              <a:buFont typeface="Helvetica"/>
              <a:buChar char="◼"/>
              <a:defRPr sz="2000">
                <a:latin typeface="Century Gothic"/>
                <a:ea typeface="Century Gothic"/>
                <a:cs typeface="Century Gothic"/>
                <a:sym typeface="Century Gothic"/>
              </a:defRPr>
            </a:lvl2pPr>
            <a:lvl3pPr marL="1409700" indent="-381000">
              <a:spcBef>
                <a:spcPts val="1800"/>
              </a:spcBef>
              <a:buClr>
                <a:schemeClr val="accent1"/>
              </a:buClr>
              <a:buSzPts val="2000"/>
              <a:buFont typeface="Helvetica"/>
              <a:buChar char="◼"/>
              <a:defRPr sz="2000">
                <a:latin typeface="Century Gothic"/>
                <a:ea typeface="Century Gothic"/>
                <a:cs typeface="Century Gothic"/>
                <a:sym typeface="Century Gothic"/>
              </a:defRPr>
            </a:lvl3pPr>
            <a:lvl4pPr marL="1866900" indent="-381000">
              <a:spcBef>
                <a:spcPts val="1800"/>
              </a:spcBef>
              <a:buClr>
                <a:schemeClr val="accent1"/>
              </a:buClr>
              <a:buSzPts val="2000"/>
              <a:buFont typeface="Helvetica"/>
              <a:buChar char="◼"/>
              <a:defRPr sz="2000">
                <a:latin typeface="Century Gothic"/>
                <a:ea typeface="Century Gothic"/>
                <a:cs typeface="Century Gothic"/>
                <a:sym typeface="Century Gothic"/>
              </a:defRPr>
            </a:lvl4pPr>
            <a:lvl5pPr marL="2324100" indent="-381000">
              <a:spcBef>
                <a:spcPts val="1800"/>
              </a:spcBef>
              <a:buClr>
                <a:schemeClr val="accent1"/>
              </a:buClr>
              <a:buSzPts val="2000"/>
              <a:buFont typeface="Helvetica"/>
              <a:buChar char="◼"/>
              <a:defRPr sz="2000">
                <a:latin typeface="Century Gothic"/>
                <a:ea typeface="Century Gothic"/>
                <a:cs typeface="Century Gothic"/>
                <a:sym typeface="Century Gothic"/>
              </a:defRPr>
            </a:lvl5pPr>
          </a:lstStyle>
          <a:p>
            <a:r>
              <a:t>Body Level One</a:t>
            </a:r>
          </a:p>
          <a:p>
            <a:pPr lvl="1"/>
            <a:r>
              <a:t>Body Level Two</a:t>
            </a:r>
          </a:p>
          <a:p>
            <a:pPr lvl="2"/>
            <a:r>
              <a:t>Body Level Three</a:t>
            </a:r>
          </a:p>
          <a:p>
            <a:pPr lvl="3"/>
            <a:r>
              <a:t>Body Level Four</a:t>
            </a:r>
          </a:p>
          <a:p>
            <a:pPr lvl="4"/>
            <a:r>
              <a:t>Body Level Five</a:t>
            </a:r>
          </a:p>
        </p:txBody>
      </p:sp>
      <p:sp>
        <p:nvSpPr>
          <p:cNvPr id="120" name="Slide Number"/>
          <p:cNvSpPr txBox="1">
            <a:spLocks noGrp="1"/>
          </p:cNvSpPr>
          <p:nvPr>
            <p:ph type="sldNum" sz="quarter" idx="2"/>
          </p:nvPr>
        </p:nvSpPr>
        <p:spPr>
          <a:xfrm>
            <a:off x="8345833" y="190562"/>
            <a:ext cx="417061" cy="434301"/>
          </a:xfrm>
          <a:prstGeom prst="rect">
            <a:avLst/>
          </a:prstGeom>
        </p:spPr>
        <p:txBody>
          <a:bodyPr lIns="45699" tIns="45699" rIns="45699" bIns="45699"/>
          <a:lstStyle>
            <a:lvl1pPr>
              <a:defRPr sz="2200" b="1">
                <a:solidFill>
                  <a:srgbClr val="FFFFFF"/>
                </a:solidFill>
                <a:latin typeface="Century Gothic"/>
                <a:ea typeface="Century Gothic"/>
                <a:cs typeface="Century Gothic"/>
                <a:sym typeface="Century Gothic"/>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3"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xmlns:p14="http://schemas.microsoft.com/office/powerpoint/2010/mai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9" Type="http://schemas.openxmlformats.org/officeDocument/2006/relationships/hyperlink" Target="http://www.linkedin.com/in/sardire" TargetMode="External"/><Relationship Id="rId20" Type="http://schemas.openxmlformats.org/officeDocument/2006/relationships/hyperlink" Target="https://www.linkedin.com/in/anthonychangmd/" TargetMode="External"/><Relationship Id="rId21" Type="http://schemas.openxmlformats.org/officeDocument/2006/relationships/image" Target="../media/image22.tif"/><Relationship Id="rId22" Type="http://schemas.openxmlformats.org/officeDocument/2006/relationships/hyperlink" Target="https://www.linkedin.com/in/ameyers/" TargetMode="External"/><Relationship Id="rId23" Type="http://schemas.openxmlformats.org/officeDocument/2006/relationships/image" Target="../media/image23.tif"/><Relationship Id="rId24" Type="http://schemas.openxmlformats.org/officeDocument/2006/relationships/hyperlink" Target="https://www.linkedin.com/in/aly-abayazeed-894ab0180/" TargetMode="External"/><Relationship Id="rId10" Type="http://schemas.openxmlformats.org/officeDocument/2006/relationships/image" Target="../media/image17.jpeg"/><Relationship Id="rId11" Type="http://schemas.openxmlformats.org/officeDocument/2006/relationships/hyperlink" Target="https://www.linkedin.com/in/marinelagombosev/" TargetMode="External"/><Relationship Id="rId12" Type="http://schemas.openxmlformats.org/officeDocument/2006/relationships/image" Target="../media/image18.tif"/><Relationship Id="rId13" Type="http://schemas.openxmlformats.org/officeDocument/2006/relationships/hyperlink" Target="http://nextcurveglobal.com/" TargetMode="External"/><Relationship Id="rId14" Type="http://schemas.openxmlformats.org/officeDocument/2006/relationships/hyperlink" Target="https://www.linkedin.com/in/melinapadayachy/" TargetMode="External"/><Relationship Id="rId15" Type="http://schemas.openxmlformats.org/officeDocument/2006/relationships/image" Target="../media/image19.tif"/><Relationship Id="rId16" Type="http://schemas.openxmlformats.org/officeDocument/2006/relationships/hyperlink" Target="https://www.linkedin.com/in/veenasomareddy/" TargetMode="External"/><Relationship Id="rId17" Type="http://schemas.openxmlformats.org/officeDocument/2006/relationships/image" Target="../media/image20.jpeg"/><Relationship Id="rId18" Type="http://schemas.openxmlformats.org/officeDocument/2006/relationships/hyperlink" Target="https://www.linkedin.com/in/madhumita-bhattacharyya-aa39b214" TargetMode="External"/><Relationship Id="rId19" Type="http://schemas.openxmlformats.org/officeDocument/2006/relationships/image" Target="../media/image21.tif"/><Relationship Id="rId1" Type="http://schemas.openxmlformats.org/officeDocument/2006/relationships/slideLayout" Target="../slideLayouts/slideLayout4.xml"/><Relationship Id="rId2" Type="http://schemas.openxmlformats.org/officeDocument/2006/relationships/hyperlink" Target="https://www.linkedin.com/in/karishma-muthukumar/" TargetMode="External"/><Relationship Id="rId3" Type="http://schemas.openxmlformats.org/officeDocument/2006/relationships/hyperlink" Target="https://pannumuthu.github.io/Pratyush-Muthukumar" TargetMode="External"/><Relationship Id="rId4" Type="http://schemas.openxmlformats.org/officeDocument/2006/relationships/image" Target="../media/image14.tif"/><Relationship Id="rId5" Type="http://schemas.openxmlformats.org/officeDocument/2006/relationships/image" Target="../media/image15.tif"/><Relationship Id="rId6" Type="http://schemas.openxmlformats.org/officeDocument/2006/relationships/image" Target="../media/image16.tif"/><Relationship Id="rId7" Type="http://schemas.openxmlformats.org/officeDocument/2006/relationships/hyperlink" Target="mailto:sardire@gmail.com" TargetMode="External"/><Relationship Id="rId8" Type="http://schemas.openxmlformats.org/officeDocument/2006/relationships/hyperlink" Target="https://www.forcemultipliersteveardir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hyperlink" Target="https://www.aphasia.or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hyperlink" Target="https://www.aphasia.ca/aphasia-awareness-week" TargetMode="External"/><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neurosky.com/" TargetMode="External"/><Relationship Id="rId4" Type="http://schemas.openxmlformats.org/officeDocument/2006/relationships/hyperlink" Target="https://www.controlbionics.com/" TargetMode="External"/><Relationship Id="rId5" Type="http://schemas.openxmlformats.org/officeDocument/2006/relationships/hyperlink" Target="https://eyegaze.com/products/eyegaze-edge/" TargetMode="External"/><Relationship Id="rId6" Type="http://schemas.openxmlformats.org/officeDocument/2006/relationships/hyperlink" Target="https://www.nidcd.nih.gov/health/statistics/quick-statistics-voice-speech-language" TargetMode="External"/><Relationship Id="rId1" Type="http://schemas.openxmlformats.org/officeDocument/2006/relationships/slideLayout" Target="../slideLayouts/slideLayout13.xml"/><Relationship Id="rId2" Type="http://schemas.openxmlformats.org/officeDocument/2006/relationships/hyperlink" Target="https://www.eyecontrol.co.i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www.next-mind.com/" TargetMode="External"/><Relationship Id="rId3" Type="http://schemas.openxmlformats.org/officeDocument/2006/relationships/hyperlink" Target="https://www.ctrl-labs.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www.joypixel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27888" b="31521"/>
          <a:stretch/>
        </p:blipFill>
        <p:spPr>
          <a:xfrm>
            <a:off x="1044238" y="949763"/>
            <a:ext cx="7171850" cy="2911069"/>
          </a:xfrm>
          <a:prstGeom prst="rect">
            <a:avLst/>
          </a:prstGeom>
        </p:spPr>
      </p:pic>
      <p:sp>
        <p:nvSpPr>
          <p:cNvPr id="141" name="provide a simple yet powerful voice…"/>
          <p:cNvSpPr txBox="1"/>
          <p:nvPr/>
        </p:nvSpPr>
        <p:spPr>
          <a:xfrm>
            <a:off x="324198" y="3874247"/>
            <a:ext cx="8690893" cy="711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defRPr sz="2100" i="1">
                <a:latin typeface="Roboto Bold"/>
                <a:ea typeface="Roboto Bold"/>
                <a:cs typeface="Roboto Bold"/>
                <a:sym typeface="Roboto Bold"/>
              </a:defRPr>
            </a:pPr>
            <a:r>
              <a:rPr dirty="0"/>
              <a:t>provide a simple yet powerful voice </a:t>
            </a:r>
          </a:p>
          <a:p>
            <a:pPr algn="ctr">
              <a:defRPr sz="2100" i="1">
                <a:latin typeface="Roboto Bold"/>
                <a:ea typeface="Roboto Bold"/>
                <a:cs typeface="Roboto Bold"/>
                <a:sym typeface="Roboto Bold"/>
              </a:defRPr>
            </a:pPr>
            <a:r>
              <a:rPr dirty="0"/>
              <a:t>to disabled people unable to communicate</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Google Shape;158;p26"/>
          <p:cNvSpPr txBox="1">
            <a:spLocks noGrp="1"/>
          </p:cNvSpPr>
          <p:nvPr>
            <p:ph type="title"/>
          </p:nvPr>
        </p:nvSpPr>
        <p:spPr>
          <a:xfrm>
            <a:off x="419099" y="-252550"/>
            <a:ext cx="6508499" cy="857400"/>
          </a:xfrm>
          <a:prstGeom prst="rect">
            <a:avLst/>
          </a:prstGeom>
        </p:spPr>
        <p:txBody>
          <a:bodyPr lIns="45699" tIns="45699" rIns="45699" bIns="45699">
            <a:normAutofit fontScale="90000"/>
          </a:bodyPr>
          <a:lstStyle>
            <a:lvl1pPr defTabSz="841247">
              <a:defRPr sz="2944">
                <a:solidFill>
                  <a:srgbClr val="000000"/>
                </a:solidFill>
                <a:latin typeface="Roboto Bold"/>
                <a:ea typeface="Roboto Bold"/>
                <a:cs typeface="Roboto Bold"/>
                <a:sym typeface="Roboto Bold"/>
              </a:defRPr>
            </a:lvl1pPr>
          </a:lstStyle>
          <a:p>
            <a:r>
              <a:rPr dirty="0">
                <a:latin typeface="Century Gothic"/>
                <a:cs typeface="Century Gothic"/>
              </a:rPr>
              <a:t>Outloud Simple Process Methodology</a:t>
            </a:r>
          </a:p>
        </p:txBody>
      </p:sp>
      <p:grpSp>
        <p:nvGrpSpPr>
          <p:cNvPr id="217" name="Group"/>
          <p:cNvGrpSpPr/>
          <p:nvPr/>
        </p:nvGrpSpPr>
        <p:grpSpPr>
          <a:xfrm>
            <a:off x="214271" y="624506"/>
            <a:ext cx="7808008" cy="3312493"/>
            <a:chOff x="0" y="1612939"/>
            <a:chExt cx="8154110" cy="4987995"/>
          </a:xfrm>
        </p:grpSpPr>
        <p:grpSp>
          <p:nvGrpSpPr>
            <p:cNvPr id="197" name="Google Shape;159;p26"/>
            <p:cNvGrpSpPr/>
            <p:nvPr/>
          </p:nvGrpSpPr>
          <p:grpSpPr>
            <a:xfrm>
              <a:off x="1979913" y="1612939"/>
              <a:ext cx="6085297" cy="786266"/>
              <a:chOff x="-1" y="-32838"/>
              <a:chExt cx="6085296" cy="786265"/>
            </a:xfrm>
          </p:grpSpPr>
          <p:sp>
            <p:nvSpPr>
              <p:cNvPr id="189" name="Google Shape;160;p26"/>
              <p:cNvSpPr/>
              <p:nvPr/>
            </p:nvSpPr>
            <p:spPr>
              <a:xfrm>
                <a:off x="-1" y="0"/>
                <a:ext cx="1601402" cy="720676"/>
              </a:xfrm>
              <a:prstGeom prst="roundRect">
                <a:avLst>
                  <a:gd name="adj" fmla="val 10000"/>
                </a:avLst>
              </a:prstGeom>
              <a:solidFill>
                <a:srgbClr val="2A7A9E"/>
              </a:solidFill>
              <a:ln w="25400" cap="flat">
                <a:solidFill>
                  <a:srgbClr val="FFFFFF"/>
                </a:solidFill>
                <a:prstDash val="solid"/>
                <a:round/>
              </a:ln>
              <a:effectLst/>
            </p:spPr>
            <p:txBody>
              <a:bodyPr wrap="square" lIns="0" tIns="0" rIns="0" bIns="0" numCol="1" anchor="ctr">
                <a:noAutofit/>
              </a:bodyPr>
              <a:lstStyle/>
              <a:p>
                <a:endParaRPr>
                  <a:latin typeface="Century Gothic"/>
                  <a:cs typeface="Century Gothic"/>
                </a:endParaRPr>
              </a:p>
            </p:txBody>
          </p:sp>
          <p:sp>
            <p:nvSpPr>
              <p:cNvPr id="190" name="Google Shape;161;p26"/>
              <p:cNvSpPr txBox="1"/>
              <p:nvPr/>
            </p:nvSpPr>
            <p:spPr>
              <a:xfrm>
                <a:off x="28143" y="-11790"/>
                <a:ext cx="1545000" cy="7441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4750" tIns="64750" rIns="64750" bIns="64750" numCol="1" anchor="ctr">
                <a:spAutoFit/>
              </a:bodyPr>
              <a:lstStyle>
                <a:lvl1pPr algn="ctr">
                  <a:lnSpc>
                    <a:spcPct val="90000"/>
                  </a:lnSpc>
                  <a:defRPr>
                    <a:solidFill>
                      <a:srgbClr val="FFFFFF"/>
                    </a:solidFill>
                    <a:latin typeface="Century Gothic"/>
                    <a:ea typeface="Century Gothic"/>
                    <a:cs typeface="Century Gothic"/>
                    <a:sym typeface="Century Gothic"/>
                  </a:defRPr>
                </a:lvl1pPr>
              </a:lstStyle>
              <a:p>
                <a:r>
                  <a:rPr sz="1300" dirty="0"/>
                  <a:t>Given message by experimenter</a:t>
                </a:r>
              </a:p>
            </p:txBody>
          </p:sp>
          <p:sp>
            <p:nvSpPr>
              <p:cNvPr id="191" name="Google Shape;162;p26"/>
              <p:cNvSpPr/>
              <p:nvPr/>
            </p:nvSpPr>
            <p:spPr>
              <a:xfrm>
                <a:off x="1761530" y="211383"/>
                <a:ext cx="339601" cy="297901"/>
              </a:xfrm>
              <a:prstGeom prst="rightArrow">
                <a:avLst>
                  <a:gd name="adj1" fmla="val 60000"/>
                  <a:gd name="adj2" fmla="val 50000"/>
                </a:avLst>
              </a:prstGeom>
              <a:solidFill>
                <a:srgbClr val="AABECC"/>
              </a:solidFill>
              <a:ln w="12700" cap="flat">
                <a:noFill/>
                <a:miter lim="400000"/>
              </a:ln>
              <a:effectLst/>
            </p:spPr>
            <p:txBody>
              <a:bodyPr wrap="square" lIns="0" tIns="0" rIns="0" bIns="0" numCol="1" anchor="ctr">
                <a:noAutofit/>
              </a:bodyPr>
              <a:lstStyle/>
              <a:p>
                <a:endParaRPr>
                  <a:latin typeface="Century Gothic"/>
                  <a:cs typeface="Century Gothic"/>
                </a:endParaRPr>
              </a:p>
            </p:txBody>
          </p:sp>
          <p:sp>
            <p:nvSpPr>
              <p:cNvPr id="192" name="Google Shape;164;p26"/>
              <p:cNvSpPr/>
              <p:nvPr/>
            </p:nvSpPr>
            <p:spPr>
              <a:xfrm>
                <a:off x="2241947" y="0"/>
                <a:ext cx="1601401" cy="720676"/>
              </a:xfrm>
              <a:prstGeom prst="roundRect">
                <a:avLst>
                  <a:gd name="adj" fmla="val 10000"/>
                </a:avLst>
              </a:prstGeom>
              <a:solidFill>
                <a:srgbClr val="2A7A9E"/>
              </a:solidFill>
              <a:ln w="25400" cap="flat">
                <a:solidFill>
                  <a:srgbClr val="FFFFFF"/>
                </a:solidFill>
                <a:prstDash val="solid"/>
                <a:round/>
              </a:ln>
              <a:effectLst/>
            </p:spPr>
            <p:txBody>
              <a:bodyPr wrap="square" lIns="0" tIns="0" rIns="0" bIns="0" numCol="1" anchor="ctr">
                <a:noAutofit/>
              </a:bodyPr>
              <a:lstStyle/>
              <a:p>
                <a:endParaRPr>
                  <a:latin typeface="Century Gothic"/>
                  <a:cs typeface="Century Gothic"/>
                </a:endParaRPr>
              </a:p>
            </p:txBody>
          </p:sp>
          <p:sp>
            <p:nvSpPr>
              <p:cNvPr id="193" name="Google Shape;165;p26"/>
              <p:cNvSpPr txBox="1"/>
              <p:nvPr/>
            </p:nvSpPr>
            <p:spPr>
              <a:xfrm>
                <a:off x="2270089" y="-32838"/>
                <a:ext cx="1545001" cy="786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4750" tIns="64750" rIns="64750" bIns="64750" numCol="1" anchor="ctr">
                <a:spAutoFit/>
              </a:bodyPr>
              <a:lstStyle>
                <a:lvl1pPr algn="ctr">
                  <a:lnSpc>
                    <a:spcPct val="90000"/>
                  </a:lnSpc>
                  <a:defRPr>
                    <a:solidFill>
                      <a:srgbClr val="FFFFFF"/>
                    </a:solidFill>
                    <a:latin typeface="Century Gothic"/>
                    <a:ea typeface="Century Gothic"/>
                    <a:cs typeface="Century Gothic"/>
                    <a:sym typeface="Century Gothic"/>
                  </a:defRPr>
                </a:lvl1pPr>
              </a:lstStyle>
              <a:p>
                <a:r>
                  <a:t>Generates “phrase”</a:t>
                </a:r>
              </a:p>
            </p:txBody>
          </p:sp>
          <p:sp>
            <p:nvSpPr>
              <p:cNvPr id="194" name="Google Shape;166;p26"/>
              <p:cNvSpPr/>
              <p:nvPr/>
            </p:nvSpPr>
            <p:spPr>
              <a:xfrm>
                <a:off x="4003476" y="211383"/>
                <a:ext cx="339601" cy="297901"/>
              </a:xfrm>
              <a:prstGeom prst="rightArrow">
                <a:avLst>
                  <a:gd name="adj1" fmla="val 60000"/>
                  <a:gd name="adj2" fmla="val 50000"/>
                </a:avLst>
              </a:prstGeom>
              <a:solidFill>
                <a:srgbClr val="AABECC"/>
              </a:solidFill>
              <a:ln w="12700" cap="flat">
                <a:noFill/>
                <a:miter lim="400000"/>
              </a:ln>
              <a:effectLst/>
            </p:spPr>
            <p:txBody>
              <a:bodyPr wrap="square" lIns="0" tIns="0" rIns="0" bIns="0" numCol="1" anchor="ctr">
                <a:noAutofit/>
              </a:bodyPr>
              <a:lstStyle/>
              <a:p>
                <a:endParaRPr>
                  <a:latin typeface="Century Gothic"/>
                  <a:cs typeface="Century Gothic"/>
                </a:endParaRPr>
              </a:p>
            </p:txBody>
          </p:sp>
          <p:sp>
            <p:nvSpPr>
              <p:cNvPr id="195" name="Google Shape;168;p26"/>
              <p:cNvSpPr/>
              <p:nvPr/>
            </p:nvSpPr>
            <p:spPr>
              <a:xfrm>
                <a:off x="4483894" y="0"/>
                <a:ext cx="1601401" cy="720676"/>
              </a:xfrm>
              <a:prstGeom prst="roundRect">
                <a:avLst>
                  <a:gd name="adj" fmla="val 10000"/>
                </a:avLst>
              </a:prstGeom>
              <a:solidFill>
                <a:srgbClr val="2A7A9E"/>
              </a:solidFill>
              <a:ln w="25400" cap="flat">
                <a:solidFill>
                  <a:srgbClr val="FFFFFF"/>
                </a:solidFill>
                <a:prstDash val="solid"/>
                <a:round/>
              </a:ln>
              <a:effectLst/>
            </p:spPr>
            <p:txBody>
              <a:bodyPr wrap="square" lIns="0" tIns="0" rIns="0" bIns="0" numCol="1" anchor="ctr">
                <a:noAutofit/>
              </a:bodyPr>
              <a:lstStyle/>
              <a:p>
                <a:endParaRPr>
                  <a:latin typeface="Century Gothic"/>
                  <a:cs typeface="Century Gothic"/>
                </a:endParaRPr>
              </a:p>
            </p:txBody>
          </p:sp>
          <p:sp>
            <p:nvSpPr>
              <p:cNvPr id="196" name="Google Shape;169;p26"/>
              <p:cNvSpPr txBox="1"/>
              <p:nvPr/>
            </p:nvSpPr>
            <p:spPr>
              <a:xfrm>
                <a:off x="4512036" y="49424"/>
                <a:ext cx="1545001" cy="6217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4750" tIns="64750" rIns="64750" bIns="64750" numCol="1" anchor="ctr">
                <a:spAutoFit/>
              </a:bodyPr>
              <a:lstStyle>
                <a:lvl1pPr algn="ctr">
                  <a:lnSpc>
                    <a:spcPct val="90000"/>
                  </a:lnSpc>
                  <a:defRPr sz="2000">
                    <a:solidFill>
                      <a:srgbClr val="FFFFFF"/>
                    </a:solidFill>
                    <a:latin typeface="Century Gothic"/>
                    <a:ea typeface="Century Gothic"/>
                    <a:cs typeface="Century Gothic"/>
                    <a:sym typeface="Century Gothic"/>
                  </a:defRPr>
                </a:lvl1pPr>
              </a:lstStyle>
              <a:p>
                <a:r>
                  <a:t>Send</a:t>
                </a:r>
              </a:p>
            </p:txBody>
          </p:sp>
        </p:grpSp>
        <p:grpSp>
          <p:nvGrpSpPr>
            <p:cNvPr id="206" name="Google Shape;170;p26"/>
            <p:cNvGrpSpPr/>
            <p:nvPr/>
          </p:nvGrpSpPr>
          <p:grpSpPr>
            <a:xfrm>
              <a:off x="2068813" y="2452634"/>
              <a:ext cx="6085297" cy="867383"/>
              <a:chOff x="-1" y="-73396"/>
              <a:chExt cx="6085296" cy="867382"/>
            </a:xfrm>
          </p:grpSpPr>
          <p:sp>
            <p:nvSpPr>
              <p:cNvPr id="198" name="Google Shape;171;p26"/>
              <p:cNvSpPr/>
              <p:nvPr/>
            </p:nvSpPr>
            <p:spPr>
              <a:xfrm>
                <a:off x="-1" y="0"/>
                <a:ext cx="1601402" cy="720676"/>
              </a:xfrm>
              <a:prstGeom prst="roundRect">
                <a:avLst>
                  <a:gd name="adj" fmla="val 10000"/>
                </a:avLst>
              </a:prstGeom>
              <a:solidFill>
                <a:srgbClr val="7EB603"/>
              </a:solidFill>
              <a:ln w="31750" cap="flat">
                <a:solidFill>
                  <a:srgbClr val="FFFFFF"/>
                </a:solidFill>
                <a:prstDash val="solid"/>
                <a:round/>
              </a:ln>
              <a:effectLst/>
            </p:spPr>
            <p:txBody>
              <a:bodyPr wrap="square" lIns="0" tIns="0" rIns="0" bIns="0" numCol="1" anchor="ctr">
                <a:noAutofit/>
              </a:bodyPr>
              <a:lstStyle/>
              <a:p>
                <a:endParaRPr>
                  <a:latin typeface="Century Gothic"/>
                  <a:cs typeface="Century Gothic"/>
                </a:endParaRPr>
              </a:p>
            </p:txBody>
          </p:sp>
          <p:sp>
            <p:nvSpPr>
              <p:cNvPr id="199" name="Google Shape;172;p26"/>
              <p:cNvSpPr txBox="1"/>
              <p:nvPr/>
            </p:nvSpPr>
            <p:spPr>
              <a:xfrm>
                <a:off x="28143" y="-73396"/>
                <a:ext cx="1545000" cy="8673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lnSpc>
                    <a:spcPct val="90000"/>
                  </a:lnSpc>
                  <a:defRPr>
                    <a:solidFill>
                      <a:srgbClr val="FFFFFF"/>
                    </a:solidFill>
                    <a:latin typeface="Century Gothic"/>
                    <a:ea typeface="Century Gothic"/>
                    <a:cs typeface="Century Gothic"/>
                    <a:sym typeface="Century Gothic"/>
                  </a:defRPr>
                </a:lvl1pPr>
              </a:lstStyle>
              <a:p>
                <a:r>
                  <a:t>Reads message</a:t>
                </a:r>
              </a:p>
            </p:txBody>
          </p:sp>
          <p:sp>
            <p:nvSpPr>
              <p:cNvPr id="200" name="Google Shape;173;p26"/>
              <p:cNvSpPr/>
              <p:nvPr/>
            </p:nvSpPr>
            <p:spPr>
              <a:xfrm>
                <a:off x="1761530" y="211383"/>
                <a:ext cx="339601" cy="297901"/>
              </a:xfrm>
              <a:prstGeom prst="rightArrow">
                <a:avLst>
                  <a:gd name="adj1" fmla="val 60000"/>
                  <a:gd name="adj2" fmla="val 50000"/>
                </a:avLst>
              </a:prstGeom>
              <a:solidFill>
                <a:srgbClr val="BFD7A7"/>
              </a:solidFill>
              <a:ln w="12700" cap="flat">
                <a:noFill/>
                <a:miter lim="400000"/>
              </a:ln>
              <a:effectLst/>
            </p:spPr>
            <p:txBody>
              <a:bodyPr wrap="square" lIns="0" tIns="0" rIns="0" bIns="0" numCol="1" anchor="ctr">
                <a:noAutofit/>
              </a:bodyPr>
              <a:lstStyle/>
              <a:p>
                <a:endParaRPr>
                  <a:latin typeface="Century Gothic"/>
                  <a:cs typeface="Century Gothic"/>
                </a:endParaRPr>
              </a:p>
            </p:txBody>
          </p:sp>
          <p:sp>
            <p:nvSpPr>
              <p:cNvPr id="201" name="Google Shape;175;p26"/>
              <p:cNvSpPr/>
              <p:nvPr/>
            </p:nvSpPr>
            <p:spPr>
              <a:xfrm>
                <a:off x="2241947" y="0"/>
                <a:ext cx="1601401" cy="720676"/>
              </a:xfrm>
              <a:prstGeom prst="roundRect">
                <a:avLst>
                  <a:gd name="adj" fmla="val 10000"/>
                </a:avLst>
              </a:prstGeom>
              <a:solidFill>
                <a:srgbClr val="7EB603"/>
              </a:solidFill>
              <a:ln w="31750" cap="flat">
                <a:solidFill>
                  <a:srgbClr val="FFFFFF"/>
                </a:solidFill>
                <a:prstDash val="solid"/>
                <a:round/>
              </a:ln>
              <a:effectLst/>
            </p:spPr>
            <p:txBody>
              <a:bodyPr wrap="square" lIns="0" tIns="0" rIns="0" bIns="0" numCol="1" anchor="ctr">
                <a:noAutofit/>
              </a:bodyPr>
              <a:lstStyle/>
              <a:p>
                <a:endParaRPr>
                  <a:latin typeface="Century Gothic"/>
                  <a:cs typeface="Century Gothic"/>
                </a:endParaRPr>
              </a:p>
            </p:txBody>
          </p:sp>
          <p:sp>
            <p:nvSpPr>
              <p:cNvPr id="202" name="Google Shape;176;p26"/>
              <p:cNvSpPr txBox="1"/>
              <p:nvPr/>
            </p:nvSpPr>
            <p:spPr>
              <a:xfrm>
                <a:off x="2270093" y="72579"/>
                <a:ext cx="1681801" cy="5754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lnSpc>
                    <a:spcPct val="90000"/>
                  </a:lnSpc>
                  <a:defRPr>
                    <a:solidFill>
                      <a:srgbClr val="FFFFFF"/>
                    </a:solidFill>
                    <a:latin typeface="Century Gothic"/>
                    <a:ea typeface="Century Gothic"/>
                    <a:cs typeface="Century Gothic"/>
                    <a:sym typeface="Century Gothic"/>
                  </a:defRPr>
                </a:lvl1pPr>
              </a:lstStyle>
              <a:p>
                <a:r>
                  <a:t>Interprets</a:t>
                </a:r>
              </a:p>
            </p:txBody>
          </p:sp>
          <p:sp>
            <p:nvSpPr>
              <p:cNvPr id="203" name="Google Shape;177;p26"/>
              <p:cNvSpPr/>
              <p:nvPr/>
            </p:nvSpPr>
            <p:spPr>
              <a:xfrm>
                <a:off x="4003476" y="211383"/>
                <a:ext cx="339601" cy="297901"/>
              </a:xfrm>
              <a:prstGeom prst="rightArrow">
                <a:avLst>
                  <a:gd name="adj1" fmla="val 60000"/>
                  <a:gd name="adj2" fmla="val 50000"/>
                </a:avLst>
              </a:prstGeom>
              <a:solidFill>
                <a:srgbClr val="BFD7A7"/>
              </a:solidFill>
              <a:ln w="12700" cap="flat">
                <a:noFill/>
                <a:miter lim="400000"/>
              </a:ln>
              <a:effectLst/>
            </p:spPr>
            <p:txBody>
              <a:bodyPr wrap="square" lIns="0" tIns="0" rIns="0" bIns="0" numCol="1" anchor="ctr">
                <a:noAutofit/>
              </a:bodyPr>
              <a:lstStyle/>
              <a:p>
                <a:endParaRPr>
                  <a:latin typeface="Century Gothic"/>
                  <a:cs typeface="Century Gothic"/>
                </a:endParaRPr>
              </a:p>
            </p:txBody>
          </p:sp>
          <p:sp>
            <p:nvSpPr>
              <p:cNvPr id="204" name="Google Shape;179;p26"/>
              <p:cNvSpPr/>
              <p:nvPr/>
            </p:nvSpPr>
            <p:spPr>
              <a:xfrm>
                <a:off x="4483894" y="0"/>
                <a:ext cx="1601401" cy="720676"/>
              </a:xfrm>
              <a:prstGeom prst="roundRect">
                <a:avLst>
                  <a:gd name="adj" fmla="val 10000"/>
                </a:avLst>
              </a:prstGeom>
              <a:solidFill>
                <a:srgbClr val="7EB603"/>
              </a:solidFill>
              <a:ln w="31750" cap="flat">
                <a:solidFill>
                  <a:srgbClr val="FFFFFF"/>
                </a:solidFill>
                <a:prstDash val="solid"/>
                <a:round/>
              </a:ln>
              <a:effectLst/>
            </p:spPr>
            <p:txBody>
              <a:bodyPr wrap="square" lIns="0" tIns="0" rIns="0" bIns="0" numCol="1" anchor="ctr">
                <a:noAutofit/>
              </a:bodyPr>
              <a:lstStyle/>
              <a:p>
                <a:endParaRPr>
                  <a:latin typeface="Century Gothic"/>
                  <a:cs typeface="Century Gothic"/>
                </a:endParaRPr>
              </a:p>
            </p:txBody>
          </p:sp>
          <p:sp>
            <p:nvSpPr>
              <p:cNvPr id="205" name="Google Shape;180;p26"/>
              <p:cNvSpPr txBox="1"/>
              <p:nvPr/>
            </p:nvSpPr>
            <p:spPr>
              <a:xfrm>
                <a:off x="4512036" y="8866"/>
                <a:ext cx="1545001" cy="7028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lnSpc>
                    <a:spcPct val="90000"/>
                  </a:lnSpc>
                  <a:defRPr sz="2000">
                    <a:solidFill>
                      <a:srgbClr val="FFFFFF"/>
                    </a:solidFill>
                    <a:latin typeface="Century Gothic"/>
                    <a:ea typeface="Century Gothic"/>
                    <a:cs typeface="Century Gothic"/>
                    <a:sym typeface="Century Gothic"/>
                  </a:defRPr>
                </a:lvl1pPr>
              </a:lstStyle>
              <a:p>
                <a:r>
                  <a:t>Send</a:t>
                </a:r>
              </a:p>
            </p:txBody>
          </p:sp>
        </p:grpSp>
        <p:sp>
          <p:nvSpPr>
            <p:cNvPr id="207" name="Google Shape;181;p26"/>
            <p:cNvSpPr txBox="1"/>
            <p:nvPr/>
          </p:nvSpPr>
          <p:spPr>
            <a:xfrm>
              <a:off x="401975" y="1849936"/>
              <a:ext cx="1439451" cy="6951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defRPr sz="2400">
                  <a:latin typeface="Century Gothic"/>
                  <a:ea typeface="Century Gothic"/>
                  <a:cs typeface="Century Gothic"/>
                  <a:sym typeface="Century Gothic"/>
                </a:defRPr>
              </a:lvl1pPr>
            </a:lstStyle>
            <a:p>
              <a:r>
                <a:rPr dirty="0"/>
                <a:t>PATIENT:</a:t>
              </a:r>
            </a:p>
          </p:txBody>
        </p:sp>
        <p:sp>
          <p:nvSpPr>
            <p:cNvPr id="208" name="Google Shape;182;p26"/>
            <p:cNvSpPr txBox="1"/>
            <p:nvPr/>
          </p:nvSpPr>
          <p:spPr>
            <a:xfrm>
              <a:off x="0" y="2792441"/>
              <a:ext cx="2393451" cy="6951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defRPr sz="2400">
                  <a:latin typeface="Century Gothic"/>
                  <a:ea typeface="Century Gothic"/>
                  <a:cs typeface="Century Gothic"/>
                  <a:sym typeface="Century Gothic"/>
                </a:defRPr>
              </a:lvl1pPr>
            </a:lstStyle>
            <a:p>
              <a:r>
                <a:rPr dirty="0"/>
                <a:t>CAREGIVER:</a:t>
              </a:r>
            </a:p>
          </p:txBody>
        </p:sp>
        <p:grpSp>
          <p:nvGrpSpPr>
            <p:cNvPr id="214" name="Google Shape;183;p26"/>
            <p:cNvGrpSpPr/>
            <p:nvPr/>
          </p:nvGrpSpPr>
          <p:grpSpPr>
            <a:xfrm>
              <a:off x="1454363" y="3691795"/>
              <a:ext cx="6467598" cy="2909139"/>
              <a:chOff x="-610284" y="96364"/>
              <a:chExt cx="6467597" cy="2909137"/>
            </a:xfrm>
          </p:grpSpPr>
          <p:sp>
            <p:nvSpPr>
              <p:cNvPr id="209" name="Google Shape;184;p26"/>
              <p:cNvSpPr/>
              <p:nvPr/>
            </p:nvSpPr>
            <p:spPr>
              <a:xfrm>
                <a:off x="-1" y="96366"/>
                <a:ext cx="2157214" cy="1110336"/>
              </a:xfrm>
              <a:prstGeom prst="roundRect">
                <a:avLst>
                  <a:gd name="adj" fmla="val 10000"/>
                </a:avLst>
              </a:prstGeom>
              <a:solidFill>
                <a:srgbClr val="2A7A9E"/>
              </a:solidFill>
              <a:ln w="25400" cap="flat">
                <a:solidFill>
                  <a:srgbClr val="FFFFFF"/>
                </a:solidFill>
                <a:prstDash val="solid"/>
                <a:round/>
              </a:ln>
              <a:effectLst/>
            </p:spPr>
            <p:txBody>
              <a:bodyPr wrap="square" lIns="0" tIns="0" rIns="0" bIns="0" numCol="1" anchor="ctr">
                <a:noAutofit/>
              </a:bodyPr>
              <a:lstStyle/>
              <a:p>
                <a:endParaRPr>
                  <a:latin typeface="Century Gothic"/>
                  <a:cs typeface="Century Gothic"/>
                </a:endParaRPr>
              </a:p>
            </p:txBody>
          </p:sp>
          <p:sp>
            <p:nvSpPr>
              <p:cNvPr id="210" name="Google Shape;185;p26"/>
              <p:cNvSpPr txBox="1"/>
              <p:nvPr/>
            </p:nvSpPr>
            <p:spPr>
              <a:xfrm>
                <a:off x="-610284" y="1598981"/>
                <a:ext cx="2406880" cy="14065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3800" tIns="83800" rIns="83800" bIns="83800" numCol="1" anchor="ctr">
                <a:spAutoFit/>
              </a:bodyPr>
              <a:lstStyle/>
              <a:p>
                <a:pPr algn="ctr">
                  <a:lnSpc>
                    <a:spcPct val="90000"/>
                  </a:lnSpc>
                  <a:defRPr>
                    <a:solidFill>
                      <a:srgbClr val="FFFFFF"/>
                    </a:solidFill>
                    <a:latin typeface="Century Gothic"/>
                    <a:ea typeface="Century Gothic"/>
                    <a:cs typeface="Century Gothic"/>
                    <a:sym typeface="Century Gothic"/>
                  </a:defRPr>
                </a:pPr>
                <a:r>
                  <a:rPr dirty="0">
                    <a:latin typeface="Century Gothic"/>
                    <a:cs typeface="Century Gothic"/>
                  </a:rPr>
                  <a:t>1) Correct</a:t>
                </a:r>
              </a:p>
              <a:p>
                <a:pPr algn="ctr">
                  <a:lnSpc>
                    <a:spcPct val="90000"/>
                  </a:lnSpc>
                  <a:spcBef>
                    <a:spcPts val="700"/>
                  </a:spcBef>
                  <a:defRPr>
                    <a:solidFill>
                      <a:srgbClr val="FFFFFF"/>
                    </a:solidFill>
                    <a:latin typeface="Century Gothic"/>
                    <a:ea typeface="Century Gothic"/>
                    <a:cs typeface="Century Gothic"/>
                    <a:sym typeface="Century Gothic"/>
                  </a:defRPr>
                </a:pPr>
                <a:r>
                  <a:rPr dirty="0">
                    <a:latin typeface="Century Gothic"/>
                    <a:cs typeface="Century Gothic"/>
                  </a:rPr>
                  <a:t>2) Incorrect</a:t>
                </a:r>
              </a:p>
              <a:p>
                <a:pPr algn="ctr">
                  <a:lnSpc>
                    <a:spcPct val="90000"/>
                  </a:lnSpc>
                  <a:spcBef>
                    <a:spcPts val="700"/>
                  </a:spcBef>
                  <a:defRPr>
                    <a:solidFill>
                      <a:srgbClr val="FFFFFF"/>
                    </a:solidFill>
                    <a:latin typeface="Century Gothic"/>
                    <a:ea typeface="Century Gothic"/>
                    <a:cs typeface="Century Gothic"/>
                    <a:sym typeface="Century Gothic"/>
                  </a:defRPr>
                </a:pPr>
                <a:r>
                  <a:rPr dirty="0">
                    <a:latin typeface="Century Gothic"/>
                    <a:cs typeface="Century Gothic"/>
                  </a:rPr>
                  <a:t>3) Let’s move on</a:t>
                </a:r>
              </a:p>
            </p:txBody>
          </p:sp>
          <p:sp>
            <p:nvSpPr>
              <p:cNvPr id="211" name="Google Shape;186;p26"/>
              <p:cNvSpPr/>
              <p:nvPr/>
            </p:nvSpPr>
            <p:spPr>
              <a:xfrm>
                <a:off x="2523807" y="236465"/>
                <a:ext cx="538201" cy="472276"/>
              </a:xfrm>
              <a:prstGeom prst="rightArrow">
                <a:avLst>
                  <a:gd name="adj1" fmla="val 60000"/>
                  <a:gd name="adj2" fmla="val 50000"/>
                </a:avLst>
              </a:prstGeom>
              <a:solidFill>
                <a:srgbClr val="AABECC"/>
              </a:solidFill>
              <a:ln w="12700" cap="flat">
                <a:noFill/>
                <a:miter lim="400000"/>
              </a:ln>
              <a:effectLst/>
            </p:spPr>
            <p:txBody>
              <a:bodyPr wrap="square" lIns="0" tIns="0" rIns="0" bIns="0" numCol="1" anchor="ctr">
                <a:noAutofit/>
              </a:bodyPr>
              <a:lstStyle/>
              <a:p>
                <a:endParaRPr>
                  <a:latin typeface="Century Gothic"/>
                  <a:cs typeface="Century Gothic"/>
                </a:endParaRPr>
              </a:p>
            </p:txBody>
          </p:sp>
          <p:sp>
            <p:nvSpPr>
              <p:cNvPr id="212" name="Google Shape;188;p26"/>
              <p:cNvSpPr/>
              <p:nvPr/>
            </p:nvSpPr>
            <p:spPr>
              <a:xfrm>
                <a:off x="3542639" y="96364"/>
                <a:ext cx="2140670" cy="1110338"/>
              </a:xfrm>
              <a:prstGeom prst="roundRect">
                <a:avLst>
                  <a:gd name="adj" fmla="val 10000"/>
                </a:avLst>
              </a:prstGeom>
              <a:solidFill>
                <a:srgbClr val="2A7A9E"/>
              </a:solidFill>
              <a:ln w="25400" cap="flat">
                <a:solidFill>
                  <a:srgbClr val="FFFFFF"/>
                </a:solidFill>
                <a:prstDash val="solid"/>
                <a:round/>
              </a:ln>
              <a:effectLst/>
            </p:spPr>
            <p:txBody>
              <a:bodyPr wrap="square" lIns="0" tIns="0" rIns="0" bIns="0" numCol="1" anchor="ctr">
                <a:noAutofit/>
              </a:bodyPr>
              <a:lstStyle/>
              <a:p>
                <a:endParaRPr>
                  <a:latin typeface="Century Gothic"/>
                  <a:cs typeface="Century Gothic"/>
                </a:endParaRPr>
              </a:p>
            </p:txBody>
          </p:sp>
          <p:sp>
            <p:nvSpPr>
              <p:cNvPr id="213" name="Google Shape;189;p26"/>
              <p:cNvSpPr txBox="1"/>
              <p:nvPr/>
            </p:nvSpPr>
            <p:spPr>
              <a:xfrm>
                <a:off x="3407512" y="227633"/>
                <a:ext cx="2449801" cy="8071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3800" tIns="83800" rIns="83800" bIns="83800" numCol="1" anchor="ctr">
                <a:spAutoFit/>
              </a:bodyPr>
              <a:lstStyle>
                <a:lvl1pPr algn="ctr">
                  <a:lnSpc>
                    <a:spcPct val="90000"/>
                  </a:lnSpc>
                  <a:defRPr sz="2600">
                    <a:solidFill>
                      <a:srgbClr val="FFFFFF"/>
                    </a:solidFill>
                    <a:latin typeface="Century Gothic"/>
                    <a:ea typeface="Century Gothic"/>
                    <a:cs typeface="Century Gothic"/>
                    <a:sym typeface="Century Gothic"/>
                  </a:defRPr>
                </a:lvl1pPr>
              </a:lstStyle>
              <a:p>
                <a:r>
                  <a:rPr dirty="0"/>
                  <a:t>Send</a:t>
                </a:r>
              </a:p>
            </p:txBody>
          </p:sp>
        </p:grpSp>
        <p:sp>
          <p:nvSpPr>
            <p:cNvPr id="215" name="Google Shape;190;p26"/>
            <p:cNvSpPr txBox="1"/>
            <p:nvPr/>
          </p:nvSpPr>
          <p:spPr>
            <a:xfrm>
              <a:off x="401975" y="3786288"/>
              <a:ext cx="1439451" cy="6951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defRPr sz="2400">
                  <a:latin typeface="Century Gothic"/>
                  <a:ea typeface="Century Gothic"/>
                  <a:cs typeface="Century Gothic"/>
                  <a:sym typeface="Century Gothic"/>
                </a:defRPr>
              </a:lvl1pPr>
            </a:lstStyle>
            <a:p>
              <a:r>
                <a:t>PATIENT:</a:t>
              </a:r>
            </a:p>
          </p:txBody>
        </p:sp>
      </p:grpSp>
      <p:pic>
        <p:nvPicPr>
          <p:cNvPr id="32" name="Google Shape;197;p27" descr="Google Shape;197;p27"/>
          <p:cNvPicPr>
            <a:picLocks noChangeAspect="1"/>
          </p:cNvPicPr>
          <p:nvPr/>
        </p:nvPicPr>
        <p:blipFill rotWithShape="1">
          <a:blip r:embed="rId2">
            <a:extLst/>
          </a:blip>
          <a:srcRect l="3999" t="12080" r="4580" b="7289"/>
          <a:stretch/>
        </p:blipFill>
        <p:spPr>
          <a:xfrm>
            <a:off x="2796763" y="3132113"/>
            <a:ext cx="3294754" cy="1844640"/>
          </a:xfrm>
          <a:prstGeom prst="rect">
            <a:avLst/>
          </a:prstGeom>
          <a:ln w="12700">
            <a:miter lim="400000"/>
          </a:ln>
        </p:spPr>
      </p:pic>
      <p:grpSp>
        <p:nvGrpSpPr>
          <p:cNvPr id="33" name="Google Shape;199;p27"/>
          <p:cNvGrpSpPr/>
          <p:nvPr/>
        </p:nvGrpSpPr>
        <p:grpSpPr>
          <a:xfrm>
            <a:off x="7355699" y="2866938"/>
            <a:ext cx="1423501" cy="644701"/>
            <a:chOff x="0" y="0"/>
            <a:chExt cx="1423500" cy="644699"/>
          </a:xfrm>
        </p:grpSpPr>
        <p:sp>
          <p:nvSpPr>
            <p:cNvPr id="34" name="Rectangle"/>
            <p:cNvSpPr/>
            <p:nvPr/>
          </p:nvSpPr>
          <p:spPr>
            <a:xfrm>
              <a:off x="-1" y="0"/>
              <a:ext cx="1423502" cy="644700"/>
            </a:xfrm>
            <a:prstGeom prst="rect">
              <a:avLst/>
            </a:prstGeom>
            <a:noFill/>
            <a:ln w="9525" cap="flat">
              <a:solidFill>
                <a:schemeClr val="accent2">
                  <a:lumOff val="21764"/>
                </a:schemeClr>
              </a:solidFill>
              <a:prstDash val="solid"/>
              <a:round/>
            </a:ln>
            <a:effectLst/>
          </p:spPr>
          <p:txBody>
            <a:bodyPr wrap="square" lIns="0" tIns="0" rIns="0" bIns="0" numCol="1" anchor="ctr">
              <a:noAutofit/>
            </a:bodyPr>
            <a:lstStyle/>
            <a:p>
              <a:endParaRPr/>
            </a:p>
          </p:txBody>
        </p:sp>
        <p:sp>
          <p:nvSpPr>
            <p:cNvPr id="35" name="Caregiver interpretation"/>
            <p:cNvSpPr txBox="1"/>
            <p:nvPr/>
          </p:nvSpPr>
          <p:spPr>
            <a:xfrm>
              <a:off x="-1" y="15025"/>
              <a:ext cx="1423502" cy="6146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b="1">
                  <a:solidFill>
                    <a:schemeClr val="accent1"/>
                  </a:solidFill>
                  <a:latin typeface="Century Gothic"/>
                  <a:ea typeface="Century Gothic"/>
                  <a:cs typeface="Century Gothic"/>
                  <a:sym typeface="Century Gothic"/>
                </a:defRPr>
              </a:lvl1pPr>
            </a:lstStyle>
            <a:p>
              <a:r>
                <a:rPr dirty="0"/>
                <a:t>Caregiver interpretation</a:t>
              </a:r>
            </a:p>
          </p:txBody>
        </p:sp>
      </p:grpSp>
      <p:grpSp>
        <p:nvGrpSpPr>
          <p:cNvPr id="36" name="Google Shape;202;p27"/>
          <p:cNvGrpSpPr/>
          <p:nvPr/>
        </p:nvGrpSpPr>
        <p:grpSpPr>
          <a:xfrm>
            <a:off x="365937" y="3615535"/>
            <a:ext cx="1611600" cy="644701"/>
            <a:chOff x="0" y="0"/>
            <a:chExt cx="1611599" cy="644699"/>
          </a:xfrm>
        </p:grpSpPr>
        <p:sp>
          <p:nvSpPr>
            <p:cNvPr id="37" name="Rectangle"/>
            <p:cNvSpPr/>
            <p:nvPr/>
          </p:nvSpPr>
          <p:spPr>
            <a:xfrm>
              <a:off x="0" y="0"/>
              <a:ext cx="1611600" cy="644700"/>
            </a:xfrm>
            <a:prstGeom prst="rect">
              <a:avLst/>
            </a:prstGeom>
            <a:noFill/>
            <a:ln w="9525" cap="flat">
              <a:solidFill>
                <a:schemeClr val="accent2">
                  <a:lumOff val="21764"/>
                </a:schemeClr>
              </a:solidFill>
              <a:prstDash val="solid"/>
              <a:round/>
            </a:ln>
            <a:effectLst/>
          </p:spPr>
          <p:txBody>
            <a:bodyPr wrap="square" lIns="0" tIns="0" rIns="0" bIns="0" numCol="1" anchor="ctr">
              <a:noAutofit/>
            </a:bodyPr>
            <a:lstStyle/>
            <a:p>
              <a:endParaRPr>
                <a:latin typeface="Century Gothic"/>
                <a:cs typeface="Century Gothic"/>
              </a:endParaRPr>
            </a:p>
          </p:txBody>
        </p:sp>
        <p:sp>
          <p:nvSpPr>
            <p:cNvPr id="38" name="Patient decides"/>
            <p:cNvSpPr txBox="1"/>
            <p:nvPr/>
          </p:nvSpPr>
          <p:spPr>
            <a:xfrm>
              <a:off x="0" y="122975"/>
              <a:ext cx="1611600"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b="1">
                  <a:solidFill>
                    <a:schemeClr val="accent1"/>
                  </a:solidFill>
                  <a:latin typeface="Century Gothic"/>
                  <a:ea typeface="Century Gothic"/>
                  <a:cs typeface="Century Gothic"/>
                  <a:sym typeface="Century Gothic"/>
                </a:defRPr>
              </a:lvl1pPr>
            </a:lstStyle>
            <a:p>
              <a:r>
                <a:rPr dirty="0"/>
                <a:t>Patient decides</a:t>
              </a:r>
            </a:p>
          </p:txBody>
        </p:sp>
      </p:grpSp>
      <p:grpSp>
        <p:nvGrpSpPr>
          <p:cNvPr id="39" name="Google Shape;204;p27"/>
          <p:cNvGrpSpPr/>
          <p:nvPr/>
        </p:nvGrpSpPr>
        <p:grpSpPr>
          <a:xfrm>
            <a:off x="7254099" y="3723294"/>
            <a:ext cx="1826401" cy="592201"/>
            <a:chOff x="0" y="0"/>
            <a:chExt cx="1826399" cy="592199"/>
          </a:xfrm>
        </p:grpSpPr>
        <p:sp>
          <p:nvSpPr>
            <p:cNvPr id="40" name="Rectangle"/>
            <p:cNvSpPr/>
            <p:nvPr/>
          </p:nvSpPr>
          <p:spPr>
            <a:xfrm>
              <a:off x="0" y="0"/>
              <a:ext cx="1826400" cy="592200"/>
            </a:xfrm>
            <a:prstGeom prst="rect">
              <a:avLst/>
            </a:prstGeom>
            <a:noFill/>
            <a:ln w="9525" cap="flat">
              <a:solidFill>
                <a:schemeClr val="accent2">
                  <a:lumOff val="21764"/>
                </a:schemeClr>
              </a:solidFill>
              <a:prstDash val="solid"/>
              <a:round/>
            </a:ln>
            <a:effectLst/>
          </p:spPr>
          <p:txBody>
            <a:bodyPr wrap="square" lIns="0" tIns="0" rIns="0" bIns="0" numCol="1" anchor="ctr">
              <a:noAutofit/>
            </a:bodyPr>
            <a:lstStyle/>
            <a:p>
              <a:endParaRPr/>
            </a:p>
          </p:txBody>
        </p:sp>
        <p:sp>
          <p:nvSpPr>
            <p:cNvPr id="41" name="What patient sent"/>
            <p:cNvSpPr txBox="1"/>
            <p:nvPr/>
          </p:nvSpPr>
          <p:spPr>
            <a:xfrm>
              <a:off x="0" y="96725"/>
              <a:ext cx="1826400"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b="1">
                  <a:solidFill>
                    <a:schemeClr val="accent1"/>
                  </a:solidFill>
                  <a:latin typeface="Century Gothic"/>
                  <a:ea typeface="Century Gothic"/>
                  <a:cs typeface="Century Gothic"/>
                  <a:sym typeface="Century Gothic"/>
                </a:defRPr>
              </a:lvl1pPr>
            </a:lstStyle>
            <a:p>
              <a:r>
                <a:t>What patient sent</a:t>
              </a:r>
            </a:p>
          </p:txBody>
        </p:sp>
      </p:grpSp>
      <p:sp>
        <p:nvSpPr>
          <p:cNvPr id="42" name="Google Shape;198;p27"/>
          <p:cNvSpPr/>
          <p:nvPr/>
        </p:nvSpPr>
        <p:spPr>
          <a:xfrm flipV="1">
            <a:off x="3616518" y="3086872"/>
            <a:ext cx="3739180" cy="489974"/>
          </a:xfrm>
          <a:prstGeom prst="line">
            <a:avLst/>
          </a:prstGeom>
          <a:ln>
            <a:solidFill>
              <a:schemeClr val="accent2">
                <a:lumOff val="21764"/>
              </a:schemeClr>
            </a:solidFill>
          </a:ln>
        </p:spPr>
        <p:txBody>
          <a:bodyPr lIns="0" tIns="0" rIns="0" bIns="0"/>
          <a:lstStyle/>
          <a:p>
            <a:endParaRPr>
              <a:latin typeface="Century Gothic"/>
              <a:cs typeface="Century Gothic"/>
            </a:endParaRPr>
          </a:p>
        </p:txBody>
      </p:sp>
      <p:sp>
        <p:nvSpPr>
          <p:cNvPr id="43" name="Google Shape;203;p27"/>
          <p:cNvSpPr/>
          <p:nvPr/>
        </p:nvSpPr>
        <p:spPr>
          <a:xfrm>
            <a:off x="3576975" y="3937000"/>
            <a:ext cx="3677123" cy="102736"/>
          </a:xfrm>
          <a:prstGeom prst="line">
            <a:avLst/>
          </a:prstGeom>
          <a:ln>
            <a:solidFill>
              <a:schemeClr val="accent2">
                <a:lumOff val="21764"/>
              </a:schemeClr>
            </a:solidFill>
          </a:ln>
        </p:spPr>
        <p:txBody>
          <a:bodyPr lIns="0" tIns="0" rIns="0" bIns="0"/>
          <a:lstStyle/>
          <a:p>
            <a:endParaRPr>
              <a:latin typeface="Century Gothic"/>
              <a:cs typeface="Century Gothic"/>
            </a:endParaRPr>
          </a:p>
        </p:txBody>
      </p:sp>
      <p:sp>
        <p:nvSpPr>
          <p:cNvPr id="44" name="Google Shape;200;p27"/>
          <p:cNvSpPr/>
          <p:nvPr/>
        </p:nvSpPr>
        <p:spPr>
          <a:xfrm flipH="1" flipV="1">
            <a:off x="1977537" y="3937000"/>
            <a:ext cx="1223812" cy="652968"/>
          </a:xfrm>
          <a:prstGeom prst="line">
            <a:avLst/>
          </a:prstGeom>
          <a:ln>
            <a:solidFill>
              <a:schemeClr val="accent2">
                <a:lumOff val="21764"/>
              </a:schemeClr>
            </a:solidFill>
          </a:ln>
        </p:spPr>
        <p:txBody>
          <a:bodyPr lIns="0" tIns="0" rIns="0" bIns="0"/>
          <a:lstStyle/>
          <a:p>
            <a:endParaRPr>
              <a:latin typeface="Century Gothic"/>
              <a:cs typeface="Century Gothic"/>
            </a:endParaRPr>
          </a:p>
        </p:txBody>
      </p:sp>
      <p:sp>
        <p:nvSpPr>
          <p:cNvPr id="45" name="Google Shape;201;p27"/>
          <p:cNvSpPr/>
          <p:nvPr/>
        </p:nvSpPr>
        <p:spPr>
          <a:xfrm>
            <a:off x="3201351" y="4392279"/>
            <a:ext cx="2589014" cy="400425"/>
          </a:xfrm>
          <a:prstGeom prst="rect">
            <a:avLst/>
          </a:prstGeom>
          <a:ln>
            <a:solidFill>
              <a:schemeClr val="accent2">
                <a:lumOff val="21764"/>
              </a:schemeClr>
            </a:solidFill>
          </a:ln>
        </p:spPr>
        <p:txBody>
          <a:bodyPr lIns="0" tIns="0" rIns="0" bIns="0" anchor="ctr"/>
          <a:lstStyle/>
          <a:p>
            <a:endParaRPr>
              <a:latin typeface="Century Gothic"/>
              <a:cs typeface="Century Gothic"/>
            </a:endParaRPr>
          </a:p>
        </p:txBody>
      </p:sp>
      <p:sp>
        <p:nvSpPr>
          <p:cNvPr id="2" name="Rectangle 1"/>
          <p:cNvSpPr/>
          <p:nvPr/>
        </p:nvSpPr>
        <p:spPr>
          <a:xfrm>
            <a:off x="2278321" y="2003764"/>
            <a:ext cx="1941731" cy="738664"/>
          </a:xfrm>
          <a:prstGeom prst="rect">
            <a:avLst/>
          </a:prstGeom>
        </p:spPr>
        <p:txBody>
          <a:bodyPr wrap="square">
            <a:spAutoFit/>
          </a:bodyPr>
          <a:lstStyle/>
          <a:p>
            <a:r>
              <a:rPr lang="en-US" dirty="0">
                <a:solidFill>
                  <a:schemeClr val="bg1"/>
                </a:solidFill>
                <a:latin typeface="Century Gothic"/>
                <a:cs typeface="Century Gothic"/>
              </a:rPr>
              <a:t>1) Correct</a:t>
            </a:r>
          </a:p>
          <a:p>
            <a:r>
              <a:rPr lang="en-US" dirty="0">
                <a:solidFill>
                  <a:schemeClr val="bg1"/>
                </a:solidFill>
                <a:latin typeface="Century Gothic"/>
                <a:cs typeface="Century Gothic"/>
              </a:rPr>
              <a:t>2) Incorrect</a:t>
            </a:r>
          </a:p>
          <a:p>
            <a:r>
              <a:rPr lang="en-US" dirty="0">
                <a:solidFill>
                  <a:schemeClr val="bg1"/>
                </a:solidFill>
                <a:latin typeface="Century Gothic"/>
                <a:cs typeface="Century Gothic"/>
              </a:rPr>
              <a:t>3) Let’s move on</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6" name="Google Shape;213;p28"/>
          <p:cNvGraphicFramePr/>
          <p:nvPr>
            <p:extLst>
              <p:ext uri="{D42A27DB-BD31-4B8C-83A1-F6EECF244321}">
                <p14:modId xmlns:p14="http://schemas.microsoft.com/office/powerpoint/2010/main" val="2595569608"/>
              </p:ext>
            </p:extLst>
          </p:nvPr>
        </p:nvGraphicFramePr>
        <p:xfrm>
          <a:off x="2313730" y="46687"/>
          <a:ext cx="5433522" cy="2063670"/>
        </p:xfrm>
        <a:graphic>
          <a:graphicData uri="http://schemas.openxmlformats.org/drawingml/2006/table">
            <a:tbl>
              <a:tblPr firstRow="1" bandRow="1">
                <a:tableStyleId>{4C3C2611-4C71-4FC5-86AE-919BDF0F9419}</a:tableStyleId>
              </a:tblPr>
              <a:tblGrid>
                <a:gridCol w="1811174"/>
                <a:gridCol w="1811174"/>
                <a:gridCol w="1811174"/>
              </a:tblGrid>
              <a:tr h="369312">
                <a:tc>
                  <a:txBody>
                    <a:bodyPr/>
                    <a:lstStyle/>
                    <a:p>
                      <a:pPr algn="l">
                        <a:defRPr sz="1800" b="0">
                          <a:solidFill>
                            <a:srgbClr val="000000"/>
                          </a:solidFill>
                        </a:defRPr>
                      </a:pPr>
                      <a:r>
                        <a:rPr sz="1400" b="1">
                          <a:solidFill>
                            <a:srgbClr val="FFFFFF"/>
                          </a:solidFill>
                          <a:latin typeface="Century Gothic"/>
                          <a:cs typeface="Century Gothic"/>
                        </a:rPr>
                        <a:t>N=12</a:t>
                      </a:r>
                    </a:p>
                  </a:txBody>
                  <a:tcPr marL="34300" marR="34300" marT="34300" marB="34300" horzOverflow="overflow"/>
                </a:tc>
                <a:tc>
                  <a:txBody>
                    <a:bodyPr/>
                    <a:lstStyle/>
                    <a:p>
                      <a:pPr algn="l">
                        <a:defRPr sz="1800" b="0">
                          <a:solidFill>
                            <a:srgbClr val="000000"/>
                          </a:solidFill>
                        </a:defRPr>
                      </a:pPr>
                      <a:r>
                        <a:rPr sz="1400" b="1">
                          <a:solidFill>
                            <a:srgbClr val="FFFFFF"/>
                          </a:solidFill>
                          <a:latin typeface="Century Gothic"/>
                          <a:cs typeface="Century Gothic"/>
                        </a:rPr>
                        <a:t>Emoji</a:t>
                      </a:r>
                    </a:p>
                  </a:txBody>
                  <a:tcPr marL="34300" marR="34300" marT="34300" marB="34300" horzOverflow="overflow"/>
                </a:tc>
                <a:tc>
                  <a:txBody>
                    <a:bodyPr/>
                    <a:lstStyle/>
                    <a:p>
                      <a:pPr algn="l">
                        <a:defRPr sz="1800" b="0">
                          <a:solidFill>
                            <a:srgbClr val="000000"/>
                          </a:solidFill>
                        </a:defRPr>
                      </a:pPr>
                      <a:r>
                        <a:rPr sz="1400" b="1" dirty="0" smtClean="0">
                          <a:solidFill>
                            <a:srgbClr val="FFFFFF"/>
                          </a:solidFill>
                          <a:latin typeface="Century Gothic"/>
                          <a:cs typeface="Century Gothic"/>
                        </a:rPr>
                        <a:t>Standard</a:t>
                      </a:r>
                      <a:r>
                        <a:rPr lang="en-US" sz="1400" b="1" dirty="0" smtClean="0">
                          <a:solidFill>
                            <a:srgbClr val="FFFFFF"/>
                          </a:solidFill>
                          <a:latin typeface="Century Gothic"/>
                          <a:cs typeface="Century Gothic"/>
                        </a:rPr>
                        <a:t> (picture-based)</a:t>
                      </a:r>
                      <a:endParaRPr sz="1400" b="1" dirty="0">
                        <a:solidFill>
                          <a:srgbClr val="FFFFFF"/>
                        </a:solidFill>
                        <a:latin typeface="Century Gothic"/>
                        <a:cs typeface="Century Gothic"/>
                      </a:endParaRPr>
                    </a:p>
                  </a:txBody>
                  <a:tcPr marL="34300" marR="34300" marT="34300" marB="34300" horzOverflow="overflow"/>
                </a:tc>
              </a:tr>
              <a:tr h="364351">
                <a:tc>
                  <a:txBody>
                    <a:bodyPr/>
                    <a:lstStyle/>
                    <a:p>
                      <a:pPr algn="l">
                        <a:defRPr sz="1800"/>
                      </a:pPr>
                      <a:r>
                        <a:rPr sz="1400" dirty="0">
                          <a:latin typeface="Century Gothic"/>
                          <a:cs typeface="Century Gothic"/>
                        </a:rPr>
                        <a:t>% correct</a:t>
                      </a:r>
                    </a:p>
                  </a:txBody>
                  <a:tcPr marL="34300" marR="34300" marT="34300" marB="34300" horzOverflow="overflow"/>
                </a:tc>
                <a:tc>
                  <a:txBody>
                    <a:bodyPr/>
                    <a:lstStyle/>
                    <a:p>
                      <a:pPr algn="l">
                        <a:defRPr sz="1800"/>
                      </a:pPr>
                      <a:r>
                        <a:rPr sz="1400">
                          <a:latin typeface="Century Gothic"/>
                          <a:cs typeface="Century Gothic"/>
                        </a:rPr>
                        <a:t>63.33%</a:t>
                      </a:r>
                    </a:p>
                  </a:txBody>
                  <a:tcPr marL="34300" marR="34300" marT="34300" marB="34300" horzOverflow="overflow"/>
                </a:tc>
                <a:tc>
                  <a:txBody>
                    <a:bodyPr/>
                    <a:lstStyle/>
                    <a:p>
                      <a:pPr algn="l">
                        <a:defRPr sz="1800"/>
                      </a:pPr>
                      <a:r>
                        <a:rPr sz="1400" dirty="0">
                          <a:latin typeface="Century Gothic"/>
                          <a:cs typeface="Century Gothic"/>
                        </a:rPr>
                        <a:t>43.33%</a:t>
                      </a:r>
                    </a:p>
                  </a:txBody>
                  <a:tcPr marL="34300" marR="34300" marT="34300" marB="34300" horzOverflow="overflow"/>
                </a:tc>
              </a:tr>
              <a:tr h="481883">
                <a:tc>
                  <a:txBody>
                    <a:bodyPr/>
                    <a:lstStyle/>
                    <a:p>
                      <a:pPr algn="l">
                        <a:defRPr sz="1800"/>
                      </a:pPr>
                      <a:r>
                        <a:rPr sz="1400" dirty="0">
                          <a:latin typeface="Century Gothic"/>
                          <a:cs typeface="Century Gothic"/>
                        </a:rPr>
                        <a:t>Mean time to correct interpretation</a:t>
                      </a:r>
                    </a:p>
                  </a:txBody>
                  <a:tcPr marL="34300" marR="34300" marT="34300" marB="34300" horzOverflow="overflow"/>
                </a:tc>
                <a:tc>
                  <a:txBody>
                    <a:bodyPr/>
                    <a:lstStyle/>
                    <a:p>
                      <a:pPr algn="l">
                        <a:defRPr sz="1800"/>
                      </a:pPr>
                      <a:r>
                        <a:rPr sz="1400">
                          <a:latin typeface="Century Gothic"/>
                          <a:cs typeface="Century Gothic"/>
                        </a:rPr>
                        <a:t>112.45+/- 67.93 s</a:t>
                      </a:r>
                    </a:p>
                  </a:txBody>
                  <a:tcPr marL="34300" marR="34300" marT="34300" marB="34300" horzOverflow="overflow"/>
                </a:tc>
                <a:tc>
                  <a:txBody>
                    <a:bodyPr/>
                    <a:lstStyle/>
                    <a:p>
                      <a:pPr algn="l">
                        <a:defRPr sz="1800"/>
                      </a:pPr>
                      <a:r>
                        <a:rPr sz="1400" dirty="0">
                          <a:latin typeface="Century Gothic"/>
                          <a:cs typeface="Century Gothic"/>
                        </a:rPr>
                        <a:t>146.62 +/- 103.01 s</a:t>
                      </a:r>
                    </a:p>
                  </a:txBody>
                  <a:tcPr marL="34300" marR="34300" marT="34300" marB="34300" horzOverflow="overflow"/>
                </a:tc>
              </a:tr>
              <a:tr h="481883">
                <a:tc>
                  <a:txBody>
                    <a:bodyPr/>
                    <a:lstStyle/>
                    <a:p>
                      <a:pPr algn="l">
                        <a:defRPr sz="1800"/>
                      </a:pPr>
                      <a:r>
                        <a:rPr sz="1400">
                          <a:latin typeface="Century Gothic"/>
                          <a:cs typeface="Century Gothic"/>
                        </a:rPr>
                        <a:t>Average frustration level</a:t>
                      </a:r>
                    </a:p>
                  </a:txBody>
                  <a:tcPr marL="34300" marR="34300" marT="34300" marB="34300" horzOverflow="overflow"/>
                </a:tc>
                <a:tc>
                  <a:txBody>
                    <a:bodyPr/>
                    <a:lstStyle/>
                    <a:p>
                      <a:pPr algn="l">
                        <a:defRPr sz="1400"/>
                      </a:pPr>
                      <a:r>
                        <a:rPr>
                          <a:latin typeface="Century Gothic"/>
                          <a:cs typeface="Century Gothic"/>
                        </a:rPr>
                        <a:t>2.81+/-1.50</a:t>
                      </a:r>
                    </a:p>
                  </a:txBody>
                  <a:tcPr marL="34300" marR="34300" marT="34300" marB="34300" horzOverflow="overflow"/>
                </a:tc>
                <a:tc>
                  <a:txBody>
                    <a:bodyPr/>
                    <a:lstStyle/>
                    <a:p>
                      <a:pPr algn="l">
                        <a:defRPr sz="1800"/>
                      </a:pPr>
                      <a:r>
                        <a:rPr sz="1400" dirty="0">
                          <a:latin typeface="Century Gothic"/>
                          <a:cs typeface="Century Gothic"/>
                        </a:rPr>
                        <a:t>3.27 +/- 1.60</a:t>
                      </a:r>
                    </a:p>
                  </a:txBody>
                  <a:tcPr marL="34300" marR="34300" marT="34300" marB="34300" horzOverflow="overflow"/>
                </a:tc>
              </a:tr>
            </a:tbl>
          </a:graphicData>
        </a:graphic>
      </p:graphicFrame>
      <p:sp>
        <p:nvSpPr>
          <p:cNvPr id="237" name="Our…"/>
          <p:cNvSpPr txBox="1"/>
          <p:nvPr/>
        </p:nvSpPr>
        <p:spPr>
          <a:xfrm>
            <a:off x="502578" y="339458"/>
            <a:ext cx="1141914" cy="86177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ctr">
              <a:defRPr sz="2800">
                <a:latin typeface="Roboto Bold"/>
                <a:ea typeface="Roboto Bold"/>
                <a:cs typeface="Roboto Bold"/>
                <a:sym typeface="Roboto Bold"/>
              </a:defRPr>
            </a:pPr>
            <a:r>
              <a:rPr dirty="0">
                <a:latin typeface="Century Gothic"/>
                <a:cs typeface="Century Gothic"/>
              </a:rPr>
              <a:t>Our</a:t>
            </a:r>
          </a:p>
          <a:p>
            <a:pPr algn="ctr">
              <a:defRPr sz="2800">
                <a:latin typeface="Roboto Bold"/>
                <a:ea typeface="Roboto Bold"/>
                <a:cs typeface="Roboto Bold"/>
                <a:sym typeface="Roboto Bold"/>
              </a:defRPr>
            </a:pPr>
            <a:r>
              <a:rPr dirty="0">
                <a:latin typeface="Century Gothic"/>
                <a:cs typeface="Century Gothic"/>
              </a:rPr>
              <a:t>Results</a:t>
            </a:r>
          </a:p>
        </p:txBody>
      </p:sp>
      <p:pic>
        <p:nvPicPr>
          <p:cNvPr id="238" name="Google Shape;221;p29" descr="Google Shape;221;p29"/>
          <p:cNvPicPr>
            <a:picLocks noChangeAspect="1"/>
          </p:cNvPicPr>
          <p:nvPr/>
        </p:nvPicPr>
        <p:blipFill>
          <a:blip r:embed="rId2">
            <a:extLst/>
          </a:blip>
          <a:srcRect l="3004" t="2530" b="3030"/>
          <a:stretch>
            <a:fillRect/>
          </a:stretch>
        </p:blipFill>
        <p:spPr>
          <a:xfrm>
            <a:off x="0" y="2085562"/>
            <a:ext cx="4592129" cy="3070967"/>
          </a:xfrm>
          <a:prstGeom prst="rect">
            <a:avLst/>
          </a:prstGeom>
          <a:ln w="12700">
            <a:miter lim="400000"/>
          </a:ln>
        </p:spPr>
      </p:pic>
      <p:pic>
        <p:nvPicPr>
          <p:cNvPr id="239" name="Google Shape;222;p29" descr="Google Shape;222;p29"/>
          <p:cNvPicPr>
            <a:picLocks noChangeAspect="1"/>
          </p:cNvPicPr>
          <p:nvPr/>
        </p:nvPicPr>
        <p:blipFill>
          <a:blip r:embed="rId3">
            <a:extLst/>
          </a:blip>
          <a:srcRect l="2257" t="2410"/>
          <a:stretch>
            <a:fillRect/>
          </a:stretch>
        </p:blipFill>
        <p:spPr>
          <a:xfrm>
            <a:off x="4551537" y="2076431"/>
            <a:ext cx="4643779" cy="3089199"/>
          </a:xfrm>
          <a:prstGeom prst="rect">
            <a:avLst/>
          </a:prstGeom>
          <a:ln w="12700">
            <a:miter lim="400000"/>
          </a:ln>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Google Shape;246;p32"/>
          <p:cNvSpPr txBox="1">
            <a:spLocks noGrp="1"/>
          </p:cNvSpPr>
          <p:nvPr>
            <p:ph type="title"/>
          </p:nvPr>
        </p:nvSpPr>
        <p:spPr>
          <a:xfrm>
            <a:off x="431799" y="-228976"/>
            <a:ext cx="6508499" cy="857401"/>
          </a:xfrm>
          <a:prstGeom prst="rect">
            <a:avLst/>
          </a:prstGeom>
        </p:spPr>
        <p:txBody>
          <a:bodyPr lIns="45699" tIns="45699" rIns="45699" bIns="45699"/>
          <a:lstStyle>
            <a:lvl1pPr>
              <a:defRPr sz="3000">
                <a:latin typeface="Roboto Bold"/>
                <a:ea typeface="Roboto Bold"/>
                <a:cs typeface="Roboto Bold"/>
                <a:sym typeface="Roboto Bold"/>
              </a:defRPr>
            </a:lvl1pPr>
          </a:lstStyle>
          <a:p>
            <a:r>
              <a:rPr dirty="0">
                <a:latin typeface="Century Gothic"/>
                <a:cs typeface="Century Gothic"/>
              </a:rPr>
              <a:t>Takeaways from our research</a:t>
            </a:r>
          </a:p>
        </p:txBody>
      </p:sp>
      <p:sp>
        <p:nvSpPr>
          <p:cNvPr id="242" name="Google Shape;247;p32"/>
          <p:cNvSpPr txBox="1">
            <a:spLocks noGrp="1"/>
          </p:cNvSpPr>
          <p:nvPr>
            <p:ph type="body" idx="1"/>
          </p:nvPr>
        </p:nvSpPr>
        <p:spPr>
          <a:xfrm>
            <a:off x="442436" y="942399"/>
            <a:ext cx="8259128" cy="4329964"/>
          </a:xfrm>
          <a:prstGeom prst="rect">
            <a:avLst/>
          </a:prstGeom>
        </p:spPr>
        <p:txBody>
          <a:bodyPr lIns="45699" tIns="45699" rIns="45699" bIns="45699">
            <a:noAutofit/>
          </a:bodyPr>
          <a:lstStyle/>
          <a:p>
            <a:pPr marL="228599" indent="-228599">
              <a:spcBef>
                <a:spcPts val="0"/>
              </a:spcBef>
              <a:buClr>
                <a:srgbClr val="000000"/>
              </a:buClr>
              <a:buSzPts val="2200"/>
              <a:defRPr sz="2200">
                <a:solidFill>
                  <a:srgbClr val="000000"/>
                </a:solidFill>
                <a:latin typeface="Roboto Bold"/>
                <a:ea typeface="Roboto Bold"/>
                <a:cs typeface="Roboto Bold"/>
                <a:sym typeface="Roboto Bold"/>
              </a:defRPr>
            </a:pPr>
            <a:r>
              <a:rPr dirty="0"/>
              <a:t>Goal: More accurate, less frustrating, less time</a:t>
            </a:r>
          </a:p>
          <a:p>
            <a:pPr marL="457200" lvl="1" indent="-241300">
              <a:buClr>
                <a:srgbClr val="000000"/>
              </a:buClr>
              <a:buSzPts val="1600"/>
              <a:defRPr sz="1600">
                <a:solidFill>
                  <a:srgbClr val="000000"/>
                </a:solidFill>
                <a:latin typeface="Roboto Regular"/>
                <a:ea typeface="Roboto Regular"/>
                <a:cs typeface="Roboto Regular"/>
                <a:sym typeface="Roboto Regular"/>
              </a:defRPr>
            </a:pPr>
            <a:r>
              <a:rPr dirty="0"/>
              <a:t>Need a system that addresses inadequacies of modern communication board</a:t>
            </a:r>
          </a:p>
          <a:p>
            <a:pPr marL="457200" lvl="1" indent="-241300">
              <a:buClr>
                <a:srgbClr val="000000"/>
              </a:buClr>
              <a:buSzPts val="1600"/>
              <a:defRPr sz="1600">
                <a:solidFill>
                  <a:srgbClr val="000000"/>
                </a:solidFill>
                <a:latin typeface="Roboto Regular"/>
                <a:ea typeface="Roboto Regular"/>
                <a:cs typeface="Roboto Regular"/>
                <a:sym typeface="Roboto Regular"/>
              </a:defRPr>
            </a:pPr>
            <a:r>
              <a:rPr dirty="0"/>
              <a:t>Better communication → Fewer medical errors </a:t>
            </a:r>
          </a:p>
          <a:p>
            <a:pPr marL="457200" lvl="1" indent="-241300">
              <a:buClr>
                <a:srgbClr val="000000"/>
              </a:buClr>
              <a:buSzPts val="1600"/>
              <a:defRPr sz="1600">
                <a:solidFill>
                  <a:srgbClr val="000000"/>
                </a:solidFill>
                <a:latin typeface="Roboto Regular"/>
                <a:ea typeface="Roboto Regular"/>
                <a:cs typeface="Roboto Regular"/>
                <a:sym typeface="Roboto Regular"/>
              </a:defRPr>
            </a:pPr>
            <a:r>
              <a:rPr dirty="0"/>
              <a:t>Optimize time using health-specific emojis</a:t>
            </a:r>
          </a:p>
          <a:p>
            <a:pPr marL="685800" lvl="2" indent="-228600">
              <a:spcBef>
                <a:spcPts val="600"/>
              </a:spcBef>
              <a:buClr>
                <a:srgbClr val="000000"/>
              </a:buClr>
              <a:buSzPts val="1600"/>
              <a:defRPr sz="1600">
                <a:solidFill>
                  <a:srgbClr val="000000"/>
                </a:solidFill>
                <a:latin typeface="Roboto Regular"/>
                <a:ea typeface="Roboto Regular"/>
                <a:cs typeface="Roboto Regular"/>
                <a:sym typeface="Roboto Regular"/>
              </a:defRPr>
            </a:pPr>
            <a:r>
              <a:rPr dirty="0"/>
              <a:t>No time difference as of now</a:t>
            </a:r>
          </a:p>
          <a:p>
            <a:pPr marL="457200" lvl="1" indent="-241300">
              <a:buClr>
                <a:srgbClr val="000000"/>
              </a:buClr>
              <a:buSzPts val="1600"/>
              <a:defRPr sz="1600">
                <a:solidFill>
                  <a:srgbClr val="000000"/>
                </a:solidFill>
                <a:latin typeface="Roboto Regular"/>
                <a:ea typeface="Roboto Regular"/>
                <a:cs typeface="Roboto Regular"/>
                <a:sym typeface="Roboto Regular"/>
              </a:defRPr>
            </a:pPr>
            <a:r>
              <a:rPr dirty="0"/>
              <a:t>Will not be using a custom EEG setup </a:t>
            </a:r>
          </a:p>
          <a:p>
            <a:pPr marL="685800" lvl="2" indent="-228600">
              <a:spcBef>
                <a:spcPts val="600"/>
              </a:spcBef>
              <a:buClr>
                <a:srgbClr val="000000"/>
              </a:buClr>
              <a:buSzPts val="1600"/>
              <a:defRPr sz="1600">
                <a:solidFill>
                  <a:srgbClr val="000000"/>
                </a:solidFill>
                <a:latin typeface="Roboto Regular"/>
                <a:ea typeface="Roboto Regular"/>
                <a:cs typeface="Roboto Regular"/>
                <a:sym typeface="Roboto Regular"/>
              </a:defRPr>
            </a:pPr>
            <a:r>
              <a:rPr dirty="0"/>
              <a:t>Research shows lack of speed</a:t>
            </a:r>
          </a:p>
          <a:p>
            <a:pPr marL="457200" lvl="1" indent="-241300">
              <a:buClr>
                <a:srgbClr val="000000"/>
              </a:buClr>
              <a:buSzPts val="1600"/>
              <a:defRPr sz="1600">
                <a:solidFill>
                  <a:srgbClr val="000000"/>
                </a:solidFill>
                <a:latin typeface="Roboto Regular"/>
                <a:ea typeface="Roboto Regular"/>
                <a:cs typeface="Roboto Regular"/>
                <a:sym typeface="Roboto Regular"/>
              </a:defRPr>
            </a:pPr>
            <a:r>
              <a:rPr dirty="0"/>
              <a:t>Will be redesigning the emoji board (Visual Basic —&gt; Python )</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258;p34"/>
          <p:cNvSpPr txBox="1">
            <a:spLocks noGrp="1"/>
          </p:cNvSpPr>
          <p:nvPr>
            <p:ph type="body" sz="quarter" idx="1"/>
          </p:nvPr>
        </p:nvSpPr>
        <p:spPr>
          <a:xfrm>
            <a:off x="1224091" y="445540"/>
            <a:ext cx="3999901" cy="1013075"/>
          </a:xfrm>
          <a:prstGeom prst="rect">
            <a:avLst/>
          </a:prstGeom>
        </p:spPr>
        <p:txBody>
          <a:bodyPr>
            <a:normAutofit fontScale="92500" lnSpcReduction="20000"/>
          </a:bodyPr>
          <a:lstStyle/>
          <a:p>
            <a:pPr marL="0" indent="0" defTabSz="777240">
              <a:buSzTx/>
              <a:buNone/>
              <a:defRPr sz="1190">
                <a:solidFill>
                  <a:srgbClr val="000000"/>
                </a:solidFill>
                <a:latin typeface="Roboto Bold"/>
                <a:ea typeface="Roboto Bold"/>
                <a:cs typeface="Roboto Bold"/>
                <a:sym typeface="Roboto Bold"/>
              </a:defRPr>
            </a:pPr>
            <a:r>
              <a:rPr dirty="0">
                <a:solidFill>
                  <a:srgbClr val="000000"/>
                </a:solidFill>
                <a:latin typeface="Century Gothic"/>
                <a:cs typeface="Century Gothic"/>
              </a:rPr>
              <a:t>Karishma Muthukumar </a:t>
            </a:r>
          </a:p>
          <a:p>
            <a:pPr marL="0" indent="0" defTabSz="777240">
              <a:buSzTx/>
              <a:buNone/>
              <a:defRPr sz="1190">
                <a:solidFill>
                  <a:srgbClr val="000000"/>
                </a:solidFill>
                <a:latin typeface="Roboto Bold"/>
                <a:ea typeface="Roboto Bold"/>
                <a:cs typeface="Roboto Bold"/>
                <a:sym typeface="Roboto Bold"/>
              </a:defRPr>
            </a:pPr>
            <a:r>
              <a:rPr dirty="0">
                <a:solidFill>
                  <a:srgbClr val="000000"/>
                </a:solidFill>
                <a:latin typeface="Century Gothic"/>
                <a:cs typeface="Century Gothic"/>
              </a:rPr>
              <a:t>CEO/ co founder</a:t>
            </a:r>
          </a:p>
          <a:p>
            <a:pPr marL="0" indent="0" defTabSz="777240">
              <a:buSzTx/>
              <a:buNone/>
              <a:defRPr sz="1190">
                <a:solidFill>
                  <a:srgbClr val="000000"/>
                </a:solidFill>
                <a:latin typeface="Roboto Regular"/>
                <a:ea typeface="Roboto Regular"/>
                <a:cs typeface="Roboto Regular"/>
                <a:sym typeface="Roboto Regular"/>
              </a:defRPr>
            </a:pPr>
            <a:r>
              <a:rPr dirty="0">
                <a:solidFill>
                  <a:srgbClr val="000000"/>
                </a:solidFill>
                <a:latin typeface="Century Gothic"/>
                <a:cs typeface="Century Gothic"/>
              </a:rPr>
              <a:t>2nd year, UCI Cognitive Sciences</a:t>
            </a:r>
          </a:p>
          <a:p>
            <a:pPr marL="0" indent="0" defTabSz="388620">
              <a:lnSpc>
                <a:spcPts val="2400"/>
              </a:lnSpc>
              <a:buClrTx/>
              <a:buSzTx/>
              <a:buFontTx/>
              <a:buNone/>
              <a:defRPr sz="1020" u="sng">
                <a:solidFill>
                  <a:srgbClr val="0000EE"/>
                </a:solidFill>
                <a:latin typeface="Roboto Regular"/>
                <a:ea typeface="Roboto Regular"/>
                <a:cs typeface="Roboto Regular"/>
                <a:sym typeface="Roboto Regular"/>
              </a:defRPr>
            </a:pPr>
            <a:r>
              <a:rPr sz="900" dirty="0">
                <a:solidFill>
                  <a:srgbClr val="000000"/>
                </a:solidFill>
                <a:uFill>
                  <a:solidFill>
                    <a:schemeClr val="accent5"/>
                  </a:solidFill>
                </a:uFill>
                <a:latin typeface="Century Gothic"/>
                <a:cs typeface="Century Gothic"/>
                <a:hlinkClick r:id="rId2"/>
              </a:rPr>
              <a:t>https://www.linkedin.com/in/karishma-muthukumar/</a:t>
            </a:r>
          </a:p>
        </p:txBody>
      </p:sp>
      <p:sp>
        <p:nvSpPr>
          <p:cNvPr id="245" name="Team"/>
          <p:cNvSpPr txBox="1"/>
          <p:nvPr/>
        </p:nvSpPr>
        <p:spPr>
          <a:xfrm>
            <a:off x="111025" y="-40476"/>
            <a:ext cx="823517" cy="368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400" b="1">
                <a:latin typeface="Century Gothic"/>
                <a:ea typeface="Century Gothic"/>
                <a:cs typeface="Century Gothic"/>
                <a:sym typeface="Century Gothic"/>
              </a:defRPr>
            </a:lvl1pPr>
          </a:lstStyle>
          <a:p>
            <a:r>
              <a:rPr dirty="0"/>
              <a:t>Team</a:t>
            </a:r>
          </a:p>
        </p:txBody>
      </p:sp>
      <p:sp>
        <p:nvSpPr>
          <p:cNvPr id="246" name="Google Shape;258;p34"/>
          <p:cNvSpPr txBox="1"/>
          <p:nvPr/>
        </p:nvSpPr>
        <p:spPr>
          <a:xfrm>
            <a:off x="5264330" y="451890"/>
            <a:ext cx="4394097" cy="100037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a:bodyPr>
          <a:lstStyle/>
          <a:p>
            <a:pPr>
              <a:lnSpc>
                <a:spcPct val="115000"/>
              </a:lnSpc>
              <a:buClr>
                <a:schemeClr val="accent2">
                  <a:lumOff val="21764"/>
                </a:schemeClr>
              </a:buClr>
              <a:buFont typeface="Arial"/>
              <a:defRPr sz="1200">
                <a:latin typeface="Roboto Bold"/>
                <a:ea typeface="Roboto Bold"/>
                <a:cs typeface="Roboto Bold"/>
                <a:sym typeface="Roboto Bold"/>
              </a:defRPr>
            </a:pPr>
            <a:r>
              <a:rPr sz="1100" dirty="0">
                <a:latin typeface="Century Gothic"/>
                <a:cs typeface="Century Gothic"/>
              </a:rPr>
              <a:t>Pratyush Muthukumar CTO/ co founder</a:t>
            </a:r>
          </a:p>
          <a:p>
            <a:pPr>
              <a:lnSpc>
                <a:spcPct val="115000"/>
              </a:lnSpc>
              <a:buClr>
                <a:schemeClr val="accent2">
                  <a:lumOff val="21764"/>
                </a:schemeClr>
              </a:buClr>
              <a:buFont typeface="Arial"/>
              <a:defRPr sz="1200">
                <a:latin typeface="Roboto Regular"/>
                <a:ea typeface="Roboto Regular"/>
                <a:cs typeface="Roboto Regular"/>
                <a:sym typeface="Roboto Regular"/>
              </a:defRPr>
            </a:pPr>
            <a:r>
              <a:rPr sz="1100" dirty="0">
                <a:latin typeface="Century Gothic"/>
                <a:cs typeface="Century Gothic"/>
              </a:rPr>
              <a:t>2nd year, CSULA Computer Science and </a:t>
            </a:r>
            <a:r>
              <a:rPr sz="1100" dirty="0" smtClean="0">
                <a:latin typeface="Century Gothic"/>
                <a:cs typeface="Century Gothic"/>
              </a:rPr>
              <a:t>Math</a:t>
            </a:r>
            <a:endParaRPr lang="en-US" sz="1100" dirty="0" smtClean="0">
              <a:latin typeface="Century Gothic"/>
              <a:cs typeface="Century Gothic"/>
            </a:endParaRPr>
          </a:p>
          <a:p>
            <a:pPr>
              <a:lnSpc>
                <a:spcPct val="115000"/>
              </a:lnSpc>
              <a:buClr>
                <a:schemeClr val="accent2">
                  <a:lumOff val="21764"/>
                </a:schemeClr>
              </a:buClr>
              <a:buFont typeface="Arial"/>
              <a:defRPr sz="1200">
                <a:latin typeface="Roboto Regular"/>
                <a:ea typeface="Roboto Regular"/>
                <a:cs typeface="Roboto Regular"/>
                <a:sym typeface="Roboto Regular"/>
              </a:defRPr>
            </a:pPr>
            <a:endParaRPr sz="1100" dirty="0">
              <a:latin typeface="Century Gothic"/>
              <a:cs typeface="Century Gothic"/>
            </a:endParaRPr>
          </a:p>
          <a:p>
            <a:pPr>
              <a:lnSpc>
                <a:spcPct val="115000"/>
              </a:lnSpc>
              <a:buClr>
                <a:schemeClr val="accent2">
                  <a:lumOff val="21764"/>
                </a:schemeClr>
              </a:buClr>
              <a:buFont typeface="Arial"/>
              <a:defRPr sz="1000">
                <a:latin typeface="Roboto Regular"/>
                <a:ea typeface="Roboto Regular"/>
                <a:cs typeface="Roboto Regular"/>
                <a:sym typeface="Roboto Regular"/>
              </a:defRPr>
            </a:pPr>
            <a:r>
              <a:rPr sz="1100" u="sng" dirty="0" smtClean="0">
                <a:uFill>
                  <a:solidFill>
                    <a:schemeClr val="accent5"/>
                  </a:solidFill>
                </a:uFill>
                <a:latin typeface="Century Gothic"/>
                <a:cs typeface="Century Gothic"/>
                <a:hlinkClick r:id="rId3"/>
              </a:rPr>
              <a:t>ht</a:t>
            </a:r>
            <a:r>
              <a:rPr lang="en-US" sz="1100" u="sng" dirty="0" smtClean="0">
                <a:uFill>
                  <a:solidFill>
                    <a:schemeClr val="accent5"/>
                  </a:solidFill>
                </a:uFill>
                <a:latin typeface="Century Gothic"/>
                <a:cs typeface="Century Gothic"/>
                <a:hlinkClick r:id="rId3"/>
              </a:rPr>
              <a:t>tps://pratyushmuthukumar.ml</a:t>
            </a:r>
            <a:endParaRPr sz="1100" u="sng" dirty="0">
              <a:uFill>
                <a:solidFill>
                  <a:schemeClr val="accent5"/>
                </a:solidFill>
              </a:uFill>
              <a:latin typeface="Century Gothic"/>
              <a:cs typeface="Century Gothic"/>
              <a:hlinkClick r:id="rId3"/>
            </a:endParaRPr>
          </a:p>
        </p:txBody>
      </p:sp>
      <p:sp>
        <p:nvSpPr>
          <p:cNvPr id="247" name="Board of Directors and Advisors"/>
          <p:cNvSpPr txBox="1"/>
          <p:nvPr/>
        </p:nvSpPr>
        <p:spPr>
          <a:xfrm>
            <a:off x="115944" y="1589471"/>
            <a:ext cx="4350124" cy="3385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200" b="1">
                <a:latin typeface="Century Gothic"/>
                <a:ea typeface="Century Gothic"/>
                <a:cs typeface="Century Gothic"/>
                <a:sym typeface="Century Gothic"/>
              </a:defRPr>
            </a:lvl1pPr>
          </a:lstStyle>
          <a:p>
            <a:r>
              <a:rPr dirty="0" smtClean="0"/>
              <a:t>Board </a:t>
            </a:r>
            <a:r>
              <a:rPr dirty="0"/>
              <a:t>of Directors and Advisors</a:t>
            </a:r>
          </a:p>
        </p:txBody>
      </p:sp>
      <p:pic>
        <p:nvPicPr>
          <p:cNvPr id="248" name="Image" descr="Image"/>
          <p:cNvPicPr>
            <a:picLocks noChangeAspect="1"/>
          </p:cNvPicPr>
          <p:nvPr/>
        </p:nvPicPr>
        <p:blipFill>
          <a:blip r:embed="rId4">
            <a:extLst/>
          </a:blip>
          <a:stretch>
            <a:fillRect/>
          </a:stretch>
        </p:blipFill>
        <p:spPr>
          <a:xfrm>
            <a:off x="65384" y="393078"/>
            <a:ext cx="1117999" cy="1117999"/>
          </a:xfrm>
          <a:prstGeom prst="roundRect">
            <a:avLst>
              <a:gd name="adj" fmla="val 8594"/>
            </a:avLst>
          </a:prstGeom>
          <a:solidFill>
            <a:srgbClr val="FFFFFF">
              <a:shade val="85000"/>
            </a:srgbClr>
          </a:solidFill>
          <a:ln>
            <a:noFill/>
          </a:ln>
          <a:effectLst/>
        </p:spPr>
      </p:pic>
      <p:pic>
        <p:nvPicPr>
          <p:cNvPr id="249" name="Image" descr="Image"/>
          <p:cNvPicPr>
            <a:picLocks noChangeAspect="1"/>
          </p:cNvPicPr>
          <p:nvPr/>
        </p:nvPicPr>
        <p:blipFill>
          <a:blip r:embed="rId5">
            <a:extLst/>
          </a:blip>
          <a:stretch>
            <a:fillRect/>
          </a:stretch>
        </p:blipFill>
        <p:spPr>
          <a:xfrm>
            <a:off x="4212039" y="383211"/>
            <a:ext cx="1100969" cy="1076558"/>
          </a:xfrm>
          <a:prstGeom prst="roundRect">
            <a:avLst>
              <a:gd name="adj" fmla="val 8594"/>
            </a:avLst>
          </a:prstGeom>
          <a:solidFill>
            <a:srgbClr val="FFFFFF">
              <a:shade val="85000"/>
            </a:srgbClr>
          </a:solidFill>
          <a:ln>
            <a:noFill/>
          </a:ln>
          <a:effectLst/>
        </p:spPr>
      </p:pic>
      <p:pic>
        <p:nvPicPr>
          <p:cNvPr id="250" name="Image" descr="Image"/>
          <p:cNvPicPr>
            <a:picLocks noChangeAspect="1"/>
          </p:cNvPicPr>
          <p:nvPr/>
        </p:nvPicPr>
        <p:blipFill>
          <a:blip r:embed="rId6">
            <a:extLst/>
          </a:blip>
          <a:stretch>
            <a:fillRect/>
          </a:stretch>
        </p:blipFill>
        <p:spPr>
          <a:xfrm>
            <a:off x="141656" y="2048388"/>
            <a:ext cx="941861" cy="941861"/>
          </a:xfrm>
          <a:prstGeom prst="roundRect">
            <a:avLst>
              <a:gd name="adj" fmla="val 8594"/>
            </a:avLst>
          </a:prstGeom>
          <a:solidFill>
            <a:srgbClr val="FFFFFF">
              <a:shade val="85000"/>
            </a:srgbClr>
          </a:solidFill>
          <a:ln>
            <a:noFill/>
          </a:ln>
          <a:effectLst/>
        </p:spPr>
      </p:pic>
      <p:sp>
        <p:nvSpPr>
          <p:cNvPr id="251" name="Steve Ardire…"/>
          <p:cNvSpPr txBox="1"/>
          <p:nvPr/>
        </p:nvSpPr>
        <p:spPr>
          <a:xfrm>
            <a:off x="1169807" y="2057399"/>
            <a:ext cx="2576314" cy="893322"/>
          </a:xfrm>
          <a:prstGeom prst="rect">
            <a:avLst/>
          </a:prstGeom>
          <a:ln w="12700">
            <a:miter lim="400000"/>
          </a:ln>
          <a:extLst>
            <a:ext uri="{C572A759-6A51-4108-AA02-DFA0A04FC94B}">
              <ma14:wrappingTextBoxFlag xmlns:ma14="http://schemas.microsoft.com/office/mac/drawingml/2011/main" val="1"/>
            </a:ext>
          </a:extLst>
        </p:spPr>
        <p:txBody>
          <a:bodyPr wrap="square" lIns="0" tIns="0" rIns="0" bIns="0">
            <a:spAutoFit/>
          </a:bodyPr>
          <a:lstStyle/>
          <a:p>
            <a:pPr defTabSz="457200">
              <a:lnSpc>
                <a:spcPct val="130000"/>
              </a:lnSpc>
              <a:defRPr sz="900">
                <a:latin typeface="Roboto Bold"/>
                <a:ea typeface="Roboto Bold"/>
                <a:cs typeface="Roboto Bold"/>
                <a:sym typeface="Roboto Bold"/>
              </a:defRPr>
            </a:pPr>
            <a:r>
              <a:rPr dirty="0">
                <a:latin typeface="Century Gothic"/>
                <a:cs typeface="Century Gothic"/>
              </a:rPr>
              <a:t>Steve </a:t>
            </a:r>
            <a:r>
              <a:rPr dirty="0" smtClean="0">
                <a:latin typeface="Century Gothic"/>
                <a:cs typeface="Century Gothic"/>
              </a:rPr>
              <a:t>Ardire</a:t>
            </a:r>
            <a:r>
              <a:rPr lang="en-US" dirty="0">
                <a:latin typeface="Century Gothic"/>
                <a:cs typeface="Century Gothic"/>
              </a:rPr>
              <a:t> </a:t>
            </a:r>
            <a:r>
              <a:rPr lang="en-US" dirty="0" smtClean="0">
                <a:latin typeface="Century Gothic"/>
                <a:cs typeface="Century Gothic"/>
              </a:rPr>
              <a:t>  </a:t>
            </a:r>
          </a:p>
          <a:p>
            <a:pPr defTabSz="457200">
              <a:lnSpc>
                <a:spcPct val="130000"/>
              </a:lnSpc>
              <a:defRPr sz="900">
                <a:latin typeface="Roboto Bold"/>
                <a:ea typeface="Roboto Bold"/>
                <a:cs typeface="Roboto Bold"/>
                <a:sym typeface="Roboto Bold"/>
              </a:defRPr>
            </a:pPr>
            <a:r>
              <a:rPr dirty="0" smtClean="0">
                <a:latin typeface="Century Gothic"/>
                <a:cs typeface="Century Gothic"/>
              </a:rPr>
              <a:t>AI </a:t>
            </a:r>
            <a:r>
              <a:rPr dirty="0">
                <a:latin typeface="Century Gothic"/>
                <a:cs typeface="Century Gothic"/>
              </a:rPr>
              <a:t>startup advisor  &amp; 'Merchant of Light' </a:t>
            </a:r>
          </a:p>
          <a:p>
            <a:pPr defTabSz="457200">
              <a:lnSpc>
                <a:spcPct val="130000"/>
              </a:lnSpc>
              <a:defRPr sz="900" u="sng">
                <a:solidFill>
                  <a:srgbClr val="0000EE"/>
                </a:solidFill>
                <a:latin typeface="Roboto Regular"/>
                <a:ea typeface="Roboto Regular"/>
                <a:cs typeface="Roboto Regular"/>
                <a:sym typeface="Roboto Regular"/>
              </a:defRPr>
            </a:pPr>
            <a:r>
              <a:rPr dirty="0">
                <a:uFill>
                  <a:solidFill>
                    <a:schemeClr val="accent5"/>
                  </a:solidFill>
                </a:uFill>
                <a:latin typeface="Century Gothic"/>
                <a:cs typeface="Century Gothic"/>
                <a:hlinkClick r:id="rId7"/>
              </a:rPr>
              <a:t>sardire@gmail.com</a:t>
            </a:r>
            <a:r>
              <a:rPr u="none" dirty="0">
                <a:latin typeface="Century Gothic"/>
                <a:cs typeface="Century Gothic"/>
              </a:rPr>
              <a:t> </a:t>
            </a:r>
          </a:p>
          <a:p>
            <a:pPr defTabSz="457200">
              <a:lnSpc>
                <a:spcPct val="130000"/>
              </a:lnSpc>
              <a:defRPr sz="900" u="sng">
                <a:solidFill>
                  <a:srgbClr val="0000EE"/>
                </a:solidFill>
                <a:latin typeface="Roboto Regular"/>
                <a:ea typeface="Roboto Regular"/>
                <a:cs typeface="Roboto Regular"/>
                <a:sym typeface="Roboto Regular"/>
              </a:defRPr>
            </a:pPr>
            <a:r>
              <a:rPr sz="800" dirty="0">
                <a:uFill>
                  <a:solidFill>
                    <a:schemeClr val="accent5"/>
                  </a:solidFill>
                </a:uFill>
                <a:latin typeface="Century Gothic"/>
                <a:cs typeface="Century Gothic"/>
                <a:hlinkClick r:id="rId8"/>
              </a:rPr>
              <a:t>https://www.forcemultipliersteveardire.com/</a:t>
            </a:r>
            <a:endParaRPr sz="800" u="none" dirty="0">
              <a:latin typeface="Century Gothic"/>
              <a:cs typeface="Century Gothic"/>
            </a:endParaRPr>
          </a:p>
          <a:p>
            <a:pPr defTabSz="457200">
              <a:lnSpc>
                <a:spcPct val="130000"/>
              </a:lnSpc>
              <a:defRPr sz="900" u="sng">
                <a:solidFill>
                  <a:srgbClr val="0000EE"/>
                </a:solidFill>
                <a:latin typeface="Roboto Regular"/>
                <a:ea typeface="Roboto Regular"/>
                <a:cs typeface="Roboto Regular"/>
                <a:sym typeface="Roboto Regular"/>
              </a:defRPr>
            </a:pPr>
            <a:r>
              <a:rPr dirty="0">
                <a:uFill>
                  <a:solidFill>
                    <a:schemeClr val="accent5"/>
                  </a:solidFill>
                </a:uFill>
                <a:latin typeface="Century Gothic"/>
                <a:cs typeface="Century Gothic"/>
                <a:hlinkClick r:id="rId9"/>
              </a:rPr>
              <a:t>http://www.linkedin.com/in/sardire</a:t>
            </a:r>
            <a:endParaRPr u="none" dirty="0">
              <a:latin typeface="Century Gothic"/>
              <a:cs typeface="Century Gothic"/>
            </a:endParaRPr>
          </a:p>
        </p:txBody>
      </p:sp>
      <p:pic>
        <p:nvPicPr>
          <p:cNvPr id="252"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92044" y="2082800"/>
            <a:ext cx="907449" cy="907449"/>
          </a:xfrm>
          <a:prstGeom prst="roundRect">
            <a:avLst>
              <a:gd name="adj" fmla="val 8594"/>
            </a:avLst>
          </a:prstGeom>
          <a:solidFill>
            <a:srgbClr val="FFFFFF">
              <a:shade val="85000"/>
            </a:srgbClr>
          </a:solidFill>
          <a:ln>
            <a:noFill/>
          </a:ln>
          <a:effectLst/>
        </p:spPr>
      </p:pic>
      <p:sp>
        <p:nvSpPr>
          <p:cNvPr id="253" name="Marinela Gombosev…"/>
          <p:cNvSpPr txBox="1"/>
          <p:nvPr/>
        </p:nvSpPr>
        <p:spPr>
          <a:xfrm>
            <a:off x="4368620" y="2139822"/>
            <a:ext cx="1883520" cy="75405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900">
                <a:latin typeface="Roboto Bold"/>
                <a:ea typeface="Roboto Bold"/>
                <a:cs typeface="Roboto Bold"/>
                <a:sym typeface="Roboto Bold"/>
              </a:defRPr>
            </a:pPr>
            <a:r>
              <a:rPr sz="900" dirty="0">
                <a:latin typeface="Century Gothic"/>
                <a:cs typeface="Century Gothic"/>
              </a:rPr>
              <a:t>Marinela </a:t>
            </a:r>
            <a:r>
              <a:rPr sz="900" dirty="0" smtClean="0">
                <a:latin typeface="Century Gothic"/>
                <a:cs typeface="Century Gothic"/>
              </a:rPr>
              <a:t>Gombosev</a:t>
            </a:r>
            <a:r>
              <a:rPr lang="en-US" sz="900" dirty="0" smtClean="0">
                <a:latin typeface="Century Gothic"/>
                <a:cs typeface="Century Gothic"/>
              </a:rPr>
              <a:t> </a:t>
            </a:r>
            <a:endParaRPr sz="900" dirty="0">
              <a:latin typeface="Century Gothic"/>
              <a:cs typeface="Century Gothic"/>
            </a:endParaRPr>
          </a:p>
          <a:p>
            <a:pPr>
              <a:defRPr sz="900">
                <a:latin typeface="Roboto Regular"/>
                <a:ea typeface="Roboto Regular"/>
                <a:cs typeface="Roboto Regular"/>
                <a:sym typeface="Roboto Regular"/>
              </a:defRPr>
            </a:pPr>
            <a:r>
              <a:rPr sz="800" dirty="0">
                <a:latin typeface="Century Gothic"/>
                <a:cs typeface="Century Gothic"/>
              </a:rPr>
              <a:t>President, CEO at Evoke Neuroscience | Early Alzheimer's Diagnosis and Prevention Advocate</a:t>
            </a:r>
          </a:p>
          <a:p>
            <a:pPr>
              <a:defRPr sz="900">
                <a:latin typeface="Roboto Regular"/>
                <a:ea typeface="Roboto Regular"/>
                <a:cs typeface="Roboto Regular"/>
                <a:sym typeface="Roboto Regular"/>
              </a:defRPr>
            </a:pPr>
            <a:r>
              <a:rPr sz="800" u="sng" dirty="0">
                <a:uFill>
                  <a:solidFill>
                    <a:schemeClr val="accent5"/>
                  </a:solidFill>
                </a:uFill>
                <a:latin typeface="Century Gothic"/>
                <a:cs typeface="Century Gothic"/>
                <a:hlinkClick r:id="rId11"/>
              </a:rPr>
              <a:t>https://www.linkedin.com/in/marinelagombosev/</a:t>
            </a:r>
            <a:r>
              <a:rPr sz="800" dirty="0">
                <a:latin typeface="Century Gothic"/>
                <a:cs typeface="Century Gothic"/>
              </a:rPr>
              <a:t> </a:t>
            </a:r>
          </a:p>
        </p:txBody>
      </p:sp>
      <p:pic>
        <p:nvPicPr>
          <p:cNvPr id="254" name="Image" descr="Image"/>
          <p:cNvPicPr>
            <a:picLocks noChangeAspect="1"/>
          </p:cNvPicPr>
          <p:nvPr/>
        </p:nvPicPr>
        <p:blipFill>
          <a:blip r:embed="rId12">
            <a:extLst/>
          </a:blip>
          <a:stretch>
            <a:fillRect/>
          </a:stretch>
        </p:blipFill>
        <p:spPr>
          <a:xfrm>
            <a:off x="153454" y="3106266"/>
            <a:ext cx="912432" cy="912432"/>
          </a:xfrm>
          <a:prstGeom prst="roundRect">
            <a:avLst>
              <a:gd name="adj" fmla="val 8594"/>
            </a:avLst>
          </a:prstGeom>
          <a:solidFill>
            <a:srgbClr val="FFFFFF">
              <a:shade val="85000"/>
            </a:srgbClr>
          </a:solidFill>
          <a:ln>
            <a:noFill/>
          </a:ln>
          <a:effectLst/>
        </p:spPr>
      </p:pic>
      <p:sp>
        <p:nvSpPr>
          <p:cNvPr id="255" name="Melina Padayachy…"/>
          <p:cNvSpPr txBox="1"/>
          <p:nvPr/>
        </p:nvSpPr>
        <p:spPr>
          <a:xfrm>
            <a:off x="1175354" y="3183216"/>
            <a:ext cx="2215208" cy="7694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000">
                <a:latin typeface="Roboto Bold"/>
                <a:ea typeface="Roboto Bold"/>
                <a:cs typeface="Roboto Bold"/>
                <a:sym typeface="Roboto Bold"/>
              </a:defRPr>
            </a:pPr>
            <a:r>
              <a:rPr dirty="0">
                <a:latin typeface="Century Gothic"/>
                <a:cs typeface="Century Gothic"/>
              </a:rPr>
              <a:t>Melina </a:t>
            </a:r>
            <a:r>
              <a:rPr dirty="0" smtClean="0">
                <a:latin typeface="Century Gothic"/>
                <a:cs typeface="Century Gothic"/>
              </a:rPr>
              <a:t>Padayachy</a:t>
            </a:r>
            <a:r>
              <a:rPr lang="en-US" dirty="0">
                <a:latin typeface="Century Gothic"/>
                <a:cs typeface="Century Gothic"/>
              </a:rPr>
              <a:t> </a:t>
            </a:r>
            <a:r>
              <a:rPr lang="en-US" dirty="0" smtClean="0">
                <a:latin typeface="Century Gothic"/>
                <a:cs typeface="Century Gothic"/>
              </a:rPr>
              <a:t>  </a:t>
            </a:r>
          </a:p>
          <a:p>
            <a:pPr>
              <a:defRPr sz="1000">
                <a:latin typeface="Roboto Bold"/>
                <a:ea typeface="Roboto Bold"/>
                <a:cs typeface="Roboto Bold"/>
                <a:sym typeface="Roboto Bold"/>
              </a:defRPr>
            </a:pPr>
            <a:r>
              <a:rPr dirty="0" smtClean="0">
                <a:latin typeface="Century Gothic"/>
                <a:cs typeface="Century Gothic"/>
              </a:rPr>
              <a:t>Innovation </a:t>
            </a:r>
            <a:r>
              <a:rPr dirty="0">
                <a:latin typeface="Century Gothic"/>
                <a:cs typeface="Century Gothic"/>
              </a:rPr>
              <a:t>Strategy Consultant</a:t>
            </a:r>
          </a:p>
          <a:p>
            <a:pPr>
              <a:defRPr sz="1000">
                <a:latin typeface="Roboto Regular"/>
                <a:ea typeface="Roboto Regular"/>
                <a:cs typeface="Roboto Regular"/>
                <a:sym typeface="Roboto Regular"/>
              </a:defRPr>
            </a:pPr>
            <a:r>
              <a:rPr u="sng" dirty="0">
                <a:uFill>
                  <a:solidFill>
                    <a:schemeClr val="accent5"/>
                  </a:solidFill>
                </a:uFill>
                <a:latin typeface="Century Gothic"/>
                <a:cs typeface="Century Gothic"/>
                <a:hlinkClick r:id="rId13"/>
              </a:rPr>
              <a:t>http://nextcurveglobal.com/</a:t>
            </a:r>
          </a:p>
          <a:p>
            <a:pPr>
              <a:defRPr sz="1000">
                <a:latin typeface="Roboto Regular"/>
                <a:ea typeface="Roboto Regular"/>
                <a:cs typeface="Roboto Regular"/>
                <a:sym typeface="Roboto Regular"/>
              </a:defRPr>
            </a:pPr>
            <a:r>
              <a:rPr dirty="0">
                <a:latin typeface="Century Gothic"/>
                <a:cs typeface="Century Gothic"/>
                <a:hlinkClick r:id="rId14"/>
              </a:rPr>
              <a:t>https://www.linkedin.com/in/melinapadayachy/</a:t>
            </a:r>
            <a:endParaRPr dirty="0">
              <a:latin typeface="Century Gothic"/>
              <a:cs typeface="Century Gothic"/>
            </a:endParaRPr>
          </a:p>
        </p:txBody>
      </p:sp>
      <p:pic>
        <p:nvPicPr>
          <p:cNvPr id="256" name="Image" descr="Image"/>
          <p:cNvPicPr>
            <a:picLocks noChangeAspect="1"/>
          </p:cNvPicPr>
          <p:nvPr/>
        </p:nvPicPr>
        <p:blipFill>
          <a:blip r:embed="rId15">
            <a:extLst/>
          </a:blip>
          <a:stretch>
            <a:fillRect/>
          </a:stretch>
        </p:blipFill>
        <p:spPr>
          <a:xfrm>
            <a:off x="3403391" y="3123298"/>
            <a:ext cx="903226" cy="903226"/>
          </a:xfrm>
          <a:prstGeom prst="roundRect">
            <a:avLst>
              <a:gd name="adj" fmla="val 8594"/>
            </a:avLst>
          </a:prstGeom>
          <a:solidFill>
            <a:srgbClr val="FFFFFF">
              <a:shade val="85000"/>
            </a:srgbClr>
          </a:solidFill>
          <a:ln>
            <a:noFill/>
          </a:ln>
          <a:effectLst/>
        </p:spPr>
      </p:pic>
      <p:sp>
        <p:nvSpPr>
          <p:cNvPr id="257" name="Veena Somareddy…"/>
          <p:cNvSpPr txBox="1"/>
          <p:nvPr/>
        </p:nvSpPr>
        <p:spPr>
          <a:xfrm>
            <a:off x="4371641" y="3194017"/>
            <a:ext cx="1954452" cy="78483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900">
                <a:latin typeface="Roboto Bold"/>
                <a:ea typeface="Roboto Bold"/>
                <a:cs typeface="Roboto Bold"/>
                <a:sym typeface="Roboto Bold"/>
              </a:defRPr>
            </a:pPr>
            <a:r>
              <a:rPr dirty="0">
                <a:latin typeface="Century Gothic"/>
                <a:cs typeface="Century Gothic"/>
              </a:rPr>
              <a:t>Veena </a:t>
            </a:r>
            <a:r>
              <a:rPr dirty="0" smtClean="0">
                <a:latin typeface="Century Gothic"/>
                <a:cs typeface="Century Gothic"/>
              </a:rPr>
              <a:t>Somareddy</a:t>
            </a:r>
            <a:r>
              <a:rPr lang="en-US" dirty="0" smtClean="0">
                <a:latin typeface="Century Gothic"/>
                <a:cs typeface="Century Gothic"/>
              </a:rPr>
              <a:t> </a:t>
            </a:r>
            <a:endParaRPr lang="en-US" dirty="0">
              <a:latin typeface="Century Gothic"/>
              <a:cs typeface="Century Gothic"/>
            </a:endParaRPr>
          </a:p>
          <a:p>
            <a:pPr>
              <a:defRPr sz="900">
                <a:latin typeface="Roboto Regular"/>
                <a:ea typeface="Roboto Regular"/>
                <a:cs typeface="Roboto Regular"/>
                <a:sym typeface="Roboto Regular"/>
              </a:defRPr>
            </a:pPr>
            <a:r>
              <a:rPr sz="800" dirty="0" smtClean="0">
                <a:latin typeface="Century Gothic"/>
                <a:cs typeface="Century Gothic"/>
              </a:rPr>
              <a:t>Co</a:t>
            </a:r>
            <a:r>
              <a:rPr sz="800" dirty="0">
                <a:latin typeface="Century Gothic"/>
                <a:cs typeface="Century Gothic"/>
              </a:rPr>
              <a:t>-Founder at Neuro Rehab VR | Merging healthcare &amp; technology to enhance patient care</a:t>
            </a:r>
          </a:p>
          <a:p>
            <a:pPr>
              <a:defRPr sz="900">
                <a:latin typeface="Roboto Regular"/>
                <a:ea typeface="Roboto Regular"/>
                <a:cs typeface="Roboto Regular"/>
                <a:sym typeface="Roboto Regular"/>
              </a:defRPr>
            </a:pPr>
            <a:r>
              <a:rPr dirty="0">
                <a:latin typeface="Century Gothic"/>
                <a:cs typeface="Century Gothic"/>
                <a:hlinkClick r:id="rId16"/>
              </a:rPr>
              <a:t>https://www.linkedin.com/in/veenasomareddy/</a:t>
            </a:r>
            <a:endParaRPr dirty="0">
              <a:latin typeface="Century Gothic"/>
              <a:cs typeface="Century Gothic"/>
            </a:endParaRPr>
          </a:p>
        </p:txBody>
      </p:sp>
      <p:pic>
        <p:nvPicPr>
          <p:cNvPr id="258" name="Image"/>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24196" y="4137887"/>
            <a:ext cx="917321" cy="917321"/>
          </a:xfrm>
          <a:prstGeom prst="roundRect">
            <a:avLst>
              <a:gd name="adj" fmla="val 8594"/>
            </a:avLst>
          </a:prstGeom>
          <a:solidFill>
            <a:srgbClr val="FFFFFF">
              <a:shade val="85000"/>
            </a:srgbClr>
          </a:solidFill>
          <a:ln>
            <a:noFill/>
          </a:ln>
          <a:effectLst/>
        </p:spPr>
      </p:pic>
      <p:sp>
        <p:nvSpPr>
          <p:cNvPr id="259" name="Rashmi Joshi…"/>
          <p:cNvSpPr txBox="1"/>
          <p:nvPr/>
        </p:nvSpPr>
        <p:spPr>
          <a:xfrm>
            <a:off x="1174838" y="4185954"/>
            <a:ext cx="2164408" cy="120032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000">
                <a:latin typeface="Roboto Bold"/>
                <a:ea typeface="Roboto Bold"/>
                <a:cs typeface="Roboto Bold"/>
                <a:sym typeface="Roboto Bold"/>
              </a:defRPr>
            </a:pPr>
            <a:r>
              <a:rPr lang="en-US" dirty="0" err="1" smtClean="0">
                <a:latin typeface="Century Gothic"/>
                <a:cs typeface="Century Gothic"/>
              </a:rPr>
              <a:t>Madhu</a:t>
            </a:r>
            <a:r>
              <a:rPr lang="en-US" dirty="0" smtClean="0">
                <a:latin typeface="Century Gothic"/>
                <a:cs typeface="Century Gothic"/>
              </a:rPr>
              <a:t> Bhattacharyya  </a:t>
            </a:r>
          </a:p>
          <a:p>
            <a:pPr>
              <a:defRPr sz="1000">
                <a:latin typeface="Roboto Bold"/>
                <a:ea typeface="Roboto Bold"/>
                <a:cs typeface="Roboto Bold"/>
                <a:sym typeface="Roboto Bold"/>
              </a:defRPr>
            </a:pPr>
            <a:r>
              <a:rPr lang="en-US" sz="900" dirty="0" smtClean="0">
                <a:latin typeface="Century Gothic"/>
                <a:ea typeface="Roboto Regular"/>
                <a:cs typeface="Century Gothic"/>
              </a:rPr>
              <a:t>Practice </a:t>
            </a:r>
            <a:r>
              <a:rPr lang="en-US" sz="900" dirty="0">
                <a:latin typeface="Century Gothic"/>
                <a:ea typeface="Roboto Regular"/>
                <a:cs typeface="Century Gothic"/>
              </a:rPr>
              <a:t>Leader, Advanced Analytics, Technology Consulting at </a:t>
            </a:r>
            <a:r>
              <a:rPr lang="en-US" sz="900" dirty="0" err="1">
                <a:latin typeface="Century Gothic"/>
                <a:ea typeface="Roboto Regular"/>
                <a:cs typeface="Century Gothic"/>
              </a:rPr>
              <a:t>Protiviti</a:t>
            </a:r>
            <a:endParaRPr lang="en-US" sz="900" dirty="0">
              <a:latin typeface="Century Gothic"/>
              <a:ea typeface="Roboto Regular"/>
              <a:cs typeface="Century Gothic"/>
            </a:endParaRPr>
          </a:p>
          <a:p>
            <a:pPr>
              <a:defRPr sz="1000">
                <a:latin typeface="Roboto Regular"/>
                <a:ea typeface="Roboto Regular"/>
                <a:cs typeface="Roboto Regular"/>
                <a:sym typeface="Roboto Regular"/>
              </a:defRPr>
            </a:pPr>
            <a:r>
              <a:rPr lang="en-US" sz="900" dirty="0">
                <a:latin typeface="Century Gothic"/>
                <a:ea typeface="Roboto Regular"/>
                <a:cs typeface="Century Gothic"/>
                <a:hlinkClick r:id="rId18"/>
              </a:rPr>
              <a:t>https://www.linkedin.com</a:t>
            </a:r>
            <a:r>
              <a:rPr lang="en-US" sz="1000" dirty="0">
                <a:latin typeface="Century Gothic"/>
                <a:ea typeface="Roboto Regular"/>
                <a:cs typeface="Century Gothic"/>
                <a:hlinkClick r:id="rId18"/>
              </a:rPr>
              <a:t>/in/madhumita-bhattacharyya-</a:t>
            </a:r>
            <a:r>
              <a:rPr lang="en-US" sz="1000" dirty="0" smtClean="0">
                <a:latin typeface="Century Gothic"/>
                <a:ea typeface="Roboto Regular"/>
                <a:cs typeface="Century Gothic"/>
                <a:hlinkClick r:id="rId18"/>
              </a:rPr>
              <a:t>aa39b214</a:t>
            </a:r>
            <a:r>
              <a:rPr lang="en-US" sz="1000" dirty="0" smtClean="0">
                <a:latin typeface="Century Gothic"/>
                <a:ea typeface="Roboto Regular"/>
                <a:cs typeface="Century Gothic"/>
              </a:rPr>
              <a:t>/</a:t>
            </a:r>
            <a:endParaRPr lang="en-US" sz="1000" dirty="0">
              <a:latin typeface="Century Gothic"/>
              <a:ea typeface="Roboto Regular"/>
              <a:cs typeface="Century Gothic"/>
            </a:endParaRPr>
          </a:p>
          <a:p>
            <a:pPr>
              <a:defRPr sz="1000">
                <a:latin typeface="Roboto Bold"/>
                <a:ea typeface="Roboto Bold"/>
                <a:cs typeface="Roboto Bold"/>
                <a:sym typeface="Roboto Bold"/>
              </a:defRPr>
            </a:pPr>
            <a:endParaRPr lang="en-US" dirty="0">
              <a:latin typeface="Century Gothic"/>
              <a:cs typeface="Century Gothic"/>
            </a:endParaRPr>
          </a:p>
          <a:p>
            <a:pPr>
              <a:defRPr sz="1000">
                <a:latin typeface="Roboto Bold"/>
                <a:ea typeface="Roboto Bold"/>
                <a:cs typeface="Roboto Bold"/>
                <a:sym typeface="Roboto Bold"/>
              </a:defRPr>
            </a:pPr>
            <a:endParaRPr dirty="0">
              <a:latin typeface="Century Gothic"/>
              <a:cs typeface="Century Gothic"/>
            </a:endParaRPr>
          </a:p>
        </p:txBody>
      </p:sp>
      <p:pic>
        <p:nvPicPr>
          <p:cNvPr id="260" name="Image" descr="Image"/>
          <p:cNvPicPr>
            <a:picLocks noChangeAspect="1"/>
          </p:cNvPicPr>
          <p:nvPr/>
        </p:nvPicPr>
        <p:blipFill>
          <a:blip r:embed="rId19">
            <a:extLst/>
          </a:blip>
          <a:stretch>
            <a:fillRect/>
          </a:stretch>
        </p:blipFill>
        <p:spPr>
          <a:xfrm>
            <a:off x="3403392" y="4181357"/>
            <a:ext cx="870562" cy="870561"/>
          </a:xfrm>
          <a:prstGeom prst="roundRect">
            <a:avLst>
              <a:gd name="adj" fmla="val 8594"/>
            </a:avLst>
          </a:prstGeom>
          <a:solidFill>
            <a:srgbClr val="FFFFFF">
              <a:shade val="85000"/>
            </a:srgbClr>
          </a:solidFill>
          <a:ln>
            <a:noFill/>
          </a:ln>
          <a:effectLst/>
        </p:spPr>
      </p:pic>
      <p:sp>
        <p:nvSpPr>
          <p:cNvPr id="261" name="Anthony Chang, MD, MBA, MPH, MS…"/>
          <p:cNvSpPr txBox="1"/>
          <p:nvPr/>
        </p:nvSpPr>
        <p:spPr>
          <a:xfrm>
            <a:off x="4373256" y="4199670"/>
            <a:ext cx="2182456" cy="830997"/>
          </a:xfrm>
          <a:prstGeom prst="rect">
            <a:avLst/>
          </a:prstGeom>
          <a:ln w="12700">
            <a:miter lim="400000"/>
          </a:ln>
          <a:extLst>
            <a:ext uri="{C572A759-6A51-4108-AA02-DFA0A04FC94B}">
              <ma14:wrappingTextBoxFlag xmlns:ma14="http://schemas.microsoft.com/office/mac/drawingml/2011/main" val="1"/>
            </a:ext>
          </a:extLst>
        </p:spPr>
        <p:txBody>
          <a:bodyPr wrap="square" lIns="0" tIns="0" rIns="0" bIns="0">
            <a:spAutoFit/>
          </a:bodyPr>
          <a:lstStyle/>
          <a:p>
            <a:pPr>
              <a:defRPr sz="900">
                <a:latin typeface="Roboto Bold"/>
                <a:ea typeface="Roboto Bold"/>
                <a:cs typeface="Roboto Bold"/>
                <a:sym typeface="Roboto Bold"/>
              </a:defRPr>
            </a:pPr>
            <a:r>
              <a:rPr dirty="0">
                <a:latin typeface="Century Gothic"/>
                <a:cs typeface="Century Gothic"/>
              </a:rPr>
              <a:t>Anthony Chang, MD, MBA, MPH, MS</a:t>
            </a:r>
          </a:p>
          <a:p>
            <a:pPr>
              <a:defRPr sz="900">
                <a:latin typeface="Roboto Regular"/>
                <a:ea typeface="Roboto Regular"/>
                <a:cs typeface="Roboto Regular"/>
                <a:sym typeface="Roboto Regular"/>
              </a:defRPr>
            </a:pPr>
            <a:r>
              <a:rPr dirty="0">
                <a:latin typeface="Century Gothic"/>
                <a:cs typeface="Century Gothic"/>
              </a:rPr>
              <a:t>Founder of AIMed and Global </a:t>
            </a:r>
            <a:r>
              <a:rPr dirty="0" smtClean="0">
                <a:latin typeface="Century Gothic"/>
                <a:cs typeface="Century Gothic"/>
              </a:rPr>
              <a:t>Convener </a:t>
            </a:r>
            <a:r>
              <a:rPr dirty="0">
                <a:latin typeface="Century Gothic"/>
                <a:cs typeface="Century Gothic"/>
              </a:rPr>
              <a:t>of Passionate People for </a:t>
            </a:r>
            <a:r>
              <a:rPr dirty="0" smtClean="0">
                <a:latin typeface="Century Gothic"/>
                <a:cs typeface="Century Gothic"/>
              </a:rPr>
              <a:t>Transformation</a:t>
            </a:r>
            <a:r>
              <a:rPr lang="en-US" dirty="0" smtClean="0">
                <a:latin typeface="Century Gothic"/>
                <a:cs typeface="Century Gothic"/>
              </a:rPr>
              <a:t>  </a:t>
            </a:r>
            <a:endParaRPr dirty="0">
              <a:latin typeface="Century Gothic"/>
              <a:cs typeface="Century Gothic"/>
            </a:endParaRPr>
          </a:p>
          <a:p>
            <a:pPr>
              <a:defRPr sz="900">
                <a:latin typeface="Roboto Regular"/>
                <a:ea typeface="Roboto Regular"/>
                <a:cs typeface="Roboto Regular"/>
                <a:sym typeface="Roboto Regular"/>
              </a:defRPr>
            </a:pPr>
            <a:r>
              <a:rPr dirty="0">
                <a:latin typeface="Century Gothic"/>
                <a:cs typeface="Century Gothic"/>
                <a:hlinkClick r:id="rId20"/>
              </a:rPr>
              <a:t>https://www.linkedin.com/in/anthonychangmd/</a:t>
            </a:r>
            <a:endParaRPr dirty="0">
              <a:latin typeface="Century Gothic"/>
              <a:cs typeface="Century Gothic"/>
            </a:endParaRPr>
          </a:p>
        </p:txBody>
      </p:sp>
      <p:pic>
        <p:nvPicPr>
          <p:cNvPr id="262" name="Image" descr="Image"/>
          <p:cNvPicPr>
            <a:picLocks noChangeAspect="1"/>
          </p:cNvPicPr>
          <p:nvPr/>
        </p:nvPicPr>
        <p:blipFill>
          <a:blip r:embed="rId21">
            <a:extLst/>
          </a:blip>
          <a:stretch>
            <a:fillRect/>
          </a:stretch>
        </p:blipFill>
        <p:spPr>
          <a:xfrm>
            <a:off x="6219835" y="2050034"/>
            <a:ext cx="953615" cy="953615"/>
          </a:xfrm>
          <a:prstGeom prst="roundRect">
            <a:avLst>
              <a:gd name="adj" fmla="val 8594"/>
            </a:avLst>
          </a:prstGeom>
          <a:solidFill>
            <a:srgbClr val="FFFFFF">
              <a:shade val="85000"/>
            </a:srgbClr>
          </a:solidFill>
          <a:ln>
            <a:noFill/>
          </a:ln>
          <a:effectLst/>
        </p:spPr>
      </p:pic>
      <p:sp>
        <p:nvSpPr>
          <p:cNvPr id="263" name="Arlen Meyers, MD, MBA…"/>
          <p:cNvSpPr txBox="1"/>
          <p:nvPr/>
        </p:nvSpPr>
        <p:spPr>
          <a:xfrm>
            <a:off x="7243027" y="2082800"/>
            <a:ext cx="1883521" cy="96949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900">
                <a:latin typeface="Roboto Bold"/>
                <a:ea typeface="Roboto Bold"/>
                <a:cs typeface="Roboto Bold"/>
                <a:sym typeface="Roboto Bold"/>
              </a:defRPr>
            </a:pPr>
            <a:r>
              <a:rPr dirty="0">
                <a:latin typeface="Century Gothic"/>
                <a:cs typeface="Century Gothic"/>
              </a:rPr>
              <a:t>Arlen Meyers, MD, </a:t>
            </a:r>
            <a:r>
              <a:rPr dirty="0" smtClean="0">
                <a:latin typeface="Century Gothic"/>
                <a:cs typeface="Century Gothic"/>
              </a:rPr>
              <a:t>MBA</a:t>
            </a:r>
            <a:r>
              <a:rPr lang="en-US" dirty="0">
                <a:latin typeface="Century Gothic"/>
                <a:cs typeface="Century Gothic"/>
              </a:rPr>
              <a:t> </a:t>
            </a:r>
            <a:r>
              <a:rPr lang="en-US" dirty="0" smtClean="0">
                <a:latin typeface="Century Gothic"/>
                <a:cs typeface="Century Gothic"/>
              </a:rPr>
              <a:t>  </a:t>
            </a:r>
            <a:endParaRPr dirty="0">
              <a:latin typeface="Century Gothic"/>
              <a:cs typeface="Century Gothic"/>
            </a:endParaRPr>
          </a:p>
          <a:p>
            <a:pPr>
              <a:defRPr sz="900">
                <a:latin typeface="Roboto Regular"/>
                <a:ea typeface="Roboto Regular"/>
                <a:cs typeface="Roboto Regular"/>
                <a:sym typeface="Roboto Regular"/>
              </a:defRPr>
            </a:pPr>
            <a:r>
              <a:rPr dirty="0">
                <a:latin typeface="Century Gothic"/>
                <a:cs typeface="Century Gothic"/>
              </a:rPr>
              <a:t>President and CEO, Society of Physician Entrepreneurs</a:t>
            </a:r>
          </a:p>
          <a:p>
            <a:pPr>
              <a:defRPr sz="900">
                <a:latin typeface="Roboto Regular"/>
                <a:ea typeface="Roboto Regular"/>
                <a:cs typeface="Roboto Regular"/>
                <a:sym typeface="Roboto Regular"/>
              </a:defRPr>
            </a:pPr>
            <a:r>
              <a:rPr dirty="0">
                <a:latin typeface="Century Gothic"/>
                <a:cs typeface="Century Gothic"/>
              </a:rPr>
              <a:t>https://sopenet.org/</a:t>
            </a:r>
          </a:p>
          <a:p>
            <a:pPr>
              <a:defRPr sz="900">
                <a:latin typeface="Roboto Regular"/>
                <a:ea typeface="Roboto Regular"/>
                <a:cs typeface="Roboto Regular"/>
                <a:sym typeface="Roboto Regular"/>
              </a:defRPr>
            </a:pPr>
            <a:r>
              <a:rPr dirty="0">
                <a:latin typeface="Century Gothic"/>
                <a:cs typeface="Century Gothic"/>
                <a:hlinkClick r:id="rId22"/>
              </a:rPr>
              <a:t>https://www.linkedin.com/in/ameyers/</a:t>
            </a:r>
            <a:endParaRPr dirty="0">
              <a:latin typeface="Century Gothic"/>
              <a:cs typeface="Century Gothic"/>
            </a:endParaRPr>
          </a:p>
          <a:p>
            <a:pPr>
              <a:defRPr sz="900">
                <a:latin typeface="Roboto Regular"/>
                <a:ea typeface="Roboto Regular"/>
                <a:cs typeface="Roboto Regular"/>
                <a:sym typeface="Roboto Regular"/>
              </a:defRPr>
            </a:pPr>
            <a:r>
              <a:rPr dirty="0">
                <a:latin typeface="Century Gothic"/>
                <a:cs typeface="Century Gothic"/>
              </a:rPr>
              <a:t>Denver, Colorado</a:t>
            </a:r>
          </a:p>
        </p:txBody>
      </p:sp>
      <p:pic>
        <p:nvPicPr>
          <p:cNvPr id="264" name="Image" descr="Image"/>
          <p:cNvPicPr>
            <a:picLocks noChangeAspect="1"/>
          </p:cNvPicPr>
          <p:nvPr/>
        </p:nvPicPr>
        <p:blipFill>
          <a:blip r:embed="rId23">
            <a:extLst/>
          </a:blip>
          <a:stretch>
            <a:fillRect/>
          </a:stretch>
        </p:blipFill>
        <p:spPr>
          <a:xfrm>
            <a:off x="6232617" y="3125558"/>
            <a:ext cx="940833" cy="881241"/>
          </a:xfrm>
          <a:prstGeom prst="roundRect">
            <a:avLst>
              <a:gd name="adj" fmla="val 8594"/>
            </a:avLst>
          </a:prstGeom>
          <a:solidFill>
            <a:srgbClr val="FFFFFF">
              <a:shade val="85000"/>
            </a:srgbClr>
          </a:solidFill>
          <a:ln>
            <a:noFill/>
          </a:ln>
          <a:effectLst/>
        </p:spPr>
      </p:pic>
      <p:sp>
        <p:nvSpPr>
          <p:cNvPr id="265" name="Aly Abayazeed, MD…"/>
          <p:cNvSpPr txBox="1"/>
          <p:nvPr/>
        </p:nvSpPr>
        <p:spPr>
          <a:xfrm>
            <a:off x="7230198" y="3187700"/>
            <a:ext cx="1977637" cy="78483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sz="900">
                <a:latin typeface="Roboto Bold"/>
                <a:ea typeface="Roboto Bold"/>
                <a:cs typeface="Roboto Bold"/>
                <a:sym typeface="Roboto Bold"/>
              </a:defRPr>
            </a:pPr>
            <a:r>
              <a:rPr dirty="0">
                <a:latin typeface="Century Gothic"/>
                <a:cs typeface="Century Gothic"/>
              </a:rPr>
              <a:t>Aly Abayazeed, </a:t>
            </a:r>
            <a:r>
              <a:rPr dirty="0" smtClean="0">
                <a:latin typeface="Century Gothic"/>
                <a:cs typeface="Century Gothic"/>
              </a:rPr>
              <a:t>MD</a:t>
            </a:r>
            <a:r>
              <a:rPr lang="en-US" dirty="0" smtClean="0">
                <a:latin typeface="Century Gothic"/>
                <a:cs typeface="Century Gothic"/>
              </a:rPr>
              <a:t>   </a:t>
            </a:r>
            <a:endParaRPr dirty="0">
              <a:latin typeface="Century Gothic"/>
              <a:ea typeface="Roboto Regular"/>
              <a:cs typeface="Century Gothic"/>
              <a:sym typeface="Roboto Regular"/>
            </a:endParaRPr>
          </a:p>
          <a:p>
            <a:pPr defTabSz="457200">
              <a:defRPr sz="900">
                <a:latin typeface="Roboto Regular"/>
                <a:ea typeface="Roboto Regular"/>
                <a:cs typeface="Roboto Regular"/>
                <a:sym typeface="Roboto Regular"/>
              </a:defRPr>
            </a:pPr>
            <a:r>
              <a:rPr sz="800" dirty="0">
                <a:latin typeface="Century Gothic"/>
                <a:cs typeface="Century Gothic"/>
              </a:rPr>
              <a:t>Assistant Professor of Neuroradiology UMass Medical Center and Chief Medical Officer Neosoma, Inc.</a:t>
            </a:r>
          </a:p>
          <a:p>
            <a:pPr defTabSz="457200">
              <a:defRPr sz="900" u="sng">
                <a:solidFill>
                  <a:srgbClr val="1155CC"/>
                </a:solidFill>
                <a:latin typeface="Roboto Regular"/>
                <a:ea typeface="Roboto Regular"/>
                <a:cs typeface="Roboto Regular"/>
                <a:sym typeface="Roboto Regular"/>
              </a:defRPr>
            </a:pPr>
            <a:r>
              <a:rPr dirty="0">
                <a:uFill>
                  <a:solidFill>
                    <a:schemeClr val="accent5"/>
                  </a:solidFill>
                </a:uFill>
                <a:latin typeface="Century Gothic"/>
                <a:cs typeface="Century Gothic"/>
                <a:hlinkClick r:id="rId24"/>
              </a:rPr>
              <a:t>https://www.linkedin.com/in/aly-abayazeed-894ab0180/</a:t>
            </a:r>
            <a:endParaRPr u="none" dirty="0">
              <a:latin typeface="Century Gothic"/>
              <a:cs typeface="Century Gothic"/>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 name="18732520_web.jpg" descr="18732520_web.jpg"/>
          <p:cNvPicPr>
            <a:picLocks noChangeAspect="1"/>
          </p:cNvPicPr>
          <p:nvPr/>
        </p:nvPicPr>
        <p:blipFill>
          <a:blip r:embed="rId2">
            <a:extLst/>
          </a:blip>
          <a:stretch>
            <a:fillRect/>
          </a:stretch>
        </p:blipFill>
        <p:spPr>
          <a:xfrm>
            <a:off x="3747757" y="339743"/>
            <a:ext cx="2651473" cy="1263593"/>
          </a:xfrm>
          <a:prstGeom prst="rect">
            <a:avLst/>
          </a:prstGeom>
          <a:ln>
            <a:noFill/>
          </a:ln>
          <a:effectLst>
            <a:outerShdw blurRad="292100" dist="139700" dir="2700000" algn="tl" rotWithShape="0">
              <a:srgbClr val="333333">
                <a:alpha val="65000"/>
              </a:srgbClr>
            </a:outerShdw>
          </a:effectLst>
        </p:spPr>
      </p:pic>
      <p:sp>
        <p:nvSpPr>
          <p:cNvPr id="144" name="Meet John Doe who has Aphasia"/>
          <p:cNvSpPr txBox="1"/>
          <p:nvPr/>
        </p:nvSpPr>
        <p:spPr>
          <a:xfrm>
            <a:off x="287808" y="148958"/>
            <a:ext cx="1804493" cy="17851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defRPr sz="2700" b="1"/>
            </a:pPr>
            <a:r>
              <a:rPr b="0" dirty="0">
                <a:latin typeface="Century Gothic"/>
                <a:ea typeface="Roboto Regular"/>
                <a:cs typeface="Century Gothic"/>
                <a:sym typeface="Roboto Regular"/>
              </a:rPr>
              <a:t>Meet John Doe who has </a:t>
            </a:r>
            <a:r>
              <a:rPr sz="3500" b="0" dirty="0">
                <a:latin typeface="Century Gothic"/>
                <a:ea typeface="Roboto Bold"/>
                <a:cs typeface="Century Gothic"/>
                <a:sym typeface="Roboto Bold"/>
              </a:rPr>
              <a:t>Aphasia</a:t>
            </a:r>
            <a:r>
              <a:rPr dirty="0">
                <a:latin typeface="Century Gothic"/>
                <a:cs typeface="Century Gothic"/>
              </a:rPr>
              <a:t> </a:t>
            </a:r>
          </a:p>
        </p:txBody>
      </p:sp>
      <p:sp>
        <p:nvSpPr>
          <p:cNvPr id="145" name="Aphasia https://www.aphasia.org/ affects about 2 million Americans and is more common than Parkinson's Disease, cerebral palsy or muscular dystrophy. Nearly 180,000 Americans acquire the disorder each year.…"/>
          <p:cNvSpPr txBox="1"/>
          <p:nvPr/>
        </p:nvSpPr>
        <p:spPr>
          <a:xfrm>
            <a:off x="294952" y="2244458"/>
            <a:ext cx="8888314" cy="280076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300">
                <a:latin typeface="Roboto Regular"/>
                <a:ea typeface="Roboto Regular"/>
                <a:cs typeface="Roboto Regular"/>
                <a:sym typeface="Roboto Regular"/>
              </a:defRPr>
            </a:pPr>
            <a:r>
              <a:rPr dirty="0">
                <a:latin typeface="Century Gothic"/>
                <a:cs typeface="Century Gothic"/>
              </a:rPr>
              <a:t>Aphasia </a:t>
            </a:r>
            <a:r>
              <a:rPr dirty="0" smtClean="0">
                <a:latin typeface="Century Gothic"/>
                <a:cs typeface="Century Gothic"/>
              </a:rPr>
              <a:t>affects </a:t>
            </a:r>
            <a:r>
              <a:rPr dirty="0">
                <a:latin typeface="Century Gothic"/>
                <a:cs typeface="Century Gothic"/>
              </a:rPr>
              <a:t>about 2 million Americans and is more common than Parkinson's Disease, cerebral palsy or muscular dystrophy. Nearly 180,000 Americans acquire the disorder each year. </a:t>
            </a:r>
          </a:p>
          <a:p>
            <a:pPr>
              <a:defRPr sz="1300">
                <a:latin typeface="Roboto Regular"/>
                <a:ea typeface="Roboto Regular"/>
                <a:cs typeface="Roboto Regular"/>
                <a:sym typeface="Roboto Regular"/>
              </a:defRPr>
            </a:pPr>
            <a:endParaRPr dirty="0">
              <a:latin typeface="Century Gothic"/>
              <a:cs typeface="Century Gothic"/>
            </a:endParaRPr>
          </a:p>
          <a:p>
            <a:pPr>
              <a:defRPr sz="1300">
                <a:latin typeface="Roboto Regular"/>
                <a:ea typeface="Roboto Regular"/>
                <a:cs typeface="Roboto Regular"/>
                <a:sym typeface="Roboto Regular"/>
              </a:defRPr>
            </a:pPr>
            <a:r>
              <a:rPr dirty="0" smtClean="0">
                <a:latin typeface="Century Gothic"/>
                <a:cs typeface="Century Gothic"/>
              </a:rPr>
              <a:t>Aphasia</a:t>
            </a:r>
            <a:r>
              <a:rPr lang="en-US" dirty="0" smtClean="0">
                <a:latin typeface="Century Gothic"/>
                <a:cs typeface="Century Gothic"/>
              </a:rPr>
              <a:t> </a:t>
            </a:r>
            <a:r>
              <a:rPr dirty="0" smtClean="0">
                <a:latin typeface="Century Gothic"/>
                <a:cs typeface="Century Gothic"/>
              </a:rPr>
              <a:t>refers </a:t>
            </a:r>
            <a:r>
              <a:rPr dirty="0">
                <a:latin typeface="Century Gothic"/>
                <a:cs typeface="Century Gothic"/>
              </a:rPr>
              <a:t>to a family of language disorders that usually stem from injury, lesion, or atrophy to the left side of the brain that result in reception, perception, and recall of language; in addition, language formation and expressive capacities may be inhibited.</a:t>
            </a:r>
          </a:p>
          <a:p>
            <a:pPr>
              <a:defRPr sz="1300">
                <a:latin typeface="Roboto Regular"/>
                <a:ea typeface="Roboto Regular"/>
                <a:cs typeface="Roboto Regular"/>
                <a:sym typeface="Roboto Regular"/>
              </a:defRPr>
            </a:pPr>
            <a:r>
              <a:rPr dirty="0">
                <a:latin typeface="Century Gothic"/>
                <a:cs typeface="Century Gothic"/>
              </a:rPr>
              <a:t>	</a:t>
            </a:r>
            <a:r>
              <a:rPr dirty="0" smtClean="0">
                <a:latin typeface="Century Gothic"/>
                <a:cs typeface="Century Gothic"/>
              </a:rPr>
              <a:t>•</a:t>
            </a:r>
            <a:r>
              <a:rPr lang="en-US" dirty="0" smtClean="0">
                <a:latin typeface="Century Gothic"/>
                <a:cs typeface="Century Gothic"/>
              </a:rPr>
              <a:t> </a:t>
            </a:r>
            <a:r>
              <a:rPr dirty="0" smtClean="0">
                <a:latin typeface="Century Gothic"/>
                <a:cs typeface="Century Gothic"/>
              </a:rPr>
              <a:t>Inability </a:t>
            </a:r>
            <a:r>
              <a:rPr dirty="0">
                <a:latin typeface="Century Gothic"/>
                <a:cs typeface="Century Gothic"/>
              </a:rPr>
              <a:t>to comprehend language</a:t>
            </a:r>
          </a:p>
          <a:p>
            <a:pPr>
              <a:defRPr sz="1300">
                <a:latin typeface="Roboto Regular"/>
                <a:ea typeface="Roboto Regular"/>
                <a:cs typeface="Roboto Regular"/>
                <a:sym typeface="Roboto Regular"/>
              </a:defRPr>
            </a:pPr>
            <a:r>
              <a:rPr dirty="0">
                <a:latin typeface="Century Gothic"/>
                <a:cs typeface="Century Gothic"/>
              </a:rPr>
              <a:t>	</a:t>
            </a:r>
            <a:r>
              <a:rPr dirty="0" smtClean="0">
                <a:latin typeface="Century Gothic"/>
                <a:cs typeface="Century Gothic"/>
              </a:rPr>
              <a:t>•</a:t>
            </a:r>
            <a:r>
              <a:rPr lang="en-US" dirty="0" smtClean="0">
                <a:latin typeface="Century Gothic"/>
                <a:cs typeface="Century Gothic"/>
              </a:rPr>
              <a:t> </a:t>
            </a:r>
            <a:r>
              <a:rPr dirty="0" smtClean="0">
                <a:latin typeface="Century Gothic"/>
                <a:cs typeface="Century Gothic"/>
              </a:rPr>
              <a:t>Inability </a:t>
            </a:r>
            <a:r>
              <a:rPr dirty="0">
                <a:latin typeface="Century Gothic"/>
                <a:cs typeface="Century Gothic"/>
              </a:rPr>
              <a:t>to pronounce, not due to muscle paralysis or weakness</a:t>
            </a:r>
          </a:p>
          <a:p>
            <a:pPr>
              <a:defRPr sz="1300">
                <a:latin typeface="Roboto Regular"/>
                <a:ea typeface="Roboto Regular"/>
                <a:cs typeface="Roboto Regular"/>
                <a:sym typeface="Roboto Regular"/>
              </a:defRPr>
            </a:pPr>
            <a:r>
              <a:rPr dirty="0">
                <a:latin typeface="Century Gothic"/>
                <a:cs typeface="Century Gothic"/>
              </a:rPr>
              <a:t>	</a:t>
            </a:r>
            <a:r>
              <a:rPr dirty="0" smtClean="0">
                <a:latin typeface="Century Gothic"/>
                <a:cs typeface="Century Gothic"/>
              </a:rPr>
              <a:t>•</a:t>
            </a:r>
            <a:r>
              <a:rPr lang="en-US" dirty="0" smtClean="0">
                <a:latin typeface="Century Gothic"/>
                <a:cs typeface="Century Gothic"/>
              </a:rPr>
              <a:t> </a:t>
            </a:r>
            <a:r>
              <a:rPr dirty="0" smtClean="0">
                <a:latin typeface="Century Gothic"/>
                <a:cs typeface="Century Gothic"/>
              </a:rPr>
              <a:t>Inability </a:t>
            </a:r>
            <a:r>
              <a:rPr dirty="0">
                <a:latin typeface="Century Gothic"/>
                <a:cs typeface="Century Gothic"/>
              </a:rPr>
              <a:t>to speak spontaneously</a:t>
            </a:r>
          </a:p>
          <a:p>
            <a:pPr>
              <a:defRPr sz="1300">
                <a:latin typeface="Roboto Regular"/>
                <a:ea typeface="Roboto Regular"/>
                <a:cs typeface="Roboto Regular"/>
                <a:sym typeface="Roboto Regular"/>
              </a:defRPr>
            </a:pPr>
            <a:r>
              <a:rPr dirty="0">
                <a:latin typeface="Century Gothic"/>
                <a:cs typeface="Century Gothic"/>
              </a:rPr>
              <a:t>	</a:t>
            </a:r>
            <a:r>
              <a:rPr dirty="0" smtClean="0">
                <a:latin typeface="Century Gothic"/>
                <a:cs typeface="Century Gothic"/>
              </a:rPr>
              <a:t>•</a:t>
            </a:r>
            <a:r>
              <a:rPr lang="en-US" dirty="0" smtClean="0">
                <a:latin typeface="Century Gothic"/>
                <a:cs typeface="Century Gothic"/>
              </a:rPr>
              <a:t> </a:t>
            </a:r>
            <a:r>
              <a:rPr dirty="0" smtClean="0">
                <a:latin typeface="Century Gothic"/>
                <a:cs typeface="Century Gothic"/>
              </a:rPr>
              <a:t>Inability </a:t>
            </a:r>
            <a:r>
              <a:rPr dirty="0">
                <a:latin typeface="Century Gothic"/>
                <a:cs typeface="Century Gothic"/>
              </a:rPr>
              <a:t>to form words</a:t>
            </a:r>
          </a:p>
          <a:p>
            <a:pPr>
              <a:defRPr sz="1300">
                <a:latin typeface="Roboto Regular"/>
                <a:ea typeface="Roboto Regular"/>
                <a:cs typeface="Roboto Regular"/>
                <a:sym typeface="Roboto Regular"/>
              </a:defRPr>
            </a:pPr>
            <a:r>
              <a:rPr dirty="0">
                <a:latin typeface="Century Gothic"/>
                <a:cs typeface="Century Gothic"/>
              </a:rPr>
              <a:t>	</a:t>
            </a:r>
            <a:r>
              <a:rPr dirty="0" smtClean="0">
                <a:latin typeface="Century Gothic"/>
                <a:cs typeface="Century Gothic"/>
              </a:rPr>
              <a:t>•</a:t>
            </a:r>
            <a:r>
              <a:rPr lang="en-US" dirty="0" smtClean="0">
                <a:latin typeface="Century Gothic"/>
                <a:cs typeface="Century Gothic"/>
              </a:rPr>
              <a:t> </a:t>
            </a:r>
            <a:r>
              <a:rPr dirty="0" smtClean="0">
                <a:latin typeface="Century Gothic"/>
                <a:cs typeface="Century Gothic"/>
              </a:rPr>
              <a:t>Inability </a:t>
            </a:r>
            <a:r>
              <a:rPr dirty="0">
                <a:latin typeface="Century Gothic"/>
                <a:cs typeface="Century Gothic"/>
              </a:rPr>
              <a:t>to name objects (anomia)</a:t>
            </a:r>
          </a:p>
          <a:p>
            <a:pPr>
              <a:defRPr sz="1300">
                <a:latin typeface="Roboto Regular"/>
                <a:ea typeface="Roboto Regular"/>
                <a:cs typeface="Roboto Regular"/>
                <a:sym typeface="Roboto Regular"/>
              </a:defRPr>
            </a:pPr>
            <a:r>
              <a:rPr dirty="0">
                <a:latin typeface="Century Gothic"/>
                <a:cs typeface="Century Gothic"/>
              </a:rPr>
              <a:t>	</a:t>
            </a:r>
            <a:r>
              <a:rPr dirty="0" smtClean="0">
                <a:latin typeface="Century Gothic"/>
                <a:cs typeface="Century Gothic"/>
              </a:rPr>
              <a:t>•</a:t>
            </a:r>
            <a:r>
              <a:rPr lang="en-US" dirty="0" smtClean="0">
                <a:latin typeface="Century Gothic"/>
                <a:cs typeface="Century Gothic"/>
              </a:rPr>
              <a:t> </a:t>
            </a:r>
            <a:r>
              <a:rPr dirty="0" smtClean="0">
                <a:latin typeface="Century Gothic"/>
                <a:cs typeface="Century Gothic"/>
              </a:rPr>
              <a:t>Poor</a:t>
            </a:r>
            <a:r>
              <a:rPr dirty="0">
                <a:latin typeface="Century Gothic"/>
                <a:cs typeface="Century Gothic"/>
              </a:rPr>
              <a:t> </a:t>
            </a:r>
            <a:r>
              <a:rPr dirty="0" smtClean="0">
                <a:latin typeface="Century Gothic"/>
                <a:cs typeface="Century Gothic"/>
              </a:rPr>
              <a:t>enunciation</a:t>
            </a:r>
            <a:endParaRPr lang="en-US" dirty="0" smtClean="0">
              <a:latin typeface="Century Gothic"/>
              <a:cs typeface="Century Gothic"/>
            </a:endParaRPr>
          </a:p>
          <a:p>
            <a:pPr>
              <a:defRPr sz="1300">
                <a:latin typeface="Roboto Regular"/>
                <a:ea typeface="Roboto Regular"/>
                <a:cs typeface="Roboto Regular"/>
                <a:sym typeface="Roboto Regular"/>
              </a:defRPr>
            </a:pPr>
            <a:endParaRPr lang="en-US" dirty="0">
              <a:latin typeface="Century Gothic"/>
              <a:cs typeface="Century Gothic"/>
            </a:endParaRPr>
          </a:p>
          <a:p>
            <a:pPr>
              <a:defRPr sz="1300">
                <a:latin typeface="Roboto Regular"/>
                <a:ea typeface="Roboto Regular"/>
                <a:cs typeface="Roboto Regular"/>
                <a:sym typeface="Roboto Regular"/>
              </a:defRPr>
            </a:pPr>
            <a:r>
              <a:rPr lang="en-US" sz="1100" dirty="0" smtClean="0">
                <a:latin typeface="Century Gothic"/>
                <a:cs typeface="Century Gothic"/>
              </a:rPr>
              <a:t>Source: National Aphasia </a:t>
            </a:r>
            <a:r>
              <a:rPr lang="en-US" sz="1100" dirty="0" err="1" smtClean="0">
                <a:latin typeface="Century Gothic"/>
                <a:cs typeface="Century Gothic"/>
              </a:rPr>
              <a:t>Association,</a:t>
            </a:r>
            <a:r>
              <a:rPr lang="en-US" sz="1100" dirty="0" err="1" smtClean="0">
                <a:latin typeface="Century Gothic"/>
                <a:cs typeface="Century Gothic"/>
                <a:hlinkClick r:id="rId3"/>
              </a:rPr>
              <a:t>https</a:t>
            </a:r>
            <a:r>
              <a:rPr lang="en-US" sz="1100" dirty="0" smtClean="0">
                <a:latin typeface="Century Gothic"/>
                <a:cs typeface="Century Gothic"/>
                <a:hlinkClick r:id="rId3"/>
              </a:rPr>
              <a:t>://www.aphasia.org</a:t>
            </a:r>
            <a:endParaRPr lang="en-US" sz="1100" dirty="0" smtClean="0">
              <a:latin typeface="Century Gothic"/>
              <a:cs typeface="Century Gothic"/>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Aphasia is most often caused by stroke, but any disease or damage to the parts of the brain that control language can cause aphasia. Some of these can include brain tumors, traumatic brain injury, and progressive neurological disorders.…"/>
          <p:cNvSpPr txBox="1"/>
          <p:nvPr/>
        </p:nvSpPr>
        <p:spPr>
          <a:xfrm>
            <a:off x="279400" y="110858"/>
            <a:ext cx="8585201" cy="181588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2200">
                <a:latin typeface="Roboto Bold"/>
                <a:ea typeface="Roboto Bold"/>
                <a:cs typeface="Roboto Bold"/>
                <a:sym typeface="Roboto Bold"/>
              </a:defRPr>
            </a:pPr>
            <a:r>
              <a:rPr dirty="0">
                <a:latin typeface="Century Gothic"/>
                <a:cs typeface="Century Gothic"/>
              </a:rPr>
              <a:t>Aphasia is most often caused by stroke, but any disease or damage to the parts of the brain that control language can cause aphasia. Some of these can include brain tumors, traumatic brain injury, and progressive neurological disorders.</a:t>
            </a:r>
          </a:p>
          <a:p>
            <a:pPr>
              <a:defRPr>
                <a:latin typeface="Roboto Regular"/>
                <a:ea typeface="Roboto Regular"/>
                <a:cs typeface="Roboto Regular"/>
                <a:sym typeface="Roboto Regular"/>
              </a:defRPr>
            </a:pPr>
            <a:endParaRPr dirty="0">
              <a:latin typeface="Century Gothic"/>
              <a:cs typeface="Century Gothic"/>
            </a:endParaRPr>
          </a:p>
          <a:p>
            <a:pPr>
              <a:defRPr sz="1600" u="sng">
                <a:latin typeface="Roboto Regular"/>
                <a:ea typeface="Roboto Regular"/>
                <a:cs typeface="Roboto Regular"/>
                <a:sym typeface="Roboto Regular"/>
              </a:defRPr>
            </a:pPr>
            <a:endParaRPr lang="en-US" dirty="0" smtClean="0">
              <a:latin typeface="Century Gothic"/>
              <a:cs typeface="Century Gothic"/>
            </a:endParaRPr>
          </a:p>
        </p:txBody>
      </p:sp>
      <p:pic>
        <p:nvPicPr>
          <p:cNvPr id="2" name="Picture 1" descr="Screen Shot 2020-01-03 at 10.16.25 AM.png"/>
          <p:cNvPicPr>
            <a:picLocks noChangeAspect="1"/>
          </p:cNvPicPr>
          <p:nvPr/>
        </p:nvPicPr>
        <p:blipFill rotWithShape="1">
          <a:blip r:embed="rId2">
            <a:extLst>
              <a:ext uri="{28A0092B-C50C-407E-A947-70E740481C1C}">
                <a14:useLocalDpi xmlns:a14="http://schemas.microsoft.com/office/drawing/2010/main" val="0"/>
              </a:ext>
            </a:extLst>
          </a:blip>
          <a:srcRect t="1905"/>
          <a:stretch/>
        </p:blipFill>
        <p:spPr>
          <a:xfrm>
            <a:off x="3323387" y="3363319"/>
            <a:ext cx="2048357" cy="1544889"/>
          </a:xfrm>
          <a:prstGeom prst="rect">
            <a:avLst/>
          </a:prstGeom>
        </p:spPr>
      </p:pic>
      <p:pic>
        <p:nvPicPr>
          <p:cNvPr id="3" name="Picture 2" descr="Screen Shot 2020-01-03 at 10.16.01 AM.png"/>
          <p:cNvPicPr>
            <a:picLocks noChangeAspect="1"/>
          </p:cNvPicPr>
          <p:nvPr/>
        </p:nvPicPr>
        <p:blipFill rotWithShape="1">
          <a:blip r:embed="rId3">
            <a:extLst>
              <a:ext uri="{28A0092B-C50C-407E-A947-70E740481C1C}">
                <a14:useLocalDpi xmlns:a14="http://schemas.microsoft.com/office/drawing/2010/main" val="0"/>
              </a:ext>
            </a:extLst>
          </a:blip>
          <a:srcRect t="6166" b="8725"/>
          <a:stretch/>
        </p:blipFill>
        <p:spPr>
          <a:xfrm>
            <a:off x="6297969" y="3331829"/>
            <a:ext cx="2160218" cy="1488074"/>
          </a:xfrm>
          <a:prstGeom prst="rect">
            <a:avLst/>
          </a:prstGeom>
        </p:spPr>
      </p:pic>
      <p:pic>
        <p:nvPicPr>
          <p:cNvPr id="4" name="Picture 3" descr="Screen Shot 2020-01-03 at 10.15.28 AM.png"/>
          <p:cNvPicPr>
            <a:picLocks noChangeAspect="1"/>
          </p:cNvPicPr>
          <p:nvPr/>
        </p:nvPicPr>
        <p:blipFill rotWithShape="1">
          <a:blip r:embed="rId4">
            <a:extLst>
              <a:ext uri="{28A0092B-C50C-407E-A947-70E740481C1C}">
                <a14:useLocalDpi xmlns:a14="http://schemas.microsoft.com/office/drawing/2010/main" val="0"/>
              </a:ext>
            </a:extLst>
          </a:blip>
          <a:srcRect t="2111"/>
          <a:stretch/>
        </p:blipFill>
        <p:spPr>
          <a:xfrm>
            <a:off x="6297969" y="1567116"/>
            <a:ext cx="2048357" cy="1553926"/>
          </a:xfrm>
          <a:prstGeom prst="rect">
            <a:avLst/>
          </a:prstGeom>
        </p:spPr>
      </p:pic>
      <p:pic>
        <p:nvPicPr>
          <p:cNvPr id="5" name="Picture 4" descr="Screen Shot 2020-01-03 at 10.14.40 AM.png"/>
          <p:cNvPicPr>
            <a:picLocks noChangeAspect="1"/>
          </p:cNvPicPr>
          <p:nvPr/>
        </p:nvPicPr>
        <p:blipFill rotWithShape="1">
          <a:blip r:embed="rId5">
            <a:extLst>
              <a:ext uri="{28A0092B-C50C-407E-A947-70E740481C1C}">
                <a14:useLocalDpi xmlns:a14="http://schemas.microsoft.com/office/drawing/2010/main" val="0"/>
              </a:ext>
            </a:extLst>
          </a:blip>
          <a:srcRect t="2091"/>
          <a:stretch/>
        </p:blipFill>
        <p:spPr>
          <a:xfrm>
            <a:off x="279400" y="3352822"/>
            <a:ext cx="2119338" cy="1607773"/>
          </a:xfrm>
          <a:prstGeom prst="rect">
            <a:avLst/>
          </a:prstGeom>
        </p:spPr>
      </p:pic>
      <p:pic>
        <p:nvPicPr>
          <p:cNvPr id="6" name="Picture 5" descr="Screen Shot 2020-01-03 at 10.14.19 AM.png"/>
          <p:cNvPicPr>
            <a:picLocks noChangeAspect="1"/>
          </p:cNvPicPr>
          <p:nvPr/>
        </p:nvPicPr>
        <p:blipFill rotWithShape="1">
          <a:blip r:embed="rId6">
            <a:extLst>
              <a:ext uri="{28A0092B-C50C-407E-A947-70E740481C1C}">
                <a14:useLocalDpi xmlns:a14="http://schemas.microsoft.com/office/drawing/2010/main" val="0"/>
              </a:ext>
            </a:extLst>
          </a:blip>
          <a:srcRect l="1389" t="1613" r="1508" b="2517"/>
          <a:stretch/>
        </p:blipFill>
        <p:spPr>
          <a:xfrm>
            <a:off x="3247208" y="1588110"/>
            <a:ext cx="2124536" cy="1577642"/>
          </a:xfrm>
          <a:prstGeom prst="rect">
            <a:avLst/>
          </a:prstGeom>
        </p:spPr>
      </p:pic>
      <p:pic>
        <p:nvPicPr>
          <p:cNvPr id="7" name="Picture 6" descr="Screen Shot 2020-01-03 at 10.13.46 AM.png"/>
          <p:cNvPicPr>
            <a:picLocks noChangeAspect="1"/>
          </p:cNvPicPr>
          <p:nvPr/>
        </p:nvPicPr>
        <p:blipFill rotWithShape="1">
          <a:blip r:embed="rId7">
            <a:extLst>
              <a:ext uri="{28A0092B-C50C-407E-A947-70E740481C1C}">
                <a14:useLocalDpi xmlns:a14="http://schemas.microsoft.com/office/drawing/2010/main" val="0"/>
              </a:ext>
            </a:extLst>
          </a:blip>
          <a:srcRect l="1649" t="2087" b="-1"/>
          <a:stretch/>
        </p:blipFill>
        <p:spPr>
          <a:xfrm>
            <a:off x="279400" y="1652399"/>
            <a:ext cx="2119337" cy="1584661"/>
          </a:xfrm>
          <a:prstGeom prst="rect">
            <a:avLst/>
          </a:prstGeom>
        </p:spPr>
      </p:pic>
      <p:sp>
        <p:nvSpPr>
          <p:cNvPr id="11" name="TextBox 10"/>
          <p:cNvSpPr txBox="1"/>
          <p:nvPr/>
        </p:nvSpPr>
        <p:spPr>
          <a:xfrm>
            <a:off x="324276" y="4914150"/>
            <a:ext cx="7295287"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sz="1100" dirty="0" smtClean="0">
                <a:latin typeface="Roboto Regular"/>
                <a:ea typeface="Roboto Regular"/>
                <a:cs typeface="Roboto Regular"/>
              </a:rPr>
              <a:t>Source: Aphasia Awareness Week, Aphasia Institute,  </a:t>
            </a:r>
            <a:r>
              <a:rPr lang="en-US" sz="1100" dirty="0" smtClean="0">
                <a:latin typeface="Roboto Regular"/>
                <a:ea typeface="Roboto Regular"/>
                <a:cs typeface="Roboto Regular"/>
                <a:hlinkClick r:id="rId8"/>
              </a:rPr>
              <a:t>https://</a:t>
            </a:r>
            <a:r>
              <a:rPr lang="en-US" sz="1100" dirty="0" err="1" smtClean="0">
                <a:latin typeface="Roboto Regular"/>
                <a:ea typeface="Roboto Regular"/>
                <a:cs typeface="Roboto Regular"/>
                <a:hlinkClick r:id="rId8"/>
              </a:rPr>
              <a:t>www.aphasia.ca</a:t>
            </a:r>
            <a:r>
              <a:rPr lang="en-US" sz="1100" dirty="0" smtClean="0">
                <a:latin typeface="Roboto Regular"/>
                <a:ea typeface="Roboto Regular"/>
                <a:cs typeface="Roboto Regular"/>
                <a:hlinkClick r:id="rId8"/>
              </a:rPr>
              <a:t>/aphasia-awareness-week</a:t>
            </a:r>
            <a:endParaRPr lang="en-US" sz="1100" dirty="0">
              <a:latin typeface="Roboto Regular"/>
              <a:ea typeface="Roboto Regular"/>
              <a:cs typeface="Roboto Regular"/>
            </a:endParaRPr>
          </a:p>
        </p:txBody>
      </p:sp>
    </p:spTree>
    <p:extLst>
      <p:ext uri="{BB962C8B-B14F-4D97-AF65-F5344CB8AC3E}">
        <p14:creationId xmlns:p14="http://schemas.microsoft.com/office/powerpoint/2010/main" val="102120064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Google Shape;114;p19"/>
          <p:cNvSpPr txBox="1">
            <a:spLocks noGrp="1"/>
          </p:cNvSpPr>
          <p:nvPr>
            <p:ph type="title"/>
          </p:nvPr>
        </p:nvSpPr>
        <p:spPr>
          <a:xfrm>
            <a:off x="165099" y="-107125"/>
            <a:ext cx="6508499" cy="857400"/>
          </a:xfrm>
          <a:prstGeom prst="rect">
            <a:avLst/>
          </a:prstGeom>
        </p:spPr>
        <p:txBody>
          <a:bodyPr/>
          <a:lstStyle>
            <a:lvl1pPr>
              <a:defRPr sz="2800">
                <a:solidFill>
                  <a:srgbClr val="000000"/>
                </a:solidFill>
                <a:latin typeface="Roboto Bold"/>
                <a:ea typeface="Roboto Bold"/>
                <a:cs typeface="Roboto Bold"/>
                <a:sym typeface="Roboto Bold"/>
              </a:defRPr>
            </a:lvl1pPr>
          </a:lstStyle>
          <a:p>
            <a:r>
              <a:rPr dirty="0">
                <a:latin typeface="Century Gothic"/>
                <a:cs typeface="Century Gothic"/>
              </a:rPr>
              <a:t>Problem</a:t>
            </a:r>
          </a:p>
        </p:txBody>
      </p:sp>
      <p:sp>
        <p:nvSpPr>
          <p:cNvPr id="150" name="Google Shape;115;p19"/>
          <p:cNvSpPr txBox="1">
            <a:spLocks noGrp="1"/>
          </p:cNvSpPr>
          <p:nvPr>
            <p:ph type="body" idx="1"/>
          </p:nvPr>
        </p:nvSpPr>
        <p:spPr>
          <a:xfrm>
            <a:off x="366193" y="1980250"/>
            <a:ext cx="8411614" cy="3684000"/>
          </a:xfrm>
          <a:prstGeom prst="rect">
            <a:avLst/>
          </a:prstGeom>
        </p:spPr>
        <p:txBody>
          <a:bodyPr/>
          <a:lstStyle/>
          <a:p>
            <a:pPr marL="0" indent="0">
              <a:buSzTx/>
              <a:buNone/>
              <a:defRPr sz="1800" u="sng">
                <a:solidFill>
                  <a:schemeClr val="accent5"/>
                </a:solidFill>
                <a:latin typeface="Roboto Regular"/>
                <a:ea typeface="Roboto Regular"/>
                <a:cs typeface="Roboto Regular"/>
                <a:sym typeface="Roboto Regular"/>
              </a:defRPr>
            </a:pPr>
            <a:r>
              <a:rPr dirty="0">
                <a:uFill>
                  <a:solidFill>
                    <a:schemeClr val="accent5"/>
                  </a:solidFill>
                </a:uFill>
                <a:hlinkClick r:id="rId2"/>
              </a:rPr>
              <a:t>EyeControl</a:t>
            </a:r>
            <a:r>
              <a:rPr u="none" dirty="0">
                <a:solidFill>
                  <a:schemeClr val="accent2">
                    <a:lumOff val="21764"/>
                  </a:schemeClr>
                </a:solidFill>
              </a:rPr>
              <a:t> - Wearable eye-tracking continuous communication tool</a:t>
            </a:r>
          </a:p>
          <a:p>
            <a:pPr marL="0" indent="0">
              <a:buSzTx/>
              <a:buNone/>
              <a:defRPr sz="1800" u="sng">
                <a:solidFill>
                  <a:schemeClr val="accent5"/>
                </a:solidFill>
                <a:latin typeface="Roboto Regular"/>
                <a:ea typeface="Roboto Regular"/>
                <a:cs typeface="Roboto Regular"/>
                <a:sym typeface="Roboto Regular"/>
              </a:defRPr>
            </a:pPr>
            <a:r>
              <a:rPr dirty="0">
                <a:uFill>
                  <a:solidFill>
                    <a:schemeClr val="accent5"/>
                  </a:solidFill>
                </a:uFill>
                <a:hlinkClick r:id="rId3"/>
              </a:rPr>
              <a:t>NeuroSky</a:t>
            </a:r>
            <a:r>
              <a:rPr u="none" dirty="0">
                <a:solidFill>
                  <a:schemeClr val="accent2">
                    <a:lumOff val="21764"/>
                  </a:schemeClr>
                </a:solidFill>
              </a:rPr>
              <a:t> - Wearable EEG communication tool which detects “yes”, “no”, “happy”, “sad”</a:t>
            </a:r>
          </a:p>
          <a:p>
            <a:pPr marL="0" indent="0">
              <a:buSzTx/>
              <a:buNone/>
              <a:defRPr sz="1800" u="sng">
                <a:solidFill>
                  <a:schemeClr val="accent5"/>
                </a:solidFill>
                <a:latin typeface="Roboto Regular"/>
                <a:ea typeface="Roboto Regular"/>
                <a:cs typeface="Roboto Regular"/>
                <a:sym typeface="Roboto Regular"/>
              </a:defRPr>
            </a:pPr>
            <a:r>
              <a:rPr dirty="0">
                <a:uFill>
                  <a:solidFill>
                    <a:schemeClr val="accent5"/>
                  </a:solidFill>
                </a:uFill>
                <a:hlinkClick r:id="rId4"/>
              </a:rPr>
              <a:t>ControlBionics</a:t>
            </a:r>
            <a:r>
              <a:rPr u="none" dirty="0">
                <a:solidFill>
                  <a:schemeClr val="accent2">
                    <a:lumOff val="21764"/>
                  </a:schemeClr>
                </a:solidFill>
              </a:rPr>
              <a:t> - Wearable EMG tool for single button communication</a:t>
            </a:r>
          </a:p>
          <a:p>
            <a:pPr marL="0" indent="0">
              <a:buSzTx/>
              <a:buNone/>
              <a:defRPr sz="1800" u="sng">
                <a:solidFill>
                  <a:schemeClr val="accent5"/>
                </a:solidFill>
                <a:latin typeface="Roboto Regular"/>
                <a:ea typeface="Roboto Regular"/>
                <a:cs typeface="Roboto Regular"/>
                <a:sym typeface="Roboto Regular"/>
              </a:defRPr>
            </a:pPr>
            <a:r>
              <a:rPr dirty="0">
                <a:uFill>
                  <a:solidFill>
                    <a:schemeClr val="accent5"/>
                  </a:solidFill>
                </a:uFill>
                <a:hlinkClick r:id="rId5"/>
              </a:rPr>
              <a:t>Eyegaze Edge</a:t>
            </a:r>
            <a:r>
              <a:rPr u="none" dirty="0">
                <a:solidFill>
                  <a:schemeClr val="accent2">
                    <a:lumOff val="21764"/>
                  </a:schemeClr>
                </a:solidFill>
              </a:rPr>
              <a:t> - Eye-tracking camera observes eyes (60x / second). Nothing attached</a:t>
            </a:r>
          </a:p>
        </p:txBody>
      </p:sp>
      <p:sp>
        <p:nvSpPr>
          <p:cNvPr id="151" name="Wearable EEG communication players do not have a simple communication method for people with Aphasia nor the 7.5 million people in the United States who have trouble using their voices https://www.nidcd.nih.gov/health/statistics/quick-statistics-voice-speech-language"/>
          <p:cNvSpPr txBox="1"/>
          <p:nvPr/>
        </p:nvSpPr>
        <p:spPr>
          <a:xfrm>
            <a:off x="255473" y="910970"/>
            <a:ext cx="8094242" cy="92333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500">
                <a:latin typeface="Roboto Bold"/>
                <a:ea typeface="Roboto Bold"/>
                <a:cs typeface="Roboto Bold"/>
                <a:sym typeface="Roboto Bold"/>
              </a:defRPr>
            </a:pPr>
            <a:r>
              <a:rPr dirty="0">
                <a:latin typeface="Century Gothic"/>
                <a:cs typeface="Century Gothic"/>
              </a:rPr>
              <a:t>Wearable EEG communication players do not have a simple communication method for people with Aphasia nor the 7.5 million people in the United States who have trouble using their </a:t>
            </a:r>
            <a:r>
              <a:rPr dirty="0" smtClean="0">
                <a:latin typeface="Century Gothic"/>
                <a:cs typeface="Century Gothic"/>
              </a:rPr>
              <a:t>voices </a:t>
            </a:r>
            <a:r>
              <a:rPr u="sng" dirty="0">
                <a:solidFill>
                  <a:schemeClr val="accent5"/>
                </a:solidFill>
                <a:uFill>
                  <a:solidFill>
                    <a:schemeClr val="accent5"/>
                  </a:solidFill>
                </a:uFill>
                <a:latin typeface="Century Gothic"/>
                <a:cs typeface="Century Gothic"/>
                <a:hlinkClick r:id="rId6"/>
              </a:rPr>
              <a:t>https://www.nidcd.nih.gov/health/statistics/quick-statistics-voice-speech-language</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Google Shape;82;p17"/>
          <p:cNvSpPr txBox="1">
            <a:spLocks noGrp="1"/>
          </p:cNvSpPr>
          <p:nvPr>
            <p:ph type="body" sz="quarter" idx="1"/>
          </p:nvPr>
        </p:nvSpPr>
        <p:spPr>
          <a:xfrm>
            <a:off x="457199" y="1398946"/>
            <a:ext cx="3566102" cy="838201"/>
          </a:xfrm>
          <a:prstGeom prst="rect">
            <a:avLst/>
          </a:prstGeom>
        </p:spPr>
        <p:txBody>
          <a:bodyPr lIns="45699" tIns="45699" rIns="45699" bIns="45699"/>
          <a:lstStyle/>
          <a:p>
            <a:pPr marL="166878" indent="-166878" defTabSz="667512">
              <a:lnSpc>
                <a:spcPct val="90000"/>
              </a:lnSpc>
              <a:spcBef>
                <a:spcPts val="1100"/>
              </a:spcBef>
              <a:buSzPts val="2600"/>
              <a:defRPr sz="2628"/>
            </a:pPr>
            <a:r>
              <a:rPr dirty="0"/>
              <a:t>37.7% </a:t>
            </a:r>
            <a:r>
              <a:rPr sz="1314" dirty="0"/>
              <a:t>of nurse-patient communication sessions in ICU unsuccessful</a:t>
            </a:r>
          </a:p>
        </p:txBody>
      </p:sp>
      <p:sp>
        <p:nvSpPr>
          <p:cNvPr id="154" name="Google Shape;83;p17"/>
          <p:cNvSpPr txBox="1">
            <a:spLocks noGrp="1"/>
          </p:cNvSpPr>
          <p:nvPr>
            <p:ph type="body" idx="13"/>
          </p:nvPr>
        </p:nvSpPr>
        <p:spPr>
          <a:xfrm>
            <a:off x="4282490" y="1398946"/>
            <a:ext cx="3566101" cy="838201"/>
          </a:xfrm>
          <a:prstGeom prst="rect">
            <a:avLst/>
          </a:prstGeom>
          <a:extLst>
            <a:ext uri="{C572A759-6A51-4108-AA02-DFA0A04FC94B}">
              <ma14:wrappingTextBoxFlag xmlns:ma14="http://schemas.microsoft.com/office/mac/drawingml/2011/main" val="1"/>
            </a:ext>
          </a:extLst>
        </p:spPr>
        <p:txBody>
          <a:bodyPr lIns="45699" tIns="45699" rIns="45699" bIns="45699"/>
          <a:lstStyle/>
          <a:p>
            <a:pPr marL="198881" indent="-198881" defTabSz="795527">
              <a:lnSpc>
                <a:spcPct val="90000"/>
              </a:lnSpc>
              <a:spcBef>
                <a:spcPts val="1300"/>
              </a:spcBef>
              <a:buClr>
                <a:schemeClr val="accent1"/>
              </a:buClr>
              <a:buSzPts val="3100"/>
              <a:buFont typeface="Helvetica"/>
              <a:buChar char="◼"/>
              <a:defRPr sz="3132">
                <a:latin typeface="Century Gothic"/>
                <a:ea typeface="Century Gothic"/>
                <a:cs typeface="Century Gothic"/>
                <a:sym typeface="Century Gothic"/>
              </a:defRPr>
            </a:pPr>
            <a:r>
              <a:rPr dirty="0">
                <a:latin typeface="Century Gothic"/>
                <a:cs typeface="Century Gothic"/>
              </a:rPr>
              <a:t>62% </a:t>
            </a:r>
            <a:r>
              <a:rPr sz="1566" dirty="0">
                <a:latin typeface="Century Gothic"/>
                <a:cs typeface="Century Gothic"/>
              </a:rPr>
              <a:t>of patients in ICU reported a high level of frustration</a:t>
            </a:r>
          </a:p>
        </p:txBody>
      </p:sp>
      <p:sp>
        <p:nvSpPr>
          <p:cNvPr id="155" name="Google Shape;84;p17"/>
          <p:cNvSpPr txBox="1"/>
          <p:nvPr/>
        </p:nvSpPr>
        <p:spPr>
          <a:xfrm>
            <a:off x="502924" y="2665868"/>
            <a:ext cx="7743951" cy="4597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marL="228600" indent="-228600">
              <a:buClr>
                <a:schemeClr val="accent1"/>
              </a:buClr>
              <a:buSzPts val="2400"/>
              <a:buFont typeface="Helvetica"/>
              <a:buChar char="◼"/>
              <a:defRPr sz="2400">
                <a:solidFill>
                  <a:schemeClr val="accent2">
                    <a:lumOff val="21764"/>
                  </a:schemeClr>
                </a:solidFill>
                <a:latin typeface="Century Gothic"/>
                <a:ea typeface="Century Gothic"/>
                <a:cs typeface="Century Gothic"/>
                <a:sym typeface="Century Gothic"/>
              </a:defRPr>
            </a:lvl1pPr>
          </a:lstStyle>
          <a:p>
            <a:r>
              <a:rPr dirty="0"/>
              <a:t>Need for alternative</a:t>
            </a:r>
          </a:p>
        </p:txBody>
      </p:sp>
      <p:grpSp>
        <p:nvGrpSpPr>
          <p:cNvPr id="167" name="Google Shape;85;p17"/>
          <p:cNvGrpSpPr/>
          <p:nvPr/>
        </p:nvGrpSpPr>
        <p:grpSpPr>
          <a:xfrm>
            <a:off x="4574587" y="2642399"/>
            <a:ext cx="4147989" cy="1796753"/>
            <a:chOff x="0" y="0"/>
            <a:chExt cx="4147987" cy="1796752"/>
          </a:xfrm>
        </p:grpSpPr>
        <p:sp>
          <p:nvSpPr>
            <p:cNvPr id="156" name="Google Shape;86;p17"/>
            <p:cNvSpPr/>
            <p:nvPr/>
          </p:nvSpPr>
          <p:spPr>
            <a:xfrm>
              <a:off x="15275" y="984468"/>
              <a:ext cx="3670217" cy="812285"/>
            </a:xfrm>
            <a:prstGeom prst="ellipse">
              <a:avLst/>
            </a:prstGeom>
            <a:solidFill>
              <a:srgbClr val="2A7A9E"/>
            </a:solidFill>
            <a:ln w="25400" cap="flat">
              <a:solidFill>
                <a:srgbClr val="FFFFFF"/>
              </a:solidFill>
              <a:prstDash val="solid"/>
              <a:round/>
            </a:ln>
            <a:effectLst/>
          </p:spPr>
          <p:txBody>
            <a:bodyPr wrap="square" lIns="0" tIns="0" rIns="0" bIns="0" numCol="1" anchor="ctr">
              <a:noAutofit/>
            </a:bodyPr>
            <a:lstStyle/>
            <a:p>
              <a:endParaRPr/>
            </a:p>
          </p:txBody>
        </p:sp>
        <p:sp>
          <p:nvSpPr>
            <p:cNvPr id="157" name="Google Shape;87;p17"/>
            <p:cNvSpPr txBox="1"/>
            <p:nvPr/>
          </p:nvSpPr>
          <p:spPr>
            <a:xfrm>
              <a:off x="552771" y="1233129"/>
              <a:ext cx="2595253" cy="3149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7775" tIns="17775" rIns="17775" bIns="17775" numCol="1" anchor="ctr">
              <a:spAutoFit/>
            </a:bodyPr>
            <a:lstStyle>
              <a:lvl1pPr algn="ctr">
                <a:lnSpc>
                  <a:spcPct val="90000"/>
                </a:lnSpc>
                <a:defRPr sz="1800">
                  <a:solidFill>
                    <a:srgbClr val="FFFFFF"/>
                  </a:solidFill>
                  <a:latin typeface="Century Gothic"/>
                  <a:ea typeface="Century Gothic"/>
                  <a:cs typeface="Century Gothic"/>
                  <a:sym typeface="Century Gothic"/>
                </a:defRPr>
              </a:lvl1pPr>
            </a:lstStyle>
            <a:p>
              <a:r>
                <a:t>Communication Board</a:t>
              </a:r>
            </a:p>
          </p:txBody>
        </p:sp>
        <p:sp>
          <p:nvSpPr>
            <p:cNvPr id="158" name="Google Shape;88;p17"/>
            <p:cNvSpPr/>
            <p:nvPr/>
          </p:nvSpPr>
          <p:spPr>
            <a:xfrm rot="13462090">
              <a:off x="472106" y="664129"/>
              <a:ext cx="874315" cy="231408"/>
            </a:xfrm>
            <a:prstGeom prst="leftArrow">
              <a:avLst>
                <a:gd name="adj1" fmla="val 60000"/>
                <a:gd name="adj2" fmla="val 50000"/>
              </a:avLst>
            </a:prstGeom>
            <a:solidFill>
              <a:srgbClr val="AABECC"/>
            </a:solidFill>
            <a:ln w="12700" cap="flat">
              <a:noFill/>
              <a:miter lim="400000"/>
            </a:ln>
            <a:effectLst/>
          </p:spPr>
          <p:txBody>
            <a:bodyPr wrap="square" lIns="0" tIns="0" rIns="0" bIns="0" numCol="1" anchor="ctr">
              <a:noAutofit/>
            </a:bodyPr>
            <a:lstStyle/>
            <a:p>
              <a:endParaRPr/>
            </a:p>
          </p:txBody>
        </p:sp>
        <p:sp>
          <p:nvSpPr>
            <p:cNvPr id="159" name="Google Shape;89;p17"/>
            <p:cNvSpPr/>
            <p:nvPr/>
          </p:nvSpPr>
          <p:spPr>
            <a:xfrm>
              <a:off x="0" y="100071"/>
              <a:ext cx="1163104" cy="617331"/>
            </a:xfrm>
            <a:prstGeom prst="roundRect">
              <a:avLst>
                <a:gd name="adj" fmla="val 10000"/>
              </a:avLst>
            </a:prstGeom>
            <a:solidFill>
              <a:srgbClr val="2A7A9E"/>
            </a:solidFill>
            <a:ln w="25400" cap="flat">
              <a:solidFill>
                <a:srgbClr val="FFFFFF"/>
              </a:solidFill>
              <a:prstDash val="solid"/>
              <a:round/>
            </a:ln>
            <a:effectLst/>
          </p:spPr>
          <p:txBody>
            <a:bodyPr wrap="square" lIns="0" tIns="0" rIns="0" bIns="0" numCol="1" anchor="ctr">
              <a:noAutofit/>
            </a:bodyPr>
            <a:lstStyle/>
            <a:p>
              <a:endParaRPr/>
            </a:p>
          </p:txBody>
        </p:sp>
        <p:sp>
          <p:nvSpPr>
            <p:cNvPr id="160" name="Google Shape;90;p17"/>
            <p:cNvSpPr txBox="1"/>
            <p:nvPr/>
          </p:nvSpPr>
          <p:spPr>
            <a:xfrm>
              <a:off x="27156" y="188426"/>
              <a:ext cx="1108808" cy="35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9999" tIns="39999" rIns="39999" bIns="39999" numCol="1" anchor="ctr">
              <a:spAutoFit/>
            </a:bodyPr>
            <a:lstStyle>
              <a:lvl1pPr algn="ctr">
                <a:lnSpc>
                  <a:spcPct val="90000"/>
                </a:lnSpc>
                <a:defRPr sz="1800">
                  <a:solidFill>
                    <a:srgbClr val="FFFFFF"/>
                  </a:solidFill>
                  <a:latin typeface="Century Gothic"/>
                  <a:ea typeface="Century Gothic"/>
                  <a:cs typeface="Century Gothic"/>
                  <a:sym typeface="Century Gothic"/>
                </a:defRPr>
              </a:lvl1pPr>
            </a:lstStyle>
            <a:p>
              <a:r>
                <a:t>Speed</a:t>
              </a:r>
            </a:p>
          </p:txBody>
        </p:sp>
        <p:sp>
          <p:nvSpPr>
            <p:cNvPr id="161" name="Google Shape;91;p17"/>
            <p:cNvSpPr/>
            <p:nvPr/>
          </p:nvSpPr>
          <p:spPr>
            <a:xfrm rot="16437946">
              <a:off x="1674059" y="534361"/>
              <a:ext cx="495114" cy="349011"/>
            </a:xfrm>
            <a:prstGeom prst="leftArrow">
              <a:avLst>
                <a:gd name="adj1" fmla="val 60000"/>
                <a:gd name="adj2" fmla="val 50000"/>
              </a:avLst>
            </a:prstGeom>
            <a:solidFill>
              <a:srgbClr val="AABECC"/>
            </a:solidFill>
            <a:ln w="12700" cap="flat">
              <a:noFill/>
              <a:miter lim="400000"/>
            </a:ln>
            <a:effectLst/>
          </p:spPr>
          <p:txBody>
            <a:bodyPr wrap="square" lIns="0" tIns="0" rIns="0" bIns="0" numCol="1" anchor="ctr">
              <a:noAutofit/>
            </a:bodyPr>
            <a:lstStyle/>
            <a:p>
              <a:endParaRPr/>
            </a:p>
          </p:txBody>
        </p:sp>
        <p:sp>
          <p:nvSpPr>
            <p:cNvPr id="162" name="Google Shape;92;p17"/>
            <p:cNvSpPr/>
            <p:nvPr/>
          </p:nvSpPr>
          <p:spPr>
            <a:xfrm>
              <a:off x="1314949" y="-1"/>
              <a:ext cx="1414376" cy="617331"/>
            </a:xfrm>
            <a:prstGeom prst="roundRect">
              <a:avLst>
                <a:gd name="adj" fmla="val 10000"/>
              </a:avLst>
            </a:prstGeom>
            <a:solidFill>
              <a:srgbClr val="2A7A9E"/>
            </a:solidFill>
            <a:ln w="25400" cap="flat">
              <a:solidFill>
                <a:srgbClr val="FFFFFF"/>
              </a:solidFill>
              <a:prstDash val="solid"/>
              <a:round/>
            </a:ln>
            <a:effectLst/>
          </p:spPr>
          <p:txBody>
            <a:bodyPr wrap="square" lIns="0" tIns="0" rIns="0" bIns="0" numCol="1" anchor="ctr">
              <a:noAutofit/>
            </a:bodyPr>
            <a:lstStyle/>
            <a:p>
              <a:endParaRPr/>
            </a:p>
          </p:txBody>
        </p:sp>
        <p:sp>
          <p:nvSpPr>
            <p:cNvPr id="163" name="Google Shape;93;p17"/>
            <p:cNvSpPr txBox="1"/>
            <p:nvPr/>
          </p:nvSpPr>
          <p:spPr>
            <a:xfrm>
              <a:off x="1375148" y="128961"/>
              <a:ext cx="1266827" cy="35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9999" tIns="39999" rIns="39999" bIns="39999" numCol="1" anchor="ctr">
              <a:spAutoFit/>
            </a:bodyPr>
            <a:lstStyle>
              <a:lvl1pPr algn="ctr">
                <a:lnSpc>
                  <a:spcPct val="90000"/>
                </a:lnSpc>
                <a:defRPr sz="1800">
                  <a:solidFill>
                    <a:srgbClr val="FFFFFF"/>
                  </a:solidFill>
                  <a:latin typeface="Century Gothic"/>
                  <a:ea typeface="Century Gothic"/>
                  <a:cs typeface="Century Gothic"/>
                  <a:sym typeface="Century Gothic"/>
                </a:defRPr>
              </a:lvl1pPr>
            </a:lstStyle>
            <a:p>
              <a:r>
                <a:t>Accuracy</a:t>
              </a:r>
            </a:p>
          </p:txBody>
        </p:sp>
        <p:sp>
          <p:nvSpPr>
            <p:cNvPr id="164" name="Google Shape;94;p17"/>
            <p:cNvSpPr/>
            <p:nvPr/>
          </p:nvSpPr>
          <p:spPr>
            <a:xfrm rot="19240944">
              <a:off x="2478738" y="678029"/>
              <a:ext cx="940691" cy="231508"/>
            </a:xfrm>
            <a:prstGeom prst="leftArrow">
              <a:avLst>
                <a:gd name="adj1" fmla="val 60000"/>
                <a:gd name="adj2" fmla="val 50000"/>
              </a:avLst>
            </a:prstGeom>
            <a:solidFill>
              <a:srgbClr val="AABECC"/>
            </a:solidFill>
            <a:ln w="12700" cap="flat">
              <a:noFill/>
              <a:miter lim="400000"/>
            </a:ln>
            <a:effectLst/>
          </p:spPr>
          <p:txBody>
            <a:bodyPr wrap="square" lIns="0" tIns="0" rIns="0" bIns="0" numCol="1" anchor="ctr">
              <a:noAutofit/>
            </a:bodyPr>
            <a:lstStyle/>
            <a:p>
              <a:endParaRPr/>
            </a:p>
          </p:txBody>
        </p:sp>
        <p:sp>
          <p:nvSpPr>
            <p:cNvPr id="165" name="Google Shape;95;p17"/>
            <p:cNvSpPr/>
            <p:nvPr/>
          </p:nvSpPr>
          <p:spPr>
            <a:xfrm>
              <a:off x="2881161" y="59475"/>
              <a:ext cx="1266827" cy="617330"/>
            </a:xfrm>
            <a:prstGeom prst="roundRect">
              <a:avLst>
                <a:gd name="adj" fmla="val 10000"/>
              </a:avLst>
            </a:prstGeom>
            <a:solidFill>
              <a:srgbClr val="2A7A9E"/>
            </a:solidFill>
            <a:ln w="25400" cap="flat">
              <a:solidFill>
                <a:srgbClr val="FFFFFF"/>
              </a:solidFill>
              <a:prstDash val="solid"/>
              <a:round/>
            </a:ln>
            <a:effectLst/>
          </p:spPr>
          <p:txBody>
            <a:bodyPr wrap="square" lIns="0" tIns="0" rIns="0" bIns="0" numCol="1" anchor="ctr">
              <a:noAutofit/>
            </a:bodyPr>
            <a:lstStyle/>
            <a:p>
              <a:endParaRPr/>
            </a:p>
          </p:txBody>
        </p:sp>
        <p:sp>
          <p:nvSpPr>
            <p:cNvPr id="166" name="Google Shape;96;p17"/>
            <p:cNvSpPr txBox="1"/>
            <p:nvPr/>
          </p:nvSpPr>
          <p:spPr>
            <a:xfrm>
              <a:off x="2960174" y="188431"/>
              <a:ext cx="1108808" cy="35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9999" tIns="39999" rIns="39999" bIns="39999" numCol="1" anchor="ctr">
              <a:spAutoFit/>
            </a:bodyPr>
            <a:lstStyle>
              <a:lvl1pPr algn="ctr">
                <a:lnSpc>
                  <a:spcPct val="90000"/>
                </a:lnSpc>
                <a:defRPr sz="1800">
                  <a:solidFill>
                    <a:srgbClr val="FFFFFF"/>
                  </a:solidFill>
                  <a:latin typeface="Century Gothic"/>
                  <a:ea typeface="Century Gothic"/>
                  <a:cs typeface="Century Gothic"/>
                  <a:sym typeface="Century Gothic"/>
                </a:defRPr>
              </a:lvl1pPr>
            </a:lstStyle>
            <a:p>
              <a:r>
                <a:t>Reliability</a:t>
              </a:r>
            </a:p>
          </p:txBody>
        </p:sp>
      </p:grpSp>
      <p:sp>
        <p:nvSpPr>
          <p:cNvPr id="168" name="Google Shape;97;p17"/>
          <p:cNvSpPr/>
          <p:nvPr/>
        </p:nvSpPr>
        <p:spPr>
          <a:xfrm>
            <a:off x="7715250" y="37999"/>
            <a:ext cx="1266900" cy="1849502"/>
          </a:xfrm>
          <a:prstGeom prst="rect">
            <a:avLst/>
          </a:prstGeom>
          <a:solidFill>
            <a:srgbClr val="FFFFFF"/>
          </a:solidFill>
          <a:ln w="12700">
            <a:miter lim="400000"/>
          </a:ln>
        </p:spPr>
        <p:txBody>
          <a:bodyPr lIns="0" tIns="0" rIns="0" bIns="0" anchor="ctr"/>
          <a:lstStyle/>
          <a:p>
            <a:endParaRPr/>
          </a:p>
        </p:txBody>
      </p:sp>
      <p:sp>
        <p:nvSpPr>
          <p:cNvPr id="169" name="Google Shape;98;p17"/>
          <p:cNvSpPr txBox="1"/>
          <p:nvPr/>
        </p:nvSpPr>
        <p:spPr>
          <a:xfrm>
            <a:off x="215799" y="4639950"/>
            <a:ext cx="5191502"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a:latin typeface="Century Gothic"/>
                <a:ea typeface="Century Gothic"/>
                <a:cs typeface="Century Gothic"/>
                <a:sym typeface="Century Gothic"/>
              </a:defRPr>
            </a:pPr>
            <a:r>
              <a:t>Patak, </a:t>
            </a:r>
            <a:r>
              <a:rPr i="1"/>
              <a:t>Applied Nursing Research, </a:t>
            </a:r>
            <a:r>
              <a:t>2006 </a:t>
            </a:r>
          </a:p>
        </p:txBody>
      </p:sp>
      <p:sp>
        <p:nvSpPr>
          <p:cNvPr id="170" name="Why current solutions are subpar ?"/>
          <p:cNvSpPr txBox="1"/>
          <p:nvPr/>
        </p:nvSpPr>
        <p:spPr>
          <a:xfrm>
            <a:off x="409364" y="234265"/>
            <a:ext cx="7307251" cy="53860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500">
                <a:latin typeface="Roboto Bold"/>
                <a:ea typeface="Roboto Bold"/>
                <a:cs typeface="Roboto Bold"/>
                <a:sym typeface="Roboto Bold"/>
              </a:defRPr>
            </a:lvl1pPr>
          </a:lstStyle>
          <a:p>
            <a:r>
              <a:rPr dirty="0">
                <a:latin typeface="Century Gothic"/>
                <a:cs typeface="Century Gothic"/>
              </a:rPr>
              <a:t>Why current solutions are </a:t>
            </a:r>
            <a:r>
              <a:rPr dirty="0" smtClean="0">
                <a:latin typeface="Century Gothic"/>
                <a:cs typeface="Century Gothic"/>
              </a:rPr>
              <a:t>subpar?</a:t>
            </a:r>
            <a:r>
              <a:rPr lang="en-US" dirty="0" smtClean="0">
                <a:latin typeface="Century Gothic"/>
                <a:cs typeface="Century Gothic"/>
              </a:rPr>
              <a:t> </a:t>
            </a:r>
            <a:endParaRPr dirty="0">
              <a:latin typeface="Century Gothic"/>
              <a:cs typeface="Century Gothic"/>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8" y="513053"/>
            <a:ext cx="8686802" cy="504239"/>
          </a:xfrm>
          <a:solidFill>
            <a:schemeClr val="bg1"/>
          </a:solidFill>
          <a:ln>
            <a:noFill/>
          </a:ln>
        </p:spPr>
        <p:txBody>
          <a:bodyPr>
            <a:noAutofit/>
          </a:bodyPr>
          <a:lstStyle/>
          <a:p>
            <a:r>
              <a:rPr lang="en-US" sz="2800" dirty="0">
                <a:ln>
                  <a:solidFill>
                    <a:srgbClr val="000000"/>
                  </a:solidFill>
                </a:ln>
                <a:solidFill>
                  <a:schemeClr val="tx1"/>
                </a:solidFill>
              </a:rPr>
              <a:t>R</a:t>
            </a:r>
            <a:r>
              <a:rPr lang="en-US" sz="2800" dirty="0" smtClean="0">
                <a:ln>
                  <a:solidFill>
                    <a:srgbClr val="000000"/>
                  </a:solidFill>
                </a:ln>
                <a:solidFill>
                  <a:schemeClr val="tx1"/>
                </a:solidFill>
              </a:rPr>
              <a:t>ecent advances with EEG/Eye Tracking?</a:t>
            </a:r>
            <a:endParaRPr lang="en-US" sz="2800" dirty="0">
              <a:ln>
                <a:solidFill>
                  <a:srgbClr val="000000"/>
                </a:solidFill>
              </a:ln>
              <a:solidFill>
                <a:schemeClr val="tx1"/>
              </a:solidFill>
            </a:endParaRPr>
          </a:p>
        </p:txBody>
      </p:sp>
      <p:sp>
        <p:nvSpPr>
          <p:cNvPr id="3" name="Text Placeholder 2"/>
          <p:cNvSpPr>
            <a:spLocks noGrp="1"/>
          </p:cNvSpPr>
          <p:nvPr>
            <p:ph type="body" sz="half" idx="1"/>
          </p:nvPr>
        </p:nvSpPr>
        <p:spPr>
          <a:xfrm>
            <a:off x="457200" y="1218536"/>
            <a:ext cx="3566101" cy="3376088"/>
          </a:xfrm>
        </p:spPr>
        <p:txBody>
          <a:bodyPr/>
          <a:lstStyle/>
          <a:p>
            <a:r>
              <a:rPr lang="en-US" dirty="0" smtClean="0">
                <a:hlinkClick r:id="rId2"/>
              </a:rPr>
              <a:t>NextMind</a:t>
            </a:r>
            <a:r>
              <a:rPr lang="en-US" dirty="0" smtClean="0"/>
              <a:t>: Brain-sensing wearable for real-time device control</a:t>
            </a:r>
          </a:p>
          <a:p>
            <a:r>
              <a:rPr lang="en-US" dirty="0" smtClean="0">
                <a:hlinkClick r:id="rId3"/>
              </a:rPr>
              <a:t>CTRL-Labs</a:t>
            </a:r>
            <a:r>
              <a:rPr lang="en-US" dirty="0" smtClean="0"/>
              <a:t>: Wearable EMG system for single button communication</a:t>
            </a:r>
          </a:p>
          <a:p>
            <a:endParaRPr lang="en-US" dirty="0"/>
          </a:p>
        </p:txBody>
      </p:sp>
      <p:sp>
        <p:nvSpPr>
          <p:cNvPr id="4" name="Text Placeholder 3"/>
          <p:cNvSpPr>
            <a:spLocks noGrp="1"/>
          </p:cNvSpPr>
          <p:nvPr>
            <p:ph type="body" sz="half" idx="13"/>
          </p:nvPr>
        </p:nvSpPr>
        <p:spPr>
          <a:xfrm>
            <a:off x="4282440" y="1218536"/>
            <a:ext cx="3566101" cy="3376087"/>
          </a:xfrm>
        </p:spPr>
        <p:txBody>
          <a:bodyPr/>
          <a:lstStyle/>
          <a:p>
            <a:r>
              <a:rPr lang="en-US" dirty="0" smtClean="0"/>
              <a:t>Not able to creatively produce communication, needs to increase accuracy</a:t>
            </a:r>
          </a:p>
          <a:p>
            <a:endParaRPr lang="en-US" dirty="0"/>
          </a:p>
          <a:p>
            <a:r>
              <a:rPr lang="en-US" dirty="0" smtClean="0"/>
              <a:t>Ineffective for paralyzed, </a:t>
            </a:r>
            <a:r>
              <a:rPr lang="en-US" dirty="0" err="1" smtClean="0"/>
              <a:t>LiS</a:t>
            </a:r>
            <a:r>
              <a:rPr lang="en-US" dirty="0" smtClean="0"/>
              <a:t> patients</a:t>
            </a:r>
            <a:endParaRPr lang="en-US" dirty="0"/>
          </a:p>
        </p:txBody>
      </p:sp>
      <p:sp>
        <p:nvSpPr>
          <p:cNvPr id="5" name="Google Shape;97;p17"/>
          <p:cNvSpPr/>
          <p:nvPr/>
        </p:nvSpPr>
        <p:spPr>
          <a:xfrm>
            <a:off x="7877100" y="80477"/>
            <a:ext cx="1266900" cy="1849502"/>
          </a:xfrm>
          <a:prstGeom prst="rect">
            <a:avLst/>
          </a:prstGeom>
          <a:solidFill>
            <a:srgbClr val="FFFFFF"/>
          </a:solidFill>
          <a:ln w="12700">
            <a:miter lim="400000"/>
          </a:ln>
        </p:spPr>
        <p:txBody>
          <a:bodyPr lIns="0" tIns="0" rIns="0" bIns="0" anchor="ctr"/>
          <a:lstStyle/>
          <a:p>
            <a:endParaRPr/>
          </a:p>
        </p:txBody>
      </p:sp>
    </p:spTree>
    <p:extLst>
      <p:ext uri="{BB962C8B-B14F-4D97-AF65-F5344CB8AC3E}">
        <p14:creationId xmlns:p14="http://schemas.microsoft.com/office/powerpoint/2010/main" val="4046294819"/>
      </p:ext>
    </p:extLst>
  </p:cSld>
  <p:clrMapOvr>
    <a:masterClrMapping/>
  </p:clrMapOvr>
  <p:transition xmlns:p14="http://schemas.microsoft.com/office/powerpoint/2010/mai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Google Shape;120;p20"/>
          <p:cNvSpPr txBox="1">
            <a:spLocks noGrp="1"/>
          </p:cNvSpPr>
          <p:nvPr>
            <p:ph type="title"/>
          </p:nvPr>
        </p:nvSpPr>
        <p:spPr>
          <a:xfrm>
            <a:off x="311699" y="102125"/>
            <a:ext cx="8520602" cy="572701"/>
          </a:xfrm>
          <a:prstGeom prst="rect">
            <a:avLst/>
          </a:prstGeom>
        </p:spPr>
        <p:txBody>
          <a:bodyPr>
            <a:noAutofit/>
          </a:bodyPr>
          <a:lstStyle>
            <a:lvl1pPr>
              <a:defRPr sz="3000">
                <a:latin typeface="Roboto Bold"/>
                <a:ea typeface="Roboto Bold"/>
                <a:cs typeface="Roboto Bold"/>
                <a:sym typeface="Roboto Bold"/>
              </a:defRPr>
            </a:lvl1pPr>
          </a:lstStyle>
          <a:p>
            <a:r>
              <a:rPr dirty="0">
                <a:latin typeface="Century Gothic"/>
                <a:cs typeface="Century Gothic"/>
              </a:rPr>
              <a:t>Outloud Solution</a:t>
            </a:r>
          </a:p>
        </p:txBody>
      </p:sp>
      <p:sp>
        <p:nvSpPr>
          <p:cNvPr id="173" name="Google Shape;121;p20"/>
          <p:cNvSpPr txBox="1">
            <a:spLocks noGrp="1"/>
          </p:cNvSpPr>
          <p:nvPr>
            <p:ph type="body" idx="1"/>
          </p:nvPr>
        </p:nvSpPr>
        <p:spPr>
          <a:xfrm>
            <a:off x="311699" y="974675"/>
            <a:ext cx="8520602" cy="3416400"/>
          </a:xfrm>
          <a:prstGeom prst="rect">
            <a:avLst/>
          </a:prstGeom>
        </p:spPr>
        <p:txBody>
          <a:bodyPr>
            <a:noAutofit/>
          </a:bodyPr>
          <a:lstStyle/>
          <a:p>
            <a:pPr marL="180473" indent="-180473">
              <a:lnSpc>
                <a:spcPct val="100000"/>
              </a:lnSpc>
              <a:spcBef>
                <a:spcPts val="800"/>
              </a:spcBef>
              <a:buClrTx/>
              <a:buSzPct val="100000"/>
              <a:buFontTx/>
              <a:buChar char="•"/>
              <a:defRPr sz="2100">
                <a:solidFill>
                  <a:srgbClr val="2A2A2A"/>
                </a:solidFill>
                <a:latin typeface="Roboto Regular"/>
                <a:ea typeface="Roboto Regular"/>
                <a:cs typeface="Roboto Regular"/>
                <a:sym typeface="Roboto Regular"/>
              </a:defRPr>
            </a:pPr>
            <a:r>
              <a:rPr dirty="0">
                <a:latin typeface="Century Gothic"/>
                <a:cs typeface="Century Gothic"/>
              </a:rPr>
              <a:t>An electronic communication board that consists of </a:t>
            </a:r>
            <a:r>
              <a:rPr i="1" dirty="0">
                <a:latin typeface="Century Gothic"/>
                <a:ea typeface="Roboto Bold"/>
                <a:cs typeface="Century Gothic"/>
                <a:sym typeface="Roboto Bold"/>
              </a:rPr>
              <a:t>emojis</a:t>
            </a:r>
            <a:r>
              <a:rPr dirty="0">
                <a:latin typeface="Century Gothic"/>
                <a:cs typeface="Century Gothic"/>
              </a:rPr>
              <a:t> (rather than letters)</a:t>
            </a:r>
          </a:p>
          <a:p>
            <a:pPr marL="180473" indent="-180473">
              <a:lnSpc>
                <a:spcPct val="100000"/>
              </a:lnSpc>
              <a:spcBef>
                <a:spcPts val="800"/>
              </a:spcBef>
              <a:buClrTx/>
              <a:buSzPct val="100000"/>
              <a:buFontTx/>
              <a:buChar char="•"/>
              <a:defRPr sz="2100">
                <a:solidFill>
                  <a:srgbClr val="2A2A2A"/>
                </a:solidFill>
                <a:latin typeface="Roboto Regular"/>
                <a:ea typeface="Roboto Regular"/>
                <a:cs typeface="Roboto Regular"/>
                <a:sym typeface="Roboto Regular"/>
              </a:defRPr>
            </a:pPr>
            <a:r>
              <a:rPr dirty="0">
                <a:latin typeface="Century Gothic"/>
                <a:cs typeface="Century Gothic"/>
              </a:rPr>
              <a:t>A system that will </a:t>
            </a:r>
            <a:r>
              <a:rPr dirty="0">
                <a:latin typeface="Century Gothic"/>
                <a:ea typeface="Roboto Bold"/>
                <a:cs typeface="Century Gothic"/>
                <a:sym typeface="Roboto Bold"/>
              </a:rPr>
              <a:t>monitor brain signals</a:t>
            </a:r>
            <a:r>
              <a:rPr dirty="0">
                <a:latin typeface="Century Gothic"/>
                <a:cs typeface="Century Gothic"/>
              </a:rPr>
              <a:t> for motionless communication</a:t>
            </a:r>
          </a:p>
          <a:p>
            <a:pPr marL="180473" indent="-180473">
              <a:lnSpc>
                <a:spcPct val="100000"/>
              </a:lnSpc>
              <a:spcBef>
                <a:spcPts val="800"/>
              </a:spcBef>
              <a:buClrTx/>
              <a:buSzPct val="100000"/>
              <a:buFontTx/>
              <a:buChar char="•"/>
              <a:defRPr sz="2100" i="1">
                <a:solidFill>
                  <a:srgbClr val="2A2A2A"/>
                </a:solidFill>
                <a:latin typeface="Roboto Regular"/>
                <a:ea typeface="Roboto Regular"/>
                <a:cs typeface="Roboto Regular"/>
                <a:sym typeface="Roboto Regular"/>
              </a:defRPr>
            </a:pPr>
            <a:r>
              <a:rPr dirty="0">
                <a:latin typeface="Century Gothic"/>
                <a:ea typeface="Roboto Bold"/>
                <a:cs typeface="Century Gothic"/>
                <a:sym typeface="Roboto Bold"/>
              </a:rPr>
              <a:t>Brain-Computer Interface </a:t>
            </a:r>
            <a:r>
              <a:rPr i="0" dirty="0">
                <a:latin typeface="Century Gothic"/>
                <a:cs typeface="Century Gothic"/>
              </a:rPr>
              <a:t>that allows users to "visually select" an emoji of their choice</a:t>
            </a:r>
          </a:p>
          <a:p>
            <a:pPr marL="180473" indent="-180473">
              <a:lnSpc>
                <a:spcPct val="100000"/>
              </a:lnSpc>
              <a:spcBef>
                <a:spcPts val="800"/>
              </a:spcBef>
              <a:buClrTx/>
              <a:buSzPct val="100000"/>
              <a:buFontTx/>
              <a:buChar char="•"/>
              <a:defRPr sz="2100" i="1">
                <a:solidFill>
                  <a:srgbClr val="2A2A2A"/>
                </a:solidFill>
                <a:latin typeface="Roboto Regular"/>
                <a:ea typeface="Roboto Regular"/>
                <a:cs typeface="Roboto Regular"/>
                <a:sym typeface="Roboto Regular"/>
              </a:defRPr>
            </a:pPr>
            <a:r>
              <a:rPr dirty="0">
                <a:latin typeface="Century Gothic"/>
                <a:ea typeface="Roboto Bold"/>
                <a:cs typeface="Century Gothic"/>
                <a:sym typeface="Roboto Bold"/>
              </a:rPr>
              <a:t>Artificial Intelligence</a:t>
            </a:r>
            <a:r>
              <a:rPr i="0" dirty="0">
                <a:latin typeface="Century Gothic"/>
                <a:cs typeface="Century Gothic"/>
              </a:rPr>
              <a:t> to track most frequently used emojis and increase efficiency</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oogle Shape;103;p18"/>
          <p:cNvSpPr txBox="1">
            <a:spLocks noGrp="1"/>
          </p:cNvSpPr>
          <p:nvPr>
            <p:ph type="title"/>
          </p:nvPr>
        </p:nvSpPr>
        <p:spPr>
          <a:xfrm>
            <a:off x="355599" y="-168251"/>
            <a:ext cx="6508499" cy="857401"/>
          </a:xfrm>
          <a:prstGeom prst="rect">
            <a:avLst/>
          </a:prstGeom>
        </p:spPr>
        <p:txBody>
          <a:bodyPr lIns="45699" tIns="45699" rIns="45699" bIns="45699"/>
          <a:lstStyle>
            <a:lvl1pPr>
              <a:defRPr sz="2800">
                <a:solidFill>
                  <a:srgbClr val="000000"/>
                </a:solidFill>
                <a:latin typeface="Roboto Bold"/>
                <a:ea typeface="Roboto Bold"/>
                <a:cs typeface="Roboto Bold"/>
                <a:sym typeface="Roboto Bold"/>
              </a:defRPr>
            </a:lvl1pPr>
          </a:lstStyle>
          <a:p>
            <a:r>
              <a:rPr dirty="0">
                <a:latin typeface="Century Gothic"/>
                <a:cs typeface="Century Gothic"/>
              </a:rPr>
              <a:t>The right Emojis with AI engine</a:t>
            </a:r>
          </a:p>
        </p:txBody>
      </p:sp>
      <p:sp>
        <p:nvSpPr>
          <p:cNvPr id="176" name="Google Shape;104;p18"/>
          <p:cNvSpPr txBox="1">
            <a:spLocks noGrp="1"/>
          </p:cNvSpPr>
          <p:nvPr>
            <p:ph type="body" idx="1"/>
          </p:nvPr>
        </p:nvSpPr>
        <p:spPr>
          <a:xfrm>
            <a:off x="254209" y="682695"/>
            <a:ext cx="8713102" cy="2937301"/>
          </a:xfrm>
          <a:prstGeom prst="rect">
            <a:avLst/>
          </a:prstGeom>
        </p:spPr>
        <p:txBody>
          <a:bodyPr lIns="45699" tIns="45699" rIns="45699" bIns="45699">
            <a:noAutofit/>
          </a:bodyPr>
          <a:lstStyle/>
          <a:p>
            <a:pPr marL="228599" indent="-228599">
              <a:spcBef>
                <a:spcPts val="0"/>
              </a:spcBef>
              <a:buSzPts val="1600"/>
              <a:defRPr sz="1600">
                <a:latin typeface="Roboto Regular"/>
                <a:ea typeface="Roboto Regular"/>
                <a:cs typeface="Roboto Regular"/>
                <a:sym typeface="Roboto Regular"/>
              </a:defRPr>
            </a:pPr>
            <a:r>
              <a:rPr dirty="0"/>
              <a:t>Emojis that personify Facial Expressions</a:t>
            </a:r>
          </a:p>
          <a:p>
            <a:pPr marL="457200" lvl="1" indent="-228600">
              <a:spcBef>
                <a:spcPts val="600"/>
              </a:spcBef>
              <a:buClr>
                <a:srgbClr val="153D4F"/>
              </a:buClr>
              <a:buSzPts val="1400"/>
              <a:defRPr sz="1400"/>
            </a:pPr>
            <a:r>
              <a:rPr dirty="0">
                <a:ea typeface="Roboto Regular"/>
                <a:sym typeface="Roboto Regular"/>
              </a:rPr>
              <a:t>Punctuation, Emphasis, Replacement for Words with expressions that cross language barriers</a:t>
            </a:r>
            <a:r>
              <a:rPr dirty="0"/>
              <a:t>.</a:t>
            </a:r>
          </a:p>
        </p:txBody>
      </p:sp>
      <p:pic>
        <p:nvPicPr>
          <p:cNvPr id="177" name="Google Shape;108;p18" descr="Google Shape;108;p18"/>
          <p:cNvPicPr>
            <a:picLocks noChangeAspect="1"/>
          </p:cNvPicPr>
          <p:nvPr/>
        </p:nvPicPr>
        <p:blipFill>
          <a:blip r:embed="rId2">
            <a:extLst/>
          </a:blip>
          <a:stretch>
            <a:fillRect/>
          </a:stretch>
        </p:blipFill>
        <p:spPr>
          <a:xfrm>
            <a:off x="6158418" y="67466"/>
            <a:ext cx="857575" cy="857400"/>
          </a:xfrm>
          <a:prstGeom prst="rect">
            <a:avLst/>
          </a:prstGeom>
          <a:ln w="12700">
            <a:miter lim="400000"/>
          </a:ln>
        </p:spPr>
      </p:pic>
      <p:pic>
        <p:nvPicPr>
          <p:cNvPr id="178" name="Google Shape;139;p23" descr="Google Shape;139;p23"/>
          <p:cNvPicPr>
            <a:picLocks noChangeAspect="1"/>
          </p:cNvPicPr>
          <p:nvPr/>
        </p:nvPicPr>
        <p:blipFill>
          <a:blip r:embed="rId3">
            <a:extLst/>
          </a:blip>
          <a:stretch>
            <a:fillRect/>
          </a:stretch>
        </p:blipFill>
        <p:spPr>
          <a:xfrm>
            <a:off x="819203" y="2105480"/>
            <a:ext cx="4127391" cy="1917202"/>
          </a:xfrm>
          <a:prstGeom prst="rect">
            <a:avLst/>
          </a:prstGeom>
          <a:ln w="12700">
            <a:miter lim="400000"/>
          </a:ln>
        </p:spPr>
      </p:pic>
      <p:sp>
        <p:nvSpPr>
          <p:cNvPr id="179" name="Artificial Intelligence…"/>
          <p:cNvSpPr txBox="1"/>
          <p:nvPr/>
        </p:nvSpPr>
        <p:spPr>
          <a:xfrm>
            <a:off x="392133" y="4022682"/>
            <a:ext cx="8437254" cy="9784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228599" indent="-228599">
              <a:lnSpc>
                <a:spcPct val="115000"/>
              </a:lnSpc>
              <a:spcBef>
                <a:spcPts val="1800"/>
              </a:spcBef>
              <a:buClr>
                <a:schemeClr val="accent1"/>
              </a:buClr>
              <a:buSzPts val="1600"/>
              <a:buFont typeface="Helvetica"/>
              <a:buChar char="◼"/>
              <a:defRPr sz="1600">
                <a:solidFill>
                  <a:schemeClr val="accent2">
                    <a:lumOff val="21764"/>
                  </a:schemeClr>
                </a:solidFill>
                <a:latin typeface="Roboto Regular"/>
                <a:ea typeface="Roboto Regular"/>
                <a:cs typeface="Roboto Regular"/>
                <a:sym typeface="Roboto Regular"/>
              </a:defRPr>
            </a:lvl1pPr>
            <a:lvl2pPr marL="457200" indent="-228600">
              <a:lnSpc>
                <a:spcPct val="115000"/>
              </a:lnSpc>
              <a:spcBef>
                <a:spcPts val="1600"/>
              </a:spcBef>
              <a:buClr>
                <a:srgbClr val="153D4F"/>
              </a:buClr>
              <a:buSzPts val="1400"/>
              <a:buFont typeface="Helvetica"/>
              <a:buChar char="◼"/>
              <a:defRPr>
                <a:solidFill>
                  <a:schemeClr val="accent2">
                    <a:lumOff val="21764"/>
                  </a:schemeClr>
                </a:solidFill>
                <a:latin typeface="Roboto Regular"/>
                <a:ea typeface="Roboto Regular"/>
                <a:cs typeface="Roboto Regular"/>
                <a:sym typeface="Roboto Regular"/>
              </a:defRPr>
            </a:lvl2pPr>
          </a:lstStyle>
          <a:p>
            <a:r>
              <a:rPr dirty="0"/>
              <a:t>Artificial Intelligence</a:t>
            </a:r>
          </a:p>
          <a:p>
            <a:pPr lvl="1"/>
            <a:r>
              <a:rPr dirty="0"/>
              <a:t>Convolutional Neural Networks (CNNs) for Video Parsing </a:t>
            </a:r>
            <a:r>
              <a:rPr lang="en-US" dirty="0" smtClean="0"/>
              <a:t>which </a:t>
            </a:r>
            <a:r>
              <a:rPr dirty="0" smtClean="0"/>
              <a:t>increase </a:t>
            </a:r>
            <a:r>
              <a:rPr dirty="0"/>
              <a:t>accuracy of eye-tracking system</a:t>
            </a:r>
          </a:p>
        </p:txBody>
      </p:sp>
      <p:sp>
        <p:nvSpPr>
          <p:cNvPr id="180" name="Emoji Communication Board"/>
          <p:cNvSpPr txBox="1"/>
          <p:nvPr/>
        </p:nvSpPr>
        <p:spPr>
          <a:xfrm>
            <a:off x="1151408" y="1826079"/>
            <a:ext cx="3176378"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800" b="1">
                <a:latin typeface="Century Gothic"/>
                <a:ea typeface="Century Gothic"/>
                <a:cs typeface="Century Gothic"/>
                <a:sym typeface="Century Gothic"/>
              </a:defRPr>
            </a:lvl1pPr>
          </a:lstStyle>
          <a:p>
            <a:r>
              <a:rPr dirty="0"/>
              <a:t>Emoji Communication Board</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Google Shape;151;p25"/>
          <p:cNvSpPr txBox="1">
            <a:spLocks noGrp="1"/>
          </p:cNvSpPr>
          <p:nvPr>
            <p:ph type="body" sz="half" idx="1"/>
          </p:nvPr>
        </p:nvSpPr>
        <p:spPr>
          <a:xfrm>
            <a:off x="419100" y="641350"/>
            <a:ext cx="8305800" cy="1668094"/>
          </a:xfrm>
          <a:prstGeom prst="rect">
            <a:avLst/>
          </a:prstGeom>
        </p:spPr>
        <p:txBody>
          <a:bodyPr lIns="45699" tIns="45699" rIns="45699" bIns="45699"/>
          <a:lstStyle/>
          <a:p>
            <a:pPr marL="285750" indent="-285750">
              <a:lnSpc>
                <a:spcPct val="100000"/>
              </a:lnSpc>
              <a:spcBef>
                <a:spcPts val="0"/>
              </a:spcBef>
              <a:buSzPts val="1700"/>
              <a:defRPr sz="1700">
                <a:latin typeface="Roboto Regular"/>
                <a:ea typeface="Roboto Regular"/>
                <a:cs typeface="Roboto Regular"/>
                <a:sym typeface="Roboto Regular"/>
              </a:defRPr>
            </a:pPr>
            <a:r>
              <a:rPr dirty="0"/>
              <a:t>Generating &amp; Decoding in a Patient-Caregiver setting</a:t>
            </a:r>
          </a:p>
          <a:p>
            <a:pPr marL="285750" indent="-285750">
              <a:lnSpc>
                <a:spcPct val="100000"/>
              </a:lnSpc>
              <a:spcBef>
                <a:spcPts val="0"/>
              </a:spcBef>
              <a:buSzPts val="1700"/>
              <a:defRPr sz="1700">
                <a:latin typeface="Roboto Regular"/>
                <a:ea typeface="Roboto Regular"/>
                <a:cs typeface="Roboto Regular"/>
                <a:sym typeface="Roboto Regular"/>
              </a:defRPr>
            </a:pPr>
            <a:r>
              <a:rPr dirty="0"/>
              <a:t>Tested hypothesis by designing board and recruiting able-bodied participants</a:t>
            </a:r>
          </a:p>
          <a:p>
            <a:pPr marL="285750" indent="-285750">
              <a:lnSpc>
                <a:spcPct val="100000"/>
              </a:lnSpc>
              <a:spcBef>
                <a:spcPts val="0"/>
              </a:spcBef>
              <a:buSzPts val="1700"/>
              <a:defRPr sz="1700">
                <a:latin typeface="Roboto Regular"/>
                <a:ea typeface="Roboto Regular"/>
                <a:cs typeface="Roboto Regular"/>
                <a:sym typeface="Roboto Regular"/>
              </a:defRPr>
            </a:pPr>
            <a:r>
              <a:rPr dirty="0"/>
              <a:t>Comparative: standard board and computerized emoji board</a:t>
            </a:r>
          </a:p>
          <a:p>
            <a:pPr marL="285750" indent="-285750">
              <a:lnSpc>
                <a:spcPct val="100000"/>
              </a:lnSpc>
              <a:spcBef>
                <a:spcPts val="0"/>
              </a:spcBef>
              <a:buSzPts val="1700"/>
              <a:defRPr sz="1700">
                <a:latin typeface="Roboto Regular"/>
                <a:ea typeface="Roboto Regular"/>
                <a:cs typeface="Roboto Regular"/>
                <a:sym typeface="Roboto Regular"/>
              </a:defRPr>
            </a:pPr>
            <a:r>
              <a:rPr dirty="0"/>
              <a:t>Number correct and speed </a:t>
            </a:r>
            <a:r>
              <a:rPr dirty="0" smtClean="0"/>
              <a:t>recorded</a:t>
            </a:r>
            <a:endParaRPr dirty="0"/>
          </a:p>
          <a:p>
            <a:pPr marL="0" indent="0">
              <a:lnSpc>
                <a:spcPct val="100000"/>
              </a:lnSpc>
              <a:spcBef>
                <a:spcPts val="0"/>
              </a:spcBef>
              <a:buClrTx/>
              <a:buSzTx/>
              <a:buFontTx/>
              <a:buNone/>
              <a:defRPr sz="1400">
                <a:solidFill>
                  <a:srgbClr val="000000"/>
                </a:solidFill>
                <a:latin typeface="Roboto Bold"/>
                <a:ea typeface="Roboto Bold"/>
                <a:cs typeface="Roboto Bold"/>
                <a:sym typeface="Roboto Bold"/>
              </a:defRPr>
            </a:pPr>
            <a:r>
              <a:rPr dirty="0" smtClean="0"/>
              <a:t>Skiba, </a:t>
            </a:r>
            <a:r>
              <a:rPr i="1" dirty="0" smtClean="0"/>
              <a:t>Nursing Education Perspectives,</a:t>
            </a:r>
            <a:r>
              <a:rPr dirty="0" smtClean="0"/>
              <a:t> 2016 and Kraus, </a:t>
            </a:r>
            <a:r>
              <a:rPr i="1" dirty="0" smtClean="0"/>
              <a:t>Basic and Applied Social Psychology</a:t>
            </a:r>
            <a:r>
              <a:rPr dirty="0" smtClean="0"/>
              <a:t>,1983</a:t>
            </a:r>
            <a:endParaRPr dirty="0"/>
          </a:p>
        </p:txBody>
      </p:sp>
      <p:sp>
        <p:nvSpPr>
          <p:cNvPr id="183" name="Google Shape;152;p25"/>
          <p:cNvSpPr/>
          <p:nvPr/>
        </p:nvSpPr>
        <p:spPr>
          <a:xfrm>
            <a:off x="6575074" y="38000"/>
            <a:ext cx="2407201" cy="1505100"/>
          </a:xfrm>
          <a:prstGeom prst="rect">
            <a:avLst/>
          </a:prstGeom>
          <a:solidFill>
            <a:srgbClr val="FFFFFF"/>
          </a:solidFill>
          <a:ln w="12700">
            <a:miter lim="400000"/>
          </a:ln>
        </p:spPr>
        <p:txBody>
          <a:bodyPr lIns="0" tIns="0" rIns="0" bIns="0" anchor="ctr"/>
          <a:lstStyle/>
          <a:p>
            <a:endParaRPr/>
          </a:p>
        </p:txBody>
      </p:sp>
      <p:sp>
        <p:nvSpPr>
          <p:cNvPr id="184" name="Our Research"/>
          <p:cNvSpPr txBox="1"/>
          <p:nvPr/>
        </p:nvSpPr>
        <p:spPr>
          <a:xfrm>
            <a:off x="479871" y="95250"/>
            <a:ext cx="2704466" cy="49244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200">
                <a:latin typeface="Roboto Regular"/>
                <a:ea typeface="Roboto Regular"/>
                <a:cs typeface="Roboto Regular"/>
                <a:sym typeface="Roboto Regular"/>
              </a:defRPr>
            </a:lvl1pPr>
          </a:lstStyle>
          <a:p>
            <a:r>
              <a:rPr dirty="0">
                <a:latin typeface="Century Gothic"/>
                <a:cs typeface="Century Gothic"/>
              </a:rPr>
              <a:t>Our Research</a:t>
            </a:r>
          </a:p>
        </p:txBody>
      </p:sp>
      <p:sp>
        <p:nvSpPr>
          <p:cNvPr id="185" name="Google Shape;133;p22"/>
          <p:cNvSpPr txBox="1"/>
          <p:nvPr/>
        </p:nvSpPr>
        <p:spPr>
          <a:xfrm>
            <a:off x="197398" y="2803856"/>
            <a:ext cx="9309025" cy="18035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Autofit/>
          </a:bodyPr>
          <a:lstStyle/>
          <a:p>
            <a:pPr marL="105155" defTabSz="841247">
              <a:lnSpc>
                <a:spcPct val="120000"/>
              </a:lnSpc>
              <a:buClr>
                <a:schemeClr val="accent2">
                  <a:lumOff val="21764"/>
                </a:schemeClr>
              </a:buClr>
              <a:buSzPts val="1300"/>
              <a:defRPr sz="1380">
                <a:solidFill>
                  <a:schemeClr val="accent2">
                    <a:lumOff val="21764"/>
                  </a:schemeClr>
                </a:solidFill>
                <a:latin typeface="Roboto Regular"/>
                <a:ea typeface="Roboto Regular"/>
                <a:cs typeface="Roboto Regular"/>
                <a:sym typeface="Roboto Regular"/>
              </a:defRPr>
            </a:pPr>
            <a:endParaRPr lang="en-US" dirty="0" smtClean="0">
              <a:latin typeface="Century Gothic"/>
              <a:cs typeface="Century Gothic"/>
            </a:endParaRPr>
          </a:p>
          <a:p>
            <a:pPr marL="285750" indent="-285750">
              <a:lnSpc>
                <a:spcPct val="120000"/>
              </a:lnSpc>
              <a:buClr>
                <a:schemeClr val="accent1"/>
              </a:buClr>
              <a:buSzPts val="1700"/>
              <a:buFont typeface="Helvetica"/>
              <a:buChar char="◼"/>
              <a:defRPr sz="1700">
                <a:latin typeface="Roboto Regular"/>
                <a:ea typeface="Roboto Regular"/>
                <a:cs typeface="Roboto Regular"/>
                <a:sym typeface="Roboto Regular"/>
              </a:defRPr>
            </a:pPr>
            <a:r>
              <a:rPr dirty="0">
                <a:solidFill>
                  <a:schemeClr val="accent2">
                    <a:lumOff val="21764"/>
                  </a:schemeClr>
                </a:solidFill>
                <a:latin typeface="Century Gothic"/>
                <a:ea typeface="Roboto Regular"/>
                <a:cs typeface="Century Gothic"/>
                <a:sym typeface="Century Gothic"/>
              </a:rPr>
              <a:t>Designed Emoji communication board with </a:t>
            </a:r>
            <a:r>
              <a:rPr lang="en-US" dirty="0" smtClean="0">
                <a:solidFill>
                  <a:schemeClr val="accent2">
                    <a:lumOff val="21764"/>
                  </a:schemeClr>
                </a:solidFill>
                <a:latin typeface="Century Gothic"/>
                <a:ea typeface="Roboto Regular"/>
                <a:cs typeface="Century Gothic"/>
                <a:sym typeface="Century Gothic"/>
              </a:rPr>
              <a:t>JoyPixels (</a:t>
            </a:r>
            <a:r>
              <a:rPr dirty="0" smtClean="0">
                <a:solidFill>
                  <a:schemeClr val="accent2">
                    <a:lumOff val="21764"/>
                  </a:schemeClr>
                </a:solidFill>
                <a:latin typeface="Century Gothic"/>
                <a:ea typeface="Roboto Regular"/>
                <a:cs typeface="Century Gothic"/>
                <a:sym typeface="Century Gothic"/>
                <a:hlinkClick r:id="rId2"/>
              </a:rPr>
              <a:t>https</a:t>
            </a:r>
            <a:r>
              <a:rPr dirty="0">
                <a:solidFill>
                  <a:schemeClr val="accent2">
                    <a:lumOff val="21764"/>
                  </a:schemeClr>
                </a:solidFill>
                <a:latin typeface="Century Gothic"/>
                <a:ea typeface="Roboto Regular"/>
                <a:cs typeface="Century Gothic"/>
                <a:sym typeface="Century Gothic"/>
                <a:hlinkClick r:id="rId2"/>
              </a:rPr>
              <a:t>://</a:t>
            </a:r>
            <a:r>
              <a:rPr dirty="0" smtClean="0">
                <a:solidFill>
                  <a:schemeClr val="accent2">
                    <a:lumOff val="21764"/>
                  </a:schemeClr>
                </a:solidFill>
                <a:latin typeface="Century Gothic"/>
                <a:ea typeface="Roboto Regular"/>
                <a:cs typeface="Century Gothic"/>
                <a:sym typeface="Century Gothic"/>
                <a:hlinkClick r:id="rId2"/>
              </a:rPr>
              <a:t>www.joypixels.com</a:t>
            </a:r>
            <a:r>
              <a:rPr lang="en-US" dirty="0">
                <a:solidFill>
                  <a:schemeClr val="accent2">
                    <a:lumOff val="21764"/>
                  </a:schemeClr>
                </a:solidFill>
                <a:latin typeface="Century Gothic"/>
                <a:ea typeface="Roboto Regular"/>
                <a:cs typeface="Century Gothic"/>
                <a:sym typeface="Century Gothic"/>
              </a:rPr>
              <a:t>)</a:t>
            </a:r>
            <a:endParaRPr dirty="0">
              <a:solidFill>
                <a:schemeClr val="accent2">
                  <a:lumOff val="21764"/>
                </a:schemeClr>
              </a:solidFill>
              <a:latin typeface="Century Gothic"/>
              <a:ea typeface="Roboto Regular"/>
              <a:cs typeface="Century Gothic"/>
              <a:sym typeface="Century Gothic"/>
            </a:endParaRPr>
          </a:p>
          <a:p>
            <a:pPr marL="285750" lvl="1" indent="-285750">
              <a:lnSpc>
                <a:spcPct val="120000"/>
              </a:lnSpc>
              <a:buClr>
                <a:schemeClr val="accent1"/>
              </a:buClr>
              <a:buSzPts val="1700"/>
              <a:buFont typeface="Helvetica"/>
              <a:buChar char="◼"/>
              <a:defRPr sz="1700">
                <a:latin typeface="Roboto Regular"/>
                <a:ea typeface="Roboto Regular"/>
                <a:cs typeface="Roboto Regular"/>
                <a:sym typeface="Roboto Regular"/>
              </a:defRPr>
            </a:pPr>
            <a:r>
              <a:rPr dirty="0">
                <a:solidFill>
                  <a:schemeClr val="accent2">
                    <a:lumOff val="21764"/>
                  </a:schemeClr>
                </a:solidFill>
                <a:latin typeface="Century Gothic"/>
                <a:ea typeface="Roboto Regular"/>
                <a:cs typeface="Century Gothic"/>
                <a:sym typeface="Century Gothic"/>
              </a:rPr>
              <a:t>Developed with Microsoft Visual Basic </a:t>
            </a:r>
          </a:p>
          <a:p>
            <a:pPr marL="285750" indent="-285750">
              <a:lnSpc>
                <a:spcPct val="120000"/>
              </a:lnSpc>
              <a:buClr>
                <a:schemeClr val="accent1"/>
              </a:buClr>
              <a:buSzPts val="1700"/>
              <a:buFont typeface="Helvetica"/>
              <a:buChar char="◼"/>
              <a:defRPr sz="1700">
                <a:latin typeface="Roboto Regular"/>
                <a:ea typeface="Roboto Regular"/>
                <a:cs typeface="Roboto Regular"/>
                <a:sym typeface="Roboto Regular"/>
              </a:defRPr>
            </a:pPr>
            <a:r>
              <a:rPr dirty="0">
                <a:solidFill>
                  <a:schemeClr val="accent2">
                    <a:lumOff val="21764"/>
                  </a:schemeClr>
                </a:solidFill>
                <a:latin typeface="Century Gothic"/>
                <a:ea typeface="Roboto Regular"/>
                <a:cs typeface="Century Gothic"/>
                <a:sym typeface="Century Gothic"/>
              </a:rPr>
              <a:t>8 categories: Emotions, Food, Nature, Items, Hands, Self-Care, Alphabet, Symbols</a:t>
            </a:r>
          </a:p>
          <a:p>
            <a:pPr marL="285750" indent="-285750">
              <a:lnSpc>
                <a:spcPct val="120000"/>
              </a:lnSpc>
              <a:buClr>
                <a:schemeClr val="accent1"/>
              </a:buClr>
              <a:buSzPts val="1700"/>
              <a:buFont typeface="Helvetica"/>
              <a:buChar char="◼"/>
              <a:defRPr sz="1700">
                <a:latin typeface="Roboto Regular"/>
                <a:ea typeface="Roboto Regular"/>
                <a:cs typeface="Roboto Regular"/>
                <a:sym typeface="Roboto Regular"/>
              </a:defRPr>
            </a:pPr>
            <a:r>
              <a:rPr dirty="0">
                <a:solidFill>
                  <a:schemeClr val="accent2">
                    <a:lumOff val="21764"/>
                  </a:schemeClr>
                </a:solidFill>
                <a:latin typeface="Century Gothic"/>
                <a:ea typeface="Roboto Regular"/>
                <a:cs typeface="Century Gothic"/>
                <a:sym typeface="Century Gothic"/>
              </a:rPr>
              <a:t>Click to select emojis. 7 emojis max/message</a:t>
            </a:r>
          </a:p>
          <a:p>
            <a:pPr marL="285750" lvl="1" indent="-285750">
              <a:lnSpc>
                <a:spcPct val="120000"/>
              </a:lnSpc>
              <a:buClr>
                <a:schemeClr val="accent1"/>
              </a:buClr>
              <a:buSzPts val="1700"/>
              <a:buFont typeface="Helvetica"/>
              <a:buChar char="◼"/>
              <a:defRPr sz="1700">
                <a:latin typeface="Roboto Regular"/>
                <a:ea typeface="Roboto Regular"/>
                <a:cs typeface="Roboto Regular"/>
                <a:sym typeface="Roboto Regular"/>
              </a:defRPr>
            </a:pPr>
            <a:r>
              <a:rPr dirty="0">
                <a:solidFill>
                  <a:schemeClr val="accent2">
                    <a:lumOff val="21764"/>
                  </a:schemeClr>
                </a:solidFill>
                <a:latin typeface="Century Gothic"/>
                <a:ea typeface="Roboto Regular"/>
                <a:cs typeface="Century Gothic"/>
                <a:sym typeface="Century Gothic"/>
              </a:rPr>
              <a:t> 7 based on Miller’s Law on human memory span</a:t>
            </a:r>
          </a:p>
          <a:p>
            <a:pPr marL="285750" indent="-285750">
              <a:lnSpc>
                <a:spcPct val="120000"/>
              </a:lnSpc>
              <a:buClr>
                <a:schemeClr val="accent1"/>
              </a:buClr>
              <a:buSzPts val="1700"/>
              <a:buFont typeface="Helvetica"/>
              <a:buChar char="◼"/>
              <a:defRPr sz="1700">
                <a:latin typeface="Roboto Regular"/>
                <a:ea typeface="Roboto Regular"/>
                <a:cs typeface="Roboto Regular"/>
                <a:sym typeface="Roboto Regular"/>
              </a:defRPr>
            </a:pPr>
            <a:r>
              <a:rPr dirty="0">
                <a:solidFill>
                  <a:schemeClr val="accent2">
                    <a:lumOff val="21764"/>
                  </a:schemeClr>
                </a:solidFill>
                <a:latin typeface="Century Gothic"/>
                <a:ea typeface="Roboto Regular"/>
                <a:cs typeface="Century Gothic"/>
                <a:sym typeface="Century Gothic"/>
              </a:rPr>
              <a:t>Able to refresh the screen. Also able to send and receive messages. </a:t>
            </a:r>
          </a:p>
        </p:txBody>
      </p:sp>
      <p:sp>
        <p:nvSpPr>
          <p:cNvPr id="186" name="Validation"/>
          <p:cNvSpPr txBox="1"/>
          <p:nvPr/>
        </p:nvSpPr>
        <p:spPr>
          <a:xfrm>
            <a:off x="471735" y="2545346"/>
            <a:ext cx="2034411" cy="49244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200">
                <a:latin typeface="Roboto Regular"/>
                <a:ea typeface="Roboto Regular"/>
                <a:cs typeface="Roboto Regular"/>
                <a:sym typeface="Roboto Regular"/>
              </a:defRPr>
            </a:lvl1pPr>
          </a:lstStyle>
          <a:p>
            <a:r>
              <a:rPr dirty="0">
                <a:latin typeface="Century Gothic"/>
                <a:cs typeface="Century Gothic"/>
              </a:rPr>
              <a:t>Validation</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5157</TotalTime>
  <Words>973</Words>
  <Application>Microsoft Macintosh PowerPoint</Application>
  <PresentationFormat>On-screen Show (16:9)</PresentationFormat>
  <Paragraphs>144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Simple Light</vt:lpstr>
      <vt:lpstr>PowerPoint Presentation</vt:lpstr>
      <vt:lpstr>PowerPoint Presentation</vt:lpstr>
      <vt:lpstr>PowerPoint Presentation</vt:lpstr>
      <vt:lpstr>Problem</vt:lpstr>
      <vt:lpstr>PowerPoint Presentation</vt:lpstr>
      <vt:lpstr>Recent advances with EEG/Eye Tracking?</vt:lpstr>
      <vt:lpstr>Outloud Solution</vt:lpstr>
      <vt:lpstr>The right Emojis with AI engine</vt:lpstr>
      <vt:lpstr>PowerPoint Presentation</vt:lpstr>
      <vt:lpstr>Outloud Simple Process Methodology</vt:lpstr>
      <vt:lpstr>PowerPoint Presentation</vt:lpstr>
      <vt:lpstr>Takeaways from our research</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OutLoud</dc:title>
  <cp:lastModifiedBy>Microsoft Office User</cp:lastModifiedBy>
  <cp:revision>29</cp:revision>
  <dcterms:modified xsi:type="dcterms:W3CDTF">2020-02-12T20:26:25Z</dcterms:modified>
</cp:coreProperties>
</file>