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Semibold"/>
      <p:regular r:id="rId21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F9D1TuBd8di2LL2tBKSL4Mko3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22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33bbe043f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55" name="Google Shape;55;g133bbe043f8_2_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3c1f206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33c1f206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d66b69db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4d66b69db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3c1f206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33c1f206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b="1" lang="en-US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b="1" lang="en-US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c1f2061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33c1f2061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d66b69d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4d66b69d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66b69d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4d66b69d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Specify what </a:t>
            </a:r>
            <a:r>
              <a:rPr b="1" lang="en-US"/>
              <a:t>Success</a:t>
            </a:r>
            <a:r>
              <a:rPr lang="en-US"/>
              <a:t> looks like, and for what </a:t>
            </a:r>
            <a:r>
              <a:rPr b="1" lang="en-US"/>
              <a:t>Audience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d66b69db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4d66b69d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d66b69d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4d66b69d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d66b69db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4d66b69db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c1f206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33c1f206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where you can tell funny stories about the stupid things you did!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also the slide where you might convey the difference between what you set out out to do, and what you actually did.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g133bbe043f8_2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g133bbe043f8_2_11"/>
          <p:cNvSpPr txBox="1"/>
          <p:nvPr>
            <p:ph idx="12" type="sldNum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b="1" sz="4700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g133bbe043f8_2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bbe043f8_2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bbe043f8_2_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bbe043f8_2_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bbe043f8_2_33"/>
          <p:cNvSpPr txBox="1"/>
          <p:nvPr>
            <p:ph idx="12" type="sldNum"/>
          </p:nvPr>
        </p:nvSpPr>
        <p:spPr>
          <a:xfrm>
            <a:off x="84072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g133bbe043f8_2_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2496" y="534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g133bbe043f8_2_33"/>
          <p:cNvCxnSpPr/>
          <p:nvPr/>
        </p:nvCxnSpPr>
        <p:spPr>
          <a:xfrm>
            <a:off x="311708" y="4731467"/>
            <a:ext cx="86442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133bbe043f8_2_33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g133bbe043f8_2_41"/>
          <p:cNvSpPr txBox="1"/>
          <p:nvPr>
            <p:ph idx="12" type="sldNum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33bbe043f8_2_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33bbe043f8_2_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33bbe043f8_2_18"/>
          <p:cNvSpPr txBox="1"/>
          <p:nvPr>
            <p:ph idx="12" type="sldNum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flipH="1" rot="10800000">
            <a:off x="311708" y="4728767"/>
            <a:ext cx="8525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133bbe043f8_2_27"/>
          <p:cNvSpPr txBox="1"/>
          <p:nvPr>
            <p:ph idx="12" type="sldNum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b="0" i="0" sz="900" u="none" cap="none" strike="noStrik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bbe043f8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b="0" i="0" sz="19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33bbe043f8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3bbe043f8_2_48"/>
          <p:cNvSpPr txBox="1"/>
          <p:nvPr>
            <p:ph idx="1" type="subTitle"/>
          </p:nvPr>
        </p:nvSpPr>
        <p:spPr>
          <a:xfrm>
            <a:off x="311700" y="2222125"/>
            <a:ext cx="8520600" cy="16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3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Detox my LLM </a:t>
            </a:r>
            <a:endParaRPr b="1" sz="43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using RLAIF</a:t>
            </a: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-US" sz="4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Pano Evangeliou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3c1f2061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You! 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d66b69db7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REinforcement Learning with Human/AI Feedback</a:t>
            </a:r>
            <a:endParaRPr/>
          </a:p>
        </p:txBody>
      </p:sp>
      <p:pic>
        <p:nvPicPr>
          <p:cNvPr id="131" name="Google Shape;131;g24d66b69db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491" y="1146250"/>
            <a:ext cx="4069026" cy="346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3c1f20611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The issue with LLMs</a:t>
            </a:r>
            <a:endParaRPr/>
          </a:p>
        </p:txBody>
      </p:sp>
      <p:sp>
        <p:nvSpPr>
          <p:cNvPr id="63" name="Google Shape;63;g133c1f20611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E</a:t>
            </a:r>
            <a:r>
              <a:rPr lang="en-US"/>
              <a:t>ver noticed LMs generating “black/white” content?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Toxic patterns from online training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Ethical risks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g133c1f2061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175" y="1974100"/>
            <a:ext cx="4254774" cy="26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c1f20611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Welcome to “Detox my LLM” !!</a:t>
            </a:r>
            <a:endParaRPr/>
          </a:p>
        </p:txBody>
      </p:sp>
      <p:sp>
        <p:nvSpPr>
          <p:cNvPr id="70" name="Google Shape;70;g133c1f20611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>
                <a:solidFill>
                  <a:schemeClr val="dk1"/>
                </a:solidFill>
              </a:rPr>
              <a:t>Ethical AI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>
                <a:solidFill>
                  <a:schemeClr val="dk1"/>
                </a:solidFill>
              </a:rPr>
              <a:t>“Force” the model to be less toxic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feed toxic prompts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use RL to “detoxify”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>
                <a:solidFill>
                  <a:schemeClr val="dk1"/>
                </a:solidFill>
              </a:rPr>
              <a:t>Why Reinforcement Learning?</a:t>
            </a:r>
            <a:endParaRPr/>
          </a:p>
        </p:txBody>
      </p:sp>
      <p:pic>
        <p:nvPicPr>
          <p:cNvPr id="71" name="Google Shape;71;g133c1f2061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25" y="1946000"/>
            <a:ext cx="4254774" cy="26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d66b69db7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Reinforcement Learning with Human/AI Feedback</a:t>
            </a:r>
            <a:endParaRPr/>
          </a:p>
        </p:txBody>
      </p:sp>
      <p:pic>
        <p:nvPicPr>
          <p:cNvPr id="77" name="Google Shape;77;g24d66b69db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61" y="1115424"/>
            <a:ext cx="6242473" cy="35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d66b69db7_0_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ML Stack</a:t>
            </a:r>
            <a:endParaRPr/>
          </a:p>
        </p:txBody>
      </p:sp>
      <p:pic>
        <p:nvPicPr>
          <p:cNvPr id="83" name="Google Shape;83;g24d66b69db7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02" y="1253100"/>
            <a:ext cx="4688527" cy="26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24d66b69db7_0_25"/>
          <p:cNvSpPr txBox="1"/>
          <p:nvPr/>
        </p:nvSpPr>
        <p:spPr>
          <a:xfrm>
            <a:off x="349625" y="1324500"/>
            <a:ext cx="53532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900"/>
              <a:buFont typeface="Proxima Nova"/>
              <a:buChar char="●"/>
            </a:pPr>
            <a:r>
              <a:rPr b="1" lang="en-US" sz="19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Toxic dataset</a:t>
            </a:r>
            <a:endParaRPr b="1" sz="19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real-toxicity-prompts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900"/>
              <a:buFont typeface="Proxima Nova"/>
              <a:buChar char="●"/>
            </a:pPr>
            <a:r>
              <a:rPr b="1" lang="en-US" sz="19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GTP2 pre-trained model </a:t>
            </a:r>
            <a:endParaRPr b="1" sz="19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○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 vs active model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○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LoRA vs 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shared</a:t>
            </a: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layers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900"/>
              <a:buFont typeface="Proxima Nova"/>
              <a:buChar char="●"/>
            </a:pPr>
            <a:r>
              <a:rPr b="1" lang="en-US" sz="1900">
                <a:solidFill>
                  <a:srgbClr val="E69138"/>
                </a:solidFill>
                <a:latin typeface="Proxima Nova"/>
                <a:ea typeface="Proxima Nova"/>
                <a:cs typeface="Proxima Nova"/>
                <a:sym typeface="Proxima Nova"/>
              </a:rPr>
              <a:t>Reward model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900"/>
              <a:buFont typeface="Proxima Nova"/>
              <a:buChar char="●"/>
            </a:pPr>
            <a:r>
              <a:rPr b="1" lang="en-US" sz="1900">
                <a:solidFill>
                  <a:srgbClr val="45818E"/>
                </a:solidFill>
                <a:latin typeface="Proxima Nova"/>
                <a:ea typeface="Proxima Nova"/>
                <a:cs typeface="Proxima Nova"/>
                <a:sym typeface="Proxima Nova"/>
              </a:rPr>
              <a:t>PPO </a:t>
            </a:r>
            <a:r>
              <a:rPr b="1" lang="en-US" sz="1900">
                <a:solidFill>
                  <a:srgbClr val="45818E"/>
                </a:solidFill>
                <a:latin typeface="Proxima Nova"/>
                <a:ea typeface="Proxima Nova"/>
                <a:cs typeface="Proxima Nova"/>
                <a:sym typeface="Proxima Nova"/>
              </a:rPr>
              <a:t>RL algorithm</a:t>
            </a:r>
            <a:endParaRPr b="1" sz="1900">
              <a:solidFill>
                <a:srgbClr val="45818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-US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pre-trained RoBERTa model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TRL HuggingFace framework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-US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Colab Pro A100 GPU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g24d66b69db7_0_25"/>
          <p:cNvSpPr/>
          <p:nvPr/>
        </p:nvSpPr>
        <p:spPr>
          <a:xfrm>
            <a:off x="1320825" y="2501800"/>
            <a:ext cx="660300" cy="652800"/>
          </a:xfrm>
          <a:prstGeom prst="mathMultiply">
            <a:avLst>
              <a:gd fmla="val 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24d66b69db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3" y="2003025"/>
            <a:ext cx="88296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d66b69db7_0_52"/>
          <p:cNvSpPr txBox="1"/>
          <p:nvPr>
            <p:ph type="title"/>
          </p:nvPr>
        </p:nvSpPr>
        <p:spPr>
          <a:xfrm>
            <a:off x="311700" y="27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Fine-tuning with RL</a:t>
            </a:r>
            <a:endParaRPr/>
          </a:p>
        </p:txBody>
      </p:sp>
      <p:sp>
        <p:nvSpPr>
          <p:cNvPr id="92" name="Google Shape;92;g24d66b69db7_0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pic>
        <p:nvPicPr>
          <p:cNvPr id="93" name="Google Shape;93;g24d66b69db7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850" y="1019125"/>
            <a:ext cx="4140301" cy="3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d66b69db7_0_41"/>
          <p:cNvSpPr txBox="1"/>
          <p:nvPr>
            <p:ph type="title"/>
          </p:nvPr>
        </p:nvSpPr>
        <p:spPr>
          <a:xfrm>
            <a:off x="311700" y="27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Detoxification in Action</a:t>
            </a:r>
            <a:endParaRPr/>
          </a:p>
        </p:txBody>
      </p:sp>
      <p:sp>
        <p:nvSpPr>
          <p:cNvPr id="99" name="Google Shape;99;g24d66b69db7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pic>
        <p:nvPicPr>
          <p:cNvPr id="100" name="Google Shape;100;g24d66b69db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300" y="1385950"/>
            <a:ext cx="2694000" cy="3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4d66b69db7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00" y="1385950"/>
            <a:ext cx="2694000" cy="33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4d66b69db7_0_41"/>
          <p:cNvPicPr preferRelativeResize="0"/>
          <p:nvPr/>
        </p:nvPicPr>
        <p:blipFill rotWithShape="1">
          <a:blip r:embed="rId5">
            <a:alphaModFix/>
          </a:blip>
          <a:srcRect b="0" l="0" r="0" t="3053"/>
          <a:stretch/>
        </p:blipFill>
        <p:spPr>
          <a:xfrm>
            <a:off x="3356488" y="1323800"/>
            <a:ext cx="2431025" cy="32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4d66b69db7_0_41"/>
          <p:cNvSpPr txBox="1"/>
          <p:nvPr/>
        </p:nvSpPr>
        <p:spPr>
          <a:xfrm>
            <a:off x="793500" y="738950"/>
            <a:ext cx="201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GPT-2</a:t>
            </a:r>
            <a:endParaRPr b="1" sz="1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original</a:t>
            </a:r>
            <a:endParaRPr b="1" sz="1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g24d66b69db7_0_41"/>
          <p:cNvSpPr txBox="1"/>
          <p:nvPr/>
        </p:nvSpPr>
        <p:spPr>
          <a:xfrm>
            <a:off x="3142500" y="738950"/>
            <a:ext cx="285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GPT-2  RLAIF</a:t>
            </a:r>
            <a:endParaRPr b="1" sz="1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4,000 prompts of varying toxicity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g24d66b69db7_0_41"/>
          <p:cNvSpPr txBox="1"/>
          <p:nvPr/>
        </p:nvSpPr>
        <p:spPr>
          <a:xfrm>
            <a:off x="5914800" y="738950"/>
            <a:ext cx="285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GPT-2 more</a:t>
            </a:r>
            <a:r>
              <a:rPr b="1" lang="en-US" sz="1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RLAIF</a:t>
            </a:r>
            <a:endParaRPr b="1" sz="1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4,000 prompts of severe toxicity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d66b69db7_0_65"/>
          <p:cNvSpPr txBox="1"/>
          <p:nvPr>
            <p:ph type="title"/>
          </p:nvPr>
        </p:nvSpPr>
        <p:spPr>
          <a:xfrm>
            <a:off x="311700" y="27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Fine-tuning with RL</a:t>
            </a:r>
            <a:endParaRPr/>
          </a:p>
        </p:txBody>
      </p:sp>
      <p:sp>
        <p:nvSpPr>
          <p:cNvPr id="111" name="Google Shape;111;g24d66b69db7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													</a:t>
            </a:r>
            <a:endParaRPr/>
          </a:p>
        </p:txBody>
      </p:sp>
      <p:pic>
        <p:nvPicPr>
          <p:cNvPr id="112" name="Google Shape;112;g24d66b69db7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525" y="1308050"/>
            <a:ext cx="4140325" cy="31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4d66b69db7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7925"/>
            <a:ext cx="4140301" cy="3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c1f20611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19" name="Google Shape;119;g133c1f20611_0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Scalable/</a:t>
            </a:r>
            <a:r>
              <a:rPr lang="en-US"/>
              <a:t>Generalizable</a:t>
            </a:r>
            <a:r>
              <a:rPr lang="en-US"/>
              <a:t> RLAIF framework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Improving toxicity scores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More training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Further tuning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Batch size &amp; Backpropagation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Token generation length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Less layer-sharing</a:t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/>
              <a:t>P</a:t>
            </a:r>
            <a:r>
              <a:rPr lang="en-US"/>
              <a:t>reference model with ChatGPT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120" name="Google Shape;120;g133c1f2061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25" y="1946000"/>
            <a:ext cx="4254774" cy="266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